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3" r:id="rId10"/>
    <p:sldId id="291" r:id="rId11"/>
    <p:sldId id="274" r:id="rId12"/>
    <p:sldId id="275" r:id="rId13"/>
    <p:sldId id="276" r:id="rId14"/>
    <p:sldId id="292" r:id="rId15"/>
    <p:sldId id="293" r:id="rId16"/>
    <p:sldId id="294" r:id="rId17"/>
    <p:sldId id="29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7" autoAdjust="0"/>
    <p:restoredTop sz="94660"/>
  </p:normalViewPr>
  <p:slideViewPr>
    <p:cSldViewPr>
      <p:cViewPr varScale="1">
        <p:scale>
          <a:sx n="70" d="100"/>
          <a:sy n="70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BD25-4D53-4C0F-982A-A969B7C33A20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668A-07C4-4254-B831-500F3594A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BD25-4D53-4C0F-982A-A969B7C33A20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668A-07C4-4254-B831-500F3594A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BD25-4D53-4C0F-982A-A969B7C33A20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668A-07C4-4254-B831-500F3594A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BD25-4D53-4C0F-982A-A969B7C33A20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668A-07C4-4254-B831-500F3594A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BD25-4D53-4C0F-982A-A969B7C33A20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668A-07C4-4254-B831-500F3594A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BD25-4D53-4C0F-982A-A969B7C33A20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668A-07C4-4254-B831-500F3594A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BD25-4D53-4C0F-982A-A969B7C33A20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668A-07C4-4254-B831-500F3594A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BD25-4D53-4C0F-982A-A969B7C33A20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668A-07C4-4254-B831-500F3594A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BD25-4D53-4C0F-982A-A969B7C33A20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668A-07C4-4254-B831-500F3594A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BD25-4D53-4C0F-982A-A969B7C33A20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668A-07C4-4254-B831-500F3594A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BD25-4D53-4C0F-982A-A969B7C33A20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668A-07C4-4254-B831-500F3594A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9BD25-4D53-4C0F-982A-A969B7C33A20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668A-07C4-4254-B831-500F3594A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  <a:cs typeface="Arial" pitchFamily="34" charset="0"/>
              </a:rPr>
              <a:t>Request to Revise the Executive Order Brook Trout Outcome to Align with State Restoration Efforts</a:t>
            </a:r>
            <a:endParaRPr lang="en-US" sz="32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81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Jeff Horan, Habitat GIT Chair</a:t>
            </a:r>
          </a:p>
          <a:p>
            <a:r>
              <a:rPr lang="en-US" sz="2400" dirty="0" smtClean="0">
                <a:latin typeface="Comic Sans MS" pitchFamily="66" charset="0"/>
              </a:rPr>
              <a:t>Doug Stang, EBTJV Steering Committee Chair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162050"/>
          </a:xfrm>
        </p:spPr>
        <p:txBody>
          <a:bodyPr/>
          <a:lstStyle/>
          <a:p>
            <a:pPr algn="ctr"/>
            <a:r>
              <a:rPr lang="en-US" sz="4000" b="0" u="sng" smtClean="0"/>
              <a:t>Assessment Scales</a:t>
            </a:r>
          </a:p>
        </p:txBody>
      </p:sp>
      <p:sp>
        <p:nvSpPr>
          <p:cNvPr id="22531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1752600"/>
            <a:ext cx="3008313" cy="4691063"/>
          </a:xfrm>
        </p:spPr>
        <p:txBody>
          <a:bodyPr/>
          <a:lstStyle/>
          <a:p>
            <a:r>
              <a:rPr lang="en-US" sz="1600" u="sng" smtClean="0"/>
              <a:t>Sub-basins (4</a:t>
            </a:r>
            <a:r>
              <a:rPr lang="en-US" sz="1600" u="sng" baseline="30000" smtClean="0"/>
              <a:t>th</a:t>
            </a:r>
            <a:r>
              <a:rPr lang="en-US" sz="1600" u="sng" smtClean="0"/>
              <a:t> HUC; 8 digit)</a:t>
            </a:r>
          </a:p>
          <a:p>
            <a:r>
              <a:rPr lang="en-US" sz="1600" smtClean="0"/>
              <a:t>     53 (avg size= 254,172 ha)</a:t>
            </a:r>
          </a:p>
          <a:p>
            <a:endParaRPr lang="en-US" sz="1600" smtClean="0"/>
          </a:p>
          <a:p>
            <a:r>
              <a:rPr lang="en-US" sz="1600" u="sng" smtClean="0"/>
              <a:t>Watersheds (5</a:t>
            </a:r>
            <a:r>
              <a:rPr lang="en-US" sz="1600" u="sng" baseline="30000" smtClean="0"/>
              <a:t>th</a:t>
            </a:r>
            <a:r>
              <a:rPr lang="en-US" sz="1600" u="sng" smtClean="0"/>
              <a:t> HUC;</a:t>
            </a:r>
          </a:p>
          <a:p>
            <a:r>
              <a:rPr lang="en-US" sz="1600" u="sng" smtClean="0"/>
              <a:t>10 digit)</a:t>
            </a:r>
          </a:p>
          <a:p>
            <a:r>
              <a:rPr lang="en-US" sz="1600" smtClean="0"/>
              <a:t>     690 (avg size = 41,201 ha)</a:t>
            </a:r>
          </a:p>
          <a:p>
            <a:endParaRPr lang="en-US" sz="1600" smtClean="0"/>
          </a:p>
          <a:p>
            <a:r>
              <a:rPr lang="en-US" sz="1600" u="sng" smtClean="0"/>
              <a:t>Subwatersheds (6</a:t>
            </a:r>
            <a:r>
              <a:rPr lang="en-US" sz="1600" u="sng" baseline="30000" smtClean="0"/>
              <a:t>th</a:t>
            </a:r>
            <a:r>
              <a:rPr lang="en-US" sz="1600" u="sng" smtClean="0"/>
              <a:t> HUC;</a:t>
            </a:r>
          </a:p>
          <a:p>
            <a:r>
              <a:rPr lang="en-US" sz="1600" u="sng" smtClean="0"/>
              <a:t>12 digit)</a:t>
            </a:r>
          </a:p>
          <a:p>
            <a:r>
              <a:rPr lang="en-US" sz="1600" smtClean="0"/>
              <a:t>    3,079 (avg size = 8,879 ha)</a:t>
            </a:r>
          </a:p>
          <a:p>
            <a:endParaRPr lang="en-US" sz="1600" smtClean="0"/>
          </a:p>
          <a:p>
            <a:r>
              <a:rPr lang="en-US" sz="1600" u="sng" smtClean="0"/>
              <a:t>Catchments  (14 digit ?)</a:t>
            </a:r>
          </a:p>
          <a:p>
            <a:r>
              <a:rPr lang="en-US" sz="1600" smtClean="0"/>
              <a:t>   124,688 (avg size = 237 ha)	</a:t>
            </a:r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22533" name="Picture 2" descr="afs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6958"/>
          <a:stretch>
            <a:fillRect/>
          </a:stretch>
        </p:blipFill>
        <p:spPr>
          <a:xfrm>
            <a:off x="4495800" y="1752600"/>
            <a:ext cx="3733800" cy="3228975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0791"/>
            <a:ext cx="9144000" cy="711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461"/>
            <a:ext cx="9372600" cy="725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496"/>
            <a:ext cx="9143999" cy="703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153400" cy="1162050"/>
          </a:xfrm>
        </p:spPr>
        <p:txBody>
          <a:bodyPr/>
          <a:lstStyle/>
          <a:p>
            <a:pPr algn="ctr"/>
            <a:r>
              <a:rPr lang="en-US" sz="2400" smtClean="0"/>
              <a:t>Brook Trout Distribution: Sub-basin (4</a:t>
            </a:r>
            <a:r>
              <a:rPr lang="en-US" sz="2400" baseline="30000" smtClean="0"/>
              <a:t>th</a:t>
            </a:r>
            <a:r>
              <a:rPr lang="en-US" sz="2400" smtClean="0"/>
              <a:t> HUC)</a:t>
            </a:r>
          </a:p>
        </p:txBody>
      </p:sp>
      <p:sp>
        <p:nvSpPr>
          <p:cNvPr id="28675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1231900"/>
          </a:xfrm>
        </p:spPr>
        <p:txBody>
          <a:bodyPr/>
          <a:lstStyle/>
          <a:p>
            <a:r>
              <a:rPr lang="en-US" sz="2800" smtClean="0"/>
              <a:t>88% of 85 sub-basins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28677" name="Content Placeholder 8" descr="afs_4th_gr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031" r="22360"/>
          <a:stretch>
            <a:fillRect/>
          </a:stretch>
        </p:blipFill>
        <p:spPr>
          <a:xfrm>
            <a:off x="4419600" y="1600200"/>
            <a:ext cx="4200525" cy="4114800"/>
          </a:xfr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3581400"/>
            <a:ext cx="3124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“Brook trout are  well distributed  throughout their native range”.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153400" cy="1162050"/>
          </a:xfrm>
        </p:spPr>
        <p:txBody>
          <a:bodyPr/>
          <a:lstStyle/>
          <a:p>
            <a:pPr algn="ctr"/>
            <a:r>
              <a:rPr lang="en-US" sz="2400" smtClean="0"/>
              <a:t>Brook Trout Distribution: Watershed (5</a:t>
            </a:r>
            <a:r>
              <a:rPr lang="en-US" sz="2400" baseline="30000" smtClean="0"/>
              <a:t>th</a:t>
            </a:r>
            <a:r>
              <a:rPr lang="en-US" sz="2400" smtClean="0"/>
              <a:t> HUC)</a:t>
            </a:r>
          </a:p>
        </p:txBody>
      </p:sp>
      <p:pic>
        <p:nvPicPr>
          <p:cNvPr id="29699" name="Content Placeholder 5" descr="AFS_6thfina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520" r="31929"/>
          <a:stretch>
            <a:fillRect/>
          </a:stretch>
        </p:blipFill>
        <p:spPr>
          <a:xfrm>
            <a:off x="4191000" y="1828800"/>
            <a:ext cx="4114800" cy="3840163"/>
          </a:xfrm>
          <a:ln w="38100">
            <a:solidFill>
              <a:schemeClr val="tx1"/>
            </a:solidFill>
          </a:ln>
        </p:spPr>
      </p:pic>
      <p:sp>
        <p:nvSpPr>
          <p:cNvPr id="29700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155700"/>
          </a:xfrm>
        </p:spPr>
        <p:txBody>
          <a:bodyPr/>
          <a:lstStyle/>
          <a:p>
            <a:r>
              <a:rPr lang="en-US" sz="3200" smtClean="0"/>
              <a:t>72% of 690 watersheds</a:t>
            </a:r>
          </a:p>
        </p:txBody>
      </p:sp>
      <p:sp>
        <p:nvSpPr>
          <p:cNvPr id="2970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3505200"/>
            <a:ext cx="3200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“There have been some losses of brook trout but they are still found in approximately 75% of their range”.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153400" cy="1162050"/>
          </a:xfrm>
        </p:spPr>
        <p:txBody>
          <a:bodyPr/>
          <a:lstStyle/>
          <a:p>
            <a:pPr algn="ctr"/>
            <a:r>
              <a:rPr lang="en-US" sz="2400" smtClean="0"/>
              <a:t>Brook Trout Distribution: Subwatershed (6</a:t>
            </a:r>
            <a:r>
              <a:rPr lang="en-US" sz="2400" baseline="30000" smtClean="0"/>
              <a:t>th</a:t>
            </a:r>
            <a:r>
              <a:rPr lang="en-US" sz="2400" smtClean="0"/>
              <a:t> HUC)</a:t>
            </a:r>
          </a:p>
        </p:txBody>
      </p:sp>
      <p:sp>
        <p:nvSpPr>
          <p:cNvPr id="30723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03300"/>
          </a:xfrm>
        </p:spPr>
        <p:txBody>
          <a:bodyPr/>
          <a:lstStyle/>
          <a:p>
            <a:r>
              <a:rPr lang="en-US" sz="2800" smtClean="0"/>
              <a:t>47 % of 3,079 subwatersheds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30725" name="Content Placeholder 6" descr="afs_all_cat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999" r="36452"/>
          <a:stretch>
            <a:fillRect/>
          </a:stretch>
        </p:blipFill>
        <p:spPr>
          <a:xfrm>
            <a:off x="4038600" y="1600200"/>
            <a:ext cx="4419600" cy="4438650"/>
          </a:xfr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3505200"/>
            <a:ext cx="3200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“Brook trout have been extirpated from over half of their historic subwatersheds”.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153400" cy="1162050"/>
          </a:xfrm>
        </p:spPr>
        <p:txBody>
          <a:bodyPr/>
          <a:lstStyle/>
          <a:p>
            <a:pPr algn="ctr"/>
            <a:r>
              <a:rPr lang="en-US" sz="2800" smtClean="0"/>
              <a:t>Brook Trout Distribution: Catchments</a:t>
            </a:r>
          </a:p>
        </p:txBody>
      </p:sp>
      <p:sp>
        <p:nvSpPr>
          <p:cNvPr id="31747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308100"/>
          </a:xfrm>
        </p:spPr>
        <p:txBody>
          <a:bodyPr/>
          <a:lstStyle/>
          <a:p>
            <a:r>
              <a:rPr lang="en-US" sz="2800" smtClean="0"/>
              <a:t>11 % of 124,688</a:t>
            </a:r>
          </a:p>
          <a:p>
            <a:r>
              <a:rPr lang="en-US" sz="2800" smtClean="0"/>
              <a:t>catchments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31749" name="Content Placeholder 6" descr="afs_catchm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541" r="25342"/>
          <a:stretch>
            <a:fillRect/>
          </a:stretch>
        </p:blipFill>
        <p:spPr>
          <a:xfrm>
            <a:off x="4114800" y="1447800"/>
            <a:ext cx="4524375" cy="4540250"/>
          </a:xfr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3505200"/>
            <a:ext cx="3124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“Brook trout do not occupy 90% of their historic catchments”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999"/>
            <a:ext cx="9144000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369"/>
            <a:ext cx="9143999" cy="704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Objectives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Inform the Management Board of the rationale for a revised Brook Trout Outcome that is 	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Correct scale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Cost effective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Detects meaningful change</a:t>
            </a:r>
          </a:p>
          <a:p>
            <a:pPr>
              <a:buNone/>
            </a:pPr>
            <a:endParaRPr lang="en-US" sz="28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Seek guidance on the process for advancing the revised Brook Trout Outcome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5802"/>
            <a:ext cx="9144000" cy="712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871"/>
            <a:ext cx="9144000" cy="710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209"/>
            <a:ext cx="9144000" cy="703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1"/>
            <a:ext cx="9144000" cy="712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3052"/>
            <a:ext cx="9143999" cy="704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512"/>
            <a:ext cx="9144000" cy="70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212"/>
            <a:ext cx="9144000" cy="703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Brook Trout Outcome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2010 EO Strategy: Restore 58 sub-watersheds from ‘reduced’ (10-50% habitat loss) to ‘healthy’ (less than 10% habitat loss) classification by 2025.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Crafted with input from Habitat GIT and EBTJV</a:t>
            </a:r>
          </a:p>
          <a:p>
            <a:pPr lvl="1"/>
            <a:endParaRPr lang="en-US" sz="24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February 24, 2012 the EBTJV recommended the outcome be revised to reflect new science conducted at finer catchment-scale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-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Sub-watersheds are HUC 6, catchments are finer scale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739"/>
            <a:ext cx="9144000" cy="697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3870"/>
            <a:ext cx="9144000" cy="704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462"/>
            <a:ext cx="9144000" cy="68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4162"/>
            <a:ext cx="9296399" cy="71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9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418"/>
            <a:ext cx="9144000" cy="709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288</Words>
  <Application>Microsoft Office PowerPoint</Application>
  <PresentationFormat>On-screen Show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Request to Revise the Executive Order Brook Trout Outcome to Align with State Restoration Efforts</vt:lpstr>
      <vt:lpstr>Objectives</vt:lpstr>
      <vt:lpstr>Brook Trout Outcome</vt:lpstr>
      <vt:lpstr>Slide 4</vt:lpstr>
      <vt:lpstr>Slide 5</vt:lpstr>
      <vt:lpstr>Slide 6</vt:lpstr>
      <vt:lpstr>Slide 7</vt:lpstr>
      <vt:lpstr>Slide 8</vt:lpstr>
      <vt:lpstr>Slide 9</vt:lpstr>
      <vt:lpstr>Assessment Scales</vt:lpstr>
      <vt:lpstr>Slide 11</vt:lpstr>
      <vt:lpstr>Slide 12</vt:lpstr>
      <vt:lpstr>Slide 13</vt:lpstr>
      <vt:lpstr>Brook Trout Distribution: Sub-basin (4th HUC)</vt:lpstr>
      <vt:lpstr>Brook Trout Distribution: Watershed (5th HUC)</vt:lpstr>
      <vt:lpstr>Brook Trout Distribution: Subwatershed (6th HUC)</vt:lpstr>
      <vt:lpstr>Brook Trout Distribution: Catchments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Questions?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mhession</dc:creator>
  <cp:lastModifiedBy>mhession</cp:lastModifiedBy>
  <cp:revision>43</cp:revision>
  <dcterms:created xsi:type="dcterms:W3CDTF">2012-05-07T19:24:01Z</dcterms:created>
  <dcterms:modified xsi:type="dcterms:W3CDTF">2012-05-09T13:09:28Z</dcterms:modified>
</cp:coreProperties>
</file>