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60" r:id="rId3"/>
    <p:sldId id="259" r:id="rId4"/>
    <p:sldId id="263" r:id="rId5"/>
    <p:sldId id="286" r:id="rId6"/>
    <p:sldId id="264" r:id="rId7"/>
    <p:sldId id="268" r:id="rId8"/>
    <p:sldId id="283" r:id="rId9"/>
    <p:sldId id="282" r:id="rId10"/>
    <p:sldId id="297" r:id="rId11"/>
    <p:sldId id="265" r:id="rId12"/>
    <p:sldId id="284" r:id="rId13"/>
    <p:sldId id="285" r:id="rId14"/>
    <p:sldId id="296" r:id="rId15"/>
    <p:sldId id="27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D"/>
    <a:srgbClr val="FCB8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8" autoAdjust="0"/>
    <p:restoredTop sz="84891" autoAdjust="0"/>
  </p:normalViewPr>
  <p:slideViewPr>
    <p:cSldViewPr>
      <p:cViewPr varScale="1">
        <p:scale>
          <a:sx n="59" d="100"/>
          <a:sy n="5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6DFF2C-2C46-4F85-99B1-FE79ECBD037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6A4A5-5A32-4C5C-BE12-6FEC2695D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build</a:t>
            </a:r>
            <a:r>
              <a:rPr lang="en-US" baseline="0" dirty="0" smtClean="0"/>
              <a:t> this, this is what businesses thought useful. </a:t>
            </a:r>
            <a:r>
              <a:rPr lang="en-US" dirty="0" smtClean="0"/>
              <a:t>Held several business forums, businesses suggest we focus</a:t>
            </a:r>
            <a:r>
              <a:rPr lang="en-US" baseline="0" dirty="0" smtClean="0"/>
              <a:t> on these bullets, as per the forums. This is what businesses want to see in B4B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66F0-70A3-4C05-A108-986F2D8FD1B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B4B is envisioned</a:t>
            </a:r>
            <a:r>
              <a:rPr lang="en-US" baseline="0" dirty="0" smtClean="0"/>
              <a:t> as a business association of businesses working towards a common goal, so like other associations you’d be a member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companies,</a:t>
            </a:r>
            <a:r>
              <a:rPr lang="en-US" baseline="0" dirty="0" smtClean="0"/>
              <a:t> such as Luck Companies, are a Member and a Sponsor!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E66F0-70A3-4C05-A108-986F2D8FD1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8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sz="2400" i="1" dirty="0">
                <a:solidFill>
                  <a:srgbClr val="003D7D"/>
                </a:solidFill>
              </a:rPr>
              <a:t>Some actions are eligible to be counted by the states under the Watershed Agreement. We hope to facilitate that linkage.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2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</a:t>
            </a:r>
            <a:r>
              <a:rPr lang="en-US" baseline="0" dirty="0" smtClean="0"/>
              <a:t> is invited to join our LinkedIn group!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6A4A5-5A32-4C5C-BE12-6FEC2695DA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6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7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2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8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9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rovercr\Desktop\B4B Files\BusinessForTheBay_PowerpointBann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9205"/>
            <a:ext cx="8229600" cy="64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7B98-5B89-45AF-A541-F23893C996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8B34-9488-4B1B-A788-4320633680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stephens@allianceforthebay.org" TargetMode="External"/><Relationship Id="rId7" Type="http://schemas.openxmlformats.org/officeDocument/2006/relationships/hyperlink" Target="https://www.linkedin.com/groups/843345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inesses.allianceforthebay.org/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7.emf"/><Relationship Id="rId5" Type="http://schemas.openxmlformats.org/officeDocument/2006/relationships/image" Target="../media/image8.jpe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99" y="4876800"/>
            <a:ext cx="7620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dirty="0">
                <a:solidFill>
                  <a:srgbClr val="003D7D"/>
                </a:solidFill>
              </a:rPr>
              <a:t>Providing businesses with a forum where they can make their voices heard, share best practices, facilitate volunteer opportunities for employees...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39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98" y="396098"/>
            <a:ext cx="2565734" cy="11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65" y="1651000"/>
            <a:ext cx="2124075" cy="126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3D7D"/>
                </a:solidFill>
              </a:rPr>
              <a:t>Businesses for the Bay </a:t>
            </a:r>
            <a:r>
              <a:rPr lang="en-US" dirty="0" smtClean="0">
                <a:solidFill>
                  <a:srgbClr val="003D7D"/>
                </a:solidFill>
              </a:rPr>
              <a:t>Founding</a:t>
            </a:r>
            <a:r>
              <a:rPr lang="en-US" i="1" dirty="0" smtClean="0">
                <a:solidFill>
                  <a:srgbClr val="003D7D"/>
                </a:solidFill>
              </a:rPr>
              <a:t> </a:t>
            </a:r>
            <a:r>
              <a:rPr lang="en-US" dirty="0" smtClean="0">
                <a:solidFill>
                  <a:srgbClr val="003D7D"/>
                </a:solidFill>
              </a:rPr>
              <a:t>Members </a:t>
            </a:r>
            <a:br>
              <a:rPr lang="en-US" dirty="0" smtClean="0">
                <a:solidFill>
                  <a:srgbClr val="003D7D"/>
                </a:solidFill>
              </a:rPr>
            </a:br>
            <a:r>
              <a:rPr lang="en-US" dirty="0" smtClean="0">
                <a:solidFill>
                  <a:srgbClr val="003D7D"/>
                </a:solidFill>
              </a:rPr>
              <a:t>(68 Actions)</a:t>
            </a:r>
            <a:endParaRPr lang="en-US" dirty="0">
              <a:solidFill>
                <a:srgbClr val="003D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8" y="2479147"/>
            <a:ext cx="2377536" cy="686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73" y="4112809"/>
            <a:ext cx="3844469" cy="62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0" y="1118397"/>
            <a:ext cx="1833831" cy="1236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9924"/>
            <a:ext cx="3290770" cy="873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70" y="3082313"/>
            <a:ext cx="2387966" cy="969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80933"/>
            <a:ext cx="3569308" cy="56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55" y="4661154"/>
            <a:ext cx="2120945" cy="634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86" y="1463564"/>
            <a:ext cx="1900967" cy="1175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2593" y="774996"/>
            <a:ext cx="426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003D7D"/>
                </a:solidFill>
              </a:rPr>
              <a:t>AKRF</a:t>
            </a:r>
            <a:r>
              <a:rPr lang="en-US" sz="1700" dirty="0">
                <a:solidFill>
                  <a:srgbClr val="003D7D"/>
                </a:solidFill>
              </a:rPr>
              <a:t>, Inc. - Maryland </a:t>
            </a:r>
            <a:r>
              <a:rPr lang="en-US" sz="1700" dirty="0" smtClean="0">
                <a:solidFill>
                  <a:srgbClr val="003D7D"/>
                </a:solidFill>
              </a:rPr>
              <a:t>Office</a:t>
            </a:r>
          </a:p>
          <a:p>
            <a:r>
              <a:rPr lang="en-US" sz="1700" dirty="0">
                <a:solidFill>
                  <a:srgbClr val="003D7D"/>
                </a:solidFill>
              </a:rPr>
              <a:t>Dancing Grass </a:t>
            </a:r>
            <a:r>
              <a:rPr lang="en-US" sz="1700" dirty="0" smtClean="0">
                <a:solidFill>
                  <a:srgbClr val="003D7D"/>
                </a:solidFill>
              </a:rPr>
              <a:t>Designs</a:t>
            </a:r>
          </a:p>
          <a:p>
            <a:r>
              <a:rPr lang="en-US" sz="1700" dirty="0" smtClean="0">
                <a:solidFill>
                  <a:srgbClr val="003D7D"/>
                </a:solidFill>
              </a:rPr>
              <a:t>Earth </a:t>
            </a:r>
            <a:r>
              <a:rPr lang="en-US" sz="1700" dirty="0">
                <a:solidFill>
                  <a:srgbClr val="003D7D"/>
                </a:solidFill>
              </a:rPr>
              <a:t>&amp; Water </a:t>
            </a:r>
            <a:r>
              <a:rPr lang="en-US" sz="1700" dirty="0" smtClean="0">
                <a:solidFill>
                  <a:srgbClr val="003D7D"/>
                </a:solidFill>
              </a:rPr>
              <a:t>Group</a:t>
            </a:r>
          </a:p>
          <a:p>
            <a:r>
              <a:rPr lang="en-US" sz="1700" dirty="0" err="1" smtClean="0">
                <a:solidFill>
                  <a:srgbClr val="003D7D"/>
                </a:solidFill>
              </a:rPr>
              <a:t>EcoLogix</a:t>
            </a:r>
            <a:r>
              <a:rPr lang="en-US" sz="1700" dirty="0" smtClean="0">
                <a:solidFill>
                  <a:srgbClr val="003D7D"/>
                </a:solidFill>
              </a:rPr>
              <a:t> Group</a:t>
            </a:r>
          </a:p>
          <a:p>
            <a:r>
              <a:rPr lang="en-US" sz="1700" dirty="0">
                <a:solidFill>
                  <a:srgbClr val="003D7D"/>
                </a:solidFill>
              </a:rPr>
              <a:t>ECS Mid-Atlantic, LLC</a:t>
            </a:r>
            <a:endParaRPr lang="en-US" sz="1700" dirty="0" smtClean="0">
              <a:solidFill>
                <a:srgbClr val="003D7D"/>
              </a:solidFill>
            </a:endParaRPr>
          </a:p>
          <a:p>
            <a:r>
              <a:rPr lang="en-US" sz="1700" dirty="0" err="1" smtClean="0">
                <a:solidFill>
                  <a:srgbClr val="003D7D"/>
                </a:solidFill>
              </a:rPr>
              <a:t>InClime</a:t>
            </a:r>
            <a:r>
              <a:rPr lang="en-US" sz="1700" dirty="0" smtClean="0">
                <a:solidFill>
                  <a:srgbClr val="003D7D"/>
                </a:solidFill>
              </a:rPr>
              <a:t> Solutions</a:t>
            </a:r>
          </a:p>
          <a:p>
            <a:r>
              <a:rPr lang="en-US" sz="1700" dirty="0" err="1">
                <a:solidFill>
                  <a:srgbClr val="003D7D"/>
                </a:solidFill>
              </a:rPr>
              <a:t>LandStudies</a:t>
            </a:r>
            <a:r>
              <a:rPr lang="en-US" sz="1700" dirty="0">
                <a:solidFill>
                  <a:srgbClr val="003D7D"/>
                </a:solidFill>
              </a:rPr>
              <a:t>, Inc.</a:t>
            </a:r>
            <a:endParaRPr lang="en-US" sz="1700" dirty="0" smtClean="0">
              <a:solidFill>
                <a:srgbClr val="003D7D"/>
              </a:solidFill>
            </a:endParaRPr>
          </a:p>
          <a:p>
            <a:r>
              <a:rPr lang="en-US" sz="1700" dirty="0" smtClean="0">
                <a:solidFill>
                  <a:srgbClr val="003D7D"/>
                </a:solidFill>
              </a:rPr>
              <a:t>Lockheed </a:t>
            </a:r>
            <a:r>
              <a:rPr lang="en-US" sz="1700" dirty="0">
                <a:solidFill>
                  <a:srgbClr val="003D7D"/>
                </a:solidFill>
              </a:rPr>
              <a:t>Martin </a:t>
            </a:r>
            <a:r>
              <a:rPr lang="en-US" sz="1700" dirty="0" smtClean="0">
                <a:solidFill>
                  <a:srgbClr val="003D7D"/>
                </a:solidFill>
              </a:rPr>
              <a:t>- Manassas</a:t>
            </a:r>
          </a:p>
          <a:p>
            <a:r>
              <a:rPr lang="en-US" sz="1700" dirty="0" smtClean="0">
                <a:solidFill>
                  <a:srgbClr val="003D7D"/>
                </a:solidFill>
              </a:rPr>
              <a:t>Luck </a:t>
            </a:r>
            <a:r>
              <a:rPr lang="en-US" sz="1700" dirty="0">
                <a:solidFill>
                  <a:srgbClr val="003D7D"/>
                </a:solidFill>
              </a:rPr>
              <a:t>Companies - Corporate </a:t>
            </a:r>
            <a:r>
              <a:rPr lang="en-US" sz="1700" dirty="0" smtClean="0">
                <a:solidFill>
                  <a:srgbClr val="003D7D"/>
                </a:solidFill>
              </a:rPr>
              <a:t>Campus</a:t>
            </a:r>
          </a:p>
          <a:p>
            <a:r>
              <a:rPr lang="en-US" sz="1700" dirty="0" err="1">
                <a:solidFill>
                  <a:srgbClr val="003D7D"/>
                </a:solidFill>
              </a:rPr>
              <a:t>Octoraro</a:t>
            </a:r>
            <a:r>
              <a:rPr lang="en-US" sz="1700" dirty="0">
                <a:solidFill>
                  <a:srgbClr val="003D7D"/>
                </a:solidFill>
              </a:rPr>
              <a:t> Native Plant Nursery, Inc.</a:t>
            </a:r>
          </a:p>
          <a:p>
            <a:r>
              <a:rPr lang="en-US" sz="1700" dirty="0">
                <a:solidFill>
                  <a:srgbClr val="003D7D"/>
                </a:solidFill>
              </a:rPr>
              <a:t>Perdue </a:t>
            </a:r>
            <a:r>
              <a:rPr lang="en-US" sz="1700" dirty="0" smtClean="0">
                <a:solidFill>
                  <a:srgbClr val="003D7D"/>
                </a:solidFill>
              </a:rPr>
              <a:t>Farms</a:t>
            </a:r>
          </a:p>
          <a:p>
            <a:r>
              <a:rPr lang="en-US" sz="1700" dirty="0">
                <a:solidFill>
                  <a:srgbClr val="003D7D"/>
                </a:solidFill>
              </a:rPr>
              <a:t>Science Systems and Applications, Inc. </a:t>
            </a:r>
            <a:r>
              <a:rPr lang="en-US" sz="1700" dirty="0" smtClean="0">
                <a:solidFill>
                  <a:srgbClr val="003D7D"/>
                </a:solidFill>
              </a:rPr>
              <a:t>Smithfield Foods</a:t>
            </a:r>
          </a:p>
          <a:p>
            <a:r>
              <a:rPr lang="en-US" sz="1700" dirty="0" smtClean="0">
                <a:solidFill>
                  <a:srgbClr val="003D7D"/>
                </a:solidFill>
              </a:rPr>
              <a:t>Stormwater </a:t>
            </a:r>
            <a:r>
              <a:rPr lang="en-US" sz="1700" dirty="0">
                <a:solidFill>
                  <a:srgbClr val="003D7D"/>
                </a:solidFill>
              </a:rPr>
              <a:t>Maintenance &amp; </a:t>
            </a:r>
            <a:r>
              <a:rPr lang="en-US" sz="1700" dirty="0" smtClean="0">
                <a:solidFill>
                  <a:srgbClr val="003D7D"/>
                </a:solidFill>
              </a:rPr>
              <a:t>Consulting</a:t>
            </a:r>
            <a:endParaRPr lang="en-US" sz="1700" dirty="0">
              <a:solidFill>
                <a:srgbClr val="003D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" y="3152776"/>
            <a:ext cx="1766615" cy="1651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82" y="3323990"/>
            <a:ext cx="923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D7D"/>
                </a:solidFill>
              </a:rPr>
              <a:t>Annual B4B Membership </a:t>
            </a:r>
            <a:r>
              <a:rPr lang="en-US" dirty="0">
                <a:solidFill>
                  <a:srgbClr val="003D7D"/>
                </a:solidFill>
              </a:rPr>
              <a:t>Fees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1314271"/>
            <a:ext cx="5181600" cy="2400657"/>
          </a:xfrm>
          <a:prstGeom prst="rect">
            <a:avLst/>
          </a:prstGeom>
          <a:solidFill>
            <a:schemeClr val="tx1">
              <a:alpha val="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1-50 employees: </a:t>
            </a:r>
            <a:r>
              <a:rPr lang="en-US" sz="3000" b="1" dirty="0" smtClean="0">
                <a:solidFill>
                  <a:srgbClr val="003D7D"/>
                </a:solidFill>
                <a:latin typeface="+mj-lt"/>
              </a:rPr>
              <a:t>$200</a:t>
            </a:r>
            <a:endParaRPr lang="en-US" sz="3000" b="1" dirty="0">
              <a:solidFill>
                <a:srgbClr val="003D7D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+mj-lt"/>
              </a:rPr>
              <a:t>51-100 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employees: </a:t>
            </a:r>
            <a:r>
              <a:rPr lang="en-US" sz="3000" b="1" dirty="0" smtClean="0">
                <a:solidFill>
                  <a:srgbClr val="003D7D"/>
                </a:solidFill>
                <a:latin typeface="+mj-lt"/>
              </a:rPr>
              <a:t>$500</a:t>
            </a:r>
            <a:endParaRPr lang="en-US" sz="3000" b="1" dirty="0">
              <a:solidFill>
                <a:srgbClr val="003D7D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+mj-lt"/>
              </a:rPr>
              <a:t>101-1000 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employees: </a:t>
            </a:r>
            <a:r>
              <a:rPr lang="en-US" sz="3000" b="1" dirty="0" smtClean="0">
                <a:solidFill>
                  <a:srgbClr val="003D7D"/>
                </a:solidFill>
                <a:latin typeface="+mj-lt"/>
              </a:rPr>
              <a:t>$1,000</a:t>
            </a:r>
            <a:endParaRPr lang="en-US" sz="3000" b="1" dirty="0">
              <a:solidFill>
                <a:srgbClr val="003D7D"/>
              </a:solidFill>
              <a:latin typeface="+mj-lt"/>
            </a:endParaRPr>
          </a:p>
          <a:p>
            <a:pPr algn="ctr"/>
            <a:r>
              <a:rPr lang="en-US" sz="3000" b="1" dirty="0">
                <a:solidFill>
                  <a:srgbClr val="000000"/>
                </a:solidFill>
                <a:latin typeface="+mj-lt"/>
              </a:rPr>
              <a:t>&gt;1001 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employees: </a:t>
            </a:r>
            <a:r>
              <a:rPr lang="en-US" sz="3000" b="1" dirty="0" smtClean="0">
                <a:solidFill>
                  <a:srgbClr val="003D7D"/>
                </a:solidFill>
                <a:latin typeface="+mj-lt"/>
              </a:rPr>
              <a:t>$2,000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Bundle </a:t>
            </a:r>
            <a:r>
              <a:rPr lang="en-US" sz="3000" b="1" dirty="0">
                <a:solidFill>
                  <a:srgbClr val="000000"/>
                </a:solidFill>
                <a:latin typeface="+mj-lt"/>
              </a:rPr>
              <a:t>Discount</a:t>
            </a:r>
            <a:r>
              <a:rPr lang="en-US" sz="3000" b="1" dirty="0" smtClean="0">
                <a:solidFill>
                  <a:srgbClr val="000000"/>
                </a:solidFill>
                <a:latin typeface="+mj-lt"/>
              </a:rPr>
              <a:t>*: </a:t>
            </a:r>
            <a:r>
              <a:rPr lang="en-US" sz="3000" b="1" dirty="0">
                <a:solidFill>
                  <a:srgbClr val="003D7D"/>
                </a:solidFill>
                <a:latin typeface="+mj-lt"/>
              </a:rPr>
              <a:t>$</a:t>
            </a:r>
            <a:r>
              <a:rPr lang="en-US" sz="3000" b="1" dirty="0" smtClean="0">
                <a:solidFill>
                  <a:srgbClr val="003D7D"/>
                </a:solidFill>
                <a:latin typeface="+mj-lt"/>
              </a:rPr>
              <a:t>5,000</a:t>
            </a:r>
            <a:endParaRPr lang="en-US" sz="3000" b="1" dirty="0">
              <a:solidFill>
                <a:srgbClr val="003D7D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343400"/>
            <a:ext cx="6477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Droid Sans"/>
              </a:rPr>
              <a:t>*For businesses with multiple facilities in the watershed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27214"/>
            <a:ext cx="7924800" cy="11961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D7D"/>
                </a:solidFill>
              </a:rPr>
              <a:t>B4B Sponsorship Levels</a:t>
            </a:r>
            <a:br>
              <a:rPr lang="en-US" dirty="0" smtClean="0">
                <a:solidFill>
                  <a:srgbClr val="003D7D"/>
                </a:solidFill>
              </a:rPr>
            </a:br>
            <a:r>
              <a:rPr lang="en-US" dirty="0" smtClean="0">
                <a:solidFill>
                  <a:srgbClr val="003D7D"/>
                </a:solidFill>
              </a:rPr>
              <a:t>&amp; Benefits</a:t>
            </a:r>
            <a:endParaRPr lang="en-US" dirty="0">
              <a:solidFill>
                <a:srgbClr val="003D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39717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3D7D"/>
                </a:solidFill>
                <a:latin typeface="+mj-lt"/>
                <a:ea typeface="Times New Roman" panose="02020603050405020304" pitchFamily="18" charset="0"/>
              </a:rPr>
              <a:t>Annual </a:t>
            </a:r>
            <a:r>
              <a:rPr lang="en-US" dirty="0">
                <a:solidFill>
                  <a:srgbClr val="003D7D"/>
                </a:solidFill>
                <a:latin typeface="+mj-lt"/>
                <a:ea typeface="Times New Roman" panose="02020603050405020304" pitchFamily="18" charset="0"/>
              </a:rPr>
              <a:t>Contribution in Addition to or Instead of </a:t>
            </a:r>
            <a:r>
              <a:rPr lang="en-US" dirty="0" smtClean="0">
                <a:solidFill>
                  <a:srgbClr val="003D7D"/>
                </a:solidFill>
                <a:latin typeface="+mj-lt"/>
                <a:ea typeface="Times New Roman" panose="02020603050405020304" pitchFamily="18" charset="0"/>
              </a:rPr>
              <a:t>Membership</a:t>
            </a:r>
            <a:endParaRPr lang="en-US" dirty="0">
              <a:solidFill>
                <a:srgbClr val="003D7D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194" t="27084" r="14950" b="30088"/>
          <a:stretch/>
        </p:blipFill>
        <p:spPr>
          <a:xfrm>
            <a:off x="70267" y="1223380"/>
            <a:ext cx="9068290" cy="32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4439"/>
            <a:ext cx="8839200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dirty="0" smtClean="0">
                <a:solidFill>
                  <a:srgbClr val="003D7D"/>
                </a:solidFill>
              </a:rPr>
              <a:t>Many thanks to Luck Ecosystems</a:t>
            </a:r>
            <a:r>
              <a:rPr lang="en-US" sz="3500" dirty="0">
                <a:solidFill>
                  <a:srgbClr val="003D7D"/>
                </a:solidFill>
              </a:rPr>
              <a:t> </a:t>
            </a:r>
            <a:r>
              <a:rPr lang="en-US" sz="3500" dirty="0" smtClean="0">
                <a:solidFill>
                  <a:srgbClr val="003D7D"/>
                </a:solidFill>
              </a:rPr>
              <a:t>and Chesapeake Center for Excellence</a:t>
            </a:r>
          </a:p>
          <a:p>
            <a:pPr algn="ctr"/>
            <a:r>
              <a:rPr lang="en-US" sz="3500" dirty="0" smtClean="0">
                <a:solidFill>
                  <a:srgbClr val="003D7D"/>
                </a:solidFill>
              </a:rPr>
              <a:t>2016 </a:t>
            </a:r>
            <a:r>
              <a:rPr lang="en-US" sz="3500" i="1" dirty="0" smtClean="0">
                <a:solidFill>
                  <a:srgbClr val="003D7D"/>
                </a:solidFill>
              </a:rPr>
              <a:t>Businesses for the Bay </a:t>
            </a:r>
            <a:r>
              <a:rPr lang="en-US" sz="3500" dirty="0" smtClean="0">
                <a:solidFill>
                  <a:srgbClr val="003D7D"/>
                </a:solidFill>
              </a:rPr>
              <a:t>Sponsors! </a:t>
            </a:r>
            <a:endParaRPr lang="en-US" sz="3500" dirty="0">
              <a:solidFill>
                <a:srgbClr val="003D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279" r="7898" b="10068"/>
          <a:stretch/>
        </p:blipFill>
        <p:spPr>
          <a:xfrm>
            <a:off x="609600" y="3429000"/>
            <a:ext cx="41148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32" t="14583" r="75184" b="61771"/>
          <a:stretch/>
        </p:blipFill>
        <p:spPr>
          <a:xfrm>
            <a:off x="4724400" y="1940608"/>
            <a:ext cx="3716481" cy="2819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97186" y="3845609"/>
            <a:ext cx="332014" cy="54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D7D"/>
                </a:solidFill>
              </a:rPr>
              <a:t>B4B Networking Partners</a:t>
            </a:r>
            <a:endParaRPr lang="en-US" dirty="0">
              <a:solidFill>
                <a:srgbClr val="003D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D7D"/>
                </a:solidFill>
              </a:rPr>
              <a:t>Includes governmental </a:t>
            </a:r>
            <a:r>
              <a:rPr lang="en-US" dirty="0">
                <a:solidFill>
                  <a:srgbClr val="003D7D"/>
                </a:solidFill>
              </a:rPr>
              <a:t>and </a:t>
            </a:r>
            <a:r>
              <a:rPr lang="en-US" dirty="0" smtClean="0">
                <a:solidFill>
                  <a:srgbClr val="003D7D"/>
                </a:solidFill>
              </a:rPr>
              <a:t>non-profit organizations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Participate </a:t>
            </a:r>
            <a:r>
              <a:rPr lang="en-US" dirty="0">
                <a:solidFill>
                  <a:srgbClr val="003D7D"/>
                </a:solidFill>
              </a:rPr>
              <a:t>in </a:t>
            </a:r>
            <a:r>
              <a:rPr lang="en-US" i="1" dirty="0">
                <a:solidFill>
                  <a:srgbClr val="003D7D"/>
                </a:solidFill>
              </a:rPr>
              <a:t>Businesses for the Bay </a:t>
            </a:r>
            <a:r>
              <a:rPr lang="en-US" dirty="0" smtClean="0">
                <a:solidFill>
                  <a:srgbClr val="003D7D"/>
                </a:solidFill>
              </a:rPr>
              <a:t>events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Network </a:t>
            </a:r>
            <a:r>
              <a:rPr lang="en-US" dirty="0">
                <a:solidFill>
                  <a:srgbClr val="003D7D"/>
                </a:solidFill>
              </a:rPr>
              <a:t>with businesses and each </a:t>
            </a:r>
            <a:r>
              <a:rPr lang="en-US" dirty="0" smtClean="0">
                <a:solidFill>
                  <a:srgbClr val="003D7D"/>
                </a:solidFill>
              </a:rPr>
              <a:t>other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Raise awareness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FREE</a:t>
            </a:r>
            <a:endParaRPr lang="en-US" dirty="0">
              <a:solidFill>
                <a:srgbClr val="003D7D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4114800"/>
            <a:ext cx="7559055" cy="10088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149746"/>
            <a:ext cx="655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3D7D"/>
                </a:solidFill>
              </a:rPr>
              <a:t>Picture Your logo Here!</a:t>
            </a:r>
            <a:endParaRPr lang="en-US" sz="2500" dirty="0">
              <a:solidFill>
                <a:srgbClr val="003D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6" y="2787589"/>
            <a:ext cx="3741371" cy="8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D7D"/>
                </a:solidFill>
              </a:rPr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536"/>
            <a:ext cx="4038600" cy="158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003D7D"/>
                </a:solidFill>
                <a:latin typeface="Calibri (Body)"/>
              </a:rPr>
              <a:t>Corinne </a:t>
            </a:r>
            <a:r>
              <a:rPr lang="en-US" sz="2500" dirty="0" smtClean="0">
                <a:solidFill>
                  <a:srgbClr val="003D7D"/>
                </a:solidFill>
                <a:latin typeface="Calibri (Body)"/>
              </a:rPr>
              <a:t>Stephens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3D7D"/>
                </a:solidFill>
                <a:latin typeface="Calibri (Body)"/>
              </a:rPr>
              <a:t>Alliance for the Chesapeake Bay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3D7D"/>
                </a:solidFill>
                <a:latin typeface="Calibri (Body)"/>
              </a:rPr>
              <a:t>Business </a:t>
            </a:r>
            <a:r>
              <a:rPr lang="en-US" sz="1800" dirty="0">
                <a:solidFill>
                  <a:srgbClr val="003D7D"/>
                </a:solidFill>
                <a:latin typeface="Calibri (Body)"/>
              </a:rPr>
              <a:t>Partnerships </a:t>
            </a:r>
            <a:r>
              <a:rPr lang="en-US" sz="1800" dirty="0" smtClean="0">
                <a:solidFill>
                  <a:srgbClr val="003D7D"/>
                </a:solidFill>
                <a:latin typeface="Calibri (Body)"/>
              </a:rPr>
              <a:t>Manager</a:t>
            </a:r>
            <a:r>
              <a:rPr lang="en-US" sz="1600" dirty="0" smtClean="0">
                <a:solidFill>
                  <a:srgbClr val="003D7D"/>
                </a:solidFill>
                <a:latin typeface="Calibri (Body)"/>
                <a:hlinkClick r:id="rId3"/>
              </a:rPr>
              <a:t> 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3D7D"/>
                </a:solidFill>
                <a:latin typeface="Calibri (Body)"/>
                <a:hlinkClick r:id="rId3"/>
              </a:rPr>
              <a:t>cstephens@allianceforthebay.org</a:t>
            </a:r>
            <a:endParaRPr lang="en-US" sz="1600" dirty="0">
              <a:solidFill>
                <a:srgbClr val="003D7D"/>
              </a:solidFill>
              <a:latin typeface="Calibri (Body)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642" y="4035023"/>
            <a:ext cx="3489158" cy="1684422"/>
          </a:xfrm>
          <a:prstGeom prst="rect">
            <a:avLst/>
          </a:prstGeom>
        </p:spPr>
      </p:pic>
      <p:pic>
        <p:nvPicPr>
          <p:cNvPr id="1026" name="Picture 2" descr="Corinne Stephe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16400"/>
          <a:stretch/>
        </p:blipFill>
        <p:spPr bwMode="auto">
          <a:xfrm>
            <a:off x="4848225" y="1023937"/>
            <a:ext cx="14287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242798"/>
            <a:ext cx="54951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003D7D"/>
                </a:solidFill>
                <a:hlinkClick r:id="rId6"/>
              </a:rPr>
              <a:t>http://</a:t>
            </a:r>
            <a:r>
              <a:rPr lang="en-US" sz="2500" dirty="0" smtClean="0">
                <a:solidFill>
                  <a:srgbClr val="003D7D"/>
                </a:solidFill>
                <a:hlinkClick r:id="rId6"/>
              </a:rPr>
              <a:t>businesses.allianceforthebay.org</a:t>
            </a:r>
            <a:r>
              <a:rPr lang="en-US" sz="2500" dirty="0">
                <a:solidFill>
                  <a:srgbClr val="003D7D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84764"/>
            <a:ext cx="34290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3D7D"/>
                </a:solidFill>
              </a:rPr>
              <a:t>Join </a:t>
            </a:r>
            <a:r>
              <a:rPr lang="en-US" sz="2500" dirty="0">
                <a:solidFill>
                  <a:srgbClr val="003D7D"/>
                </a:solidFill>
              </a:rPr>
              <a:t>our LinkedIn Group: </a:t>
            </a:r>
            <a:r>
              <a:rPr lang="en-US" sz="2300" dirty="0">
                <a:solidFill>
                  <a:srgbClr val="003D7D"/>
                </a:solidFill>
                <a:hlinkClick r:id="rId7"/>
              </a:rPr>
              <a:t>https://</a:t>
            </a:r>
            <a:r>
              <a:rPr lang="en-US" sz="2300" dirty="0" smtClean="0">
                <a:solidFill>
                  <a:srgbClr val="003D7D"/>
                </a:solidFill>
                <a:hlinkClick r:id="rId7"/>
              </a:rPr>
              <a:t>www.linkedin.com/groups/8433450</a:t>
            </a:r>
            <a:r>
              <a:rPr lang="en-US" sz="2300" dirty="0" smtClean="0">
                <a:solidFill>
                  <a:srgbClr val="003D7D"/>
                </a:solidFill>
              </a:rPr>
              <a:t> </a:t>
            </a:r>
            <a:endParaRPr lang="en-US" sz="2300" dirty="0">
              <a:solidFill>
                <a:srgbClr val="003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3D7D"/>
                </a:solidFill>
              </a:rPr>
              <a:t/>
            </a:r>
            <a:br>
              <a:rPr lang="en-US" sz="3000" dirty="0" smtClean="0">
                <a:solidFill>
                  <a:srgbClr val="003D7D"/>
                </a:solidFill>
              </a:rPr>
            </a:br>
            <a:r>
              <a:rPr lang="en-US" sz="3000" dirty="0" smtClean="0">
                <a:solidFill>
                  <a:srgbClr val="003D7D"/>
                </a:solidFill>
              </a:rPr>
              <a:t>By Business, For Business</a:t>
            </a:r>
            <a:r>
              <a:rPr lang="en-US" sz="2900" dirty="0" smtClean="0">
                <a:solidFill>
                  <a:srgbClr val="003D7D"/>
                </a:solidFill>
              </a:rPr>
              <a:t/>
            </a:r>
            <a:br>
              <a:rPr lang="en-US" sz="2900" dirty="0" smtClean="0">
                <a:solidFill>
                  <a:srgbClr val="003D7D"/>
                </a:solidFill>
              </a:rPr>
            </a:br>
            <a:r>
              <a:rPr lang="en-US" sz="2900" dirty="0" smtClean="0">
                <a:solidFill>
                  <a:srgbClr val="003D7D"/>
                </a:solidFill>
              </a:rPr>
              <a:t/>
            </a:r>
            <a:br>
              <a:rPr lang="en-US" sz="2900" dirty="0" smtClean="0">
                <a:solidFill>
                  <a:srgbClr val="003D7D"/>
                </a:solidFill>
              </a:rPr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37338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3D7D"/>
                </a:solidFill>
              </a:rPr>
              <a:t>Recognize Business Innovation and Achievement</a:t>
            </a:r>
          </a:p>
          <a:p>
            <a:r>
              <a:rPr lang="en-US" sz="2600" dirty="0" smtClean="0">
                <a:solidFill>
                  <a:srgbClr val="003D7D"/>
                </a:solidFill>
              </a:rPr>
              <a:t>Link </a:t>
            </a:r>
            <a:r>
              <a:rPr lang="en-US" sz="2600" dirty="0">
                <a:solidFill>
                  <a:srgbClr val="003D7D"/>
                </a:solidFill>
              </a:rPr>
              <a:t>Sustainability and Chesapeake Bay Goals</a:t>
            </a:r>
          </a:p>
          <a:p>
            <a:r>
              <a:rPr lang="en-US" sz="2600" dirty="0">
                <a:solidFill>
                  <a:srgbClr val="003D7D"/>
                </a:solidFill>
              </a:rPr>
              <a:t>Harness the Power of Employee Engagement </a:t>
            </a:r>
          </a:p>
          <a:p>
            <a:r>
              <a:rPr lang="en-US" sz="2600" dirty="0" smtClean="0">
                <a:solidFill>
                  <a:srgbClr val="003D7D"/>
                </a:solidFill>
              </a:rPr>
              <a:t>Business-Based </a:t>
            </a:r>
            <a:r>
              <a:rPr lang="en-US" sz="2600" dirty="0">
                <a:solidFill>
                  <a:srgbClr val="003D7D"/>
                </a:solidFill>
              </a:rPr>
              <a:t>Steering </a:t>
            </a:r>
            <a:r>
              <a:rPr lang="en-US" sz="2600" dirty="0" smtClean="0">
                <a:solidFill>
                  <a:srgbClr val="003D7D"/>
                </a:solidFill>
              </a:rPr>
              <a:t>Committee</a:t>
            </a:r>
          </a:p>
          <a:p>
            <a:r>
              <a:rPr lang="en-US" sz="2600" dirty="0">
                <a:solidFill>
                  <a:srgbClr val="003D7D"/>
                </a:solidFill>
              </a:rPr>
              <a:t>Build a Collaborative </a:t>
            </a:r>
            <a:r>
              <a:rPr lang="en-US" sz="2600" dirty="0" smtClean="0">
                <a:solidFill>
                  <a:srgbClr val="003D7D"/>
                </a:solidFill>
              </a:rPr>
              <a:t>Network</a:t>
            </a:r>
            <a:endParaRPr lang="en-US" sz="2600" dirty="0">
              <a:solidFill>
                <a:srgbClr val="003D7D"/>
              </a:solidFill>
            </a:endParaRPr>
          </a:p>
          <a:p>
            <a:r>
              <a:rPr lang="en-US" sz="2600" dirty="0" smtClean="0">
                <a:solidFill>
                  <a:srgbClr val="003D7D"/>
                </a:solidFill>
              </a:rPr>
              <a:t>Share Information</a:t>
            </a:r>
          </a:p>
          <a:p>
            <a:endParaRPr lang="en-US" sz="2600" dirty="0">
              <a:solidFill>
                <a:srgbClr val="003D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048000"/>
            <a:ext cx="3911600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68442" y="3276600"/>
            <a:ext cx="119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Luck Companies</a:t>
            </a:r>
          </a:p>
        </p:txBody>
      </p:sp>
    </p:spTree>
    <p:extLst>
      <p:ext uri="{BB962C8B-B14F-4D97-AF65-F5344CB8AC3E}">
        <p14:creationId xmlns:p14="http://schemas.microsoft.com/office/powerpoint/2010/main" val="5573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D7D"/>
                </a:solidFill>
              </a:rPr>
              <a:t>Mission Statement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003D7D"/>
                </a:solidFill>
                <a:cs typeface="Times New Roman" panose="02020603050405020304" pitchFamily="18" charset="0"/>
              </a:rPr>
              <a:t>Businesses for the Bay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(B4B) program </a:t>
            </a:r>
            <a:r>
              <a:rPr lang="en-US" sz="3200" u="sng" dirty="0">
                <a:solidFill>
                  <a:srgbClr val="003D7D"/>
                </a:solidFill>
                <a:cs typeface="Times New Roman" panose="02020603050405020304" pitchFamily="18" charset="0"/>
              </a:rPr>
              <a:t>encourages businesses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within the </a:t>
            </a:r>
            <a:endParaRPr lang="en-US" sz="3200" dirty="0" smtClean="0">
              <a:solidFill>
                <a:srgbClr val="003D7D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Chesapeake Bay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watershed to 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take </a:t>
            </a:r>
            <a:r>
              <a:rPr lang="en-US" sz="3200" u="sng" dirty="0">
                <a:solidFill>
                  <a:srgbClr val="003D7D"/>
                </a:solidFill>
                <a:cs typeface="Times New Roman" panose="02020603050405020304" pitchFamily="18" charset="0"/>
              </a:rPr>
              <a:t>voluntary and measurable actions to </a:t>
            </a:r>
            <a:r>
              <a:rPr lang="en-US" sz="3200" u="sng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support </a:t>
            </a:r>
            <a:r>
              <a:rPr lang="en-US" sz="3200" u="sng" dirty="0">
                <a:solidFill>
                  <a:srgbClr val="003D7D"/>
                </a:solidFill>
                <a:cs typeface="Times New Roman" panose="02020603050405020304" pitchFamily="18" charset="0"/>
              </a:rPr>
              <a:t>protection and restoration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 of 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Chesapeake Bay </a:t>
            </a:r>
            <a:endParaRPr lang="en-US" sz="3200" dirty="0" smtClean="0">
              <a:solidFill>
                <a:srgbClr val="003D7D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and </a:t>
            </a:r>
            <a:r>
              <a:rPr lang="en-US" sz="3200" u="sng" dirty="0">
                <a:solidFill>
                  <a:srgbClr val="003D7D"/>
                </a:solidFill>
                <a:cs typeface="Times New Roman" panose="02020603050405020304" pitchFamily="18" charset="0"/>
              </a:rPr>
              <a:t>help the </a:t>
            </a:r>
            <a:r>
              <a:rPr lang="en-US" sz="3200" u="sng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public understand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the valuable role 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of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the business community in 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sustaining the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health of the Chesapeake 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Bay and </a:t>
            </a:r>
            <a:r>
              <a:rPr lang="en-US" sz="3200" dirty="0">
                <a:solidFill>
                  <a:srgbClr val="003D7D"/>
                </a:solidFill>
                <a:cs typeface="Times New Roman" panose="02020603050405020304" pitchFamily="18" charset="0"/>
              </a:rPr>
              <a:t>its watershed</a:t>
            </a:r>
            <a:r>
              <a:rPr lang="en-US" sz="3200" dirty="0" smtClean="0">
                <a:solidFill>
                  <a:srgbClr val="003D7D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89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D7D"/>
                </a:solidFill>
              </a:rPr>
              <a:t>Reasons to Join </a:t>
            </a:r>
            <a:r>
              <a:rPr lang="en-US" dirty="0" smtClean="0">
                <a:solidFill>
                  <a:srgbClr val="003D7D"/>
                </a:solidFill>
              </a:rPr>
              <a:t>the B4B Membership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D7D"/>
                </a:solidFill>
              </a:rPr>
              <a:t>Be part of a network </a:t>
            </a:r>
            <a:r>
              <a:rPr lang="en-US" dirty="0">
                <a:solidFill>
                  <a:srgbClr val="003D7D"/>
                </a:solidFill>
              </a:rPr>
              <a:t>of business leaders </a:t>
            </a:r>
            <a:endParaRPr lang="en-US" dirty="0" smtClean="0">
              <a:solidFill>
                <a:srgbClr val="003D7D"/>
              </a:solidFill>
            </a:endParaRPr>
          </a:p>
          <a:p>
            <a:r>
              <a:rPr lang="en-US" dirty="0" smtClean="0">
                <a:solidFill>
                  <a:srgbClr val="003D7D"/>
                </a:solidFill>
              </a:rPr>
              <a:t>Associate </a:t>
            </a:r>
            <a:r>
              <a:rPr lang="en-US" dirty="0">
                <a:solidFill>
                  <a:srgbClr val="003D7D"/>
                </a:solidFill>
              </a:rPr>
              <a:t>with the trusted Alliance for the Chesapeake Bay</a:t>
            </a:r>
          </a:p>
          <a:p>
            <a:r>
              <a:rPr lang="en-US" dirty="0">
                <a:solidFill>
                  <a:srgbClr val="003D7D"/>
                </a:solidFill>
              </a:rPr>
              <a:t>Connect with local </a:t>
            </a:r>
            <a:r>
              <a:rPr lang="en-US" dirty="0" smtClean="0">
                <a:solidFill>
                  <a:srgbClr val="003D7D"/>
                </a:solidFill>
              </a:rPr>
              <a:t>NGOs, governments, </a:t>
            </a:r>
            <a:r>
              <a:rPr lang="en-US" dirty="0">
                <a:solidFill>
                  <a:srgbClr val="003D7D"/>
                </a:solidFill>
              </a:rPr>
              <a:t>&amp; watershed groups</a:t>
            </a:r>
          </a:p>
          <a:p>
            <a:r>
              <a:rPr lang="en-US" dirty="0">
                <a:solidFill>
                  <a:srgbClr val="003D7D"/>
                </a:solidFill>
              </a:rPr>
              <a:t>Take voluntary and measurable actions </a:t>
            </a:r>
            <a:endParaRPr lang="en-US" dirty="0" smtClean="0">
              <a:solidFill>
                <a:srgbClr val="003D7D"/>
              </a:solidFill>
            </a:endParaRPr>
          </a:p>
          <a:p>
            <a:r>
              <a:rPr lang="en-US" dirty="0" smtClean="0">
                <a:solidFill>
                  <a:srgbClr val="003D7D"/>
                </a:solidFill>
              </a:rPr>
              <a:t>Share </a:t>
            </a:r>
            <a:r>
              <a:rPr lang="en-US" dirty="0">
                <a:solidFill>
                  <a:srgbClr val="003D7D"/>
                </a:solidFill>
              </a:rPr>
              <a:t>lessons learned, success stories, and best practices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Enhance </a:t>
            </a:r>
            <a:r>
              <a:rPr lang="en-US" dirty="0">
                <a:solidFill>
                  <a:srgbClr val="003D7D"/>
                </a:solidFill>
              </a:rPr>
              <a:t>business social </a:t>
            </a:r>
            <a:r>
              <a:rPr lang="en-US" dirty="0" smtClean="0">
                <a:solidFill>
                  <a:srgbClr val="003D7D"/>
                </a:solidFill>
              </a:rPr>
              <a:t>responsibility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Participate in professional </a:t>
            </a:r>
            <a:r>
              <a:rPr lang="en-US" dirty="0">
                <a:solidFill>
                  <a:srgbClr val="003D7D"/>
                </a:solidFill>
              </a:rPr>
              <a:t>development opportunities</a:t>
            </a:r>
          </a:p>
          <a:p>
            <a:r>
              <a:rPr lang="en-US" dirty="0">
                <a:solidFill>
                  <a:srgbClr val="003D7D"/>
                </a:solidFill>
              </a:rPr>
              <a:t>Build recognition</a:t>
            </a:r>
          </a:p>
          <a:p>
            <a:r>
              <a:rPr lang="en-US" dirty="0">
                <a:solidFill>
                  <a:srgbClr val="003D7D"/>
                </a:solidFill>
              </a:rPr>
              <a:t>Engage employees</a:t>
            </a:r>
          </a:p>
          <a:p>
            <a:r>
              <a:rPr lang="en-US" dirty="0">
                <a:solidFill>
                  <a:srgbClr val="003D7D"/>
                </a:solidFill>
              </a:rPr>
              <a:t>Accomplish </a:t>
            </a:r>
            <a:r>
              <a:rPr lang="en-US" dirty="0" smtClean="0">
                <a:solidFill>
                  <a:srgbClr val="003D7D"/>
                </a:solidFill>
              </a:rPr>
              <a:t>environmental </a:t>
            </a:r>
            <a:r>
              <a:rPr lang="en-US" dirty="0">
                <a:solidFill>
                  <a:srgbClr val="003D7D"/>
                </a:solidFill>
              </a:rPr>
              <a:t>sustainability </a:t>
            </a:r>
            <a:r>
              <a:rPr lang="en-US" dirty="0" smtClean="0">
                <a:solidFill>
                  <a:srgbClr val="003D7D"/>
                </a:solidFill>
              </a:rPr>
              <a:t>goals</a:t>
            </a:r>
            <a:endParaRPr lang="en-US" dirty="0">
              <a:solidFill>
                <a:srgbClr val="003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205"/>
            <a:ext cx="8229600" cy="110239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D7D"/>
                </a:solidFill>
              </a:rPr>
              <a:t/>
            </a:r>
            <a:br>
              <a:rPr lang="en-US" dirty="0" smtClean="0">
                <a:solidFill>
                  <a:srgbClr val="003D7D"/>
                </a:solidFill>
              </a:rPr>
            </a:br>
            <a:r>
              <a:rPr lang="en-US" dirty="0" smtClean="0">
                <a:solidFill>
                  <a:srgbClr val="003D7D"/>
                </a:solidFill>
              </a:rPr>
              <a:t>An </a:t>
            </a:r>
            <a:r>
              <a:rPr lang="en-US" dirty="0">
                <a:solidFill>
                  <a:srgbClr val="003D7D"/>
                </a:solidFill>
              </a:rPr>
              <a:t>association of businesses working towards a common </a:t>
            </a:r>
            <a:r>
              <a:rPr lang="en-US" dirty="0" smtClean="0">
                <a:solidFill>
                  <a:srgbClr val="003D7D"/>
                </a:solidFill>
              </a:rPr>
              <a:t>goal: Who should join?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36115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3D7D"/>
                </a:solidFill>
              </a:rPr>
              <a:t>Businesses</a:t>
            </a:r>
          </a:p>
          <a:p>
            <a:pPr lvl="1"/>
            <a:r>
              <a:rPr lang="en-US" sz="2500" dirty="0" smtClean="0">
                <a:solidFill>
                  <a:srgbClr val="003D7D"/>
                </a:solidFill>
              </a:rPr>
              <a:t>Throughout the Watershed</a:t>
            </a:r>
          </a:p>
          <a:p>
            <a:pPr lvl="1"/>
            <a:r>
              <a:rPr lang="en-US" sz="2500" dirty="0" smtClean="0">
                <a:solidFill>
                  <a:srgbClr val="003D7D"/>
                </a:solidFill>
              </a:rPr>
              <a:t>All sizes</a:t>
            </a:r>
          </a:p>
          <a:p>
            <a:pPr lvl="1"/>
            <a:r>
              <a:rPr lang="en-US" sz="2500" dirty="0" smtClean="0">
                <a:solidFill>
                  <a:srgbClr val="003D7D"/>
                </a:solidFill>
              </a:rPr>
              <a:t>All sectors</a:t>
            </a:r>
          </a:p>
          <a:p>
            <a:pPr lvl="1"/>
            <a:r>
              <a:rPr lang="en-US" sz="2500" dirty="0" smtClean="0">
                <a:solidFill>
                  <a:srgbClr val="003D7D"/>
                </a:solidFill>
              </a:rPr>
              <a:t>With or without                                                                sustainability goals</a:t>
            </a:r>
          </a:p>
          <a:p>
            <a:pPr lvl="1"/>
            <a:r>
              <a:rPr lang="en-US" sz="2500" dirty="0" smtClean="0">
                <a:solidFill>
                  <a:srgbClr val="003D7D"/>
                </a:solidFill>
              </a:rPr>
              <a:t>Employee interest a plus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434" y="1219201"/>
            <a:ext cx="3936165" cy="46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D7D"/>
                </a:solidFill>
              </a:rPr>
              <a:t>Ways to Join </a:t>
            </a:r>
            <a:r>
              <a:rPr lang="en-US" i="1" dirty="0" smtClean="0">
                <a:solidFill>
                  <a:srgbClr val="003D7D"/>
                </a:solidFill>
              </a:rPr>
              <a:t>Businesses for the Bay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7200"/>
            <a:ext cx="35814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03D7D"/>
                </a:solidFill>
              </a:rPr>
              <a:t>Be a Member</a:t>
            </a:r>
          </a:p>
          <a:p>
            <a:r>
              <a:rPr lang="en-US" sz="3600" dirty="0">
                <a:solidFill>
                  <a:srgbClr val="003D7D"/>
                </a:solidFill>
              </a:rPr>
              <a:t>Be a Sponsor</a:t>
            </a:r>
          </a:p>
          <a:p>
            <a:r>
              <a:rPr lang="en-US" sz="3600" dirty="0" smtClean="0">
                <a:solidFill>
                  <a:srgbClr val="003D7D"/>
                </a:solidFill>
              </a:rPr>
              <a:t>Be a Networking Partner</a:t>
            </a:r>
            <a:endParaRPr lang="en-US" sz="3600" dirty="0">
              <a:solidFill>
                <a:srgbClr val="003D7D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31647"/>
            <a:ext cx="4895899" cy="3470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4747" y="4912723"/>
            <a:ext cx="12410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Lockheed Martin</a:t>
            </a:r>
          </a:p>
        </p:txBody>
      </p:sp>
    </p:spTree>
    <p:extLst>
      <p:ext uri="{BB962C8B-B14F-4D97-AF65-F5344CB8AC3E}">
        <p14:creationId xmlns:p14="http://schemas.microsoft.com/office/powerpoint/2010/main" val="33969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D7D"/>
                </a:solidFill>
              </a:rPr>
              <a:t>B4B Membership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3D7D"/>
                </a:solidFill>
              </a:rPr>
              <a:t>Member must be a </a:t>
            </a:r>
            <a:r>
              <a:rPr lang="en-US" dirty="0" smtClean="0">
                <a:solidFill>
                  <a:srgbClr val="003D7D"/>
                </a:solidFill>
              </a:rPr>
              <a:t>business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In </a:t>
            </a:r>
            <a:r>
              <a:rPr lang="en-US" dirty="0">
                <a:solidFill>
                  <a:srgbClr val="003D7D"/>
                </a:solidFill>
              </a:rPr>
              <a:t>compliance, or working towards compliance, with all applicable environmental regulations and requirements</a:t>
            </a:r>
          </a:p>
          <a:p>
            <a:r>
              <a:rPr lang="en-US" dirty="0">
                <a:solidFill>
                  <a:srgbClr val="003D7D"/>
                </a:solidFill>
              </a:rPr>
              <a:t>B4B Actions voluntarily go above and beyond requirements</a:t>
            </a:r>
          </a:p>
          <a:p>
            <a:r>
              <a:rPr lang="en-US" dirty="0">
                <a:solidFill>
                  <a:srgbClr val="003D7D"/>
                </a:solidFill>
              </a:rPr>
              <a:t>Pledge to actively participate and encourage employees to volunteer</a:t>
            </a:r>
          </a:p>
          <a:p>
            <a:r>
              <a:rPr lang="en-US" dirty="0">
                <a:solidFill>
                  <a:srgbClr val="003D7D"/>
                </a:solidFill>
              </a:rPr>
              <a:t>Commit to at least one </a:t>
            </a:r>
            <a:r>
              <a:rPr lang="en-US" dirty="0" smtClean="0">
                <a:solidFill>
                  <a:srgbClr val="003D7D"/>
                </a:solidFill>
              </a:rPr>
              <a:t>Action </a:t>
            </a:r>
            <a:r>
              <a:rPr lang="en-US" dirty="0">
                <a:solidFill>
                  <a:srgbClr val="003D7D"/>
                </a:solidFill>
              </a:rPr>
              <a:t>tied to the Chesapeake Bay Watershed Agreement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Membership </a:t>
            </a:r>
            <a:r>
              <a:rPr lang="en-US" dirty="0">
                <a:solidFill>
                  <a:srgbClr val="003D7D"/>
                </a:solidFill>
              </a:rPr>
              <a:t>application</a:t>
            </a:r>
          </a:p>
          <a:p>
            <a:r>
              <a:rPr lang="en-US" dirty="0" smtClean="0">
                <a:solidFill>
                  <a:srgbClr val="003D7D"/>
                </a:solidFill>
              </a:rPr>
              <a:t>Membership fee</a:t>
            </a:r>
            <a:endParaRPr lang="en-US" dirty="0">
              <a:solidFill>
                <a:srgbClr val="003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217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D7D"/>
                </a:solidFill>
              </a:rPr>
              <a:t>B4B Membership Levels &amp; Benefits</a:t>
            </a:r>
            <a:endParaRPr lang="en-US" dirty="0">
              <a:solidFill>
                <a:srgbClr val="003D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104" t="16667" r="17203" b="8333"/>
          <a:stretch/>
        </p:blipFill>
        <p:spPr>
          <a:xfrm>
            <a:off x="48986" y="521732"/>
            <a:ext cx="9067800" cy="548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5638800"/>
            <a:ext cx="4125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D7D"/>
                </a:solidFill>
              </a:rPr>
              <a:t>B4B Membership Levels are Action-Based </a:t>
            </a:r>
            <a:endParaRPr lang="en-US" dirty="0">
              <a:solidFill>
                <a:srgbClr val="003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3" b="43839"/>
          <a:stretch/>
        </p:blipFill>
        <p:spPr>
          <a:xfrm>
            <a:off x="4602769" y="1216252"/>
            <a:ext cx="4000500" cy="838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5" b="51667"/>
          <a:stretch/>
        </p:blipFill>
        <p:spPr>
          <a:xfrm>
            <a:off x="4605766" y="2111401"/>
            <a:ext cx="3998842" cy="8183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5" b="28401"/>
          <a:stretch/>
        </p:blipFill>
        <p:spPr>
          <a:xfrm>
            <a:off x="4628564" y="4013480"/>
            <a:ext cx="4012697" cy="846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421" y="5014752"/>
            <a:ext cx="4035902" cy="841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2" b="32113"/>
          <a:stretch/>
        </p:blipFill>
        <p:spPr>
          <a:xfrm>
            <a:off x="4628564" y="2971800"/>
            <a:ext cx="3982036" cy="838199"/>
          </a:xfrm>
          <a:prstGeom prst="rect">
            <a:avLst/>
          </a:prstGeom>
        </p:spPr>
      </p:pic>
      <p:graphicFrame>
        <p:nvGraphicFramePr>
          <p:cNvPr id="43" name="Object 4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76" y="1676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think-cell Slide" r:id="rId10" imgW="524" imgH="526" progId="TCLayout.ActiveDocument.1">
                  <p:embed/>
                </p:oleObj>
              </mc:Choice>
              <mc:Fallback>
                <p:oleObj name="think-cell Slide" r:id="rId10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" y="1676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3" y="234919"/>
            <a:ext cx="8264657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rgbClr val="003D7D"/>
                </a:solidFill>
              </a:rPr>
              <a:t>Example Actions to Achieve Vision</a:t>
            </a:r>
            <a:endParaRPr lang="en-US" sz="2000" dirty="0">
              <a:solidFill>
                <a:srgbClr val="003D7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9559" y="1757955"/>
            <a:ext cx="914400" cy="914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>
            <a:noAutofit/>
          </a:bodyPr>
          <a:lstStyle/>
          <a:p>
            <a:pPr marL="87313"/>
            <a:r>
              <a:rPr lang="en-US" sz="1400" b="1" i="1" dirty="0">
                <a:solidFill>
                  <a:srgbClr val="FFFFFF"/>
                </a:solidFill>
              </a:rPr>
              <a:t>Clean Water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3422" y="3522197"/>
            <a:ext cx="914400" cy="914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>
            <a:noAutofit/>
          </a:bodyPr>
          <a:lstStyle/>
          <a:p>
            <a:pPr marL="87313"/>
            <a:r>
              <a:rPr lang="en-US" sz="1400" b="1" i="1" dirty="0">
                <a:solidFill>
                  <a:srgbClr val="FFFFFF"/>
                </a:solidFill>
              </a:rPr>
              <a:t>Conserved Lands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0" y="5568890"/>
            <a:ext cx="914400" cy="914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>
            <a:noAutofit/>
          </a:bodyPr>
          <a:lstStyle/>
          <a:p>
            <a:pPr marL="87313"/>
            <a:r>
              <a:rPr lang="en-US" sz="1400" b="1" i="1" dirty="0">
                <a:solidFill>
                  <a:schemeClr val="bg1"/>
                </a:solidFill>
              </a:rPr>
              <a:t>Engaged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Communities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36376" y="2656794"/>
            <a:ext cx="914400" cy="914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>
            <a:noAutofit/>
          </a:bodyPr>
          <a:lstStyle/>
          <a:p>
            <a:pPr marL="87313"/>
            <a:r>
              <a:rPr lang="en-US" sz="1400" b="1" i="1" dirty="0">
                <a:solidFill>
                  <a:srgbClr val="FFFFFF"/>
                </a:solidFill>
              </a:rPr>
              <a:t>Abundant </a:t>
            </a:r>
            <a:r>
              <a:rPr lang="en-US" sz="1400" b="1" i="1" dirty="0" smtClean="0">
                <a:solidFill>
                  <a:srgbClr val="FFFFFF"/>
                </a:solidFill>
              </a:rPr>
              <a:t>Life (Fisheries and Habitats)</a:t>
            </a:r>
            <a:endParaRPr lang="en-US" sz="1400" b="1" i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1723" y="4601022"/>
            <a:ext cx="914400" cy="914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>
            <a:noAutofit/>
          </a:bodyPr>
          <a:lstStyle/>
          <a:p>
            <a:pPr marL="87313"/>
            <a:r>
              <a:rPr lang="en-US" sz="1400" b="1" i="1" dirty="0">
                <a:solidFill>
                  <a:schemeClr val="bg1"/>
                </a:solidFill>
              </a:rPr>
              <a:t>Climate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Change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Resiliency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137160" y="1216252"/>
            <a:ext cx="4579280" cy="771432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Decrease impervious </a:t>
            </a:r>
            <a:r>
              <a:rPr lang="en-US" sz="1500" b="1" dirty="0" smtClean="0">
                <a:solidFill>
                  <a:srgbClr val="002960"/>
                </a:solidFill>
              </a:rPr>
              <a:t>surfaces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Keep trash out of waterways</a:t>
            </a:r>
          </a:p>
          <a:p>
            <a:pPr marL="87313" algn="r"/>
            <a:r>
              <a:rPr lang="en-US" sz="1500" b="1" dirty="0" smtClean="0">
                <a:solidFill>
                  <a:srgbClr val="002960"/>
                </a:solidFill>
              </a:rPr>
              <a:t>Maintain streambanks </a:t>
            </a:r>
            <a:r>
              <a:rPr lang="en-US" sz="1500" b="1" dirty="0">
                <a:solidFill>
                  <a:srgbClr val="002960"/>
                </a:solidFill>
              </a:rPr>
              <a:t>and shorelines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8408" y="2103143"/>
            <a:ext cx="3353712" cy="788605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Install or maintain wildlife habitat </a:t>
            </a:r>
            <a:r>
              <a:rPr lang="en-US" sz="1500" b="1" dirty="0" smtClean="0">
                <a:solidFill>
                  <a:srgbClr val="002960"/>
                </a:solidFill>
              </a:rPr>
              <a:t>structures</a:t>
            </a:r>
          </a:p>
          <a:p>
            <a:pPr marL="87313" algn="r"/>
            <a:r>
              <a:rPr lang="en-US" sz="1500" b="1" dirty="0" smtClean="0">
                <a:solidFill>
                  <a:srgbClr val="002960"/>
                </a:solidFill>
              </a:rPr>
              <a:t>Plant native trees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Control non-native, invasive </a:t>
            </a:r>
            <a:r>
              <a:rPr lang="en-US" sz="1500" b="1" dirty="0" smtClean="0">
                <a:solidFill>
                  <a:srgbClr val="002960"/>
                </a:solidFill>
              </a:rPr>
              <a:t>species</a:t>
            </a:r>
            <a:endParaRPr lang="en-US" sz="1500" b="1" dirty="0">
              <a:solidFill>
                <a:srgbClr val="0029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44" y="4155536"/>
            <a:ext cx="4426927" cy="5334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Manage and protect cold, clean </a:t>
            </a:r>
            <a:r>
              <a:rPr lang="en-US" sz="1500" b="1" dirty="0" smtClean="0">
                <a:solidFill>
                  <a:srgbClr val="002960"/>
                </a:solidFill>
              </a:rPr>
              <a:t>streams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Conduct a Flood Vulnerability Analysis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44" y="5014752"/>
            <a:ext cx="4426927" cy="762000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Create or sustain a "green team"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Provide environmental education </a:t>
            </a:r>
            <a:r>
              <a:rPr lang="en-US" sz="1500" b="1" dirty="0" smtClean="0">
                <a:solidFill>
                  <a:srgbClr val="002960"/>
                </a:solidFill>
              </a:rPr>
              <a:t>opportunities</a:t>
            </a:r>
          </a:p>
          <a:p>
            <a:pPr marL="87313" algn="r"/>
            <a:r>
              <a:rPr lang="en-US" sz="1500" b="1" dirty="0" smtClean="0">
                <a:solidFill>
                  <a:srgbClr val="002960"/>
                </a:solidFill>
              </a:rPr>
              <a:t>Participate in Project </a:t>
            </a:r>
            <a:r>
              <a:rPr lang="en-US" sz="1500" b="1" dirty="0">
                <a:solidFill>
                  <a:srgbClr val="002960"/>
                </a:solidFill>
              </a:rPr>
              <a:t>Clean </a:t>
            </a:r>
            <a:r>
              <a:rPr lang="en-US" sz="1500" b="1" dirty="0" smtClean="0">
                <a:solidFill>
                  <a:srgbClr val="002960"/>
                </a:solidFill>
              </a:rPr>
              <a:t>Stream</a:t>
            </a:r>
            <a:endParaRPr lang="en-US" sz="1500" b="1" dirty="0">
              <a:solidFill>
                <a:srgbClr val="0029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344" y="3058517"/>
            <a:ext cx="4426927" cy="754232"/>
          </a:xfrm>
          <a:prstGeom prst="rect">
            <a:avLst/>
          </a:prstGeom>
          <a:noFill/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noAutofit/>
          </a:bodyPr>
          <a:lstStyle/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Protect wildlife </a:t>
            </a:r>
            <a:r>
              <a:rPr lang="en-US" sz="1500" b="1" dirty="0" smtClean="0">
                <a:solidFill>
                  <a:srgbClr val="002960"/>
                </a:solidFill>
              </a:rPr>
              <a:t>corridors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Protect land in a </a:t>
            </a:r>
            <a:r>
              <a:rPr lang="en-US" sz="1500" b="1" dirty="0" smtClean="0">
                <a:solidFill>
                  <a:srgbClr val="002960"/>
                </a:solidFill>
              </a:rPr>
              <a:t>voluntary conservation easement</a:t>
            </a:r>
          </a:p>
          <a:p>
            <a:pPr marL="87313" algn="r"/>
            <a:r>
              <a:rPr lang="en-US" sz="1500" b="1" dirty="0">
                <a:solidFill>
                  <a:srgbClr val="002960"/>
                </a:solidFill>
              </a:rPr>
              <a:t>Acquire new land, with the purpose of </a:t>
            </a:r>
            <a:r>
              <a:rPr lang="en-US" sz="1500" b="1" dirty="0" smtClean="0">
                <a:solidFill>
                  <a:srgbClr val="002960"/>
                </a:solidFill>
              </a:rPr>
              <a:t>conservation</a:t>
            </a:r>
            <a:endParaRPr lang="en-US" sz="1500" b="1" dirty="0">
              <a:solidFill>
                <a:srgbClr val="0029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335" y="609600"/>
            <a:ext cx="8694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3D7D"/>
                </a:solidFill>
              </a:rPr>
              <a:t>of an environmentally and economically sustainable Chesapeake Bay </a:t>
            </a:r>
            <a:r>
              <a:rPr lang="en-US" sz="2000" i="1" dirty="0" smtClean="0">
                <a:solidFill>
                  <a:srgbClr val="003D7D"/>
                </a:solidFill>
              </a:rPr>
              <a:t>watershed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335" y="5856073"/>
            <a:ext cx="25202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Photos Courtesy of Chesapeake Bay Program</a:t>
            </a:r>
          </a:p>
        </p:txBody>
      </p:sp>
    </p:spTree>
    <p:extLst>
      <p:ext uri="{BB962C8B-B14F-4D97-AF65-F5344CB8AC3E}">
        <p14:creationId xmlns:p14="http://schemas.microsoft.com/office/powerpoint/2010/main" val="16970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686</Words>
  <Application>Microsoft Office PowerPoint</Application>
  <PresentationFormat>On-screen Show (4:3)</PresentationFormat>
  <Paragraphs>120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(Body)</vt:lpstr>
      <vt:lpstr>Droid Sans</vt:lpstr>
      <vt:lpstr>Times New Roman</vt:lpstr>
      <vt:lpstr>1_Office Theme</vt:lpstr>
      <vt:lpstr>think-cell Slide</vt:lpstr>
      <vt:lpstr>PowerPoint Presentation</vt:lpstr>
      <vt:lpstr> By Business, For Business  </vt:lpstr>
      <vt:lpstr>Mission Statement</vt:lpstr>
      <vt:lpstr>Reasons to Join the B4B Membership Association</vt:lpstr>
      <vt:lpstr> An association of businesses working towards a common goal: Who should join? </vt:lpstr>
      <vt:lpstr>Ways to Join Businesses for the Bay</vt:lpstr>
      <vt:lpstr>B4B Membership Requirements</vt:lpstr>
      <vt:lpstr>B4B Membership Levels &amp; Benefits</vt:lpstr>
      <vt:lpstr>Example Actions to Achieve Vision</vt:lpstr>
      <vt:lpstr>Businesses for the Bay Founding Members  (68 Actions)</vt:lpstr>
      <vt:lpstr>Annual B4B Membership Fees</vt:lpstr>
      <vt:lpstr>B4B Sponsorship Levels &amp; Benefits</vt:lpstr>
      <vt:lpstr>PowerPoint Presentation</vt:lpstr>
      <vt:lpstr>B4B Networking Partners</vt:lpstr>
      <vt:lpstr>Contact Info</vt:lpstr>
    </vt:vector>
  </TitlesOfParts>
  <Company>Altria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Grover, Christopher R. (PM USA)</dc:creator>
  <cp:lastModifiedBy>Corinne Stephens</cp:lastModifiedBy>
  <cp:revision>232</cp:revision>
  <cp:lastPrinted>2016-03-16T17:42:48Z</cp:lastPrinted>
  <dcterms:created xsi:type="dcterms:W3CDTF">2015-11-18T14:50:24Z</dcterms:created>
  <dcterms:modified xsi:type="dcterms:W3CDTF">2016-03-22T17:25:23Z</dcterms:modified>
</cp:coreProperties>
</file>