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 id="2147483661" r:id="rId6"/>
    <p:sldMasterId id="2147483675" r:id="rId7"/>
  </p:sldMasterIdLst>
  <p:notesMasterIdLst>
    <p:notesMasterId r:id="rId29"/>
  </p:notesMasterIdLst>
  <p:handoutMasterIdLst>
    <p:handoutMasterId r:id="rId30"/>
  </p:handoutMasterIdLst>
  <p:sldIdLst>
    <p:sldId id="370" r:id="rId8"/>
    <p:sldId id="313" r:id="rId9"/>
    <p:sldId id="372" r:id="rId10"/>
    <p:sldId id="307" r:id="rId11"/>
    <p:sldId id="365" r:id="rId12"/>
    <p:sldId id="347" r:id="rId13"/>
    <p:sldId id="364" r:id="rId14"/>
    <p:sldId id="375" r:id="rId15"/>
    <p:sldId id="374" r:id="rId16"/>
    <p:sldId id="361" r:id="rId17"/>
    <p:sldId id="362" r:id="rId18"/>
    <p:sldId id="363" r:id="rId19"/>
    <p:sldId id="356" r:id="rId20"/>
    <p:sldId id="320" r:id="rId21"/>
    <p:sldId id="369" r:id="rId22"/>
    <p:sldId id="376" r:id="rId23"/>
    <p:sldId id="377" r:id="rId24"/>
    <p:sldId id="378" r:id="rId25"/>
    <p:sldId id="360" r:id="rId26"/>
    <p:sldId id="368" r:id="rId27"/>
    <p:sldId id="359"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40"/>
    <a:srgbClr val="00589A"/>
    <a:srgbClr val="804418"/>
    <a:srgbClr val="5B1E1D"/>
    <a:srgbClr val="357C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6" autoAdjust="0"/>
    <p:restoredTop sz="94660"/>
  </p:normalViewPr>
  <p:slideViewPr>
    <p:cSldViewPr>
      <p:cViewPr varScale="1">
        <p:scale>
          <a:sx n="75" d="100"/>
          <a:sy n="75" d="100"/>
        </p:scale>
        <p:origin x="100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8"/>
    </p:cViewPr>
  </p:sorterViewPr>
  <p:notesViewPr>
    <p:cSldViewPr>
      <p:cViewPr varScale="1">
        <p:scale>
          <a:sx n="68" d="100"/>
          <a:sy n="68" d="100"/>
        </p:scale>
        <p:origin x="-3058"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defRPr sz="1300">
                <a:latin typeface="Arial" pitchFamily="-106" charset="0"/>
                <a:cs typeface="ＭＳ Ｐゴシック" pitchFamily="28" charset="-128"/>
              </a:defRPr>
            </a:lvl1pPr>
          </a:lstStyle>
          <a:p>
            <a:pPr>
              <a:defRPr/>
            </a:pPr>
            <a:endParaRPr lang="en-US"/>
          </a:p>
        </p:txBody>
      </p:sp>
      <p:sp>
        <p:nvSpPr>
          <p:cNvPr id="11161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sz="1300" smtClean="0"/>
            </a:lvl1pPr>
          </a:lstStyle>
          <a:p>
            <a:pPr>
              <a:defRPr/>
            </a:pPr>
            <a:fld id="{74B214C2-03A8-40C3-A5ED-6DDB619D78D9}" type="datetime1">
              <a:rPr lang="en-US"/>
              <a:pPr>
                <a:defRPr/>
              </a:pPr>
              <a:t>12/4/2014</a:t>
            </a:fld>
            <a:endParaRPr lang="en-US"/>
          </a:p>
        </p:txBody>
      </p:sp>
      <p:sp>
        <p:nvSpPr>
          <p:cNvPr id="11162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defRPr sz="1300">
                <a:latin typeface="Arial" pitchFamily="-106" charset="0"/>
                <a:cs typeface="ＭＳ Ｐゴシック" pitchFamily="28" charset="-128"/>
              </a:defRPr>
            </a:lvl1pPr>
          </a:lstStyle>
          <a:p>
            <a:pPr>
              <a:defRPr/>
            </a:pPr>
            <a:endParaRPr lang="en-US"/>
          </a:p>
        </p:txBody>
      </p:sp>
      <p:sp>
        <p:nvSpPr>
          <p:cNvPr id="11162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sz="1300" smtClean="0"/>
            </a:lvl1pPr>
          </a:lstStyle>
          <a:p>
            <a:pPr>
              <a:defRPr/>
            </a:pPr>
            <a:fld id="{19EF63BE-3E13-49E6-8130-D11C7F731010}" type="slidenum">
              <a:rPr lang="en-US"/>
              <a:pPr>
                <a:defRPr/>
              </a:pPr>
              <a:t>‹#›</a:t>
            </a:fld>
            <a:endParaRPr lang="en-US"/>
          </a:p>
        </p:txBody>
      </p:sp>
    </p:spTree>
    <p:extLst>
      <p:ext uri="{BB962C8B-B14F-4D97-AF65-F5344CB8AC3E}">
        <p14:creationId xmlns:p14="http://schemas.microsoft.com/office/powerpoint/2010/main" val="314683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defRPr sz="1300">
                <a:latin typeface="Arial" pitchFamily="-106" charset="0"/>
                <a:cs typeface="ＭＳ Ｐゴシック" pitchFamily="28" charset="-128"/>
              </a:defRPr>
            </a:lvl1pPr>
          </a:lstStyle>
          <a:p>
            <a:pPr>
              <a:defRPr/>
            </a:pPr>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a:defRPr sz="1300">
                <a:latin typeface="Arial" pitchFamily="-106" charset="0"/>
                <a:cs typeface="ＭＳ Ｐゴシック" pitchFamily="28" charset="-128"/>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defRPr sz="1300">
                <a:latin typeface="Arial" pitchFamily="-106" charset="0"/>
                <a:cs typeface="ＭＳ Ｐゴシック" pitchFamily="28" charset="-128"/>
              </a:defRPr>
            </a:lvl1pPr>
          </a:lstStyle>
          <a:p>
            <a:pPr>
              <a:defRPr/>
            </a:pPr>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a:defRPr sz="1300" smtClean="0"/>
            </a:lvl1pPr>
          </a:lstStyle>
          <a:p>
            <a:pPr>
              <a:defRPr/>
            </a:pPr>
            <a:fld id="{13C681B2-D0A6-42CA-9587-7F2D7E578D37}" type="slidenum">
              <a:rPr lang="en-US"/>
              <a:pPr>
                <a:defRPr/>
              </a:pPr>
              <a:t>‹#›</a:t>
            </a:fld>
            <a:endParaRPr lang="en-US"/>
          </a:p>
        </p:txBody>
      </p:sp>
    </p:spTree>
    <p:extLst>
      <p:ext uri="{BB962C8B-B14F-4D97-AF65-F5344CB8AC3E}">
        <p14:creationId xmlns:p14="http://schemas.microsoft.com/office/powerpoint/2010/main" val="2597509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 charset="-128"/>
        <a:cs typeface="ＭＳ Ｐゴシック" pitchFamily="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These are general validator quotes.</a:t>
            </a:r>
            <a:r>
              <a:rPr lang="en-US" altLang="en-US" baseline="0" dirty="0" smtClean="0">
                <a:latin typeface="Arial" panose="020B0604020202020204" pitchFamily="34" charset="0"/>
                <a:ea typeface="ＭＳ Ｐゴシック" panose="020B0600070205080204" pitchFamily="34" charset="-128"/>
              </a:rPr>
              <a:t> </a:t>
            </a:r>
            <a:r>
              <a:rPr lang="en-US" altLang="en-US" dirty="0" smtClean="0">
                <a:latin typeface="Arial" panose="020B0604020202020204" pitchFamily="34" charset="0"/>
                <a:ea typeface="ＭＳ Ｐゴシック" panose="020B0600070205080204" pitchFamily="34" charset="-128"/>
              </a:rPr>
              <a:t>This would</a:t>
            </a:r>
            <a:r>
              <a:rPr lang="en-US" altLang="en-US" baseline="0" dirty="0" smtClean="0">
                <a:latin typeface="Arial" panose="020B0604020202020204" pitchFamily="34" charset="0"/>
                <a:ea typeface="ＭＳ Ｐゴシック" panose="020B0600070205080204" pitchFamily="34" charset="-128"/>
              </a:rPr>
              <a:t> be a great spot to insert a quote from one of your state-specific validators. Review the validator quotes circulated to staff to find one that works well for your audience…</a:t>
            </a:r>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572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97260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ＭＳ Ｐゴシック" pitchFamily="1" charset="-128"/>
                <a:cs typeface="ＭＳ Ｐゴシック" pitchFamily="1" charset="-128"/>
              </a:rPr>
              <a:t>The “Business as Usual” scenario includes many prescribed practices that were already underway as of 2014 and will continue to be implemented, including upgrading sewage treatment plants and reducing some urban and suburban polluted runoff. </a:t>
            </a:r>
          </a:p>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896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ＭＳ Ｐゴシック" pitchFamily="28" charset="-128"/>
              </a:rPr>
              <a:t>The study looks only at benefits, not costs. But for </a:t>
            </a:r>
            <a:r>
              <a:rPr lang="en-US" baseline="0" dirty="0" smtClean="0">
                <a:latin typeface="Arial" charset="0"/>
                <a:ea typeface="ＭＳ Ｐゴシック" pitchFamily="28" charset="-128"/>
              </a:rPr>
              <a:t>the report’s release, </a:t>
            </a:r>
            <a:r>
              <a:rPr lang="en-US" dirty="0" smtClean="0">
                <a:latin typeface="Arial" charset="0"/>
                <a:ea typeface="ＭＳ Ｐゴシック" pitchFamily="28" charset="-128"/>
              </a:rPr>
              <a:t>, we have used </a:t>
            </a:r>
            <a:r>
              <a:rPr lang="en-US" dirty="0" err="1" smtClean="0">
                <a:latin typeface="Arial" charset="0"/>
                <a:ea typeface="ＭＳ Ｐゴシック" pitchFamily="28" charset="-128"/>
              </a:rPr>
              <a:t>Trib</a:t>
            </a:r>
            <a:r>
              <a:rPr lang="en-US" dirty="0" smtClean="0">
                <a:latin typeface="Arial" charset="0"/>
                <a:ea typeface="ＭＳ Ｐゴシック" pitchFamily="28" charset="-128"/>
              </a:rPr>
              <a:t> Strategy</a:t>
            </a:r>
            <a:r>
              <a:rPr lang="en-US" baseline="0" dirty="0" smtClean="0">
                <a:latin typeface="Arial" charset="0"/>
                <a:ea typeface="ＭＳ Ｐゴシック" pitchFamily="28" charset="-128"/>
              </a:rPr>
              <a:t> estimates to place </a:t>
            </a:r>
            <a:r>
              <a:rPr lang="en-US" dirty="0" smtClean="0">
                <a:latin typeface="Arial" charset="0"/>
                <a:ea typeface="ＭＳ Ｐゴシック" pitchFamily="28" charset="-128"/>
              </a:rPr>
              <a:t>the cost of the Blueprint</a:t>
            </a:r>
            <a:r>
              <a:rPr lang="en-US" baseline="0" dirty="0" smtClean="0">
                <a:latin typeface="Arial" charset="0"/>
                <a:ea typeface="ＭＳ Ｐゴシック" pitchFamily="28" charset="-128"/>
              </a:rPr>
              <a:t> at roughly $5B/year.  That means the added benefits of the Blueprint (from our study) would outweigh the costs by 4:1. </a:t>
            </a:r>
            <a:endParaRPr lang="en-US" dirty="0" smtClean="0">
              <a:latin typeface="Arial" charset="0"/>
              <a:ea typeface="ＭＳ Ｐゴシック" pitchFamily="28" charset="-128"/>
            </a:endParaRPr>
          </a:p>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06981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1724689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4225858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smtClean="0">
                <a:ea typeface="ＭＳ Ｐゴシック"/>
              </a:rPr>
              <a:t>A pollution cap, or Total Maximum Daily Load (TMDL), would set a maximum amount of nitrogen, phosphorus, and sediment pollution that a healthy Bay can tolerate. </a:t>
            </a:r>
          </a:p>
          <a:p>
            <a:r>
              <a:rPr lang="en-US" smtClean="0">
                <a:ea typeface="ＭＳ Ｐゴシック"/>
              </a:rPr>
              <a:t>There are a great many clean water laws on the books. EPA and its partner state governments need to enforce these laws already on the books and create new laws and regulations  with clearly defined pollution-reduction criteria and standards.</a:t>
            </a:r>
          </a:p>
          <a:p>
            <a:r>
              <a:rPr lang="en-US" smtClean="0">
                <a:ea typeface="ＭＳ Ｐゴシック"/>
              </a:rPr>
              <a:t>With the current financial crisis facing the nation, it is even more important that dollars spent on clean water be done in a manner that yields the greatest pollution reductions.</a:t>
            </a:r>
          </a:p>
          <a:p>
            <a:r>
              <a:rPr lang="en-US" smtClean="0">
                <a:ea typeface="ＭＳ Ｐゴシック"/>
              </a:rPr>
              <a:t>Another opportunity lies with the economic stimulus package. The stimulus package can bring new life to the economy as well as the Bay and its rivers by providing money for sewage treatment plant upgrades through the federal Clean Water State Revolving Fund, and by making sure all highway projects include runoff pollution control systems.</a:t>
            </a:r>
          </a:p>
        </p:txBody>
      </p:sp>
    </p:spTree>
    <p:extLst>
      <p:ext uri="{BB962C8B-B14F-4D97-AF65-F5344CB8AC3E}">
        <p14:creationId xmlns:p14="http://schemas.microsoft.com/office/powerpoint/2010/main" val="200729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984935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160550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2663436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120523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24594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wonder- how are these</a:t>
            </a:r>
            <a:r>
              <a:rPr lang="en-US" baseline="0" dirty="0" smtClean="0"/>
              <a:t> categories really providing values-  well here are some examples:  on the water side- the blueprint will use natural systems to clean water which will mean less filtering by our treatment facilities.  We will have less flooding damage, increased tourism and fishing, improved soil health will lead to drought resistance and thus more food production, trees in urban areas leads to reduce heat island effects in cities- they also reduce asthma cases and finally people enjoy living in pristine areas which would lead to an increase in property values.   </a:t>
            </a:r>
            <a:endParaRPr lang="en-US" dirty="0"/>
          </a:p>
        </p:txBody>
      </p:sp>
      <p:sp>
        <p:nvSpPr>
          <p:cNvPr id="4" name="Slide Number Placeholder 3"/>
          <p:cNvSpPr>
            <a:spLocks noGrp="1"/>
          </p:cNvSpPr>
          <p:nvPr>
            <p:ph type="sldNum" sz="quarter" idx="10"/>
          </p:nvPr>
        </p:nvSpPr>
        <p:spPr/>
        <p:txBody>
          <a:bodyPr/>
          <a:lstStyle/>
          <a:p>
            <a:pPr>
              <a:defRPr/>
            </a:pPr>
            <a:fld id="{150AA719-6671-4457-803D-4816E07A818D}" type="slidenum">
              <a:rPr lang="en-US" smtClean="0"/>
              <a:pPr>
                <a:defRPr/>
              </a:pPr>
              <a:t>20</a:t>
            </a:fld>
            <a:endParaRPr lang="en-US" dirty="0"/>
          </a:p>
        </p:txBody>
      </p:sp>
    </p:spTree>
    <p:extLst>
      <p:ext uri="{BB962C8B-B14F-4D97-AF65-F5344CB8AC3E}">
        <p14:creationId xmlns:p14="http://schemas.microsoft.com/office/powerpoint/2010/main" val="4397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86806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94429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362705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wonder- how are these</a:t>
            </a:r>
            <a:r>
              <a:rPr lang="en-US" baseline="0" dirty="0" smtClean="0"/>
              <a:t> categories really providing values-  well here are some examples:  on the water side- the blueprint will use natural systems to clean water which will mean less filtering by our treatment facilities.  We will have less flooding damage, increased tourism and fishing, improved soil health will lead to drought resistance and thus more food production, trees in urban areas leads to reduce heat island effects in cities- they also reduce asthma cases and finally people enjoy living in pristine areas which would lead to an increase in property values.   </a:t>
            </a:r>
            <a:endParaRPr lang="en-US" dirty="0"/>
          </a:p>
        </p:txBody>
      </p:sp>
      <p:sp>
        <p:nvSpPr>
          <p:cNvPr id="4" name="Slide Number Placeholder 3"/>
          <p:cNvSpPr>
            <a:spLocks noGrp="1"/>
          </p:cNvSpPr>
          <p:nvPr>
            <p:ph type="sldNum" sz="quarter" idx="10"/>
          </p:nvPr>
        </p:nvSpPr>
        <p:spPr/>
        <p:txBody>
          <a:bodyPr/>
          <a:lstStyle/>
          <a:p>
            <a:pPr>
              <a:defRPr/>
            </a:pPr>
            <a:fld id="{150AA719-6671-4457-803D-4816E07A818D}"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89784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116546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wonder- how are these</a:t>
            </a:r>
            <a:r>
              <a:rPr lang="en-US" baseline="0" dirty="0" smtClean="0"/>
              <a:t> categories really providing values-  well here are some examples:  on the water side- the blueprint will use natural systems to clean water which will mean less filtering by our treatment facilities.  We will have less flooding damage, increased tourism and fishing, improved soil health will lead to drought resistance and thus more food production, trees in urban areas leads to reduce heat island effects in cities- they also reduce asthma cases and finally people enjoy living in pristine areas which would lead to an increase in property values.   </a:t>
            </a:r>
            <a:endParaRPr lang="en-US" dirty="0"/>
          </a:p>
        </p:txBody>
      </p:sp>
      <p:sp>
        <p:nvSpPr>
          <p:cNvPr id="4" name="Slide Number Placeholder 3"/>
          <p:cNvSpPr>
            <a:spLocks noGrp="1"/>
          </p:cNvSpPr>
          <p:nvPr>
            <p:ph type="sldNum" sz="quarter" idx="10"/>
          </p:nvPr>
        </p:nvSpPr>
        <p:spPr/>
        <p:txBody>
          <a:bodyPr/>
          <a:lstStyle/>
          <a:p>
            <a:pPr>
              <a:defRPr/>
            </a:pPr>
            <a:fld id="{150AA719-6671-4457-803D-4816E07A818D}" type="slidenum">
              <a:rPr lang="en-US" smtClean="0"/>
              <a:pPr>
                <a:defRPr/>
              </a:pPr>
              <a:t>7</a:t>
            </a:fld>
            <a:endParaRPr lang="en-US" dirty="0"/>
          </a:p>
        </p:txBody>
      </p:sp>
    </p:spTree>
    <p:extLst>
      <p:ext uri="{BB962C8B-B14F-4D97-AF65-F5344CB8AC3E}">
        <p14:creationId xmlns:p14="http://schemas.microsoft.com/office/powerpoint/2010/main" val="113522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ea typeface="ＭＳ Ｐゴシック" pitchFamily="28" charset="-128"/>
              </a:rPr>
              <a:t>The study looks only at benefits, not costs. But for </a:t>
            </a:r>
            <a:r>
              <a:rPr lang="en-US" baseline="0" dirty="0" smtClean="0">
                <a:latin typeface="Arial" charset="0"/>
                <a:ea typeface="ＭＳ Ｐゴシック" pitchFamily="28" charset="-128"/>
              </a:rPr>
              <a:t>the report’s release, </a:t>
            </a:r>
            <a:r>
              <a:rPr lang="en-US" dirty="0" smtClean="0">
                <a:latin typeface="Arial" charset="0"/>
                <a:ea typeface="ＭＳ Ｐゴシック" pitchFamily="28" charset="-128"/>
              </a:rPr>
              <a:t>, we have used </a:t>
            </a:r>
            <a:r>
              <a:rPr lang="en-US" dirty="0" err="1" smtClean="0">
                <a:latin typeface="Arial" charset="0"/>
                <a:ea typeface="ＭＳ Ｐゴシック" pitchFamily="28" charset="-128"/>
              </a:rPr>
              <a:t>Trib</a:t>
            </a:r>
            <a:r>
              <a:rPr lang="en-US" dirty="0" smtClean="0">
                <a:latin typeface="Arial" charset="0"/>
                <a:ea typeface="ＭＳ Ｐゴシック" pitchFamily="28" charset="-128"/>
              </a:rPr>
              <a:t> Strategy</a:t>
            </a:r>
            <a:r>
              <a:rPr lang="en-US" baseline="0" dirty="0" smtClean="0">
                <a:latin typeface="Arial" charset="0"/>
                <a:ea typeface="ＭＳ Ｐゴシック" pitchFamily="28" charset="-128"/>
              </a:rPr>
              <a:t> estimates to place </a:t>
            </a:r>
            <a:r>
              <a:rPr lang="en-US" dirty="0" smtClean="0">
                <a:latin typeface="Arial" charset="0"/>
                <a:ea typeface="ＭＳ Ｐゴシック" pitchFamily="28" charset="-128"/>
              </a:rPr>
              <a:t>the cost of the Blueprint</a:t>
            </a:r>
            <a:r>
              <a:rPr lang="en-US" baseline="0" dirty="0" smtClean="0">
                <a:latin typeface="Arial" charset="0"/>
                <a:ea typeface="ＭＳ Ｐゴシック" pitchFamily="28" charset="-128"/>
              </a:rPr>
              <a:t> at roughly $5B/year.  That means the added benefits of the Blueprint (from our study) would outweigh the costs by 4:1. </a:t>
            </a:r>
            <a:endParaRPr lang="en-US" dirty="0" smtClean="0">
              <a:latin typeface="Arial" charset="0"/>
              <a:ea typeface="ＭＳ Ｐゴシック" pitchFamily="28" charset="-128"/>
            </a:endParaRPr>
          </a:p>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2477828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en-US" dirty="0" smtClean="0">
              <a:latin typeface="Arial" charset="0"/>
              <a:ea typeface="ＭＳ Ｐゴシック" pitchFamily="28" charset="-128"/>
            </a:endParaRPr>
          </a:p>
        </p:txBody>
      </p:sp>
    </p:spTree>
    <p:extLst>
      <p:ext uri="{BB962C8B-B14F-4D97-AF65-F5344CB8AC3E}">
        <p14:creationId xmlns:p14="http://schemas.microsoft.com/office/powerpoint/2010/main" val="211242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2445A1-DE8B-4744-8862-A3F93DD8A9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D8F408-B053-4E9C-8AC4-9FF4C6A4AA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798C39-977A-4F57-85E2-644BBE00871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0BF36A-011D-487B-925E-2760193891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B1DD0-DD4B-4E6A-8637-6354303DA9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705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EFFE9-5AF4-4D67-958D-A88C74811F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114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7C644C-E3A7-4AD5-8C27-AC29A11D86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23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8651C9-990F-4FBE-B597-B1F9474D72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05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8DB94-12A6-4D9A-80A7-F69D592994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489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A8A7-AA4D-4941-86F6-AA0FD1A293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5455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658B23-4513-41B6-B17B-D346224027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640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BCA17B-E6A6-4328-8D2B-049509844FD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3C57FB-F62B-41A9-9146-63377BC40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7805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1BD1F2-BA56-4415-A4E0-71DDE893F1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6838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A9222E-D75C-485F-AB46-577A9A2D6F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3489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6423E0-1B7B-4F6C-AD6A-C6AED496E9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7955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65CFEC-7A30-4128-BDBD-F0D7288E71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2055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77C2A7-5ECD-4A49-B328-07558F846A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94155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CB1DD0-DD4B-4E6A-8637-6354303DA9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9468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AEFFE9-5AF4-4D67-958D-A88C74811F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8616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7C644C-E3A7-4AD5-8C27-AC29A11D86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1715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8651C9-990F-4FBE-B597-B1F9474D72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18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C772FD-CC0F-4C90-801F-E37C6A63CCF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8DB94-12A6-4D9A-80A7-F69D592994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0318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CA8A7-AA4D-4941-86F6-AA0FD1A293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6313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658B23-4513-41B6-B17B-D346224027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2952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3C57FB-F62B-41A9-9146-63377BC40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8946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1BD1F2-BA56-4415-A4E0-71DDE893F1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6017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A9222E-D75C-485F-AB46-577A9A2D6F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106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6423E0-1B7B-4F6C-AD6A-C6AED496E9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1676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65CFEC-7A30-4128-BDBD-F0D7288E71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4943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77C2A7-5ECD-4A49-B328-07558F846A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980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487D7F-7E0D-4B6D-9DA5-2194B56E2E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69D6E7-DAFC-4C0F-8F33-4F4D06FE02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C06AD2-61F6-4890-9F3F-B37E33CDF1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7FBB92-4182-47BC-A958-971195D680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9FC1A6-3264-4100-9285-302D054A0E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8A0582-76EB-4B94-99A5-F7E77D4CEA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6"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6"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AD5DEB73-30AA-4EEA-940F-152752AAD0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6pPr>
      <a:lvl7pPr marL="914400" algn="ctr" rtl="0" fontAlgn="base">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7pPr>
      <a:lvl8pPr marL="1371600" algn="ctr" rtl="0" fontAlgn="base">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8pPr>
      <a:lvl9pPr marL="1828800" algn="ctr" rtl="0" fontAlgn="base">
        <a:spcBef>
          <a:spcPct val="0"/>
        </a:spcBef>
        <a:spcAft>
          <a:spcPct val="0"/>
        </a:spcAft>
        <a:defRPr sz="4400">
          <a:solidFill>
            <a:schemeClr val="tx2"/>
          </a:solidFill>
          <a:latin typeface="Arial" pitchFamily="-107"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eaLnBrk="1" hangingPunct="1">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eaLnBrk="1" hangingPunct="1">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eaLnBrk="1" hangingPunct="1">
              <a:defRPr/>
            </a:pPr>
            <a:fld id="{EB367648-C1CF-467C-9E67-D99E2DED5123}" type="slidenum">
              <a:rPr lang="en-US">
                <a:solidFill>
                  <a:srgbClr val="000000"/>
                </a:solidFill>
                <a:ea typeface="+mn-ea"/>
              </a:rPr>
              <a:pPr eaLnBrk="1" hangingPunct="1">
                <a:defRPr/>
              </a:pPr>
              <a:t>‹#›</a:t>
            </a:fld>
            <a:endParaRPr lang="en-US" dirty="0">
              <a:solidFill>
                <a:srgbClr val="000000"/>
              </a:solidFill>
              <a:ea typeface="+mn-ea"/>
            </a:endParaRPr>
          </a:p>
        </p:txBody>
      </p:sp>
    </p:spTree>
    <p:extLst>
      <p:ext uri="{BB962C8B-B14F-4D97-AF65-F5344CB8AC3E}">
        <p14:creationId xmlns:p14="http://schemas.microsoft.com/office/powerpoint/2010/main" val="22094360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eaLnBrk="1" hangingPunct="1">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eaLnBrk="1" hangingPunct="1">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eaLnBrk="1" hangingPunct="1">
              <a:defRPr/>
            </a:pPr>
            <a:fld id="{EB367648-C1CF-467C-9E67-D99E2DED5123}" type="slidenum">
              <a:rPr lang="en-US">
                <a:solidFill>
                  <a:srgbClr val="000000"/>
                </a:solidFill>
                <a:ea typeface="+mn-ea"/>
              </a:rPr>
              <a:pPr eaLnBrk="1" hangingPunct="1">
                <a:defRPr/>
              </a:pPr>
              <a:t>‹#›</a:t>
            </a:fld>
            <a:endParaRPr lang="en-US" dirty="0">
              <a:solidFill>
                <a:srgbClr val="000000"/>
              </a:solidFill>
              <a:ea typeface="+mn-ea"/>
            </a:endParaRPr>
          </a:p>
        </p:txBody>
      </p:sp>
    </p:spTree>
    <p:extLst>
      <p:ext uri="{BB962C8B-B14F-4D97-AF65-F5344CB8AC3E}">
        <p14:creationId xmlns:p14="http://schemas.microsoft.com/office/powerpoint/2010/main" val="5804515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4495800" y="5943600"/>
            <a:ext cx="419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FFFFF"/>
                </a:solidFill>
                <a:latin typeface="Arial Narrow" panose="020B0606020202030204" pitchFamily="34" charset="0"/>
              </a:rPr>
              <a:t>Title Text for Slide</a:t>
            </a:r>
          </a:p>
        </p:txBody>
      </p:sp>
      <p:sp>
        <p:nvSpPr>
          <p:cNvPr id="4099" name="Rectangle 3"/>
          <p:cNvSpPr>
            <a:spLocks noChangeArrowheads="1"/>
          </p:cNvSpPr>
          <p:nvPr/>
        </p:nvSpPr>
        <p:spPr bwMode="auto">
          <a:xfrm>
            <a:off x="0" y="5715000"/>
            <a:ext cx="9144000" cy="1143000"/>
          </a:xfrm>
          <a:prstGeom prst="rect">
            <a:avLst/>
          </a:prstGeom>
          <a:solidFill>
            <a:srgbClr val="0022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0000"/>
              </a:solidFill>
            </a:endParaRPr>
          </a:p>
        </p:txBody>
      </p:sp>
      <p:pic>
        <p:nvPicPr>
          <p:cNvPr id="4104"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93947"/>
            <a:ext cx="4397375" cy="532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Oval 2"/>
          <p:cNvSpPr>
            <a:spLocks noChangeArrowheads="1"/>
          </p:cNvSpPr>
          <p:nvPr/>
        </p:nvSpPr>
        <p:spPr bwMode="auto">
          <a:xfrm>
            <a:off x="381000" y="5562600"/>
            <a:ext cx="1066800" cy="1066800"/>
          </a:xfrm>
          <a:prstGeom prst="ellipse">
            <a:avLst/>
          </a:prstGeom>
          <a:solidFill>
            <a:srgbClr val="0022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0000"/>
              </a:solidFill>
            </a:endParaRPr>
          </a:p>
        </p:txBody>
      </p:sp>
      <p:pic>
        <p:nvPicPr>
          <p:cNvPr id="10" name="Picture 9" descr="cbf_REV-2935.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3" y="5791200"/>
            <a:ext cx="3487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95800" y="430411"/>
            <a:ext cx="4495800" cy="5262979"/>
          </a:xfrm>
          <a:prstGeom prst="rect">
            <a:avLst/>
          </a:prstGeom>
          <a:solidFill>
            <a:schemeClr val="bg2">
              <a:lumMod val="20000"/>
              <a:lumOff val="80000"/>
            </a:schemeClr>
          </a:solidFill>
        </p:spPr>
        <p:txBody>
          <a:bodyPr wrap="square" rtlCol="0">
            <a:spAutoFit/>
          </a:bodyPr>
          <a:lstStyle/>
          <a:p>
            <a:pPr eaLnBrk="1" hangingPunct="1"/>
            <a:r>
              <a:rPr lang="en-US" sz="1800" i="1" dirty="0" smtClean="0">
                <a:solidFill>
                  <a:srgbClr val="2D2D8A"/>
                </a:solidFill>
                <a:ea typeface="+mn-ea"/>
              </a:rPr>
              <a:t>“</a:t>
            </a:r>
            <a:r>
              <a:rPr lang="en-US" i="1" dirty="0" smtClean="0">
                <a:solidFill>
                  <a:srgbClr val="2D2D8A"/>
                </a:solidFill>
                <a:ea typeface="+mn-ea"/>
              </a:rPr>
              <a:t>The </a:t>
            </a:r>
            <a:r>
              <a:rPr lang="en-US" i="1" dirty="0">
                <a:solidFill>
                  <a:srgbClr val="2D2D8A"/>
                </a:solidFill>
                <a:ea typeface="+mn-ea"/>
              </a:rPr>
              <a:t>region’s environmental and economic health will improve when we fully implement the Blueprint. The cleanup plan was designed with the understanding that all people and communities in the watershed can contribute to making the Bay cleaner, and that everyone will benefit when pollution is reduced</a:t>
            </a:r>
            <a:r>
              <a:rPr lang="en-US" i="1" dirty="0" smtClean="0">
                <a:solidFill>
                  <a:srgbClr val="2D2D8A"/>
                </a:solidFill>
                <a:ea typeface="+mn-ea"/>
              </a:rPr>
              <a:t>. </a:t>
            </a:r>
            <a:r>
              <a:rPr lang="en-US" i="1" dirty="0">
                <a:solidFill>
                  <a:srgbClr val="2D2D8A"/>
                </a:solidFill>
                <a:ea typeface="+mn-ea"/>
              </a:rPr>
              <a:t>Our analysis confirms this</a:t>
            </a:r>
            <a:r>
              <a:rPr lang="en-US" i="1" dirty="0" smtClean="0">
                <a:solidFill>
                  <a:srgbClr val="2D2D8A"/>
                </a:solidFill>
                <a:ea typeface="+mn-ea"/>
              </a:rPr>
              <a:t>.”</a:t>
            </a:r>
            <a:endParaRPr lang="en-US" dirty="0">
              <a:solidFill>
                <a:srgbClr val="2D2D8A"/>
              </a:solidFill>
              <a:ea typeface="+mn-ea"/>
            </a:endParaRPr>
          </a:p>
          <a:p>
            <a:pPr algn="r" eaLnBrk="1" hangingPunct="1"/>
            <a:r>
              <a:rPr lang="en-US" dirty="0">
                <a:solidFill>
                  <a:srgbClr val="2D2D8A"/>
                </a:solidFill>
                <a:ea typeface="+mn-ea"/>
              </a:rPr>
              <a:t>Dr. Spencer Phillips, </a:t>
            </a:r>
            <a:endParaRPr lang="en-US" dirty="0" smtClean="0">
              <a:solidFill>
                <a:srgbClr val="2D2D8A"/>
              </a:solidFill>
              <a:ea typeface="+mn-ea"/>
            </a:endParaRPr>
          </a:p>
          <a:p>
            <a:pPr algn="r" eaLnBrk="1" hangingPunct="1"/>
            <a:r>
              <a:rPr lang="en-US" dirty="0" smtClean="0">
                <a:solidFill>
                  <a:srgbClr val="2D2D8A"/>
                </a:solidFill>
                <a:ea typeface="+mn-ea"/>
              </a:rPr>
              <a:t>lead author</a:t>
            </a:r>
            <a:endParaRPr lang="en-US" dirty="0">
              <a:solidFill>
                <a:srgbClr val="2D2D8A"/>
              </a:solidFill>
              <a:ea typeface="+mn-ea"/>
            </a:endParaRPr>
          </a:p>
        </p:txBody>
      </p:sp>
      <p:sp>
        <p:nvSpPr>
          <p:cNvPr id="9" name="Rectangle 5"/>
          <p:cNvSpPr>
            <a:spLocks noChangeArrowheads="1"/>
          </p:cNvSpPr>
          <p:nvPr/>
        </p:nvSpPr>
        <p:spPr bwMode="auto">
          <a:xfrm>
            <a:off x="4186051" y="5970494"/>
            <a:ext cx="518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smtClean="0">
                <a:solidFill>
                  <a:srgbClr val="FFFFFF"/>
                </a:solidFill>
                <a:latin typeface="Times New Roman" panose="02020603050405020304" pitchFamily="18" charset="0"/>
                <a:cs typeface="Times New Roman" panose="02020603050405020304" pitchFamily="18" charset="0"/>
              </a:rPr>
              <a:t>The Economic Report</a:t>
            </a:r>
            <a:endParaRPr lang="en-US" altLang="en-US" sz="2800" b="1" dirty="0">
              <a:solidFill>
                <a:srgbClr val="00589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064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85800" y="457200"/>
            <a:ext cx="7772400" cy="1470025"/>
          </a:xfrm>
        </p:spPr>
        <p:txBody>
          <a:bodyPr/>
          <a:lstStyle/>
          <a:p>
            <a:r>
              <a:rPr lang="en-US" dirty="0" smtClean="0">
                <a:solidFill>
                  <a:schemeClr val="accent6"/>
                </a:solidFill>
                <a:ea typeface="Verdana" panose="020B0604030504040204" pitchFamily="34" charset="0"/>
                <a:cs typeface="Verdana" panose="020B0604030504040204" pitchFamily="34" charset="0"/>
              </a:rPr>
              <a:t>Present-day Benefits</a:t>
            </a:r>
            <a:endParaRPr lang="en-US" dirty="0">
              <a:solidFill>
                <a:schemeClr val="accent6"/>
              </a:solidFill>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685800" y="1828801"/>
            <a:ext cx="7315199" cy="2362200"/>
          </a:xfrm>
        </p:spPr>
        <p:txBody>
          <a:bodyPr/>
          <a:lstStyle/>
          <a:p>
            <a:pPr algn="l"/>
            <a:endParaRPr lang="en-US" dirty="0" smtClean="0">
              <a:latin typeface="Verdana" panose="020B0604030504040204" pitchFamily="34" charset="0"/>
              <a:ea typeface="Verdana" panose="020B0604030504040204" pitchFamily="34" charset="0"/>
              <a:cs typeface="Verdana" panose="020B0604030504040204" pitchFamily="34" charset="0"/>
            </a:endParaRPr>
          </a:p>
          <a:p>
            <a:pPr algn="l"/>
            <a:r>
              <a:rPr lang="en-US" sz="4000" dirty="0" smtClean="0">
                <a:latin typeface="+mj-lt"/>
                <a:ea typeface="Verdana" panose="020B0604030504040204" pitchFamily="34" charset="0"/>
                <a:cs typeface="Verdana" panose="020B0604030504040204" pitchFamily="34" charset="0"/>
              </a:rPr>
              <a:t>$107 billion annually – </a:t>
            </a:r>
          </a:p>
          <a:p>
            <a:pPr algn="l"/>
            <a:r>
              <a:rPr lang="en-US" sz="4000" dirty="0" smtClean="0">
                <a:latin typeface="+mj-lt"/>
                <a:ea typeface="Verdana" panose="020B0604030504040204" pitchFamily="34" charset="0"/>
                <a:cs typeface="Verdana" panose="020B0604030504040204" pitchFamily="34" charset="0"/>
              </a:rPr>
              <a:t>spread across entire watershed</a:t>
            </a:r>
            <a:endParaRPr lang="en-US" sz="40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144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85800" y="457200"/>
            <a:ext cx="7772400" cy="1470025"/>
          </a:xfrm>
        </p:spPr>
        <p:txBody>
          <a:bodyPr/>
          <a:lstStyle/>
          <a:p>
            <a:r>
              <a:rPr lang="en-US" dirty="0" smtClean="0">
                <a:solidFill>
                  <a:schemeClr val="accent6"/>
                </a:solidFill>
                <a:ea typeface="Verdana" panose="020B0604030504040204" pitchFamily="34" charset="0"/>
                <a:cs typeface="Verdana" panose="020B0604030504040204" pitchFamily="34" charset="0"/>
              </a:rPr>
              <a:t>“Business as Usual”</a:t>
            </a:r>
            <a:endParaRPr lang="en-US" dirty="0">
              <a:solidFill>
                <a:schemeClr val="accent6"/>
              </a:solidFill>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685800" y="1828801"/>
            <a:ext cx="7086600" cy="2362200"/>
          </a:xfrm>
        </p:spPr>
        <p:txBody>
          <a:bodyPr/>
          <a:lstStyle/>
          <a:p>
            <a:pPr algn="l"/>
            <a:endParaRPr lang="en-US" dirty="0" smtClean="0"/>
          </a:p>
          <a:p>
            <a:pPr lvl="1" algn="l"/>
            <a:r>
              <a:rPr lang="en-US" sz="3600" dirty="0" smtClean="0">
                <a:latin typeface="+mj-lt"/>
                <a:ea typeface="Verdana" panose="020B0604030504040204" pitchFamily="34" charset="0"/>
                <a:cs typeface="Verdana" panose="020B0604030504040204" pitchFamily="34" charset="0"/>
              </a:rPr>
              <a:t>Without Blueprint: benefits decline to $101.5 billion annually – a loss of $5.6B</a:t>
            </a:r>
            <a:endParaRPr lang="en-US" sz="36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0414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79450" y="533400"/>
            <a:ext cx="7772400" cy="1238250"/>
          </a:xfrm>
        </p:spPr>
        <p:txBody>
          <a:bodyPr/>
          <a:lstStyle/>
          <a:p>
            <a:r>
              <a:rPr lang="en-US" dirty="0" smtClean="0">
                <a:solidFill>
                  <a:schemeClr val="accent6"/>
                </a:solidFill>
                <a:ea typeface="Verdana" panose="020B0604030504040204" pitchFamily="34" charset="0"/>
                <a:cs typeface="Verdana" panose="020B0604030504040204" pitchFamily="34" charset="0"/>
              </a:rPr>
              <a:t>Post-Blueprint</a:t>
            </a:r>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 </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762000" y="2209800"/>
            <a:ext cx="7689850" cy="1752600"/>
          </a:xfrm>
        </p:spPr>
        <p:txBody>
          <a:bodyPr/>
          <a:lstStyle/>
          <a:p>
            <a:pPr algn="l"/>
            <a:r>
              <a:rPr lang="en-US" sz="4000" dirty="0" smtClean="0">
                <a:latin typeface="+mj-lt"/>
                <a:ea typeface="Verdana" panose="020B0604030504040204" pitchFamily="34" charset="0"/>
                <a:cs typeface="Verdana" panose="020B0604030504040204" pitchFamily="34" charset="0"/>
              </a:rPr>
              <a:t>$22 billion in </a:t>
            </a:r>
            <a:r>
              <a:rPr lang="en-US" sz="4000" i="1" dirty="0" smtClean="0">
                <a:latin typeface="+mj-lt"/>
                <a:ea typeface="Verdana" panose="020B0604030504040204" pitchFamily="34" charset="0"/>
                <a:cs typeface="Verdana" panose="020B0604030504040204" pitchFamily="34" charset="0"/>
              </a:rPr>
              <a:t>annual</a:t>
            </a:r>
            <a:r>
              <a:rPr lang="en-US" sz="4000" dirty="0" smtClean="0">
                <a:latin typeface="+mj-lt"/>
                <a:ea typeface="Verdana" panose="020B0604030504040204" pitchFamily="34" charset="0"/>
                <a:cs typeface="Verdana" panose="020B0604030504040204" pitchFamily="34" charset="0"/>
              </a:rPr>
              <a:t> benefits</a:t>
            </a:r>
          </a:p>
          <a:p>
            <a:endParaRPr lang="en-US" dirty="0"/>
          </a:p>
        </p:txBody>
      </p:sp>
    </p:spTree>
    <p:extLst>
      <p:ext uri="{BB962C8B-B14F-4D97-AF65-F5344CB8AC3E}">
        <p14:creationId xmlns:p14="http://schemas.microsoft.com/office/powerpoint/2010/main" val="2719605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09300729"/>
              </p:ext>
            </p:extLst>
          </p:nvPr>
        </p:nvGraphicFramePr>
        <p:xfrm>
          <a:off x="1" y="0"/>
          <a:ext cx="8991599" cy="4786197"/>
        </p:xfrm>
        <a:graphic>
          <a:graphicData uri="http://schemas.openxmlformats.org/drawingml/2006/table">
            <a:tbl>
              <a:tblPr firstRow="1" firstCol="1" bandRow="1">
                <a:tableStyleId>{5C22544A-7EE6-4342-B048-85BDC9FD1C3A}</a:tableStyleId>
              </a:tblPr>
              <a:tblGrid>
                <a:gridCol w="1909382"/>
                <a:gridCol w="1291017"/>
                <a:gridCol w="1295400"/>
                <a:gridCol w="1285240"/>
                <a:gridCol w="162560"/>
                <a:gridCol w="1600200"/>
                <a:gridCol w="1447800"/>
              </a:tblGrid>
              <a:tr h="390699">
                <a:tc>
                  <a:txBody>
                    <a:bodyPr/>
                    <a:lstStyle/>
                    <a:p>
                      <a:endParaRPr lang="en-US" sz="1000" dirty="0">
                        <a:solidFill>
                          <a:schemeClr val="tx1"/>
                        </a:solidFill>
                        <a:effectLst/>
                        <a:latin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0" dirty="0">
                          <a:solidFill>
                            <a:schemeClr val="tx1"/>
                          </a:solidFill>
                          <a:effectLst/>
                        </a:rPr>
                        <a:t>Baseline</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marL="0" marR="0" algn="ctr">
                        <a:lnSpc>
                          <a:spcPct val="110000"/>
                        </a:lnSpc>
                        <a:spcBef>
                          <a:spcPts val="0"/>
                        </a:spcBef>
                        <a:spcAft>
                          <a:spcPts val="0"/>
                        </a:spcAft>
                      </a:pPr>
                      <a:r>
                        <a:rPr lang="en-US" sz="1600" kern="0" dirty="0">
                          <a:solidFill>
                            <a:schemeClr val="tx1"/>
                          </a:solidFill>
                          <a:effectLst/>
                        </a:rPr>
                        <a:t>Blueprint</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10000"/>
                        </a:lnSpc>
                        <a:spcBef>
                          <a:spcPts val="0"/>
                        </a:spcBef>
                        <a:spcAft>
                          <a:spcPts val="0"/>
                        </a:spcAft>
                      </a:pPr>
                      <a:r>
                        <a:rPr lang="en-US" sz="1600" kern="0" dirty="0">
                          <a:solidFill>
                            <a:schemeClr val="tx1"/>
                          </a:solidFill>
                          <a:effectLst/>
                        </a:rPr>
                        <a:t>Business-as-Usual</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r>
              <a:tr h="1057101">
                <a:tc>
                  <a:txBody>
                    <a:bodyPr/>
                    <a:lstStyle/>
                    <a:p>
                      <a:pPr marL="0" marR="0">
                        <a:lnSpc>
                          <a:spcPct val="110000"/>
                        </a:lnSpc>
                        <a:spcBef>
                          <a:spcPts val="0"/>
                        </a:spcBef>
                        <a:spcAft>
                          <a:spcPts val="0"/>
                        </a:spcAft>
                      </a:pPr>
                      <a:r>
                        <a:rPr lang="en-US" sz="1600" kern="0" dirty="0">
                          <a:solidFill>
                            <a:schemeClr val="tx1"/>
                          </a:solidFill>
                          <a:effectLst/>
                        </a:rPr>
                        <a:t>Jurisdiction</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0" dirty="0" smtClean="0">
                          <a:solidFill>
                            <a:schemeClr val="tx1"/>
                          </a:solidFill>
                          <a:effectLst/>
                        </a:rPr>
                        <a:t>Value</a:t>
                      </a:r>
                      <a:r>
                        <a:rPr lang="en-US" sz="1600" kern="0" dirty="0">
                          <a:solidFill>
                            <a:schemeClr val="tx1"/>
                          </a:solidFill>
                          <a:effectLst/>
                        </a:rPr>
                        <a:t/>
                      </a:r>
                      <a:br>
                        <a:rPr lang="en-US" sz="1600" kern="0" dirty="0">
                          <a:solidFill>
                            <a:schemeClr val="tx1"/>
                          </a:solidFill>
                          <a:effectLst/>
                        </a:rPr>
                      </a:br>
                      <a:r>
                        <a:rPr lang="en-US" sz="1600" kern="0" dirty="0">
                          <a:solidFill>
                            <a:schemeClr val="tx1"/>
                          </a:solidFill>
                          <a:effectLst/>
                        </a:rPr>
                        <a:t>(millions of 2013$)</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0" dirty="0" smtClean="0">
                          <a:solidFill>
                            <a:schemeClr val="tx1"/>
                          </a:solidFill>
                          <a:effectLst/>
                        </a:rPr>
                        <a:t>Value</a:t>
                      </a:r>
                      <a:r>
                        <a:rPr lang="en-US" sz="1600" kern="0" dirty="0">
                          <a:solidFill>
                            <a:schemeClr val="tx1"/>
                          </a:solidFill>
                          <a:effectLst/>
                        </a:rPr>
                        <a:t/>
                      </a:r>
                      <a:br>
                        <a:rPr lang="en-US" sz="1600" kern="0" dirty="0">
                          <a:solidFill>
                            <a:schemeClr val="tx1"/>
                          </a:solidFill>
                          <a:effectLst/>
                        </a:rPr>
                      </a:br>
                      <a:r>
                        <a:rPr lang="en-US" sz="1600" kern="0" dirty="0">
                          <a:solidFill>
                            <a:schemeClr val="tx1"/>
                          </a:solidFill>
                          <a:effectLst/>
                        </a:rPr>
                        <a:t>(millions of 2013$)</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0" dirty="0">
                          <a:effectLst/>
                          <a:latin typeface="+mn-lt"/>
                          <a:ea typeface="Calibri" panose="020F0502020204030204" pitchFamily="34" charset="0"/>
                          <a:cs typeface="Times New Roman" panose="02020603050405020304" pitchFamily="18" charset="0"/>
                        </a:rPr>
                        <a:t>Change from Baseline</a:t>
                      </a:r>
                      <a:br>
                        <a:rPr lang="en-US" sz="1600" b="0" dirty="0">
                          <a:effectLst/>
                          <a:latin typeface="+mn-lt"/>
                          <a:ea typeface="Calibri" panose="020F0502020204030204" pitchFamily="34" charset="0"/>
                          <a:cs typeface="Times New Roman" panose="02020603050405020304" pitchFamily="18" charset="0"/>
                        </a:rPr>
                      </a:b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tc>
                <a:tc rowSpan="9">
                  <a:txBody>
                    <a:bodyPr/>
                    <a:lstStyle/>
                    <a:p>
                      <a:endParaRPr lang="en-US" b="1" dirty="0"/>
                    </a:p>
                  </a:txBody>
                  <a:tcPr marL="68580" marR="68580" marT="0" marB="0"/>
                </a:tc>
                <a:tc>
                  <a:txBody>
                    <a:bodyPr/>
                    <a:lstStyle/>
                    <a:p>
                      <a:pPr marL="0" marR="0" algn="ctr">
                        <a:lnSpc>
                          <a:spcPct val="110000"/>
                        </a:lnSpc>
                        <a:spcBef>
                          <a:spcPts val="0"/>
                        </a:spcBef>
                        <a:spcAft>
                          <a:spcPts val="0"/>
                        </a:spcAft>
                      </a:pPr>
                      <a:r>
                        <a:rPr lang="en-US" sz="1600" kern="0" dirty="0" smtClean="0">
                          <a:solidFill>
                            <a:schemeClr val="tx1"/>
                          </a:solidFill>
                          <a:effectLst/>
                        </a:rPr>
                        <a:t>Value</a:t>
                      </a:r>
                      <a:r>
                        <a:rPr lang="en-US" sz="1600" kern="0" dirty="0">
                          <a:solidFill>
                            <a:schemeClr val="tx1"/>
                          </a:solidFill>
                          <a:effectLst/>
                        </a:rPr>
                        <a:t/>
                      </a:r>
                      <a:br>
                        <a:rPr lang="en-US" sz="1600" kern="0" dirty="0">
                          <a:solidFill>
                            <a:schemeClr val="tx1"/>
                          </a:solidFill>
                          <a:effectLst/>
                        </a:rPr>
                      </a:br>
                      <a:r>
                        <a:rPr lang="en-US" sz="1600" kern="0" dirty="0">
                          <a:solidFill>
                            <a:schemeClr val="tx1"/>
                          </a:solidFill>
                          <a:effectLst/>
                        </a:rPr>
                        <a:t>(millions of </a:t>
                      </a:r>
                      <a:endParaRPr lang="en-US" sz="1600" kern="0" dirty="0" smtClean="0">
                        <a:solidFill>
                          <a:schemeClr val="tx1"/>
                        </a:solidFill>
                        <a:effectLst/>
                      </a:endParaRPr>
                    </a:p>
                    <a:p>
                      <a:pPr marL="0" marR="0" algn="ctr">
                        <a:lnSpc>
                          <a:spcPct val="110000"/>
                        </a:lnSpc>
                        <a:spcBef>
                          <a:spcPts val="0"/>
                        </a:spcBef>
                        <a:spcAft>
                          <a:spcPts val="0"/>
                        </a:spcAft>
                      </a:pPr>
                      <a:r>
                        <a:rPr lang="en-US" sz="1600" kern="0" dirty="0" smtClean="0">
                          <a:solidFill>
                            <a:schemeClr val="tx1"/>
                          </a:solidFill>
                          <a:effectLst/>
                        </a:rPr>
                        <a:t>2013</a:t>
                      </a:r>
                      <a:r>
                        <a:rPr lang="en-US" sz="1600" kern="0" dirty="0">
                          <a:solidFill>
                            <a:schemeClr val="tx1"/>
                          </a:solidFill>
                          <a:effectLst/>
                        </a:rPr>
                        <a:t>$)</a:t>
                      </a: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1600" kern="0" dirty="0">
                          <a:solidFill>
                            <a:schemeClr val="tx1"/>
                          </a:solidFill>
                          <a:effectLst/>
                        </a:rPr>
                        <a:t>Change from Baseline </a:t>
                      </a:r>
                      <a:br>
                        <a:rPr lang="en-US" sz="1600" kern="0" dirty="0">
                          <a:solidFill>
                            <a:schemeClr val="tx1"/>
                          </a:solidFill>
                          <a:effectLst/>
                        </a:rPr>
                      </a:br>
                      <a:endParaRPr lang="en-US"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Virginia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41,195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49,540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8,346 </a:t>
                      </a:r>
                    </a:p>
                  </a:txBody>
                  <a:tcPr marL="68580" marR="68580" marT="0" marB="0"/>
                </a:tc>
                <a:tc vMerge="1">
                  <a:txBody>
                    <a:bodyPr/>
                    <a:lstStyle/>
                    <a:p>
                      <a:endParaRPr lang="en-US"/>
                    </a:p>
                  </a:txBody>
                  <a:tcPr marL="68580" marR="68580" marT="0" marB="0"/>
                </a:tc>
                <a:tc>
                  <a:txBody>
                    <a:bodyPr/>
                    <a:lstStyle/>
                    <a:p>
                      <a:pPr marL="0" marR="0" algn="r">
                        <a:lnSpc>
                          <a:spcPct val="110000"/>
                        </a:lnSpc>
                        <a:spcBef>
                          <a:spcPts val="0"/>
                        </a:spcBef>
                        <a:spcAft>
                          <a:spcPts val="0"/>
                        </a:spcAft>
                      </a:pPr>
                      <a:r>
                        <a:rPr lang="en-US" sz="1800" kern="1200" baseline="0" dirty="0">
                          <a:effectLst/>
                        </a:rPr>
                        <a:t> 38,006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-3,189</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Pennsylvania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32,637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38,828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6,191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dirty="0">
                          <a:effectLst/>
                        </a:rPr>
                        <a:t> 30,810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-1,827</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Maryland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15,892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20,449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4,557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dirty="0">
                          <a:effectLst/>
                        </a:rPr>
                        <a:t> 15,209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-683</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New York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10,361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12,276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1,915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dirty="0">
                          <a:effectLst/>
                        </a:rPr>
                        <a:t> 10,363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1.5</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West Virginia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6,330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7,668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1,338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dirty="0">
                          <a:effectLst/>
                        </a:rPr>
                        <a:t> 6,458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128</a:t>
                      </a:r>
                    </a:p>
                  </a:txBody>
                  <a:tcPr marL="68580" marR="68580" marT="0" marB="0"/>
                </a:tc>
              </a:tr>
              <a:tr h="390699">
                <a:tc>
                  <a:txBody>
                    <a:bodyPr/>
                    <a:lstStyle/>
                    <a:p>
                      <a:pPr marL="0" marR="0">
                        <a:lnSpc>
                          <a:spcPct val="110000"/>
                        </a:lnSpc>
                        <a:spcBef>
                          <a:spcPts val="0"/>
                        </a:spcBef>
                        <a:spcAft>
                          <a:spcPts val="0"/>
                        </a:spcAft>
                      </a:pPr>
                      <a:r>
                        <a:rPr lang="en-US" sz="1800" kern="1200" dirty="0">
                          <a:solidFill>
                            <a:schemeClr val="tx1"/>
                          </a:solidFill>
                          <a:effectLst/>
                        </a:rPr>
                        <a:t>Delaware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dirty="0">
                          <a:effectLst/>
                        </a:rPr>
                        <a:t> 735 </a:t>
                      </a: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a:effectLst/>
                        </a:rPr>
                        <a:t> 941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206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a:effectLst/>
                        </a:rPr>
                        <a:t> 659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-76</a:t>
                      </a:r>
                    </a:p>
                  </a:txBody>
                  <a:tcPr marL="68580" marR="68580" marT="0" marB="0"/>
                </a:tc>
              </a:tr>
              <a:tr h="398260">
                <a:tc>
                  <a:txBody>
                    <a:bodyPr/>
                    <a:lstStyle/>
                    <a:p>
                      <a:pPr marL="0" marR="0">
                        <a:lnSpc>
                          <a:spcPct val="110000"/>
                        </a:lnSpc>
                        <a:spcBef>
                          <a:spcPts val="0"/>
                        </a:spcBef>
                        <a:spcAft>
                          <a:spcPts val="0"/>
                        </a:spcAft>
                      </a:pPr>
                      <a:r>
                        <a:rPr lang="en-US" sz="1800" kern="1200" dirty="0">
                          <a:solidFill>
                            <a:schemeClr val="tx1"/>
                          </a:solidFill>
                          <a:effectLst/>
                        </a:rPr>
                        <a:t>District of Columbia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a:effectLst/>
                        </a:rPr>
                        <a:t> 25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kern="1200" baseline="0">
                          <a:effectLst/>
                        </a:rPr>
                        <a:t> 29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3.8 </a:t>
                      </a:r>
                    </a:p>
                  </a:txBody>
                  <a:tcPr marL="68580" marR="68580" marT="0" marB="0"/>
                </a:tc>
                <a:tc vMerge="1">
                  <a:txBody>
                    <a:bodyPr/>
                    <a:lstStyle/>
                    <a:p>
                      <a:endParaRPr lang="en-US" dirty="0"/>
                    </a:p>
                  </a:txBody>
                  <a:tcPr marL="68580" marR="68580" marT="0" marB="0"/>
                </a:tc>
                <a:tc>
                  <a:txBody>
                    <a:bodyPr/>
                    <a:lstStyle/>
                    <a:p>
                      <a:pPr marL="0" marR="0" algn="r">
                        <a:lnSpc>
                          <a:spcPct val="110000"/>
                        </a:lnSpc>
                        <a:spcBef>
                          <a:spcPts val="0"/>
                        </a:spcBef>
                        <a:spcAft>
                          <a:spcPts val="0"/>
                        </a:spcAft>
                      </a:pPr>
                      <a:r>
                        <a:rPr lang="en-US" sz="1800" kern="1200" baseline="0">
                          <a:effectLst/>
                        </a:rPr>
                        <a:t> 27 </a:t>
                      </a:r>
                      <a:endParaRPr lang="en-US" sz="18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1.2</a:t>
                      </a:r>
                    </a:p>
                  </a:txBody>
                  <a:tcPr marL="68580" marR="68580" marT="0" marB="0"/>
                </a:tc>
              </a:tr>
              <a:tr h="390699">
                <a:tc>
                  <a:txBody>
                    <a:bodyPr/>
                    <a:lstStyle/>
                    <a:p>
                      <a:pPr marL="0" marR="0">
                        <a:lnSpc>
                          <a:spcPct val="110000"/>
                        </a:lnSpc>
                        <a:spcBef>
                          <a:spcPts val="0"/>
                        </a:spcBef>
                        <a:spcAft>
                          <a:spcPts val="0"/>
                        </a:spcAft>
                      </a:pPr>
                      <a:r>
                        <a:rPr lang="en-US" sz="1800" kern="0" dirty="0">
                          <a:solidFill>
                            <a:schemeClr val="tx1"/>
                          </a:solidFill>
                          <a:effectLst/>
                        </a:rPr>
                        <a:t>Total</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b="1" kern="1200" baseline="0" dirty="0">
                          <a:effectLst/>
                        </a:rPr>
                        <a:t> $107,176 </a:t>
                      </a:r>
                      <a:endParaRPr lang="en-US" sz="1800" b="1"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b="1" kern="1200" baseline="0" dirty="0">
                          <a:effectLst/>
                        </a:rPr>
                        <a:t> $129,732 </a:t>
                      </a:r>
                      <a:endParaRPr lang="en-US" sz="1800" b="1"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smtClean="0">
                          <a:effectLst/>
                          <a:latin typeface="+mn-lt"/>
                          <a:ea typeface="Calibri" panose="020F0502020204030204" pitchFamily="34" charset="0"/>
                          <a:cs typeface="Times New Roman" panose="02020603050405020304" pitchFamily="18" charset="0"/>
                        </a:rPr>
                        <a:t>$ 22,556                                  </a:t>
                      </a:r>
                      <a:endParaRPr lang="en-US" sz="1800" b="1"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r">
                        <a:lnSpc>
                          <a:spcPct val="110000"/>
                        </a:lnSpc>
                        <a:spcBef>
                          <a:spcPts val="0"/>
                        </a:spcBef>
                        <a:spcAft>
                          <a:spcPts val="0"/>
                        </a:spcAft>
                      </a:pPr>
                      <a:endParaRPr lang="en-US" sz="18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0"/>
                        </a:spcAft>
                      </a:pPr>
                      <a:r>
                        <a:rPr lang="en-US" sz="1800" b="1" kern="1200" baseline="0" dirty="0">
                          <a:effectLst/>
                        </a:rPr>
                        <a:t> $101,531 </a:t>
                      </a:r>
                      <a:endParaRPr lang="en-US" sz="1800" b="1"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 </a:t>
                      </a:r>
                      <a:r>
                        <a:rPr lang="en-US" sz="1800" b="1" dirty="0" smtClean="0">
                          <a:effectLst/>
                          <a:latin typeface="+mj-lt"/>
                          <a:ea typeface="Calibri" panose="020F0502020204030204" pitchFamily="34" charset="0"/>
                          <a:cs typeface="Times New Roman" panose="02020603050405020304" pitchFamily="18" charset="0"/>
                        </a:rPr>
                        <a:t>- $5,645</a:t>
                      </a:r>
                      <a:endParaRPr lang="en-US" sz="1800" b="1"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18559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79450" y="228600"/>
            <a:ext cx="7772400" cy="1238250"/>
          </a:xfrm>
        </p:spPr>
        <p:txBody>
          <a:bodyPr/>
          <a:lstStyle/>
          <a:p>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Takeaways</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219200" y="1771650"/>
            <a:ext cx="6400800" cy="2190750"/>
          </a:xfrm>
        </p:spPr>
        <p:txBody>
          <a:bodyPr/>
          <a:lstStyle/>
          <a:p>
            <a:pPr marL="914400" lvl="1" indent="-457200" algn="l">
              <a:buFont typeface="Arial" panose="020B0604020202020204" pitchFamily="34" charset="0"/>
              <a:buChar char="•"/>
            </a:pPr>
            <a:r>
              <a:rPr lang="en-US" sz="4000" dirty="0" smtClean="0">
                <a:latin typeface="Verdana" panose="020B0604030504040204" pitchFamily="34" charset="0"/>
                <a:ea typeface="Verdana" panose="020B0604030504040204" pitchFamily="34" charset="0"/>
                <a:cs typeface="Verdana" panose="020B0604030504040204" pitchFamily="34" charset="0"/>
              </a:rPr>
              <a:t>Watershed-wide benefits</a:t>
            </a:r>
          </a:p>
          <a:p>
            <a:pPr lvl="1" algn="l"/>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4000" dirty="0" smtClean="0">
                <a:latin typeface="Verdana" panose="020B0604030504040204" pitchFamily="34" charset="0"/>
                <a:ea typeface="Verdana" panose="020B0604030504040204" pitchFamily="34" charset="0"/>
                <a:cs typeface="Verdana" panose="020B0604030504040204" pitchFamily="34" charset="0"/>
              </a:rPr>
              <a:t>Benefits 4x the cost</a:t>
            </a:r>
          </a:p>
          <a:p>
            <a:pPr lvl="1" algn="l"/>
            <a:endParaRPr lang="en-US" sz="1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0327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Oval 3"/>
          <p:cNvSpPr>
            <a:spLocks noChangeArrowheads="1"/>
          </p:cNvSpPr>
          <p:nvPr/>
        </p:nvSpPr>
        <p:spPr bwMode="auto">
          <a:xfrm>
            <a:off x="381000" y="5562600"/>
            <a:ext cx="1066800" cy="1066800"/>
          </a:xfrm>
          <a:prstGeom prst="ellipse">
            <a:avLst/>
          </a:prstGeom>
          <a:solidFill>
            <a:srgbClr val="002240"/>
          </a:solidFill>
          <a:ln w="9525">
            <a:noFill/>
            <a:round/>
            <a:headEnd/>
            <a:tailEnd/>
          </a:ln>
          <a:effectLst/>
        </p:spPr>
        <p:txBody>
          <a:bodyPr wrap="none" anchor="ctr"/>
          <a:lstStyle/>
          <a:p>
            <a:endParaRPr lang="en-US"/>
          </a:p>
        </p:txBody>
      </p:sp>
      <p:sp>
        <p:nvSpPr>
          <p:cNvPr id="93188" name="Rectangle 4"/>
          <p:cNvSpPr>
            <a:spLocks noChangeArrowheads="1"/>
          </p:cNvSpPr>
          <p:nvPr/>
        </p:nvSpPr>
        <p:spPr bwMode="auto">
          <a:xfrm>
            <a:off x="0" y="5715000"/>
            <a:ext cx="9144000" cy="1143000"/>
          </a:xfrm>
          <a:prstGeom prst="rect">
            <a:avLst/>
          </a:prstGeom>
          <a:solidFill>
            <a:srgbClr val="002240"/>
          </a:solidFill>
          <a:ln w="9525">
            <a:noFill/>
            <a:miter lim="800000"/>
            <a:headEnd/>
            <a:tailEnd/>
          </a:ln>
          <a:effectLst/>
        </p:spPr>
        <p:txBody>
          <a:bodyPr wrap="none" anchor="ctr"/>
          <a:lstStyle/>
          <a:p>
            <a:endParaRPr lang="en-US"/>
          </a:p>
        </p:txBody>
      </p:sp>
      <p:sp>
        <p:nvSpPr>
          <p:cNvPr id="12293" name="Rectangle 5"/>
          <p:cNvSpPr>
            <a:spLocks noChangeArrowheads="1"/>
          </p:cNvSpPr>
          <p:nvPr/>
        </p:nvSpPr>
        <p:spPr bwMode="auto">
          <a:xfrm>
            <a:off x="4495800" y="5943600"/>
            <a:ext cx="4191000" cy="533400"/>
          </a:xfrm>
          <a:prstGeom prst="rect">
            <a:avLst/>
          </a:prstGeom>
          <a:noFill/>
          <a:ln w="9525">
            <a:noFill/>
            <a:miter lim="800000"/>
            <a:headEnd/>
            <a:tailEnd/>
          </a:ln>
          <a:effectLst/>
        </p:spPr>
        <p:txBody>
          <a:bodyPr anchor="ctr"/>
          <a:lstStyle/>
          <a:p>
            <a:r>
              <a:rPr lang="en-US" sz="3200" b="1" dirty="0" smtClean="0">
                <a:solidFill>
                  <a:schemeClr val="bg1"/>
                </a:solidFill>
                <a:latin typeface="Arial Narrow" pitchFamily="34" charset="0"/>
              </a:rPr>
              <a:t>The End</a:t>
            </a:r>
            <a:endParaRPr lang="en-US" sz="3200" b="1" dirty="0">
              <a:solidFill>
                <a:schemeClr val="bg1"/>
              </a:solidFill>
              <a:latin typeface="Arial Narrow" pitchFamily="34" charset="0"/>
            </a:endParaRPr>
          </a:p>
        </p:txBody>
      </p:sp>
      <p:pic>
        <p:nvPicPr>
          <p:cNvPr id="93192" name="Picture 8" descr="cbf_REV-blue"/>
          <p:cNvPicPr>
            <a:picLocks noChangeAspect="1" noChangeArrowheads="1"/>
          </p:cNvPicPr>
          <p:nvPr/>
        </p:nvPicPr>
        <p:blipFill>
          <a:blip r:embed="rId3"/>
          <a:srcRect/>
          <a:stretch>
            <a:fillRect/>
          </a:stretch>
        </p:blipFill>
        <p:spPr bwMode="auto">
          <a:xfrm>
            <a:off x="533400" y="5791200"/>
            <a:ext cx="3497263" cy="769938"/>
          </a:xfrm>
          <a:prstGeom prst="rect">
            <a:avLst/>
          </a:prstGeom>
          <a:noFill/>
        </p:spPr>
      </p:pic>
      <p:pic>
        <p:nvPicPr>
          <p:cNvPr id="11" name="Picture 7" descr="RGNS 0023"/>
          <p:cNvPicPr>
            <a:picLocks noChangeAspect="1" noChangeArrowheads="1"/>
          </p:cNvPicPr>
          <p:nvPr/>
        </p:nvPicPr>
        <p:blipFill>
          <a:blip r:embed="rId4"/>
          <a:srcRect/>
          <a:stretch>
            <a:fillRect/>
          </a:stretch>
        </p:blipFill>
        <p:spPr>
          <a:xfrm>
            <a:off x="533400" y="1302"/>
            <a:ext cx="8153400" cy="5561298"/>
          </a:xfrm>
          <a:prstGeom prst="rect">
            <a:avLst/>
          </a:prstGeom>
          <a:noFill/>
          <a:ln/>
        </p:spPr>
      </p:pic>
      <p:sp>
        <p:nvSpPr>
          <p:cNvPr id="12" name="TextBox 11"/>
          <p:cNvSpPr txBox="1"/>
          <p:nvPr/>
        </p:nvSpPr>
        <p:spPr>
          <a:xfrm>
            <a:off x="2705100" y="1752600"/>
            <a:ext cx="3581400" cy="2308324"/>
          </a:xfrm>
          <a:prstGeom prst="rect">
            <a:avLst/>
          </a:prstGeom>
          <a:noFill/>
        </p:spPr>
        <p:txBody>
          <a:bodyPr wrap="square" rtlCol="0">
            <a:spAutoFit/>
          </a:bodyPr>
          <a:lstStyle/>
          <a:p>
            <a:r>
              <a:rPr lang="en-US" sz="2400" dirty="0" smtClean="0">
                <a:solidFill>
                  <a:schemeClr val="accent3"/>
                </a:solidFill>
              </a:rPr>
              <a:t>THANK YOU</a:t>
            </a:r>
          </a:p>
          <a:p>
            <a:endParaRPr lang="en-US" sz="2400" dirty="0" smtClean="0">
              <a:solidFill>
                <a:schemeClr val="accent3"/>
              </a:solidFill>
            </a:endParaRPr>
          </a:p>
          <a:p>
            <a:endParaRPr lang="en-US" sz="2400" dirty="0" smtClean="0">
              <a:solidFill>
                <a:schemeClr val="accent3"/>
              </a:solidFill>
            </a:endParaRPr>
          </a:p>
          <a:p>
            <a:endParaRPr lang="en-US" sz="2400" dirty="0" smtClean="0">
              <a:solidFill>
                <a:schemeClr val="accent3"/>
              </a:solidFill>
            </a:endParaRPr>
          </a:p>
          <a:p>
            <a:endParaRPr lang="en-US" sz="2400" dirty="0" smtClean="0">
              <a:solidFill>
                <a:schemeClr val="accent3"/>
              </a:solidFill>
            </a:endParaRPr>
          </a:p>
          <a:p>
            <a:r>
              <a:rPr lang="en-US" sz="2400" dirty="0" smtClean="0">
                <a:solidFill>
                  <a:schemeClr val="accent3"/>
                </a:solidFill>
              </a:rPr>
              <a:t>QUESTIONS?</a:t>
            </a:r>
          </a:p>
        </p:txBody>
      </p:sp>
    </p:spTree>
    <p:extLst>
      <p:ext uri="{BB962C8B-B14F-4D97-AF65-F5344CB8AC3E}">
        <p14:creationId xmlns:p14="http://schemas.microsoft.com/office/powerpoint/2010/main" val="1609798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4991100" y="5905500"/>
            <a:ext cx="3200400" cy="762000"/>
          </a:xfrm>
        </p:spPr>
        <p:txBody>
          <a:bodyPr/>
          <a:lstStyle/>
          <a:p>
            <a:r>
              <a:rPr lang="en-US" dirty="0" smtClean="0">
                <a:solidFill>
                  <a:schemeClr val="bg1"/>
                </a:solidFill>
              </a:rPr>
              <a:t>Approach</a:t>
            </a:r>
            <a:endParaRPr lang="en-US" dirty="0">
              <a:solidFill>
                <a:schemeClr val="bg1"/>
              </a:solidFill>
            </a:endParaRPr>
          </a:p>
        </p:txBody>
      </p:sp>
      <p:sp>
        <p:nvSpPr>
          <p:cNvPr id="3" name="Subtitle 2"/>
          <p:cNvSpPr>
            <a:spLocks noGrp="1"/>
          </p:cNvSpPr>
          <p:nvPr>
            <p:ph type="subTitle" idx="1"/>
          </p:nvPr>
        </p:nvSpPr>
        <p:spPr>
          <a:xfrm>
            <a:off x="793750" y="0"/>
            <a:ext cx="6673850" cy="1219200"/>
          </a:xfrm>
        </p:spPr>
        <p:txBody>
          <a:bodyPr/>
          <a:lstStyle/>
          <a:p>
            <a:pPr algn="l"/>
            <a:endParaRPr lang="en-US" dirty="0" smtClean="0"/>
          </a:p>
          <a:p>
            <a:r>
              <a:rPr lang="en-US" dirty="0" smtClean="0"/>
              <a:t>Baseline Scenario</a:t>
            </a:r>
          </a:p>
          <a:p>
            <a:pPr algn="l"/>
            <a:endParaRPr lang="en-US" sz="2800" dirty="0" smtClean="0"/>
          </a:p>
          <a:p>
            <a:pPr marL="457200" indent="-457200" algn="l">
              <a:buFont typeface="Arial" panose="020B0604020202020204" pitchFamily="34" charset="0"/>
              <a:buChar char="•"/>
            </a:pPr>
            <a:r>
              <a:rPr lang="en-US" sz="2400" dirty="0" smtClean="0"/>
              <a:t>2009 land use</a:t>
            </a:r>
          </a:p>
          <a:p>
            <a:pPr algn="l"/>
            <a:endParaRPr lang="en-US" sz="2400" dirty="0" smtClean="0"/>
          </a:p>
          <a:p>
            <a:pPr marL="457200" indent="-457200" algn="l">
              <a:buFont typeface="Arial" panose="020B0604020202020204" pitchFamily="34" charset="0"/>
              <a:buChar char="•"/>
            </a:pPr>
            <a:r>
              <a:rPr lang="en-US" sz="2400" dirty="0" smtClean="0"/>
              <a:t>Adjust values of current condition (Baseline) based on a measure of human impact and degradation (“Index of Wildness”, Tidal DO).</a:t>
            </a:r>
          </a:p>
          <a:p>
            <a:pPr algn="l">
              <a:buFontTx/>
              <a:buChar char="-"/>
            </a:pPr>
            <a:endParaRPr lang="en-US" sz="2400" dirty="0"/>
          </a:p>
        </p:txBody>
      </p:sp>
    </p:spTree>
    <p:extLst>
      <p:ext uri="{BB962C8B-B14F-4D97-AF65-F5344CB8AC3E}">
        <p14:creationId xmlns:p14="http://schemas.microsoft.com/office/powerpoint/2010/main" val="3610934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3" name="Subtitle 2"/>
          <p:cNvSpPr>
            <a:spLocks noGrp="1"/>
          </p:cNvSpPr>
          <p:nvPr>
            <p:ph idx="1"/>
          </p:nvPr>
        </p:nvSpPr>
        <p:spPr>
          <a:xfrm>
            <a:off x="968874" y="876300"/>
            <a:ext cx="7772400" cy="4114800"/>
          </a:xfrm>
        </p:spPr>
        <p:txBody>
          <a:bodyPr/>
          <a:lstStyle/>
          <a:p>
            <a:pPr marL="0" indent="0">
              <a:buNone/>
            </a:pPr>
            <a:endParaRPr lang="en-US" sz="2800" dirty="0" smtClean="0"/>
          </a:p>
          <a:p>
            <a:r>
              <a:rPr lang="en-US" sz="2800" dirty="0" smtClean="0"/>
              <a:t>2025 Projected land use w/Blueprint</a:t>
            </a:r>
          </a:p>
          <a:p>
            <a:endParaRPr lang="en-US" sz="2800" dirty="0"/>
          </a:p>
          <a:p>
            <a:r>
              <a:rPr lang="en-US" sz="2800" dirty="0" smtClean="0"/>
              <a:t>“Upstream” improvement in habitat based on expected pollution reductions in sediment, nitrogen, and phosphorus </a:t>
            </a:r>
          </a:p>
          <a:p>
            <a:pPr marL="0" indent="0">
              <a:buNone/>
            </a:pPr>
            <a:endParaRPr lang="en-US" sz="2800" dirty="0" smtClean="0"/>
          </a:p>
          <a:p>
            <a:r>
              <a:rPr lang="en-US" sz="2800" dirty="0" smtClean="0"/>
              <a:t>Tidal water improvement based on expected improvements in dissolved oxygen</a:t>
            </a:r>
          </a:p>
        </p:txBody>
      </p:sp>
      <p:sp>
        <p:nvSpPr>
          <p:cNvPr id="4" name="Title 3"/>
          <p:cNvSpPr>
            <a:spLocks noGrp="1"/>
          </p:cNvSpPr>
          <p:nvPr>
            <p:ph type="title"/>
          </p:nvPr>
        </p:nvSpPr>
        <p:spPr>
          <a:xfrm>
            <a:off x="679450" y="114300"/>
            <a:ext cx="7772400" cy="1143000"/>
          </a:xfrm>
        </p:spPr>
        <p:txBody>
          <a:bodyPr/>
          <a:lstStyle/>
          <a:p>
            <a:r>
              <a:rPr lang="en-US" dirty="0" smtClean="0"/>
              <a:t>Blueprint Scenario</a:t>
            </a:r>
            <a:endParaRPr lang="en-US" dirty="0"/>
          </a:p>
        </p:txBody>
      </p:sp>
    </p:spTree>
    <p:extLst>
      <p:ext uri="{BB962C8B-B14F-4D97-AF65-F5344CB8AC3E}">
        <p14:creationId xmlns:p14="http://schemas.microsoft.com/office/powerpoint/2010/main" val="216747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3" name="Subtitle 2"/>
          <p:cNvSpPr>
            <a:spLocks noGrp="1"/>
          </p:cNvSpPr>
          <p:nvPr>
            <p:ph idx="1"/>
          </p:nvPr>
        </p:nvSpPr>
        <p:spPr>
          <a:xfrm>
            <a:off x="931863" y="1219200"/>
            <a:ext cx="7772400" cy="4114800"/>
          </a:xfrm>
        </p:spPr>
        <p:txBody>
          <a:bodyPr/>
          <a:lstStyle/>
          <a:p>
            <a:r>
              <a:rPr lang="en-US" sz="2800" dirty="0" smtClean="0"/>
              <a:t>2025 Projected </a:t>
            </a:r>
            <a:r>
              <a:rPr lang="en-US" sz="2800" dirty="0" err="1" smtClean="0"/>
              <a:t>landuse</a:t>
            </a:r>
            <a:r>
              <a:rPr lang="en-US" sz="2800" dirty="0" smtClean="0"/>
              <a:t> – no Blueprint</a:t>
            </a:r>
          </a:p>
          <a:p>
            <a:endParaRPr lang="en-US" sz="2800" dirty="0" smtClean="0"/>
          </a:p>
          <a:p>
            <a:r>
              <a:rPr lang="en-US" sz="2800" dirty="0" smtClean="0"/>
              <a:t>“Upstream” degradation in habitat based on expected pollution increases in sediment, nitrogen, and phosphorus in 2025 according to CBP projections</a:t>
            </a:r>
          </a:p>
          <a:p>
            <a:pPr marL="0" indent="0">
              <a:buNone/>
            </a:pPr>
            <a:endParaRPr lang="en-US" sz="2800" dirty="0" smtClean="0"/>
          </a:p>
          <a:p>
            <a:r>
              <a:rPr lang="en-US" sz="2800" dirty="0" smtClean="0"/>
              <a:t>Tidal water dissolved oxygen assumed to be the same as 2009</a:t>
            </a:r>
          </a:p>
        </p:txBody>
      </p:sp>
      <p:sp>
        <p:nvSpPr>
          <p:cNvPr id="4" name="Title 3"/>
          <p:cNvSpPr>
            <a:spLocks noGrp="1"/>
          </p:cNvSpPr>
          <p:nvPr>
            <p:ph type="title"/>
          </p:nvPr>
        </p:nvSpPr>
        <p:spPr>
          <a:xfrm>
            <a:off x="679450" y="114300"/>
            <a:ext cx="7772400" cy="1143000"/>
          </a:xfrm>
        </p:spPr>
        <p:txBody>
          <a:bodyPr/>
          <a:lstStyle/>
          <a:p>
            <a:r>
              <a:rPr lang="en-US" dirty="0" smtClean="0"/>
              <a:t>BAU Scenario</a:t>
            </a:r>
            <a:endParaRPr lang="en-US" dirty="0"/>
          </a:p>
        </p:txBody>
      </p:sp>
    </p:spTree>
    <p:extLst>
      <p:ext uri="{BB962C8B-B14F-4D97-AF65-F5344CB8AC3E}">
        <p14:creationId xmlns:p14="http://schemas.microsoft.com/office/powerpoint/2010/main" val="453531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80357945"/>
              </p:ext>
            </p:extLst>
          </p:nvPr>
        </p:nvGraphicFramePr>
        <p:xfrm>
          <a:off x="0" y="0"/>
          <a:ext cx="8839199" cy="5882866"/>
        </p:xfrm>
        <a:graphic>
          <a:graphicData uri="http://schemas.openxmlformats.org/drawingml/2006/table">
            <a:tbl>
              <a:tblPr>
                <a:tableStyleId>{5C22544A-7EE6-4342-B048-85BDC9FD1C3A}</a:tableStyleId>
              </a:tblPr>
              <a:tblGrid>
                <a:gridCol w="3169232"/>
                <a:gridCol w="1889989"/>
                <a:gridCol w="1889989"/>
                <a:gridCol w="1889989"/>
              </a:tblGrid>
              <a:tr h="435635">
                <a:tc>
                  <a:txBody>
                    <a:bodyPr/>
                    <a:lstStyle/>
                    <a:p>
                      <a:pPr marL="0" marR="0">
                        <a:lnSpc>
                          <a:spcPct val="110000"/>
                        </a:lnSpc>
                        <a:spcBef>
                          <a:spcPts val="0"/>
                        </a:spcBef>
                        <a:spcAft>
                          <a:spcPts val="900"/>
                        </a:spcAft>
                      </a:pPr>
                      <a:r>
                        <a:rPr lang="en-US" sz="1000" kern="1200" dirty="0">
                          <a:effectLst/>
                        </a:rPr>
                        <a:t> </a:t>
                      </a:r>
                      <a:endParaRPr lang="en-US" sz="12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900"/>
                        </a:spcAft>
                      </a:pPr>
                      <a:r>
                        <a:rPr lang="en-US" sz="1800" kern="1200" dirty="0">
                          <a:effectLst/>
                        </a:rPr>
                        <a:t>Baseline (2009)</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900"/>
                        </a:spcAft>
                      </a:pPr>
                      <a:r>
                        <a:rPr lang="en-US" sz="1800" kern="1200" dirty="0">
                          <a:effectLst/>
                        </a:rPr>
                        <a:t>Blueprint</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900"/>
                        </a:spcAft>
                      </a:pPr>
                      <a:r>
                        <a:rPr lang="en-US" sz="1800" kern="1200" dirty="0">
                          <a:effectLst/>
                        </a:rPr>
                        <a:t>Business as Usual</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97141">
                <a:tc>
                  <a:txBody>
                    <a:bodyPr/>
                    <a:lstStyle/>
                    <a:p>
                      <a:pPr marL="0" marR="0">
                        <a:lnSpc>
                          <a:spcPct val="110000"/>
                        </a:lnSpc>
                        <a:spcBef>
                          <a:spcPts val="0"/>
                        </a:spcBef>
                        <a:spcAft>
                          <a:spcPts val="0"/>
                        </a:spcAft>
                      </a:pPr>
                      <a:r>
                        <a:rPr lang="en-US" sz="1800" kern="1200" dirty="0">
                          <a:effectLst/>
                        </a:rPr>
                        <a:t>Tidal Segments </a:t>
                      </a:r>
                    </a:p>
                    <a:p>
                      <a:pPr marL="228600" marR="0">
                        <a:lnSpc>
                          <a:spcPct val="110000"/>
                        </a:lnSpc>
                        <a:spcBef>
                          <a:spcPts val="0"/>
                        </a:spcBef>
                        <a:spcAft>
                          <a:spcPts val="900"/>
                        </a:spcAft>
                      </a:pPr>
                      <a:r>
                        <a:rPr lang="en-US" sz="1800" kern="1200" dirty="0">
                          <a:effectLst/>
                        </a:rPr>
                        <a:t>(Health Indicator, 0-1 scale)</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0.709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1.000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0.709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Open Water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2,902,290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2,902,290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2,902,290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97141">
                <a:tc>
                  <a:txBody>
                    <a:bodyPr/>
                    <a:lstStyle/>
                    <a:p>
                      <a:pPr marL="0" marR="0">
                        <a:lnSpc>
                          <a:spcPct val="110000"/>
                        </a:lnSpc>
                        <a:spcBef>
                          <a:spcPts val="0"/>
                        </a:spcBef>
                        <a:spcAft>
                          <a:spcPts val="0"/>
                        </a:spcAft>
                      </a:pPr>
                      <a:r>
                        <a:rPr lang="en-US" sz="1800" kern="1200" dirty="0">
                          <a:effectLst/>
                        </a:rPr>
                        <a:t>Non-Tidal Segments </a:t>
                      </a:r>
                    </a:p>
                    <a:p>
                      <a:pPr marL="228600" marR="0">
                        <a:lnSpc>
                          <a:spcPct val="110000"/>
                        </a:lnSpc>
                        <a:spcBef>
                          <a:spcPts val="0"/>
                        </a:spcBef>
                        <a:spcAft>
                          <a:spcPts val="900"/>
                        </a:spcAft>
                      </a:pPr>
                      <a:r>
                        <a:rPr lang="en-US" sz="1800" kern="1200" dirty="0">
                          <a:effectLst/>
                        </a:rPr>
                        <a:t>(Health Indicator, 0-1 scale)</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0.533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0.606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0.494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Agriculture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9,115,604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8,508,590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8,937,770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Forest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26,087,310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26,146,565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25,599,783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Open Water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418,638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418,638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418,638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Urban Open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1,827,581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2,138,186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2,157,705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Urban Other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3,272,272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3,519,108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3,627,798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Wetland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245,895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238,374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232,321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35635">
                <a:tc>
                  <a:txBody>
                    <a:bodyPr/>
                    <a:lstStyle/>
                    <a:p>
                      <a:pPr marL="228600" marR="0">
                        <a:lnSpc>
                          <a:spcPct val="110000"/>
                        </a:lnSpc>
                        <a:spcBef>
                          <a:spcPts val="0"/>
                        </a:spcBef>
                        <a:spcAft>
                          <a:spcPts val="900"/>
                        </a:spcAft>
                      </a:pPr>
                      <a:r>
                        <a:rPr lang="en-US" sz="1800" kern="1200" dirty="0">
                          <a:effectLst/>
                        </a:rPr>
                        <a:t>Other (Acres)</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130,960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a:effectLst/>
                        </a:rPr>
                        <a:t> 128,794 </a:t>
                      </a:r>
                      <a:endParaRPr lang="en-US" sz="1800" kern="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a:lnSpc>
                          <a:spcPct val="110000"/>
                        </a:lnSpc>
                        <a:spcBef>
                          <a:spcPts val="0"/>
                        </a:spcBef>
                        <a:spcAft>
                          <a:spcPts val="900"/>
                        </a:spcAft>
                      </a:pPr>
                      <a:r>
                        <a:rPr lang="en-US" sz="1800" kern="1200" dirty="0">
                          <a:effectLst/>
                        </a:rPr>
                        <a:t> 124,252 </a:t>
                      </a:r>
                      <a:endParaRPr lang="en-US" sz="18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710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79450" y="114301"/>
            <a:ext cx="7772400" cy="1143000"/>
          </a:xfrm>
        </p:spPr>
        <p:txBody>
          <a:bodyPr/>
          <a:lstStyle/>
          <a:p>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Outline</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550864" y="1333501"/>
            <a:ext cx="7737474" cy="3886199"/>
          </a:xfrm>
        </p:spPr>
        <p:txBody>
          <a:bodyPr/>
          <a:lstStyle/>
          <a:p>
            <a:pPr marL="285750" indent="-285750" algn="l">
              <a:buFont typeface="Arial" panose="020B0604020202020204" pitchFamily="34" charset="0"/>
              <a:buChar char="•"/>
            </a:pPr>
            <a:r>
              <a:rPr lang="en-US" i="1" dirty="0" smtClean="0"/>
              <a:t>What are ecosystem services?</a:t>
            </a:r>
          </a:p>
          <a:p>
            <a:pPr marL="285750" indent="-285750" algn="l">
              <a:buFont typeface="Arial" panose="020B0604020202020204" pitchFamily="34" charset="0"/>
              <a:buChar char="•"/>
            </a:pPr>
            <a:r>
              <a:rPr lang="en-US" i="1" dirty="0" smtClean="0"/>
              <a:t>What types of ecosystem services does the Bay and its watershed provide? </a:t>
            </a:r>
          </a:p>
          <a:p>
            <a:pPr marL="285750" indent="-285750" algn="l">
              <a:buFont typeface="Arial" panose="020B0604020202020204" pitchFamily="34" charset="0"/>
              <a:buChar char="•"/>
            </a:pPr>
            <a:r>
              <a:rPr lang="en-US" i="1" dirty="0" smtClean="0"/>
              <a:t>How will the Chesapeake Clean Water Blueprint affect them?</a:t>
            </a:r>
          </a:p>
          <a:p>
            <a:pPr marL="285750" indent="-285750" algn="l">
              <a:buFont typeface="Arial" panose="020B0604020202020204" pitchFamily="34" charset="0"/>
              <a:buChar char="•"/>
            </a:pPr>
            <a:r>
              <a:rPr lang="en-US" i="1" dirty="0" smtClean="0"/>
              <a:t>Study results</a:t>
            </a:r>
          </a:p>
        </p:txBody>
      </p:sp>
    </p:spTree>
    <p:extLst>
      <p:ext uri="{BB962C8B-B14F-4D97-AF65-F5344CB8AC3E}">
        <p14:creationId xmlns:p14="http://schemas.microsoft.com/office/powerpoint/2010/main" val="205492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5943600"/>
            <a:ext cx="9144000" cy="914400"/>
          </a:xfrm>
          <a:prstGeom prst="rect">
            <a:avLst/>
          </a:prstGeom>
          <a:solidFill>
            <a:srgbClr val="0022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accent5"/>
              </a:solidFill>
            </a:endParaRPr>
          </a:p>
        </p:txBody>
      </p:sp>
      <p:sp>
        <p:nvSpPr>
          <p:cNvPr id="3" name="Oval 15"/>
          <p:cNvSpPr>
            <a:spLocks noChangeArrowheads="1"/>
          </p:cNvSpPr>
          <p:nvPr/>
        </p:nvSpPr>
        <p:spPr bwMode="auto">
          <a:xfrm>
            <a:off x="304800" y="5791200"/>
            <a:ext cx="1143000" cy="1066800"/>
          </a:xfrm>
          <a:prstGeom prst="ellipse">
            <a:avLst/>
          </a:prstGeom>
          <a:solidFill>
            <a:srgbClr val="0022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accent5"/>
              </a:solidFill>
            </a:endParaRPr>
          </a:p>
        </p:txBody>
      </p:sp>
      <p:pic>
        <p:nvPicPr>
          <p:cNvPr id="4" name="Picture 16" descr="cbf_REV-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943600"/>
            <a:ext cx="3200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0" y="159861"/>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3200" b="1" dirty="0" smtClean="0">
                <a:solidFill>
                  <a:schemeClr val="accent2">
                    <a:lumMod val="60000"/>
                    <a:lumOff val="40000"/>
                  </a:schemeClr>
                </a:solidFill>
                <a:latin typeface="+mj-lt"/>
                <a:cs typeface="Times New Roman" panose="02020603050405020304" pitchFamily="18" charset="0"/>
              </a:rPr>
              <a:t>Ecosystem Service Value (ESV)</a:t>
            </a:r>
            <a:endParaRPr lang="en-US" sz="3200" b="1" dirty="0">
              <a:solidFill>
                <a:schemeClr val="accent2">
                  <a:lumMod val="60000"/>
                  <a:lumOff val="40000"/>
                </a:schemeClr>
              </a:solidFill>
              <a:latin typeface="+mj-lt"/>
              <a:cs typeface="Times New Roman" panose="02020603050405020304" pitchFamily="18" charset="0"/>
            </a:endParaRPr>
          </a:p>
        </p:txBody>
      </p:sp>
      <p:sp>
        <p:nvSpPr>
          <p:cNvPr id="21" name="Rectangle 5"/>
          <p:cNvSpPr>
            <a:spLocks noChangeArrowheads="1"/>
          </p:cNvSpPr>
          <p:nvPr/>
        </p:nvSpPr>
        <p:spPr bwMode="auto">
          <a:xfrm>
            <a:off x="4114800" y="611505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b="1" dirty="0" smtClean="0">
                <a:solidFill>
                  <a:schemeClr val="bg1"/>
                </a:solidFill>
                <a:latin typeface="Times New Roman" panose="02020603050405020304" pitchFamily="18" charset="0"/>
                <a:cs typeface="Times New Roman" panose="02020603050405020304" pitchFamily="18" charset="0"/>
              </a:rPr>
              <a:t>Total Value</a:t>
            </a:r>
            <a:endParaRPr lang="en-US" altLang="en-US" sz="2800" b="1" dirty="0">
              <a:solidFill>
                <a:srgbClr val="00589A"/>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58053" y="1523777"/>
            <a:ext cx="7772400" cy="4401205"/>
          </a:xfrm>
          <a:prstGeom prst="rect">
            <a:avLst/>
          </a:prstGeom>
          <a:noFill/>
        </p:spPr>
        <p:txBody>
          <a:bodyPr wrap="square" rtlCol="0">
            <a:spAutoFit/>
          </a:bodyPr>
          <a:lstStyle/>
          <a:p>
            <a:pPr algn="ctr"/>
            <a:r>
              <a:rPr lang="en-US" sz="3200" b="1" dirty="0" smtClean="0"/>
              <a:t>Land use adjusted for quality (acre</a:t>
            </a:r>
            <a:r>
              <a:rPr lang="en-US" sz="3200" b="1" baseline="30000" dirty="0" smtClean="0"/>
              <a:t>-1</a:t>
            </a:r>
            <a:r>
              <a:rPr lang="en-US" sz="3200" b="1" dirty="0" smtClean="0"/>
              <a:t>) x </a:t>
            </a:r>
          </a:p>
          <a:p>
            <a:pPr algn="ctr"/>
            <a:r>
              <a:rPr lang="en-US" sz="3200" b="1" dirty="0" smtClean="0"/>
              <a:t>Ecosystem Service Value</a:t>
            </a:r>
            <a:r>
              <a:rPr lang="en-US" sz="3200" b="1" baseline="-25000" dirty="0"/>
              <a:t>(land use type)</a:t>
            </a:r>
          </a:p>
          <a:p>
            <a:pPr algn="ctr"/>
            <a:r>
              <a:rPr lang="en-US" sz="3200" b="1" dirty="0" smtClean="0"/>
              <a:t> ($ acre</a:t>
            </a:r>
            <a:r>
              <a:rPr lang="en-US" sz="3200" b="1" baseline="30000" dirty="0" smtClean="0"/>
              <a:t>-1</a:t>
            </a:r>
            <a:r>
              <a:rPr lang="en-US" sz="3200" b="1" dirty="0" smtClean="0"/>
              <a:t> year</a:t>
            </a:r>
            <a:r>
              <a:rPr lang="en-US" sz="3200" b="1" baseline="30000" dirty="0" smtClean="0"/>
              <a:t>-1</a:t>
            </a:r>
            <a:r>
              <a:rPr lang="en-US" sz="3200" b="1" dirty="0" smtClean="0"/>
              <a:t>)</a:t>
            </a:r>
            <a:endParaRPr lang="en-US" sz="3200" b="1" baseline="-25000" dirty="0"/>
          </a:p>
          <a:p>
            <a:pPr algn="ctr"/>
            <a:endParaRPr lang="en-US" sz="3200" b="1" baseline="-25000" dirty="0" smtClean="0"/>
          </a:p>
          <a:p>
            <a:pPr algn="ctr"/>
            <a:r>
              <a:rPr lang="en-US" sz="3200" b="1" dirty="0" smtClean="0"/>
              <a:t>= </a:t>
            </a:r>
          </a:p>
          <a:p>
            <a:pPr algn="ctr"/>
            <a:endParaRPr lang="en-US" sz="3200" b="1" dirty="0"/>
          </a:p>
          <a:p>
            <a:pPr algn="ctr"/>
            <a:r>
              <a:rPr lang="en-US" sz="3200" b="1" dirty="0" smtClean="0"/>
              <a:t>Economic value ($ year</a:t>
            </a:r>
            <a:r>
              <a:rPr lang="en-US" sz="3200" b="1" baseline="30000" dirty="0" smtClean="0"/>
              <a:t>-1</a:t>
            </a:r>
            <a:r>
              <a:rPr lang="en-US" sz="3200" b="1" dirty="0" smtClean="0"/>
              <a:t>)</a:t>
            </a:r>
          </a:p>
          <a:p>
            <a:pPr algn="ctr"/>
            <a:endParaRPr lang="en-US" sz="3200" b="1" baseline="-25000" dirty="0">
              <a:solidFill>
                <a:schemeClr val="accent5"/>
              </a:solidFill>
            </a:endParaRPr>
          </a:p>
          <a:p>
            <a:pPr algn="ctr"/>
            <a:endParaRPr lang="en-US" sz="3200" b="1" baseline="-25000" dirty="0" smtClean="0">
              <a:solidFill>
                <a:schemeClr val="accent5"/>
              </a:solidFill>
            </a:endParaRPr>
          </a:p>
          <a:p>
            <a:pPr algn="ctr"/>
            <a:endParaRPr lang="en-US" b="1" dirty="0">
              <a:solidFill>
                <a:schemeClr val="accent5"/>
              </a:solidFill>
            </a:endParaRPr>
          </a:p>
        </p:txBody>
      </p:sp>
    </p:spTree>
    <p:extLst>
      <p:ext uri="{BB962C8B-B14F-4D97-AF65-F5344CB8AC3E}">
        <p14:creationId xmlns:p14="http://schemas.microsoft.com/office/powerpoint/2010/main" val="197568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69633317"/>
              </p:ext>
            </p:extLst>
          </p:nvPr>
        </p:nvGraphicFramePr>
        <p:xfrm>
          <a:off x="0" y="-2"/>
          <a:ext cx="9067800" cy="5257803"/>
        </p:xfrm>
        <a:graphic>
          <a:graphicData uri="http://schemas.openxmlformats.org/drawingml/2006/table">
            <a:tbl>
              <a:tblPr firstRow="1" firstCol="1" bandRow="1">
                <a:tableStyleId>{5C22544A-7EE6-4342-B048-85BDC9FD1C3A}</a:tableStyleId>
              </a:tblPr>
              <a:tblGrid>
                <a:gridCol w="1293854"/>
                <a:gridCol w="1293854"/>
                <a:gridCol w="1293854"/>
                <a:gridCol w="1295658"/>
                <a:gridCol w="1298362"/>
                <a:gridCol w="1295658"/>
                <a:gridCol w="1296560"/>
              </a:tblGrid>
              <a:tr h="437654">
                <a:tc>
                  <a:txBody>
                    <a:bodyPr/>
                    <a:lstStyle/>
                    <a:p>
                      <a:endParaRPr lang="en-US" sz="1000" dirty="0">
                        <a:effectLst/>
                        <a:latin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dirty="0">
                          <a:effectLst/>
                        </a:rPr>
                        <a:t>Baseline</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gridSpan="3">
                  <a:txBody>
                    <a:bodyPr/>
                    <a:lstStyle/>
                    <a:p>
                      <a:pPr marL="0" marR="0" algn="ctr">
                        <a:lnSpc>
                          <a:spcPct val="110000"/>
                        </a:lnSpc>
                        <a:spcBef>
                          <a:spcPts val="0"/>
                        </a:spcBef>
                        <a:spcAft>
                          <a:spcPts val="0"/>
                        </a:spcAft>
                      </a:pPr>
                      <a:r>
                        <a:rPr lang="en-US" sz="1400" kern="0" dirty="0">
                          <a:effectLst/>
                        </a:rPr>
                        <a:t>Blueprint</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hMerge="1">
                  <a:txBody>
                    <a:bodyPr/>
                    <a:lstStyle/>
                    <a:p>
                      <a:endParaRPr lang="en-US"/>
                    </a:p>
                  </a:txBody>
                  <a:tcPr/>
                </a:tc>
                <a:tc hMerge="1">
                  <a:txBody>
                    <a:bodyPr/>
                    <a:lstStyle/>
                    <a:p>
                      <a:endParaRPr lang="en-US"/>
                    </a:p>
                  </a:txBody>
                  <a:tcPr/>
                </a:tc>
                <a:tc gridSpan="2">
                  <a:txBody>
                    <a:bodyPr/>
                    <a:lstStyle/>
                    <a:p>
                      <a:pPr marL="0" marR="0" algn="ctr">
                        <a:lnSpc>
                          <a:spcPct val="110000"/>
                        </a:lnSpc>
                        <a:spcBef>
                          <a:spcPts val="0"/>
                        </a:spcBef>
                        <a:spcAft>
                          <a:spcPts val="0"/>
                        </a:spcAft>
                      </a:pPr>
                      <a:r>
                        <a:rPr lang="en-US" sz="1400" kern="0" dirty="0">
                          <a:effectLst/>
                        </a:rPr>
                        <a:t>Business-as-Usual</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hMerge="1">
                  <a:txBody>
                    <a:bodyPr/>
                    <a:lstStyle/>
                    <a:p>
                      <a:endParaRPr lang="en-US"/>
                    </a:p>
                  </a:txBody>
                  <a:tcPr/>
                </a:tc>
              </a:tr>
              <a:tr h="1318917">
                <a:tc>
                  <a:txBody>
                    <a:bodyPr/>
                    <a:lstStyle/>
                    <a:p>
                      <a:pPr marL="0" marR="0">
                        <a:lnSpc>
                          <a:spcPct val="110000"/>
                        </a:lnSpc>
                        <a:spcBef>
                          <a:spcPts val="0"/>
                        </a:spcBef>
                        <a:spcAft>
                          <a:spcPts val="0"/>
                        </a:spcAft>
                      </a:pPr>
                      <a:r>
                        <a:rPr lang="en-US" sz="1400" kern="0" dirty="0">
                          <a:effectLst/>
                        </a:rPr>
                        <a:t>Land Use</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dirty="0">
                          <a:effectLst/>
                        </a:rPr>
                        <a:t>ESV</a:t>
                      </a:r>
                      <a:br>
                        <a:rPr lang="en-US" sz="1400" kern="0" baseline="0" dirty="0">
                          <a:effectLst/>
                        </a:rPr>
                      </a:br>
                      <a:r>
                        <a:rPr lang="en-US" sz="1400" kern="0" baseline="0" dirty="0">
                          <a:effectLst/>
                        </a:rPr>
                        <a:t>(millions of 2013$)</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a:effectLst/>
                        </a:rPr>
                        <a:t>ESV</a:t>
                      </a:r>
                      <a:br>
                        <a:rPr lang="en-US" sz="1400" kern="0" baseline="0">
                          <a:effectLst/>
                        </a:rPr>
                      </a:br>
                      <a:r>
                        <a:rPr lang="en-US" sz="1400" kern="0" baseline="0">
                          <a:effectLst/>
                        </a:rPr>
                        <a:t>(millions of 2013$)</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a:effectLst/>
                        </a:rPr>
                        <a:t>Change from Baseline </a:t>
                      </a:r>
                      <a:br>
                        <a:rPr lang="en-US" sz="1400" kern="0" baseline="0">
                          <a:effectLst/>
                        </a:rPr>
                      </a:br>
                      <a:r>
                        <a:rPr lang="en-US" sz="1400" kern="0" baseline="0">
                          <a:effectLst/>
                        </a:rPr>
                        <a:t>(%)</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a:effectLst/>
                        </a:rPr>
                        <a:t>Difference from BAU</a:t>
                      </a:r>
                      <a:br>
                        <a:rPr lang="en-US" sz="1400" kern="0" baseline="0">
                          <a:effectLst/>
                        </a:rPr>
                      </a:br>
                      <a:r>
                        <a:rPr lang="en-US" sz="1400" kern="0" baseline="0">
                          <a:effectLst/>
                        </a:rPr>
                        <a:t>(%)</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dirty="0">
                          <a:effectLst/>
                        </a:rPr>
                        <a:t>ESV</a:t>
                      </a:r>
                      <a:br>
                        <a:rPr lang="en-US" sz="1400" kern="0" baseline="0" dirty="0">
                          <a:effectLst/>
                        </a:rPr>
                      </a:br>
                      <a:r>
                        <a:rPr lang="en-US" sz="1400" kern="0" baseline="0" dirty="0">
                          <a:effectLst/>
                        </a:rPr>
                        <a:t>(millions of 2013$)</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ctr">
                        <a:lnSpc>
                          <a:spcPct val="110000"/>
                        </a:lnSpc>
                        <a:spcBef>
                          <a:spcPts val="0"/>
                        </a:spcBef>
                        <a:spcAft>
                          <a:spcPts val="0"/>
                        </a:spcAft>
                      </a:pPr>
                      <a:r>
                        <a:rPr lang="en-US" sz="1400" kern="0" baseline="0" dirty="0">
                          <a:effectLst/>
                        </a:rPr>
                        <a:t>Change from Baseline </a:t>
                      </a:r>
                      <a:br>
                        <a:rPr lang="en-US" sz="1400" kern="0" baseline="0" dirty="0">
                          <a:effectLst/>
                        </a:rPr>
                      </a:br>
                      <a:r>
                        <a:rPr lang="en-US" sz="1400" kern="0" baseline="0" dirty="0">
                          <a:effectLst/>
                        </a:rPr>
                        <a:t>(%)</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Agriculture</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12,258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13,434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10%</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23%</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10,949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-11%</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Forest</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73,960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86,406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17%</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24%</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69,639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-6%</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Open Water</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16,721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24,301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45%</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47%</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16,549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Urban Open</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3,403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4,706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38%</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26%</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3,727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10%</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Urban Other</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11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14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26%</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18%</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12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7%</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Wetland</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356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364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2%</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34%</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270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-24%</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Other</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467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508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9%</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32%</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386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-17%</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r h="437654">
                <a:tc>
                  <a:txBody>
                    <a:bodyPr/>
                    <a:lstStyle/>
                    <a:p>
                      <a:pPr marL="0" marR="0">
                        <a:lnSpc>
                          <a:spcPct val="110000"/>
                        </a:lnSpc>
                        <a:spcBef>
                          <a:spcPts val="0"/>
                        </a:spcBef>
                        <a:spcAft>
                          <a:spcPts val="0"/>
                        </a:spcAft>
                      </a:pPr>
                      <a:r>
                        <a:rPr lang="en-US" sz="1400" kern="0" dirty="0">
                          <a:effectLst/>
                        </a:rPr>
                        <a:t>Total</a:t>
                      </a:r>
                      <a:endParaRPr lang="en-US" sz="1400" kern="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$107,176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 $129,732 </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21%</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a:effectLst/>
                        </a:rPr>
                        <a:t>28%</a:t>
                      </a:r>
                      <a:endParaRPr lang="en-US" sz="1400" kern="1200" baseline="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 $101,531 </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c>
                  <a:txBody>
                    <a:bodyPr/>
                    <a:lstStyle/>
                    <a:p>
                      <a:pPr marL="0" marR="0" algn="r">
                        <a:lnSpc>
                          <a:spcPct val="110000"/>
                        </a:lnSpc>
                        <a:spcBef>
                          <a:spcPts val="0"/>
                        </a:spcBef>
                        <a:spcAft>
                          <a:spcPts val="0"/>
                        </a:spcAft>
                      </a:pPr>
                      <a:r>
                        <a:rPr lang="en-US" sz="1400" kern="1200" baseline="0" dirty="0">
                          <a:effectLst/>
                        </a:rPr>
                        <a:t>-5%</a:t>
                      </a:r>
                      <a:endParaRPr lang="en-US" sz="1400" kern="1200"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3025" marR="73025" marT="0" marB="0"/>
                </a:tc>
              </a:tr>
            </a:tbl>
          </a:graphicData>
        </a:graphic>
      </p:graphicFrame>
    </p:spTree>
    <p:extLst>
      <p:ext uri="{BB962C8B-B14F-4D97-AF65-F5344CB8AC3E}">
        <p14:creationId xmlns:p14="http://schemas.microsoft.com/office/powerpoint/2010/main" val="1720429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79450" y="114301"/>
            <a:ext cx="7772400" cy="1143000"/>
          </a:xfrm>
        </p:spPr>
        <p:txBody>
          <a:bodyPr/>
          <a:lstStyle/>
          <a:p>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“Ecosystem Services”</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550864" y="1333501"/>
            <a:ext cx="7737474" cy="3886199"/>
          </a:xfrm>
        </p:spPr>
        <p:txBody>
          <a:bodyPr/>
          <a:lstStyle/>
          <a:p>
            <a:pPr algn="l"/>
            <a:r>
              <a:rPr lang="en-US" sz="2400" i="1" dirty="0"/>
              <a:t>Our lands, waters, and associated plants and animals provide </a:t>
            </a:r>
            <a:r>
              <a:rPr lang="en-US" sz="2400" i="1" dirty="0">
                <a:solidFill>
                  <a:srgbClr val="FF0000"/>
                </a:solidFill>
              </a:rPr>
              <a:t>natural benefits </a:t>
            </a:r>
            <a:r>
              <a:rPr lang="en-US" sz="2400" i="1" dirty="0"/>
              <a:t>that economists call ecosystem services</a:t>
            </a:r>
            <a:r>
              <a:rPr lang="en-US" sz="2400" i="1" dirty="0" smtClean="0"/>
              <a:t>. These benefits include </a:t>
            </a:r>
            <a:r>
              <a:rPr lang="en-US" sz="2400" i="1" dirty="0"/>
              <a:t>production of goods such as food and </a:t>
            </a:r>
            <a:r>
              <a:rPr lang="en-US" sz="2400" i="1" dirty="0" smtClean="0"/>
              <a:t>timber; life-supporting </a:t>
            </a:r>
            <a:r>
              <a:rPr lang="en-US" sz="2400" i="1" dirty="0"/>
              <a:t>processes such as water and air purification and flood </a:t>
            </a:r>
            <a:r>
              <a:rPr lang="en-US" sz="2400" i="1" dirty="0" smtClean="0"/>
              <a:t>protection; and </a:t>
            </a:r>
            <a:r>
              <a:rPr lang="en-US" sz="2400" i="1" dirty="0"/>
              <a:t>life-enhancing assets such as beautiful places to recreate and live.</a:t>
            </a:r>
            <a:r>
              <a:rPr lang="en-US" sz="1800" i="1" dirty="0"/>
              <a:t> </a:t>
            </a:r>
          </a:p>
        </p:txBody>
      </p:sp>
    </p:spTree>
    <p:extLst>
      <p:ext uri="{BB962C8B-B14F-4D97-AF65-F5344CB8AC3E}">
        <p14:creationId xmlns:p14="http://schemas.microsoft.com/office/powerpoint/2010/main" val="115922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191000" y="5943600"/>
            <a:ext cx="464820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4" name="Title 3"/>
          <p:cNvSpPr>
            <a:spLocks noGrp="1"/>
          </p:cNvSpPr>
          <p:nvPr>
            <p:ph type="title"/>
          </p:nvPr>
        </p:nvSpPr>
        <p:spPr>
          <a:xfrm>
            <a:off x="685800" y="8681"/>
            <a:ext cx="7772400" cy="1143000"/>
          </a:xfrm>
        </p:spPr>
        <p:txBody>
          <a:bodyPr/>
          <a:lstStyle/>
          <a:p>
            <a:r>
              <a:rPr lang="en-US" dirty="0" smtClean="0">
                <a:solidFill>
                  <a:schemeClr val="accent6"/>
                </a:solidFill>
                <a:latin typeface="Verdana" panose="020B0604030504040204" pitchFamily="34" charset="0"/>
                <a:ea typeface="Verdana" panose="020B0604030504040204" pitchFamily="34" charset="0"/>
                <a:cs typeface="Verdana" panose="020B0604030504040204" pitchFamily="34" charset="0"/>
              </a:rPr>
              <a:t>Three Scenarios</a:t>
            </a:r>
            <a:endParaRPr lang="en-US"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685800" y="923081"/>
            <a:ext cx="7772400" cy="4267200"/>
          </a:xfrm>
        </p:spPr>
        <p:txBody>
          <a:bodyPr/>
          <a:lstStyle/>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present-day dollar value of </a:t>
            </a:r>
            <a:r>
              <a:rPr lang="en-US" dirty="0" smtClean="0">
                <a:latin typeface="Verdana" panose="020B0604030504040204" pitchFamily="34" charset="0"/>
                <a:ea typeface="Verdana" panose="020B0604030504040204" pitchFamily="34" charset="0"/>
                <a:cs typeface="Verdana" panose="020B0604030504040204" pitchFamily="34" charset="0"/>
              </a:rPr>
              <a:t>natural </a:t>
            </a:r>
            <a:r>
              <a:rPr lang="en-US" dirty="0">
                <a:latin typeface="Verdana" panose="020B0604030504040204" pitchFamily="34" charset="0"/>
                <a:ea typeface="Verdana" panose="020B0604030504040204" pitchFamily="34" charset="0"/>
                <a:cs typeface="Verdana" panose="020B0604030504040204" pitchFamily="34" charset="0"/>
              </a:rPr>
              <a:t>benefits for the </a:t>
            </a:r>
            <a:r>
              <a:rPr lang="en-US" dirty="0" smtClean="0">
                <a:latin typeface="Verdana" panose="020B0604030504040204" pitchFamily="34" charset="0"/>
                <a:ea typeface="Verdana" panose="020B0604030504040204" pitchFamily="34" charset="0"/>
                <a:cs typeface="Verdana" panose="020B0604030504040204" pitchFamily="34" charset="0"/>
              </a:rPr>
              <a:t>watershed (based on 2009 pre-Blueprint)</a:t>
            </a:r>
          </a:p>
          <a:p>
            <a:pPr lvl="1">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dollar value of the same services </a:t>
            </a:r>
            <a:r>
              <a:rPr lang="en-US" dirty="0" smtClean="0">
                <a:latin typeface="Verdana" panose="020B0604030504040204" pitchFamily="34" charset="0"/>
                <a:ea typeface="Verdana" panose="020B0604030504040204" pitchFamily="34" charset="0"/>
                <a:cs typeface="Verdana" panose="020B0604030504040204" pitchFamily="34" charset="0"/>
              </a:rPr>
              <a:t>post-Blueprint</a:t>
            </a:r>
          </a:p>
          <a:p>
            <a:pPr lvl="1">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Estimate of what we lose if we don’t fully implement the Blueprint (“Business as usual”)</a:t>
            </a: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800" dirty="0"/>
          </a:p>
        </p:txBody>
      </p:sp>
    </p:spTree>
    <p:extLst>
      <p:ext uri="{BB962C8B-B14F-4D97-AF65-F5344CB8AC3E}">
        <p14:creationId xmlns:p14="http://schemas.microsoft.com/office/powerpoint/2010/main" val="1233020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5943600"/>
            <a:ext cx="9144000" cy="914400"/>
          </a:xfrm>
          <a:prstGeom prst="rect">
            <a:avLst/>
          </a:prstGeom>
          <a:solidFill>
            <a:srgbClr val="0022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DAEDEF"/>
              </a:solidFill>
            </a:endParaRPr>
          </a:p>
        </p:txBody>
      </p:sp>
      <p:sp>
        <p:nvSpPr>
          <p:cNvPr id="3" name="Oval 15"/>
          <p:cNvSpPr>
            <a:spLocks noChangeArrowheads="1"/>
          </p:cNvSpPr>
          <p:nvPr/>
        </p:nvSpPr>
        <p:spPr bwMode="auto">
          <a:xfrm>
            <a:off x="304800" y="5791200"/>
            <a:ext cx="1143000" cy="1066800"/>
          </a:xfrm>
          <a:prstGeom prst="ellipse">
            <a:avLst/>
          </a:prstGeom>
          <a:solidFill>
            <a:srgbClr val="0022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DAEDEF"/>
              </a:solidFill>
            </a:endParaRPr>
          </a:p>
        </p:txBody>
      </p:sp>
      <p:pic>
        <p:nvPicPr>
          <p:cNvPr id="4" name="Picture 16" descr="cbf_REV-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943600"/>
            <a:ext cx="3200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0" y="159861"/>
            <a:ext cx="906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2800" dirty="0" smtClean="0">
                <a:solidFill>
                  <a:srgbClr val="DAEDEF"/>
                </a:solidFill>
                <a:latin typeface="Arial"/>
                <a:cs typeface="Times New Roman" panose="02020603050405020304" pitchFamily="18" charset="0"/>
              </a:rPr>
              <a:t>We chose 8 natural benefits that are most likely to be affected by the Blueprint:</a:t>
            </a:r>
            <a:endParaRPr lang="en-US" sz="2800" dirty="0">
              <a:solidFill>
                <a:srgbClr val="DAEDEF"/>
              </a:solidFill>
              <a:latin typeface="Arial"/>
              <a:cs typeface="Times New Roman" panose="02020603050405020304" pitchFamily="18" charset="0"/>
            </a:endParaRPr>
          </a:p>
        </p:txBody>
      </p:sp>
      <p:sp>
        <p:nvSpPr>
          <p:cNvPr id="11" name="Rectangle 10"/>
          <p:cNvSpPr/>
          <p:nvPr/>
        </p:nvSpPr>
        <p:spPr>
          <a:xfrm>
            <a:off x="1447800" y="1836919"/>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Water Supply</a:t>
            </a:r>
            <a:endParaRPr lang="en-US" sz="1800" dirty="0">
              <a:solidFill>
                <a:sysClr val="windowText" lastClr="000000"/>
              </a:solidFill>
            </a:endParaRPr>
          </a:p>
        </p:txBody>
      </p:sp>
      <p:sp>
        <p:nvSpPr>
          <p:cNvPr id="12" name="Rectangle 11"/>
          <p:cNvSpPr/>
          <p:nvPr/>
        </p:nvSpPr>
        <p:spPr>
          <a:xfrm>
            <a:off x="1447800" y="2412263"/>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Water regulation</a:t>
            </a:r>
          </a:p>
        </p:txBody>
      </p:sp>
      <p:sp>
        <p:nvSpPr>
          <p:cNvPr id="13" name="Rectangle 12"/>
          <p:cNvSpPr/>
          <p:nvPr/>
        </p:nvSpPr>
        <p:spPr>
          <a:xfrm>
            <a:off x="1447800" y="1261575"/>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Waste Treatment</a:t>
            </a:r>
            <a:endParaRPr lang="en-US" sz="1800" dirty="0">
              <a:solidFill>
                <a:sysClr val="windowText" lastClr="000000"/>
              </a:solidFill>
            </a:endParaRPr>
          </a:p>
        </p:txBody>
      </p:sp>
      <p:sp>
        <p:nvSpPr>
          <p:cNvPr id="15" name="Rectangle 14"/>
          <p:cNvSpPr/>
          <p:nvPr/>
        </p:nvSpPr>
        <p:spPr>
          <a:xfrm>
            <a:off x="1447800" y="4138295"/>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Climate Stability</a:t>
            </a:r>
            <a:endParaRPr lang="en-US" sz="1800" dirty="0">
              <a:solidFill>
                <a:sysClr val="windowText" lastClr="000000"/>
              </a:solidFill>
            </a:endParaRPr>
          </a:p>
        </p:txBody>
      </p:sp>
      <p:sp>
        <p:nvSpPr>
          <p:cNvPr id="17" name="Rectangle 16"/>
          <p:cNvSpPr/>
          <p:nvPr/>
        </p:nvSpPr>
        <p:spPr>
          <a:xfrm>
            <a:off x="1447800" y="3562951"/>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Food Production</a:t>
            </a:r>
            <a:endParaRPr lang="en-US" sz="1800" dirty="0">
              <a:solidFill>
                <a:sysClr val="windowText" lastClr="000000"/>
              </a:solidFill>
            </a:endParaRPr>
          </a:p>
        </p:txBody>
      </p:sp>
      <p:sp>
        <p:nvSpPr>
          <p:cNvPr id="18" name="Rectangle 17"/>
          <p:cNvSpPr/>
          <p:nvPr/>
        </p:nvSpPr>
        <p:spPr>
          <a:xfrm>
            <a:off x="1447800" y="4713639"/>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Air Pollution </a:t>
            </a:r>
            <a:r>
              <a:rPr lang="en-US" sz="1800" dirty="0" err="1" smtClean="0">
                <a:solidFill>
                  <a:sysClr val="windowText" lastClr="000000"/>
                </a:solidFill>
              </a:rPr>
              <a:t>Trt</a:t>
            </a:r>
            <a:endParaRPr lang="en-US" sz="1800" dirty="0">
              <a:solidFill>
                <a:sysClr val="windowText" lastClr="000000"/>
              </a:solidFill>
            </a:endParaRPr>
          </a:p>
        </p:txBody>
      </p:sp>
      <p:sp>
        <p:nvSpPr>
          <p:cNvPr id="19" name="Rectangle 18"/>
          <p:cNvSpPr/>
          <p:nvPr/>
        </p:nvSpPr>
        <p:spPr>
          <a:xfrm>
            <a:off x="1447800" y="2987607"/>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Recreation</a:t>
            </a:r>
            <a:endParaRPr lang="en-US" sz="1800" dirty="0">
              <a:solidFill>
                <a:sysClr val="windowText" lastClr="000000"/>
              </a:solidFill>
            </a:endParaRPr>
          </a:p>
        </p:txBody>
      </p:sp>
      <p:sp>
        <p:nvSpPr>
          <p:cNvPr id="20" name="Rectangle 19"/>
          <p:cNvSpPr/>
          <p:nvPr/>
        </p:nvSpPr>
        <p:spPr>
          <a:xfrm>
            <a:off x="1447800" y="5288985"/>
            <a:ext cx="2057400" cy="43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1800" dirty="0" smtClean="0">
                <a:solidFill>
                  <a:sysClr val="windowText" lastClr="000000"/>
                </a:solidFill>
              </a:rPr>
              <a:t>Aesthetics</a:t>
            </a:r>
            <a:endParaRPr lang="en-US" sz="1800" dirty="0">
              <a:solidFill>
                <a:sysClr val="windowText" lastClr="000000"/>
              </a:solidFill>
            </a:endParaRPr>
          </a:p>
        </p:txBody>
      </p:sp>
      <p:sp>
        <p:nvSpPr>
          <p:cNvPr id="21" name="Rectangle 5"/>
          <p:cNvSpPr>
            <a:spLocks noChangeArrowheads="1"/>
          </p:cNvSpPr>
          <p:nvPr/>
        </p:nvSpPr>
        <p:spPr bwMode="auto">
          <a:xfrm>
            <a:off x="4114800" y="611505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smtClean="0">
                <a:solidFill>
                  <a:srgbClr val="FFFFFF"/>
                </a:solidFill>
                <a:latin typeface="Times New Roman" panose="02020603050405020304" pitchFamily="18" charset="0"/>
                <a:cs typeface="Times New Roman" panose="02020603050405020304" pitchFamily="18" charset="0"/>
              </a:rPr>
              <a:t>Examples</a:t>
            </a:r>
            <a:endParaRPr lang="en-US" altLang="en-US" sz="2800" b="1" dirty="0">
              <a:solidFill>
                <a:srgbClr val="00589A"/>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47886" y="1573427"/>
            <a:ext cx="4953000" cy="369332"/>
          </a:xfrm>
          <a:prstGeom prst="rect">
            <a:avLst/>
          </a:prstGeom>
          <a:noFill/>
        </p:spPr>
        <p:txBody>
          <a:bodyPr wrap="square" rtlCol="0">
            <a:spAutoFit/>
          </a:bodyPr>
          <a:lstStyle/>
          <a:p>
            <a:pPr algn="ctr" eaLnBrk="1" hangingPunct="1"/>
            <a:r>
              <a:rPr lang="en-US" sz="1800" dirty="0" smtClean="0">
                <a:solidFill>
                  <a:srgbClr val="DAEDEF"/>
                </a:solidFill>
                <a:ea typeface="+mn-ea"/>
              </a:rPr>
              <a:t>Reduced treatment facility costs, (less to filter)</a:t>
            </a:r>
            <a:endParaRPr lang="en-US" sz="1800" dirty="0">
              <a:solidFill>
                <a:srgbClr val="DAEDEF"/>
              </a:solidFill>
              <a:ea typeface="+mn-ea"/>
            </a:endParaRPr>
          </a:p>
        </p:txBody>
      </p:sp>
      <p:sp>
        <p:nvSpPr>
          <p:cNvPr id="22" name="TextBox 21"/>
          <p:cNvSpPr txBox="1"/>
          <p:nvPr/>
        </p:nvSpPr>
        <p:spPr>
          <a:xfrm>
            <a:off x="3741057" y="3491819"/>
            <a:ext cx="4962433" cy="646331"/>
          </a:xfrm>
          <a:prstGeom prst="rect">
            <a:avLst/>
          </a:prstGeom>
          <a:noFill/>
        </p:spPr>
        <p:txBody>
          <a:bodyPr wrap="square" rtlCol="0">
            <a:spAutoFit/>
          </a:bodyPr>
          <a:lstStyle/>
          <a:p>
            <a:pPr eaLnBrk="1" hangingPunct="1"/>
            <a:r>
              <a:rPr lang="en-US" sz="1800" dirty="0" smtClean="0">
                <a:solidFill>
                  <a:srgbClr val="DAEDEF"/>
                </a:solidFill>
                <a:ea typeface="+mn-ea"/>
              </a:rPr>
              <a:t>Improved soil health and yield (drought resistance), more fish and shellfish </a:t>
            </a:r>
            <a:endParaRPr lang="en-US" sz="1800" dirty="0">
              <a:solidFill>
                <a:srgbClr val="DAEDEF"/>
              </a:solidFill>
              <a:ea typeface="+mn-ea"/>
            </a:endParaRPr>
          </a:p>
        </p:txBody>
      </p:sp>
      <p:sp>
        <p:nvSpPr>
          <p:cNvPr id="23" name="TextBox 22"/>
          <p:cNvSpPr txBox="1"/>
          <p:nvPr/>
        </p:nvSpPr>
        <p:spPr>
          <a:xfrm>
            <a:off x="3733798" y="4136464"/>
            <a:ext cx="4962433" cy="646331"/>
          </a:xfrm>
          <a:prstGeom prst="rect">
            <a:avLst/>
          </a:prstGeom>
          <a:noFill/>
        </p:spPr>
        <p:txBody>
          <a:bodyPr wrap="square" rtlCol="0">
            <a:spAutoFit/>
          </a:bodyPr>
          <a:lstStyle/>
          <a:p>
            <a:pPr eaLnBrk="1" hangingPunct="1"/>
            <a:r>
              <a:rPr lang="en-US" sz="1800" dirty="0" smtClean="0">
                <a:solidFill>
                  <a:srgbClr val="DAEDEF"/>
                </a:solidFill>
                <a:ea typeface="+mn-ea"/>
              </a:rPr>
              <a:t>Reduced energy costs due to moderated urban temperatures </a:t>
            </a:r>
            <a:endParaRPr lang="en-US" sz="1800" dirty="0">
              <a:solidFill>
                <a:srgbClr val="DAEDEF"/>
              </a:solidFill>
              <a:ea typeface="+mn-ea"/>
            </a:endParaRPr>
          </a:p>
        </p:txBody>
      </p:sp>
      <p:sp>
        <p:nvSpPr>
          <p:cNvPr id="24" name="TextBox 23"/>
          <p:cNvSpPr txBox="1"/>
          <p:nvPr/>
        </p:nvSpPr>
        <p:spPr>
          <a:xfrm>
            <a:off x="3741057" y="4788266"/>
            <a:ext cx="4962433" cy="646331"/>
          </a:xfrm>
          <a:prstGeom prst="rect">
            <a:avLst/>
          </a:prstGeom>
          <a:noFill/>
        </p:spPr>
        <p:txBody>
          <a:bodyPr wrap="square" rtlCol="0">
            <a:spAutoFit/>
          </a:bodyPr>
          <a:lstStyle/>
          <a:p>
            <a:pPr eaLnBrk="1" hangingPunct="1"/>
            <a:r>
              <a:rPr lang="en-US" sz="1800" dirty="0" smtClean="0">
                <a:solidFill>
                  <a:srgbClr val="DAEDEF"/>
                </a:solidFill>
                <a:ea typeface="+mn-ea"/>
              </a:rPr>
              <a:t>Reduction in asthma cases and other public health benefits </a:t>
            </a:r>
            <a:endParaRPr lang="en-US" sz="1800" dirty="0">
              <a:solidFill>
                <a:srgbClr val="DAEDEF"/>
              </a:solidFill>
              <a:ea typeface="+mn-ea"/>
            </a:endParaRPr>
          </a:p>
        </p:txBody>
      </p:sp>
      <p:sp>
        <p:nvSpPr>
          <p:cNvPr id="25" name="TextBox 24"/>
          <p:cNvSpPr txBox="1"/>
          <p:nvPr/>
        </p:nvSpPr>
        <p:spPr>
          <a:xfrm>
            <a:off x="3733799" y="5362858"/>
            <a:ext cx="4962433" cy="369332"/>
          </a:xfrm>
          <a:prstGeom prst="rect">
            <a:avLst/>
          </a:prstGeom>
          <a:noFill/>
        </p:spPr>
        <p:txBody>
          <a:bodyPr wrap="square" rtlCol="0">
            <a:spAutoFit/>
          </a:bodyPr>
          <a:lstStyle/>
          <a:p>
            <a:pPr eaLnBrk="1" hangingPunct="1"/>
            <a:r>
              <a:rPr lang="en-US" sz="1800" dirty="0" smtClean="0">
                <a:solidFill>
                  <a:srgbClr val="DAEDEF"/>
                </a:solidFill>
                <a:ea typeface="+mn-ea"/>
              </a:rPr>
              <a:t>Increased property values</a:t>
            </a:r>
            <a:endParaRPr lang="en-US" sz="1800" dirty="0">
              <a:solidFill>
                <a:srgbClr val="DAEDEF"/>
              </a:solidFill>
              <a:ea typeface="+mn-ea"/>
            </a:endParaRPr>
          </a:p>
        </p:txBody>
      </p:sp>
      <p:sp>
        <p:nvSpPr>
          <p:cNvPr id="26" name="TextBox 25"/>
          <p:cNvSpPr txBox="1"/>
          <p:nvPr/>
        </p:nvSpPr>
        <p:spPr>
          <a:xfrm>
            <a:off x="3733798" y="3033512"/>
            <a:ext cx="4962433" cy="369332"/>
          </a:xfrm>
          <a:prstGeom prst="rect">
            <a:avLst/>
          </a:prstGeom>
          <a:noFill/>
        </p:spPr>
        <p:txBody>
          <a:bodyPr wrap="square" rtlCol="0">
            <a:spAutoFit/>
          </a:bodyPr>
          <a:lstStyle/>
          <a:p>
            <a:pPr eaLnBrk="1" hangingPunct="1"/>
            <a:r>
              <a:rPr lang="en-US" sz="1800" dirty="0" smtClean="0">
                <a:solidFill>
                  <a:srgbClr val="DAEDEF"/>
                </a:solidFill>
                <a:ea typeface="+mn-ea"/>
              </a:rPr>
              <a:t>Eco-tourism, fishing trips, hiking</a:t>
            </a:r>
            <a:endParaRPr lang="en-US" sz="1800" dirty="0">
              <a:solidFill>
                <a:srgbClr val="DAEDEF"/>
              </a:solidFill>
              <a:ea typeface="+mn-ea"/>
            </a:endParaRPr>
          </a:p>
        </p:txBody>
      </p:sp>
      <p:sp>
        <p:nvSpPr>
          <p:cNvPr id="27" name="TextBox 26"/>
          <p:cNvSpPr txBox="1"/>
          <p:nvPr/>
        </p:nvSpPr>
        <p:spPr>
          <a:xfrm>
            <a:off x="3755571" y="2417779"/>
            <a:ext cx="4962433" cy="369332"/>
          </a:xfrm>
          <a:prstGeom prst="rect">
            <a:avLst/>
          </a:prstGeom>
          <a:noFill/>
        </p:spPr>
        <p:txBody>
          <a:bodyPr wrap="square" rtlCol="0">
            <a:spAutoFit/>
          </a:bodyPr>
          <a:lstStyle/>
          <a:p>
            <a:pPr eaLnBrk="1" hangingPunct="1"/>
            <a:r>
              <a:rPr lang="en-US" sz="1800" dirty="0" smtClean="0">
                <a:solidFill>
                  <a:srgbClr val="DAEDEF"/>
                </a:solidFill>
                <a:ea typeface="+mn-ea"/>
              </a:rPr>
              <a:t>Reduced flood damage</a:t>
            </a:r>
            <a:endParaRPr lang="en-US" sz="1800" dirty="0">
              <a:solidFill>
                <a:srgbClr val="DAEDEF"/>
              </a:solidFill>
              <a:ea typeface="+mn-ea"/>
            </a:endParaRPr>
          </a:p>
        </p:txBody>
      </p:sp>
      <p:sp>
        <p:nvSpPr>
          <p:cNvPr id="9" name="Right Brace 8"/>
          <p:cNvSpPr/>
          <p:nvPr/>
        </p:nvSpPr>
        <p:spPr>
          <a:xfrm>
            <a:off x="3719284" y="1352230"/>
            <a:ext cx="228602" cy="841393"/>
          </a:xfrm>
          <a:prstGeom prst="righ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1" hangingPunct="1"/>
            <a:endParaRPr lang="en-US" sz="4000" dirty="0">
              <a:solidFill>
                <a:srgbClr val="DAEDEF"/>
              </a:solidFill>
            </a:endParaRPr>
          </a:p>
        </p:txBody>
      </p:sp>
    </p:spTree>
    <p:extLst>
      <p:ext uri="{BB962C8B-B14F-4D97-AF65-F5344CB8AC3E}">
        <p14:creationId xmlns:p14="http://schemas.microsoft.com/office/powerpoint/2010/main" val="2791529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609600" y="45719"/>
            <a:ext cx="5486400" cy="914399"/>
          </a:xfrm>
        </p:spPr>
        <p:txBody>
          <a:bodyPr/>
          <a:lstStyle/>
          <a:p>
            <a:r>
              <a:rPr lang="en-US" dirty="0" smtClean="0">
                <a:solidFill>
                  <a:schemeClr val="accent6"/>
                </a:solidFill>
              </a:rPr>
              <a:t>Approach</a:t>
            </a:r>
            <a:endParaRPr lang="en-US" dirty="0">
              <a:solidFill>
                <a:schemeClr val="accent6"/>
              </a:solidFill>
            </a:endParaRPr>
          </a:p>
        </p:txBody>
      </p:sp>
      <p:sp>
        <p:nvSpPr>
          <p:cNvPr id="3" name="Subtitle 2"/>
          <p:cNvSpPr>
            <a:spLocks noGrp="1"/>
          </p:cNvSpPr>
          <p:nvPr>
            <p:ph type="subTitle" idx="1"/>
          </p:nvPr>
        </p:nvSpPr>
        <p:spPr>
          <a:xfrm>
            <a:off x="800100" y="960118"/>
            <a:ext cx="2667000" cy="3587932"/>
          </a:xfrm>
        </p:spPr>
        <p:txBody>
          <a:bodyPr/>
          <a:lstStyle/>
          <a:p>
            <a:pPr algn="l"/>
            <a:r>
              <a:rPr lang="en-US" sz="2400" dirty="0" smtClean="0"/>
              <a:t>Worked with CBP staff to acquire fine scale land use information for entire watershed for the three scenarios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6564" y="149415"/>
            <a:ext cx="5086145" cy="6223888"/>
          </a:xfrm>
          <a:prstGeom prst="rect">
            <a:avLst/>
          </a:prstGeom>
        </p:spPr>
      </p:pic>
    </p:spTree>
    <p:extLst>
      <p:ext uri="{BB962C8B-B14F-4D97-AF65-F5344CB8AC3E}">
        <p14:creationId xmlns:p14="http://schemas.microsoft.com/office/powerpoint/2010/main" val="2011321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5943600"/>
            <a:ext cx="9144000" cy="914400"/>
          </a:xfrm>
          <a:prstGeom prst="rect">
            <a:avLst/>
          </a:prstGeom>
          <a:solidFill>
            <a:srgbClr val="0022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accent5"/>
              </a:solidFill>
            </a:endParaRPr>
          </a:p>
        </p:txBody>
      </p:sp>
      <p:sp>
        <p:nvSpPr>
          <p:cNvPr id="3" name="Oval 15"/>
          <p:cNvSpPr>
            <a:spLocks noChangeArrowheads="1"/>
          </p:cNvSpPr>
          <p:nvPr/>
        </p:nvSpPr>
        <p:spPr bwMode="auto">
          <a:xfrm>
            <a:off x="304800" y="5791200"/>
            <a:ext cx="1143000" cy="1066800"/>
          </a:xfrm>
          <a:prstGeom prst="ellipse">
            <a:avLst/>
          </a:prstGeom>
          <a:solidFill>
            <a:srgbClr val="00224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chemeClr val="accent5"/>
              </a:solidFill>
            </a:endParaRPr>
          </a:p>
        </p:txBody>
      </p:sp>
      <p:pic>
        <p:nvPicPr>
          <p:cNvPr id="4" name="Picture 16" descr="cbf_REV-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943600"/>
            <a:ext cx="3200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0" y="159861"/>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sz="3200" dirty="0" smtClean="0">
                <a:solidFill>
                  <a:schemeClr val="accent2"/>
                </a:solidFill>
                <a:latin typeface="+mj-lt"/>
                <a:cs typeface="Times New Roman" panose="02020603050405020304" pitchFamily="18" charset="0"/>
              </a:rPr>
              <a:t>Examples of natural benefits by land use</a:t>
            </a:r>
            <a:endParaRPr lang="en-US" sz="3200" dirty="0">
              <a:solidFill>
                <a:schemeClr val="accent2"/>
              </a:solidFill>
              <a:latin typeface="+mj-lt"/>
              <a:cs typeface="Times New Roman" panose="02020603050405020304" pitchFamily="18" charset="0"/>
            </a:endParaRPr>
          </a:p>
        </p:txBody>
      </p:sp>
      <p:sp>
        <p:nvSpPr>
          <p:cNvPr id="21" name="Rectangle 5"/>
          <p:cNvSpPr>
            <a:spLocks noChangeArrowheads="1"/>
          </p:cNvSpPr>
          <p:nvPr/>
        </p:nvSpPr>
        <p:spPr bwMode="auto">
          <a:xfrm>
            <a:off x="4114800" y="611505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800" b="1" dirty="0" smtClean="0">
                <a:solidFill>
                  <a:schemeClr val="bg1"/>
                </a:solidFill>
                <a:latin typeface="Times New Roman" panose="02020603050405020304" pitchFamily="18" charset="0"/>
                <a:cs typeface="Times New Roman" panose="02020603050405020304" pitchFamily="18" charset="0"/>
              </a:rPr>
              <a:t>Ecosystem Services</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334108" y="1193285"/>
            <a:ext cx="3291840" cy="43780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Agriculture</a:t>
            </a:r>
            <a:endParaRPr lang="en-US" sz="2000" dirty="0">
              <a:solidFill>
                <a:sysClr val="windowText" lastClr="000000"/>
              </a:solidFill>
            </a:endParaRPr>
          </a:p>
        </p:txBody>
      </p:sp>
      <p:sp>
        <p:nvSpPr>
          <p:cNvPr id="46" name="Rectangle 45"/>
          <p:cNvSpPr/>
          <p:nvPr/>
        </p:nvSpPr>
        <p:spPr>
          <a:xfrm>
            <a:off x="350520" y="1835594"/>
            <a:ext cx="3291840" cy="4378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rPr>
              <a:t>Forests (including buffers)</a:t>
            </a:r>
          </a:p>
        </p:txBody>
      </p:sp>
      <p:sp>
        <p:nvSpPr>
          <p:cNvPr id="47" name="Rectangle 46"/>
          <p:cNvSpPr/>
          <p:nvPr/>
        </p:nvSpPr>
        <p:spPr>
          <a:xfrm>
            <a:off x="334108" y="2465079"/>
            <a:ext cx="3291840" cy="43780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Open Water</a:t>
            </a:r>
          </a:p>
        </p:txBody>
      </p:sp>
      <p:sp>
        <p:nvSpPr>
          <p:cNvPr id="48" name="Rectangle 47"/>
          <p:cNvSpPr/>
          <p:nvPr/>
        </p:nvSpPr>
        <p:spPr>
          <a:xfrm>
            <a:off x="379828" y="4441136"/>
            <a:ext cx="3291840" cy="4378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Wetland</a:t>
            </a:r>
            <a:endParaRPr lang="en-US" sz="2000" dirty="0">
              <a:solidFill>
                <a:sysClr val="windowText" lastClr="000000"/>
              </a:solidFill>
            </a:endParaRPr>
          </a:p>
        </p:txBody>
      </p:sp>
      <p:sp>
        <p:nvSpPr>
          <p:cNvPr id="49" name="Rectangle 48"/>
          <p:cNvSpPr/>
          <p:nvPr/>
        </p:nvSpPr>
        <p:spPr>
          <a:xfrm>
            <a:off x="334108" y="3784572"/>
            <a:ext cx="3291840" cy="4378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Urban (impervious)</a:t>
            </a:r>
            <a:endParaRPr lang="en-US" sz="2000" dirty="0">
              <a:solidFill>
                <a:sysClr val="windowText" lastClr="000000"/>
              </a:solidFill>
            </a:endParaRPr>
          </a:p>
        </p:txBody>
      </p:sp>
      <p:sp>
        <p:nvSpPr>
          <p:cNvPr id="50" name="Rectangle 49"/>
          <p:cNvSpPr/>
          <p:nvPr/>
        </p:nvSpPr>
        <p:spPr>
          <a:xfrm>
            <a:off x="409136" y="5192368"/>
            <a:ext cx="3291840" cy="4378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Other</a:t>
            </a:r>
            <a:endParaRPr lang="en-US" sz="2000" dirty="0">
              <a:solidFill>
                <a:sysClr val="windowText" lastClr="000000"/>
              </a:solidFill>
            </a:endParaRPr>
          </a:p>
        </p:txBody>
      </p:sp>
      <p:sp>
        <p:nvSpPr>
          <p:cNvPr id="51" name="Rectangle 50"/>
          <p:cNvSpPr/>
          <p:nvPr/>
        </p:nvSpPr>
        <p:spPr>
          <a:xfrm>
            <a:off x="350520" y="3138365"/>
            <a:ext cx="3291840" cy="4378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Urban Open (parks, etc.)</a:t>
            </a:r>
            <a:endParaRPr lang="en-US" sz="2000" dirty="0">
              <a:solidFill>
                <a:sysClr val="windowText" lastClr="000000"/>
              </a:solidFill>
            </a:endParaRPr>
          </a:p>
        </p:txBody>
      </p:sp>
      <p:sp>
        <p:nvSpPr>
          <p:cNvPr id="6" name="TextBox 5"/>
          <p:cNvSpPr txBox="1"/>
          <p:nvPr/>
        </p:nvSpPr>
        <p:spPr>
          <a:xfrm>
            <a:off x="4114800" y="1317844"/>
            <a:ext cx="4257897" cy="4093428"/>
          </a:xfrm>
          <a:prstGeom prst="rect">
            <a:avLst/>
          </a:prstGeom>
          <a:noFill/>
        </p:spPr>
        <p:txBody>
          <a:bodyPr wrap="none" rtlCol="0">
            <a:spAutoFit/>
          </a:bodyPr>
          <a:lstStyle/>
          <a:p>
            <a:r>
              <a:rPr lang="en-US" sz="2000" dirty="0" smtClean="0">
                <a:solidFill>
                  <a:srgbClr val="FFC000"/>
                </a:solidFill>
              </a:rPr>
              <a:t>Aesthetic value, food production</a:t>
            </a:r>
          </a:p>
          <a:p>
            <a:endParaRPr lang="en-US" sz="2000" dirty="0"/>
          </a:p>
          <a:p>
            <a:r>
              <a:rPr lang="en-US" sz="2000" dirty="0" smtClean="0">
                <a:solidFill>
                  <a:srgbClr val="92D050"/>
                </a:solidFill>
              </a:rPr>
              <a:t>Air pollution treatment, water supply</a:t>
            </a:r>
          </a:p>
          <a:p>
            <a:endParaRPr lang="en-US" sz="2000" dirty="0"/>
          </a:p>
          <a:p>
            <a:r>
              <a:rPr lang="en-US" sz="2000" dirty="0" smtClean="0">
                <a:solidFill>
                  <a:schemeClr val="accent5">
                    <a:lumMod val="75000"/>
                  </a:schemeClr>
                </a:solidFill>
              </a:rPr>
              <a:t>Recreation, food production</a:t>
            </a:r>
          </a:p>
          <a:p>
            <a:endParaRPr lang="en-US" sz="2000" dirty="0"/>
          </a:p>
          <a:p>
            <a:r>
              <a:rPr lang="en-US" sz="2000" dirty="0" smtClean="0">
                <a:solidFill>
                  <a:srgbClr val="92D050"/>
                </a:solidFill>
              </a:rPr>
              <a:t>Climate stability, waste treatment</a:t>
            </a:r>
          </a:p>
          <a:p>
            <a:endParaRPr lang="en-US" sz="2000" dirty="0" smtClean="0"/>
          </a:p>
          <a:p>
            <a:r>
              <a:rPr lang="en-US" sz="2000" dirty="0" smtClean="0">
                <a:solidFill>
                  <a:schemeClr val="bg1">
                    <a:lumMod val="65000"/>
                  </a:schemeClr>
                </a:solidFill>
              </a:rPr>
              <a:t>Water regulation</a:t>
            </a:r>
          </a:p>
          <a:p>
            <a:endParaRPr lang="en-US" sz="2000" dirty="0" smtClean="0"/>
          </a:p>
          <a:p>
            <a:r>
              <a:rPr lang="en-US" sz="2000" dirty="0" smtClean="0">
                <a:solidFill>
                  <a:srgbClr val="92D050"/>
                </a:solidFill>
              </a:rPr>
              <a:t>Water regulation, waste treatment</a:t>
            </a:r>
          </a:p>
          <a:p>
            <a:endParaRPr lang="en-US" sz="2000" dirty="0" smtClean="0">
              <a:solidFill>
                <a:srgbClr val="92D050"/>
              </a:solidFill>
            </a:endParaRPr>
          </a:p>
          <a:p>
            <a:r>
              <a:rPr lang="en-US" sz="2000" dirty="0" smtClean="0"/>
              <a:t>Recreation</a:t>
            </a:r>
            <a:endParaRPr lang="en-US" sz="2000" dirty="0"/>
          </a:p>
        </p:txBody>
      </p:sp>
    </p:spTree>
    <p:extLst>
      <p:ext uri="{BB962C8B-B14F-4D97-AF65-F5344CB8AC3E}">
        <p14:creationId xmlns:p14="http://schemas.microsoft.com/office/powerpoint/2010/main" val="701577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pic>
        <p:nvPicPr>
          <p:cNvPr id="6" name="Picture 5"/>
          <p:cNvPicPr>
            <a:picLocks noChangeAspect="1"/>
          </p:cNvPicPr>
          <p:nvPr/>
        </p:nvPicPr>
        <p:blipFill>
          <a:blip r:embed="rId4"/>
          <a:stretch>
            <a:fillRect/>
          </a:stretch>
        </p:blipFill>
        <p:spPr>
          <a:xfrm>
            <a:off x="727669" y="315300"/>
            <a:ext cx="7876715" cy="1249788"/>
          </a:xfrm>
          <a:prstGeom prst="rect">
            <a:avLst/>
          </a:prstGeom>
        </p:spPr>
      </p:pic>
      <p:pic>
        <p:nvPicPr>
          <p:cNvPr id="7" name="Picture 6"/>
          <p:cNvPicPr>
            <a:picLocks noChangeAspect="1"/>
          </p:cNvPicPr>
          <p:nvPr/>
        </p:nvPicPr>
        <p:blipFill>
          <a:blip r:embed="rId5"/>
          <a:stretch>
            <a:fillRect/>
          </a:stretch>
        </p:blipFill>
        <p:spPr>
          <a:xfrm>
            <a:off x="715946" y="1142802"/>
            <a:ext cx="7712108" cy="4572396"/>
          </a:xfrm>
          <a:prstGeom prst="rect">
            <a:avLst/>
          </a:prstGeom>
        </p:spPr>
      </p:pic>
      <p:pic>
        <p:nvPicPr>
          <p:cNvPr id="8" name="Picture 7"/>
          <p:cNvPicPr>
            <a:picLocks noChangeAspect="1"/>
          </p:cNvPicPr>
          <p:nvPr/>
        </p:nvPicPr>
        <p:blipFill>
          <a:blip r:embed="rId6"/>
          <a:stretch>
            <a:fillRect/>
          </a:stretch>
        </p:blipFill>
        <p:spPr>
          <a:xfrm>
            <a:off x="667173" y="1825613"/>
            <a:ext cx="7809653" cy="3206774"/>
          </a:xfrm>
          <a:prstGeom prst="rect">
            <a:avLst/>
          </a:prstGeom>
        </p:spPr>
      </p:pic>
      <p:pic>
        <p:nvPicPr>
          <p:cNvPr id="9" name="Picture 8"/>
          <p:cNvPicPr>
            <a:picLocks noChangeAspect="1"/>
          </p:cNvPicPr>
          <p:nvPr/>
        </p:nvPicPr>
        <p:blipFill>
          <a:blip r:embed="rId7"/>
          <a:stretch>
            <a:fillRect/>
          </a:stretch>
        </p:blipFill>
        <p:spPr>
          <a:xfrm>
            <a:off x="423312" y="1118415"/>
            <a:ext cx="8297375" cy="4621169"/>
          </a:xfrm>
          <a:prstGeom prst="rect">
            <a:avLst/>
          </a:prstGeom>
        </p:spPr>
      </p:pic>
      <p:sp>
        <p:nvSpPr>
          <p:cNvPr id="2" name="TextBox 1"/>
          <p:cNvSpPr txBox="1"/>
          <p:nvPr/>
        </p:nvSpPr>
        <p:spPr>
          <a:xfrm>
            <a:off x="1002080" y="17034"/>
            <a:ext cx="7315200" cy="646331"/>
          </a:xfrm>
          <a:prstGeom prst="rect">
            <a:avLst/>
          </a:prstGeom>
          <a:noFill/>
        </p:spPr>
        <p:txBody>
          <a:bodyPr wrap="square" rtlCol="0">
            <a:spAutoFit/>
          </a:bodyPr>
          <a:lstStyle/>
          <a:p>
            <a:r>
              <a:rPr lang="en-US" sz="3600" dirty="0" smtClean="0"/>
              <a:t>Do these benefits have real value?</a:t>
            </a:r>
            <a:endParaRPr lang="en-US" sz="3600" dirty="0"/>
          </a:p>
        </p:txBody>
      </p:sp>
    </p:spTree>
    <p:extLst>
      <p:ext uri="{BB962C8B-B14F-4D97-AF65-F5344CB8AC3E}">
        <p14:creationId xmlns:p14="http://schemas.microsoft.com/office/powerpoint/2010/main" val="11005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
          <p:cNvSpPr>
            <a:spLocks noChangeArrowheads="1"/>
          </p:cNvSpPr>
          <p:nvPr/>
        </p:nvSpPr>
        <p:spPr bwMode="auto">
          <a:xfrm>
            <a:off x="398463" y="5562600"/>
            <a:ext cx="1066800" cy="1066800"/>
          </a:xfrm>
          <a:prstGeom prst="ellipse">
            <a:avLst/>
          </a:prstGeom>
          <a:solidFill>
            <a:srgbClr val="002240"/>
          </a:solidFill>
          <a:ln w="9525">
            <a:noFill/>
            <a:round/>
            <a:headEnd/>
            <a:tailEnd/>
          </a:ln>
        </p:spPr>
        <p:txBody>
          <a:bodyPr wrap="none" anchor="ctr"/>
          <a:lstStyle/>
          <a:p>
            <a:endParaRPr lang="en-US"/>
          </a:p>
        </p:txBody>
      </p:sp>
      <p:sp>
        <p:nvSpPr>
          <p:cNvPr id="2051" name="Rectangle 8"/>
          <p:cNvSpPr>
            <a:spLocks noChangeArrowheads="1"/>
          </p:cNvSpPr>
          <p:nvPr/>
        </p:nvSpPr>
        <p:spPr bwMode="auto">
          <a:xfrm>
            <a:off x="0" y="5715000"/>
            <a:ext cx="9144000" cy="1143000"/>
          </a:xfrm>
          <a:prstGeom prst="rect">
            <a:avLst/>
          </a:prstGeom>
          <a:solidFill>
            <a:srgbClr val="002240"/>
          </a:solidFill>
          <a:ln w="9525">
            <a:noFill/>
            <a:miter lim="800000"/>
            <a:headEnd/>
            <a:tailEnd/>
          </a:ln>
        </p:spPr>
        <p:txBody>
          <a:bodyPr wrap="none" anchor="ctr"/>
          <a:lstStyle/>
          <a:p>
            <a:endParaRPr lang="en-US"/>
          </a:p>
        </p:txBody>
      </p:sp>
      <p:pic>
        <p:nvPicPr>
          <p:cNvPr id="2052" name="Picture 6" descr="cbf_REV-2935.eps"/>
          <p:cNvPicPr>
            <a:picLocks noChangeAspect="1"/>
          </p:cNvPicPr>
          <p:nvPr/>
        </p:nvPicPr>
        <p:blipFill>
          <a:blip r:embed="rId3"/>
          <a:srcRect/>
          <a:stretch>
            <a:fillRect/>
          </a:stretch>
        </p:blipFill>
        <p:spPr bwMode="auto">
          <a:xfrm>
            <a:off x="550863" y="5791200"/>
            <a:ext cx="3487737" cy="762000"/>
          </a:xfrm>
          <a:prstGeom prst="rect">
            <a:avLst/>
          </a:prstGeom>
          <a:noFill/>
          <a:ln w="9525">
            <a:noFill/>
            <a:miter lim="800000"/>
            <a:headEnd/>
            <a:tailEnd/>
          </a:ln>
        </p:spPr>
      </p:pic>
      <p:sp>
        <p:nvSpPr>
          <p:cNvPr id="2053" name="Rectangle 5"/>
          <p:cNvSpPr>
            <a:spLocks noChangeArrowheads="1"/>
          </p:cNvSpPr>
          <p:nvPr/>
        </p:nvSpPr>
        <p:spPr bwMode="auto">
          <a:xfrm>
            <a:off x="4565650" y="5943600"/>
            <a:ext cx="4273550" cy="533400"/>
          </a:xfrm>
          <a:prstGeom prst="rect">
            <a:avLst/>
          </a:prstGeom>
          <a:noFill/>
          <a:ln w="9525">
            <a:noFill/>
            <a:miter lim="800000"/>
            <a:headEnd/>
            <a:tailEnd/>
          </a:ln>
        </p:spPr>
        <p:txBody>
          <a:bodyPr anchor="ctr"/>
          <a:lstStyle/>
          <a:p>
            <a:pPr algn="ctr" eaLnBrk="1" hangingPunct="1"/>
            <a:endParaRPr lang="en-US" sz="3200" b="1" dirty="0">
              <a:solidFill>
                <a:srgbClr val="00589A"/>
              </a:solidFill>
              <a:latin typeface="Arial Narrow" pitchFamily="-106" charset="0"/>
            </a:endParaRPr>
          </a:p>
        </p:txBody>
      </p:sp>
      <p:sp>
        <p:nvSpPr>
          <p:cNvPr id="2" name="Title 1"/>
          <p:cNvSpPr>
            <a:spLocks noGrp="1"/>
          </p:cNvSpPr>
          <p:nvPr>
            <p:ph type="ctrTitle"/>
          </p:nvPr>
        </p:nvSpPr>
        <p:spPr>
          <a:xfrm>
            <a:off x="3810000" y="5829300"/>
            <a:ext cx="5029200" cy="914400"/>
          </a:xfrm>
        </p:spPr>
        <p:txBody>
          <a:bodyPr/>
          <a:lstStyle/>
          <a:p>
            <a:r>
              <a:rPr lang="en-US" dirty="0" smtClean="0">
                <a:solidFill>
                  <a:schemeClr val="bg1"/>
                </a:solidFill>
              </a:rPr>
              <a:t>Approach</a:t>
            </a:r>
            <a:endParaRPr lang="en-US" dirty="0">
              <a:solidFill>
                <a:schemeClr val="bg1"/>
              </a:solidFill>
            </a:endParaRPr>
          </a:p>
        </p:txBody>
      </p:sp>
      <p:sp>
        <p:nvSpPr>
          <p:cNvPr id="3" name="Subtitle 2"/>
          <p:cNvSpPr>
            <a:spLocks noGrp="1"/>
          </p:cNvSpPr>
          <p:nvPr>
            <p:ph type="subTitle" idx="1"/>
          </p:nvPr>
        </p:nvSpPr>
        <p:spPr>
          <a:xfrm>
            <a:off x="717550" y="152400"/>
            <a:ext cx="7696200" cy="609600"/>
          </a:xfrm>
        </p:spPr>
        <p:txBody>
          <a:bodyPr/>
          <a:lstStyle/>
          <a:p>
            <a:pPr algn="l"/>
            <a:r>
              <a:rPr lang="en-US" sz="2800" dirty="0" smtClean="0"/>
              <a:t>Implementation of Blueprint will have 2 primary effects:</a:t>
            </a:r>
          </a:p>
          <a:p>
            <a:pPr marL="514350" indent="-514350" algn="l">
              <a:buAutoNum type="arabicPeriod"/>
            </a:pPr>
            <a:r>
              <a:rPr lang="en-US" sz="2800" dirty="0" smtClean="0">
                <a:solidFill>
                  <a:srgbClr val="FF0000"/>
                </a:solidFill>
              </a:rPr>
              <a:t>Changes in acres of the various habitats </a:t>
            </a:r>
            <a:r>
              <a:rPr lang="en-US" sz="2800" dirty="0" smtClean="0"/>
              <a:t>e.g., increases in higher value habitats like forests</a:t>
            </a:r>
          </a:p>
          <a:p>
            <a:pPr algn="l"/>
            <a:endParaRPr lang="en-US" sz="2800" dirty="0" smtClean="0"/>
          </a:p>
          <a:p>
            <a:pPr algn="l"/>
            <a:r>
              <a:rPr lang="en-US" sz="2800" dirty="0" smtClean="0">
                <a:solidFill>
                  <a:srgbClr val="FF0000"/>
                </a:solidFill>
              </a:rPr>
              <a:t>2. Improved condition of existing habitats and their services</a:t>
            </a:r>
            <a:r>
              <a:rPr lang="en-US" sz="2800" dirty="0" smtClean="0"/>
              <a:t> (e.g., increased Bay DO results in more food production, reduced nitrogen pollution means healthier wetlands that can better reduce flooding)</a:t>
            </a:r>
          </a:p>
        </p:txBody>
      </p:sp>
    </p:spTree>
    <p:extLst>
      <p:ext uri="{BB962C8B-B14F-4D97-AF65-F5344CB8AC3E}">
        <p14:creationId xmlns:p14="http://schemas.microsoft.com/office/powerpoint/2010/main" val="633161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584052817DE143AA992C5E999C8EFE" ma:contentTypeVersion="0" ma:contentTypeDescription="Create a new document." ma:contentTypeScope="" ma:versionID="999672aae55699190f4e3ba95b5713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1DF9F4-B25E-482A-BC82-850774B7AEF2}">
  <ds:schemaRefs>
    <ds:schemaRef ds:uri="http://schemas.microsoft.com/office/2006/documentManagement/types"/>
    <ds:schemaRef ds:uri="http://schemas.openxmlformats.org/package/2006/metadata/core-properties"/>
    <ds:schemaRef ds:uri="http://purl.org/dc/terms/"/>
    <ds:schemaRef ds:uri="http://purl.org/dc/dcmitype/"/>
    <ds:schemaRef ds:uri="http://schemas.microsoft.com/office/2006/metadata/properties"/>
    <ds:schemaRef ds:uri="http://purl.org/dc/elements/1.1/"/>
    <ds:schemaRef ds:uri="http://www.w3.org/XML/1998/namespace"/>
  </ds:schemaRefs>
</ds:datastoreItem>
</file>

<file path=customXml/itemProps2.xml><?xml version="1.0" encoding="utf-8"?>
<ds:datastoreItem xmlns:ds="http://schemas.openxmlformats.org/officeDocument/2006/customXml" ds:itemID="{0F110423-A69E-41AC-81BE-84C3ADCA4C25}">
  <ds:schemaRefs>
    <ds:schemaRef ds:uri="http://schemas.microsoft.com/office/2006/metadata/longProperties"/>
  </ds:schemaRefs>
</ds:datastoreItem>
</file>

<file path=customXml/itemProps3.xml><?xml version="1.0" encoding="utf-8"?>
<ds:datastoreItem xmlns:ds="http://schemas.openxmlformats.org/officeDocument/2006/customXml" ds:itemID="{C378A884-2DC8-469C-8E1C-DC1E8C9AD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684A6A5-1B2F-4978-92FC-3EC55FEFBE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8930</TotalTime>
  <Words>1630</Words>
  <Application>Microsoft Office PowerPoint</Application>
  <PresentationFormat>On-screen Show (4:3)</PresentationFormat>
  <Paragraphs>299</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ＭＳ Ｐゴシック</vt:lpstr>
      <vt:lpstr>Arial</vt:lpstr>
      <vt:lpstr>Arial Narrow</vt:lpstr>
      <vt:lpstr>Calibri</vt:lpstr>
      <vt:lpstr>Times New Roman</vt:lpstr>
      <vt:lpstr>Verdana</vt:lpstr>
      <vt:lpstr>Blank Presentation</vt:lpstr>
      <vt:lpstr>Default Design</vt:lpstr>
      <vt:lpstr>1_Default Design</vt:lpstr>
      <vt:lpstr>PowerPoint Presentation</vt:lpstr>
      <vt:lpstr>Outline</vt:lpstr>
      <vt:lpstr>“Ecosystem Services”</vt:lpstr>
      <vt:lpstr>Three Scenarios</vt:lpstr>
      <vt:lpstr>PowerPoint Presentation</vt:lpstr>
      <vt:lpstr>Approach</vt:lpstr>
      <vt:lpstr>PowerPoint Presentation</vt:lpstr>
      <vt:lpstr>PowerPoint Presentation</vt:lpstr>
      <vt:lpstr>Approach</vt:lpstr>
      <vt:lpstr>Present-day Benefits</vt:lpstr>
      <vt:lpstr>“Business as Usual”</vt:lpstr>
      <vt:lpstr>Post-Blueprint </vt:lpstr>
      <vt:lpstr>PowerPoint Presentation</vt:lpstr>
      <vt:lpstr>Takeaways</vt:lpstr>
      <vt:lpstr>PowerPoint Presentation</vt:lpstr>
      <vt:lpstr>Approach</vt:lpstr>
      <vt:lpstr>Blueprint Scenario</vt:lpstr>
      <vt:lpstr>BAU Scenario</vt:lpstr>
      <vt:lpstr>PowerPoint Presentation</vt:lpstr>
      <vt:lpstr>PowerPoint Presentation</vt:lpstr>
      <vt:lpstr>PowerPoint Presentation</vt:lpstr>
    </vt:vector>
  </TitlesOfParts>
  <Company>Omni 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Omni Studio</dc:creator>
  <cp:lastModifiedBy>ACB VA2</cp:lastModifiedBy>
  <cp:revision>285</cp:revision>
  <cp:lastPrinted>2014-05-13T21:18:38Z</cp:lastPrinted>
  <dcterms:created xsi:type="dcterms:W3CDTF">2009-01-20T20:01:17Z</dcterms:created>
  <dcterms:modified xsi:type="dcterms:W3CDTF">2014-12-04T16:03:44Z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