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5" r:id="rId3"/>
    <p:sldMasterId id="2147483667" r:id="rId4"/>
  </p:sldMasterIdLst>
  <p:notesMasterIdLst>
    <p:notesMasterId r:id="rId16"/>
  </p:notesMasterIdLst>
  <p:sldIdLst>
    <p:sldId id="257" r:id="rId5"/>
    <p:sldId id="263" r:id="rId6"/>
    <p:sldId id="264" r:id="rId7"/>
    <p:sldId id="270" r:id="rId8"/>
    <p:sldId id="265" r:id="rId9"/>
    <p:sldId id="267" r:id="rId10"/>
    <p:sldId id="268" r:id="rId11"/>
    <p:sldId id="273" r:id="rId12"/>
    <p:sldId id="274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52DB2-AE3D-4F9A-A890-E35D3EE75A5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D4A49-5D6C-4BFF-81DF-D9CF76924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Today</a:t>
            </a:r>
            <a:r>
              <a:rPr lang="en-US" baseline="0" dirty="0" smtClean="0"/>
              <a:t> I will quickly talk about management strategies – the key elements and the process</a:t>
            </a:r>
          </a:p>
          <a:p>
            <a:pPr eaLnBrk="1" hangingPunct="1"/>
            <a:r>
              <a:rPr lang="en-US" baseline="0" dirty="0" smtClean="0"/>
              <a:t>Feel free to interrupt as I go to ask any questions</a:t>
            </a: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F80A55-6F3E-4D86-A331-EDC5BCA3C4EF}" type="slidenum">
              <a:rPr lang="en-US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51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2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3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tates"/>
          <p:cNvPicPr>
            <a:picLocks noChangeAspect="1" noChangeArrowheads="1"/>
          </p:cNvPicPr>
          <p:nvPr userDrawn="1"/>
        </p:nvPicPr>
        <p:blipFill>
          <a:blip r:embed="rId2">
            <a:lum bright="78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4234" r="51996" b="18469"/>
          <a:stretch>
            <a:fillRect/>
          </a:stretch>
        </p:blipFill>
        <p:spPr bwMode="auto">
          <a:xfrm>
            <a:off x="6096000" y="762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9144000" y="6248400"/>
            <a:ext cx="2844800" cy="457200"/>
          </a:xfrm>
          <a:ln>
            <a:miter lim="800000"/>
            <a:headEnd/>
            <a:tailEnd/>
          </a:ln>
        </p:spPr>
        <p:txBody>
          <a:bodyPr anchor="b"/>
          <a:lstStyle>
            <a:lvl1pPr eaLnBrk="1" hangingPunct="1">
              <a:defRPr>
                <a:latin typeface="Arial Black" panose="020B0A04020102020204" pitchFamily="34" charset="0"/>
              </a:defRPr>
            </a:lvl1pPr>
          </a:lstStyle>
          <a:p>
            <a:fld id="{6FD82BE6-0625-4034-866D-DE9699F58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4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96047" y="3980788"/>
            <a:ext cx="11199999" cy="310712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 rot="10800000" flipH="1">
            <a:off x="496047" y="541448"/>
            <a:ext cx="11199999" cy="316665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600" y="18603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46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A901C2-1314-1042-BC1B-C6A9DAA25B56}" type="datetimeFigureOut">
              <a:rPr lang="en-US" smtClean="0">
                <a:solidFill>
                  <a:prstClr val="white"/>
                </a:solidFill>
              </a:rPr>
              <a:pPr/>
              <a:t>12/4/2014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03DD-0C45-5F43-A9C3-CDBF82BE93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5400" b="1">
                <a:solidFill>
                  <a:srgbClr val="D16349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sz="1800"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810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A901C2-1314-1042-BC1B-C6A9DAA25B56}" type="datetimeFigureOut">
              <a:rPr lang="en-US" smtClean="0">
                <a:solidFill>
                  <a:prstClr val="white"/>
                </a:solidFill>
              </a:rPr>
              <a:pPr/>
              <a:t>12/4/2014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03DD-0C45-5F43-A9C3-CDBF82BE93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5400" b="1">
                <a:solidFill>
                  <a:srgbClr val="D16349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sz="1800"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058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0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5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68A0-894E-44E0-B8F0-7E0DDFA5BA7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7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68A0-894E-44E0-B8F0-7E0DDFA5BA7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A74B1-58DC-4D7B-93A0-C3DB96B6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8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09600" y="18603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698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61A901C2-1314-1042-BC1B-C6A9DAA25B5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12/4/2014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457200"/>
            <a:fld id="{D3FE03DD-0C45-5F43-A9C3-CDBF82BE93B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1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61A901C2-1314-1042-BC1B-C6A9DAA25B5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12/4/2014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457200"/>
            <a:fld id="{D3FE03DD-0C45-5F43-A9C3-CDBF82BE93B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4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40"/>
          <p:cNvPicPr preferRelativeResize="0"/>
          <p:nvPr/>
        </p:nvPicPr>
        <p:blipFill rotWithShape="1">
          <a:blip r:embed="rId3"/>
          <a:srcRect r="25234" b="42857"/>
          <a:stretch/>
        </p:blipFill>
        <p:spPr>
          <a:xfrm>
            <a:off x="0" y="3533826"/>
            <a:ext cx="9161646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0" y="3505200"/>
            <a:ext cx="9144000" cy="3352800"/>
          </a:xfrm>
          <a:prstGeom prst="rect">
            <a:avLst/>
          </a:prstGeom>
          <a:solidFill>
            <a:srgbClr val="CCECFF">
              <a:alpha val="50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4876800"/>
            <a:ext cx="4572000" cy="1143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993300"/>
                </a:solidFill>
              </a:rPr>
              <a:t>Carin Bisland, Associate Director</a:t>
            </a:r>
            <a:endParaRPr lang="en-US" sz="2400" b="1" dirty="0">
              <a:solidFill>
                <a:srgbClr val="9933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993300"/>
                </a:solidFill>
              </a:rPr>
              <a:t>Chesapeake Bay </a:t>
            </a:r>
            <a:r>
              <a:rPr lang="en-US" sz="2400" b="1" dirty="0" smtClean="0">
                <a:solidFill>
                  <a:srgbClr val="993300"/>
                </a:solidFill>
              </a:rPr>
              <a:t>Program Office</a:t>
            </a:r>
            <a:endParaRPr lang="en-US" sz="2400" b="1" dirty="0">
              <a:solidFill>
                <a:srgbClr val="9933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993300"/>
                </a:solidFill>
              </a:rPr>
              <a:t>Environmental Protection Agency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900" dirty="0" smtClean="0">
                <a:solidFill>
                  <a:srgbClr val="993300"/>
                </a:solidFill>
              </a:rPr>
              <a:t>December 4, </a:t>
            </a:r>
            <a:r>
              <a:rPr lang="en-US" sz="1900" dirty="0">
                <a:solidFill>
                  <a:srgbClr val="993300"/>
                </a:solidFill>
              </a:rPr>
              <a:t>2014</a:t>
            </a:r>
            <a:endParaRPr lang="en-US" sz="2400" dirty="0">
              <a:solidFill>
                <a:srgbClr val="9933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400" baseline="30000" dirty="0">
              <a:solidFill>
                <a:schemeClr val="bg1"/>
              </a:solidFill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457200"/>
            <a:ext cx="5791200" cy="2286000"/>
          </a:xfrm>
        </p:spPr>
        <p:txBody>
          <a:bodyPr/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/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 </a:t>
            </a:r>
            <a:r>
              <a:rPr lang="en-US" sz="3000" b="1" i="1">
                <a:solidFill>
                  <a:srgbClr val="FFFFCC"/>
                </a:solidFill>
              </a:rPr>
              <a:t>The Bay’s Health &amp; Future: </a:t>
            </a:r>
            <a:r>
              <a:rPr lang="en-US" sz="2800" b="1" i="1">
                <a:solidFill>
                  <a:srgbClr val="FFFFFF"/>
                </a:solidFill>
              </a:rPr>
              <a:t>How it’s doing and What’s Next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3505200"/>
          </a:xfrm>
          <a:prstGeom prst="rect">
            <a:avLst/>
          </a:prstGeom>
          <a:solidFill>
            <a:srgbClr val="00206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2133600" y="1143001"/>
            <a:ext cx="5715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400" b="1" i="1" dirty="0" smtClean="0">
                <a:solidFill>
                  <a:srgbClr val="FFFFCC"/>
                </a:solidFill>
              </a:rPr>
              <a:t>Management Strategy for the Local Leadership Outcome</a:t>
            </a:r>
            <a:endParaRPr lang="en-US" sz="2400" b="1" dirty="0">
              <a:solidFill>
                <a:srgbClr val="FFFFCC"/>
              </a:solidFill>
            </a:endParaRPr>
          </a:p>
        </p:txBody>
      </p:sp>
      <p:pic>
        <p:nvPicPr>
          <p:cNvPr id="13" name="Shape 3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933650" y="5224570"/>
            <a:ext cx="1829899" cy="133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8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Workgroup to begin to frame the management strategy I</a:t>
            </a:r>
          </a:p>
          <a:p>
            <a:r>
              <a:rPr lang="en-US" dirty="0"/>
              <a:t>I</a:t>
            </a:r>
            <a:r>
              <a:rPr lang="en-US" dirty="0" smtClean="0"/>
              <a:t>mprove draft management strategy with input from workshop – (12/3 – 12/15)</a:t>
            </a:r>
          </a:p>
          <a:p>
            <a:r>
              <a:rPr lang="en-US" dirty="0" smtClean="0"/>
              <a:t>Get Assessment of local leadership development programs started (December-June)</a:t>
            </a:r>
          </a:p>
          <a:p>
            <a:r>
              <a:rPr lang="en-US" dirty="0" smtClean="0"/>
              <a:t>Fill gaps in information through research, advisors, and informal focus groups (December-March)</a:t>
            </a:r>
          </a:p>
          <a:p>
            <a:r>
              <a:rPr lang="en-US" dirty="0" smtClean="0"/>
              <a:t>Public input (March-April)</a:t>
            </a:r>
          </a:p>
          <a:p>
            <a:r>
              <a:rPr lang="en-US" dirty="0" smtClean="0"/>
              <a:t>Finalize Management Strategy (June)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4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Assessment </a:t>
            </a:r>
            <a:r>
              <a:rPr lang="en-US" sz="4000" dirty="0"/>
              <a:t>of Local Leadership Development Programs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3013"/>
            <a:ext cx="10515600" cy="4933950"/>
          </a:xfrm>
        </p:spPr>
        <p:txBody>
          <a:bodyPr>
            <a:normAutofit/>
          </a:bodyPr>
          <a:lstStyle/>
          <a:p>
            <a:r>
              <a:rPr lang="en-US" dirty="0" smtClean="0"/>
              <a:t>$20,000 through the MD Chesapeake Bay Implementation Grant to the Chesapeake Bay Trust.</a:t>
            </a:r>
          </a:p>
          <a:p>
            <a:r>
              <a:rPr lang="en-US" dirty="0" smtClean="0"/>
              <a:t>Early December, CBT will request proposals for the work.</a:t>
            </a:r>
          </a:p>
          <a:p>
            <a:r>
              <a:rPr lang="en-US" dirty="0" smtClean="0"/>
              <a:t>The project is intended to: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and research existing local leadership development programs </a:t>
            </a:r>
            <a:r>
              <a:rPr lang="en-US" dirty="0" smtClean="0"/>
              <a:t>that </a:t>
            </a:r>
            <a:r>
              <a:rPr lang="en-US" dirty="0"/>
              <a:t>have a focus on </a:t>
            </a:r>
            <a:r>
              <a:rPr lang="en-US" dirty="0" smtClean="0"/>
              <a:t>leadership, particularly on water resource issues</a:t>
            </a:r>
          </a:p>
          <a:p>
            <a:pPr lvl="1"/>
            <a:r>
              <a:rPr lang="en-US" dirty="0"/>
              <a:t>provide insight into the current efforts for building local leadership in the Chesapeake Bay watershed, </a:t>
            </a:r>
            <a:endParaRPr lang="en-US" dirty="0" smtClean="0"/>
          </a:p>
          <a:p>
            <a:pPr lvl="1"/>
            <a:r>
              <a:rPr lang="en-US" dirty="0" smtClean="0"/>
              <a:t>identify </a:t>
            </a:r>
            <a:r>
              <a:rPr lang="en-US" dirty="0"/>
              <a:t>gaps in the current efforts, </a:t>
            </a:r>
            <a:endParaRPr lang="en-US" dirty="0" smtClean="0"/>
          </a:p>
          <a:p>
            <a:pPr lvl="1"/>
            <a:r>
              <a:rPr lang="en-US" dirty="0" smtClean="0"/>
              <a:t>discover </a:t>
            </a:r>
            <a:r>
              <a:rPr lang="en-US" dirty="0"/>
              <a:t>successful strategies that are being used in other places outside of the </a:t>
            </a:r>
            <a:r>
              <a:rPr lang="en-US" dirty="0" smtClean="0"/>
              <a:t>watershed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2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75" y="0"/>
            <a:ext cx="12192000" cy="686723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2367" y="1436487"/>
            <a:ext cx="8229600" cy="430884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800" dirty="0">
                <a:solidFill>
                  <a:srgbClr val="FFFF00"/>
                </a:solidFill>
                <a:latin typeface="Calibri Light" pitchFamily="34" charset="0"/>
                <a:ea typeface="Oswald"/>
                <a:cs typeface="Oswald"/>
                <a:sym typeface="Oswald"/>
              </a:rPr>
              <a:t>Increase the number and diversity of local citizen stewards and local governments that actively support  and carry out the conservation and restoration activities that achieve healthy streams, rivers and a vibrant Chesapeake Bay.</a:t>
            </a:r>
          </a:p>
          <a:p>
            <a:pPr>
              <a:buNone/>
            </a:pPr>
            <a:endParaRPr sz="2800" dirty="0">
              <a:solidFill>
                <a:srgbClr val="000000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>
              <a:buNone/>
            </a:pPr>
            <a:endParaRPr sz="1000" dirty="0">
              <a:solidFill>
                <a:schemeClr val="lt1"/>
              </a:solidFill>
              <a:latin typeface="Calibri Light" pitchFamily="34" charset="0"/>
              <a:ea typeface="Oswald"/>
              <a:cs typeface="Oswald"/>
              <a:sym typeface="Oswald"/>
            </a:endParaRPr>
          </a:p>
          <a:p>
            <a:pPr algn="r">
              <a:buNone/>
            </a:pPr>
            <a:r>
              <a:rPr lang="en" sz="1000" dirty="0">
                <a:solidFill>
                  <a:schemeClr val="lt1"/>
                </a:solidFill>
                <a:latin typeface="Calibri Light" pitchFamily="34" charset="0"/>
                <a:ea typeface="Oswald"/>
                <a:cs typeface="Oswald"/>
                <a:sym typeface="Oswald"/>
              </a:rPr>
              <a:t>Image Chiot’s Run/Flickr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59338" y="501327"/>
            <a:ext cx="8169299" cy="738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 lang="en" sz="3600" dirty="0">
                <a:solidFill>
                  <a:srgbClr val="FFFF00"/>
                </a:solidFill>
                <a:latin typeface="Calibri Light" pitchFamily="34" charset="0"/>
                <a:ea typeface="Oswald"/>
                <a:cs typeface="Oswald"/>
                <a:sym typeface="Oswald"/>
              </a:rPr>
              <a:t>Stewardship</a:t>
            </a:r>
          </a:p>
        </p:txBody>
      </p:sp>
    </p:spTree>
    <p:extLst>
      <p:ext uri="{BB962C8B-B14F-4D97-AF65-F5344CB8AC3E}">
        <p14:creationId xmlns:p14="http://schemas.microsoft.com/office/powerpoint/2010/main" val="3089494863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Leadership Outcome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765783"/>
            <a:ext cx="10515600" cy="2128189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Continually increase the </a:t>
            </a:r>
            <a:r>
              <a:rPr lang="en-US" i="1" dirty="0" smtClean="0">
                <a:solidFill>
                  <a:srgbClr val="C00000"/>
                </a:solidFill>
              </a:rPr>
              <a:t>knowledge</a:t>
            </a:r>
            <a:r>
              <a:rPr lang="en-US" i="1" dirty="0" smtClean="0"/>
              <a:t> and </a:t>
            </a:r>
            <a:r>
              <a:rPr lang="en-US" i="1" dirty="0" smtClean="0">
                <a:solidFill>
                  <a:srgbClr val="C00000"/>
                </a:solidFill>
              </a:rPr>
              <a:t>capacity</a:t>
            </a:r>
            <a:r>
              <a:rPr lang="en-US" i="1" dirty="0" smtClean="0"/>
              <a:t> of local </a:t>
            </a:r>
            <a:r>
              <a:rPr lang="en-US" i="1" dirty="0" smtClean="0">
                <a:solidFill>
                  <a:srgbClr val="C00000"/>
                </a:solidFill>
              </a:rPr>
              <a:t>officials</a:t>
            </a:r>
            <a:r>
              <a:rPr lang="en-US" i="1" dirty="0" smtClean="0"/>
              <a:t> on issues related to water resources and in the implementation of economic and policy incentives that will support local conservation actions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771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Addition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657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“Where appropriate, Management Strategies should describe how local governments, nonprofit and private partners will be engaged; where actions, tools or technical support are needed to empower local governments and others to do their part; and what steps will be taken to facilitate greater local participation in achieving the Outcome.”</a:t>
            </a:r>
            <a:endParaRPr lang="en-US" i="1" dirty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sz="2000" dirty="0" smtClean="0"/>
              <a:t>2014 Chesapeake Bay Watershed Agreement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987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Near Term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8587"/>
            <a:ext cx="10515600" cy="203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Funding for Assessment of Local Leadership Development Programs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Workshop to get input from local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6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for Local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December 3, 2014 at Patuxent Wildlife Center</a:t>
            </a:r>
          </a:p>
          <a:p>
            <a:r>
              <a:rPr lang="en-US" dirty="0" smtClean="0"/>
              <a:t>Invitees included</a:t>
            </a:r>
          </a:p>
          <a:p>
            <a:pPr lvl="1"/>
            <a:r>
              <a:rPr lang="en-US" dirty="0" smtClean="0"/>
              <a:t>Local elected officials</a:t>
            </a:r>
          </a:p>
          <a:p>
            <a:pPr lvl="1"/>
            <a:r>
              <a:rPr lang="en-US" dirty="0" smtClean="0"/>
              <a:t>Local appointed officials</a:t>
            </a:r>
          </a:p>
          <a:p>
            <a:pPr lvl="1"/>
            <a:r>
              <a:rPr lang="en-US" dirty="0" smtClean="0"/>
              <a:t>Key local staff</a:t>
            </a:r>
          </a:p>
          <a:p>
            <a:pPr lvl="1"/>
            <a:r>
              <a:rPr lang="en-US" dirty="0" smtClean="0"/>
              <a:t>Educators for building local knowledge and capacity</a:t>
            </a:r>
          </a:p>
          <a:p>
            <a:pPr lvl="1"/>
            <a:r>
              <a:rPr lang="en-US" dirty="0" smtClean="0"/>
              <a:t>Signatory representatives interested in the development of this management strategy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2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Outcome of the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 insight into how participants became leaders</a:t>
            </a:r>
          </a:p>
          <a:p>
            <a:r>
              <a:rPr lang="en-US" dirty="0" smtClean="0"/>
              <a:t>Identify unique leadership characteristics of current leaders in local conservation actions</a:t>
            </a:r>
          </a:p>
          <a:p>
            <a:r>
              <a:rPr lang="en-US" dirty="0" smtClean="0"/>
              <a:t>Identify elements of and barriers to effective leadership training and education programs</a:t>
            </a:r>
          </a:p>
          <a:p>
            <a:r>
              <a:rPr lang="en-US" dirty="0" smtClean="0"/>
              <a:t>Gather input for the development of a management strategy for local leadership</a:t>
            </a:r>
          </a:p>
          <a:p>
            <a:r>
              <a:rPr lang="en-US" dirty="0" smtClean="0"/>
              <a:t>Solicit volunteers to serve as advisors.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7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0438" y="970832"/>
            <a:ext cx="6181611" cy="628515"/>
          </a:xfrm>
        </p:spPr>
        <p:txBody>
          <a:bodyPr>
            <a:noAutofit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800" b="1" dirty="0"/>
              <a:t>Themes:  What’s in Place?</a:t>
            </a:r>
            <a:endParaRPr lang="en-US" sz="2800" b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6" r="15376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 r="12617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1812053" y="1720718"/>
            <a:ext cx="6376413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Tx/>
              <a:buChar char="-"/>
            </a:pPr>
            <a:r>
              <a:rPr lang="en-US" dirty="0">
                <a:solidFill>
                  <a:prstClr val="white"/>
                </a:solidFill>
              </a:rPr>
              <a:t>Environmental Finance Center, Chesapeake Bay Foundation, </a:t>
            </a:r>
            <a:r>
              <a:rPr lang="en-US" dirty="0" err="1">
                <a:solidFill>
                  <a:prstClr val="white"/>
                </a:solidFill>
              </a:rPr>
              <a:t>stormwater</a:t>
            </a:r>
            <a:r>
              <a:rPr lang="en-US" dirty="0">
                <a:solidFill>
                  <a:prstClr val="white"/>
                </a:solidFill>
              </a:rPr>
              <a:t> network</a:t>
            </a:r>
          </a:p>
          <a:p>
            <a:pPr marL="285750" indent="-285750" defTabSz="457200">
              <a:buFontTx/>
              <a:buChar char="-"/>
            </a:pPr>
            <a:r>
              <a:rPr lang="en-US" dirty="0">
                <a:solidFill>
                  <a:prstClr val="white"/>
                </a:solidFill>
              </a:rPr>
              <a:t>Internet is a good source, </a:t>
            </a:r>
            <a:r>
              <a:rPr lang="en-US" dirty="0" err="1">
                <a:solidFill>
                  <a:prstClr val="white"/>
                </a:solidFill>
              </a:rPr>
              <a:t>ie</a:t>
            </a:r>
            <a:r>
              <a:rPr lang="en-US" dirty="0">
                <a:solidFill>
                  <a:prstClr val="white"/>
                </a:solidFill>
              </a:rPr>
              <a:t>, Chesapeake Bay Program website – </a:t>
            </a:r>
            <a:r>
              <a:rPr lang="en-US" dirty="0" err="1">
                <a:solidFill>
                  <a:prstClr val="white"/>
                </a:solidFill>
              </a:rPr>
              <a:t>chesapeakebay.net</a:t>
            </a:r>
            <a:endParaRPr lang="en-US" dirty="0">
              <a:solidFill>
                <a:prstClr val="white"/>
              </a:solidFill>
            </a:endParaRPr>
          </a:p>
          <a:p>
            <a:pPr marL="285750" indent="-285750" defTabSz="457200">
              <a:buFontTx/>
              <a:buChar char="-"/>
            </a:pPr>
            <a:r>
              <a:rPr lang="en-US" dirty="0">
                <a:solidFill>
                  <a:prstClr val="white"/>
                </a:solidFill>
              </a:rPr>
              <a:t>Local workshops &amp; trainings – great for learning and for transferring knowledge to other localities</a:t>
            </a:r>
          </a:p>
          <a:p>
            <a:pPr marL="285750" indent="-285750" defTabSz="457200">
              <a:buFontTx/>
              <a:buChar char="-"/>
            </a:pPr>
            <a:r>
              <a:rPr lang="en-US" dirty="0">
                <a:solidFill>
                  <a:prstClr val="white"/>
                </a:solidFill>
              </a:rPr>
              <a:t>Meetings held by funders – </a:t>
            </a:r>
            <a:r>
              <a:rPr lang="en-US" dirty="0" err="1">
                <a:solidFill>
                  <a:prstClr val="white"/>
                </a:solidFill>
              </a:rPr>
              <a:t>ie</a:t>
            </a:r>
            <a:r>
              <a:rPr lang="en-US" dirty="0">
                <a:solidFill>
                  <a:prstClr val="white"/>
                </a:solidFill>
              </a:rPr>
              <a:t>, NFWF, </a:t>
            </a:r>
            <a:r>
              <a:rPr lang="en-US" dirty="0" err="1">
                <a:solidFill>
                  <a:prstClr val="white"/>
                </a:solidFill>
              </a:rPr>
              <a:t>Baywide</a:t>
            </a:r>
            <a:r>
              <a:rPr lang="en-US" dirty="0">
                <a:solidFill>
                  <a:prstClr val="white"/>
                </a:solidFill>
              </a:rPr>
              <a:t> Retreat, Chesapeake Watershed Forum</a:t>
            </a:r>
          </a:p>
          <a:p>
            <a:pPr marL="285750" indent="-285750" defTabSz="457200">
              <a:buFontTx/>
              <a:buChar char="-"/>
            </a:pPr>
            <a:r>
              <a:rPr lang="en-US" dirty="0">
                <a:solidFill>
                  <a:prstClr val="white"/>
                </a:solidFill>
              </a:rPr>
              <a:t>Local government staff, as well as, NGO staff reaching out to local leaders and community members &amp; groups</a:t>
            </a:r>
          </a:p>
          <a:p>
            <a:pPr marL="285750" indent="-285750" defTabSz="457200">
              <a:buFontTx/>
              <a:buChar char="-"/>
            </a:pPr>
            <a:r>
              <a:rPr lang="en-US" dirty="0">
                <a:solidFill>
                  <a:prstClr val="white"/>
                </a:solidFill>
              </a:rPr>
              <a:t>Peer-to-peer outreach works – need more of it</a:t>
            </a:r>
          </a:p>
          <a:p>
            <a:pPr marL="285750" indent="-285750" defTabSz="457200">
              <a:buFontTx/>
              <a:buChar char="-"/>
            </a:pPr>
            <a:r>
              <a:rPr lang="en-US" dirty="0">
                <a:solidFill>
                  <a:prstClr val="white"/>
                </a:solidFill>
              </a:rPr>
              <a:t>Creating Apps that engage citizens  - like </a:t>
            </a:r>
            <a:r>
              <a:rPr lang="en-US" dirty="0" err="1">
                <a:solidFill>
                  <a:prstClr val="white"/>
                </a:solidFill>
              </a:rPr>
              <a:t>irivers</a:t>
            </a:r>
            <a:endParaRPr lang="en-US" dirty="0">
              <a:solidFill>
                <a:prstClr val="white"/>
              </a:solidFill>
            </a:endParaRPr>
          </a:p>
          <a:p>
            <a:pPr marL="285750" indent="-285750" defTabSz="457200">
              <a:buFontTx/>
              <a:buChar char="-"/>
            </a:pPr>
            <a:r>
              <a:rPr lang="en-US" dirty="0">
                <a:solidFill>
                  <a:prstClr val="white"/>
                </a:solidFill>
              </a:rPr>
              <a:t> Still need to improve: garnering interest from people, new people understanding the “Alphabet soup” of acronyms and the inter-relatedness of programs and initiatives</a:t>
            </a:r>
          </a:p>
          <a:p>
            <a:pPr marL="285750" indent="-285750" defTabSz="457200">
              <a:buFontTx/>
              <a:buChar char="-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457200">
              <a:buFontTx/>
              <a:buChar char="-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1959" y="379727"/>
            <a:ext cx="5787228" cy="965496"/>
          </a:xfrm>
        </p:spPr>
        <p:txBody>
          <a:bodyPr>
            <a:noAutofit/>
          </a:bodyPr>
          <a:lstStyle/>
          <a:p>
            <a:r>
              <a:rPr lang="en-US" sz="2800" b="1" dirty="0"/>
              <a:t>Addressing the Gaps</a:t>
            </a:r>
            <a:br>
              <a:rPr lang="en-US" sz="2800" b="1" dirty="0"/>
            </a:br>
            <a:r>
              <a:rPr lang="en-US" sz="2800" b="1" dirty="0"/>
              <a:t>Achieving the Vision</a:t>
            </a:r>
            <a:endParaRPr lang="en-US" sz="28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r="16824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r="11012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1896181" y="1341772"/>
            <a:ext cx="61800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Wingdings" charset="2"/>
              <a:buAutoNum type="arabicPlain"/>
            </a:pPr>
            <a:r>
              <a:rPr lang="en-US" sz="2000" dirty="0">
                <a:solidFill>
                  <a:prstClr val="white"/>
                </a:solidFill>
              </a:rPr>
              <a:t>Establish and expand natural resource leadership institute</a:t>
            </a:r>
          </a:p>
          <a:p>
            <a:pPr marL="457200" indent="-457200" defTabSz="457200">
              <a:buFont typeface="Wingdings" charset="2"/>
              <a:buAutoNum type="arabicPlain"/>
            </a:pPr>
            <a:r>
              <a:rPr lang="en-US" sz="2000" dirty="0">
                <a:solidFill>
                  <a:prstClr val="white"/>
                </a:solidFill>
              </a:rPr>
              <a:t>Enhance/create more environmental educational programs for K-12 (hands on!)</a:t>
            </a:r>
          </a:p>
          <a:p>
            <a:pPr marL="457200" indent="-457200" defTabSz="457200">
              <a:buFont typeface="Wingdings" charset="2"/>
              <a:buAutoNum type="arabicPlain"/>
            </a:pPr>
            <a:r>
              <a:rPr lang="en-US" sz="2000" dirty="0">
                <a:solidFill>
                  <a:prstClr val="white"/>
                </a:solidFill>
              </a:rPr>
              <a:t>Strengthen peer-to-peer networking </a:t>
            </a:r>
          </a:p>
          <a:p>
            <a:pPr marL="457200" indent="-457200" defTabSz="457200">
              <a:buFont typeface="Wingdings" charset="2"/>
              <a:buAutoNum type="arabicPlain"/>
            </a:pPr>
            <a:r>
              <a:rPr lang="en-US" sz="2000" dirty="0">
                <a:solidFill>
                  <a:prstClr val="white"/>
                </a:solidFill>
              </a:rPr>
              <a:t>Create more online resources</a:t>
            </a:r>
          </a:p>
          <a:p>
            <a:pPr marL="457200" indent="-457200" defTabSz="457200">
              <a:buFont typeface="Wingdings" charset="2"/>
              <a:buAutoNum type="arabicPlain"/>
            </a:pPr>
            <a:r>
              <a:rPr lang="en-US" sz="2000" dirty="0">
                <a:solidFill>
                  <a:prstClr val="white"/>
                </a:solidFill>
              </a:rPr>
              <a:t>Engage </a:t>
            </a:r>
            <a:r>
              <a:rPr lang="en-US" sz="2000" dirty="0" smtClean="0">
                <a:solidFill>
                  <a:prstClr val="white"/>
                </a:solidFill>
              </a:rPr>
              <a:t>municipal </a:t>
            </a:r>
            <a:r>
              <a:rPr lang="en-US" sz="2000" dirty="0">
                <a:solidFill>
                  <a:prstClr val="white"/>
                </a:solidFill>
              </a:rPr>
              <a:t>and farm associations in providing more training. </a:t>
            </a:r>
            <a:r>
              <a:rPr lang="en-US" sz="2000" dirty="0">
                <a:solidFill>
                  <a:prstClr val="white"/>
                </a:solidFill>
              </a:rPr>
              <a:t>Include role of Nonprofit</a:t>
            </a:r>
          </a:p>
          <a:p>
            <a:pPr marL="457200" indent="-457200" defTabSz="457200">
              <a:buFont typeface="Wingdings" charset="2"/>
              <a:buAutoNum type="arabicPlain"/>
            </a:pPr>
            <a:r>
              <a:rPr lang="en-US" sz="2000" dirty="0">
                <a:solidFill>
                  <a:prstClr val="white"/>
                </a:solidFill>
              </a:rPr>
              <a:t>Capture “what’s working” across the watershed to improve knowledge transfer amongst the different regions and locations</a:t>
            </a:r>
          </a:p>
          <a:p>
            <a:pPr marL="457200" indent="-457200" defTabSz="457200">
              <a:buFont typeface="Wingdings" charset="2"/>
              <a:buAutoNum type="arabicPlain"/>
            </a:pPr>
            <a:r>
              <a:rPr lang="en-US" sz="2000" dirty="0">
                <a:solidFill>
                  <a:prstClr val="white"/>
                </a:solidFill>
              </a:rPr>
              <a:t>More programming on environmental finance</a:t>
            </a:r>
          </a:p>
          <a:p>
            <a:pPr marL="457200" indent="-457200" defTabSz="457200">
              <a:buFont typeface="Wingdings" charset="2"/>
              <a:buAutoNum type="arabicPlain"/>
            </a:pPr>
            <a:r>
              <a:rPr lang="en-US" sz="2000" dirty="0">
                <a:solidFill>
                  <a:prstClr val="white"/>
                </a:solidFill>
              </a:rPr>
              <a:t>Strengthen champions and connections within conservative political communities</a:t>
            </a:r>
          </a:p>
          <a:p>
            <a:pPr marL="457200" indent="-457200" defTabSz="457200">
              <a:buFont typeface="Wingdings" charset="2"/>
              <a:buAutoNum type="arabicPlain"/>
            </a:pPr>
            <a:r>
              <a:rPr lang="en-US" sz="2000" dirty="0">
                <a:solidFill>
                  <a:prstClr val="white"/>
                </a:solidFill>
              </a:rPr>
              <a:t>Create a certification program for design professionals and other local officials</a:t>
            </a:r>
          </a:p>
          <a:p>
            <a:pPr marL="285750" indent="-285750" defTabSz="457200">
              <a:buFontTx/>
              <a:buChar char="-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2817" y="222243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All topics should include a focus on collaboration and dialogue</a:t>
            </a:r>
          </a:p>
          <a:p>
            <a:pPr algn="ctr" defTabSz="457200"/>
            <a:endParaRPr lang="en-US" dirty="0">
              <a:solidFill>
                <a:prstClr val="black"/>
              </a:solidFill>
            </a:endParaRPr>
          </a:p>
          <a:p>
            <a:pPr algn="ctr" defTabSz="457200"/>
            <a:r>
              <a:rPr lang="en-US" dirty="0">
                <a:solidFill>
                  <a:prstClr val="black"/>
                </a:solidFill>
              </a:rPr>
              <a:t>Think of regional approaches</a:t>
            </a:r>
          </a:p>
        </p:txBody>
      </p:sp>
    </p:spTree>
    <p:extLst>
      <p:ext uri="{BB962C8B-B14F-4D97-AF65-F5344CB8AC3E}">
        <p14:creationId xmlns:p14="http://schemas.microsoft.com/office/powerpoint/2010/main" val="39342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vantag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dvantag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677</Words>
  <Application>Microsoft Office PowerPoint</Application>
  <PresentationFormat>Widescreen</PresentationFormat>
  <Paragraphs>85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Courier New</vt:lpstr>
      <vt:lpstr>Oswald</vt:lpstr>
      <vt:lpstr>Rockwell</vt:lpstr>
      <vt:lpstr>Wingdings</vt:lpstr>
      <vt:lpstr>Office Theme</vt:lpstr>
      <vt:lpstr>Custom Theme</vt:lpstr>
      <vt:lpstr>Advantage</vt:lpstr>
      <vt:lpstr>1_Advantage</vt:lpstr>
      <vt:lpstr>  The Bay’s Health &amp; Future: How it’s doing and What’s Next</vt:lpstr>
      <vt:lpstr>PowerPoint Presentation</vt:lpstr>
      <vt:lpstr>Local Leadership Outcome</vt:lpstr>
      <vt:lpstr>In Addition . . .</vt:lpstr>
      <vt:lpstr>Two Near Term Approaches</vt:lpstr>
      <vt:lpstr>Workshop for Local Leaders</vt:lpstr>
      <vt:lpstr>Intended Outcome of the Workshop</vt:lpstr>
      <vt:lpstr>  Themes:  What’s in Place?</vt:lpstr>
      <vt:lpstr>Addressing the Gaps Achieving the Vision</vt:lpstr>
      <vt:lpstr>Timeline and Process</vt:lpstr>
      <vt:lpstr>Assessment of Local Leadership Development Programs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Bay’s Health &amp; Future: How it’s doing and What’s Next</dc:title>
  <dc:creator>Bisland, Carin</dc:creator>
  <cp:lastModifiedBy>Bisland, Carin</cp:lastModifiedBy>
  <cp:revision>14</cp:revision>
  <dcterms:created xsi:type="dcterms:W3CDTF">2014-11-19T13:23:52Z</dcterms:created>
  <dcterms:modified xsi:type="dcterms:W3CDTF">2014-12-04T19:05:30Z</dcterms:modified>
</cp:coreProperties>
</file>