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42D34-B582-4AF2-ABA3-3E973499AED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0EA49-7E6F-4F43-BD56-A7D8657ED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5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6637" tIns="96637" rIns="96637" bIns="96637" anchor="t" anchorCtr="0">
            <a:noAutofit/>
          </a:bodyPr>
          <a:lstStyle/>
          <a:p>
            <a:endParaRPr lang="en-US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56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6637" tIns="96637" rIns="96637" bIns="9663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3709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9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lIns="96625" tIns="96625" rIns="96625" bIns="96625">
            <a:noAutofit/>
          </a:bodyPr>
          <a:lstStyle/>
          <a:p>
            <a:pPr fontAlgn="auto">
              <a:spcAft>
                <a:spcPts val="0"/>
              </a:spcAft>
              <a:buClr>
                <a:srgbClr val="3B8D61"/>
              </a:buClr>
              <a:buSzPct val="25000"/>
              <a:defRPr/>
            </a:pPr>
            <a:endParaRPr b="1" dirty="0">
              <a:solidFill>
                <a:srgbClr val="3B8D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4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9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lIns="96625" tIns="96625" rIns="96625" bIns="96625">
            <a:noAutofit/>
          </a:bodyPr>
          <a:lstStyle/>
          <a:p>
            <a:pPr fontAlgn="auto">
              <a:spcAft>
                <a:spcPts val="0"/>
              </a:spcAft>
              <a:buClr>
                <a:srgbClr val="3B8D61"/>
              </a:buClr>
              <a:buSzPct val="25000"/>
              <a:defRPr/>
            </a:pPr>
            <a:endParaRPr b="1" dirty="0">
              <a:solidFill>
                <a:srgbClr val="3B8D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4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9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lIns="96625" tIns="96625" rIns="96625" bIns="96625">
            <a:noAutofit/>
          </a:bodyPr>
          <a:lstStyle/>
          <a:p>
            <a:pPr fontAlgn="auto">
              <a:spcAft>
                <a:spcPts val="0"/>
              </a:spcAft>
              <a:buClr>
                <a:srgbClr val="3B8D61"/>
              </a:buClr>
              <a:buSzPct val="25000"/>
              <a:defRPr/>
            </a:pPr>
            <a:endParaRPr b="1" dirty="0">
              <a:solidFill>
                <a:srgbClr val="3B8D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1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9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lIns="96625" tIns="96625" rIns="96625" bIns="96625">
            <a:noAutofit/>
          </a:bodyPr>
          <a:lstStyle/>
          <a:p>
            <a:pPr fontAlgn="auto">
              <a:spcAft>
                <a:spcPts val="0"/>
              </a:spcAft>
              <a:buClr>
                <a:srgbClr val="3B8D61"/>
              </a:buClr>
              <a:buSzPct val="25000"/>
              <a:defRPr/>
            </a:pPr>
            <a:endParaRPr b="1" dirty="0">
              <a:solidFill>
                <a:srgbClr val="3B8D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11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9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lIns="96625" tIns="96625" rIns="96625" bIns="96625">
            <a:noAutofit/>
          </a:bodyPr>
          <a:lstStyle/>
          <a:p>
            <a:pPr fontAlgn="auto">
              <a:spcAft>
                <a:spcPts val="0"/>
              </a:spcAft>
              <a:buClr>
                <a:srgbClr val="3B8D61"/>
              </a:buClr>
              <a:buSzPct val="25000"/>
              <a:defRPr/>
            </a:pPr>
            <a:endParaRPr b="1" dirty="0">
              <a:solidFill>
                <a:srgbClr val="3B8D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15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6637" tIns="96637" rIns="96637" bIns="96637" anchor="t" anchorCtr="0">
            <a:noAutofit/>
          </a:bodyPr>
          <a:lstStyle/>
          <a:p>
            <a:r>
              <a:rPr lang="en-US" dirty="0"/>
              <a:t>[time for discussion at the end of the presentation, before the next outcome presentation]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4097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2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5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6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5718000"/>
            <a:ext cx="12192000" cy="330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10" name="Shape 10"/>
          <p:cNvSpPr/>
          <p:nvPr/>
        </p:nvSpPr>
        <p:spPr>
          <a:xfrm>
            <a:off x="0" y="1"/>
            <a:ext cx="12192000" cy="7075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667500"/>
            <a:ext cx="12192000" cy="50988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12" name="Shape 12"/>
          <p:cNvSpPr/>
          <p:nvPr/>
        </p:nvSpPr>
        <p:spPr>
          <a:xfrm>
            <a:off x="0" y="5991472"/>
            <a:ext cx="12192000" cy="1576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13" name="Shape 13"/>
          <p:cNvSpPr/>
          <p:nvPr/>
        </p:nvSpPr>
        <p:spPr>
          <a:xfrm>
            <a:off x="0" y="6112101"/>
            <a:ext cx="12192000" cy="745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914400" y="3468567"/>
            <a:ext cx="7747200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950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1531000"/>
            <a:ext cx="12192000" cy="3796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25" name="Shape 25"/>
          <p:cNvSpPr/>
          <p:nvPr/>
        </p:nvSpPr>
        <p:spPr>
          <a:xfrm>
            <a:off x="4531384" y="2132717"/>
            <a:ext cx="3129233" cy="25925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b="0" i="0" dirty="0">
                <a:ln>
                  <a:noFill/>
                </a:ln>
                <a:solidFill>
                  <a:srgbClr val="0E3142">
                    <a:alpha val="2038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6" name="Shape 26"/>
          <p:cNvSpPr/>
          <p:nvPr/>
        </p:nvSpPr>
        <p:spPr>
          <a:xfrm>
            <a:off x="0" y="1"/>
            <a:ext cx="12192000" cy="7075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114454"/>
              </a:solidFill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667499"/>
            <a:ext cx="12192000" cy="976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28" name="Shape 28"/>
          <p:cNvSpPr/>
          <p:nvPr/>
        </p:nvSpPr>
        <p:spPr>
          <a:xfrm>
            <a:off x="0" y="5283733"/>
            <a:ext cx="12192000" cy="4936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29" name="Shape 29"/>
          <p:cNvSpPr/>
          <p:nvPr/>
        </p:nvSpPr>
        <p:spPr>
          <a:xfrm>
            <a:off x="0" y="5777501"/>
            <a:ext cx="12192000" cy="10803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2074900" y="3067033"/>
            <a:ext cx="8042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2667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2667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2667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2667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2667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2667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2667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26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96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2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9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5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2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8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B059C-BC6E-445C-8A70-4FE28E55B72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ABA88-9F84-438E-80C2-B2C0535C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8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1528065" y="2346567"/>
            <a:ext cx="10208768" cy="1546399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Black Duck </a:t>
            </a:r>
            <a:r>
              <a:rPr lang="en-US" sz="4800" dirty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Action Team Update</a:t>
            </a:r>
            <a:endParaRPr lang="en" sz="4800" dirty="0">
              <a:solidFill>
                <a:schemeClr val="bg1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11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15" y="715265"/>
            <a:ext cx="2324100" cy="17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50559" y="4445670"/>
            <a:ext cx="5625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Ben Lewis, VA DGIF</a:t>
            </a:r>
          </a:p>
          <a:p>
            <a:r>
              <a:rPr lang="en-US" sz="2400" i="1" dirty="0">
                <a:solidFill>
                  <a:schemeClr val="bg1"/>
                </a:solidFill>
                <a:latin typeface="Rockwell" charset="0"/>
              </a:rPr>
              <a:t>Black Duck Action Team Lead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95674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ckwell" charset="0"/>
              </a:rPr>
              <a:t>Habitat Goal Team Meeting – Spring 2020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1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4195091" y="1706880"/>
            <a:ext cx="7559248" cy="3360491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pPr algn="l">
              <a:buNone/>
            </a:pPr>
            <a:r>
              <a:rPr lang="en-US" sz="4800" dirty="0">
                <a:latin typeface="Rockwell" charset="0"/>
                <a:ea typeface="Rockwell" charset="0"/>
                <a:cs typeface="Rockwell" charset="0"/>
              </a:rPr>
              <a:t>Outcome</a:t>
            </a:r>
            <a:r>
              <a:rPr lang="en-US" sz="4800" dirty="0">
                <a:latin typeface="Rockwell" charset="0"/>
                <a:ea typeface="Rockwell" charset="0"/>
                <a:cs typeface="Rockwell" charset="0"/>
              </a:rPr>
              <a:t>: </a:t>
            </a:r>
            <a:r>
              <a:rPr lang="en-US" sz="3200" i="1" dirty="0">
                <a:solidFill>
                  <a:schemeClr val="bg1"/>
                </a:solidFill>
                <a:latin typeface="Rockwell" panose="02060603020205020403" pitchFamily="18" charset="0"/>
              </a:rPr>
              <a:t>By 2025, restore, enhance, and preserve wetland habitats that support a wintering population of 100,000 black ducks, a species representative of the health of the tidal marshes across the watershed</a:t>
            </a:r>
            <a:r>
              <a:rPr lang="en-US" sz="3200" i="1" dirty="0">
                <a:solidFill>
                  <a:schemeClr val="bg1"/>
                </a:solidFill>
                <a:latin typeface="Rockwell" panose="02060603020205020403" pitchFamily="18" charset="0"/>
              </a:rPr>
              <a:t>. Refine population targets through 2025 based on best available science.</a:t>
            </a:r>
            <a:endParaRPr lang="en-US" sz="3200" i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l">
              <a:buNone/>
            </a:pPr>
            <a:endParaRPr lang="en-US" sz="3733" dirty="0"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468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Through the </a:t>
            </a:r>
            <a:r>
              <a:rPr lang="en-US" sz="2400" dirty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Chesapeake Bay Watershed Agreement</a:t>
            </a:r>
            <a:r>
              <a:rPr lang="en-US" sz="2400" i="1" dirty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, the Chesapeake Bay Program has committed to</a:t>
            </a:r>
            <a:r>
              <a:rPr lang="mr-IN" sz="2400" i="1" dirty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…</a:t>
            </a:r>
            <a:endParaRPr lang="en-US" sz="2400" i="1" dirty="0">
              <a:solidFill>
                <a:schemeClr val="bg1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7728" y="2152905"/>
            <a:ext cx="3267456" cy="2508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6" y="1870030"/>
            <a:ext cx="3838137" cy="307381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99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98"/>
          <p:cNvSpPr txBox="1">
            <a:spLocks noGrp="1"/>
          </p:cNvSpPr>
          <p:nvPr>
            <p:ph type="body" idx="1"/>
          </p:nvPr>
        </p:nvSpPr>
        <p:spPr>
          <a:xfrm>
            <a:off x="162984" y="620184"/>
            <a:ext cx="11557592" cy="922867"/>
          </a:xfrm>
        </p:spPr>
        <p:txBody>
          <a:bodyPr anchor="ctr"/>
          <a:lstStyle/>
          <a:p>
            <a:pPr indent="0">
              <a:spcBef>
                <a:spcPct val="0"/>
              </a:spcBef>
              <a:spcAft>
                <a:spcPct val="0"/>
              </a:spcAft>
              <a:buSzPct val="25000"/>
              <a:buNone/>
            </a:pPr>
            <a:r>
              <a:rPr lang="en-US" sz="4800" dirty="0">
                <a:latin typeface="Rockwell" pitchFamily="18" charset="0"/>
                <a:cs typeface="Arial" charset="0"/>
                <a:sym typeface="Rockwell" pitchFamily="18" charset="0"/>
              </a:rPr>
              <a:t>2014 Baseline</a:t>
            </a:r>
            <a:endParaRPr lang="en-US" sz="4800" dirty="0">
              <a:latin typeface="Rockwell" pitchFamily="18" charset="0"/>
              <a:cs typeface="Arial" charset="0"/>
              <a:sym typeface="Rockwell" pitchFamily="18" charset="0"/>
            </a:endParaRPr>
          </a:p>
        </p:txBody>
      </p:sp>
      <p:sp>
        <p:nvSpPr>
          <p:cNvPr id="13314" name="Shape 100"/>
          <p:cNvSpPr txBox="1">
            <a:spLocks noChangeArrowheads="1"/>
          </p:cNvSpPr>
          <p:nvPr/>
        </p:nvSpPr>
        <p:spPr bwMode="auto">
          <a:xfrm>
            <a:off x="0" y="5698067"/>
            <a:ext cx="1197186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>
              <a:buClr>
                <a:srgbClr val="FFFFFF"/>
              </a:buClr>
              <a:buSzPct val="25000"/>
              <a:buFont typeface="Rockwell" pitchFamily="18" charset="0"/>
              <a:buNone/>
            </a:pPr>
            <a:endParaRPr lang="en-US" sz="2133" dirty="0">
              <a:solidFill>
                <a:srgbClr val="FFFFFF"/>
              </a:solidFill>
              <a:latin typeface="Rockwell" pitchFamily="18" charset="0"/>
              <a:sym typeface="Rockwell" pitchFamily="18" charset="0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en-US" sz="2400" dirty="0">
              <a:latin typeface="Rockwell" pitchFamily="18" charset="0"/>
              <a:sym typeface="Rockwell" pitchFamily="18" charset="0"/>
            </a:endParaRPr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203200" y="1877485"/>
            <a:ext cx="11517376" cy="61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Rockwell" pitchFamily="18" charset="0"/>
              </a:rPr>
              <a:t>Habitat Based Outcome </a:t>
            </a:r>
            <a:endParaRPr lang="en-US" sz="3200" dirty="0" smtClean="0">
              <a:solidFill>
                <a:schemeClr val="bg1"/>
              </a:solidFill>
              <a:latin typeface="Rockwell" pitchFamily="18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Where </a:t>
            </a:r>
            <a:r>
              <a:rPr lang="en-US" sz="3200" dirty="0">
                <a:solidFill>
                  <a:schemeClr val="bg1"/>
                </a:solidFill>
                <a:latin typeface="Rockwell" pitchFamily="18" charset="0"/>
              </a:rPr>
              <a:t>were we in 2014</a:t>
            </a: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Rockwell" pitchFamily="18" charset="0"/>
              </a:rPr>
              <a:t>DU and </a:t>
            </a: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ACJV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838190" lvl="6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Rockwell" pitchFamily="18" charset="0"/>
              </a:rPr>
              <a:t>Available acres per HUC broken down by wetland </a:t>
            </a: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type</a:t>
            </a:r>
          </a:p>
          <a:p>
            <a:pPr marL="838190" lvl="6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Energy Supply x Habitat Capability Index</a:t>
            </a:r>
          </a:p>
          <a:p>
            <a:pPr marL="380990" lvl="5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Total # of acres of available black duck habitat 566,477 acres</a:t>
            </a:r>
          </a:p>
          <a:p>
            <a:pPr marL="0" lvl="5"/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3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7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8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7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5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bg1"/>
              </a:solidFill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58" y="56316"/>
            <a:ext cx="2518518" cy="33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4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98"/>
          <p:cNvSpPr txBox="1">
            <a:spLocks noGrp="1"/>
          </p:cNvSpPr>
          <p:nvPr>
            <p:ph type="body" idx="1"/>
          </p:nvPr>
        </p:nvSpPr>
        <p:spPr>
          <a:xfrm>
            <a:off x="162984" y="620184"/>
            <a:ext cx="11557592" cy="922867"/>
          </a:xfrm>
        </p:spPr>
        <p:txBody>
          <a:bodyPr anchor="ctr"/>
          <a:lstStyle/>
          <a:p>
            <a:pPr indent="0">
              <a:spcBef>
                <a:spcPct val="0"/>
              </a:spcBef>
              <a:spcAft>
                <a:spcPct val="0"/>
              </a:spcAft>
              <a:buSzPct val="25000"/>
              <a:buNone/>
            </a:pPr>
            <a:r>
              <a:rPr lang="en-US" sz="4800" dirty="0" smtClean="0">
                <a:latin typeface="Rockwell" pitchFamily="18" charset="0"/>
                <a:cs typeface="Arial" charset="0"/>
                <a:sym typeface="Rockwell" pitchFamily="18" charset="0"/>
              </a:rPr>
              <a:t>2025 Restoration Goal</a:t>
            </a:r>
            <a:endParaRPr lang="en-US" sz="4800" dirty="0">
              <a:latin typeface="Rockwell" pitchFamily="18" charset="0"/>
              <a:cs typeface="Arial" charset="0"/>
              <a:sym typeface="Rockwell" pitchFamily="18" charset="0"/>
            </a:endParaRPr>
          </a:p>
        </p:txBody>
      </p:sp>
      <p:sp>
        <p:nvSpPr>
          <p:cNvPr id="13314" name="Shape 100"/>
          <p:cNvSpPr txBox="1">
            <a:spLocks noChangeArrowheads="1"/>
          </p:cNvSpPr>
          <p:nvPr/>
        </p:nvSpPr>
        <p:spPr bwMode="auto">
          <a:xfrm>
            <a:off x="0" y="5698067"/>
            <a:ext cx="1197186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>
              <a:buClr>
                <a:srgbClr val="FFFFFF"/>
              </a:buClr>
              <a:buSzPct val="25000"/>
              <a:buFont typeface="Rockwell" pitchFamily="18" charset="0"/>
              <a:buNone/>
            </a:pPr>
            <a:endParaRPr lang="en-US" sz="2133" dirty="0">
              <a:solidFill>
                <a:srgbClr val="FFFFFF"/>
              </a:solidFill>
              <a:latin typeface="Rockwell" pitchFamily="18" charset="0"/>
              <a:sym typeface="Rockwell" pitchFamily="18" charset="0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en-US" sz="2400" dirty="0">
              <a:latin typeface="Rockwell" pitchFamily="18" charset="0"/>
              <a:sym typeface="Rockwell" pitchFamily="18" charset="0"/>
            </a:endParaRPr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203200" y="1720731"/>
            <a:ext cx="11517376" cy="665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Black Duck Decision Support Tool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Estimate how much habitat restoration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   and enhancement is needed to meet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   outcome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Additional restoration of 151,272 acres of 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    black duck habitat </a:t>
            </a:r>
            <a:endParaRPr lang="en-US" sz="3200" dirty="0" smtClean="0">
              <a:solidFill>
                <a:srgbClr val="FF0000"/>
              </a:solidFill>
              <a:latin typeface="Rockwell" pitchFamily="18" charset="0"/>
            </a:endParaRPr>
          </a:p>
          <a:p>
            <a:pPr lvl="1"/>
            <a:endParaRPr lang="en-US" sz="3200" dirty="0" smtClean="0">
              <a:solidFill>
                <a:schemeClr val="bg1"/>
              </a:solidFill>
              <a:latin typeface="Rockwell" pitchFamily="18" charset="0"/>
            </a:endParaRPr>
          </a:p>
          <a:p>
            <a:endParaRPr lang="en-US" sz="3200" dirty="0" smtClean="0">
              <a:solidFill>
                <a:schemeClr val="bg1"/>
              </a:solidFill>
              <a:latin typeface="Rockwell" pitchFamily="18" charset="0"/>
            </a:endParaRPr>
          </a:p>
          <a:p>
            <a:pPr marL="0" lvl="5"/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3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7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8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7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5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bg1"/>
              </a:solidFill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27" y="2303314"/>
            <a:ext cx="3304986" cy="4359945"/>
          </a:xfrm>
          <a:prstGeom prst="rect">
            <a:avLst/>
          </a:prstGeom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174441"/>
              </p:ext>
            </p:extLst>
          </p:nvPr>
        </p:nvGraphicFramePr>
        <p:xfrm>
          <a:off x="5070133" y="4364830"/>
          <a:ext cx="2506324" cy="2311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5" imgW="19504762" imgH="14628571" progId="MSPhotoEd.3">
                  <p:embed/>
                </p:oleObj>
              </mc:Choice>
              <mc:Fallback>
                <p:oleObj name="Photo Editor Photo" r:id="rId5" imgW="19504762" imgH="14628571" progId="MSPhotoEd.3">
                  <p:embed/>
                  <p:pic>
                    <p:nvPicPr>
                      <p:cNvPr id="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0133" y="4364830"/>
                        <a:ext cx="2506324" cy="231111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98"/>
          <p:cNvSpPr txBox="1">
            <a:spLocks noGrp="1"/>
          </p:cNvSpPr>
          <p:nvPr>
            <p:ph type="body" idx="1"/>
          </p:nvPr>
        </p:nvSpPr>
        <p:spPr>
          <a:xfrm>
            <a:off x="162984" y="620184"/>
            <a:ext cx="11557592" cy="922867"/>
          </a:xfrm>
        </p:spPr>
        <p:txBody>
          <a:bodyPr anchor="ctr"/>
          <a:lstStyle/>
          <a:p>
            <a:pPr indent="0">
              <a:spcBef>
                <a:spcPct val="0"/>
              </a:spcBef>
              <a:spcAft>
                <a:spcPct val="0"/>
              </a:spcAft>
              <a:buSzPct val="25000"/>
              <a:buNone/>
            </a:pPr>
            <a:r>
              <a:rPr lang="en-US" sz="4800" dirty="0" smtClean="0">
                <a:latin typeface="Rockwell" pitchFamily="18" charset="0"/>
                <a:cs typeface="Arial" charset="0"/>
                <a:sym typeface="Rockwell" pitchFamily="18" charset="0"/>
              </a:rPr>
              <a:t>Updates to the Black Duck DST</a:t>
            </a:r>
            <a:endParaRPr lang="en-US" sz="4800" dirty="0">
              <a:latin typeface="Rockwell" pitchFamily="18" charset="0"/>
              <a:cs typeface="Arial" charset="0"/>
              <a:sym typeface="Rockwell" pitchFamily="18" charset="0"/>
            </a:endParaRPr>
          </a:p>
        </p:txBody>
      </p:sp>
      <p:sp>
        <p:nvSpPr>
          <p:cNvPr id="13314" name="Shape 100"/>
          <p:cNvSpPr txBox="1">
            <a:spLocks noChangeArrowheads="1"/>
          </p:cNvSpPr>
          <p:nvPr/>
        </p:nvSpPr>
        <p:spPr bwMode="auto">
          <a:xfrm>
            <a:off x="0" y="5698067"/>
            <a:ext cx="1197186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>
              <a:buClr>
                <a:srgbClr val="FFFFFF"/>
              </a:buClr>
              <a:buSzPct val="25000"/>
              <a:buFont typeface="Rockwell" pitchFamily="18" charset="0"/>
              <a:buNone/>
            </a:pPr>
            <a:endParaRPr lang="en-US" sz="2133" dirty="0">
              <a:solidFill>
                <a:srgbClr val="FFFFFF"/>
              </a:solidFill>
              <a:latin typeface="Rockwell" pitchFamily="18" charset="0"/>
              <a:sym typeface="Rockwell" pitchFamily="18" charset="0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en-US" sz="2400" dirty="0">
              <a:latin typeface="Rockwell" pitchFamily="18" charset="0"/>
              <a:sym typeface="Rockwell" pitchFamily="18" charset="0"/>
            </a:endParaRPr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203200" y="1877485"/>
            <a:ext cx="11517376" cy="715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Ducks Unlimited redoing the Decision Support Tool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Concern with how the Habitat Capability Index is applied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Improved NWI wetland layer</a:t>
            </a:r>
          </a:p>
          <a:p>
            <a:pPr marL="1295390" lvl="2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More accurate energy supply </a:t>
            </a:r>
          </a:p>
          <a:p>
            <a:pPr lvl="2"/>
            <a:r>
              <a:rPr lang="en-US" sz="3200" dirty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   data and would change the </a:t>
            </a:r>
          </a:p>
          <a:p>
            <a:pPr lvl="2"/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    results from the DST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Evolving Model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  <a:latin typeface="Rockwell" pitchFamily="18" charset="0"/>
            </a:endParaRPr>
          </a:p>
          <a:p>
            <a:pPr marL="0" lvl="5"/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3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7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8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7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5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bg1"/>
              </a:solidFill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70" y="3038912"/>
            <a:ext cx="4780157" cy="324432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11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98"/>
          <p:cNvSpPr txBox="1">
            <a:spLocks noGrp="1"/>
          </p:cNvSpPr>
          <p:nvPr>
            <p:ph type="body" idx="1"/>
          </p:nvPr>
        </p:nvSpPr>
        <p:spPr>
          <a:xfrm>
            <a:off x="162984" y="620184"/>
            <a:ext cx="11557592" cy="922867"/>
          </a:xfrm>
        </p:spPr>
        <p:txBody>
          <a:bodyPr anchor="ctr"/>
          <a:lstStyle/>
          <a:p>
            <a:pPr indent="0">
              <a:spcBef>
                <a:spcPct val="0"/>
              </a:spcBef>
              <a:spcAft>
                <a:spcPct val="0"/>
              </a:spcAft>
              <a:buSzPct val="25000"/>
              <a:buNone/>
            </a:pPr>
            <a:r>
              <a:rPr lang="en-US" sz="4800" dirty="0" smtClean="0">
                <a:latin typeface="Rockwell" pitchFamily="18" charset="0"/>
                <a:cs typeface="Arial" charset="0"/>
                <a:sym typeface="Rockwell" pitchFamily="18" charset="0"/>
              </a:rPr>
              <a:t>2025 Restoration Goal</a:t>
            </a:r>
            <a:endParaRPr lang="en-US" sz="4800" dirty="0">
              <a:latin typeface="Rockwell" pitchFamily="18" charset="0"/>
              <a:cs typeface="Arial" charset="0"/>
              <a:sym typeface="Rockwell" pitchFamily="18" charset="0"/>
            </a:endParaRPr>
          </a:p>
        </p:txBody>
      </p:sp>
      <p:sp>
        <p:nvSpPr>
          <p:cNvPr id="13314" name="Shape 100"/>
          <p:cNvSpPr txBox="1">
            <a:spLocks noChangeArrowheads="1"/>
          </p:cNvSpPr>
          <p:nvPr/>
        </p:nvSpPr>
        <p:spPr bwMode="auto">
          <a:xfrm>
            <a:off x="0" y="5698067"/>
            <a:ext cx="1197186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>
              <a:buClr>
                <a:srgbClr val="FFFFFF"/>
              </a:buClr>
              <a:buSzPct val="25000"/>
              <a:buFont typeface="Rockwell" pitchFamily="18" charset="0"/>
              <a:buNone/>
            </a:pPr>
            <a:endParaRPr lang="en-US" sz="2133" dirty="0">
              <a:solidFill>
                <a:srgbClr val="FFFFFF"/>
              </a:solidFill>
              <a:latin typeface="Rockwell" pitchFamily="18" charset="0"/>
              <a:sym typeface="Rockwell" pitchFamily="18" charset="0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en-US" sz="2400" dirty="0">
              <a:latin typeface="Rockwell" pitchFamily="18" charset="0"/>
              <a:sym typeface="Rockwell" pitchFamily="18" charset="0"/>
            </a:endParaRPr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203200" y="1877485"/>
            <a:ext cx="11517376" cy="518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Challenges – tracking progress towards the goal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How far we have come and how far we need to go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Challenge for other GIT’s as well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Data call to partners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  <a:latin typeface="Rockwell" pitchFamily="18" charset="0"/>
            </a:endParaRPr>
          </a:p>
          <a:p>
            <a:pPr marL="0" lvl="5"/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3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7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8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7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5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bg1"/>
              </a:solidFill>
              <a:latin typeface="Rockwel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558" y="3129372"/>
            <a:ext cx="2018122" cy="1637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4" y="4176880"/>
            <a:ext cx="4175546" cy="1464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89" y="3480401"/>
            <a:ext cx="2477287" cy="935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43" y="4861042"/>
            <a:ext cx="1947368" cy="1947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804" y="3925878"/>
            <a:ext cx="1406861" cy="1681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24" y="5273299"/>
            <a:ext cx="2533214" cy="126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98"/>
          <p:cNvSpPr txBox="1">
            <a:spLocks noGrp="1"/>
          </p:cNvSpPr>
          <p:nvPr>
            <p:ph type="body" idx="1"/>
          </p:nvPr>
        </p:nvSpPr>
        <p:spPr>
          <a:xfrm>
            <a:off x="162984" y="620184"/>
            <a:ext cx="11557592" cy="922867"/>
          </a:xfrm>
        </p:spPr>
        <p:txBody>
          <a:bodyPr anchor="ctr"/>
          <a:lstStyle/>
          <a:p>
            <a:pPr indent="0">
              <a:spcBef>
                <a:spcPct val="0"/>
              </a:spcBef>
              <a:spcAft>
                <a:spcPct val="0"/>
              </a:spcAft>
              <a:buSzPct val="25000"/>
              <a:buNone/>
            </a:pPr>
            <a:r>
              <a:rPr lang="en-US" sz="4800" dirty="0" smtClean="0">
                <a:latin typeface="Rockwell" pitchFamily="18" charset="0"/>
                <a:cs typeface="Arial" charset="0"/>
                <a:sym typeface="Rockwell" pitchFamily="18" charset="0"/>
              </a:rPr>
              <a:t>2025 Restoration Goal</a:t>
            </a:r>
            <a:endParaRPr lang="en-US" sz="4800" dirty="0">
              <a:latin typeface="Rockwell" pitchFamily="18" charset="0"/>
              <a:cs typeface="Arial" charset="0"/>
              <a:sym typeface="Rockwell" pitchFamily="18" charset="0"/>
            </a:endParaRPr>
          </a:p>
        </p:txBody>
      </p:sp>
      <p:sp>
        <p:nvSpPr>
          <p:cNvPr id="13314" name="Shape 100"/>
          <p:cNvSpPr txBox="1">
            <a:spLocks noChangeArrowheads="1"/>
          </p:cNvSpPr>
          <p:nvPr/>
        </p:nvSpPr>
        <p:spPr bwMode="auto">
          <a:xfrm>
            <a:off x="0" y="5698067"/>
            <a:ext cx="1197186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>
              <a:buClr>
                <a:srgbClr val="FFFFFF"/>
              </a:buClr>
              <a:buSzPct val="25000"/>
              <a:buFont typeface="Rockwell" pitchFamily="18" charset="0"/>
              <a:buNone/>
            </a:pPr>
            <a:endParaRPr lang="en-US" sz="2133" dirty="0">
              <a:solidFill>
                <a:srgbClr val="FFFFFF"/>
              </a:solidFill>
              <a:latin typeface="Rockwell" pitchFamily="18" charset="0"/>
              <a:sym typeface="Rockwell" pitchFamily="18" charset="0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en-US" sz="2400" dirty="0">
              <a:latin typeface="Rockwell" pitchFamily="18" charset="0"/>
              <a:sym typeface="Rockwell" pitchFamily="18" charset="0"/>
            </a:endParaRPr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203200" y="1877485"/>
            <a:ext cx="11517376" cy="321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  <a:latin typeface="Rockwell" pitchFamily="18" charset="0"/>
            </a:endParaRPr>
          </a:p>
          <a:p>
            <a:pPr marL="0" lvl="5"/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3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7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8" indent="-38099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7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bg1"/>
              </a:solidFill>
              <a:latin typeface="Rockwell" pitchFamily="18" charset="0"/>
            </a:endParaRPr>
          </a:p>
          <a:p>
            <a:pPr marL="380990" lvl="5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bg1"/>
              </a:solidFill>
              <a:latin typeface="Rockwell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46" y="1489857"/>
            <a:ext cx="8390708" cy="533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8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ckwell" panose="02060603020205020403" pitchFamily="18" charset="0"/>
              </a:rPr>
              <a:t>Questions?</a:t>
            </a:r>
            <a:endParaRPr lang="en-US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562" y="651972"/>
            <a:ext cx="6620076" cy="496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63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8645</TotalTime>
  <Words>254</Words>
  <Application>Microsoft Office PowerPoint</Application>
  <PresentationFormat>Widescreen</PresentationFormat>
  <Paragraphs>61</Paragraphs>
  <Slides>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Impact</vt:lpstr>
      <vt:lpstr>Rockwell</vt:lpstr>
      <vt:lpstr>Office Theme</vt:lpstr>
      <vt:lpstr>Photo Editor Photo</vt:lpstr>
      <vt:lpstr>Black Duck Action Team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Duck Action Team Update</dc:title>
  <dc:creator>Lewis, Benjamin (DGIF)</dc:creator>
  <cp:lastModifiedBy>Lewis, Benjamin (DGIF)</cp:lastModifiedBy>
  <cp:revision>15</cp:revision>
  <dcterms:created xsi:type="dcterms:W3CDTF">2020-04-30T19:13:17Z</dcterms:created>
  <dcterms:modified xsi:type="dcterms:W3CDTF">2020-05-06T19:18:43Z</dcterms:modified>
</cp:coreProperties>
</file>