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91" r:id="rId1"/>
  </p:sldMasterIdLst>
  <p:notesMasterIdLst>
    <p:notesMasterId r:id="rId15"/>
  </p:notesMasterIdLst>
  <p:sldIdLst>
    <p:sldId id="256" r:id="rId2"/>
    <p:sldId id="271" r:id="rId3"/>
    <p:sldId id="258" r:id="rId4"/>
    <p:sldId id="270" r:id="rId5"/>
    <p:sldId id="259" r:id="rId6"/>
    <p:sldId id="260" r:id="rId7"/>
    <p:sldId id="261" r:id="rId8"/>
    <p:sldId id="262" r:id="rId9"/>
    <p:sldId id="269" r:id="rId10"/>
    <p:sldId id="267" r:id="rId11"/>
    <p:sldId id="265" r:id="rId12"/>
    <p:sldId id="266" r:id="rId13"/>
    <p:sldId id="268" r:id="rId14"/>
  </p:sldIdLst>
  <p:sldSz cx="9144000" cy="6858000" type="screen4x3"/>
  <p:notesSz cx="7010400" cy="92233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867"/>
    <a:srgbClr val="2C7C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7" y="0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98562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58892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>
                <a:solidFill>
                  <a:srgbClr val="205867"/>
                </a:solidFill>
              </a:rPr>
              <a:t>Blue Water Baltimore’s mission is to restore the quality of Baltimore’s rivers, streams and Harbor to foster a healthy environment, a strong economy, and thriving communities.</a:t>
            </a: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2800" b="1">
              <a:solidFill>
                <a:srgbClr val="205867"/>
              </a:solidFill>
            </a:endParaRPr>
          </a:p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4698" marR="0" lvl="0" indent="-174698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384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14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984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916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it rains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9400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451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200" cy="415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00" cy="461100"/>
          </a:xfrm>
          <a:prstGeom prst="rect">
            <a:avLst/>
          </a:prstGeom>
        </p:spPr>
        <p:txBody>
          <a:bodyPr lIns="92750" tIns="46375" rIns="92750" bIns="4637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58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1967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701039" y="4381103"/>
            <a:ext cx="5608319" cy="4150518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3970937" y="8760604"/>
            <a:ext cx="3037839" cy="461169"/>
          </a:xfrm>
          <a:prstGeom prst="rect">
            <a:avLst/>
          </a:prstGeom>
          <a:noFill/>
          <a:ln>
            <a:noFill/>
          </a:ln>
        </p:spPr>
        <p:txBody>
          <a:bodyPr lIns="92750" tIns="46375" rIns="92750" bIns="463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189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 smtClean="0">
                <a:solidFill>
                  <a:schemeClr val="dk2"/>
                </a:solidFill>
              </a:rPr>
              <a:t>‹#›</a:t>
            </a:fld>
            <a:endParaRPr lang="en-US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 descr="DSCF1373.jpg"/>
          <p:cNvPicPr preferRelativeResize="0"/>
          <p:nvPr/>
        </p:nvPicPr>
        <p:blipFill rotWithShape="1">
          <a:blip r:embed="rId3">
            <a:alphaModFix amt="48000"/>
          </a:blip>
          <a:srcRect l="-18187" r="-18186"/>
          <a:stretch/>
        </p:blipFill>
        <p:spPr>
          <a:xfrm>
            <a:off x="-1828800" y="0"/>
            <a:ext cx="13666959" cy="7516300"/>
          </a:xfrm>
          <a:prstGeom prst="rect">
            <a:avLst/>
          </a:prstGeom>
          <a:noFill/>
          <a:ln>
            <a:noFill/>
          </a:ln>
          <a:effectLst>
            <a:reflection stA="98000" endPos="65000" dist="50800" dir="5400000" sy="-100000" algn="bl" rotWithShape="0"/>
          </a:effectLst>
        </p:spPr>
      </p:pic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0" y="4006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205867"/>
              </a:buClr>
              <a:buSzPct val="25000"/>
              <a:buFont typeface="Calibri"/>
              <a:buNone/>
            </a:pPr>
            <a:r>
              <a:rPr lang="en-US" sz="3600" dirty="0">
                <a:solidFill>
                  <a:srgbClr val="205867"/>
                </a:solidFill>
                <a:cs typeface="Calibri"/>
              </a:rPr>
              <a:t>Citizens Advisory Committee </a:t>
            </a:r>
            <a:r>
              <a:rPr lang="en-US" sz="3600" dirty="0" smtClean="0">
                <a:solidFill>
                  <a:srgbClr val="205867"/>
                </a:solidFill>
                <a:cs typeface="Calibri"/>
              </a:rPr>
              <a:t>Meeting</a:t>
            </a:r>
            <a:br>
              <a:rPr lang="en-US" sz="3600" dirty="0" smtClean="0">
                <a:solidFill>
                  <a:srgbClr val="205867"/>
                </a:solidFill>
                <a:cs typeface="Calibri"/>
              </a:rPr>
            </a:br>
            <a:r>
              <a:rPr lang="en-US" sz="3600" dirty="0" smtClean="0">
                <a:solidFill>
                  <a:srgbClr val="205867"/>
                </a:solidFill>
                <a:cs typeface="Calibri"/>
              </a:rPr>
              <a:t>to the Chesapeake Executive Council</a:t>
            </a:r>
            <a:endParaRPr lang="en-US" sz="3600" dirty="0">
              <a:solidFill>
                <a:srgbClr val="205867"/>
              </a:solidFill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205867"/>
              </a:buClr>
              <a:buSzPct val="25000"/>
              <a:buFont typeface="Calibri"/>
              <a:buNone/>
            </a:pPr>
            <a:r>
              <a:rPr lang="en-US" sz="3000" dirty="0" smtClean="0">
                <a:solidFill>
                  <a:srgbClr val="205867"/>
                </a:solidFill>
                <a:cs typeface="Calibri"/>
              </a:rPr>
              <a:t/>
            </a:r>
            <a:br>
              <a:rPr lang="en-US" sz="3000" dirty="0" smtClean="0">
                <a:solidFill>
                  <a:srgbClr val="205867"/>
                </a:solidFill>
                <a:cs typeface="Calibri"/>
              </a:rPr>
            </a:br>
            <a:r>
              <a:rPr lang="en-US" sz="3000" dirty="0" smtClean="0">
                <a:solidFill>
                  <a:srgbClr val="205867"/>
                </a:solidFill>
                <a:cs typeface="Calibri"/>
              </a:rPr>
              <a:t>January </a:t>
            </a:r>
            <a:r>
              <a:rPr lang="en-US" sz="3000" dirty="0">
                <a:solidFill>
                  <a:srgbClr val="205867"/>
                </a:solidFill>
                <a:cs typeface="Calibri"/>
              </a:rPr>
              <a:t>22, 2017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idx="1"/>
          </p:nvPr>
        </p:nvSpPr>
        <p:spPr>
          <a:xfrm>
            <a:off x="0" y="3977825"/>
            <a:ext cx="9144000" cy="288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dirty="0">
              <a:solidFill>
                <a:srgbClr val="205867"/>
              </a:solidFill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dirty="0">
              <a:solidFill>
                <a:srgbClr val="205867"/>
              </a:solidFill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dirty="0">
              <a:solidFill>
                <a:srgbClr val="205867"/>
              </a:solidFill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rgbClr val="205867"/>
                </a:solidFill>
              </a:rPr>
              <a:t> </a:t>
            </a:r>
            <a:r>
              <a:rPr lang="en-US" sz="2000" dirty="0">
                <a:solidFill>
                  <a:srgbClr val="205867"/>
                </a:solidFill>
                <a:cs typeface="Calibri"/>
              </a:rPr>
              <a:t> Angela Haren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dirty="0">
                <a:solidFill>
                  <a:srgbClr val="205867"/>
                </a:solidFill>
                <a:cs typeface="Calibri"/>
              </a:rPr>
              <a:t>  Director of Advocacy &amp; </a:t>
            </a:r>
            <a:r>
              <a:rPr lang="en-US" sz="2000" dirty="0" smtClean="0">
                <a:solidFill>
                  <a:srgbClr val="205867"/>
                </a:solidFill>
                <a:cs typeface="Calibri"/>
              </a:rPr>
              <a:t>Baltimore </a:t>
            </a:r>
            <a:r>
              <a:rPr lang="en-US" sz="2000" dirty="0">
                <a:solidFill>
                  <a:srgbClr val="205867"/>
                </a:solidFill>
                <a:cs typeface="Calibri"/>
              </a:rPr>
              <a:t>Harbor </a:t>
            </a:r>
            <a:r>
              <a:rPr lang="en-US" sz="2000" dirty="0" err="1" smtClean="0">
                <a:solidFill>
                  <a:srgbClr val="205867"/>
                </a:solidFill>
                <a:cs typeface="Calibri"/>
              </a:rPr>
              <a:t>Waterkeeper</a:t>
            </a:r>
            <a:endParaRPr lang="en-US" sz="2000" dirty="0" smtClean="0">
              <a:solidFill>
                <a:srgbClr val="205867"/>
              </a:solidFill>
              <a:cs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2000" dirty="0" smtClean="0">
                <a:solidFill>
                  <a:srgbClr val="205867"/>
                </a:solidFill>
                <a:cs typeface="Calibri"/>
              </a:rPr>
              <a:t>  </a:t>
            </a:r>
            <a:r>
              <a:rPr lang="en-US" sz="2000" dirty="0" err="1" smtClean="0">
                <a:solidFill>
                  <a:srgbClr val="205867"/>
                </a:solidFill>
                <a:cs typeface="Calibri"/>
              </a:rPr>
              <a:t>aharen@bluewaterbaltimore.org</a:t>
            </a:r>
            <a:endParaRPr lang="en-US" sz="2000" dirty="0">
              <a:solidFill>
                <a:srgbClr val="205867"/>
              </a:solidFill>
              <a:cs typeface="Calibri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400" i="1" dirty="0">
              <a:solidFill>
                <a:schemeClr val="dk2"/>
              </a:solidFill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2"/>
              </a:buClr>
              <a:buSzPct val="25000"/>
              <a:buFont typeface="Arial"/>
              <a:buNone/>
            </a:pPr>
            <a:endParaRPr sz="3200" b="0" i="1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2002" y="5177926"/>
            <a:ext cx="1069800" cy="157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549275" y="263245"/>
            <a:ext cx="8042276" cy="133695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C7C9F"/>
                </a:solidFill>
                <a:ea typeface="Calibri"/>
                <a:cs typeface="Calibri"/>
                <a:sym typeface="Calibri"/>
              </a:rPr>
              <a:t>Baltimore Harbor </a:t>
            </a:r>
            <a:r>
              <a:rPr lang="en-US" dirty="0" err="1" smtClean="0">
                <a:solidFill>
                  <a:srgbClr val="2C7C9F"/>
                </a:solidFill>
                <a:ea typeface="Calibri"/>
                <a:cs typeface="Calibri"/>
                <a:sym typeface="Calibri"/>
              </a:rPr>
              <a:t>Waterkeeper</a:t>
            </a:r>
            <a:endParaRPr lang="en-US" dirty="0">
              <a:solidFill>
                <a:srgbClr val="2C7C9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84" name="Shape 18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dirty="0" smtClean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Uses </a:t>
            </a:r>
            <a:r>
              <a:rPr lang="en-US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science and the law to enforce against polluters </a:t>
            </a:r>
            <a:r>
              <a:rPr lang="en-US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ensure </a:t>
            </a:r>
            <a:r>
              <a:rPr lang="en-US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that government is doing its </a:t>
            </a:r>
            <a:r>
              <a:rPr lang="en-US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job</a:t>
            </a:r>
          </a:p>
          <a:p>
            <a:pPr>
              <a:spcBef>
                <a:spcPts val="0"/>
              </a:spcBef>
              <a:buNone/>
            </a:pPr>
            <a:endParaRPr lang="en-US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Shape 160" descr="DSC041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275" y="3244852"/>
            <a:ext cx="3505200" cy="260465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183110" y="3257913"/>
            <a:ext cx="43112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205867"/>
              </a:buClr>
              <a:buSzPct val="100000"/>
              <a:buFont typeface="Noto Sans Symbols"/>
              <a:buChar char="❑"/>
            </a:pP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-US" sz="24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q</a:t>
            </a: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uality monitoring</a:t>
            </a:r>
            <a:endParaRPr lang="en-US" sz="24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buClr>
                <a:srgbClr val="205867"/>
              </a:buClr>
              <a:buSzPct val="100000"/>
              <a:buFont typeface="Noto Sans Symbols"/>
              <a:buChar char="❑"/>
            </a:pPr>
            <a:r>
              <a:rPr lang="en-US" sz="24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Pollution </a:t>
            </a: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reporting &amp; citizen </a:t>
            </a:r>
            <a:r>
              <a:rPr lang="en-US" sz="24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involvement</a:t>
            </a:r>
          </a:p>
          <a:p>
            <a:pPr marL="457200" lvl="0" indent="-457200">
              <a:buClr>
                <a:srgbClr val="205867"/>
              </a:buClr>
              <a:buSzPct val="100000"/>
              <a:buFont typeface="Calibri"/>
              <a:buChar char="❑"/>
            </a:pP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Legal &amp; policy advocacy</a:t>
            </a:r>
          </a:p>
          <a:p>
            <a:pPr marL="457200" lvl="0" indent="-457200">
              <a:buClr>
                <a:srgbClr val="205867"/>
              </a:buClr>
              <a:buSzPct val="100000"/>
              <a:buFont typeface="Calibri"/>
              <a:buChar char="❑"/>
            </a:pP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Community </a:t>
            </a:r>
            <a:r>
              <a:rPr lang="en-US" sz="2400" dirty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400" dirty="0" smtClean="0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utreach</a:t>
            </a:r>
            <a:endParaRPr lang="en-US" sz="2400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4152" y="5381017"/>
            <a:ext cx="1069847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1100" y="66204"/>
            <a:ext cx="6801800" cy="6725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81565" y="449028"/>
            <a:ext cx="8727437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05867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rgbClr val="2C7C9F"/>
                </a:solidFill>
                <a:ea typeface="Calibri"/>
                <a:cs typeface="Calibri"/>
                <a:sym typeface="Calibri"/>
              </a:rPr>
              <a:t>Priority Issues</a:t>
            </a:r>
            <a:endParaRPr lang="en-US" sz="4400" b="0" i="0" u="none" strike="noStrike" cap="none" dirty="0">
              <a:solidFill>
                <a:srgbClr val="2C7C9F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77" name="Shape 177"/>
          <p:cNvSpPr txBox="1">
            <a:spLocks noGrp="1"/>
          </p:cNvSpPr>
          <p:nvPr>
            <p:ph idx="1"/>
          </p:nvPr>
        </p:nvSpPr>
        <p:spPr>
          <a:xfrm>
            <a:off x="1246777" y="1851213"/>
            <a:ext cx="7072836" cy="2832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i="0" u="none" strike="noStrike" cap="none" dirty="0" smtClean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Sewage</a:t>
            </a:r>
          </a:p>
          <a:p>
            <a:pPr marL="349250" lvl="1" indent="0">
              <a:spcBef>
                <a:spcPts val="0"/>
              </a:spcBef>
              <a:buNone/>
            </a:pPr>
            <a:r>
              <a:rPr lang="en-US" sz="2600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2600" dirty="0" smtClean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- </a:t>
            </a:r>
            <a:r>
              <a:rPr lang="en-US" sz="1800" dirty="0" smtClean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484 reported sewage overflows in Baltimore City in 2016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205867"/>
                </a:solidFill>
              </a:rPr>
              <a:t>Trash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205867"/>
                </a:solidFill>
              </a:rPr>
              <a:t>  </a:t>
            </a:r>
            <a:r>
              <a:rPr lang="en-US" sz="1800" dirty="0">
                <a:solidFill>
                  <a:srgbClr val="205867"/>
                </a:solidFill>
              </a:rPr>
              <a:t>   - SB186/HB229-Polystyrene Phase-</a:t>
            </a:r>
            <a:r>
              <a:rPr lang="en-US" sz="1800" dirty="0" smtClean="0">
                <a:solidFill>
                  <a:srgbClr val="205867"/>
                </a:solidFill>
              </a:rPr>
              <a:t>Out</a:t>
            </a:r>
            <a:endParaRPr lang="en-US" sz="1800" dirty="0">
              <a:solidFill>
                <a:srgbClr val="205867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205867"/>
                </a:solidFill>
              </a:rPr>
              <a:t>Stormwater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205867"/>
                </a:solidFill>
              </a:rPr>
              <a:t>Toxics</a:t>
            </a:r>
            <a:endParaRPr lang="en-US" sz="2800" dirty="0">
              <a:solidFill>
                <a:srgbClr val="205867"/>
              </a:solidFill>
            </a:endParaRPr>
          </a:p>
          <a:p>
            <a:pPr marL="0" indent="0">
              <a:spcBef>
                <a:spcPts val="560"/>
              </a:spcBef>
              <a:buClr>
                <a:srgbClr val="205867"/>
              </a:buClr>
              <a:buSzPct val="100000"/>
              <a:buNone/>
            </a:pPr>
            <a:endParaRPr lang="en-US" sz="2800" i="0" u="none" strike="noStrike" cap="none" dirty="0">
              <a:solidFill>
                <a:srgbClr val="205867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4152" y="5381017"/>
            <a:ext cx="1069847" cy="144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C7C9F"/>
                </a:solidFill>
              </a:rPr>
              <a:t>Questions? </a:t>
            </a:r>
            <a:endParaRPr lang="en-US" dirty="0">
              <a:solidFill>
                <a:srgbClr val="2C7C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3576821"/>
            <a:ext cx="8042276" cy="236678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libri"/>
                <a:cs typeface="Calibri"/>
              </a:rPr>
              <a:t>Angela Haren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libri"/>
                <a:cs typeface="Calibri"/>
              </a:rPr>
              <a:t>Director of Advocacy &amp; Baltimore Harbor </a:t>
            </a:r>
            <a:r>
              <a:rPr lang="en-US" sz="2200" dirty="0" err="1" smtClean="0">
                <a:latin typeface="Calibri"/>
                <a:cs typeface="Calibri"/>
              </a:rPr>
              <a:t>Waterkeeper</a:t>
            </a:r>
            <a:endParaRPr lang="en-US" sz="2200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err="1" smtClean="0">
                <a:latin typeface="Calibri"/>
                <a:cs typeface="Calibri"/>
              </a:rPr>
              <a:t>aharen@bluewaterbaltimore.org</a:t>
            </a:r>
            <a:endParaRPr lang="en-US" sz="2200" dirty="0" smtClean="0">
              <a:latin typeface="Calibri"/>
              <a:cs typeface="Calibri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 smtClean="0">
                <a:latin typeface="Calibri"/>
                <a:cs typeface="Calibri"/>
              </a:rPr>
              <a:t>410</a:t>
            </a:r>
            <a:r>
              <a:rPr lang="en-US" sz="2200" dirty="0">
                <a:latin typeface="Calibri"/>
                <a:cs typeface="Calibri"/>
              </a:rPr>
              <a:t>-254-1577 ext. </a:t>
            </a:r>
            <a:r>
              <a:rPr lang="en-US" sz="2200" dirty="0" smtClean="0">
                <a:latin typeface="Calibri"/>
                <a:cs typeface="Calibri"/>
              </a:rPr>
              <a:t>112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latin typeface="Calibri"/>
                <a:cs typeface="Calibri"/>
              </a:rPr>
              <a:t>Harbor </a:t>
            </a:r>
            <a:r>
              <a:rPr lang="en-US" sz="2200" dirty="0">
                <a:latin typeface="Calibri"/>
                <a:cs typeface="Calibri"/>
              </a:rPr>
              <a:t>Alert: http://</a:t>
            </a:r>
            <a:r>
              <a:rPr lang="en-US" sz="2200" dirty="0" err="1">
                <a:latin typeface="Calibri"/>
                <a:cs typeface="Calibri"/>
              </a:rPr>
              <a:t>www.harboralert.org</a:t>
            </a:r>
            <a:endParaRPr lang="en-US" sz="2200" dirty="0">
              <a:latin typeface="Calibri"/>
              <a:cs typeface="Calibri"/>
            </a:endParaRPr>
          </a:p>
        </p:txBody>
      </p:sp>
      <p:pic>
        <p:nvPicPr>
          <p:cNvPr id="4" name="Shape 1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4152" y="5381017"/>
            <a:ext cx="1069847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2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2C7C9F"/>
                </a:solidFill>
                <a:ea typeface="Calibri"/>
                <a:cs typeface="Calibri"/>
                <a:sym typeface="Calibri"/>
              </a:rPr>
              <a:t>Tributaries to the Patapsco River </a:t>
            </a:r>
            <a:endParaRPr lang="en-US" dirty="0"/>
          </a:p>
        </p:txBody>
      </p:sp>
      <p:pic>
        <p:nvPicPr>
          <p:cNvPr id="4" name="Shape 86" descr="CITY WATERSHEDS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49491" y="1600201"/>
            <a:ext cx="6359830" cy="500651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5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0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SB_Trash_Dam_Powder_Mill2-1600x132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9" r="13419"/>
          <a:stretch>
            <a:fillRect/>
          </a:stretch>
        </p:blipFill>
        <p:spPr>
          <a:xfrm>
            <a:off x="4669506" y="1380047"/>
            <a:ext cx="3580194" cy="4049029"/>
          </a:xfrm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199" y="274637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spcBef>
                <a:spcPts val="0"/>
              </a:spcBef>
              <a:buClr>
                <a:srgbClr val="205867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2C7C9F"/>
                </a:solidFill>
              </a:rPr>
              <a:t>Pollution Sources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sz="half" idx="1"/>
          </p:nvPr>
        </p:nvSpPr>
        <p:spPr>
          <a:xfrm>
            <a:off x="304800" y="1380047"/>
            <a:ext cx="4227874" cy="505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252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Industrial pollution 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Past and present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252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Stormwater Runoff 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High levels of sediment and related contaminates 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252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Nutrients</a:t>
            </a:r>
            <a:r>
              <a:rPr lang="en-US" sz="217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 </a:t>
            </a:r>
            <a:r>
              <a:rPr lang="en-US" sz="196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	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1679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Fertilizer and pet waste</a:t>
            </a:r>
          </a:p>
          <a:p>
            <a:pPr marL="0" marR="0" lvl="0" indent="0" algn="l" rtl="0">
              <a:lnSpc>
                <a:spcPct val="80000"/>
              </a:lnSpc>
              <a:spcBef>
                <a:spcPts val="504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252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Sewage Spills </a:t>
            </a:r>
            <a:r>
              <a:rPr lang="en-US" sz="196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	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1679" dirty="0">
                <a:solidFill>
                  <a:srgbClr val="205867"/>
                </a:solidFill>
                <a:latin typeface="+mj-lt"/>
              </a:rPr>
              <a:t>C</a:t>
            </a:r>
            <a:r>
              <a:rPr lang="en-US" sz="1679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hronic, high levels of sewage through storm drain system</a:t>
            </a: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2520" dirty="0" smtClean="0">
                <a:solidFill>
                  <a:srgbClr val="205867"/>
                </a:solidFill>
                <a:latin typeface="+mj-lt"/>
                <a:cs typeface="Calibri"/>
              </a:rPr>
              <a:t>Trash </a:t>
            </a:r>
            <a:r>
              <a:rPr lang="en-US" sz="2520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	</a:t>
            </a:r>
          </a:p>
          <a:p>
            <a:pPr marL="800100" marR="0" lvl="2" indent="0" algn="l" rtl="0">
              <a:lnSpc>
                <a:spcPct val="80000"/>
              </a:lnSpc>
              <a:spcBef>
                <a:spcPts val="336"/>
              </a:spcBef>
              <a:spcAft>
                <a:spcPts val="0"/>
              </a:spcAft>
              <a:buClr>
                <a:srgbClr val="205867"/>
              </a:buClr>
              <a:buSzPct val="25000"/>
              <a:buFont typeface="Arial"/>
              <a:buNone/>
            </a:pPr>
            <a:r>
              <a:rPr lang="en-US" sz="1679" dirty="0">
                <a:solidFill>
                  <a:srgbClr val="205867"/>
                </a:solidFill>
                <a:latin typeface="+mj-lt"/>
                <a:cs typeface="Calibri"/>
              </a:rPr>
              <a:t>N</a:t>
            </a:r>
            <a:r>
              <a:rPr lang="en-US" sz="1679" b="0" i="0" u="none" strike="noStrike" cap="none" dirty="0">
                <a:solidFill>
                  <a:srgbClr val="205867"/>
                </a:solidFill>
                <a:latin typeface="+mj-lt"/>
                <a:ea typeface="Calibri"/>
                <a:cs typeface="Calibri"/>
                <a:sym typeface="Calibri"/>
              </a:rPr>
              <a:t>eighborhood streets, alleys and parking 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392"/>
              </a:spcBef>
              <a:spcAft>
                <a:spcPts val="0"/>
              </a:spcAft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80000"/>
              </a:lnSpc>
              <a:spcBef>
                <a:spcPts val="392"/>
              </a:spcBef>
              <a:buClr>
                <a:schemeClr val="dk1"/>
              </a:buClr>
              <a:buSzPct val="98000"/>
              <a:buFont typeface="Arial"/>
              <a:buNone/>
            </a:pPr>
            <a:endParaRPr sz="1960" b="0" i="0" u="none" strike="noStrike" cap="none" dirty="0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Shape 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Shape 95"/>
          <p:cNvCxnSpPr/>
          <p:nvPr/>
        </p:nvCxnSpPr>
        <p:spPr>
          <a:xfrm rot="10800000">
            <a:off x="457199" y="6553200"/>
            <a:ext cx="7315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Shape 96"/>
          <p:cNvCxnSpPr/>
          <p:nvPr/>
        </p:nvCxnSpPr>
        <p:spPr>
          <a:xfrm rot="10800000">
            <a:off x="304800" y="6553200"/>
            <a:ext cx="769315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95347"/>
            <a:ext cx="8042276" cy="1336956"/>
          </a:xfrm>
        </p:spPr>
        <p:txBody>
          <a:bodyPr/>
          <a:lstStyle/>
          <a:p>
            <a:r>
              <a:rPr lang="en-US" dirty="0" smtClean="0"/>
              <a:t>What’s in the Water?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80591"/>
            <a:ext cx="8042276" cy="5099233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Waterways within the Patapsco </a:t>
            </a:r>
            <a:r>
              <a:rPr lang="en-US" dirty="0" smtClean="0"/>
              <a:t>watershed </a:t>
            </a:r>
            <a:r>
              <a:rPr lang="en-US" dirty="0"/>
              <a:t>are </a:t>
            </a:r>
            <a:r>
              <a:rPr lang="en-US" dirty="0" smtClean="0"/>
              <a:t>impaired for: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Chlordane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Chlorides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Chromium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Copper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Cyanide</a:t>
            </a:r>
          </a:p>
          <a:p>
            <a:pPr lvl="1">
              <a:spcBef>
                <a:spcPts val="0"/>
              </a:spcBef>
            </a:pPr>
            <a:r>
              <a:rPr lang="en-US" dirty="0"/>
              <a:t>Fecal Bacteria (Enterococcus)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Lead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Nickel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PCBs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Sulfates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Total Nitrogen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Total Phosphorus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Total </a:t>
            </a:r>
            <a:r>
              <a:rPr lang="en-US" dirty="0"/>
              <a:t>Suspended </a:t>
            </a:r>
            <a:r>
              <a:rPr lang="en-US" dirty="0" smtClean="0"/>
              <a:t>Solids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Trash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Zinc</a:t>
            </a:r>
          </a:p>
        </p:txBody>
      </p:sp>
      <p:pic>
        <p:nvPicPr>
          <p:cNvPr id="4" name="Shape 8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744333" y="6397821"/>
            <a:ext cx="41799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205867"/>
                </a:solidFill>
              </a:rPr>
              <a:t>Source: Maryland Department of the Environment</a:t>
            </a:r>
          </a:p>
        </p:txBody>
      </p:sp>
    </p:spTree>
    <p:extLst>
      <p:ext uri="{BB962C8B-B14F-4D97-AF65-F5344CB8AC3E}">
        <p14:creationId xmlns:p14="http://schemas.microsoft.com/office/powerpoint/2010/main" val="9544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" name="Shape 105"/>
          <p:cNvCxnSpPr/>
          <p:nvPr/>
        </p:nvCxnSpPr>
        <p:spPr>
          <a:xfrm rot="10800000">
            <a:off x="457199" y="6553200"/>
            <a:ext cx="7315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6" name="Shape 106"/>
          <p:cNvCxnSpPr/>
          <p:nvPr/>
        </p:nvCxnSpPr>
        <p:spPr>
          <a:xfrm rot="10800000">
            <a:off x="304800" y="6553200"/>
            <a:ext cx="769315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7" name="Shape 107" descr="THREE PIP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8300" y="-47142"/>
            <a:ext cx="9172300" cy="690514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6472535"/>
            <a:ext cx="20574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of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Water Baltimore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609600" y="-2286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205867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205867"/>
                </a:solidFill>
                <a:latin typeface="Calibri"/>
                <a:ea typeface="Calibri"/>
                <a:cs typeface="Calibri"/>
                <a:sym typeface="Calibri"/>
              </a:rPr>
              <a:t>Below the streets of Baltimore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Shape 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Shape 116"/>
          <p:cNvCxnSpPr/>
          <p:nvPr/>
        </p:nvCxnSpPr>
        <p:spPr>
          <a:xfrm rot="10800000">
            <a:off x="457199" y="6553200"/>
            <a:ext cx="7315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Shape 117"/>
          <p:cNvCxnSpPr/>
          <p:nvPr/>
        </p:nvCxnSpPr>
        <p:spPr>
          <a:xfrm rot="10800000">
            <a:off x="304800" y="6553200"/>
            <a:ext cx="769315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9" name="Shape 119" descr="THREE PIPES CUTAWA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655" y="0"/>
            <a:ext cx="910068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0" y="6472535"/>
            <a:ext cx="20574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of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Water Baltimore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endParaRPr sz="3200" b="0" i="0" u="none" strike="noStrike" cap="none">
              <a:solidFill>
                <a:srgbClr val="2058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8" name="Shape 128"/>
          <p:cNvCxnSpPr/>
          <p:nvPr/>
        </p:nvCxnSpPr>
        <p:spPr>
          <a:xfrm rot="10800000">
            <a:off x="457199" y="6553200"/>
            <a:ext cx="7315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Shape 129"/>
          <p:cNvCxnSpPr/>
          <p:nvPr/>
        </p:nvCxnSpPr>
        <p:spPr>
          <a:xfrm rot="10800000">
            <a:off x="304800" y="6553200"/>
            <a:ext cx="769315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0" name="Shape 130" descr="INSTITUTIONAL - Rain and runoff cop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2" y="0"/>
            <a:ext cx="910745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 txBox="1"/>
          <p:nvPr/>
        </p:nvSpPr>
        <p:spPr>
          <a:xfrm>
            <a:off x="7467600" y="6472535"/>
            <a:ext cx="20574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Property of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Blue Water Baltimore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97952" y="5130101"/>
            <a:ext cx="1069847" cy="157549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Shape 138"/>
          <p:cNvCxnSpPr/>
          <p:nvPr/>
        </p:nvCxnSpPr>
        <p:spPr>
          <a:xfrm rot="10800000">
            <a:off x="457199" y="6553200"/>
            <a:ext cx="7315200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9" name="Shape 139"/>
          <p:cNvCxnSpPr/>
          <p:nvPr/>
        </p:nvCxnSpPr>
        <p:spPr>
          <a:xfrm rot="10800000">
            <a:off x="304800" y="6553200"/>
            <a:ext cx="7693151" cy="0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0" name="Shape 140" descr="BEST PRACTICES labels 3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008" y="0"/>
            <a:ext cx="909798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205867"/>
                </a:solidFill>
              </a:rPr>
              <a:t>Baltimore Harbor </a:t>
            </a:r>
            <a:r>
              <a:rPr lang="en-US" dirty="0" err="1" smtClean="0">
                <a:solidFill>
                  <a:srgbClr val="205867"/>
                </a:solidFill>
              </a:rPr>
              <a:t>Waterkeeper</a:t>
            </a:r>
            <a:endParaRPr lang="en-US" dirty="0" smtClean="0">
              <a:solidFill>
                <a:srgbClr val="205867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05867"/>
                </a:solidFill>
              </a:rPr>
              <a:t>Water quality monitoring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05867"/>
                </a:solidFill>
              </a:rPr>
              <a:t>Advocacy: legal, regulatory, legislative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05867"/>
                </a:solidFill>
              </a:rPr>
              <a:t>Citizen outreach and education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rgbClr val="205867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205867"/>
                </a:solidFill>
              </a:rPr>
              <a:t>Restoration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05867"/>
                </a:solidFill>
              </a:rPr>
              <a:t>Urban forestry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205867"/>
                </a:solidFill>
              </a:rPr>
              <a:t>Stormwater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177063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281</TotalTime>
  <Words>246</Words>
  <Application>Microsoft Office PowerPoint</Application>
  <PresentationFormat>On-screen Show (4:3)</PresentationFormat>
  <Paragraphs>134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News Gothic MT</vt:lpstr>
      <vt:lpstr>Noto Sans Symbols</vt:lpstr>
      <vt:lpstr>Wingdings 2</vt:lpstr>
      <vt:lpstr>Breeze</vt:lpstr>
      <vt:lpstr>Citizens Advisory Committee Meeting to the Chesapeake Executive Council  January 22, 2017</vt:lpstr>
      <vt:lpstr>Tributaries to the Patapsco River </vt:lpstr>
      <vt:lpstr>Pollution Sources</vt:lpstr>
      <vt:lpstr>What’s in the Water?</vt:lpstr>
      <vt:lpstr>PowerPoint Presentation</vt:lpstr>
      <vt:lpstr>Below the streets of Baltimore</vt:lpstr>
      <vt:lpstr>PowerPoint Presentation</vt:lpstr>
      <vt:lpstr>PowerPoint Presentation</vt:lpstr>
      <vt:lpstr>Overview of Programs</vt:lpstr>
      <vt:lpstr>Baltimore Harbor Waterkeeper</vt:lpstr>
      <vt:lpstr>PowerPoint Presentation</vt:lpstr>
      <vt:lpstr>Priority Issues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Citizens Advisory Committee Meeting January 22, 2017</dc:title>
  <dc:creator>Jennifer Starr</dc:creator>
  <cp:lastModifiedBy>jstarr</cp:lastModifiedBy>
  <cp:revision>13</cp:revision>
  <dcterms:modified xsi:type="dcterms:W3CDTF">2017-02-22T12:13:27Z</dcterms:modified>
</cp:coreProperties>
</file>