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4"/>
    <p:sldMasterId id="2147483711" r:id="rId5"/>
  </p:sldMasterIdLst>
  <p:notesMasterIdLst>
    <p:notesMasterId r:id="rId36"/>
  </p:notesMasterIdLst>
  <p:sldIdLst>
    <p:sldId id="256" r:id="rId6"/>
    <p:sldId id="287" r:id="rId7"/>
    <p:sldId id="291" r:id="rId8"/>
    <p:sldId id="288" r:id="rId9"/>
    <p:sldId id="301" r:id="rId10"/>
    <p:sldId id="292" r:id="rId11"/>
    <p:sldId id="289" r:id="rId12"/>
    <p:sldId id="293" r:id="rId13"/>
    <p:sldId id="290" r:id="rId14"/>
    <p:sldId id="294" r:id="rId15"/>
    <p:sldId id="285" r:id="rId16"/>
    <p:sldId id="286" r:id="rId17"/>
    <p:sldId id="275" r:id="rId18"/>
    <p:sldId id="295" r:id="rId19"/>
    <p:sldId id="258" r:id="rId20"/>
    <p:sldId id="261" r:id="rId21"/>
    <p:sldId id="260" r:id="rId22"/>
    <p:sldId id="277" r:id="rId23"/>
    <p:sldId id="296" r:id="rId24"/>
    <p:sldId id="297" r:id="rId25"/>
    <p:sldId id="298" r:id="rId26"/>
    <p:sldId id="307" r:id="rId27"/>
    <p:sldId id="299" r:id="rId28"/>
    <p:sldId id="303" r:id="rId29"/>
    <p:sldId id="281" r:id="rId30"/>
    <p:sldId id="308" r:id="rId31"/>
    <p:sldId id="283" r:id="rId32"/>
    <p:sldId id="304" r:id="rId33"/>
    <p:sldId id="306" r:id="rId34"/>
    <p:sldId id="26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A020"/>
    <a:srgbClr val="51C628"/>
    <a:srgbClr val="C47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04" autoAdjust="0"/>
    <p:restoredTop sz="54797" autoAdjust="0"/>
  </p:normalViewPr>
  <p:slideViewPr>
    <p:cSldViewPr snapToGrid="0">
      <p:cViewPr varScale="1">
        <p:scale>
          <a:sx n="36" d="100"/>
          <a:sy n="36" d="100"/>
        </p:scale>
        <p:origin x="1944"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enne Kotula" userId="S::akotula@chesbay.us::e368daa7-94ed-4394-a014-c94bbc8536a7" providerId="AD" clId="Web-{27EAAAD9-0DE1-465C-9DFA-96D73CA9B2A6}"/>
    <pc:docChg chg="modSld">
      <pc:chgData name="Adrienne Kotula" userId="S::akotula@chesbay.us::e368daa7-94ed-4394-a014-c94bbc8536a7" providerId="AD" clId="Web-{27EAAAD9-0DE1-465C-9DFA-96D73CA9B2A6}" dt="2018-05-21T13:10:54.234" v="169"/>
      <pc:docMkLst>
        <pc:docMk/>
      </pc:docMkLst>
      <pc:sldChg chg="modSp modNotes">
        <pc:chgData name="Adrienne Kotula" userId="S::akotula@chesbay.us::e368daa7-94ed-4394-a014-c94bbc8536a7" providerId="AD" clId="Web-{27EAAAD9-0DE1-465C-9DFA-96D73CA9B2A6}" dt="2018-05-21T13:10:54.234" v="169"/>
        <pc:sldMkLst>
          <pc:docMk/>
          <pc:sldMk cId="365171024" sldId="283"/>
        </pc:sldMkLst>
        <pc:spChg chg="mod">
          <ac:chgData name="Adrienne Kotula" userId="S::akotula@chesbay.us::e368daa7-94ed-4394-a014-c94bbc8536a7" providerId="AD" clId="Web-{27EAAAD9-0DE1-465C-9DFA-96D73CA9B2A6}" dt="2018-05-21T12:49:57.607" v="86" actId="1076"/>
          <ac:spMkLst>
            <pc:docMk/>
            <pc:sldMk cId="365171024" sldId="283"/>
            <ac:spMk id="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CA1FD-78EF-4E74-ACEF-9EF27FE285AC}" type="datetimeFigureOut">
              <a:rPr lang="en-US" smtClean="0"/>
              <a:t>5/22/2018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86E49-29B9-41BC-A33C-B539F1B56271}" type="slidenum">
              <a:rPr lang="en-US" smtClean="0"/>
              <a:t>‹#›</a:t>
            </a:fld>
            <a:endParaRPr lang="en-US" dirty="0"/>
          </a:p>
        </p:txBody>
      </p:sp>
    </p:spTree>
    <p:extLst>
      <p:ext uri="{BB962C8B-B14F-4D97-AF65-F5344CB8AC3E}">
        <p14:creationId xmlns:p14="http://schemas.microsoft.com/office/powerpoint/2010/main" val="7972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86E49-29B9-41BC-A33C-B539F1B56271}" type="slidenum">
              <a:rPr lang="en-US" smtClean="0"/>
              <a:t>1</a:t>
            </a:fld>
            <a:endParaRPr lang="en-US" dirty="0"/>
          </a:p>
        </p:txBody>
      </p:sp>
    </p:spTree>
    <p:extLst>
      <p:ext uri="{BB962C8B-B14F-4D97-AF65-F5344CB8AC3E}">
        <p14:creationId xmlns:p14="http://schemas.microsoft.com/office/powerpoint/2010/main" val="163343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86E49-29B9-41BC-A33C-B539F1B562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120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we get here: </a:t>
            </a:r>
          </a:p>
          <a:p>
            <a:endParaRPr lang="en-US" dirty="0"/>
          </a:p>
          <a:p>
            <a:r>
              <a:rPr lang="en-US" dirty="0"/>
              <a:t>In May 2016,  the Chesapeake Bay Commission held a meeting (Bethesda, MD) on the </a:t>
            </a:r>
            <a:r>
              <a:rPr lang="en-US" dirty="0" err="1"/>
              <a:t>TMDL</a:t>
            </a:r>
            <a:r>
              <a:rPr lang="en-US" dirty="0"/>
              <a:t>, the progress underway and what opportunities there were for improvements in the Farm Bill.  </a:t>
            </a:r>
          </a:p>
          <a:p>
            <a:endParaRPr lang="en-US" dirty="0"/>
          </a:p>
          <a:p>
            <a:r>
              <a:rPr lang="en-US" dirty="0"/>
              <a:t>Speakers, including USDA Under Secretary Ann Mills, PA Ag Secretary Russell Redding, DCR’ s Daryl Glover (Director of the Soil and Water Conservation Division), and Farmer Bobby Whitescarver helped us to focus in on opportunities – on farms, in the Farm Bill and at the state level. </a:t>
            </a:r>
          </a:p>
          <a:p>
            <a:endParaRPr lang="en-US" dirty="0"/>
          </a:p>
          <a:p>
            <a:r>
              <a:rPr lang="en-US" dirty="0"/>
              <a:t>There was a constant message that more TA was needed.  </a:t>
            </a:r>
          </a:p>
          <a:p>
            <a:endParaRPr lang="en-US" dirty="0"/>
          </a:p>
          <a:p>
            <a:r>
              <a:rPr lang="en-US" dirty="0"/>
              <a:t>1985-2015:  Where did the Nitrogen come from?</a:t>
            </a:r>
          </a:p>
          <a:p>
            <a:r>
              <a:rPr lang="en-US" dirty="0"/>
              <a:t>59% Wastewater</a:t>
            </a:r>
          </a:p>
          <a:p>
            <a:r>
              <a:rPr lang="en-US" dirty="0"/>
              <a:t>39% Agriculture</a:t>
            </a:r>
          </a:p>
          <a:p>
            <a:r>
              <a:rPr lang="en-US" dirty="0"/>
              <a:t>2% Forest</a:t>
            </a:r>
          </a:p>
          <a:p>
            <a:endParaRPr lang="en-US" dirty="0"/>
          </a:p>
          <a:p>
            <a:r>
              <a:rPr lang="en-US" dirty="0"/>
              <a:t>2015-2025:  Where will the Nitrogen come from?</a:t>
            </a:r>
          </a:p>
          <a:p>
            <a:r>
              <a:rPr lang="en-US" dirty="0"/>
              <a:t>71% agriculture</a:t>
            </a:r>
          </a:p>
          <a:p>
            <a:r>
              <a:rPr lang="en-US" dirty="0"/>
              <a:t>24% Urban Stormwater</a:t>
            </a:r>
          </a:p>
          <a:p>
            <a:r>
              <a:rPr lang="en-US" dirty="0"/>
              <a:t>5% Septic Systems </a:t>
            </a:r>
          </a:p>
        </p:txBody>
      </p:sp>
      <p:sp>
        <p:nvSpPr>
          <p:cNvPr id="4" name="Slide Number Placeholder 3"/>
          <p:cNvSpPr>
            <a:spLocks noGrp="1"/>
          </p:cNvSpPr>
          <p:nvPr>
            <p:ph type="sldNum" sz="quarter" idx="10"/>
          </p:nvPr>
        </p:nvSpPr>
        <p:spPr/>
        <p:txBody>
          <a:bodyPr/>
          <a:lstStyle/>
          <a:p>
            <a:fld id="{02386E49-29B9-41BC-A33C-B539F1B56271}" type="slidenum">
              <a:rPr lang="en-US" smtClean="0"/>
              <a:t>11</a:t>
            </a:fld>
            <a:endParaRPr lang="en-US" dirty="0"/>
          </a:p>
        </p:txBody>
      </p:sp>
    </p:spTree>
    <p:extLst>
      <p:ext uri="{BB962C8B-B14F-4D97-AF65-F5344CB8AC3E}">
        <p14:creationId xmlns:p14="http://schemas.microsoft.com/office/powerpoint/2010/main" val="3329924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1985-2015:  Where did the Phosphorus come from?</a:t>
            </a:r>
          </a:p>
          <a:p>
            <a:r>
              <a:rPr lang="en-US" dirty="0"/>
              <a:t>73% Wastewater</a:t>
            </a:r>
          </a:p>
          <a:p>
            <a:r>
              <a:rPr lang="en-US" dirty="0"/>
              <a:t>24% Agriculture</a:t>
            </a:r>
          </a:p>
          <a:p>
            <a:r>
              <a:rPr lang="en-US" dirty="0"/>
              <a:t>2% Urban Stormwater</a:t>
            </a:r>
          </a:p>
          <a:p>
            <a:r>
              <a:rPr lang="en-US" dirty="0"/>
              <a:t>1% Forest</a:t>
            </a:r>
          </a:p>
          <a:p>
            <a:endParaRPr lang="en-US" dirty="0"/>
          </a:p>
          <a:p>
            <a:r>
              <a:rPr lang="en-US" dirty="0"/>
              <a:t>2015-2025:  Where will the Nitrogen come from?</a:t>
            </a:r>
          </a:p>
          <a:p>
            <a:r>
              <a:rPr lang="en-US" dirty="0"/>
              <a:t>64% agriculture</a:t>
            </a:r>
          </a:p>
          <a:p>
            <a:r>
              <a:rPr lang="en-US" dirty="0"/>
              <a:t>36% Urban Stormwater</a:t>
            </a:r>
          </a:p>
          <a:p>
            <a:endParaRPr lang="en-US" dirty="0"/>
          </a:p>
        </p:txBody>
      </p:sp>
      <p:sp>
        <p:nvSpPr>
          <p:cNvPr id="4" name="Slide Number Placeholder 3"/>
          <p:cNvSpPr>
            <a:spLocks noGrp="1"/>
          </p:cNvSpPr>
          <p:nvPr>
            <p:ph type="sldNum" sz="quarter" idx="10"/>
          </p:nvPr>
        </p:nvSpPr>
        <p:spPr/>
        <p:txBody>
          <a:bodyPr/>
          <a:lstStyle/>
          <a:p>
            <a:fld id="{02386E49-29B9-41BC-A33C-B539F1B56271}" type="slidenum">
              <a:rPr lang="en-US" smtClean="0"/>
              <a:t>12</a:t>
            </a:fld>
            <a:endParaRPr lang="en-US" dirty="0"/>
          </a:p>
        </p:txBody>
      </p:sp>
    </p:spTree>
    <p:extLst>
      <p:ext uri="{BB962C8B-B14F-4D97-AF65-F5344CB8AC3E}">
        <p14:creationId xmlns:p14="http://schemas.microsoft.com/office/powerpoint/2010/main" val="3704804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quickly learned is that many of the most common practices that are central to the WIP implementation require TA.</a:t>
            </a:r>
          </a:p>
          <a:p>
            <a:endParaRPr lang="en-US" dirty="0"/>
          </a:p>
          <a:p>
            <a:r>
              <a:rPr lang="en-US" dirty="0"/>
              <a:t>But the TA comes only after a practice is signed up for.</a:t>
            </a:r>
          </a:p>
          <a:p>
            <a:endParaRPr lang="en-US" dirty="0"/>
          </a:p>
          <a:p>
            <a:r>
              <a:rPr lang="en-US" dirty="0"/>
              <a:t>What happens if the Farmer is not yet familiar with the practice – but should be? </a:t>
            </a:r>
          </a:p>
        </p:txBody>
      </p:sp>
      <p:sp>
        <p:nvSpPr>
          <p:cNvPr id="4" name="Slide Number Placeholder 3"/>
          <p:cNvSpPr>
            <a:spLocks noGrp="1"/>
          </p:cNvSpPr>
          <p:nvPr>
            <p:ph type="sldNum" sz="quarter" idx="10"/>
          </p:nvPr>
        </p:nvSpPr>
        <p:spPr/>
        <p:txBody>
          <a:bodyPr/>
          <a:lstStyle/>
          <a:p>
            <a:fld id="{02386E49-29B9-41BC-A33C-B539F1B56271}" type="slidenum">
              <a:rPr lang="en-US" smtClean="0"/>
              <a:t>13</a:t>
            </a:fld>
            <a:endParaRPr lang="en-US" dirty="0"/>
          </a:p>
        </p:txBody>
      </p:sp>
    </p:spTree>
    <p:extLst>
      <p:ext uri="{BB962C8B-B14F-4D97-AF65-F5344CB8AC3E}">
        <p14:creationId xmlns:p14="http://schemas.microsoft.com/office/powerpoint/2010/main" val="1100429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Commission members wanted to know more.  </a:t>
            </a:r>
          </a:p>
          <a:p>
            <a:endParaRPr lang="en-US" sz="1200" dirty="0"/>
          </a:p>
          <a:p>
            <a:r>
              <a:rPr lang="en-US" sz="1200" dirty="0"/>
              <a:t>How do farmer’s access readily available, effective and professional technical assistance?  Is it sufficient given our expectation that farmers will be full partners in delivering Clean Water.  </a:t>
            </a:r>
            <a:endParaRPr lang="en-US" dirty="0"/>
          </a:p>
          <a:p>
            <a:endParaRPr lang="en-US" dirty="0"/>
          </a:p>
        </p:txBody>
      </p:sp>
      <p:sp>
        <p:nvSpPr>
          <p:cNvPr id="4" name="Slide Number Placeholder 3"/>
          <p:cNvSpPr>
            <a:spLocks noGrp="1"/>
          </p:cNvSpPr>
          <p:nvPr>
            <p:ph type="sldNum" sz="quarter" idx="10"/>
          </p:nvPr>
        </p:nvSpPr>
        <p:spPr/>
        <p:txBody>
          <a:bodyPr/>
          <a:lstStyle/>
          <a:p>
            <a:fld id="{02386E49-29B9-41BC-A33C-B539F1B56271}" type="slidenum">
              <a:rPr lang="en-US" smtClean="0"/>
              <a:t>14</a:t>
            </a:fld>
            <a:endParaRPr lang="en-US" dirty="0"/>
          </a:p>
        </p:txBody>
      </p:sp>
    </p:spTree>
    <p:extLst>
      <p:ext uri="{BB962C8B-B14F-4D97-AF65-F5344CB8AC3E}">
        <p14:creationId xmlns:p14="http://schemas.microsoft.com/office/powerpoint/2010/main" val="3331938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24</a:t>
            </a:r>
          </a:p>
          <a:p>
            <a:r>
              <a:rPr lang="en-US" dirty="0"/>
              <a:t>Purpose of this slide is to describe the process for developing the report and recommendations.  Leaving this slide up during this description allows the members to view the depth and breadth of expertise involved with report.]</a:t>
            </a:r>
          </a:p>
          <a:p>
            <a:endParaRPr lang="en-US" dirty="0"/>
          </a:p>
          <a:p>
            <a:r>
              <a:rPr lang="en-US" dirty="0"/>
              <a:t>Our Process:   </a:t>
            </a:r>
          </a:p>
          <a:p>
            <a:endParaRPr lang="en-US" dirty="0"/>
          </a:p>
          <a:p>
            <a:r>
              <a:rPr lang="en-US" dirty="0"/>
              <a:t>CBC staff reached out to technical assistance experts from local, state and federal governments; private for-profit companies; nonprofit conservation organizations; and the agriculture sector.</a:t>
            </a:r>
          </a:p>
          <a:p>
            <a:endParaRPr lang="en-US" dirty="0"/>
          </a:p>
          <a:p>
            <a:r>
              <a:rPr lang="en-US" dirty="0"/>
              <a:t>We solicited their input, guidance and critical review throughout the process.</a:t>
            </a:r>
          </a:p>
          <a:p>
            <a:endParaRPr lang="en-US" dirty="0"/>
          </a:p>
          <a:p>
            <a:r>
              <a:rPr lang="en-US" dirty="0"/>
              <a:t>First educated ourselves on their roles and the workings of their agencies/processes.  We asked for their review of feedback on section one of the report (what is TA? And who provides it?)</a:t>
            </a:r>
          </a:p>
          <a:p>
            <a:endParaRPr lang="en-US" dirty="0"/>
          </a:p>
          <a:p>
            <a:r>
              <a:rPr lang="en-US" dirty="0"/>
              <a:t>We reached out to Virginia, Pennsylvania, and Maryland for the data you see on funding for TA.</a:t>
            </a:r>
          </a:p>
          <a:p>
            <a:endParaRPr lang="en-US" dirty="0"/>
          </a:p>
          <a:p>
            <a:r>
              <a:rPr lang="en-US" dirty="0"/>
              <a:t>Finally, we gathered a group of TA experts in Annapolis to discuss solutions – we disciplined ourselves to focus on </a:t>
            </a:r>
            <a:r>
              <a:rPr lang="en-US" u="sng" dirty="0"/>
              <a:t>solutions</a:t>
            </a:r>
            <a:r>
              <a:rPr lang="en-US" dirty="0"/>
              <a:t>, rather than rehashing problems.</a:t>
            </a:r>
          </a:p>
          <a:p>
            <a:endParaRPr lang="en-US" dirty="0"/>
          </a:p>
          <a:p>
            <a:r>
              <a:rPr lang="en-US" dirty="0"/>
              <a:t>This panel reviewed the final draft report and series of recommendations – changes were made throughout to incorporate their input.</a:t>
            </a:r>
          </a:p>
        </p:txBody>
      </p:sp>
      <p:sp>
        <p:nvSpPr>
          <p:cNvPr id="4" name="Slide Number Placeholder 3"/>
          <p:cNvSpPr>
            <a:spLocks noGrp="1"/>
          </p:cNvSpPr>
          <p:nvPr>
            <p:ph type="sldNum" sz="quarter" idx="10"/>
          </p:nvPr>
        </p:nvSpPr>
        <p:spPr/>
        <p:txBody>
          <a:bodyPr/>
          <a:lstStyle/>
          <a:p>
            <a:fld id="{02386E49-29B9-41BC-A33C-B539F1B56271}" type="slidenum">
              <a:rPr lang="en-US" smtClean="0"/>
              <a:t>15</a:t>
            </a:fld>
            <a:endParaRPr lang="en-US" dirty="0"/>
          </a:p>
        </p:txBody>
      </p:sp>
    </p:spTree>
    <p:extLst>
      <p:ext uri="{BB962C8B-B14F-4D97-AF65-F5344CB8AC3E}">
        <p14:creationId xmlns:p14="http://schemas.microsoft.com/office/powerpoint/2010/main" val="1172293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 14</a:t>
            </a:r>
          </a:p>
          <a:p>
            <a:r>
              <a:rPr lang="en-US" dirty="0"/>
              <a:t>It also attempts to describe, in readable and understandable terms, </a:t>
            </a:r>
            <a:r>
              <a:rPr lang="en-US" b="1" dirty="0"/>
              <a:t>WHO</a:t>
            </a:r>
            <a:r>
              <a:rPr lang="en-US" dirty="0"/>
              <a:t> delivers TA. </a:t>
            </a:r>
          </a:p>
          <a:p>
            <a:endParaRPr lang="en-US" dirty="0"/>
          </a:p>
          <a:p>
            <a:r>
              <a:rPr lang="en-US" dirty="0"/>
              <a:t>This diagram lays out in a simple format the public and private agencies providing technical assistance to the region’s farmers.</a:t>
            </a:r>
          </a:p>
          <a:p>
            <a:r>
              <a:rPr lang="en-US" dirty="0"/>
              <a:t>Technical assistance is offered by a myriad of agencies, yet NRCS and your local Districts offer the lion’s share. </a:t>
            </a:r>
          </a:p>
          <a:p>
            <a:endParaRPr lang="en-US" dirty="0"/>
          </a:p>
          <a:p>
            <a:r>
              <a:rPr lang="en-US" dirty="0"/>
              <a:t>The Chart on </a:t>
            </a:r>
            <a:r>
              <a:rPr lang="en-US" u="sng" dirty="0"/>
              <a:t>Page 9 </a:t>
            </a:r>
            <a:r>
              <a:rPr lang="en-US" dirty="0"/>
              <a:t>shows, all totaled in just our 3 states there are 137 Conservation Districts, 99 of which are wholly or partially in the watershed.  </a:t>
            </a:r>
            <a:br>
              <a:rPr lang="en-US" dirty="0"/>
            </a:br>
            <a:endParaRPr lang="en-US" dirty="0"/>
          </a:p>
          <a:p>
            <a:r>
              <a:rPr lang="en-US" dirty="0"/>
              <a:t>3-5 staff per district covering anywhere from 22,000 (MD), to 24,000 (VA) to 78,000 acres per TA provider.</a:t>
            </a:r>
          </a:p>
          <a:p>
            <a:endParaRPr lang="en-US" dirty="0"/>
          </a:p>
          <a:p>
            <a:r>
              <a:rPr lang="en-US" b="0" dirty="0"/>
              <a:t>Technical assistance providers develop a relationship of trust with the farmer.  They work at the individual farm level to assess and determine the specific recommendations for an individual field or farm.  This is critical as one size does not fit all.</a:t>
            </a:r>
          </a:p>
          <a:p>
            <a:endParaRPr lang="en-US" b="1" dirty="0"/>
          </a:p>
          <a:p>
            <a:r>
              <a:rPr lang="en-US" b="1" dirty="0"/>
              <a:t>The definition of Technical Assistance must be broadened.  Currently, the “term” is too narrowly defined.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"Technical assistance is a service provided by an agricultural conservation professional to a farmer. The service provided is education, advice and oversight of the planning, programs and practices available to the farmer to reduce and manage agricultural pollution, while at the same time helping the farmer meet the management and business objectives that guide his or her operation. The service may include, for example: educating a farmer about available pollution reduction ‘cost-share’ programs; advising a farmer on ‘whole-farm’ conservation planning; or sharing engineering expertise on the implementation of farm-specific pollution reduction practices. Technical assistance often incorporates services related to programs and practices that provide the farmer with benefits beyond those of pollution reduction. These practices and programs may provide other benefits to air quality or wildlife habitat, for example, which are independent of, or in addition to, water pollution reduction outcomes. Services often also include valuable follow-up. This includes implementation assistance and guidance on maintaining and updating plans and practices" </a:t>
            </a:r>
          </a:p>
          <a:p>
            <a:endParaRPr lang="en-US" b="1" dirty="0"/>
          </a:p>
          <a:p>
            <a:endParaRPr lang="en-US" b="1" dirty="0"/>
          </a:p>
        </p:txBody>
      </p:sp>
      <p:sp>
        <p:nvSpPr>
          <p:cNvPr id="4" name="Slide Number Placeholder 3"/>
          <p:cNvSpPr>
            <a:spLocks noGrp="1"/>
          </p:cNvSpPr>
          <p:nvPr>
            <p:ph type="sldNum" sz="quarter" idx="10"/>
          </p:nvPr>
        </p:nvSpPr>
        <p:spPr/>
        <p:txBody>
          <a:bodyPr/>
          <a:lstStyle/>
          <a:p>
            <a:fld id="{02386E49-29B9-41BC-A33C-B539F1B56271}" type="slidenum">
              <a:rPr lang="en-US" smtClean="0"/>
              <a:t>16</a:t>
            </a:fld>
            <a:endParaRPr lang="en-US" dirty="0"/>
          </a:p>
        </p:txBody>
      </p:sp>
    </p:spTree>
    <p:extLst>
      <p:ext uri="{BB962C8B-B14F-4D97-AF65-F5344CB8AC3E}">
        <p14:creationId xmlns:p14="http://schemas.microsoft.com/office/powerpoint/2010/main" val="2350496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Pages 16-19</a:t>
            </a:r>
          </a:p>
          <a:p>
            <a:r>
              <a:rPr lang="en-US" b="1" dirty="0"/>
              <a:t>Pennsylvania:   </a:t>
            </a:r>
            <a:r>
              <a:rPr lang="en-US" dirty="0"/>
              <a:t>Conservation Districts in Pennsylvania are funded through a number of statutory directives and budget allocations.  There are no dedicated funds.  </a:t>
            </a:r>
          </a:p>
          <a:p>
            <a:endParaRPr lang="en-US" dirty="0"/>
          </a:p>
          <a:p>
            <a:r>
              <a:rPr lang="en-US" b="1" dirty="0"/>
              <a:t>Maryland:</a:t>
            </a:r>
            <a:r>
              <a:rPr lang="en-US" dirty="0"/>
              <a:t>   Funding also comes through the annual budget as well as the Water Quality Improvement Act which legislatively mandates annual funding sufficient to employ 110 technical assistance positions.</a:t>
            </a:r>
          </a:p>
          <a:p>
            <a:endParaRPr lang="en-US" dirty="0"/>
          </a:p>
          <a:p>
            <a:r>
              <a:rPr lang="en-US" b="1" dirty="0"/>
              <a:t>Virginia:</a:t>
            </a:r>
            <a:r>
              <a:rPr lang="en-US" dirty="0"/>
              <a:t>  The commonwealth also supports Districts through the annual budget with funding from the Water Quality Improvement Act and a land recordation fee.  Virginia statute directs 8 percent of cost-share dollars to technical assistance.</a:t>
            </a:r>
          </a:p>
          <a:p>
            <a:endParaRPr lang="en-US" dirty="0"/>
          </a:p>
          <a:p>
            <a:r>
              <a:rPr lang="en-US" dirty="0" err="1"/>
              <a:t>Bottomline</a:t>
            </a:r>
            <a:r>
              <a:rPr lang="en-US" dirty="0"/>
              <a:t>:   For the most part, funding has been stable – but this is in the face of growing cost share dollar availability for practices and mounting demands under the TMDL.  </a:t>
            </a:r>
          </a:p>
          <a:p>
            <a:endParaRPr lang="en-US" dirty="0"/>
          </a:p>
          <a:p>
            <a:r>
              <a:rPr lang="en-US" dirty="0"/>
              <a:t>WWTP have been upgraded – remember the chart I showed you at the start.  To close the gap to 2025, farms will be relied on to capture 64% of the phosphorus and 71% of the nitrogen.  </a:t>
            </a:r>
          </a:p>
          <a:p>
            <a:endParaRPr lang="en-US" dirty="0"/>
          </a:p>
          <a:p>
            <a:r>
              <a:rPr lang="en-US" dirty="0"/>
              <a:t>This translates to anywhere frim 28% (MD) to 135% (PA) increase in acres of agriculture best management practices</a:t>
            </a:r>
          </a:p>
        </p:txBody>
      </p:sp>
      <p:sp>
        <p:nvSpPr>
          <p:cNvPr id="4" name="Slide Number Placeholder 3"/>
          <p:cNvSpPr>
            <a:spLocks noGrp="1"/>
          </p:cNvSpPr>
          <p:nvPr>
            <p:ph type="sldNum" sz="quarter" idx="10"/>
          </p:nvPr>
        </p:nvSpPr>
        <p:spPr/>
        <p:txBody>
          <a:bodyPr/>
          <a:lstStyle/>
          <a:p>
            <a:fld id="{02386E49-29B9-41BC-A33C-B539F1B56271}" type="slidenum">
              <a:rPr lang="en-US" smtClean="0"/>
              <a:t>17</a:t>
            </a:fld>
            <a:endParaRPr lang="en-US" dirty="0"/>
          </a:p>
        </p:txBody>
      </p:sp>
    </p:spTree>
    <p:extLst>
      <p:ext uri="{BB962C8B-B14F-4D97-AF65-F5344CB8AC3E}">
        <p14:creationId xmlns:p14="http://schemas.microsoft.com/office/powerpoint/2010/main" val="362339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NRCS technical assistance is funded through Congressional appropriations.  </a:t>
            </a:r>
          </a:p>
          <a:p>
            <a:endParaRPr lang="en-US" dirty="0"/>
          </a:p>
          <a:p>
            <a:r>
              <a:rPr lang="en-US" dirty="0"/>
              <a:t>The federal Farm Bill provides authorization for technical assistance (TA) dollars linked to cost share programs and for the conservation technical assistance (CTA) program.  </a:t>
            </a:r>
          </a:p>
          <a:p>
            <a:endParaRPr lang="en-US" dirty="0"/>
          </a:p>
          <a:p>
            <a:r>
              <a:rPr lang="en-US" dirty="0"/>
              <a:t>These figures combine total funding for NRCS TA and CTA in our 3 states.</a:t>
            </a:r>
          </a:p>
          <a:p>
            <a:endParaRPr lang="en-US" dirty="0"/>
          </a:p>
          <a:p>
            <a:r>
              <a:rPr lang="en-US" dirty="0"/>
              <a:t>RCPP has also funded TA – but funding has decreased from $42 million annually to $9 million annually.  </a:t>
            </a:r>
          </a:p>
        </p:txBody>
      </p:sp>
      <p:sp>
        <p:nvSpPr>
          <p:cNvPr id="4" name="Slide Number Placeholder 3"/>
          <p:cNvSpPr>
            <a:spLocks noGrp="1"/>
          </p:cNvSpPr>
          <p:nvPr>
            <p:ph type="sldNum" sz="quarter" idx="10"/>
          </p:nvPr>
        </p:nvSpPr>
        <p:spPr/>
        <p:txBody>
          <a:bodyPr/>
          <a:lstStyle/>
          <a:p>
            <a:fld id="{02386E49-29B9-41BC-A33C-B539F1B56271}" type="slidenum">
              <a:rPr lang="en-US" smtClean="0"/>
              <a:t>18</a:t>
            </a:fld>
            <a:endParaRPr lang="en-US" dirty="0"/>
          </a:p>
        </p:txBody>
      </p:sp>
    </p:spTree>
    <p:extLst>
      <p:ext uri="{BB962C8B-B14F-4D97-AF65-F5344CB8AC3E}">
        <p14:creationId xmlns:p14="http://schemas.microsoft.com/office/powerpoint/2010/main" val="162004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III of the report, beginning on page 19 lays out our recommendations.   </a:t>
            </a:r>
          </a:p>
          <a:p>
            <a:endParaRPr lang="en-US" dirty="0"/>
          </a:p>
          <a:p>
            <a:endParaRPr lang="en-US" dirty="0"/>
          </a:p>
          <a:p>
            <a:r>
              <a:rPr lang="en-US" dirty="0"/>
              <a:t>The current levels of TA available to famers is insufficient to achieve the agricultural pollution reduction goals under the Chesapeake Bay TMDL.  </a:t>
            </a:r>
          </a:p>
          <a:p>
            <a:endParaRPr lang="en-US" dirty="0"/>
          </a:p>
          <a:p>
            <a:r>
              <a:rPr lang="en-US" dirty="0"/>
              <a:t>As with all pollution reduction efforts, the reductions must come from the combined effort of government, NGO and the private sector.  </a:t>
            </a:r>
          </a:p>
          <a:p>
            <a:endParaRPr lang="en-US" dirty="0"/>
          </a:p>
          <a:p>
            <a:r>
              <a:rPr lang="en-US" dirty="0"/>
              <a:t>However, our research showed that there are quite a few obstacles in the way of robust private sector involvement. </a:t>
            </a:r>
          </a:p>
          <a:p>
            <a:endParaRPr lang="en-US" dirty="0"/>
          </a:p>
          <a:p>
            <a:r>
              <a:rPr lang="en-US" dirty="0"/>
              <a:t>Rather than diminish the role of publicly provided TA, the expansion of private TA can help relieve some of the burdens placed upon NRCS and allow them to do what they do best – planning, the development of science-based practice standards and technical assistance training.  </a:t>
            </a:r>
          </a:p>
        </p:txBody>
      </p:sp>
      <p:sp>
        <p:nvSpPr>
          <p:cNvPr id="4" name="Slide Number Placeholder 3"/>
          <p:cNvSpPr>
            <a:spLocks noGrp="1"/>
          </p:cNvSpPr>
          <p:nvPr>
            <p:ph type="sldNum" sz="quarter" idx="10"/>
          </p:nvPr>
        </p:nvSpPr>
        <p:spPr/>
        <p:txBody>
          <a:bodyPr/>
          <a:lstStyle/>
          <a:p>
            <a:fld id="{02386E49-29B9-41BC-A33C-B539F1B56271}" type="slidenum">
              <a:rPr lang="en-US" smtClean="0"/>
              <a:t>19</a:t>
            </a:fld>
            <a:endParaRPr lang="en-US" dirty="0"/>
          </a:p>
        </p:txBody>
      </p:sp>
    </p:spTree>
    <p:extLst>
      <p:ext uri="{BB962C8B-B14F-4D97-AF65-F5344CB8AC3E}">
        <p14:creationId xmlns:p14="http://schemas.microsoft.com/office/powerpoint/2010/main" val="3181909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86E49-29B9-41BC-A33C-B539F1B56271}" type="slidenum">
              <a:rPr lang="en-US" smtClean="0"/>
              <a:t>2</a:t>
            </a:fld>
            <a:endParaRPr lang="en-US" dirty="0"/>
          </a:p>
        </p:txBody>
      </p:sp>
    </p:spTree>
    <p:extLst>
      <p:ext uri="{BB962C8B-B14F-4D97-AF65-F5344CB8AC3E}">
        <p14:creationId xmlns:p14="http://schemas.microsoft.com/office/powerpoint/2010/main" val="1572489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private for-profit and non-profit sector, there is also a need to create more favorable employment conditions for publicly employed conservation professionals.  </a:t>
            </a:r>
          </a:p>
          <a:p>
            <a:endParaRPr lang="en-US" dirty="0"/>
          </a:p>
          <a:p>
            <a:r>
              <a:rPr lang="en-US" dirty="0"/>
              <a:t>Given the importance of the one-on-one relationship between farmer and provider, the need for a provider’s continuous training and education, and the need to keep these governmental professionals in their jobs cannot be overstated. </a:t>
            </a:r>
          </a:p>
          <a:p>
            <a:endParaRPr lang="en-US" dirty="0"/>
          </a:p>
          <a:p>
            <a:r>
              <a:rPr lang="en-US" b="1" dirty="0"/>
              <a:t>TUITION:</a:t>
            </a:r>
            <a:r>
              <a:rPr lang="en-US" dirty="0"/>
              <a:t>   There exists in the </a:t>
            </a:r>
            <a:r>
              <a:rPr lang="en-US" u="sng" dirty="0"/>
              <a:t>teaching and legal fields </a:t>
            </a:r>
            <a:r>
              <a:rPr lang="en-US" dirty="0"/>
              <a:t>programs that allow for educational loan forgiveness in exchange for public service commitment for a number of years.  Could a similar program apply for TA?  </a:t>
            </a:r>
          </a:p>
          <a:p>
            <a:endParaRPr lang="en-US" dirty="0"/>
          </a:p>
          <a:p>
            <a:r>
              <a:rPr lang="en-US" b="1" dirty="0"/>
              <a:t>CERTIFICATE PROGRAMS: </a:t>
            </a:r>
            <a:r>
              <a:rPr lang="en-US" dirty="0"/>
              <a:t>  Working with the farm community takes a certain skill set, one that many believe is best achieved by growing up and working on a farm.  However, new, young conservation professionals are increasingly coming from urban backgrounds or generic environmental science (sometimes even liberal arts).  The creation of a two-year certificate would allow high school graduates to enter the field absent a four-year degree (and its debt), but with training better tailored to the job of an agricultural conservation advisor.  </a:t>
            </a:r>
          </a:p>
          <a:p>
            <a:endParaRPr lang="en-US" dirty="0"/>
          </a:p>
          <a:p>
            <a:r>
              <a:rPr lang="en-US" b="1" dirty="0"/>
              <a:t>TRAINING:</a:t>
            </a:r>
            <a:r>
              <a:rPr lang="en-US" dirty="0"/>
              <a:t>  The 2025 TMDL goals are ambitious, and put much of the pollution reduction on the backs of farmers. Agricultural  TA must keep pace with emerging technologies, particularly those that advance water quality goals.  Government programs should place a priority on ongoing education, ensuring that they have access, receive encouragement, and have sufficient time to pursue continuing education.   </a:t>
            </a:r>
          </a:p>
          <a:p>
            <a:endParaRPr lang="en-US" dirty="0"/>
          </a:p>
          <a:p>
            <a:endParaRPr lang="en-US" dirty="0"/>
          </a:p>
        </p:txBody>
      </p:sp>
      <p:sp>
        <p:nvSpPr>
          <p:cNvPr id="4" name="Slide Number Placeholder 3"/>
          <p:cNvSpPr>
            <a:spLocks noGrp="1"/>
          </p:cNvSpPr>
          <p:nvPr>
            <p:ph type="sldNum" sz="quarter" idx="10"/>
          </p:nvPr>
        </p:nvSpPr>
        <p:spPr/>
        <p:txBody>
          <a:bodyPr/>
          <a:lstStyle/>
          <a:p>
            <a:fld id="{02386E49-29B9-41BC-A33C-B539F1B56271}" type="slidenum">
              <a:rPr lang="en-US" smtClean="0"/>
              <a:t>20</a:t>
            </a:fld>
            <a:endParaRPr lang="en-US" dirty="0"/>
          </a:p>
        </p:txBody>
      </p:sp>
    </p:spTree>
    <p:extLst>
      <p:ext uri="{BB962C8B-B14F-4D97-AF65-F5344CB8AC3E}">
        <p14:creationId xmlns:p14="http://schemas.microsoft.com/office/powerpoint/2010/main" val="57826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for TA varies widely at both the state and federal level. </a:t>
            </a:r>
          </a:p>
          <a:p>
            <a:endParaRPr lang="en-US" dirty="0"/>
          </a:p>
          <a:p>
            <a:r>
              <a:rPr lang="en-US" dirty="0"/>
              <a:t>This variability undermines the consistent delivery of TA, creating insecurity in the predictability of available assistance.  Such unpredictability reduces the likelihood of a farm considering the implementation of a new, and often unfamiliar practices.  </a:t>
            </a:r>
          </a:p>
          <a:p>
            <a:endParaRPr lang="en-US" dirty="0"/>
          </a:p>
          <a:p>
            <a:r>
              <a:rPr lang="en-US" dirty="0"/>
              <a:t>BLOCK GRANTS:  States administrations are more likely to understand the receptivity of the farmers and where and how the delivery of additional technical assistance would be met with success. </a:t>
            </a:r>
            <a:br>
              <a:rPr lang="en-US" dirty="0"/>
            </a:br>
            <a:endParaRPr lang="en-US" dirty="0"/>
          </a:p>
          <a:p>
            <a:r>
              <a:rPr lang="en-US" dirty="0"/>
              <a:t>Federal Block grants to the states could help with this strategic delivery.  Section 319 of the Clean Water Act provides a model.  </a:t>
            </a:r>
            <a:br>
              <a:rPr lang="en-US" dirty="0"/>
            </a:br>
            <a:br>
              <a:rPr lang="en-US" dirty="0"/>
            </a:br>
            <a:r>
              <a:rPr lang="en-US" dirty="0"/>
              <a:t>With federal oversight and state implementation, 319 supports the states efforts for a wide range of nonpoint source pollution management efforts (TA, technology transfer, monitoring, and more).  A parallel program in the Farm Bill could establish a sustained baseline level of funds for TA.  However, this will not happen without voices of support coming from every corner. </a:t>
            </a:r>
          </a:p>
          <a:p>
            <a:endParaRPr lang="en-US" dirty="0"/>
          </a:p>
          <a:p>
            <a:r>
              <a:rPr lang="en-US" dirty="0"/>
              <a:t>A 2011 EPA study looking at 319 anticipated this concept by acknowledging the need for </a:t>
            </a:r>
            <a:r>
              <a:rPr lang="en-US" b="1" dirty="0"/>
              <a:t>“the development and implementation of statewide nitrogen and phosphorus pollution frameworks.”</a:t>
            </a:r>
            <a:r>
              <a:rPr lang="en-US" dirty="0"/>
              <a:t>   The report recommended the development of programs requiring implementation of practices to reduce this pollution from agricultural sources.   </a:t>
            </a:r>
          </a:p>
          <a:p>
            <a:endParaRPr lang="en-US" dirty="0"/>
          </a:p>
          <a:p>
            <a:r>
              <a:rPr lang="en-US" dirty="0"/>
              <a:t>Such implementation cannot happen without Technical Assistance.   </a:t>
            </a:r>
          </a:p>
        </p:txBody>
      </p:sp>
      <p:sp>
        <p:nvSpPr>
          <p:cNvPr id="4" name="Slide Number Placeholder 3"/>
          <p:cNvSpPr>
            <a:spLocks noGrp="1"/>
          </p:cNvSpPr>
          <p:nvPr>
            <p:ph type="sldNum" sz="quarter" idx="10"/>
          </p:nvPr>
        </p:nvSpPr>
        <p:spPr/>
        <p:txBody>
          <a:bodyPr/>
          <a:lstStyle/>
          <a:p>
            <a:fld id="{02386E49-29B9-41BC-A33C-B539F1B56271}" type="slidenum">
              <a:rPr lang="en-US" smtClean="0"/>
              <a:t>21</a:t>
            </a:fld>
            <a:endParaRPr lang="en-US" dirty="0"/>
          </a:p>
        </p:txBody>
      </p:sp>
    </p:spTree>
    <p:extLst>
      <p:ext uri="{BB962C8B-B14F-4D97-AF65-F5344CB8AC3E}">
        <p14:creationId xmlns:p14="http://schemas.microsoft.com/office/powerpoint/2010/main" val="2750559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2386E49-29B9-41BC-A33C-B539F1B562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741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fontAlgn="base">
              <a:buFont typeface="Arial" panose="020B0604020202020204" pitchFamily="34" charset="0"/>
              <a:buNone/>
            </a:pPr>
            <a:r>
              <a:rPr lang="en-US" sz="1200" dirty="0" err="1"/>
              <a:t>RCPP</a:t>
            </a:r>
            <a:endParaRPr lang="en-US" sz="1200" dirty="0"/>
          </a:p>
          <a:p>
            <a:pPr marL="1085850" lvl="2" indent="-171450" fontAlgn="base">
              <a:buFont typeface="Arial" panose="020B0604020202020204" pitchFamily="34" charset="0"/>
              <a:buChar char="•"/>
            </a:pPr>
            <a:r>
              <a:rPr lang="en-US" sz="1200" dirty="0"/>
              <a:t>Authorizes the advance of TA funding to eligible partners </a:t>
            </a:r>
          </a:p>
          <a:p>
            <a:pPr marL="1085850" lvl="2" indent="-171450" fontAlgn="base">
              <a:buFont typeface="Arial" panose="020B0604020202020204" pitchFamily="34" charset="0"/>
              <a:buChar char="•"/>
            </a:pPr>
            <a:r>
              <a:rPr lang="en-US" sz="1200" dirty="0"/>
              <a:t>Requires the available TA amount to be published at the time of project selection </a:t>
            </a:r>
          </a:p>
          <a:p>
            <a:pPr marL="1085850" lvl="2" indent="-171450" fontAlgn="base">
              <a:buFont typeface="Arial" panose="020B0604020202020204" pitchFamily="34" charset="0"/>
              <a:buChar char="•"/>
            </a:pPr>
            <a:r>
              <a:rPr lang="en-US" sz="1200" dirty="0"/>
              <a:t>Limits agency costs for TA to those necessary to carry out the objectives of the partnership agreement. </a:t>
            </a:r>
          </a:p>
          <a:p>
            <a:pPr marL="1085850" lvl="2" indent="-171450" fontAlgn="base">
              <a:buFont typeface="Arial" panose="020B0604020202020204" pitchFamily="34" charset="0"/>
              <a:buChar char="•"/>
            </a:pPr>
            <a:r>
              <a:rPr lang="en-US" sz="1200" dirty="0"/>
              <a:t>Requires NRCS feedback throughout the application process</a:t>
            </a:r>
          </a:p>
          <a:p>
            <a:pPr marL="1085850" lvl="2" indent="-171450" fontAlgn="base">
              <a:buFont typeface="Arial" panose="020B0604020202020204" pitchFamily="34" charset="0"/>
              <a:buChar char="•"/>
            </a:pPr>
            <a:r>
              <a:rPr lang="en-US" sz="1200" dirty="0"/>
              <a:t>Allows grant funding to go directly to a partner organization</a:t>
            </a:r>
            <a:r>
              <a:rPr lang="en-US" sz="1200" baseline="0" dirty="0"/>
              <a:t>.</a:t>
            </a:r>
          </a:p>
          <a:p>
            <a:pPr marL="914400" lvl="2" indent="0" fontAlgn="base">
              <a:buFont typeface="Arial" panose="020B0604020202020204" pitchFamily="34" charset="0"/>
              <a:buNone/>
            </a:pPr>
            <a:endParaRPr lang="en-US" sz="1200" baseline="0" dirty="0"/>
          </a:p>
          <a:p>
            <a:pPr marL="914400" lvl="2" indent="0" fontAlgn="base">
              <a:buFont typeface="Arial" panose="020B0604020202020204" pitchFamily="34" charset="0"/>
              <a:buNone/>
            </a:pPr>
            <a:r>
              <a:rPr lang="en-US" sz="1200" baseline="0" dirty="0" err="1"/>
              <a:t>CREP</a:t>
            </a:r>
            <a:endParaRPr lang="en-US" sz="1200" baseline="0" dirty="0"/>
          </a:p>
          <a:p>
            <a:pPr marL="1085850" lvl="2" indent="-171450" fontAlgn="base">
              <a:buFont typeface="Arial" panose="020B0604020202020204" pitchFamily="34" charset="0"/>
              <a:buChar char="•"/>
            </a:pPr>
            <a:r>
              <a:rPr lang="en-US" sz="1200" dirty="0"/>
              <a:t>Allows partner TA to count as match</a:t>
            </a:r>
          </a:p>
          <a:p>
            <a:pPr marL="1085850" lvl="2" indent="-171450" fontAlgn="base">
              <a:buFont typeface="Arial" panose="020B0604020202020204" pitchFamily="34" charset="0"/>
              <a:buChar char="•"/>
            </a:pPr>
            <a:r>
              <a:rPr lang="en-US" sz="1200" dirty="0"/>
              <a:t>Allows number and size of parcels to be considered when estimating TA need</a:t>
            </a:r>
          </a:p>
          <a:p>
            <a:pPr marL="1085850" lvl="2" indent="-171450" fontAlgn="base">
              <a:buFont typeface="Arial" panose="020B0604020202020204" pitchFamily="34" charset="0"/>
              <a:buChar char="•"/>
            </a:pPr>
            <a:r>
              <a:rPr lang="en-US" sz="1200" dirty="0"/>
              <a:t>Encourages partnership with NGOs for TA</a:t>
            </a:r>
          </a:p>
          <a:p>
            <a:pPr lvl="2" fontAlgn="base"/>
            <a:endParaRPr lang="en-US" sz="1200" dirty="0"/>
          </a:p>
          <a:p>
            <a:pPr marL="914400" lvl="2" indent="0" fontAlgn="base">
              <a:buFont typeface="Arial" panose="020B0604020202020204" pitchFamily="34" charset="0"/>
              <a:buNone/>
            </a:pPr>
            <a:endParaRPr lang="en-US" sz="1200" baseline="0" dirty="0"/>
          </a:p>
          <a:p>
            <a:pPr marL="1085850" lvl="2" indent="-171450" fontAlgn="base">
              <a:buFont typeface="Arial" panose="020B0604020202020204" pitchFamily="34" charset="0"/>
              <a:buChar char="•"/>
            </a:pPr>
            <a:endParaRPr lang="en-US" sz="1200" baseline="0" dirty="0"/>
          </a:p>
          <a:p>
            <a:pPr marL="1085850" lvl="2" indent="-171450" fontAlgn="base">
              <a:buFont typeface="Arial" panose="020B0604020202020204" pitchFamily="34" charset="0"/>
              <a:buChar char="•"/>
            </a:pPr>
            <a:endParaRPr lang="en-US" sz="1200" baseline="0" dirty="0"/>
          </a:p>
        </p:txBody>
      </p:sp>
      <p:sp>
        <p:nvSpPr>
          <p:cNvPr id="4" name="Slide Number Placeholder 3"/>
          <p:cNvSpPr>
            <a:spLocks noGrp="1"/>
          </p:cNvSpPr>
          <p:nvPr>
            <p:ph type="sldNum" sz="quarter" idx="10"/>
          </p:nvPr>
        </p:nvSpPr>
        <p:spPr/>
        <p:txBody>
          <a:bodyPr/>
          <a:lstStyle/>
          <a:p>
            <a:fld id="{02386E49-29B9-41BC-A33C-B539F1B56271}" type="slidenum">
              <a:rPr lang="en-US" smtClean="0"/>
              <a:t>23</a:t>
            </a:fld>
            <a:endParaRPr lang="en-US" dirty="0"/>
          </a:p>
        </p:txBody>
      </p:sp>
    </p:spTree>
    <p:extLst>
      <p:ext uri="{BB962C8B-B14F-4D97-AF65-F5344CB8AC3E}">
        <p14:creationId xmlns:p14="http://schemas.microsoft.com/office/powerpoint/2010/main" val="866987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U.S. House of Representatives is debating and voting on amendments to the Farm Bill (H.R. 2). One amendment, offered by Congressman Bank (IN) and others, would repeal the 2015 Clean Water Rule.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amendment would eliminate the safeguards under the Clean Water Rule for the waters that feed the drinking water of 117 million Americans and protect small streams and other waters that serve as habitat for wildlife, reduce flooding risk, and naturally filter pollution.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Banks amendment would undermine the entire rulemaking process by disregarding the public input submitted in opposition to attempts to roll back the Clean Water Rule.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proposed amendment uses the Farm Bill as a means to help the administration and industry with their reckless and unpopular effort to roll back clean water safeguards.</a:t>
            </a:r>
          </a:p>
          <a:p>
            <a:r>
              <a:rPr lang="en-US" sz="1200" kern="1200" dirty="0">
                <a:solidFill>
                  <a:schemeClr val="tx1"/>
                </a:solidFill>
                <a:effectLst/>
                <a:latin typeface="+mn-lt"/>
                <a:ea typeface="+mn-ea"/>
                <a:cs typeface="+mn-cs"/>
              </a:rPr>
              <a:t> </a:t>
            </a:r>
          </a:p>
          <a:p>
            <a:r>
              <a:rPr lang="en-US" dirty="0"/>
              <a:t>Appears there are the votes to pass it.  Opportunity lies in the Senate.</a:t>
            </a:r>
          </a:p>
        </p:txBody>
      </p:sp>
      <p:sp>
        <p:nvSpPr>
          <p:cNvPr id="4" name="Slide Number Placeholder 3"/>
          <p:cNvSpPr>
            <a:spLocks noGrp="1"/>
          </p:cNvSpPr>
          <p:nvPr>
            <p:ph type="sldNum" sz="quarter" idx="10"/>
          </p:nvPr>
        </p:nvSpPr>
        <p:spPr/>
        <p:txBody>
          <a:bodyPr/>
          <a:lstStyle/>
          <a:p>
            <a:fld id="{02386E49-29B9-41BC-A33C-B539F1B56271}" type="slidenum">
              <a:rPr lang="en-US" smtClean="0"/>
              <a:t>24</a:t>
            </a:fld>
            <a:endParaRPr lang="en-US" dirty="0"/>
          </a:p>
        </p:txBody>
      </p:sp>
    </p:spTree>
    <p:extLst>
      <p:ext uri="{BB962C8B-B14F-4D97-AF65-F5344CB8AC3E}">
        <p14:creationId xmlns:p14="http://schemas.microsoft.com/office/powerpoint/2010/main" val="36473598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Reimbursement</a:t>
            </a:r>
            <a:r>
              <a:rPr lang="en-US" baseline="0" dirty="0"/>
              <a:t> Program is part of Gov. Wolf’s 2016 commitment to provide additional state resources toward the Chesapeake Bay.</a:t>
            </a:r>
          </a:p>
          <a:p>
            <a:pPr marL="171450" indent="-171450">
              <a:buFont typeface="Arial" panose="020B0604020202020204" pitchFamily="34" charset="0"/>
              <a:buChar char="•"/>
            </a:pPr>
            <a:r>
              <a:rPr lang="en-US" baseline="0" dirty="0"/>
              <a:t>Plan costs range from $500-$1500, so 800-2200 plans could be funded.</a:t>
            </a:r>
          </a:p>
          <a:p>
            <a:pPr marL="171450" indent="-171450">
              <a:buFont typeface="Arial" panose="020B0604020202020204" pitchFamily="34" charset="0"/>
              <a:buChar char="•"/>
            </a:pPr>
            <a:r>
              <a:rPr lang="en-US" baseline="0" dirty="0"/>
              <a:t>Application deadline was April 1, 2018, and program was fully-subscribed.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TA training certificates are outgrowths of the PA in the Balance Conference, which identified TA as one of four core initiatives.</a:t>
            </a:r>
          </a:p>
          <a:p>
            <a:pPr marL="171450" indent="-171450">
              <a:buFont typeface="Arial" panose="020B0604020202020204" pitchFamily="34" charset="0"/>
              <a:buChar char="•"/>
            </a:pPr>
            <a:r>
              <a:rPr lang="en-US" baseline="0" dirty="0"/>
              <a:t>The PSU certificate is under the Environmental Resource Management program</a:t>
            </a:r>
          </a:p>
          <a:p>
            <a:pPr marL="628650" lvl="1" indent="-171450">
              <a:buFont typeface="Arial" panose="020B0604020202020204" pitchFamily="34" charset="0"/>
              <a:buChar char="•"/>
            </a:pPr>
            <a:r>
              <a:rPr lang="en-US" baseline="0" dirty="0"/>
              <a:t>11-14 credits, including an internship or independent study to provide hands-on field experience</a:t>
            </a:r>
          </a:p>
          <a:p>
            <a:pPr marL="628650" lvl="1" indent="-171450">
              <a:buFont typeface="Arial" panose="020B0604020202020204" pitchFamily="34" charset="0"/>
              <a:buChar char="•"/>
            </a:pPr>
            <a:r>
              <a:rPr lang="en-US" baseline="0" dirty="0"/>
              <a:t>Announced in May 2017</a:t>
            </a:r>
          </a:p>
          <a:p>
            <a:pPr marL="628650" lvl="1" indent="-171450">
              <a:buFont typeface="Arial" panose="020B0604020202020204" pitchFamily="34" charset="0"/>
              <a:buChar char="•"/>
            </a:pPr>
            <a:r>
              <a:rPr lang="en-US" baseline="0" dirty="0"/>
              <a:t>1</a:t>
            </a:r>
            <a:r>
              <a:rPr lang="en-US" baseline="30000" dirty="0"/>
              <a:t>st</a:t>
            </a:r>
            <a:r>
              <a:rPr lang="en-US" baseline="0" dirty="0"/>
              <a:t> student to enroll is doing their internship at Lancaster CD </a:t>
            </a:r>
            <a:r>
              <a:rPr lang="en-US" baseline="0"/>
              <a:t>this summer</a:t>
            </a:r>
            <a:br>
              <a:rPr lang="en-US" baseline="0" dirty="0"/>
            </a:br>
            <a:endParaRPr lang="en-US" baseline="0" dirty="0"/>
          </a:p>
          <a:p>
            <a:pPr marL="171450" indent="-171450">
              <a:buFont typeface="Arial" panose="020B0604020202020204" pitchFamily="34" charset="0"/>
              <a:buChar char="•"/>
            </a:pPr>
            <a:r>
              <a:rPr lang="en-US" baseline="0" dirty="0"/>
              <a:t>Thaddeus Stevens is in Lancaster</a:t>
            </a:r>
          </a:p>
          <a:p>
            <a:pPr marL="628650" lvl="1" indent="-171450">
              <a:buFont typeface="Arial" panose="020B0604020202020204" pitchFamily="34" charset="0"/>
              <a:buChar char="•"/>
            </a:pPr>
            <a:r>
              <a:rPr lang="en-US" baseline="0" dirty="0"/>
              <a:t>Program is still under development</a:t>
            </a:r>
          </a:p>
        </p:txBody>
      </p:sp>
      <p:sp>
        <p:nvSpPr>
          <p:cNvPr id="4" name="Slide Number Placeholder 3"/>
          <p:cNvSpPr>
            <a:spLocks noGrp="1"/>
          </p:cNvSpPr>
          <p:nvPr>
            <p:ph type="sldNum" sz="quarter" idx="10"/>
          </p:nvPr>
        </p:nvSpPr>
        <p:spPr/>
        <p:txBody>
          <a:bodyPr/>
          <a:lstStyle/>
          <a:p>
            <a:fld id="{02386E49-29B9-41BC-A33C-B539F1B56271}" type="slidenum">
              <a:rPr lang="en-US" smtClean="0"/>
              <a:t>25</a:t>
            </a:fld>
            <a:endParaRPr lang="en-US" dirty="0"/>
          </a:p>
        </p:txBody>
      </p:sp>
    </p:spTree>
    <p:extLst>
      <p:ext uri="{BB962C8B-B14F-4D97-AF65-F5344CB8AC3E}">
        <p14:creationId xmlns:p14="http://schemas.microsoft.com/office/powerpoint/2010/main" val="2942852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Maryland Department and Agriculture and the Soil Conservation Districts are partnering with the National Association of Conservation Districts to leverage state funding for TA.  NACD has received a national grant from NRCS to enhance TA nation-wide.  Maryland is using state funding as match to hire three additional TA employees in three districts.  Additionally, the State has had to commit to continuing these employees through 2020 as part of the grant.</a:t>
            </a:r>
          </a:p>
          <a:p>
            <a:endParaRPr lang="en-US" dirty="0"/>
          </a:p>
          <a:p>
            <a:r>
              <a:rPr lang="en-US" dirty="0"/>
              <a:t>MDA is collaborating with the new Shorerivers organization to leverage state funding for TA with a National Fish and Wildlife Foundation grant received by Shorerivers.  They are working together to pilot new methods for drainage management on Eastern Shore farms.   Initiative links SCD staff with outside engineering firms, to help grown the size of the TA “tool-box”.</a:t>
            </a:r>
          </a:p>
          <a:p>
            <a:endParaRPr lang="en-US" dirty="0"/>
          </a:p>
          <a:p>
            <a:r>
              <a:rPr lang="en-US" dirty="0"/>
              <a:t>MDA has received approval from the Department of Budget and Mangement to 8 vacant positions in SCD field offices.  Hiring freezes at both the state and federal level have slowed pace of TA.</a:t>
            </a:r>
          </a:p>
        </p:txBody>
      </p:sp>
      <p:sp>
        <p:nvSpPr>
          <p:cNvPr id="4" name="Slide Number Placeholder 3"/>
          <p:cNvSpPr>
            <a:spLocks noGrp="1"/>
          </p:cNvSpPr>
          <p:nvPr>
            <p:ph type="sldNum" sz="quarter" idx="10"/>
          </p:nvPr>
        </p:nvSpPr>
        <p:spPr/>
        <p:txBody>
          <a:bodyPr/>
          <a:lstStyle/>
          <a:p>
            <a:fld id="{02386E49-29B9-41BC-A33C-B539F1B56271}" type="slidenum">
              <a:rPr lang="en-US" smtClean="0"/>
              <a:t>26</a:t>
            </a:fld>
            <a:endParaRPr lang="en-US" dirty="0"/>
          </a:p>
        </p:txBody>
      </p:sp>
    </p:spTree>
    <p:extLst>
      <p:ext uri="{BB962C8B-B14F-4D97-AF65-F5344CB8AC3E}">
        <p14:creationId xmlns:p14="http://schemas.microsoft.com/office/powerpoint/2010/main" val="1496976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Budget amendments introduced by Sen. Hanger (co-chair of Senate Finance)</a:t>
            </a:r>
          </a:p>
          <a:p>
            <a:pPr marL="171450" indent="-171450">
              <a:buFont typeface="Arial" panose="020B0604020202020204" pitchFamily="34" charset="0"/>
              <a:buChar char="•"/>
            </a:pPr>
            <a:r>
              <a:rPr lang="en-US" baseline="0" dirty="0"/>
              <a:t>The general fund amendment would </a:t>
            </a:r>
            <a:r>
              <a:rPr lang="en-US" dirty="0"/>
              <a:t>have established</a:t>
            </a:r>
            <a:r>
              <a:rPr lang="en-US" baseline="0" dirty="0"/>
              <a:t> an annual funding base of $35M</a:t>
            </a:r>
            <a:r>
              <a:rPr lang="en-US" dirty="0"/>
              <a:t> while the second half</a:t>
            </a:r>
            <a:r>
              <a:rPr lang="en-US" dirty="0">
                <a:cs typeface="Calibri"/>
              </a:rPr>
              <a:t> of the recordation fee would have increased the dedicated funding by $10 million. The remaining amendment will increase the base funding going to the Water Quality Improvement fund reserve by $2.5m.</a:t>
            </a:r>
            <a:endParaRPr lang="en-US" baseline="0" dirty="0">
              <a:cs typeface="Calibri"/>
            </a:endParaRPr>
          </a:p>
          <a:p>
            <a:pPr marL="171450" indent="-171450">
              <a:buFont typeface="Arial" panose="020B0604020202020204" pitchFamily="34" charset="0"/>
              <a:buChar char="•"/>
            </a:pPr>
            <a:r>
              <a:rPr lang="en-US" dirty="0"/>
              <a:t>Senate</a:t>
            </a:r>
            <a:r>
              <a:rPr lang="en-US" baseline="0" dirty="0"/>
              <a:t> Finance </a:t>
            </a:r>
            <a:r>
              <a:rPr lang="en-US" dirty="0"/>
              <a:t>is currently in negotiations on Medicaid Expansion and will hopefully </a:t>
            </a:r>
            <a:r>
              <a:rPr lang="en-US" baseline="0" dirty="0"/>
              <a:t>release its budget proposal</a:t>
            </a:r>
            <a:r>
              <a:rPr lang="en-US" dirty="0"/>
              <a:t> in the next couple of weeks</a:t>
            </a:r>
            <a:r>
              <a:rPr lang="en-US" baseline="0" dirty="0"/>
              <a:t>.</a:t>
            </a:r>
            <a:endParaRPr lang="en-US" baseline="0" dirty="0">
              <a:cs typeface="Calibri"/>
            </a:endParaRPr>
          </a:p>
          <a:p>
            <a:pPr marL="171450" indent="-171450">
              <a:buFont typeface="Arial" panose="020B0604020202020204" pitchFamily="34" charset="0"/>
              <a:buChar char="•"/>
            </a:pPr>
            <a:endParaRPr lang="en-US" baseline="0" dirty="0"/>
          </a:p>
          <a:p>
            <a:r>
              <a:rPr lang="en-US" baseline="0" dirty="0"/>
              <a:t>The use of grant funds for </a:t>
            </a:r>
            <a:r>
              <a:rPr lang="en-US" dirty="0"/>
              <a:t>technical assistance staff</a:t>
            </a:r>
            <a:r>
              <a:rPr lang="en-US" baseline="0" dirty="0"/>
              <a:t> is a new concept that CBC has been discussing with Joe Maroon</a:t>
            </a:r>
            <a:r>
              <a:rPr lang="en-US" dirty="0"/>
              <a:t> at VEE and it has been included as a funding priority for their $15 million James River Water Quality Improvement Program</a:t>
            </a:r>
            <a:r>
              <a:rPr lang="en-US" baseline="0" dirty="0"/>
              <a:t>.</a:t>
            </a:r>
            <a:endParaRPr lang="en-US" baseline="0" dirty="0">
              <a:cs typeface="Calibri"/>
            </a:endParaRPr>
          </a:p>
        </p:txBody>
      </p:sp>
      <p:sp>
        <p:nvSpPr>
          <p:cNvPr id="4" name="Slide Number Placeholder 3"/>
          <p:cNvSpPr>
            <a:spLocks noGrp="1"/>
          </p:cNvSpPr>
          <p:nvPr>
            <p:ph type="sldNum" sz="quarter" idx="10"/>
          </p:nvPr>
        </p:nvSpPr>
        <p:spPr/>
        <p:txBody>
          <a:bodyPr/>
          <a:lstStyle/>
          <a:p>
            <a:fld id="{02386E49-29B9-41BC-A33C-B539F1B56271}" type="slidenum">
              <a:rPr lang="en-US" smtClean="0"/>
              <a:t>27</a:t>
            </a:fld>
            <a:endParaRPr lang="en-US" dirty="0"/>
          </a:p>
        </p:txBody>
      </p:sp>
    </p:spTree>
    <p:extLst>
      <p:ext uri="{BB962C8B-B14F-4D97-AF65-F5344CB8AC3E}">
        <p14:creationId xmlns:p14="http://schemas.microsoft.com/office/powerpoint/2010/main" val="12562096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Maryland Department and Agriculture and the Soil Conservation Districts are partnering with the National Association of Conservation Districts to leverage state funding for TA.  NACD has received a national grant from NRCS to enhance TA nation-wide.  Maryland is using state funding as match to hire three additional TA employees in three districts.  Additionally, the State has had to commit to continuing these employees through 2020 as part of the grant.</a:t>
            </a:r>
          </a:p>
          <a:p>
            <a:endParaRPr lang="en-US" dirty="0"/>
          </a:p>
          <a:p>
            <a:r>
              <a:rPr lang="en-US" dirty="0"/>
              <a:t>MDA is collaborating with the new Shorerivers organization to leverage state funding for TA with a National Fish and Wildlife Foundation grant received by Shorerivers.  They are working together to pilot new methods for drainage management on Eastern Shore farms.   Initiative links SCD staff with outside engineering firms, to help grown the size of the TA “tool-box”.</a:t>
            </a:r>
          </a:p>
          <a:p>
            <a:endParaRPr lang="en-US" dirty="0"/>
          </a:p>
          <a:p>
            <a:r>
              <a:rPr lang="en-US" dirty="0"/>
              <a:t>MDA has received approval from the Department of Budget and Mangement to 8 vacant positions in SCD field offices.  Hiring freezes at both the state and federal level have slowed pace </a:t>
            </a:r>
            <a:r>
              <a:rPr lang="en-US"/>
              <a:t>of TA.</a:t>
            </a:r>
            <a:endParaRPr lang="en-US" dirty="0"/>
          </a:p>
        </p:txBody>
      </p:sp>
      <p:sp>
        <p:nvSpPr>
          <p:cNvPr id="4" name="Slide Number Placeholder 3"/>
          <p:cNvSpPr>
            <a:spLocks noGrp="1"/>
          </p:cNvSpPr>
          <p:nvPr>
            <p:ph type="sldNum" sz="quarter" idx="10"/>
          </p:nvPr>
        </p:nvSpPr>
        <p:spPr/>
        <p:txBody>
          <a:bodyPr/>
          <a:lstStyle/>
          <a:p>
            <a:fld id="{02386E49-29B9-41BC-A33C-B539F1B56271}" type="slidenum">
              <a:rPr lang="en-US" smtClean="0"/>
              <a:t>28</a:t>
            </a:fld>
            <a:endParaRPr lang="en-US" dirty="0"/>
          </a:p>
        </p:txBody>
      </p:sp>
    </p:spTree>
    <p:extLst>
      <p:ext uri="{BB962C8B-B14F-4D97-AF65-F5344CB8AC3E}">
        <p14:creationId xmlns:p14="http://schemas.microsoft.com/office/powerpoint/2010/main" val="3768087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86E49-29B9-41BC-A33C-B539F1B56271}" type="slidenum">
              <a:rPr lang="en-US" smtClean="0"/>
              <a:t>29</a:t>
            </a:fld>
            <a:endParaRPr lang="en-US" dirty="0"/>
          </a:p>
        </p:txBody>
      </p:sp>
    </p:spTree>
    <p:extLst>
      <p:ext uri="{BB962C8B-B14F-4D97-AF65-F5344CB8AC3E}">
        <p14:creationId xmlns:p14="http://schemas.microsoft.com/office/powerpoint/2010/main" val="90829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412750" y="696913"/>
            <a:ext cx="6192838" cy="3484562"/>
          </a:xfrm>
          <a:ln/>
        </p:spPr>
      </p:sp>
      <p:sp>
        <p:nvSpPr>
          <p:cNvPr id="73730" name="Rectangle 3"/>
          <p:cNvSpPr>
            <a:spLocks noGrp="1" noChangeArrowheads="1"/>
          </p:cNvSpPr>
          <p:nvPr>
            <p:ph type="body" idx="1"/>
          </p:nvPr>
        </p:nvSpPr>
        <p:spPr>
          <a:xfrm>
            <a:off x="467360" y="4415791"/>
            <a:ext cx="5997787" cy="4183381"/>
          </a:xfrm>
          <a:noFill/>
          <a:ln/>
        </p:spPr>
        <p:txBody>
          <a:bodyPr/>
          <a:lstStyle/>
          <a:p>
            <a:r>
              <a:rPr lang="en-US" dirty="0"/>
              <a:t>In the late 1970’s, U.S. Senator Charles “Mac” Mathias (R-Md.) sponsored a congressionally funded, $27 million, five-year study to analyze the Bay’s rapid loss of wildlife and aquatic life. </a:t>
            </a:r>
          </a:p>
          <a:p>
            <a:endParaRPr lang="en-US" dirty="0"/>
          </a:p>
          <a:p>
            <a:r>
              <a:rPr lang="en-US" dirty="0"/>
              <a:t>By the end of 1982, EPA and the states of the Bay watershed were completing the study, known as the Chesapeake Bay Research Program, that identified excess nutrient pollution as the main source of the Bay's degradation. These initial research findings led to the formation of the Chesapeake Bay Program as the means to restore the Bay.</a:t>
            </a:r>
          </a:p>
          <a:p>
            <a:endParaRPr lang="en-US" dirty="0"/>
          </a:p>
          <a:p>
            <a:r>
              <a:rPr lang="en-US" dirty="0"/>
              <a:t>As the Chesapeake Bay Research Program was reaching completion, the attention of all parties turned to a central question:  </a:t>
            </a:r>
          </a:p>
          <a:p>
            <a:r>
              <a:rPr lang="en-US" dirty="0"/>
              <a:t>	</a:t>
            </a:r>
            <a:r>
              <a:rPr lang="en-US" b="1" dirty="0"/>
              <a:t>“</a:t>
            </a:r>
            <a:r>
              <a:rPr lang="en-US" b="1" i="1" dirty="0"/>
              <a:t>What would governments do to protect and restore the Bay and how would they manage that process?</a:t>
            </a:r>
            <a:r>
              <a:rPr lang="en-US" b="1" dirty="0"/>
              <a:t>” </a:t>
            </a:r>
          </a:p>
          <a:p>
            <a:endParaRPr lang="en-US" dirty="0"/>
          </a:p>
          <a:p>
            <a:r>
              <a:rPr lang="en-US" dirty="0"/>
              <a:t>EPA was drafting, with input from the states, its final recommendations based on the Bay Research Program, at which point the Federal investment would be complete.  It became </a:t>
            </a:r>
            <a:r>
              <a:rPr lang="en-US" u="sng" dirty="0"/>
              <a:t>clear to the states </a:t>
            </a:r>
            <a:r>
              <a:rPr lang="en-US" dirty="0"/>
              <a:t>that to remain coordinated and supported by the Federal government, the </a:t>
            </a:r>
            <a:r>
              <a:rPr lang="en-US" u="sng" dirty="0"/>
              <a:t>EPA needed to remain involved </a:t>
            </a:r>
            <a:r>
              <a:rPr lang="en-US" dirty="0"/>
              <a:t>and an ongoing, managed partnership needed to be formed. </a:t>
            </a:r>
          </a:p>
          <a:p>
            <a:endParaRPr lang="en-US" dirty="0"/>
          </a:p>
          <a:p>
            <a:r>
              <a:rPr lang="en-US" dirty="0"/>
              <a:t>The first Chesapeake Bay Agreement was signed on December 9, 1983 to </a:t>
            </a:r>
            <a:r>
              <a:rPr lang="en-US" u="sng" dirty="0"/>
              <a:t>launch this coordinated governance </a:t>
            </a:r>
            <a:r>
              <a:rPr lang="en-US" dirty="0"/>
              <a:t>process to address the Bay’s pollution problems. </a:t>
            </a:r>
          </a:p>
          <a:p>
            <a:endParaRPr lang="en-US" dirty="0"/>
          </a:p>
          <a:p>
            <a:r>
              <a:rPr lang="en-US" dirty="0"/>
              <a:t>The Bay Commission sponsored the conference. </a:t>
            </a:r>
          </a:p>
          <a:p>
            <a:endParaRPr lang="en-US" dirty="0"/>
          </a:p>
          <a:p>
            <a:r>
              <a:rPr lang="en-US" dirty="0"/>
              <a:t>    </a:t>
            </a:r>
          </a:p>
          <a:p>
            <a:pPr eaLnBrk="1" hangingPunct="1"/>
            <a:endParaRPr lang="en-US" dirty="0"/>
          </a:p>
        </p:txBody>
      </p:sp>
    </p:spTree>
    <p:extLst>
      <p:ext uri="{BB962C8B-B14F-4D97-AF65-F5344CB8AC3E}">
        <p14:creationId xmlns:p14="http://schemas.microsoft.com/office/powerpoint/2010/main" val="1600353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 questions?</a:t>
            </a:r>
          </a:p>
          <a:p>
            <a:r>
              <a:rPr lang="en-US" dirty="0"/>
              <a:t>I again urge you to read the full report – if you have not already – and help us to spread the word at the state and federal level.</a:t>
            </a:r>
          </a:p>
        </p:txBody>
      </p:sp>
      <p:sp>
        <p:nvSpPr>
          <p:cNvPr id="4" name="Slide Number Placeholder 3"/>
          <p:cNvSpPr>
            <a:spLocks noGrp="1"/>
          </p:cNvSpPr>
          <p:nvPr>
            <p:ph type="sldNum" sz="quarter" idx="10"/>
          </p:nvPr>
        </p:nvSpPr>
        <p:spPr/>
        <p:txBody>
          <a:bodyPr/>
          <a:lstStyle/>
          <a:p>
            <a:fld id="{02386E49-29B9-41BC-A33C-B539F1B56271}" type="slidenum">
              <a:rPr lang="en-US" smtClean="0"/>
              <a:t>30</a:t>
            </a:fld>
            <a:endParaRPr lang="en-US" dirty="0"/>
          </a:p>
        </p:txBody>
      </p:sp>
    </p:spTree>
    <p:extLst>
      <p:ext uri="{BB962C8B-B14F-4D97-AF65-F5344CB8AC3E}">
        <p14:creationId xmlns:p14="http://schemas.microsoft.com/office/powerpoint/2010/main" val="1705082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00"/>
                </a:solidFill>
                <a:effectLst>
                  <a:outerShdw blurRad="38100" dist="38100" dir="2700000" algn="tl">
                    <a:srgbClr val="000000">
                      <a:alpha val="43137"/>
                    </a:srgbClr>
                  </a:outerShdw>
                </a:effectLst>
              </a:rPr>
              <a:t>Identify critical environmental needs, evaluate public concerns and ensure state and federal actions to sustain the living resources of the Bay.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7524B2-A269-4E79-BC49-52DE56ADF08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87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81BAFA-BA9D-4A05-8E8A-18B764C52968}" type="slidenum">
              <a:rPr lang="en-US" smtClean="0"/>
              <a:t>5</a:t>
            </a:fld>
            <a:endParaRPr lang="en-US"/>
          </a:p>
        </p:txBody>
      </p:sp>
    </p:spTree>
    <p:extLst>
      <p:ext uri="{BB962C8B-B14F-4D97-AF65-F5344CB8AC3E}">
        <p14:creationId xmlns:p14="http://schemas.microsoft.com/office/powerpoint/2010/main" val="2568264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412750" y="696913"/>
            <a:ext cx="6192838" cy="3484562"/>
          </a:xfrm>
          <a:ln/>
        </p:spPr>
      </p:sp>
      <p:sp>
        <p:nvSpPr>
          <p:cNvPr id="73730" name="Rectangle 3"/>
          <p:cNvSpPr>
            <a:spLocks noGrp="1" noChangeArrowheads="1"/>
          </p:cNvSpPr>
          <p:nvPr>
            <p:ph type="body" idx="1"/>
          </p:nvPr>
        </p:nvSpPr>
        <p:spPr>
          <a:xfrm>
            <a:off x="467360" y="4415791"/>
            <a:ext cx="5997787" cy="4183381"/>
          </a:xfrm>
          <a:noFill/>
          <a:ln/>
        </p:spPr>
        <p:txBody>
          <a:bodyPr/>
          <a:lstStyle/>
          <a:p>
            <a:r>
              <a:rPr lang="en-US" dirty="0"/>
              <a:t>In the late 1970’s, U.S. Senator Charles “Mac” Mathias (R-Md.) sponsored a congressionally funded, $27 million, five-year study to analyze the Bay’s rapid loss of wildlife and aquatic life. </a:t>
            </a:r>
          </a:p>
          <a:p>
            <a:endParaRPr lang="en-US" dirty="0"/>
          </a:p>
          <a:p>
            <a:r>
              <a:rPr lang="en-US" dirty="0"/>
              <a:t>By the end of 1982, EPA and the states of the Bay watershed were completing the study, known as the Chesapeake Bay Research Program, that identified excess nutrient pollution as the main source of the Bay's degradation. These initial research findings led to the formation of the Chesapeake Bay Program as the means to restore the Bay.</a:t>
            </a:r>
          </a:p>
          <a:p>
            <a:endParaRPr lang="en-US" dirty="0"/>
          </a:p>
          <a:p>
            <a:r>
              <a:rPr lang="en-US" dirty="0"/>
              <a:t>As the Chesapeake Bay Research Program was reaching completion, the attention of all parties turned to a central question:  </a:t>
            </a:r>
          </a:p>
          <a:p>
            <a:r>
              <a:rPr lang="en-US" dirty="0"/>
              <a:t>	</a:t>
            </a:r>
            <a:r>
              <a:rPr lang="en-US" b="1" dirty="0"/>
              <a:t>“</a:t>
            </a:r>
            <a:r>
              <a:rPr lang="en-US" b="1" i="1" dirty="0"/>
              <a:t>What would governments do to protect and restore the Bay and how would they manage that process?</a:t>
            </a:r>
            <a:r>
              <a:rPr lang="en-US" b="1" dirty="0"/>
              <a:t>” </a:t>
            </a:r>
          </a:p>
          <a:p>
            <a:endParaRPr lang="en-US" dirty="0"/>
          </a:p>
          <a:p>
            <a:r>
              <a:rPr lang="en-US" dirty="0"/>
              <a:t>EPA was drafting, with input from the states, its final recommendations based on the Bay Research Program, at which point the Federal investment would be complete.  It became </a:t>
            </a:r>
            <a:r>
              <a:rPr lang="en-US" u="sng" dirty="0"/>
              <a:t>clear to the states </a:t>
            </a:r>
            <a:r>
              <a:rPr lang="en-US" dirty="0"/>
              <a:t>that to remain coordinated and supported by the Federal government, the </a:t>
            </a:r>
            <a:r>
              <a:rPr lang="en-US" u="sng" dirty="0"/>
              <a:t>EPA needed to remain involved </a:t>
            </a:r>
            <a:r>
              <a:rPr lang="en-US" dirty="0"/>
              <a:t>and an ongoing, managed partnership needed to be formed. </a:t>
            </a:r>
          </a:p>
          <a:p>
            <a:endParaRPr lang="en-US" dirty="0"/>
          </a:p>
          <a:p>
            <a:r>
              <a:rPr lang="en-US" dirty="0"/>
              <a:t>The first Chesapeake Bay Agreement was signed on December 9, 1983 to </a:t>
            </a:r>
            <a:r>
              <a:rPr lang="en-US" u="sng" dirty="0"/>
              <a:t>launch this coordinated governance </a:t>
            </a:r>
            <a:r>
              <a:rPr lang="en-US" dirty="0"/>
              <a:t>process to address the Bay’s pollution problems. </a:t>
            </a:r>
          </a:p>
          <a:p>
            <a:endParaRPr lang="en-US" dirty="0"/>
          </a:p>
          <a:p>
            <a:r>
              <a:rPr lang="en-US" dirty="0"/>
              <a:t>The Bay Commission sponsored the conference. </a:t>
            </a:r>
          </a:p>
          <a:p>
            <a:endParaRPr lang="en-US" dirty="0"/>
          </a:p>
          <a:p>
            <a:r>
              <a:rPr lang="en-US" dirty="0"/>
              <a:t>    </a:t>
            </a:r>
          </a:p>
          <a:p>
            <a:pPr eaLnBrk="1" hangingPunct="1"/>
            <a:endParaRPr lang="en-US" dirty="0"/>
          </a:p>
        </p:txBody>
      </p:sp>
    </p:spTree>
    <p:extLst>
      <p:ext uri="{BB962C8B-B14F-4D97-AF65-F5344CB8AC3E}">
        <p14:creationId xmlns:p14="http://schemas.microsoft.com/office/powerpoint/2010/main" val="261044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4572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4" name="Shape 44"/>
          <p:cNvSpPr txBox="1">
            <a:spLocks noGrp="1"/>
          </p:cNvSpPr>
          <p:nvPr>
            <p:ph type="body" idx="1"/>
          </p:nvPr>
        </p:nvSpPr>
        <p:spPr>
          <a:xfrm>
            <a:off x="701041" y="4343400"/>
            <a:ext cx="5608319" cy="369302"/>
          </a:xfrm>
          <a:prstGeom prst="rect">
            <a:avLst/>
          </a:prstGeom>
        </p:spPr>
        <p:txBody>
          <a:bodyPr lIns="91425" tIns="91425" rIns="91425" bIns="91425" anchor="t" anchorCtr="0">
            <a:spAutoFit/>
          </a:bodyPr>
          <a:lstStyle/>
          <a:p>
            <a:pPr lvl="0" rtl="0">
              <a:spcBef>
                <a:spcPts val="0"/>
              </a:spcBef>
              <a:buNone/>
            </a:pPr>
            <a:endParaRPr dirty="0"/>
          </a:p>
        </p:txBody>
      </p:sp>
    </p:spTree>
    <p:extLst>
      <p:ext uri="{BB962C8B-B14F-4D97-AF65-F5344CB8AC3E}">
        <p14:creationId xmlns:p14="http://schemas.microsoft.com/office/powerpoint/2010/main" val="411711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xfrm>
            <a:off x="412750" y="696913"/>
            <a:ext cx="6192838" cy="3484562"/>
          </a:xfrm>
          <a:ln/>
        </p:spPr>
      </p:sp>
      <p:sp>
        <p:nvSpPr>
          <p:cNvPr id="73730" name="Rectangle 3"/>
          <p:cNvSpPr>
            <a:spLocks noGrp="1" noChangeArrowheads="1"/>
          </p:cNvSpPr>
          <p:nvPr>
            <p:ph type="body" idx="1"/>
          </p:nvPr>
        </p:nvSpPr>
        <p:spPr>
          <a:xfrm>
            <a:off x="467360" y="4415791"/>
            <a:ext cx="5997787" cy="4183381"/>
          </a:xfrm>
          <a:noFill/>
          <a:ln/>
        </p:spPr>
        <p:txBody>
          <a:bodyPr/>
          <a:lstStyle/>
          <a:p>
            <a:r>
              <a:rPr lang="en-US" dirty="0"/>
              <a:t>In the late 1970’s, U.S. Senator Charles “Mac” Mathias (R-Md.) sponsored a congressionally funded, $27 million, five-year study to analyze the Bay’s rapid loss of wildlife and aquatic life. </a:t>
            </a:r>
          </a:p>
          <a:p>
            <a:endParaRPr lang="en-US" dirty="0"/>
          </a:p>
          <a:p>
            <a:r>
              <a:rPr lang="en-US" dirty="0"/>
              <a:t>By the end of 1982, EPA and the states of the Bay watershed were completing the study, known as the Chesapeake Bay Research Program, that identified excess nutrient pollution as the main source of the Bay's degradation. These initial research findings led to the formation of the Chesapeake Bay Program as the means to restore the Bay.</a:t>
            </a:r>
          </a:p>
          <a:p>
            <a:endParaRPr lang="en-US" dirty="0"/>
          </a:p>
          <a:p>
            <a:r>
              <a:rPr lang="en-US" dirty="0"/>
              <a:t>As the Chesapeake Bay Research Program was reaching completion, the attention of all parties turned to a central question:  </a:t>
            </a:r>
          </a:p>
          <a:p>
            <a:r>
              <a:rPr lang="en-US" dirty="0"/>
              <a:t>	</a:t>
            </a:r>
            <a:r>
              <a:rPr lang="en-US" b="1" dirty="0"/>
              <a:t>“</a:t>
            </a:r>
            <a:r>
              <a:rPr lang="en-US" b="1" i="1" dirty="0"/>
              <a:t>What would governments do to protect and restore the Bay and how would they manage that process?</a:t>
            </a:r>
            <a:r>
              <a:rPr lang="en-US" b="1" dirty="0"/>
              <a:t>” </a:t>
            </a:r>
          </a:p>
          <a:p>
            <a:endParaRPr lang="en-US" dirty="0"/>
          </a:p>
          <a:p>
            <a:r>
              <a:rPr lang="en-US" dirty="0"/>
              <a:t>EPA was drafting, with input from the states, its final recommendations based on the Bay Research Program, at which point the Federal investment would be complete.  It became </a:t>
            </a:r>
            <a:r>
              <a:rPr lang="en-US" u="sng" dirty="0"/>
              <a:t>clear to the states </a:t>
            </a:r>
            <a:r>
              <a:rPr lang="en-US" dirty="0"/>
              <a:t>that to remain coordinated and supported by the Federal government, the </a:t>
            </a:r>
            <a:r>
              <a:rPr lang="en-US" u="sng" dirty="0"/>
              <a:t>EPA needed to remain involved </a:t>
            </a:r>
            <a:r>
              <a:rPr lang="en-US" dirty="0"/>
              <a:t>and an ongoing, managed partnership needed to be formed. </a:t>
            </a:r>
          </a:p>
          <a:p>
            <a:endParaRPr lang="en-US" dirty="0"/>
          </a:p>
          <a:p>
            <a:r>
              <a:rPr lang="en-US" dirty="0"/>
              <a:t>The first Chesapeake Bay Agreement was signed on December 9, 1983 to </a:t>
            </a:r>
            <a:r>
              <a:rPr lang="en-US" u="sng" dirty="0"/>
              <a:t>launch this coordinated governance </a:t>
            </a:r>
            <a:r>
              <a:rPr lang="en-US" dirty="0"/>
              <a:t>process to address the Bay’s pollution problems. </a:t>
            </a:r>
          </a:p>
          <a:p>
            <a:endParaRPr lang="en-US" dirty="0"/>
          </a:p>
          <a:p>
            <a:r>
              <a:rPr lang="en-US" dirty="0"/>
              <a:t>The Bay Commission sponsored the conference. </a:t>
            </a:r>
          </a:p>
          <a:p>
            <a:endParaRPr lang="en-US" dirty="0"/>
          </a:p>
          <a:p>
            <a:r>
              <a:rPr lang="en-US" dirty="0"/>
              <a:t>    </a:t>
            </a:r>
          </a:p>
          <a:p>
            <a:pPr eaLnBrk="1" hangingPunct="1"/>
            <a:endParaRPr lang="en-US" dirty="0"/>
          </a:p>
        </p:txBody>
      </p:sp>
    </p:spTree>
    <p:extLst>
      <p:ext uri="{BB962C8B-B14F-4D97-AF65-F5344CB8AC3E}">
        <p14:creationId xmlns:p14="http://schemas.microsoft.com/office/powerpoint/2010/main" val="358387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In 2014- with the adoption of a the 4</a:t>
            </a:r>
            <a:r>
              <a:rPr lang="en-US" sz="1200" baseline="30000" dirty="0"/>
              <a:t>th</a:t>
            </a:r>
            <a:r>
              <a:rPr lang="en-US" sz="1200" dirty="0"/>
              <a:t>  Bay Agreement</a:t>
            </a:r>
            <a:r>
              <a:rPr lang="en-US" sz="1200" baseline="0" dirty="0"/>
              <a:t>, the original members of the </a:t>
            </a:r>
            <a:r>
              <a:rPr lang="en-US" sz="1200" dirty="0"/>
              <a:t>Chesapeake Executive Council- the Governors of MD, PA, VA, the Mayor of the District of Columbia, The Administrator of the U.S. Environmental Protection Agency (EPA), The Chair of the Chesapeake Bay Commission,  were joined by the Governors of WVA, N.Y. and Del,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sz="1200" baseline="0" dirty="0"/>
              <a:t>The Bay Agreement guides the voluntary actions of the states and federal government and drives the science and investments in restoration. </a:t>
            </a:r>
          </a:p>
          <a:p>
            <a:endParaRPr lang="en-US" sz="1200" dirty="0">
              <a:solidFill>
                <a:srgbClr val="333399"/>
              </a:solidFill>
            </a:endParaRPr>
          </a:p>
          <a:p>
            <a:pPr marL="0" lvl="1" defTabSz="931042">
              <a:defRPr/>
            </a:pPr>
            <a:r>
              <a:rPr lang="en-US" sz="1200" b="1" dirty="0">
                <a:solidFill>
                  <a:srgbClr val="333399"/>
                </a:solidFill>
              </a:rPr>
              <a:t>COMPREHENSIVE VIEW:   </a:t>
            </a:r>
            <a:r>
              <a:rPr lang="en-US" sz="1200" dirty="0">
                <a:solidFill>
                  <a:srgbClr val="333399"/>
                </a:solidFill>
              </a:rPr>
              <a:t>While the TMDL focuses</a:t>
            </a:r>
            <a:r>
              <a:rPr lang="en-US" sz="1200" baseline="0" dirty="0">
                <a:solidFill>
                  <a:srgbClr val="333399"/>
                </a:solidFill>
              </a:rPr>
              <a:t> only on water quality and reducing nitrogen, phosphorus and sediment, Bay restoration also relies on the partners to take action to restore the crab, oyster and rockfish populations, bay grasses, and habitat, and to address toxics, land use, public access, environmental education, diversity, and climate change.  We need to address all these aspects to achieve a restored Bay. </a:t>
            </a:r>
            <a:endParaRPr lang="en-US" sz="1200" dirty="0">
              <a:solidFill>
                <a:srgbClr val="333399"/>
              </a:solidFill>
            </a:endParaRPr>
          </a:p>
          <a:p>
            <a:pPr marL="0" lvl="1" defTabSz="931042">
              <a:defRPr/>
            </a:pPr>
            <a:endParaRPr lang="en-US" sz="1200" dirty="0">
              <a:solidFill>
                <a:srgbClr val="333399"/>
              </a:solidFill>
            </a:endParaRPr>
          </a:p>
          <a:p>
            <a:pPr marL="0" lvl="1" defTabSz="931042">
              <a:defRPr/>
            </a:pPr>
            <a:r>
              <a:rPr lang="en-US" sz="1200" dirty="0">
                <a:solidFill>
                  <a:srgbClr val="333399"/>
                </a:solidFill>
              </a:rPr>
              <a:t>The Chesapeake</a:t>
            </a:r>
            <a:r>
              <a:rPr lang="en-US" sz="1200" baseline="0" dirty="0">
                <a:solidFill>
                  <a:srgbClr val="333399"/>
                </a:solidFill>
              </a:rPr>
              <a:t> Bay Program and partnership is one of the most advanced restoration program world wide and there is wide </a:t>
            </a:r>
            <a:r>
              <a:rPr lang="en-US" sz="1200" dirty="0">
                <a:solidFill>
                  <a:srgbClr val="333399"/>
                </a:solidFill>
              </a:rPr>
              <a:t> recognition for our rich history of science, restoration and policy. </a:t>
            </a: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81BAFA-BA9D-4A05-8E8A-18B764C5296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016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1214675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3617486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1984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3100073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932194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1855663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1313345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3436606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197600" y="1600201"/>
            <a:ext cx="5384800" cy="4525963"/>
          </a:xfrm>
          <a:prstGeom prst="rect">
            <a:avLst/>
          </a:prstGeom>
        </p:spPr>
        <p:txBody>
          <a:bodyPr/>
          <a:lstStyle/>
          <a:p>
            <a:endParaRPr lang="en-US" dirty="0"/>
          </a:p>
        </p:txBody>
      </p:sp>
    </p:spTree>
    <p:extLst>
      <p:ext uri="{BB962C8B-B14F-4D97-AF65-F5344CB8AC3E}">
        <p14:creationId xmlns:p14="http://schemas.microsoft.com/office/powerpoint/2010/main" val="15476539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022DC-54D2-43FA-83BE-0A9EA0EAB8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9000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022DC-54D2-43FA-83BE-0A9EA0EAB81D}" type="slidenum">
              <a:rPr lang="en-US" smtClean="0"/>
              <a:t>‹#›</a:t>
            </a:fld>
            <a:endParaRPr lang="en-US" dirty="0"/>
          </a:p>
        </p:txBody>
      </p:sp>
    </p:spTree>
    <p:extLst>
      <p:ext uri="{BB962C8B-B14F-4D97-AF65-F5344CB8AC3E}">
        <p14:creationId xmlns:p14="http://schemas.microsoft.com/office/powerpoint/2010/main" val="252560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674451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022DC-54D2-43FA-83BE-0A9EA0EAB81D}"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9769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022DC-54D2-43FA-83BE-0A9EA0EAB81D}" type="slidenum">
              <a:rPr lang="en-US" smtClean="0"/>
              <a:t>‹#›</a:t>
            </a:fld>
            <a:endParaRPr lang="en-US" dirty="0"/>
          </a:p>
        </p:txBody>
      </p:sp>
    </p:spTree>
    <p:extLst>
      <p:ext uri="{BB962C8B-B14F-4D97-AF65-F5344CB8AC3E}">
        <p14:creationId xmlns:p14="http://schemas.microsoft.com/office/powerpoint/2010/main" val="3752748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63022DC-54D2-43FA-83BE-0A9EA0EAB81D}" type="slidenum">
              <a:rPr lang="en-US" smtClean="0"/>
              <a:t>‹#›</a:t>
            </a:fld>
            <a:endParaRPr lang="en-US" dirty="0"/>
          </a:p>
        </p:txBody>
      </p:sp>
    </p:spTree>
    <p:extLst>
      <p:ext uri="{BB962C8B-B14F-4D97-AF65-F5344CB8AC3E}">
        <p14:creationId xmlns:p14="http://schemas.microsoft.com/office/powerpoint/2010/main" val="1246199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63022DC-54D2-43FA-83BE-0A9EA0EAB81D}" type="slidenum">
              <a:rPr lang="en-US" smtClean="0"/>
              <a:t>‹#›</a:t>
            </a:fld>
            <a:endParaRPr lang="en-US" dirty="0"/>
          </a:p>
        </p:txBody>
      </p:sp>
    </p:spTree>
    <p:extLst>
      <p:ext uri="{BB962C8B-B14F-4D97-AF65-F5344CB8AC3E}">
        <p14:creationId xmlns:p14="http://schemas.microsoft.com/office/powerpoint/2010/main" val="17063784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263022DC-54D2-43FA-83BE-0A9EA0EAB81D}" type="slidenum">
              <a:rPr lang="en-US" smtClean="0"/>
              <a:t>‹#›</a:t>
            </a:fld>
            <a:endParaRPr lang="en-US" dirty="0"/>
          </a:p>
        </p:txBody>
      </p:sp>
    </p:spTree>
    <p:extLst>
      <p:ext uri="{BB962C8B-B14F-4D97-AF65-F5344CB8AC3E}">
        <p14:creationId xmlns:p14="http://schemas.microsoft.com/office/powerpoint/2010/main" val="4143233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F9EF16D-0A60-4A97-8234-EA139EF50F48}" type="datetimeFigureOut">
              <a:rPr lang="en-US" smtClean="0"/>
              <a:t>5/22/2018</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63022DC-54D2-43FA-83BE-0A9EA0EAB81D}" type="slidenum">
              <a:rPr lang="en-US" smtClean="0"/>
              <a:t>‹#›</a:t>
            </a:fld>
            <a:endParaRPr lang="en-US" dirty="0"/>
          </a:p>
        </p:txBody>
      </p:sp>
    </p:spTree>
    <p:extLst>
      <p:ext uri="{BB962C8B-B14F-4D97-AF65-F5344CB8AC3E}">
        <p14:creationId xmlns:p14="http://schemas.microsoft.com/office/powerpoint/2010/main" val="312957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63022DC-54D2-43FA-83BE-0A9EA0EAB81D}" type="slidenum">
              <a:rPr lang="en-US" smtClean="0"/>
              <a:t>‹#›</a:t>
            </a:fld>
            <a:endParaRPr lang="en-US" dirty="0"/>
          </a:p>
        </p:txBody>
      </p:sp>
    </p:spTree>
    <p:extLst>
      <p:ext uri="{BB962C8B-B14F-4D97-AF65-F5344CB8AC3E}">
        <p14:creationId xmlns:p14="http://schemas.microsoft.com/office/powerpoint/2010/main" val="2167829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022DC-54D2-43FA-83BE-0A9EA0EAB81D}" type="slidenum">
              <a:rPr lang="en-US" smtClean="0"/>
              <a:t>‹#›</a:t>
            </a:fld>
            <a:endParaRPr lang="en-US" dirty="0"/>
          </a:p>
        </p:txBody>
      </p:sp>
    </p:spTree>
    <p:extLst>
      <p:ext uri="{BB962C8B-B14F-4D97-AF65-F5344CB8AC3E}">
        <p14:creationId xmlns:p14="http://schemas.microsoft.com/office/powerpoint/2010/main" val="24063912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9EF16D-0A60-4A97-8234-EA139EF50F4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63022DC-54D2-43FA-83BE-0A9EA0EAB81D}" type="slidenum">
              <a:rPr lang="en-US" smtClean="0"/>
              <a:t>‹#›</a:t>
            </a:fld>
            <a:endParaRPr lang="en-US" dirty="0"/>
          </a:p>
        </p:txBody>
      </p:sp>
    </p:spTree>
    <p:extLst>
      <p:ext uri="{BB962C8B-B14F-4D97-AF65-F5344CB8AC3E}">
        <p14:creationId xmlns:p14="http://schemas.microsoft.com/office/powerpoint/2010/main" val="1513167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p:nvPr/>
        </p:nvSpPr>
        <p:spPr>
          <a:xfrm>
            <a:off x="496047" y="3949712"/>
            <a:ext cx="11199999" cy="372863"/>
          </a:xfrm>
          <a:prstGeom prst="roundRect">
            <a:avLst>
              <a:gd name="adj" fmla="val 2970"/>
            </a:avLst>
          </a:prstGeom>
          <a:solidFill>
            <a:srgbClr val="FFFFFF"/>
          </a:solidFill>
          <a:ln>
            <a:noFill/>
          </a:ln>
        </p:spPr>
        <p:txBody>
          <a:bodyPr lIns="91425" tIns="45700" rIns="91425" bIns="45700" anchor="ctr" anchorCtr="0">
            <a:spAutoFit/>
          </a:bodyPr>
          <a:lstStyle/>
          <a:p>
            <a:pPr>
              <a:spcBef>
                <a:spcPts val="0"/>
              </a:spcBef>
              <a:buNone/>
            </a:pPr>
            <a:endParaRPr sz="1800" dirty="0"/>
          </a:p>
        </p:txBody>
      </p:sp>
      <p:sp>
        <p:nvSpPr>
          <p:cNvPr id="14" name="Shape 14"/>
          <p:cNvSpPr/>
          <p:nvPr/>
        </p:nvSpPr>
        <p:spPr>
          <a:xfrm rot="10800000" flipH="1">
            <a:off x="496047" y="509777"/>
            <a:ext cx="11199999" cy="380006"/>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pPr>
              <a:spcBef>
                <a:spcPts val="0"/>
              </a:spcBef>
              <a:buNone/>
            </a:pPr>
            <a:endParaRPr sz="1800" dirty="0"/>
          </a:p>
        </p:txBody>
      </p:sp>
      <p:sp>
        <p:nvSpPr>
          <p:cNvPr id="15" name="Shape 15"/>
          <p:cNvSpPr txBox="1">
            <a:spLocks noGrp="1"/>
          </p:cNvSpPr>
          <p:nvPr>
            <p:ph type="title"/>
          </p:nvPr>
        </p:nvSpPr>
        <p:spPr>
          <a:xfrm>
            <a:off x="609600" y="186035"/>
            <a:ext cx="10972800" cy="1143000"/>
          </a:xfrm>
          <a:prstGeom prst="rect">
            <a:avLst/>
          </a:prstGeom>
          <a:noFill/>
          <a:ln>
            <a:noFill/>
          </a:ln>
        </p:spPr>
        <p:txBody>
          <a:bodyPr lIns="91425" tIns="91425" rIns="91425" bIns="91425" anchor="b" anchorCtr="0"/>
          <a:lstStyle>
            <a:lvl1pPr rtl="0">
              <a:spcBef>
                <a:spcPts val="0"/>
              </a:spcBef>
              <a:defRPr>
                <a:solidFill>
                  <a:schemeClr val="dk2"/>
                </a:solidFill>
              </a:defRPr>
            </a:lvl1pPr>
            <a:lvl2pPr rtl="0">
              <a:spcBef>
                <a:spcPts val="0"/>
              </a:spcBef>
              <a:defRPr>
                <a:solidFill>
                  <a:schemeClr val="dk2"/>
                </a:solidFill>
              </a:defRPr>
            </a:lvl2pPr>
            <a:lvl3pPr rtl="0">
              <a:spcBef>
                <a:spcPts val="0"/>
              </a:spcBef>
              <a:defRPr>
                <a:solidFill>
                  <a:schemeClr val="dk2"/>
                </a:solidFill>
              </a:defRPr>
            </a:lvl3pPr>
            <a:lvl4pPr rtl="0">
              <a:spcBef>
                <a:spcPts val="0"/>
              </a:spcBef>
              <a:defRPr>
                <a:solidFill>
                  <a:schemeClr val="dk2"/>
                </a:solidFill>
              </a:defRPr>
            </a:lvl4pPr>
            <a:lvl5pPr rtl="0">
              <a:spcBef>
                <a:spcPts val="0"/>
              </a:spcBef>
              <a:defRPr>
                <a:solidFill>
                  <a:schemeClr val="dk2"/>
                </a:solidFill>
              </a:defRPr>
            </a:lvl5pPr>
            <a:lvl6pPr rtl="0">
              <a:spcBef>
                <a:spcPts val="0"/>
              </a:spcBef>
              <a:defRPr>
                <a:solidFill>
                  <a:schemeClr val="dk2"/>
                </a:solidFill>
              </a:defRPr>
            </a:lvl6pPr>
            <a:lvl7pPr rtl="0">
              <a:spcBef>
                <a:spcPts val="0"/>
              </a:spcBef>
              <a:defRPr>
                <a:solidFill>
                  <a:schemeClr val="dk2"/>
                </a:solidFill>
              </a:defRPr>
            </a:lvl7pPr>
            <a:lvl8pPr rtl="0">
              <a:spcBef>
                <a:spcPts val="0"/>
              </a:spcBef>
              <a:defRPr>
                <a:solidFill>
                  <a:schemeClr val="dk2"/>
                </a:solidFill>
              </a:defRPr>
            </a:lvl8pPr>
            <a:lvl9pPr rtl="0">
              <a:spcBef>
                <a:spcPts val="0"/>
              </a:spcBef>
              <a:defRPr>
                <a:solidFill>
                  <a:schemeClr val="dk2"/>
                </a:solidFill>
              </a:defRPr>
            </a:lvl9pPr>
          </a:lstStyle>
          <a:p>
            <a:endParaRPr/>
          </a:p>
        </p:txBody>
      </p:sp>
      <p:sp>
        <p:nvSpPr>
          <p:cNvPr id="16" name="Shape 16"/>
          <p:cNvSpPr txBox="1">
            <a:spLocks noGrp="1"/>
          </p:cNvSpPr>
          <p:nvPr>
            <p:ph type="body" idx="1"/>
          </p:nvPr>
        </p:nvSpPr>
        <p:spPr>
          <a:xfrm>
            <a:off x="609600" y="1600200"/>
            <a:ext cx="10972800" cy="49677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132047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222862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2419551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3699740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16902845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4243079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3994056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C544978-C99B-4201-B135-74C111F30608}" type="datetimeFigureOut">
              <a:rPr lang="en-US" smtClean="0"/>
              <a:t>5/22/2018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56BAE2-3A5F-4836-A0AE-848DB018115D}" type="slidenum">
              <a:rPr lang="en-US" smtClean="0"/>
              <a:t>‹#›</a:t>
            </a:fld>
            <a:endParaRPr lang="en-US" dirty="0"/>
          </a:p>
        </p:txBody>
      </p:sp>
    </p:spTree>
    <p:extLst>
      <p:ext uri="{BB962C8B-B14F-4D97-AF65-F5344CB8AC3E}">
        <p14:creationId xmlns:p14="http://schemas.microsoft.com/office/powerpoint/2010/main" val="4262942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C544978-C99B-4201-B135-74C111F30608}" type="datetimeFigureOut">
              <a:rPr lang="en-US" smtClean="0"/>
              <a:t>5/22/2018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56BAE2-3A5F-4836-A0AE-848DB018115D}" type="slidenum">
              <a:rPr lang="en-US" smtClean="0"/>
              <a:t>‹#›</a:t>
            </a:fld>
            <a:endParaRPr lang="en-US" dirty="0"/>
          </a:p>
        </p:txBody>
      </p:sp>
    </p:spTree>
    <p:extLst>
      <p:ext uri="{BB962C8B-B14F-4D97-AF65-F5344CB8AC3E}">
        <p14:creationId xmlns:p14="http://schemas.microsoft.com/office/powerpoint/2010/main" val="319392551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25"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F9EF16D-0A60-4A97-8234-EA139EF50F48}" type="datetimeFigureOut">
              <a:rPr lang="en-US" smtClean="0"/>
              <a:t>5/22/2018</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63022DC-54D2-43FA-83BE-0A9EA0EAB81D}"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17897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jpg"/><Relationship Id="rId5" Type="http://schemas.openxmlformats.org/officeDocument/2006/relationships/image" Target="../media/image26.jp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6.png"/><Relationship Id="rId3" Type="http://schemas.openxmlformats.org/officeDocument/2006/relationships/image" Target="../media/image7.wmf"/><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E6D0BDE0-5A7B-4541-B608-F95B86CBF09D}"/>
              </a:ext>
            </a:extLst>
          </p:cNvPr>
          <p:cNvCxnSpPr>
            <a:cxnSpLocks/>
          </p:cNvCxnSpPr>
          <p:nvPr/>
        </p:nvCxnSpPr>
        <p:spPr>
          <a:xfrm>
            <a:off x="2929459" y="-38810"/>
            <a:ext cx="885849" cy="531161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2E16B1-35EE-469A-8F40-0A98E4A1189D}"/>
              </a:ext>
            </a:extLst>
          </p:cNvPr>
          <p:cNvCxnSpPr>
            <a:cxnSpLocks/>
          </p:cNvCxnSpPr>
          <p:nvPr/>
        </p:nvCxnSpPr>
        <p:spPr>
          <a:xfrm flipH="1">
            <a:off x="2630606" y="5272804"/>
            <a:ext cx="1184702" cy="176037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Trapezoid 35">
            <a:extLst>
              <a:ext uri="{FF2B5EF4-FFF2-40B4-BE49-F238E27FC236}">
                <a16:creationId xmlns:a16="http://schemas.microsoft.com/office/drawing/2014/main" id="{97934A74-5B00-4715-A5A1-A56CC7FEB31B}"/>
              </a:ext>
            </a:extLst>
          </p:cNvPr>
          <p:cNvSpPr/>
          <p:nvPr/>
        </p:nvSpPr>
        <p:spPr>
          <a:xfrm rot="10005399">
            <a:off x="2092410" y="413769"/>
            <a:ext cx="1050543" cy="4406456"/>
          </a:xfrm>
          <a:prstGeom prst="trapezoid">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Isosceles Triangle 34">
            <a:extLst>
              <a:ext uri="{FF2B5EF4-FFF2-40B4-BE49-F238E27FC236}">
                <a16:creationId xmlns:a16="http://schemas.microsoft.com/office/drawing/2014/main" id="{E209BE4B-8F70-47AD-AA87-C6D4EAD550A1}"/>
              </a:ext>
            </a:extLst>
          </p:cNvPr>
          <p:cNvSpPr/>
          <p:nvPr/>
        </p:nvSpPr>
        <p:spPr>
          <a:xfrm rot="2685114">
            <a:off x="2300258" y="4692345"/>
            <a:ext cx="1386885" cy="1485387"/>
          </a:xfrm>
          <a:prstGeom prst="triangle">
            <a:avLst/>
          </a:prstGeom>
          <a:solidFill>
            <a:schemeClr val="accent1">
              <a:lumMod val="60000"/>
              <a:lumOff val="4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a:extLst>
              <a:ext uri="{FF2B5EF4-FFF2-40B4-BE49-F238E27FC236}">
                <a16:creationId xmlns:a16="http://schemas.microsoft.com/office/drawing/2014/main" id="{9AA7A815-9D8B-43A8-9CF5-7FAB6C4B2B69}"/>
              </a:ext>
            </a:extLst>
          </p:cNvPr>
          <p:cNvSpPr/>
          <p:nvPr/>
        </p:nvSpPr>
        <p:spPr>
          <a:xfrm>
            <a:off x="2565547" y="1331495"/>
            <a:ext cx="1048803" cy="3790341"/>
          </a:xfrm>
          <a:prstGeom prst="triangle">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4EA51E3-E2DE-4E36-887A-F81E9CD00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9440" y="4285808"/>
            <a:ext cx="2386658" cy="2338927"/>
          </a:xfrm>
          <a:prstGeom prst="rect">
            <a:avLst/>
          </a:prstGeom>
          <a:ln>
            <a:solidFill>
              <a:schemeClr val="accent2">
                <a:lumMod val="75000"/>
              </a:schemeClr>
            </a:solidFill>
          </a:ln>
          <a:effectLst>
            <a:outerShdw blurRad="50800" dist="38100" dir="2700000" algn="tl" rotWithShape="0">
              <a:prstClr val="black">
                <a:alpha val="40000"/>
              </a:prstClr>
            </a:outerShdw>
          </a:effectLst>
        </p:spPr>
      </p:pic>
      <p:sp>
        <p:nvSpPr>
          <p:cNvPr id="6" name="Subtitle 2">
            <a:extLst>
              <a:ext uri="{FF2B5EF4-FFF2-40B4-BE49-F238E27FC236}">
                <a16:creationId xmlns:a16="http://schemas.microsoft.com/office/drawing/2014/main" id="{598D1AA4-F6DE-4BD2-BAED-FE6CBF34FBD0}"/>
              </a:ext>
            </a:extLst>
          </p:cNvPr>
          <p:cNvSpPr txBox="1">
            <a:spLocks/>
          </p:cNvSpPr>
          <p:nvPr/>
        </p:nvSpPr>
        <p:spPr>
          <a:xfrm>
            <a:off x="4201538" y="4434287"/>
            <a:ext cx="4945856" cy="1589996"/>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r>
              <a:rPr lang="en-US" sz="2800" dirty="0">
                <a:solidFill>
                  <a:schemeClr val="tx1"/>
                </a:solidFill>
              </a:rPr>
              <a:t>Ann </a:t>
            </a:r>
            <a:r>
              <a:rPr lang="en-US" sz="2800" dirty="0" err="1">
                <a:solidFill>
                  <a:schemeClr val="tx1"/>
                </a:solidFill>
              </a:rPr>
              <a:t>Pesiri</a:t>
            </a:r>
            <a:r>
              <a:rPr lang="en-US" sz="2800" dirty="0">
                <a:solidFill>
                  <a:schemeClr val="tx1"/>
                </a:solidFill>
              </a:rPr>
              <a:t> Swanson</a:t>
            </a:r>
          </a:p>
          <a:p>
            <a:pPr algn="r"/>
            <a:r>
              <a:rPr lang="en-US" sz="2800" dirty="0">
                <a:solidFill>
                  <a:schemeClr val="tx1"/>
                </a:solidFill>
              </a:rPr>
              <a:t>CBC Executive Director</a:t>
            </a:r>
          </a:p>
          <a:p>
            <a:pPr algn="r"/>
            <a:r>
              <a:rPr lang="en-US" sz="2800" dirty="0">
                <a:solidFill>
                  <a:schemeClr val="tx1"/>
                </a:solidFill>
              </a:rPr>
              <a:t>Citizens Advisory Committee</a:t>
            </a:r>
          </a:p>
          <a:p>
            <a:pPr algn="r"/>
            <a:r>
              <a:rPr lang="en-US" sz="2800" dirty="0">
                <a:solidFill>
                  <a:schemeClr val="tx1"/>
                </a:solidFill>
              </a:rPr>
              <a:t>Mary 24, 2018</a:t>
            </a:r>
          </a:p>
        </p:txBody>
      </p:sp>
      <p:sp>
        <p:nvSpPr>
          <p:cNvPr id="4" name="Rectangle 3">
            <a:extLst>
              <a:ext uri="{FF2B5EF4-FFF2-40B4-BE49-F238E27FC236}">
                <a16:creationId xmlns:a16="http://schemas.microsoft.com/office/drawing/2014/main" id="{D2DFAD40-64B4-4F1B-8012-04F6B089A3F4}"/>
              </a:ext>
            </a:extLst>
          </p:cNvPr>
          <p:cNvSpPr/>
          <p:nvPr/>
        </p:nvSpPr>
        <p:spPr>
          <a:xfrm>
            <a:off x="2951679" y="819451"/>
            <a:ext cx="6096000" cy="2800767"/>
          </a:xfrm>
          <a:prstGeom prst="rect">
            <a:avLst/>
          </a:prstGeom>
        </p:spPr>
        <p:txBody>
          <a:bodyPr>
            <a:spAutoFit/>
          </a:bodyPr>
          <a:lstStyle/>
          <a:p>
            <a:endParaRPr lang="en-US" sz="1200" dirty="0">
              <a:solidFill>
                <a:srgbClr val="000000"/>
              </a:solidFill>
              <a:latin typeface="DINOT-Black"/>
            </a:endParaRPr>
          </a:p>
          <a:p>
            <a:endParaRPr lang="en-US" sz="1200" dirty="0">
              <a:latin typeface="DINOT-Black"/>
            </a:endParaRPr>
          </a:p>
          <a:p>
            <a:pPr algn="r"/>
            <a:r>
              <a:rPr lang="en-US" sz="1200" dirty="0">
                <a:latin typeface="DINOT-Black"/>
              </a:rPr>
              <a:t> </a:t>
            </a:r>
            <a:r>
              <a:rPr lang="en-US" sz="4000" b="1" dirty="0">
                <a:latin typeface="DINOT-Black"/>
              </a:rPr>
              <a:t>BOOTS ON THE GROUND </a:t>
            </a:r>
            <a:endParaRPr lang="en-US" sz="4000" dirty="0">
              <a:latin typeface="DINOT-Black"/>
            </a:endParaRPr>
          </a:p>
          <a:p>
            <a:pPr algn="r"/>
            <a:r>
              <a:rPr lang="en-US" sz="4000" dirty="0">
                <a:latin typeface="DINOT-CondMedium"/>
              </a:rPr>
              <a:t>Improving Technical Assistance for Farmers </a:t>
            </a:r>
          </a:p>
          <a:p>
            <a:pPr algn="r"/>
            <a:r>
              <a:rPr lang="en-US" sz="1600" b="1" dirty="0">
                <a:latin typeface="DINOT-Black"/>
              </a:rPr>
              <a:t>A REPORT OF THE CHESAPEAKE BAY COMMISSION </a:t>
            </a:r>
            <a:endParaRPr lang="en-US" sz="1600" dirty="0">
              <a:latin typeface="DINOT-Black"/>
            </a:endParaRPr>
          </a:p>
          <a:p>
            <a:pPr algn="r"/>
            <a:r>
              <a:rPr lang="en-US" sz="1600" b="1" dirty="0">
                <a:latin typeface="DINOT-Black"/>
              </a:rPr>
              <a:t>NOVEMBER 201</a:t>
            </a:r>
            <a:r>
              <a:rPr lang="en-US" sz="1400" b="1" dirty="0">
                <a:latin typeface="DINOT-Black"/>
              </a:rPr>
              <a:t>7</a:t>
            </a:r>
            <a:endParaRPr lang="en-US" dirty="0"/>
          </a:p>
        </p:txBody>
      </p:sp>
      <p:pic>
        <p:nvPicPr>
          <p:cNvPr id="7" name="Picture 6">
            <a:extLst>
              <a:ext uri="{FF2B5EF4-FFF2-40B4-BE49-F238E27FC236}">
                <a16:creationId xmlns:a16="http://schemas.microsoft.com/office/drawing/2014/main" id="{BB886193-4CAC-4602-868D-5401F60A2D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817"/>
          <a:stretch/>
        </p:blipFill>
        <p:spPr>
          <a:xfrm>
            <a:off x="22464" y="0"/>
            <a:ext cx="2929215" cy="6858000"/>
          </a:xfrm>
          <a:prstGeom prst="rect">
            <a:avLst/>
          </a:prstGeom>
        </p:spPr>
      </p:pic>
    </p:spTree>
    <p:extLst>
      <p:ext uri="{BB962C8B-B14F-4D97-AF65-F5344CB8AC3E}">
        <p14:creationId xmlns:p14="http://schemas.microsoft.com/office/powerpoint/2010/main" val="13341164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3222-B5B2-484B-93C1-C5B0848A24D2}"/>
              </a:ext>
            </a:extLst>
          </p:cNvPr>
          <p:cNvSpPr>
            <a:spLocks noGrp="1"/>
          </p:cNvSpPr>
          <p:nvPr>
            <p:ph type="ctrTitle"/>
          </p:nvPr>
        </p:nvSpPr>
        <p:spPr/>
        <p:txBody>
          <a:bodyPr>
            <a:normAutofit fontScale="90000"/>
          </a:bodyPr>
          <a:lstStyle/>
          <a:p>
            <a:pPr algn="ctr"/>
            <a:r>
              <a:rPr lang="en-US" sz="7200" dirty="0">
                <a:latin typeface="Trebuchet MS" panose="020B0603020202020204" pitchFamily="34" charset="0"/>
              </a:rPr>
              <a:t>The Chesapeake Bay Commission makes intentional, strategic policy decisions</a:t>
            </a:r>
          </a:p>
        </p:txBody>
      </p:sp>
      <p:sp>
        <p:nvSpPr>
          <p:cNvPr id="3" name="Rectangle 2">
            <a:extLst>
              <a:ext uri="{FF2B5EF4-FFF2-40B4-BE49-F238E27FC236}">
                <a16:creationId xmlns:a16="http://schemas.microsoft.com/office/drawing/2014/main" id="{CD3260AF-08E1-472D-8A96-9A3AA8712AD1}"/>
              </a:ext>
            </a:extLst>
          </p:cNvPr>
          <p:cNvSpPr/>
          <p:nvPr/>
        </p:nvSpPr>
        <p:spPr>
          <a:xfrm>
            <a:off x="0" y="6295293"/>
            <a:ext cx="12192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1270CB9-FA77-4588-8B29-D6A46A584FAB}"/>
              </a:ext>
            </a:extLst>
          </p:cNvPr>
          <p:cNvSpPr txBox="1"/>
          <p:nvPr/>
        </p:nvSpPr>
        <p:spPr>
          <a:xfrm>
            <a:off x="0" y="6101862"/>
            <a:ext cx="12192000" cy="386916"/>
          </a:xfrm>
          <a:prstGeom prst="rect">
            <a:avLst/>
          </a:prstGeom>
          <a:solidFill>
            <a:srgbClr val="42A02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BA78056D-8055-40C7-AF34-ACA418073517}"/>
              </a:ext>
            </a:extLst>
          </p:cNvPr>
          <p:cNvSpPr txBox="1"/>
          <p:nvPr/>
        </p:nvSpPr>
        <p:spPr>
          <a:xfrm>
            <a:off x="6435477" y="4943318"/>
            <a:ext cx="4720203" cy="707886"/>
          </a:xfrm>
          <a:prstGeom prst="rect">
            <a:avLst/>
          </a:prstGeom>
          <a:noFill/>
        </p:spPr>
        <p:txBody>
          <a:bodyPr wrap="none" rtlCol="0">
            <a:spAutoFit/>
          </a:bodyPr>
          <a:lstStyle/>
          <a:p>
            <a:r>
              <a:rPr lang="en-US" sz="4000" dirty="0">
                <a:solidFill>
                  <a:srgbClr val="42A020"/>
                </a:solidFill>
              </a:rPr>
              <a:t>…Technical Assistance</a:t>
            </a:r>
          </a:p>
        </p:txBody>
      </p:sp>
    </p:spTree>
    <p:extLst>
      <p:ext uri="{BB962C8B-B14F-4D97-AF65-F5344CB8AC3E}">
        <p14:creationId xmlns:p14="http://schemas.microsoft.com/office/powerpoint/2010/main" val="65955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TextBox 17">
            <a:extLst>
              <a:ext uri="{FF2B5EF4-FFF2-40B4-BE49-F238E27FC236}">
                <a16:creationId xmlns:a16="http://schemas.microsoft.com/office/drawing/2014/main" id="{98AEB7FF-FA05-470D-8C61-BE42551DFE40}"/>
              </a:ext>
            </a:extLst>
          </p:cNvPr>
          <p:cNvSpPr txBox="1"/>
          <p:nvPr/>
        </p:nvSpPr>
        <p:spPr>
          <a:xfrm>
            <a:off x="303505" y="5406780"/>
            <a:ext cx="3418250" cy="954107"/>
          </a:xfrm>
          <a:prstGeom prst="rect">
            <a:avLst/>
          </a:prstGeom>
        </p:spPr>
        <p:txBody>
          <a:bodyPr wrap="square" rtlCol="0">
            <a:spAutoFit/>
          </a:bodyPr>
          <a:lstStyle/>
          <a:p>
            <a:pPr marL="514350" indent="-514350">
              <a:buAutoNum type="arabicPlain" startAt="318"/>
            </a:pPr>
            <a:r>
              <a:rPr lang="en-US" sz="2800" b="1" dirty="0"/>
              <a:t>M lb. </a:t>
            </a:r>
          </a:p>
          <a:p>
            <a:pPr marL="514350" indent="-514350">
              <a:buAutoNum type="arabicPlain" startAt="318"/>
            </a:pPr>
            <a:r>
              <a:rPr lang="en-US" sz="2800" b="1" dirty="0"/>
              <a:t>(144 M kg.)</a:t>
            </a:r>
          </a:p>
        </p:txBody>
      </p:sp>
      <p:sp>
        <p:nvSpPr>
          <p:cNvPr id="6" name="Rectangle 5">
            <a:extLst>
              <a:ext uri="{FF2B5EF4-FFF2-40B4-BE49-F238E27FC236}">
                <a16:creationId xmlns:a16="http://schemas.microsoft.com/office/drawing/2014/main" id="{A80532C6-C85E-451E-8DAB-7262802A70A4}"/>
              </a:ext>
            </a:extLst>
          </p:cNvPr>
          <p:cNvSpPr/>
          <p:nvPr/>
        </p:nvSpPr>
        <p:spPr>
          <a:xfrm>
            <a:off x="464351" y="996853"/>
            <a:ext cx="9347200" cy="5547988"/>
          </a:xfrm>
          <a:prstGeom prst="rect">
            <a:avLst/>
          </a:prstGeom>
          <a:no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txBox="1">
            <a:spLocks noChangeArrowheads="1"/>
          </p:cNvSpPr>
          <p:nvPr/>
        </p:nvSpPr>
        <p:spPr>
          <a:xfrm>
            <a:off x="0" y="822461"/>
            <a:ext cx="12191999" cy="380342"/>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prstClr val="black"/>
                </a:solidFill>
                <a:latin typeface="+mn-lt"/>
                <a:cs typeface="Arial" panose="020B0604020202020204" pitchFamily="34" charset="0"/>
              </a:rPr>
              <a:t>Chesapeake Bay Watershed Nitrogen Reductions </a:t>
            </a:r>
          </a:p>
          <a:p>
            <a:r>
              <a:rPr lang="en-US" sz="2800" b="1" dirty="0">
                <a:solidFill>
                  <a:prstClr val="black"/>
                </a:solidFill>
                <a:latin typeface="+mn-lt"/>
                <a:cs typeface="Arial" panose="020B0604020202020204" pitchFamily="34" charset="0"/>
              </a:rPr>
              <a:t>2015-2025</a:t>
            </a:r>
          </a:p>
        </p:txBody>
      </p:sp>
      <p:sp>
        <p:nvSpPr>
          <p:cNvPr id="7" name="TextBox 6"/>
          <p:cNvSpPr txBox="1"/>
          <p:nvPr/>
        </p:nvSpPr>
        <p:spPr>
          <a:xfrm>
            <a:off x="6863444" y="2662724"/>
            <a:ext cx="184731" cy="369332"/>
          </a:xfrm>
          <a:prstGeom prst="rect">
            <a:avLst/>
          </a:prstGeom>
          <a:noFill/>
        </p:spPr>
        <p:txBody>
          <a:bodyPr wrap="none" rtlCol="0">
            <a:spAutoFit/>
          </a:bodyPr>
          <a:lstStyle/>
          <a:p>
            <a:endParaRPr lang="en-US" dirty="0">
              <a:solidFill>
                <a:prstClr val="black"/>
              </a:solidFill>
              <a:latin typeface="Calibri" panose="020F0502020204030204"/>
            </a:endParaRPr>
          </a:p>
        </p:txBody>
      </p:sp>
      <p:sp>
        <p:nvSpPr>
          <p:cNvPr id="8" name="TextBox 7"/>
          <p:cNvSpPr txBox="1"/>
          <p:nvPr/>
        </p:nvSpPr>
        <p:spPr>
          <a:xfrm>
            <a:off x="4799047" y="1976924"/>
            <a:ext cx="184731" cy="369332"/>
          </a:xfrm>
          <a:prstGeom prst="rect">
            <a:avLst/>
          </a:prstGeom>
          <a:noFill/>
        </p:spPr>
        <p:txBody>
          <a:bodyPr wrap="none" rtlCol="0">
            <a:spAutoFit/>
          </a:bodyPr>
          <a:lstStyle/>
          <a:p>
            <a:endParaRPr lang="en-US" dirty="0">
              <a:solidFill>
                <a:prstClr val="black"/>
              </a:solidFill>
              <a:latin typeface="Calibri" panose="020F0502020204030204"/>
            </a:endParaRPr>
          </a:p>
        </p:txBody>
      </p:sp>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4440180" y="2447623"/>
            <a:ext cx="4320282" cy="3129799"/>
          </a:xfrm>
          <a:prstGeom prst="rect">
            <a:avLst/>
          </a:prstGeom>
          <a:ln>
            <a:noFill/>
          </a:ln>
        </p:spPr>
      </p:pic>
      <p:sp>
        <p:nvSpPr>
          <p:cNvPr id="13" name="TextBox 12"/>
          <p:cNvSpPr txBox="1"/>
          <p:nvPr/>
        </p:nvSpPr>
        <p:spPr>
          <a:xfrm>
            <a:off x="5859399" y="2039722"/>
            <a:ext cx="915635" cy="523220"/>
          </a:xfrm>
          <a:prstGeom prst="rect">
            <a:avLst/>
          </a:prstGeom>
          <a:noFill/>
        </p:spPr>
        <p:txBody>
          <a:bodyPr wrap="none" rtlCol="0">
            <a:spAutoFit/>
          </a:bodyPr>
          <a:lstStyle/>
          <a:p>
            <a:r>
              <a:rPr lang="en-US" sz="2800" b="1" dirty="0">
                <a:solidFill>
                  <a:prstClr val="black"/>
                </a:solidFill>
                <a:latin typeface="Calibri" panose="020F0502020204030204"/>
              </a:rPr>
              <a:t>2015</a:t>
            </a:r>
          </a:p>
        </p:txBody>
      </p:sp>
      <p:pic>
        <p:nvPicPr>
          <p:cNvPr id="17" name="Picture 16"/>
          <p:cNvPicPr>
            <a:picLocks noChangeAspect="1"/>
          </p:cNvPicPr>
          <p:nvPr/>
        </p:nvPicPr>
        <p:blipFill rotWithShape="1">
          <a:blip r:embed="rId4">
            <a:clrChange>
              <a:clrFrom>
                <a:srgbClr val="FFFFFF"/>
              </a:clrFrom>
              <a:clrTo>
                <a:srgbClr val="FFFFFF">
                  <a:alpha val="0"/>
                </a:srgbClr>
              </a:clrTo>
            </a:clrChange>
          </a:blip>
          <a:srcRect l="507" t="6333" r="23189" b="85811"/>
          <a:stretch/>
        </p:blipFill>
        <p:spPr>
          <a:xfrm>
            <a:off x="825190" y="1244798"/>
            <a:ext cx="8398564" cy="684998"/>
          </a:xfrm>
          <a:prstGeom prst="rect">
            <a:avLst/>
          </a:prstGeom>
        </p:spPr>
      </p:pic>
      <p:sp>
        <p:nvSpPr>
          <p:cNvPr id="19" name="Right Arrow 18"/>
          <p:cNvSpPr/>
          <p:nvPr/>
        </p:nvSpPr>
        <p:spPr>
          <a:xfrm>
            <a:off x="8218092" y="3954746"/>
            <a:ext cx="973364" cy="837353"/>
          </a:xfrm>
          <a:prstGeom prst="rightArrow">
            <a:avLst/>
          </a:prstGeom>
          <a:solidFill>
            <a:schemeClr val="accent2"/>
          </a:solidFill>
          <a:ln w="25400" cap="flat" cmpd="sng" algn="ctr">
            <a:solidFill>
              <a:schemeClr val="accent1">
                <a:lumMod val="50000"/>
              </a:schemeClr>
            </a:solidFill>
            <a:prstDash val="solid"/>
          </a:ln>
          <a:effectLst/>
        </p:spPr>
        <p:txBody>
          <a:bodyPr rtlCol="0" anchor="ctr"/>
          <a:lstStyle/>
          <a:p>
            <a:pPr algn="ctr">
              <a:defRPr/>
            </a:pPr>
            <a:endParaRPr lang="en-US" kern="0" dirty="0">
              <a:solidFill>
                <a:srgbClr val="FFFFFF"/>
              </a:solidFill>
              <a:latin typeface="Arial"/>
            </a:endParaRPr>
          </a:p>
        </p:txBody>
      </p:sp>
      <p:sp>
        <p:nvSpPr>
          <p:cNvPr id="16" name="TextBox 15"/>
          <p:cNvSpPr txBox="1"/>
          <p:nvPr/>
        </p:nvSpPr>
        <p:spPr>
          <a:xfrm>
            <a:off x="4599789" y="5408705"/>
            <a:ext cx="2478410" cy="954107"/>
          </a:xfrm>
          <a:prstGeom prst="rect">
            <a:avLst/>
          </a:prstGeom>
          <a:noFill/>
        </p:spPr>
        <p:txBody>
          <a:bodyPr wrap="square" rtlCol="0">
            <a:spAutoFit/>
          </a:bodyPr>
          <a:lstStyle/>
          <a:p>
            <a:r>
              <a:rPr lang="en-US" sz="2800" b="1" dirty="0"/>
              <a:t>242 M lb.</a:t>
            </a:r>
          </a:p>
          <a:p>
            <a:r>
              <a:rPr lang="en-US" sz="2800" b="1" dirty="0"/>
              <a:t>(110 M kg.)</a:t>
            </a:r>
          </a:p>
        </p:txBody>
      </p:sp>
      <p:sp>
        <p:nvSpPr>
          <p:cNvPr id="4" name="TextBox 3"/>
          <p:cNvSpPr txBox="1"/>
          <p:nvPr/>
        </p:nvSpPr>
        <p:spPr>
          <a:xfrm>
            <a:off x="1586829" y="6474624"/>
            <a:ext cx="5678904" cy="276999"/>
          </a:xfrm>
          <a:prstGeom prst="rect">
            <a:avLst/>
          </a:prstGeom>
          <a:noFill/>
        </p:spPr>
        <p:txBody>
          <a:bodyPr wrap="square" rtlCol="0">
            <a:spAutoFit/>
          </a:bodyPr>
          <a:lstStyle/>
          <a:p>
            <a:r>
              <a:rPr lang="en-US" sz="1200" dirty="0"/>
              <a:t>*Chesapeake Bay Program Partnership, Based on the jurisdictions’ Phase II WIPs.</a:t>
            </a:r>
          </a:p>
        </p:txBody>
      </p:sp>
      <p:pic>
        <p:nvPicPr>
          <p:cNvPr id="22" name="Picture 21"/>
          <p:cNvPicPr>
            <a:picLocks noChangeAspect="1"/>
          </p:cNvPicPr>
          <p:nvPr/>
        </p:nvPicPr>
        <p:blipFill>
          <a:blip r:embed="rId5">
            <a:clrChange>
              <a:clrFrom>
                <a:srgbClr val="FFFFFF"/>
              </a:clrFrom>
              <a:clrTo>
                <a:srgbClr val="FFFFFF">
                  <a:alpha val="0"/>
                </a:srgbClr>
              </a:clrTo>
            </a:clrChange>
          </a:blip>
          <a:stretch>
            <a:fillRect/>
          </a:stretch>
        </p:blipFill>
        <p:spPr>
          <a:xfrm>
            <a:off x="8832268" y="2790849"/>
            <a:ext cx="3373765" cy="2443346"/>
          </a:xfrm>
          <a:prstGeom prst="rect">
            <a:avLst/>
          </a:prstGeom>
          <a:noFill/>
          <a:ln>
            <a:noFill/>
          </a:ln>
        </p:spPr>
      </p:pic>
      <p:sp>
        <p:nvSpPr>
          <p:cNvPr id="2" name="TextBox 1"/>
          <p:cNvSpPr txBox="1"/>
          <p:nvPr/>
        </p:nvSpPr>
        <p:spPr>
          <a:xfrm>
            <a:off x="9174615" y="5346732"/>
            <a:ext cx="1991073" cy="954107"/>
          </a:xfrm>
          <a:prstGeom prst="rect">
            <a:avLst/>
          </a:prstGeom>
          <a:noFill/>
        </p:spPr>
        <p:txBody>
          <a:bodyPr wrap="square" rtlCol="0">
            <a:spAutoFit/>
          </a:bodyPr>
          <a:lstStyle/>
          <a:p>
            <a:r>
              <a:rPr lang="en-US" sz="2800" b="1" dirty="0"/>
              <a:t>192 </a:t>
            </a:r>
            <a:r>
              <a:rPr lang="en-US" sz="2800" b="1" dirty="0">
                <a:solidFill>
                  <a:prstClr val="black"/>
                </a:solidFill>
              </a:rPr>
              <a:t>M lb.</a:t>
            </a:r>
            <a:r>
              <a:rPr lang="en-US" sz="2800" b="1" dirty="0"/>
              <a:t> </a:t>
            </a:r>
          </a:p>
          <a:p>
            <a:r>
              <a:rPr lang="en-US" sz="2800" b="1" dirty="0"/>
              <a:t>(87 M kg.)</a:t>
            </a:r>
          </a:p>
        </p:txBody>
      </p:sp>
      <p:sp>
        <p:nvSpPr>
          <p:cNvPr id="14" name="TextBox 13"/>
          <p:cNvSpPr txBox="1"/>
          <p:nvPr/>
        </p:nvSpPr>
        <p:spPr>
          <a:xfrm>
            <a:off x="9994349" y="2145704"/>
            <a:ext cx="915635" cy="523220"/>
          </a:xfrm>
          <a:prstGeom prst="rect">
            <a:avLst/>
          </a:prstGeom>
          <a:noFill/>
        </p:spPr>
        <p:txBody>
          <a:bodyPr wrap="none" rtlCol="0">
            <a:spAutoFit/>
          </a:bodyPr>
          <a:lstStyle/>
          <a:p>
            <a:r>
              <a:rPr lang="en-US" sz="2800" b="1" dirty="0">
                <a:solidFill>
                  <a:prstClr val="black"/>
                </a:solidFill>
                <a:latin typeface="Calibri" panose="020F0502020204030204"/>
              </a:rPr>
              <a:t>2025</a:t>
            </a:r>
          </a:p>
        </p:txBody>
      </p:sp>
      <p:sp>
        <p:nvSpPr>
          <p:cNvPr id="34" name="Rectangle 33">
            <a:extLst>
              <a:ext uri="{FF2B5EF4-FFF2-40B4-BE49-F238E27FC236}">
                <a16:creationId xmlns:a16="http://schemas.microsoft.com/office/drawing/2014/main" id="{50F1C1C0-1DD1-4D73-A01D-628770238B1A}"/>
              </a:ext>
            </a:extLst>
          </p:cNvPr>
          <p:cNvSpPr/>
          <p:nvPr/>
        </p:nvSpPr>
        <p:spPr>
          <a:xfrm>
            <a:off x="523881" y="2034353"/>
            <a:ext cx="915635" cy="523220"/>
          </a:xfrm>
          <a:prstGeom prst="rect">
            <a:avLst/>
          </a:prstGeom>
        </p:spPr>
        <p:txBody>
          <a:bodyPr wrap="none">
            <a:spAutoFit/>
          </a:bodyPr>
          <a:lstStyle/>
          <a:p>
            <a:r>
              <a:rPr lang="en-US" sz="2800" b="1" dirty="0">
                <a:solidFill>
                  <a:prstClr val="black"/>
                </a:solidFill>
              </a:rPr>
              <a:t>1985</a:t>
            </a:r>
          </a:p>
        </p:txBody>
      </p:sp>
      <p:sp>
        <p:nvSpPr>
          <p:cNvPr id="35" name="Right Arrow 18">
            <a:extLst>
              <a:ext uri="{FF2B5EF4-FFF2-40B4-BE49-F238E27FC236}">
                <a16:creationId xmlns:a16="http://schemas.microsoft.com/office/drawing/2014/main" id="{340FE82D-2EBA-4CE2-95A1-C4D3AB6E39EB}"/>
              </a:ext>
            </a:extLst>
          </p:cNvPr>
          <p:cNvSpPr/>
          <p:nvPr/>
        </p:nvSpPr>
        <p:spPr>
          <a:xfrm>
            <a:off x="4051108" y="3954745"/>
            <a:ext cx="973364" cy="837353"/>
          </a:xfrm>
          <a:prstGeom prst="rightArrow">
            <a:avLst/>
          </a:prstGeom>
          <a:solidFill>
            <a:schemeClr val="accent2"/>
          </a:solidFill>
          <a:ln w="25400" cap="flat" cmpd="sng" algn="ctr">
            <a:solidFill>
              <a:schemeClr val="accent1">
                <a:lumMod val="50000"/>
              </a:schemeClr>
            </a:solidFill>
            <a:prstDash val="solid"/>
          </a:ln>
          <a:effectLst/>
        </p:spPr>
        <p:txBody>
          <a:bodyPr rtlCol="0" anchor="ctr"/>
          <a:lstStyle/>
          <a:p>
            <a:pPr algn="ctr">
              <a:defRPr/>
            </a:pPr>
            <a:endParaRPr lang="en-US" kern="0" dirty="0">
              <a:solidFill>
                <a:srgbClr val="FFFFFF"/>
              </a:solidFill>
              <a:latin typeface="Arial"/>
            </a:endParaRPr>
          </a:p>
        </p:txBody>
      </p:sp>
      <p:grpSp>
        <p:nvGrpSpPr>
          <p:cNvPr id="9" name="Group 4">
            <a:extLst>
              <a:ext uri="{FF2B5EF4-FFF2-40B4-BE49-F238E27FC236}">
                <a16:creationId xmlns:a16="http://schemas.microsoft.com/office/drawing/2014/main" id="{05FB469C-39FE-4F43-82C0-F140F7042885}"/>
              </a:ext>
            </a:extLst>
          </p:cNvPr>
          <p:cNvGrpSpPr>
            <a:grpSpLocks noChangeAspect="1"/>
          </p:cNvGrpSpPr>
          <p:nvPr/>
        </p:nvGrpSpPr>
        <p:grpSpPr bwMode="auto">
          <a:xfrm>
            <a:off x="-204495" y="2118259"/>
            <a:ext cx="4876800" cy="3532188"/>
            <a:chOff x="105" y="1380"/>
            <a:chExt cx="3072" cy="2225"/>
          </a:xfrm>
        </p:grpSpPr>
        <p:sp>
          <p:nvSpPr>
            <p:cNvPr id="10" name="AutoShape 3">
              <a:extLst>
                <a:ext uri="{FF2B5EF4-FFF2-40B4-BE49-F238E27FC236}">
                  <a16:creationId xmlns:a16="http://schemas.microsoft.com/office/drawing/2014/main" id="{C4C2CA5A-34BB-41F9-8160-59263968BF64}"/>
                </a:ext>
              </a:extLst>
            </p:cNvPr>
            <p:cNvSpPr>
              <a:spLocks noChangeAspect="1" noChangeArrowheads="1" noTextEdit="1"/>
            </p:cNvSpPr>
            <p:nvPr/>
          </p:nvSpPr>
          <p:spPr bwMode="auto">
            <a:xfrm>
              <a:off x="105" y="1380"/>
              <a:ext cx="3072" cy="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Rectangle 5">
              <a:extLst>
                <a:ext uri="{FF2B5EF4-FFF2-40B4-BE49-F238E27FC236}">
                  <a16:creationId xmlns:a16="http://schemas.microsoft.com/office/drawing/2014/main" id="{FE9D4CAC-A51D-4C46-980D-35618F536648}"/>
                </a:ext>
              </a:extLst>
            </p:cNvPr>
            <p:cNvSpPr>
              <a:spLocks noChangeArrowheads="1"/>
            </p:cNvSpPr>
            <p:nvPr/>
          </p:nvSpPr>
          <p:spPr bwMode="auto">
            <a:xfrm>
              <a:off x="105" y="1380"/>
              <a:ext cx="3072" cy="22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6">
              <a:extLst>
                <a:ext uri="{FF2B5EF4-FFF2-40B4-BE49-F238E27FC236}">
                  <a16:creationId xmlns:a16="http://schemas.microsoft.com/office/drawing/2014/main" id="{DE2E206A-48D5-44D5-B13D-FE31BAD00F8D}"/>
                </a:ext>
              </a:extLst>
            </p:cNvPr>
            <p:cNvSpPr>
              <a:spLocks/>
            </p:cNvSpPr>
            <p:nvPr/>
          </p:nvSpPr>
          <p:spPr bwMode="auto">
            <a:xfrm>
              <a:off x="1641" y="1429"/>
              <a:ext cx="1200" cy="2067"/>
            </a:xfrm>
            <a:custGeom>
              <a:avLst/>
              <a:gdLst>
                <a:gd name="T0" fmla="*/ 0 w 8880"/>
                <a:gd name="T1" fmla="*/ 7886 h 15331"/>
                <a:gd name="T2" fmla="*/ 2598 w 8880"/>
                <a:gd name="T3" fmla="*/ 15331 h 15331"/>
                <a:gd name="T4" fmla="*/ 7445 w 8880"/>
                <a:gd name="T5" fmla="*/ 5288 h 15331"/>
                <a:gd name="T6" fmla="*/ 0 w 8880"/>
                <a:gd name="T7" fmla="*/ 0 h 15331"/>
                <a:gd name="T8" fmla="*/ 0 w 8880"/>
                <a:gd name="T9" fmla="*/ 7886 h 15331"/>
              </a:gdLst>
              <a:ahLst/>
              <a:cxnLst>
                <a:cxn ang="0">
                  <a:pos x="T0" y="T1"/>
                </a:cxn>
                <a:cxn ang="0">
                  <a:pos x="T2" y="T3"/>
                </a:cxn>
                <a:cxn ang="0">
                  <a:pos x="T4" y="T5"/>
                </a:cxn>
                <a:cxn ang="0">
                  <a:pos x="T6" y="T7"/>
                </a:cxn>
                <a:cxn ang="0">
                  <a:pos x="T8" y="T9"/>
                </a:cxn>
              </a:cxnLst>
              <a:rect l="0" t="0" r="r" b="b"/>
              <a:pathLst>
                <a:path w="8880" h="15331">
                  <a:moveTo>
                    <a:pt x="0" y="7886"/>
                  </a:moveTo>
                  <a:lnTo>
                    <a:pt x="2598" y="15331"/>
                  </a:lnTo>
                  <a:cubicBezTo>
                    <a:pt x="6710" y="13896"/>
                    <a:pt x="8880" y="9399"/>
                    <a:pt x="7445" y="5288"/>
                  </a:cubicBezTo>
                  <a:cubicBezTo>
                    <a:pt x="6340" y="2121"/>
                    <a:pt x="3354" y="0"/>
                    <a:pt x="0" y="0"/>
                  </a:cubicBezTo>
                  <a:lnTo>
                    <a:pt x="0" y="7886"/>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7">
              <a:extLst>
                <a:ext uri="{FF2B5EF4-FFF2-40B4-BE49-F238E27FC236}">
                  <a16:creationId xmlns:a16="http://schemas.microsoft.com/office/drawing/2014/main" id="{F670EB71-25F4-4449-86FF-1642D1BF4D1D}"/>
                </a:ext>
              </a:extLst>
            </p:cNvPr>
            <p:cNvSpPr>
              <a:spLocks noEditPoints="1"/>
            </p:cNvSpPr>
            <p:nvPr/>
          </p:nvSpPr>
          <p:spPr bwMode="auto">
            <a:xfrm>
              <a:off x="1638" y="1426"/>
              <a:ext cx="1072" cy="2073"/>
            </a:xfrm>
            <a:custGeom>
              <a:avLst/>
              <a:gdLst>
                <a:gd name="T0" fmla="*/ 2645 w 7936"/>
                <a:gd name="T1" fmla="*/ 15347 h 15380"/>
                <a:gd name="T2" fmla="*/ 2993 w 7936"/>
                <a:gd name="T3" fmla="*/ 15189 h 15380"/>
                <a:gd name="T4" fmla="*/ 3539 w 7936"/>
                <a:gd name="T5" fmla="*/ 14943 h 15380"/>
                <a:gd name="T6" fmla="*/ 4058 w 7936"/>
                <a:gd name="T7" fmla="*/ 14659 h 15380"/>
                <a:gd name="T8" fmla="*/ 5010 w 7936"/>
                <a:gd name="T9" fmla="*/ 13991 h 15380"/>
                <a:gd name="T10" fmla="*/ 5840 w 7936"/>
                <a:gd name="T11" fmla="*/ 13201 h 15380"/>
                <a:gd name="T12" fmla="*/ 6541 w 7936"/>
                <a:gd name="T13" fmla="*/ 12307 h 15380"/>
                <a:gd name="T14" fmla="*/ 7020 w 7936"/>
                <a:gd name="T15" fmla="*/ 11495 h 15380"/>
                <a:gd name="T16" fmla="*/ 7260 w 7936"/>
                <a:gd name="T17" fmla="*/ 10983 h 15380"/>
                <a:gd name="T18" fmla="*/ 7463 w 7936"/>
                <a:gd name="T19" fmla="*/ 10454 h 15380"/>
                <a:gd name="T20" fmla="*/ 7628 w 7936"/>
                <a:gd name="T21" fmla="*/ 9912 h 15380"/>
                <a:gd name="T22" fmla="*/ 7753 w 7936"/>
                <a:gd name="T23" fmla="*/ 9357 h 15380"/>
                <a:gd name="T24" fmla="*/ 7838 w 7936"/>
                <a:gd name="T25" fmla="*/ 8793 h 15380"/>
                <a:gd name="T26" fmla="*/ 7882 w 7936"/>
                <a:gd name="T27" fmla="*/ 8220 h 15380"/>
                <a:gd name="T28" fmla="*/ 7883 w 7936"/>
                <a:gd name="T29" fmla="*/ 7643 h 15380"/>
                <a:gd name="T30" fmla="*/ 7842 w 7936"/>
                <a:gd name="T31" fmla="*/ 7062 h 15380"/>
                <a:gd name="T32" fmla="*/ 7756 w 7936"/>
                <a:gd name="T33" fmla="*/ 6480 h 15380"/>
                <a:gd name="T34" fmla="*/ 7624 w 7936"/>
                <a:gd name="T35" fmla="*/ 5898 h 15380"/>
                <a:gd name="T36" fmla="*/ 7447 w 7936"/>
                <a:gd name="T37" fmla="*/ 5319 h 15380"/>
                <a:gd name="T38" fmla="*/ 7088 w 7936"/>
                <a:gd name="T39" fmla="*/ 4460 h 15380"/>
                <a:gd name="T40" fmla="*/ 6639 w 7936"/>
                <a:gd name="T41" fmla="*/ 3661 h 15380"/>
                <a:gd name="T42" fmla="*/ 6105 w 7936"/>
                <a:gd name="T43" fmla="*/ 2927 h 15380"/>
                <a:gd name="T44" fmla="*/ 5495 w 7936"/>
                <a:gd name="T45" fmla="*/ 2264 h 15380"/>
                <a:gd name="T46" fmla="*/ 4816 w 7936"/>
                <a:gd name="T47" fmla="*/ 1677 h 15380"/>
                <a:gd name="T48" fmla="*/ 4075 w 7936"/>
                <a:gd name="T49" fmla="*/ 1172 h 15380"/>
                <a:gd name="T50" fmla="*/ 3281 w 7936"/>
                <a:gd name="T51" fmla="*/ 754 h 15380"/>
                <a:gd name="T52" fmla="*/ 2439 w 7936"/>
                <a:gd name="T53" fmla="*/ 428 h 15380"/>
                <a:gd name="T54" fmla="*/ 1558 w 7936"/>
                <a:gd name="T55" fmla="*/ 199 h 15380"/>
                <a:gd name="T56" fmla="*/ 646 w 7936"/>
                <a:gd name="T57" fmla="*/ 73 h 15380"/>
                <a:gd name="T58" fmla="*/ 48 w 7936"/>
                <a:gd name="T59" fmla="*/ 24 h 15380"/>
                <a:gd name="T60" fmla="*/ 7 w 7936"/>
                <a:gd name="T61" fmla="*/ 7 h 15380"/>
                <a:gd name="T62" fmla="*/ 651 w 7936"/>
                <a:gd name="T63" fmla="*/ 25 h 15380"/>
                <a:gd name="T64" fmla="*/ 1569 w 7936"/>
                <a:gd name="T65" fmla="*/ 152 h 15380"/>
                <a:gd name="T66" fmla="*/ 2455 w 7936"/>
                <a:gd name="T67" fmla="*/ 383 h 15380"/>
                <a:gd name="T68" fmla="*/ 3301 w 7936"/>
                <a:gd name="T69" fmla="*/ 711 h 15380"/>
                <a:gd name="T70" fmla="*/ 4101 w 7936"/>
                <a:gd name="T71" fmla="*/ 1132 h 15380"/>
                <a:gd name="T72" fmla="*/ 4846 w 7936"/>
                <a:gd name="T73" fmla="*/ 1640 h 15380"/>
                <a:gd name="T74" fmla="*/ 5529 w 7936"/>
                <a:gd name="T75" fmla="*/ 2230 h 15380"/>
                <a:gd name="T76" fmla="*/ 6143 w 7936"/>
                <a:gd name="T77" fmla="*/ 2897 h 15380"/>
                <a:gd name="T78" fmla="*/ 6680 w 7936"/>
                <a:gd name="T79" fmla="*/ 3635 h 15380"/>
                <a:gd name="T80" fmla="*/ 7132 w 7936"/>
                <a:gd name="T81" fmla="*/ 4439 h 15380"/>
                <a:gd name="T82" fmla="*/ 7492 w 7936"/>
                <a:gd name="T83" fmla="*/ 5304 h 15380"/>
                <a:gd name="T84" fmla="*/ 7671 w 7936"/>
                <a:gd name="T85" fmla="*/ 5886 h 15380"/>
                <a:gd name="T86" fmla="*/ 7803 w 7936"/>
                <a:gd name="T87" fmla="*/ 6471 h 15380"/>
                <a:gd name="T88" fmla="*/ 7890 w 7936"/>
                <a:gd name="T89" fmla="*/ 7057 h 15380"/>
                <a:gd name="T90" fmla="*/ 7931 w 7936"/>
                <a:gd name="T91" fmla="*/ 7642 h 15380"/>
                <a:gd name="T92" fmla="*/ 7930 w 7936"/>
                <a:gd name="T93" fmla="*/ 8223 h 15380"/>
                <a:gd name="T94" fmla="*/ 7886 w 7936"/>
                <a:gd name="T95" fmla="*/ 8799 h 15380"/>
                <a:gd name="T96" fmla="*/ 7800 w 7936"/>
                <a:gd name="T97" fmla="*/ 9366 h 15380"/>
                <a:gd name="T98" fmla="*/ 7674 w 7936"/>
                <a:gd name="T99" fmla="*/ 9924 h 15380"/>
                <a:gd name="T100" fmla="*/ 7508 w 7936"/>
                <a:gd name="T101" fmla="*/ 10470 h 15380"/>
                <a:gd name="T102" fmla="*/ 7304 w 7936"/>
                <a:gd name="T103" fmla="*/ 11002 h 15380"/>
                <a:gd name="T104" fmla="*/ 7063 w 7936"/>
                <a:gd name="T105" fmla="*/ 11518 h 15380"/>
                <a:gd name="T106" fmla="*/ 6581 w 7936"/>
                <a:gd name="T107" fmla="*/ 12335 h 15380"/>
                <a:gd name="T108" fmla="*/ 5875 w 7936"/>
                <a:gd name="T109" fmla="*/ 13235 h 15380"/>
                <a:gd name="T110" fmla="*/ 5039 w 7936"/>
                <a:gd name="T111" fmla="*/ 14029 h 15380"/>
                <a:gd name="T112" fmla="*/ 4082 w 7936"/>
                <a:gd name="T113" fmla="*/ 14701 h 15380"/>
                <a:gd name="T114" fmla="*/ 3560 w 7936"/>
                <a:gd name="T115" fmla="*/ 14986 h 15380"/>
                <a:gd name="T116" fmla="*/ 3011 w 7936"/>
                <a:gd name="T117" fmla="*/ 15234 h 15380"/>
                <a:gd name="T118" fmla="*/ 2612 w 7936"/>
                <a:gd name="T119" fmla="*/ 15377 h 15380"/>
                <a:gd name="T120" fmla="*/ 0 w 7936"/>
                <a:gd name="T121" fmla="*/ 7910 h 15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36" h="15380">
                  <a:moveTo>
                    <a:pt x="48" y="7910"/>
                  </a:moveTo>
                  <a:lnTo>
                    <a:pt x="47" y="7902"/>
                  </a:lnTo>
                  <a:lnTo>
                    <a:pt x="2645" y="15347"/>
                  </a:lnTo>
                  <a:lnTo>
                    <a:pt x="2614" y="15332"/>
                  </a:lnTo>
                  <a:lnTo>
                    <a:pt x="2806" y="15263"/>
                  </a:lnTo>
                  <a:lnTo>
                    <a:pt x="2993" y="15189"/>
                  </a:lnTo>
                  <a:lnTo>
                    <a:pt x="3178" y="15111"/>
                  </a:lnTo>
                  <a:lnTo>
                    <a:pt x="3360" y="15029"/>
                  </a:lnTo>
                  <a:lnTo>
                    <a:pt x="3539" y="14943"/>
                  </a:lnTo>
                  <a:lnTo>
                    <a:pt x="3715" y="14852"/>
                  </a:lnTo>
                  <a:lnTo>
                    <a:pt x="3888" y="14758"/>
                  </a:lnTo>
                  <a:lnTo>
                    <a:pt x="4058" y="14659"/>
                  </a:lnTo>
                  <a:lnTo>
                    <a:pt x="4388" y="14451"/>
                  </a:lnTo>
                  <a:lnTo>
                    <a:pt x="4706" y="14228"/>
                  </a:lnTo>
                  <a:lnTo>
                    <a:pt x="5010" y="13991"/>
                  </a:lnTo>
                  <a:lnTo>
                    <a:pt x="5301" y="13740"/>
                  </a:lnTo>
                  <a:lnTo>
                    <a:pt x="5577" y="13477"/>
                  </a:lnTo>
                  <a:lnTo>
                    <a:pt x="5840" y="13201"/>
                  </a:lnTo>
                  <a:lnTo>
                    <a:pt x="6089" y="12914"/>
                  </a:lnTo>
                  <a:lnTo>
                    <a:pt x="6323" y="12616"/>
                  </a:lnTo>
                  <a:lnTo>
                    <a:pt x="6541" y="12307"/>
                  </a:lnTo>
                  <a:lnTo>
                    <a:pt x="6745" y="11989"/>
                  </a:lnTo>
                  <a:lnTo>
                    <a:pt x="6933" y="11662"/>
                  </a:lnTo>
                  <a:lnTo>
                    <a:pt x="7020" y="11495"/>
                  </a:lnTo>
                  <a:lnTo>
                    <a:pt x="7104" y="11327"/>
                  </a:lnTo>
                  <a:lnTo>
                    <a:pt x="7184" y="11156"/>
                  </a:lnTo>
                  <a:lnTo>
                    <a:pt x="7260" y="10983"/>
                  </a:lnTo>
                  <a:lnTo>
                    <a:pt x="7332" y="10808"/>
                  </a:lnTo>
                  <a:lnTo>
                    <a:pt x="7400" y="10632"/>
                  </a:lnTo>
                  <a:lnTo>
                    <a:pt x="7463" y="10454"/>
                  </a:lnTo>
                  <a:lnTo>
                    <a:pt x="7522" y="10275"/>
                  </a:lnTo>
                  <a:lnTo>
                    <a:pt x="7577" y="10094"/>
                  </a:lnTo>
                  <a:lnTo>
                    <a:pt x="7628" y="9912"/>
                  </a:lnTo>
                  <a:lnTo>
                    <a:pt x="7674" y="9728"/>
                  </a:lnTo>
                  <a:lnTo>
                    <a:pt x="7716" y="9543"/>
                  </a:lnTo>
                  <a:lnTo>
                    <a:pt x="7753" y="9357"/>
                  </a:lnTo>
                  <a:lnTo>
                    <a:pt x="7786" y="9170"/>
                  </a:lnTo>
                  <a:lnTo>
                    <a:pt x="7814" y="8982"/>
                  </a:lnTo>
                  <a:lnTo>
                    <a:pt x="7838" y="8793"/>
                  </a:lnTo>
                  <a:lnTo>
                    <a:pt x="7857" y="8603"/>
                  </a:lnTo>
                  <a:lnTo>
                    <a:pt x="7872" y="8412"/>
                  </a:lnTo>
                  <a:lnTo>
                    <a:pt x="7882" y="8220"/>
                  </a:lnTo>
                  <a:lnTo>
                    <a:pt x="7887" y="8029"/>
                  </a:lnTo>
                  <a:lnTo>
                    <a:pt x="7888" y="7836"/>
                  </a:lnTo>
                  <a:lnTo>
                    <a:pt x="7883" y="7643"/>
                  </a:lnTo>
                  <a:lnTo>
                    <a:pt x="7874" y="7450"/>
                  </a:lnTo>
                  <a:lnTo>
                    <a:pt x="7861" y="7256"/>
                  </a:lnTo>
                  <a:lnTo>
                    <a:pt x="7842" y="7062"/>
                  </a:lnTo>
                  <a:lnTo>
                    <a:pt x="7818" y="6868"/>
                  </a:lnTo>
                  <a:lnTo>
                    <a:pt x="7789" y="6674"/>
                  </a:lnTo>
                  <a:lnTo>
                    <a:pt x="7756" y="6480"/>
                  </a:lnTo>
                  <a:lnTo>
                    <a:pt x="7717" y="6285"/>
                  </a:lnTo>
                  <a:lnTo>
                    <a:pt x="7673" y="6091"/>
                  </a:lnTo>
                  <a:lnTo>
                    <a:pt x="7624" y="5898"/>
                  </a:lnTo>
                  <a:lnTo>
                    <a:pt x="7570" y="5705"/>
                  </a:lnTo>
                  <a:lnTo>
                    <a:pt x="7511" y="5512"/>
                  </a:lnTo>
                  <a:lnTo>
                    <a:pt x="7447" y="5319"/>
                  </a:lnTo>
                  <a:lnTo>
                    <a:pt x="7338" y="5026"/>
                  </a:lnTo>
                  <a:lnTo>
                    <a:pt x="7219" y="4740"/>
                  </a:lnTo>
                  <a:lnTo>
                    <a:pt x="7088" y="4460"/>
                  </a:lnTo>
                  <a:lnTo>
                    <a:pt x="6949" y="4186"/>
                  </a:lnTo>
                  <a:lnTo>
                    <a:pt x="6799" y="3920"/>
                  </a:lnTo>
                  <a:lnTo>
                    <a:pt x="6639" y="3661"/>
                  </a:lnTo>
                  <a:lnTo>
                    <a:pt x="6470" y="3408"/>
                  </a:lnTo>
                  <a:lnTo>
                    <a:pt x="6292" y="3164"/>
                  </a:lnTo>
                  <a:lnTo>
                    <a:pt x="6105" y="2927"/>
                  </a:lnTo>
                  <a:lnTo>
                    <a:pt x="5910" y="2698"/>
                  </a:lnTo>
                  <a:lnTo>
                    <a:pt x="5707" y="2477"/>
                  </a:lnTo>
                  <a:lnTo>
                    <a:pt x="5495" y="2264"/>
                  </a:lnTo>
                  <a:lnTo>
                    <a:pt x="5276" y="2060"/>
                  </a:lnTo>
                  <a:lnTo>
                    <a:pt x="5050" y="1864"/>
                  </a:lnTo>
                  <a:lnTo>
                    <a:pt x="4816" y="1677"/>
                  </a:lnTo>
                  <a:lnTo>
                    <a:pt x="4576" y="1500"/>
                  </a:lnTo>
                  <a:lnTo>
                    <a:pt x="4329" y="1331"/>
                  </a:lnTo>
                  <a:lnTo>
                    <a:pt x="4075" y="1172"/>
                  </a:lnTo>
                  <a:lnTo>
                    <a:pt x="3816" y="1023"/>
                  </a:lnTo>
                  <a:lnTo>
                    <a:pt x="3551" y="883"/>
                  </a:lnTo>
                  <a:lnTo>
                    <a:pt x="3281" y="754"/>
                  </a:lnTo>
                  <a:lnTo>
                    <a:pt x="3005" y="635"/>
                  </a:lnTo>
                  <a:lnTo>
                    <a:pt x="2724" y="526"/>
                  </a:lnTo>
                  <a:lnTo>
                    <a:pt x="2439" y="428"/>
                  </a:lnTo>
                  <a:lnTo>
                    <a:pt x="2150" y="340"/>
                  </a:lnTo>
                  <a:lnTo>
                    <a:pt x="1856" y="264"/>
                  </a:lnTo>
                  <a:lnTo>
                    <a:pt x="1558" y="199"/>
                  </a:lnTo>
                  <a:lnTo>
                    <a:pt x="1257" y="145"/>
                  </a:lnTo>
                  <a:lnTo>
                    <a:pt x="953" y="103"/>
                  </a:lnTo>
                  <a:lnTo>
                    <a:pt x="646" y="73"/>
                  </a:lnTo>
                  <a:lnTo>
                    <a:pt x="336" y="54"/>
                  </a:lnTo>
                  <a:lnTo>
                    <a:pt x="24" y="48"/>
                  </a:lnTo>
                  <a:lnTo>
                    <a:pt x="48" y="24"/>
                  </a:lnTo>
                  <a:lnTo>
                    <a:pt x="48" y="7910"/>
                  </a:lnTo>
                  <a:close/>
                  <a:moveTo>
                    <a:pt x="0" y="24"/>
                  </a:moveTo>
                  <a:cubicBezTo>
                    <a:pt x="0" y="18"/>
                    <a:pt x="3" y="12"/>
                    <a:pt x="7" y="7"/>
                  </a:cubicBezTo>
                  <a:cubicBezTo>
                    <a:pt x="12" y="3"/>
                    <a:pt x="18" y="0"/>
                    <a:pt x="25" y="0"/>
                  </a:cubicBezTo>
                  <a:lnTo>
                    <a:pt x="339" y="7"/>
                  </a:lnTo>
                  <a:lnTo>
                    <a:pt x="651" y="25"/>
                  </a:lnTo>
                  <a:lnTo>
                    <a:pt x="960" y="55"/>
                  </a:lnTo>
                  <a:lnTo>
                    <a:pt x="1266" y="98"/>
                  </a:lnTo>
                  <a:lnTo>
                    <a:pt x="1569" y="152"/>
                  </a:lnTo>
                  <a:lnTo>
                    <a:pt x="1868" y="217"/>
                  </a:lnTo>
                  <a:lnTo>
                    <a:pt x="2163" y="294"/>
                  </a:lnTo>
                  <a:lnTo>
                    <a:pt x="2455" y="383"/>
                  </a:lnTo>
                  <a:lnTo>
                    <a:pt x="2742" y="481"/>
                  </a:lnTo>
                  <a:lnTo>
                    <a:pt x="3024" y="591"/>
                  </a:lnTo>
                  <a:lnTo>
                    <a:pt x="3301" y="711"/>
                  </a:lnTo>
                  <a:lnTo>
                    <a:pt x="3573" y="841"/>
                  </a:lnTo>
                  <a:lnTo>
                    <a:pt x="3840" y="981"/>
                  </a:lnTo>
                  <a:lnTo>
                    <a:pt x="4101" y="1132"/>
                  </a:lnTo>
                  <a:lnTo>
                    <a:pt x="4356" y="1292"/>
                  </a:lnTo>
                  <a:lnTo>
                    <a:pt x="4604" y="1461"/>
                  </a:lnTo>
                  <a:lnTo>
                    <a:pt x="4846" y="1640"/>
                  </a:lnTo>
                  <a:lnTo>
                    <a:pt x="5081" y="1828"/>
                  </a:lnTo>
                  <a:lnTo>
                    <a:pt x="5309" y="2025"/>
                  </a:lnTo>
                  <a:lnTo>
                    <a:pt x="5529" y="2230"/>
                  </a:lnTo>
                  <a:lnTo>
                    <a:pt x="5742" y="2444"/>
                  </a:lnTo>
                  <a:lnTo>
                    <a:pt x="5947" y="2667"/>
                  </a:lnTo>
                  <a:lnTo>
                    <a:pt x="6143" y="2897"/>
                  </a:lnTo>
                  <a:lnTo>
                    <a:pt x="6331" y="3136"/>
                  </a:lnTo>
                  <a:lnTo>
                    <a:pt x="6510" y="3382"/>
                  </a:lnTo>
                  <a:lnTo>
                    <a:pt x="6680" y="3635"/>
                  </a:lnTo>
                  <a:lnTo>
                    <a:pt x="6840" y="3896"/>
                  </a:lnTo>
                  <a:lnTo>
                    <a:pt x="6991" y="4165"/>
                  </a:lnTo>
                  <a:lnTo>
                    <a:pt x="7132" y="4439"/>
                  </a:lnTo>
                  <a:lnTo>
                    <a:pt x="7263" y="4721"/>
                  </a:lnTo>
                  <a:lnTo>
                    <a:pt x="7383" y="5010"/>
                  </a:lnTo>
                  <a:lnTo>
                    <a:pt x="7492" y="5304"/>
                  </a:lnTo>
                  <a:lnTo>
                    <a:pt x="7557" y="5498"/>
                  </a:lnTo>
                  <a:lnTo>
                    <a:pt x="7617" y="5692"/>
                  </a:lnTo>
                  <a:lnTo>
                    <a:pt x="7671" y="5886"/>
                  </a:lnTo>
                  <a:lnTo>
                    <a:pt x="7720" y="6081"/>
                  </a:lnTo>
                  <a:lnTo>
                    <a:pt x="7764" y="6276"/>
                  </a:lnTo>
                  <a:lnTo>
                    <a:pt x="7803" y="6471"/>
                  </a:lnTo>
                  <a:lnTo>
                    <a:pt x="7837" y="6667"/>
                  </a:lnTo>
                  <a:lnTo>
                    <a:pt x="7866" y="6862"/>
                  </a:lnTo>
                  <a:lnTo>
                    <a:pt x="7890" y="7057"/>
                  </a:lnTo>
                  <a:lnTo>
                    <a:pt x="7908" y="7253"/>
                  </a:lnTo>
                  <a:lnTo>
                    <a:pt x="7922" y="7447"/>
                  </a:lnTo>
                  <a:lnTo>
                    <a:pt x="7931" y="7642"/>
                  </a:lnTo>
                  <a:lnTo>
                    <a:pt x="7936" y="7836"/>
                  </a:lnTo>
                  <a:lnTo>
                    <a:pt x="7935" y="8030"/>
                  </a:lnTo>
                  <a:lnTo>
                    <a:pt x="7930" y="8223"/>
                  </a:lnTo>
                  <a:lnTo>
                    <a:pt x="7920" y="8416"/>
                  </a:lnTo>
                  <a:lnTo>
                    <a:pt x="7905" y="8608"/>
                  </a:lnTo>
                  <a:lnTo>
                    <a:pt x="7886" y="8799"/>
                  </a:lnTo>
                  <a:lnTo>
                    <a:pt x="7861" y="8989"/>
                  </a:lnTo>
                  <a:lnTo>
                    <a:pt x="7833" y="9178"/>
                  </a:lnTo>
                  <a:lnTo>
                    <a:pt x="7800" y="9366"/>
                  </a:lnTo>
                  <a:lnTo>
                    <a:pt x="7762" y="9554"/>
                  </a:lnTo>
                  <a:lnTo>
                    <a:pt x="7720" y="9740"/>
                  </a:lnTo>
                  <a:lnTo>
                    <a:pt x="7674" y="9924"/>
                  </a:lnTo>
                  <a:lnTo>
                    <a:pt x="7623" y="10108"/>
                  </a:lnTo>
                  <a:lnTo>
                    <a:pt x="7568" y="10290"/>
                  </a:lnTo>
                  <a:lnTo>
                    <a:pt x="7508" y="10470"/>
                  </a:lnTo>
                  <a:lnTo>
                    <a:pt x="7444" y="10649"/>
                  </a:lnTo>
                  <a:lnTo>
                    <a:pt x="7376" y="10827"/>
                  </a:lnTo>
                  <a:lnTo>
                    <a:pt x="7304" y="11002"/>
                  </a:lnTo>
                  <a:lnTo>
                    <a:pt x="7228" y="11176"/>
                  </a:lnTo>
                  <a:lnTo>
                    <a:pt x="7147" y="11348"/>
                  </a:lnTo>
                  <a:lnTo>
                    <a:pt x="7063" y="11518"/>
                  </a:lnTo>
                  <a:lnTo>
                    <a:pt x="6974" y="11686"/>
                  </a:lnTo>
                  <a:lnTo>
                    <a:pt x="6785" y="12015"/>
                  </a:lnTo>
                  <a:lnTo>
                    <a:pt x="6581" y="12335"/>
                  </a:lnTo>
                  <a:lnTo>
                    <a:pt x="6360" y="12646"/>
                  </a:lnTo>
                  <a:lnTo>
                    <a:pt x="6125" y="12945"/>
                  </a:lnTo>
                  <a:lnTo>
                    <a:pt x="5875" y="13235"/>
                  </a:lnTo>
                  <a:lnTo>
                    <a:pt x="5611" y="13512"/>
                  </a:lnTo>
                  <a:lnTo>
                    <a:pt x="5332" y="13777"/>
                  </a:lnTo>
                  <a:lnTo>
                    <a:pt x="5039" y="14029"/>
                  </a:lnTo>
                  <a:lnTo>
                    <a:pt x="4733" y="14267"/>
                  </a:lnTo>
                  <a:lnTo>
                    <a:pt x="4414" y="14492"/>
                  </a:lnTo>
                  <a:lnTo>
                    <a:pt x="4082" y="14701"/>
                  </a:lnTo>
                  <a:lnTo>
                    <a:pt x="3911" y="14800"/>
                  </a:lnTo>
                  <a:lnTo>
                    <a:pt x="3737" y="14895"/>
                  </a:lnTo>
                  <a:lnTo>
                    <a:pt x="3560" y="14986"/>
                  </a:lnTo>
                  <a:lnTo>
                    <a:pt x="3380" y="15073"/>
                  </a:lnTo>
                  <a:lnTo>
                    <a:pt x="3197" y="15156"/>
                  </a:lnTo>
                  <a:lnTo>
                    <a:pt x="3011" y="15234"/>
                  </a:lnTo>
                  <a:lnTo>
                    <a:pt x="2822" y="15308"/>
                  </a:lnTo>
                  <a:lnTo>
                    <a:pt x="2631" y="15378"/>
                  </a:lnTo>
                  <a:cubicBezTo>
                    <a:pt x="2625" y="15380"/>
                    <a:pt x="2618" y="15379"/>
                    <a:pt x="2612" y="15377"/>
                  </a:cubicBezTo>
                  <a:cubicBezTo>
                    <a:pt x="2606" y="15374"/>
                    <a:pt x="2602" y="15369"/>
                    <a:pt x="2600" y="15363"/>
                  </a:cubicBezTo>
                  <a:lnTo>
                    <a:pt x="2" y="7918"/>
                  </a:lnTo>
                  <a:cubicBezTo>
                    <a:pt x="1" y="7915"/>
                    <a:pt x="0" y="7912"/>
                    <a:pt x="0" y="7910"/>
                  </a:cubicBezTo>
                  <a:lnTo>
                    <a:pt x="0" y="24"/>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8">
              <a:extLst>
                <a:ext uri="{FF2B5EF4-FFF2-40B4-BE49-F238E27FC236}">
                  <a16:creationId xmlns:a16="http://schemas.microsoft.com/office/drawing/2014/main" id="{EF144285-04EF-4417-A185-876D3A838B1D}"/>
                </a:ext>
              </a:extLst>
            </p:cNvPr>
            <p:cNvSpPr>
              <a:spLocks/>
            </p:cNvSpPr>
            <p:nvPr/>
          </p:nvSpPr>
          <p:spPr bwMode="auto">
            <a:xfrm>
              <a:off x="1284" y="2492"/>
              <a:ext cx="708" cy="1084"/>
            </a:xfrm>
            <a:custGeom>
              <a:avLst/>
              <a:gdLst>
                <a:gd name="T0" fmla="*/ 5283 w 10479"/>
                <a:gd name="T1" fmla="*/ 0 h 16075"/>
                <a:gd name="T2" fmla="*/ 0 w 10479"/>
                <a:gd name="T3" fmla="*/ 14860 h 16075"/>
                <a:gd name="T4" fmla="*/ 10479 w 10479"/>
                <a:gd name="T5" fmla="*/ 14890 h 16075"/>
                <a:gd name="T6" fmla="*/ 5283 w 10479"/>
                <a:gd name="T7" fmla="*/ 0 h 16075"/>
              </a:gdLst>
              <a:ahLst/>
              <a:cxnLst>
                <a:cxn ang="0">
                  <a:pos x="T0" y="T1"/>
                </a:cxn>
                <a:cxn ang="0">
                  <a:pos x="T2" y="T3"/>
                </a:cxn>
                <a:cxn ang="0">
                  <a:pos x="T4" y="T5"/>
                </a:cxn>
                <a:cxn ang="0">
                  <a:pos x="T6" y="T7"/>
                </a:cxn>
              </a:cxnLst>
              <a:rect l="0" t="0" r="r" b="b"/>
              <a:pathLst>
                <a:path w="10479" h="16075">
                  <a:moveTo>
                    <a:pt x="5283" y="0"/>
                  </a:moveTo>
                  <a:lnTo>
                    <a:pt x="0" y="14860"/>
                  </a:lnTo>
                  <a:cubicBezTo>
                    <a:pt x="3388" y="16064"/>
                    <a:pt x="7085" y="16075"/>
                    <a:pt x="10479" y="14890"/>
                  </a:cubicBezTo>
                  <a:lnTo>
                    <a:pt x="5283" y="0"/>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9">
              <a:extLst>
                <a:ext uri="{FF2B5EF4-FFF2-40B4-BE49-F238E27FC236}">
                  <a16:creationId xmlns:a16="http://schemas.microsoft.com/office/drawing/2014/main" id="{264862A6-CAC5-4CCD-B0E1-07CED10F046B}"/>
                </a:ext>
              </a:extLst>
            </p:cNvPr>
            <p:cNvSpPr>
              <a:spLocks noEditPoints="1"/>
            </p:cNvSpPr>
            <p:nvPr/>
          </p:nvSpPr>
          <p:spPr bwMode="auto">
            <a:xfrm>
              <a:off x="1281" y="2489"/>
              <a:ext cx="714" cy="1070"/>
            </a:xfrm>
            <a:custGeom>
              <a:avLst/>
              <a:gdLst>
                <a:gd name="T0" fmla="*/ 5287 w 10578"/>
                <a:gd name="T1" fmla="*/ 64 h 15867"/>
                <a:gd name="T2" fmla="*/ 5377 w 10578"/>
                <a:gd name="T3" fmla="*/ 64 h 15867"/>
                <a:gd name="T4" fmla="*/ 95 w 10578"/>
                <a:gd name="T5" fmla="*/ 14924 h 15867"/>
                <a:gd name="T6" fmla="*/ 65 w 10578"/>
                <a:gd name="T7" fmla="*/ 14862 h 15867"/>
                <a:gd name="T8" fmla="*/ 703 w 10578"/>
                <a:gd name="T9" fmla="*/ 15074 h 15867"/>
                <a:gd name="T10" fmla="*/ 1346 w 10578"/>
                <a:gd name="T11" fmla="*/ 15257 h 15867"/>
                <a:gd name="T12" fmla="*/ 1995 w 10578"/>
                <a:gd name="T13" fmla="*/ 15413 h 15867"/>
                <a:gd name="T14" fmla="*/ 2648 w 10578"/>
                <a:gd name="T15" fmla="*/ 15540 h 15867"/>
                <a:gd name="T16" fmla="*/ 3305 w 10578"/>
                <a:gd name="T17" fmla="*/ 15640 h 15867"/>
                <a:gd name="T18" fmla="*/ 3964 w 10578"/>
                <a:gd name="T19" fmla="*/ 15712 h 15867"/>
                <a:gd name="T20" fmla="*/ 4625 w 10578"/>
                <a:gd name="T21" fmla="*/ 15755 h 15867"/>
                <a:gd name="T22" fmla="*/ 5288 w 10578"/>
                <a:gd name="T23" fmla="*/ 15771 h 15867"/>
                <a:gd name="T24" fmla="*/ 5950 w 10578"/>
                <a:gd name="T25" fmla="*/ 15759 h 15867"/>
                <a:gd name="T26" fmla="*/ 6612 w 10578"/>
                <a:gd name="T27" fmla="*/ 15719 h 15867"/>
                <a:gd name="T28" fmla="*/ 7271 w 10578"/>
                <a:gd name="T29" fmla="*/ 15651 h 15867"/>
                <a:gd name="T30" fmla="*/ 7929 w 10578"/>
                <a:gd name="T31" fmla="*/ 15555 h 15867"/>
                <a:gd name="T32" fmla="*/ 8582 w 10578"/>
                <a:gd name="T33" fmla="*/ 15432 h 15867"/>
                <a:gd name="T34" fmla="*/ 9232 w 10578"/>
                <a:gd name="T35" fmla="*/ 15280 h 15867"/>
                <a:gd name="T36" fmla="*/ 9876 w 10578"/>
                <a:gd name="T37" fmla="*/ 15100 h 15867"/>
                <a:gd name="T38" fmla="*/ 10514 w 10578"/>
                <a:gd name="T39" fmla="*/ 14893 h 15867"/>
                <a:gd name="T40" fmla="*/ 10483 w 10578"/>
                <a:gd name="T41" fmla="*/ 14954 h 15867"/>
                <a:gd name="T42" fmla="*/ 5287 w 10578"/>
                <a:gd name="T43" fmla="*/ 64 h 15867"/>
                <a:gd name="T44" fmla="*/ 10574 w 10578"/>
                <a:gd name="T45" fmla="*/ 14923 h 15867"/>
                <a:gd name="T46" fmla="*/ 10571 w 10578"/>
                <a:gd name="T47" fmla="*/ 14960 h 15867"/>
                <a:gd name="T48" fmla="*/ 10543 w 10578"/>
                <a:gd name="T49" fmla="*/ 14984 h 15867"/>
                <a:gd name="T50" fmla="*/ 9901 w 10578"/>
                <a:gd name="T51" fmla="*/ 15193 h 15867"/>
                <a:gd name="T52" fmla="*/ 9253 w 10578"/>
                <a:gd name="T53" fmla="*/ 15373 h 15867"/>
                <a:gd name="T54" fmla="*/ 8600 w 10578"/>
                <a:gd name="T55" fmla="*/ 15526 h 15867"/>
                <a:gd name="T56" fmla="*/ 7942 w 10578"/>
                <a:gd name="T57" fmla="*/ 15650 h 15867"/>
                <a:gd name="T58" fmla="*/ 7281 w 10578"/>
                <a:gd name="T59" fmla="*/ 15747 h 15867"/>
                <a:gd name="T60" fmla="*/ 6617 w 10578"/>
                <a:gd name="T61" fmla="*/ 15815 h 15867"/>
                <a:gd name="T62" fmla="*/ 5952 w 10578"/>
                <a:gd name="T63" fmla="*/ 15855 h 15867"/>
                <a:gd name="T64" fmla="*/ 5285 w 10578"/>
                <a:gd name="T65" fmla="*/ 15867 h 15867"/>
                <a:gd name="T66" fmla="*/ 4619 w 10578"/>
                <a:gd name="T67" fmla="*/ 15851 h 15867"/>
                <a:gd name="T68" fmla="*/ 3953 w 10578"/>
                <a:gd name="T69" fmla="*/ 15807 h 15867"/>
                <a:gd name="T70" fmla="*/ 3290 w 10578"/>
                <a:gd name="T71" fmla="*/ 15735 h 15867"/>
                <a:gd name="T72" fmla="*/ 2629 w 10578"/>
                <a:gd name="T73" fmla="*/ 15635 h 15867"/>
                <a:gd name="T74" fmla="*/ 1972 w 10578"/>
                <a:gd name="T75" fmla="*/ 15506 h 15867"/>
                <a:gd name="T76" fmla="*/ 1320 w 10578"/>
                <a:gd name="T77" fmla="*/ 15350 h 15867"/>
                <a:gd name="T78" fmla="*/ 673 w 10578"/>
                <a:gd name="T79" fmla="*/ 15166 h 15867"/>
                <a:gd name="T80" fmla="*/ 34 w 10578"/>
                <a:gd name="T81" fmla="*/ 14954 h 15867"/>
                <a:gd name="T82" fmla="*/ 6 w 10578"/>
                <a:gd name="T83" fmla="*/ 14929 h 15867"/>
                <a:gd name="T84" fmla="*/ 4 w 10578"/>
                <a:gd name="T85" fmla="*/ 14892 h 15867"/>
                <a:gd name="T86" fmla="*/ 5287 w 10578"/>
                <a:gd name="T87" fmla="*/ 32 h 15867"/>
                <a:gd name="T88" fmla="*/ 5332 w 10578"/>
                <a:gd name="T89" fmla="*/ 0 h 15867"/>
                <a:gd name="T90" fmla="*/ 5377 w 10578"/>
                <a:gd name="T91" fmla="*/ 32 h 15867"/>
                <a:gd name="T92" fmla="*/ 10574 w 10578"/>
                <a:gd name="T93" fmla="*/ 14923 h 15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578" h="15867">
                  <a:moveTo>
                    <a:pt x="5287" y="64"/>
                  </a:moveTo>
                  <a:lnTo>
                    <a:pt x="5377" y="64"/>
                  </a:lnTo>
                  <a:lnTo>
                    <a:pt x="95" y="14924"/>
                  </a:lnTo>
                  <a:lnTo>
                    <a:pt x="65" y="14862"/>
                  </a:lnTo>
                  <a:lnTo>
                    <a:pt x="703" y="15074"/>
                  </a:lnTo>
                  <a:lnTo>
                    <a:pt x="1346" y="15257"/>
                  </a:lnTo>
                  <a:lnTo>
                    <a:pt x="1995" y="15413"/>
                  </a:lnTo>
                  <a:lnTo>
                    <a:pt x="2648" y="15540"/>
                  </a:lnTo>
                  <a:lnTo>
                    <a:pt x="3305" y="15640"/>
                  </a:lnTo>
                  <a:lnTo>
                    <a:pt x="3964" y="15712"/>
                  </a:lnTo>
                  <a:lnTo>
                    <a:pt x="4625" y="15755"/>
                  </a:lnTo>
                  <a:lnTo>
                    <a:pt x="5288" y="15771"/>
                  </a:lnTo>
                  <a:lnTo>
                    <a:pt x="5950" y="15759"/>
                  </a:lnTo>
                  <a:lnTo>
                    <a:pt x="6612" y="15719"/>
                  </a:lnTo>
                  <a:lnTo>
                    <a:pt x="7271" y="15651"/>
                  </a:lnTo>
                  <a:lnTo>
                    <a:pt x="7929" y="15555"/>
                  </a:lnTo>
                  <a:lnTo>
                    <a:pt x="8582" y="15432"/>
                  </a:lnTo>
                  <a:lnTo>
                    <a:pt x="9232" y="15280"/>
                  </a:lnTo>
                  <a:lnTo>
                    <a:pt x="9876" y="15100"/>
                  </a:lnTo>
                  <a:lnTo>
                    <a:pt x="10514" y="14893"/>
                  </a:lnTo>
                  <a:lnTo>
                    <a:pt x="10483" y="14954"/>
                  </a:lnTo>
                  <a:lnTo>
                    <a:pt x="5287" y="64"/>
                  </a:lnTo>
                  <a:close/>
                  <a:moveTo>
                    <a:pt x="10574" y="14923"/>
                  </a:moveTo>
                  <a:cubicBezTo>
                    <a:pt x="10578" y="14935"/>
                    <a:pt x="10577" y="14948"/>
                    <a:pt x="10571" y="14960"/>
                  </a:cubicBezTo>
                  <a:cubicBezTo>
                    <a:pt x="10566" y="14971"/>
                    <a:pt x="10556" y="14980"/>
                    <a:pt x="10543" y="14984"/>
                  </a:cubicBezTo>
                  <a:lnTo>
                    <a:pt x="9901" y="15193"/>
                  </a:lnTo>
                  <a:lnTo>
                    <a:pt x="9253" y="15373"/>
                  </a:lnTo>
                  <a:lnTo>
                    <a:pt x="8600" y="15526"/>
                  </a:lnTo>
                  <a:lnTo>
                    <a:pt x="7942" y="15650"/>
                  </a:lnTo>
                  <a:lnTo>
                    <a:pt x="7281" y="15747"/>
                  </a:lnTo>
                  <a:lnTo>
                    <a:pt x="6617" y="15815"/>
                  </a:lnTo>
                  <a:lnTo>
                    <a:pt x="5952" y="15855"/>
                  </a:lnTo>
                  <a:lnTo>
                    <a:pt x="5285" y="15867"/>
                  </a:lnTo>
                  <a:lnTo>
                    <a:pt x="4619" y="15851"/>
                  </a:lnTo>
                  <a:lnTo>
                    <a:pt x="3953" y="15807"/>
                  </a:lnTo>
                  <a:lnTo>
                    <a:pt x="3290" y="15735"/>
                  </a:lnTo>
                  <a:lnTo>
                    <a:pt x="2629" y="15635"/>
                  </a:lnTo>
                  <a:lnTo>
                    <a:pt x="1972" y="15506"/>
                  </a:lnTo>
                  <a:lnTo>
                    <a:pt x="1320" y="15350"/>
                  </a:lnTo>
                  <a:lnTo>
                    <a:pt x="673" y="15166"/>
                  </a:lnTo>
                  <a:lnTo>
                    <a:pt x="34" y="14954"/>
                  </a:lnTo>
                  <a:cubicBezTo>
                    <a:pt x="22" y="14949"/>
                    <a:pt x="12" y="14941"/>
                    <a:pt x="6" y="14929"/>
                  </a:cubicBezTo>
                  <a:cubicBezTo>
                    <a:pt x="1" y="14917"/>
                    <a:pt x="0" y="14904"/>
                    <a:pt x="4" y="14892"/>
                  </a:cubicBezTo>
                  <a:lnTo>
                    <a:pt x="5287" y="32"/>
                  </a:lnTo>
                  <a:cubicBezTo>
                    <a:pt x="5294" y="13"/>
                    <a:pt x="5312" y="0"/>
                    <a:pt x="5332" y="0"/>
                  </a:cubicBezTo>
                  <a:cubicBezTo>
                    <a:pt x="5352" y="0"/>
                    <a:pt x="5371" y="13"/>
                    <a:pt x="5377" y="32"/>
                  </a:cubicBezTo>
                  <a:lnTo>
                    <a:pt x="10574" y="14923"/>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10">
              <a:extLst>
                <a:ext uri="{FF2B5EF4-FFF2-40B4-BE49-F238E27FC236}">
                  <a16:creationId xmlns:a16="http://schemas.microsoft.com/office/drawing/2014/main" id="{D8245EBF-053A-490A-BE71-9F43D437AC6A}"/>
                </a:ext>
              </a:extLst>
            </p:cNvPr>
            <p:cNvSpPr>
              <a:spLocks/>
            </p:cNvSpPr>
            <p:nvPr/>
          </p:nvSpPr>
          <p:spPr bwMode="auto">
            <a:xfrm>
              <a:off x="425" y="1950"/>
              <a:ext cx="1216" cy="1544"/>
            </a:xfrm>
            <a:custGeom>
              <a:avLst/>
              <a:gdLst>
                <a:gd name="T0" fmla="*/ 18008 w 18008"/>
                <a:gd name="T1" fmla="*/ 8043 h 22903"/>
                <a:gd name="T2" fmla="*/ 4442 w 18008"/>
                <a:gd name="T3" fmla="*/ 0 h 22903"/>
                <a:gd name="T4" fmla="*/ 9965 w 18008"/>
                <a:gd name="T5" fmla="*/ 21609 h 22903"/>
                <a:gd name="T6" fmla="*/ 12725 w 18008"/>
                <a:gd name="T7" fmla="*/ 22903 h 22903"/>
                <a:gd name="T8" fmla="*/ 18008 w 18008"/>
                <a:gd name="T9" fmla="*/ 8043 h 22903"/>
              </a:gdLst>
              <a:ahLst/>
              <a:cxnLst>
                <a:cxn ang="0">
                  <a:pos x="T0" y="T1"/>
                </a:cxn>
                <a:cxn ang="0">
                  <a:pos x="T2" y="T3"/>
                </a:cxn>
                <a:cxn ang="0">
                  <a:pos x="T4" y="T5"/>
                </a:cxn>
                <a:cxn ang="0">
                  <a:pos x="T6" y="T7"/>
                </a:cxn>
                <a:cxn ang="0">
                  <a:pos x="T8" y="T9"/>
                </a:cxn>
              </a:cxnLst>
              <a:rect l="0" t="0" r="r" b="b"/>
              <a:pathLst>
                <a:path w="18008" h="22903">
                  <a:moveTo>
                    <a:pt x="18008" y="8043"/>
                  </a:moveTo>
                  <a:lnTo>
                    <a:pt x="4442" y="0"/>
                  </a:lnTo>
                  <a:cubicBezTo>
                    <a:pt x="0" y="7492"/>
                    <a:pt x="2472" y="17167"/>
                    <a:pt x="9965" y="21609"/>
                  </a:cubicBezTo>
                  <a:cubicBezTo>
                    <a:pt x="10841" y="22128"/>
                    <a:pt x="11765" y="22562"/>
                    <a:pt x="12725" y="22903"/>
                  </a:cubicBezTo>
                  <a:lnTo>
                    <a:pt x="18008" y="8043"/>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11">
              <a:extLst>
                <a:ext uri="{FF2B5EF4-FFF2-40B4-BE49-F238E27FC236}">
                  <a16:creationId xmlns:a16="http://schemas.microsoft.com/office/drawing/2014/main" id="{E2CF86B0-251B-4D95-B2D5-5A85AD9EB8D2}"/>
                </a:ext>
              </a:extLst>
            </p:cNvPr>
            <p:cNvSpPr>
              <a:spLocks noEditPoints="1"/>
            </p:cNvSpPr>
            <p:nvPr/>
          </p:nvSpPr>
          <p:spPr bwMode="auto">
            <a:xfrm>
              <a:off x="572" y="1947"/>
              <a:ext cx="1073" cy="1550"/>
            </a:xfrm>
            <a:custGeom>
              <a:avLst/>
              <a:gdLst>
                <a:gd name="T0" fmla="*/ 2230 w 15874"/>
                <a:gd name="T1" fmla="*/ 91 h 23002"/>
                <a:gd name="T2" fmla="*/ 1901 w 15874"/>
                <a:gd name="T3" fmla="*/ 781 h 23002"/>
                <a:gd name="T4" fmla="*/ 1383 w 15874"/>
                <a:gd name="T5" fmla="*/ 1862 h 23002"/>
                <a:gd name="T6" fmla="*/ 955 w 15874"/>
                <a:gd name="T7" fmla="*/ 2964 h 23002"/>
                <a:gd name="T8" fmla="*/ 614 w 15874"/>
                <a:gd name="T9" fmla="*/ 4082 h 23002"/>
                <a:gd name="T10" fmla="*/ 360 w 15874"/>
                <a:gd name="T11" fmla="*/ 5212 h 23002"/>
                <a:gd name="T12" fmla="*/ 191 w 15874"/>
                <a:gd name="T13" fmla="*/ 6349 h 23002"/>
                <a:gd name="T14" fmla="*/ 106 w 15874"/>
                <a:gd name="T15" fmla="*/ 7489 h 23002"/>
                <a:gd name="T16" fmla="*/ 105 w 15874"/>
                <a:gd name="T17" fmla="*/ 8628 h 23002"/>
                <a:gd name="T18" fmla="*/ 186 w 15874"/>
                <a:gd name="T19" fmla="*/ 9760 h 23002"/>
                <a:gd name="T20" fmla="*/ 347 w 15874"/>
                <a:gd name="T21" fmla="*/ 10881 h 23002"/>
                <a:gd name="T22" fmla="*/ 588 w 15874"/>
                <a:gd name="T23" fmla="*/ 11987 h 23002"/>
                <a:gd name="T24" fmla="*/ 907 w 15874"/>
                <a:gd name="T25" fmla="*/ 13073 h 23002"/>
                <a:gd name="T26" fmla="*/ 1304 w 15874"/>
                <a:gd name="T27" fmla="*/ 14134 h 23002"/>
                <a:gd name="T28" fmla="*/ 1776 w 15874"/>
                <a:gd name="T29" fmla="*/ 15165 h 23002"/>
                <a:gd name="T30" fmla="*/ 2324 w 15874"/>
                <a:gd name="T31" fmla="*/ 16164 h 23002"/>
                <a:gd name="T32" fmla="*/ 2945 w 15874"/>
                <a:gd name="T33" fmla="*/ 17123 h 23002"/>
                <a:gd name="T34" fmla="*/ 3639 w 15874"/>
                <a:gd name="T35" fmla="*/ 18041 h 23002"/>
                <a:gd name="T36" fmla="*/ 5241 w 15874"/>
                <a:gd name="T37" fmla="*/ 19728 h 23002"/>
                <a:gd name="T38" fmla="*/ 7118 w 15874"/>
                <a:gd name="T39" fmla="*/ 21188 h 23002"/>
                <a:gd name="T40" fmla="*/ 8467 w 15874"/>
                <a:gd name="T41" fmla="*/ 21990 h 23002"/>
                <a:gd name="T42" fmla="*/ 9494 w 15874"/>
                <a:gd name="T43" fmla="*/ 22487 h 23002"/>
                <a:gd name="T44" fmla="*/ 10555 w 15874"/>
                <a:gd name="T45" fmla="*/ 22908 h 23002"/>
                <a:gd name="T46" fmla="*/ 10584 w 15874"/>
                <a:gd name="T47" fmla="*/ 22969 h 23002"/>
                <a:gd name="T48" fmla="*/ 10162 w 15874"/>
                <a:gd name="T49" fmla="*/ 22866 h 23002"/>
                <a:gd name="T50" fmla="*/ 9106 w 15874"/>
                <a:gd name="T51" fmla="*/ 22416 h 23002"/>
                <a:gd name="T52" fmla="*/ 8084 w 15874"/>
                <a:gd name="T53" fmla="*/ 21892 h 23002"/>
                <a:gd name="T54" fmla="*/ 6403 w 15874"/>
                <a:gd name="T55" fmla="*/ 20804 h 23002"/>
                <a:gd name="T56" fmla="*/ 4606 w 15874"/>
                <a:gd name="T57" fmla="*/ 19255 h 23002"/>
                <a:gd name="T58" fmla="*/ 3323 w 15874"/>
                <a:gd name="T59" fmla="*/ 17798 h 23002"/>
                <a:gd name="T60" fmla="*/ 2649 w 15874"/>
                <a:gd name="T61" fmla="*/ 16860 h 23002"/>
                <a:gd name="T62" fmla="*/ 2049 w 15874"/>
                <a:gd name="T63" fmla="*/ 15881 h 23002"/>
                <a:gd name="T64" fmla="*/ 1523 w 15874"/>
                <a:gd name="T65" fmla="*/ 14865 h 23002"/>
                <a:gd name="T66" fmla="*/ 1073 w 15874"/>
                <a:gd name="T67" fmla="*/ 13817 h 23002"/>
                <a:gd name="T68" fmla="*/ 700 w 15874"/>
                <a:gd name="T69" fmla="*/ 12741 h 23002"/>
                <a:gd name="T70" fmla="*/ 405 w 15874"/>
                <a:gd name="T71" fmla="*/ 11641 h 23002"/>
                <a:gd name="T72" fmla="*/ 189 w 15874"/>
                <a:gd name="T73" fmla="*/ 10523 h 23002"/>
                <a:gd name="T74" fmla="*/ 54 w 15874"/>
                <a:gd name="T75" fmla="*/ 9390 h 23002"/>
                <a:gd name="T76" fmla="*/ 0 w 15874"/>
                <a:gd name="T77" fmla="*/ 8249 h 23002"/>
                <a:gd name="T78" fmla="*/ 30 w 15874"/>
                <a:gd name="T79" fmla="*/ 7102 h 23002"/>
                <a:gd name="T80" fmla="*/ 143 w 15874"/>
                <a:gd name="T81" fmla="*/ 5955 h 23002"/>
                <a:gd name="T82" fmla="*/ 341 w 15874"/>
                <a:gd name="T83" fmla="*/ 4813 h 23002"/>
                <a:gd name="T84" fmla="*/ 626 w 15874"/>
                <a:gd name="T85" fmla="*/ 3679 h 23002"/>
                <a:gd name="T86" fmla="*/ 998 w 15874"/>
                <a:gd name="T87" fmla="*/ 2560 h 23002"/>
                <a:gd name="T88" fmla="*/ 1459 w 15874"/>
                <a:gd name="T89" fmla="*/ 1458 h 23002"/>
                <a:gd name="T90" fmla="*/ 2010 w 15874"/>
                <a:gd name="T91" fmla="*/ 379 h 23002"/>
                <a:gd name="T92" fmla="*/ 2279 w 15874"/>
                <a:gd name="T93" fmla="*/ 9 h 23002"/>
                <a:gd name="T94" fmla="*/ 10584 w 15874"/>
                <a:gd name="T95" fmla="*/ 22969 h 23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74" h="23002">
                  <a:moveTo>
                    <a:pt x="15776" y="8077"/>
                  </a:moveTo>
                  <a:lnTo>
                    <a:pt x="15796" y="8134"/>
                  </a:lnTo>
                  <a:lnTo>
                    <a:pt x="2230" y="91"/>
                  </a:lnTo>
                  <a:lnTo>
                    <a:pt x="2297" y="74"/>
                  </a:lnTo>
                  <a:lnTo>
                    <a:pt x="2094" y="427"/>
                  </a:lnTo>
                  <a:lnTo>
                    <a:pt x="1901" y="781"/>
                  </a:lnTo>
                  <a:lnTo>
                    <a:pt x="1718" y="1139"/>
                  </a:lnTo>
                  <a:lnTo>
                    <a:pt x="1546" y="1499"/>
                  </a:lnTo>
                  <a:lnTo>
                    <a:pt x="1383" y="1862"/>
                  </a:lnTo>
                  <a:lnTo>
                    <a:pt x="1231" y="2227"/>
                  </a:lnTo>
                  <a:lnTo>
                    <a:pt x="1088" y="2594"/>
                  </a:lnTo>
                  <a:lnTo>
                    <a:pt x="955" y="2964"/>
                  </a:lnTo>
                  <a:lnTo>
                    <a:pt x="832" y="3335"/>
                  </a:lnTo>
                  <a:lnTo>
                    <a:pt x="718" y="3707"/>
                  </a:lnTo>
                  <a:lnTo>
                    <a:pt x="614" y="4082"/>
                  </a:lnTo>
                  <a:lnTo>
                    <a:pt x="520" y="4457"/>
                  </a:lnTo>
                  <a:lnTo>
                    <a:pt x="435" y="4834"/>
                  </a:lnTo>
                  <a:lnTo>
                    <a:pt x="360" y="5212"/>
                  </a:lnTo>
                  <a:lnTo>
                    <a:pt x="294" y="5590"/>
                  </a:lnTo>
                  <a:lnTo>
                    <a:pt x="238" y="5970"/>
                  </a:lnTo>
                  <a:lnTo>
                    <a:pt x="191" y="6349"/>
                  </a:lnTo>
                  <a:lnTo>
                    <a:pt x="154" y="6729"/>
                  </a:lnTo>
                  <a:lnTo>
                    <a:pt x="125" y="7109"/>
                  </a:lnTo>
                  <a:lnTo>
                    <a:pt x="106" y="7489"/>
                  </a:lnTo>
                  <a:lnTo>
                    <a:pt x="97" y="7869"/>
                  </a:lnTo>
                  <a:lnTo>
                    <a:pt x="96" y="8249"/>
                  </a:lnTo>
                  <a:lnTo>
                    <a:pt x="105" y="8628"/>
                  </a:lnTo>
                  <a:lnTo>
                    <a:pt x="123" y="9006"/>
                  </a:lnTo>
                  <a:lnTo>
                    <a:pt x="150" y="9384"/>
                  </a:lnTo>
                  <a:lnTo>
                    <a:pt x="186" y="9760"/>
                  </a:lnTo>
                  <a:lnTo>
                    <a:pt x="230" y="10135"/>
                  </a:lnTo>
                  <a:lnTo>
                    <a:pt x="284" y="10509"/>
                  </a:lnTo>
                  <a:lnTo>
                    <a:pt x="347" y="10881"/>
                  </a:lnTo>
                  <a:lnTo>
                    <a:pt x="418" y="11252"/>
                  </a:lnTo>
                  <a:lnTo>
                    <a:pt x="498" y="11620"/>
                  </a:lnTo>
                  <a:lnTo>
                    <a:pt x="588" y="11987"/>
                  </a:lnTo>
                  <a:lnTo>
                    <a:pt x="685" y="12351"/>
                  </a:lnTo>
                  <a:lnTo>
                    <a:pt x="792" y="12713"/>
                  </a:lnTo>
                  <a:lnTo>
                    <a:pt x="907" y="13073"/>
                  </a:lnTo>
                  <a:lnTo>
                    <a:pt x="1031" y="13429"/>
                  </a:lnTo>
                  <a:lnTo>
                    <a:pt x="1163" y="13783"/>
                  </a:lnTo>
                  <a:lnTo>
                    <a:pt x="1304" y="14134"/>
                  </a:lnTo>
                  <a:lnTo>
                    <a:pt x="1453" y="14481"/>
                  </a:lnTo>
                  <a:lnTo>
                    <a:pt x="1610" y="14825"/>
                  </a:lnTo>
                  <a:lnTo>
                    <a:pt x="1776" y="15165"/>
                  </a:lnTo>
                  <a:lnTo>
                    <a:pt x="1951" y="15502"/>
                  </a:lnTo>
                  <a:lnTo>
                    <a:pt x="2133" y="15835"/>
                  </a:lnTo>
                  <a:lnTo>
                    <a:pt x="2324" y="16164"/>
                  </a:lnTo>
                  <a:lnTo>
                    <a:pt x="2523" y="16488"/>
                  </a:lnTo>
                  <a:lnTo>
                    <a:pt x="2730" y="16808"/>
                  </a:lnTo>
                  <a:lnTo>
                    <a:pt x="2945" y="17123"/>
                  </a:lnTo>
                  <a:lnTo>
                    <a:pt x="3168" y="17434"/>
                  </a:lnTo>
                  <a:lnTo>
                    <a:pt x="3400" y="17740"/>
                  </a:lnTo>
                  <a:lnTo>
                    <a:pt x="3639" y="18041"/>
                  </a:lnTo>
                  <a:lnTo>
                    <a:pt x="4142" y="18626"/>
                  </a:lnTo>
                  <a:lnTo>
                    <a:pt x="4676" y="19189"/>
                  </a:lnTo>
                  <a:lnTo>
                    <a:pt x="5241" y="19728"/>
                  </a:lnTo>
                  <a:lnTo>
                    <a:pt x="5836" y="20242"/>
                  </a:lnTo>
                  <a:lnTo>
                    <a:pt x="6462" y="20729"/>
                  </a:lnTo>
                  <a:lnTo>
                    <a:pt x="7118" y="21188"/>
                  </a:lnTo>
                  <a:lnTo>
                    <a:pt x="7803" y="21618"/>
                  </a:lnTo>
                  <a:lnTo>
                    <a:pt x="8132" y="21808"/>
                  </a:lnTo>
                  <a:lnTo>
                    <a:pt x="8467" y="21990"/>
                  </a:lnTo>
                  <a:lnTo>
                    <a:pt x="8805" y="22164"/>
                  </a:lnTo>
                  <a:lnTo>
                    <a:pt x="9148" y="22330"/>
                  </a:lnTo>
                  <a:lnTo>
                    <a:pt x="9494" y="22487"/>
                  </a:lnTo>
                  <a:lnTo>
                    <a:pt x="9844" y="22636"/>
                  </a:lnTo>
                  <a:lnTo>
                    <a:pt x="10198" y="22776"/>
                  </a:lnTo>
                  <a:lnTo>
                    <a:pt x="10555" y="22908"/>
                  </a:lnTo>
                  <a:lnTo>
                    <a:pt x="10493" y="22937"/>
                  </a:lnTo>
                  <a:lnTo>
                    <a:pt x="15776" y="8077"/>
                  </a:lnTo>
                  <a:close/>
                  <a:moveTo>
                    <a:pt x="10584" y="22969"/>
                  </a:moveTo>
                  <a:cubicBezTo>
                    <a:pt x="10579" y="22981"/>
                    <a:pt x="10570" y="22991"/>
                    <a:pt x="10559" y="22996"/>
                  </a:cubicBezTo>
                  <a:cubicBezTo>
                    <a:pt x="10547" y="23002"/>
                    <a:pt x="10534" y="23002"/>
                    <a:pt x="10522" y="22998"/>
                  </a:cubicBezTo>
                  <a:lnTo>
                    <a:pt x="10162" y="22866"/>
                  </a:lnTo>
                  <a:lnTo>
                    <a:pt x="9807" y="22724"/>
                  </a:lnTo>
                  <a:lnTo>
                    <a:pt x="9454" y="22574"/>
                  </a:lnTo>
                  <a:lnTo>
                    <a:pt x="9106" y="22416"/>
                  </a:lnTo>
                  <a:lnTo>
                    <a:pt x="8762" y="22250"/>
                  </a:lnTo>
                  <a:lnTo>
                    <a:pt x="8421" y="22075"/>
                  </a:lnTo>
                  <a:lnTo>
                    <a:pt x="8084" y="21892"/>
                  </a:lnTo>
                  <a:lnTo>
                    <a:pt x="7752" y="21700"/>
                  </a:lnTo>
                  <a:lnTo>
                    <a:pt x="7063" y="21267"/>
                  </a:lnTo>
                  <a:lnTo>
                    <a:pt x="6403" y="20804"/>
                  </a:lnTo>
                  <a:lnTo>
                    <a:pt x="5773" y="20314"/>
                  </a:lnTo>
                  <a:lnTo>
                    <a:pt x="5174" y="19797"/>
                  </a:lnTo>
                  <a:lnTo>
                    <a:pt x="4606" y="19255"/>
                  </a:lnTo>
                  <a:lnTo>
                    <a:pt x="4069" y="18689"/>
                  </a:lnTo>
                  <a:lnTo>
                    <a:pt x="3564" y="18100"/>
                  </a:lnTo>
                  <a:lnTo>
                    <a:pt x="3323" y="17798"/>
                  </a:lnTo>
                  <a:lnTo>
                    <a:pt x="3090" y="17490"/>
                  </a:lnTo>
                  <a:lnTo>
                    <a:pt x="2866" y="17178"/>
                  </a:lnTo>
                  <a:lnTo>
                    <a:pt x="2649" y="16860"/>
                  </a:lnTo>
                  <a:lnTo>
                    <a:pt x="2441" y="16539"/>
                  </a:lnTo>
                  <a:lnTo>
                    <a:pt x="2241" y="16212"/>
                  </a:lnTo>
                  <a:lnTo>
                    <a:pt x="2049" y="15881"/>
                  </a:lnTo>
                  <a:lnTo>
                    <a:pt x="1865" y="15547"/>
                  </a:lnTo>
                  <a:lnTo>
                    <a:pt x="1690" y="15208"/>
                  </a:lnTo>
                  <a:lnTo>
                    <a:pt x="1523" y="14865"/>
                  </a:lnTo>
                  <a:lnTo>
                    <a:pt x="1364" y="14519"/>
                  </a:lnTo>
                  <a:lnTo>
                    <a:pt x="1214" y="14169"/>
                  </a:lnTo>
                  <a:lnTo>
                    <a:pt x="1073" y="13817"/>
                  </a:lnTo>
                  <a:lnTo>
                    <a:pt x="940" y="13461"/>
                  </a:lnTo>
                  <a:lnTo>
                    <a:pt x="816" y="13102"/>
                  </a:lnTo>
                  <a:lnTo>
                    <a:pt x="700" y="12741"/>
                  </a:lnTo>
                  <a:lnTo>
                    <a:pt x="593" y="12376"/>
                  </a:lnTo>
                  <a:lnTo>
                    <a:pt x="494" y="12010"/>
                  </a:lnTo>
                  <a:lnTo>
                    <a:pt x="405" y="11641"/>
                  </a:lnTo>
                  <a:lnTo>
                    <a:pt x="324" y="11270"/>
                  </a:lnTo>
                  <a:lnTo>
                    <a:pt x="252" y="10897"/>
                  </a:lnTo>
                  <a:lnTo>
                    <a:pt x="189" y="10523"/>
                  </a:lnTo>
                  <a:lnTo>
                    <a:pt x="135" y="10147"/>
                  </a:lnTo>
                  <a:lnTo>
                    <a:pt x="90" y="9769"/>
                  </a:lnTo>
                  <a:lnTo>
                    <a:pt x="54" y="9390"/>
                  </a:lnTo>
                  <a:lnTo>
                    <a:pt x="27" y="9011"/>
                  </a:lnTo>
                  <a:lnTo>
                    <a:pt x="9" y="8630"/>
                  </a:lnTo>
                  <a:lnTo>
                    <a:pt x="0" y="8249"/>
                  </a:lnTo>
                  <a:lnTo>
                    <a:pt x="1" y="7867"/>
                  </a:lnTo>
                  <a:lnTo>
                    <a:pt x="11" y="7485"/>
                  </a:lnTo>
                  <a:lnTo>
                    <a:pt x="30" y="7102"/>
                  </a:lnTo>
                  <a:lnTo>
                    <a:pt x="58" y="6720"/>
                  </a:lnTo>
                  <a:lnTo>
                    <a:pt x="96" y="6338"/>
                  </a:lnTo>
                  <a:lnTo>
                    <a:pt x="143" y="5955"/>
                  </a:lnTo>
                  <a:lnTo>
                    <a:pt x="200" y="5574"/>
                  </a:lnTo>
                  <a:lnTo>
                    <a:pt x="265" y="5193"/>
                  </a:lnTo>
                  <a:lnTo>
                    <a:pt x="341" y="4813"/>
                  </a:lnTo>
                  <a:lnTo>
                    <a:pt x="426" y="4434"/>
                  </a:lnTo>
                  <a:lnTo>
                    <a:pt x="522" y="4056"/>
                  </a:lnTo>
                  <a:lnTo>
                    <a:pt x="626" y="3679"/>
                  </a:lnTo>
                  <a:lnTo>
                    <a:pt x="740" y="3304"/>
                  </a:lnTo>
                  <a:lnTo>
                    <a:pt x="864" y="2931"/>
                  </a:lnTo>
                  <a:lnTo>
                    <a:pt x="998" y="2560"/>
                  </a:lnTo>
                  <a:lnTo>
                    <a:pt x="1142" y="2190"/>
                  </a:lnTo>
                  <a:lnTo>
                    <a:pt x="1296" y="1823"/>
                  </a:lnTo>
                  <a:lnTo>
                    <a:pt x="1459" y="1458"/>
                  </a:lnTo>
                  <a:lnTo>
                    <a:pt x="1633" y="1095"/>
                  </a:lnTo>
                  <a:lnTo>
                    <a:pt x="1817" y="736"/>
                  </a:lnTo>
                  <a:lnTo>
                    <a:pt x="2010" y="379"/>
                  </a:lnTo>
                  <a:lnTo>
                    <a:pt x="2213" y="26"/>
                  </a:lnTo>
                  <a:cubicBezTo>
                    <a:pt x="2220" y="15"/>
                    <a:pt x="2230" y="7"/>
                    <a:pt x="2243" y="4"/>
                  </a:cubicBezTo>
                  <a:cubicBezTo>
                    <a:pt x="2255" y="0"/>
                    <a:pt x="2268" y="2"/>
                    <a:pt x="2279" y="9"/>
                  </a:cubicBezTo>
                  <a:lnTo>
                    <a:pt x="15845" y="8052"/>
                  </a:lnTo>
                  <a:cubicBezTo>
                    <a:pt x="15865" y="8063"/>
                    <a:pt x="15874" y="8087"/>
                    <a:pt x="15866" y="8109"/>
                  </a:cubicBezTo>
                  <a:lnTo>
                    <a:pt x="10584" y="22969"/>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12">
              <a:extLst>
                <a:ext uri="{FF2B5EF4-FFF2-40B4-BE49-F238E27FC236}">
                  <a16:creationId xmlns:a16="http://schemas.microsoft.com/office/drawing/2014/main" id="{F76747C1-D334-4348-A633-0A075CC9DA1C}"/>
                </a:ext>
              </a:extLst>
            </p:cNvPr>
            <p:cNvSpPr>
              <a:spLocks/>
            </p:cNvSpPr>
            <p:nvPr/>
          </p:nvSpPr>
          <p:spPr bwMode="auto">
            <a:xfrm>
              <a:off x="725" y="1860"/>
              <a:ext cx="916" cy="632"/>
            </a:xfrm>
            <a:custGeom>
              <a:avLst/>
              <a:gdLst>
                <a:gd name="T0" fmla="*/ 13566 w 13566"/>
                <a:gd name="T1" fmla="*/ 9383 h 9383"/>
                <a:gd name="T2" fmla="*/ 890 w 13566"/>
                <a:gd name="T3" fmla="*/ 0 h 9383"/>
                <a:gd name="T4" fmla="*/ 0 w 13566"/>
                <a:gd name="T5" fmla="*/ 1340 h 9383"/>
                <a:gd name="T6" fmla="*/ 13566 w 13566"/>
                <a:gd name="T7" fmla="*/ 9383 h 9383"/>
              </a:gdLst>
              <a:ahLst/>
              <a:cxnLst>
                <a:cxn ang="0">
                  <a:pos x="T0" y="T1"/>
                </a:cxn>
                <a:cxn ang="0">
                  <a:pos x="T2" y="T3"/>
                </a:cxn>
                <a:cxn ang="0">
                  <a:pos x="T4" y="T5"/>
                </a:cxn>
                <a:cxn ang="0">
                  <a:pos x="T6" y="T7"/>
                </a:cxn>
              </a:cxnLst>
              <a:rect l="0" t="0" r="r" b="b"/>
              <a:pathLst>
                <a:path w="13566" h="9383">
                  <a:moveTo>
                    <a:pt x="13566" y="9383"/>
                  </a:moveTo>
                  <a:lnTo>
                    <a:pt x="890" y="0"/>
                  </a:lnTo>
                  <a:cubicBezTo>
                    <a:pt x="570" y="431"/>
                    <a:pt x="273" y="878"/>
                    <a:pt x="0" y="1340"/>
                  </a:cubicBezTo>
                  <a:lnTo>
                    <a:pt x="13566" y="9383"/>
                  </a:lnTo>
                  <a:close/>
                </a:path>
              </a:pathLst>
            </a:custGeom>
            <a:solidFill>
              <a:srgbClr val="FF9999"/>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13">
              <a:extLst>
                <a:ext uri="{FF2B5EF4-FFF2-40B4-BE49-F238E27FC236}">
                  <a16:creationId xmlns:a16="http://schemas.microsoft.com/office/drawing/2014/main" id="{E6A0E2EC-C625-40FB-844C-852E60DD0E1D}"/>
                </a:ext>
              </a:extLst>
            </p:cNvPr>
            <p:cNvSpPr>
              <a:spLocks noEditPoints="1"/>
            </p:cNvSpPr>
            <p:nvPr/>
          </p:nvSpPr>
          <p:spPr bwMode="auto">
            <a:xfrm>
              <a:off x="721" y="1857"/>
              <a:ext cx="924" cy="639"/>
            </a:xfrm>
            <a:custGeom>
              <a:avLst/>
              <a:gdLst>
                <a:gd name="T0" fmla="*/ 13640 w 13670"/>
                <a:gd name="T1" fmla="*/ 9391 h 9486"/>
                <a:gd name="T2" fmla="*/ 13587 w 13670"/>
                <a:gd name="T3" fmla="*/ 9471 h 9486"/>
                <a:gd name="T4" fmla="*/ 911 w 13670"/>
                <a:gd name="T5" fmla="*/ 88 h 9486"/>
                <a:gd name="T6" fmla="*/ 979 w 13670"/>
                <a:gd name="T7" fmla="*/ 77 h 9486"/>
                <a:gd name="T8" fmla="*/ 743 w 13670"/>
                <a:gd name="T9" fmla="*/ 404 h 9486"/>
                <a:gd name="T10" fmla="*/ 518 w 13670"/>
                <a:gd name="T11" fmla="*/ 735 h 9486"/>
                <a:gd name="T12" fmla="*/ 300 w 13670"/>
                <a:gd name="T13" fmla="*/ 1072 h 9486"/>
                <a:gd name="T14" fmla="*/ 91 w 13670"/>
                <a:gd name="T15" fmla="*/ 1414 h 9486"/>
                <a:gd name="T16" fmla="*/ 74 w 13670"/>
                <a:gd name="T17" fmla="*/ 1348 h 9486"/>
                <a:gd name="T18" fmla="*/ 13640 w 13670"/>
                <a:gd name="T19" fmla="*/ 9391 h 9486"/>
                <a:gd name="T20" fmla="*/ 25 w 13670"/>
                <a:gd name="T21" fmla="*/ 1430 h 9486"/>
                <a:gd name="T22" fmla="*/ 3 w 13670"/>
                <a:gd name="T23" fmla="*/ 1401 h 9486"/>
                <a:gd name="T24" fmla="*/ 9 w 13670"/>
                <a:gd name="T25" fmla="*/ 1364 h 9486"/>
                <a:gd name="T26" fmla="*/ 219 w 13670"/>
                <a:gd name="T27" fmla="*/ 1019 h 9486"/>
                <a:gd name="T28" fmla="*/ 438 w 13670"/>
                <a:gd name="T29" fmla="*/ 681 h 9486"/>
                <a:gd name="T30" fmla="*/ 666 w 13670"/>
                <a:gd name="T31" fmla="*/ 347 h 9486"/>
                <a:gd name="T32" fmla="*/ 901 w 13670"/>
                <a:gd name="T33" fmla="*/ 21 h 9486"/>
                <a:gd name="T34" fmla="*/ 933 w 13670"/>
                <a:gd name="T35" fmla="*/ 2 h 9486"/>
                <a:gd name="T36" fmla="*/ 969 w 13670"/>
                <a:gd name="T37" fmla="*/ 10 h 9486"/>
                <a:gd name="T38" fmla="*/ 13645 w 13670"/>
                <a:gd name="T39" fmla="*/ 9393 h 9486"/>
                <a:gd name="T40" fmla="*/ 13656 w 13670"/>
                <a:gd name="T41" fmla="*/ 9459 h 9486"/>
                <a:gd name="T42" fmla="*/ 13591 w 13670"/>
                <a:gd name="T43" fmla="*/ 9473 h 9486"/>
                <a:gd name="T44" fmla="*/ 25 w 13670"/>
                <a:gd name="T45" fmla="*/ 1430 h 9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70" h="9486">
                  <a:moveTo>
                    <a:pt x="13640" y="9391"/>
                  </a:moveTo>
                  <a:lnTo>
                    <a:pt x="13587" y="9471"/>
                  </a:lnTo>
                  <a:lnTo>
                    <a:pt x="911" y="88"/>
                  </a:lnTo>
                  <a:lnTo>
                    <a:pt x="979" y="77"/>
                  </a:lnTo>
                  <a:lnTo>
                    <a:pt x="743" y="404"/>
                  </a:lnTo>
                  <a:lnTo>
                    <a:pt x="518" y="735"/>
                  </a:lnTo>
                  <a:lnTo>
                    <a:pt x="300" y="1072"/>
                  </a:lnTo>
                  <a:lnTo>
                    <a:pt x="91" y="1414"/>
                  </a:lnTo>
                  <a:lnTo>
                    <a:pt x="74" y="1348"/>
                  </a:lnTo>
                  <a:lnTo>
                    <a:pt x="13640" y="9391"/>
                  </a:lnTo>
                  <a:close/>
                  <a:moveTo>
                    <a:pt x="25" y="1430"/>
                  </a:moveTo>
                  <a:cubicBezTo>
                    <a:pt x="14" y="1424"/>
                    <a:pt x="6" y="1413"/>
                    <a:pt x="3" y="1401"/>
                  </a:cubicBezTo>
                  <a:cubicBezTo>
                    <a:pt x="0" y="1388"/>
                    <a:pt x="2" y="1375"/>
                    <a:pt x="9" y="1364"/>
                  </a:cubicBezTo>
                  <a:lnTo>
                    <a:pt x="219" y="1019"/>
                  </a:lnTo>
                  <a:lnTo>
                    <a:pt x="438" y="681"/>
                  </a:lnTo>
                  <a:lnTo>
                    <a:pt x="666" y="347"/>
                  </a:lnTo>
                  <a:lnTo>
                    <a:pt x="901" y="21"/>
                  </a:lnTo>
                  <a:cubicBezTo>
                    <a:pt x="909" y="10"/>
                    <a:pt x="920" y="4"/>
                    <a:pt x="933" y="2"/>
                  </a:cubicBezTo>
                  <a:cubicBezTo>
                    <a:pt x="945" y="0"/>
                    <a:pt x="958" y="3"/>
                    <a:pt x="969" y="10"/>
                  </a:cubicBezTo>
                  <a:lnTo>
                    <a:pt x="13645" y="9393"/>
                  </a:lnTo>
                  <a:cubicBezTo>
                    <a:pt x="13665" y="9409"/>
                    <a:pt x="13670" y="9437"/>
                    <a:pt x="13656" y="9459"/>
                  </a:cubicBezTo>
                  <a:cubicBezTo>
                    <a:pt x="13642" y="9480"/>
                    <a:pt x="13613" y="9486"/>
                    <a:pt x="13591" y="9473"/>
                  </a:cubicBezTo>
                  <a:lnTo>
                    <a:pt x="25" y="1430"/>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14">
              <a:extLst>
                <a:ext uri="{FF2B5EF4-FFF2-40B4-BE49-F238E27FC236}">
                  <a16:creationId xmlns:a16="http://schemas.microsoft.com/office/drawing/2014/main" id="{7DC3B5FE-925A-4E6E-A37E-9587B67736BD}"/>
                </a:ext>
              </a:extLst>
            </p:cNvPr>
            <p:cNvSpPr>
              <a:spLocks/>
            </p:cNvSpPr>
            <p:nvPr/>
          </p:nvSpPr>
          <p:spPr bwMode="auto">
            <a:xfrm>
              <a:off x="785" y="1429"/>
              <a:ext cx="856" cy="1063"/>
            </a:xfrm>
            <a:custGeom>
              <a:avLst/>
              <a:gdLst>
                <a:gd name="T0" fmla="*/ 12676 w 12676"/>
                <a:gd name="T1" fmla="*/ 15771 h 15771"/>
                <a:gd name="T2" fmla="*/ 12676 w 12676"/>
                <a:gd name="T3" fmla="*/ 0 h 15771"/>
                <a:gd name="T4" fmla="*/ 0 w 12676"/>
                <a:gd name="T5" fmla="*/ 6388 h 15771"/>
                <a:gd name="T6" fmla="*/ 12676 w 12676"/>
                <a:gd name="T7" fmla="*/ 15771 h 15771"/>
              </a:gdLst>
              <a:ahLst/>
              <a:cxnLst>
                <a:cxn ang="0">
                  <a:pos x="T0" y="T1"/>
                </a:cxn>
                <a:cxn ang="0">
                  <a:pos x="T2" y="T3"/>
                </a:cxn>
                <a:cxn ang="0">
                  <a:pos x="T4" y="T5"/>
                </a:cxn>
                <a:cxn ang="0">
                  <a:pos x="T6" y="T7"/>
                </a:cxn>
              </a:cxnLst>
              <a:rect l="0" t="0" r="r" b="b"/>
              <a:pathLst>
                <a:path w="12676" h="15771">
                  <a:moveTo>
                    <a:pt x="12676" y="15771"/>
                  </a:moveTo>
                  <a:lnTo>
                    <a:pt x="12676" y="0"/>
                  </a:lnTo>
                  <a:cubicBezTo>
                    <a:pt x="7677" y="0"/>
                    <a:pt x="2974" y="2370"/>
                    <a:pt x="0" y="6388"/>
                  </a:cubicBezTo>
                  <a:lnTo>
                    <a:pt x="12676" y="15771"/>
                  </a:ln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15">
              <a:extLst>
                <a:ext uri="{FF2B5EF4-FFF2-40B4-BE49-F238E27FC236}">
                  <a16:creationId xmlns:a16="http://schemas.microsoft.com/office/drawing/2014/main" id="{7AB5A618-D319-44A7-9097-8E21EE2FCEC9}"/>
                </a:ext>
              </a:extLst>
            </p:cNvPr>
            <p:cNvSpPr>
              <a:spLocks noEditPoints="1"/>
            </p:cNvSpPr>
            <p:nvPr/>
          </p:nvSpPr>
          <p:spPr bwMode="auto">
            <a:xfrm>
              <a:off x="781" y="1426"/>
              <a:ext cx="863" cy="1070"/>
            </a:xfrm>
            <a:custGeom>
              <a:avLst/>
              <a:gdLst>
                <a:gd name="T0" fmla="*/ 12677 w 12773"/>
                <a:gd name="T1" fmla="*/ 15819 h 15870"/>
                <a:gd name="T2" fmla="*/ 12726 w 12773"/>
                <a:gd name="T3" fmla="*/ 96 h 15870"/>
                <a:gd name="T4" fmla="*/ 11794 w 12773"/>
                <a:gd name="T5" fmla="*/ 123 h 15870"/>
                <a:gd name="T6" fmla="*/ 10872 w 12773"/>
                <a:gd name="T7" fmla="*/ 205 h 15870"/>
                <a:gd name="T8" fmla="*/ 9961 w 12773"/>
                <a:gd name="T9" fmla="*/ 340 h 15870"/>
                <a:gd name="T10" fmla="*/ 9064 w 12773"/>
                <a:gd name="T11" fmla="*/ 528 h 15870"/>
                <a:gd name="T12" fmla="*/ 8182 w 12773"/>
                <a:gd name="T13" fmla="*/ 767 h 15870"/>
                <a:gd name="T14" fmla="*/ 7317 w 12773"/>
                <a:gd name="T15" fmla="*/ 1055 h 15870"/>
                <a:gd name="T16" fmla="*/ 6472 w 12773"/>
                <a:gd name="T17" fmla="*/ 1393 h 15870"/>
                <a:gd name="T18" fmla="*/ 5648 w 12773"/>
                <a:gd name="T19" fmla="*/ 1779 h 15870"/>
                <a:gd name="T20" fmla="*/ 4848 w 12773"/>
                <a:gd name="T21" fmla="*/ 2211 h 15870"/>
                <a:gd name="T22" fmla="*/ 4074 w 12773"/>
                <a:gd name="T23" fmla="*/ 2689 h 15870"/>
                <a:gd name="T24" fmla="*/ 3328 w 12773"/>
                <a:gd name="T25" fmla="*/ 3213 h 15870"/>
                <a:gd name="T26" fmla="*/ 2612 w 12773"/>
                <a:gd name="T27" fmla="*/ 3780 h 15870"/>
                <a:gd name="T28" fmla="*/ 1927 w 12773"/>
                <a:gd name="T29" fmla="*/ 4390 h 15870"/>
                <a:gd name="T30" fmla="*/ 1277 w 12773"/>
                <a:gd name="T31" fmla="*/ 5041 h 15870"/>
                <a:gd name="T32" fmla="*/ 663 w 12773"/>
                <a:gd name="T33" fmla="*/ 5733 h 15870"/>
                <a:gd name="T34" fmla="*/ 87 w 12773"/>
                <a:gd name="T35" fmla="*/ 6465 h 15870"/>
                <a:gd name="T36" fmla="*/ 12754 w 12773"/>
                <a:gd name="T37" fmla="*/ 15780 h 15870"/>
                <a:gd name="T38" fmla="*/ 1 w 12773"/>
                <a:gd name="T39" fmla="*/ 6443 h 15870"/>
                <a:gd name="T40" fmla="*/ 296 w 12773"/>
                <a:gd name="T41" fmla="*/ 6034 h 15870"/>
                <a:gd name="T42" fmla="*/ 895 w 12773"/>
                <a:gd name="T43" fmla="*/ 5318 h 15870"/>
                <a:gd name="T44" fmla="*/ 1531 w 12773"/>
                <a:gd name="T45" fmla="*/ 4642 h 15870"/>
                <a:gd name="T46" fmla="*/ 2203 w 12773"/>
                <a:gd name="T47" fmla="*/ 4007 h 15870"/>
                <a:gd name="T48" fmla="*/ 2907 w 12773"/>
                <a:gd name="T49" fmla="*/ 3415 h 15870"/>
                <a:gd name="T50" fmla="*/ 3643 w 12773"/>
                <a:gd name="T51" fmla="*/ 2866 h 15870"/>
                <a:gd name="T52" fmla="*/ 4409 w 12773"/>
                <a:gd name="T53" fmla="*/ 2362 h 15870"/>
                <a:gd name="T54" fmla="*/ 5201 w 12773"/>
                <a:gd name="T55" fmla="*/ 1904 h 15870"/>
                <a:gd name="T56" fmla="*/ 6018 w 12773"/>
                <a:gd name="T57" fmla="*/ 1492 h 15870"/>
                <a:gd name="T58" fmla="*/ 6858 w 12773"/>
                <a:gd name="T59" fmla="*/ 1128 h 15870"/>
                <a:gd name="T60" fmla="*/ 7718 w 12773"/>
                <a:gd name="T61" fmla="*/ 813 h 15870"/>
                <a:gd name="T62" fmla="*/ 8597 w 12773"/>
                <a:gd name="T63" fmla="*/ 548 h 15870"/>
                <a:gd name="T64" fmla="*/ 9493 w 12773"/>
                <a:gd name="T65" fmla="*/ 333 h 15870"/>
                <a:gd name="T66" fmla="*/ 10403 w 12773"/>
                <a:gd name="T67" fmla="*/ 171 h 15870"/>
                <a:gd name="T68" fmla="*/ 11324 w 12773"/>
                <a:gd name="T69" fmla="*/ 62 h 15870"/>
                <a:gd name="T70" fmla="*/ 12257 w 12773"/>
                <a:gd name="T71" fmla="*/ 7 h 15870"/>
                <a:gd name="T72" fmla="*/ 12759 w 12773"/>
                <a:gd name="T73" fmla="*/ 14 h 15870"/>
                <a:gd name="T74" fmla="*/ 12773 w 12773"/>
                <a:gd name="T75" fmla="*/ 15819 h 15870"/>
                <a:gd name="T76" fmla="*/ 12696 w 12773"/>
                <a:gd name="T77" fmla="*/ 15858 h 15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773" h="15870">
                  <a:moveTo>
                    <a:pt x="12754" y="15780"/>
                  </a:moveTo>
                  <a:lnTo>
                    <a:pt x="12677" y="15819"/>
                  </a:lnTo>
                  <a:lnTo>
                    <a:pt x="12677" y="48"/>
                  </a:lnTo>
                  <a:lnTo>
                    <a:pt x="12726" y="96"/>
                  </a:lnTo>
                  <a:lnTo>
                    <a:pt x="12258" y="103"/>
                  </a:lnTo>
                  <a:lnTo>
                    <a:pt x="11794" y="123"/>
                  </a:lnTo>
                  <a:lnTo>
                    <a:pt x="11332" y="158"/>
                  </a:lnTo>
                  <a:lnTo>
                    <a:pt x="10872" y="205"/>
                  </a:lnTo>
                  <a:lnTo>
                    <a:pt x="10415" y="267"/>
                  </a:lnTo>
                  <a:lnTo>
                    <a:pt x="9961" y="340"/>
                  </a:lnTo>
                  <a:lnTo>
                    <a:pt x="9511" y="428"/>
                  </a:lnTo>
                  <a:lnTo>
                    <a:pt x="9064" y="528"/>
                  </a:lnTo>
                  <a:lnTo>
                    <a:pt x="8621" y="641"/>
                  </a:lnTo>
                  <a:lnTo>
                    <a:pt x="8182" y="767"/>
                  </a:lnTo>
                  <a:lnTo>
                    <a:pt x="7748" y="905"/>
                  </a:lnTo>
                  <a:lnTo>
                    <a:pt x="7317" y="1055"/>
                  </a:lnTo>
                  <a:lnTo>
                    <a:pt x="6892" y="1218"/>
                  </a:lnTo>
                  <a:lnTo>
                    <a:pt x="6472" y="1393"/>
                  </a:lnTo>
                  <a:lnTo>
                    <a:pt x="6058" y="1580"/>
                  </a:lnTo>
                  <a:lnTo>
                    <a:pt x="5648" y="1779"/>
                  </a:lnTo>
                  <a:lnTo>
                    <a:pt x="5246" y="1989"/>
                  </a:lnTo>
                  <a:lnTo>
                    <a:pt x="4848" y="2211"/>
                  </a:lnTo>
                  <a:lnTo>
                    <a:pt x="4458" y="2445"/>
                  </a:lnTo>
                  <a:lnTo>
                    <a:pt x="4074" y="2689"/>
                  </a:lnTo>
                  <a:lnTo>
                    <a:pt x="3697" y="2946"/>
                  </a:lnTo>
                  <a:lnTo>
                    <a:pt x="3328" y="3213"/>
                  </a:lnTo>
                  <a:lnTo>
                    <a:pt x="2966" y="3491"/>
                  </a:lnTo>
                  <a:lnTo>
                    <a:pt x="2612" y="3780"/>
                  </a:lnTo>
                  <a:lnTo>
                    <a:pt x="2265" y="4080"/>
                  </a:lnTo>
                  <a:lnTo>
                    <a:pt x="1927" y="4390"/>
                  </a:lnTo>
                  <a:lnTo>
                    <a:pt x="1597" y="4710"/>
                  </a:lnTo>
                  <a:lnTo>
                    <a:pt x="1277" y="5041"/>
                  </a:lnTo>
                  <a:lnTo>
                    <a:pt x="965" y="5382"/>
                  </a:lnTo>
                  <a:lnTo>
                    <a:pt x="663" y="5733"/>
                  </a:lnTo>
                  <a:lnTo>
                    <a:pt x="370" y="6094"/>
                  </a:lnTo>
                  <a:lnTo>
                    <a:pt x="87" y="6465"/>
                  </a:lnTo>
                  <a:lnTo>
                    <a:pt x="78" y="6397"/>
                  </a:lnTo>
                  <a:lnTo>
                    <a:pt x="12754" y="15780"/>
                  </a:lnTo>
                  <a:close/>
                  <a:moveTo>
                    <a:pt x="20" y="6475"/>
                  </a:moveTo>
                  <a:cubicBezTo>
                    <a:pt x="10" y="6467"/>
                    <a:pt x="3" y="6455"/>
                    <a:pt x="1" y="6443"/>
                  </a:cubicBezTo>
                  <a:cubicBezTo>
                    <a:pt x="0" y="6430"/>
                    <a:pt x="3" y="6417"/>
                    <a:pt x="11" y="6407"/>
                  </a:cubicBezTo>
                  <a:lnTo>
                    <a:pt x="296" y="6034"/>
                  </a:lnTo>
                  <a:lnTo>
                    <a:pt x="590" y="5671"/>
                  </a:lnTo>
                  <a:lnTo>
                    <a:pt x="895" y="5318"/>
                  </a:lnTo>
                  <a:lnTo>
                    <a:pt x="1208" y="4975"/>
                  </a:lnTo>
                  <a:lnTo>
                    <a:pt x="1531" y="4642"/>
                  </a:lnTo>
                  <a:lnTo>
                    <a:pt x="1863" y="4319"/>
                  </a:lnTo>
                  <a:lnTo>
                    <a:pt x="2203" y="4007"/>
                  </a:lnTo>
                  <a:lnTo>
                    <a:pt x="2551" y="3706"/>
                  </a:lnTo>
                  <a:lnTo>
                    <a:pt x="2907" y="3415"/>
                  </a:lnTo>
                  <a:lnTo>
                    <a:pt x="3272" y="3135"/>
                  </a:lnTo>
                  <a:lnTo>
                    <a:pt x="3643" y="2866"/>
                  </a:lnTo>
                  <a:lnTo>
                    <a:pt x="4023" y="2608"/>
                  </a:lnTo>
                  <a:lnTo>
                    <a:pt x="4409" y="2362"/>
                  </a:lnTo>
                  <a:lnTo>
                    <a:pt x="4802" y="2127"/>
                  </a:lnTo>
                  <a:lnTo>
                    <a:pt x="5201" y="1904"/>
                  </a:lnTo>
                  <a:lnTo>
                    <a:pt x="5606" y="1692"/>
                  </a:lnTo>
                  <a:lnTo>
                    <a:pt x="6018" y="1492"/>
                  </a:lnTo>
                  <a:lnTo>
                    <a:pt x="6435" y="1304"/>
                  </a:lnTo>
                  <a:lnTo>
                    <a:pt x="6858" y="1128"/>
                  </a:lnTo>
                  <a:lnTo>
                    <a:pt x="7286" y="965"/>
                  </a:lnTo>
                  <a:lnTo>
                    <a:pt x="7718" y="813"/>
                  </a:lnTo>
                  <a:lnTo>
                    <a:pt x="8156" y="674"/>
                  </a:lnTo>
                  <a:lnTo>
                    <a:pt x="8597" y="548"/>
                  </a:lnTo>
                  <a:lnTo>
                    <a:pt x="9043" y="434"/>
                  </a:lnTo>
                  <a:lnTo>
                    <a:pt x="9493" y="333"/>
                  </a:lnTo>
                  <a:lnTo>
                    <a:pt x="9946" y="246"/>
                  </a:lnTo>
                  <a:lnTo>
                    <a:pt x="10403" y="171"/>
                  </a:lnTo>
                  <a:lnTo>
                    <a:pt x="10862" y="110"/>
                  </a:lnTo>
                  <a:lnTo>
                    <a:pt x="11324" y="62"/>
                  </a:lnTo>
                  <a:lnTo>
                    <a:pt x="11789" y="28"/>
                  </a:lnTo>
                  <a:lnTo>
                    <a:pt x="12257" y="7"/>
                  </a:lnTo>
                  <a:lnTo>
                    <a:pt x="12724" y="0"/>
                  </a:lnTo>
                  <a:cubicBezTo>
                    <a:pt x="12737" y="0"/>
                    <a:pt x="12749" y="5"/>
                    <a:pt x="12759" y="14"/>
                  </a:cubicBezTo>
                  <a:cubicBezTo>
                    <a:pt x="12768" y="23"/>
                    <a:pt x="12773" y="35"/>
                    <a:pt x="12773" y="48"/>
                  </a:cubicBezTo>
                  <a:lnTo>
                    <a:pt x="12773" y="15819"/>
                  </a:lnTo>
                  <a:cubicBezTo>
                    <a:pt x="12773" y="15837"/>
                    <a:pt x="12763" y="15854"/>
                    <a:pt x="12747" y="15862"/>
                  </a:cubicBezTo>
                  <a:cubicBezTo>
                    <a:pt x="12730" y="15870"/>
                    <a:pt x="12711" y="15868"/>
                    <a:pt x="12696" y="15858"/>
                  </a:cubicBezTo>
                  <a:lnTo>
                    <a:pt x="20" y="6475"/>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150081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80532C6-C85E-451E-8DAB-7262802A70A4}"/>
              </a:ext>
            </a:extLst>
          </p:cNvPr>
          <p:cNvSpPr/>
          <p:nvPr/>
        </p:nvSpPr>
        <p:spPr>
          <a:xfrm>
            <a:off x="464351" y="996853"/>
            <a:ext cx="9347200" cy="5547988"/>
          </a:xfrm>
          <a:prstGeom prst="rect">
            <a:avLst/>
          </a:prstGeom>
          <a:noFill/>
          <a:ln w="571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txBox="1">
            <a:spLocks noChangeArrowheads="1"/>
          </p:cNvSpPr>
          <p:nvPr/>
        </p:nvSpPr>
        <p:spPr>
          <a:xfrm>
            <a:off x="0" y="822461"/>
            <a:ext cx="12192000" cy="380342"/>
          </a:xfrm>
          <a:prstGeom prst="rect">
            <a:avLst/>
          </a:prstGeom>
          <a:noFill/>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dirty="0">
                <a:solidFill>
                  <a:prstClr val="black"/>
                </a:solidFill>
                <a:latin typeface="+mn-lt"/>
                <a:cs typeface="Arial" panose="020B0604020202020204" pitchFamily="34" charset="0"/>
              </a:rPr>
              <a:t>Chesapeake Bay Watershed Phosphorus Reductions </a:t>
            </a:r>
          </a:p>
          <a:p>
            <a:r>
              <a:rPr lang="en-US" sz="2800" b="1" dirty="0">
                <a:solidFill>
                  <a:prstClr val="black"/>
                </a:solidFill>
                <a:latin typeface="+mn-lt"/>
                <a:cs typeface="Arial" panose="020B0604020202020204" pitchFamily="34" charset="0"/>
              </a:rPr>
              <a:t>2015-2025</a:t>
            </a:r>
          </a:p>
        </p:txBody>
      </p:sp>
      <p:sp>
        <p:nvSpPr>
          <p:cNvPr id="7" name="TextBox 6"/>
          <p:cNvSpPr txBox="1"/>
          <p:nvPr/>
        </p:nvSpPr>
        <p:spPr>
          <a:xfrm>
            <a:off x="6863444" y="2662724"/>
            <a:ext cx="184731" cy="369332"/>
          </a:xfrm>
          <a:prstGeom prst="rect">
            <a:avLst/>
          </a:prstGeom>
          <a:noFill/>
        </p:spPr>
        <p:txBody>
          <a:bodyPr wrap="none" rtlCol="0">
            <a:spAutoFit/>
          </a:bodyPr>
          <a:lstStyle/>
          <a:p>
            <a:endParaRPr lang="en-US" dirty="0">
              <a:solidFill>
                <a:prstClr val="black"/>
              </a:solidFill>
              <a:latin typeface="Calibri" panose="020F0502020204030204"/>
            </a:endParaRPr>
          </a:p>
        </p:txBody>
      </p:sp>
      <p:sp>
        <p:nvSpPr>
          <p:cNvPr id="8" name="TextBox 7"/>
          <p:cNvSpPr txBox="1"/>
          <p:nvPr/>
        </p:nvSpPr>
        <p:spPr>
          <a:xfrm>
            <a:off x="4799047" y="1976924"/>
            <a:ext cx="184731" cy="369332"/>
          </a:xfrm>
          <a:prstGeom prst="rect">
            <a:avLst/>
          </a:prstGeom>
          <a:noFill/>
        </p:spPr>
        <p:txBody>
          <a:bodyPr wrap="none" rtlCol="0">
            <a:spAutoFit/>
          </a:bodyPr>
          <a:lstStyle/>
          <a:p>
            <a:endParaRPr lang="en-US" dirty="0">
              <a:solidFill>
                <a:prstClr val="black"/>
              </a:solidFill>
              <a:latin typeface="Calibri" panose="020F0502020204030204"/>
            </a:endParaRPr>
          </a:p>
        </p:txBody>
      </p:sp>
      <p:sp>
        <p:nvSpPr>
          <p:cNvPr id="13" name="TextBox 12"/>
          <p:cNvSpPr txBox="1"/>
          <p:nvPr/>
        </p:nvSpPr>
        <p:spPr>
          <a:xfrm>
            <a:off x="5889653" y="1984345"/>
            <a:ext cx="915635" cy="523220"/>
          </a:xfrm>
          <a:prstGeom prst="rect">
            <a:avLst/>
          </a:prstGeom>
          <a:noFill/>
        </p:spPr>
        <p:txBody>
          <a:bodyPr wrap="none" rtlCol="0">
            <a:spAutoFit/>
          </a:bodyPr>
          <a:lstStyle/>
          <a:p>
            <a:r>
              <a:rPr lang="en-US" sz="2800" b="1" dirty="0">
                <a:solidFill>
                  <a:prstClr val="black"/>
                </a:solidFill>
                <a:latin typeface="Calibri" panose="020F0502020204030204"/>
              </a:rPr>
              <a:t>2015</a:t>
            </a:r>
          </a:p>
        </p:txBody>
      </p:sp>
      <p:pic>
        <p:nvPicPr>
          <p:cNvPr id="17" name="Picture 16"/>
          <p:cNvPicPr>
            <a:picLocks noChangeAspect="1"/>
          </p:cNvPicPr>
          <p:nvPr/>
        </p:nvPicPr>
        <p:blipFill rotWithShape="1">
          <a:blip r:embed="rId3">
            <a:clrChange>
              <a:clrFrom>
                <a:srgbClr val="FFFFFF"/>
              </a:clrFrom>
              <a:clrTo>
                <a:srgbClr val="FFFFFF">
                  <a:alpha val="0"/>
                </a:srgbClr>
              </a:clrTo>
            </a:clrChange>
          </a:blip>
          <a:srcRect l="507" t="6333" r="23189" b="85811"/>
          <a:stretch/>
        </p:blipFill>
        <p:spPr>
          <a:xfrm>
            <a:off x="825190" y="1244798"/>
            <a:ext cx="8398564" cy="684998"/>
          </a:xfrm>
          <a:prstGeom prst="rect">
            <a:avLst/>
          </a:prstGeom>
        </p:spPr>
      </p:pic>
      <p:sp>
        <p:nvSpPr>
          <p:cNvPr id="19" name="Right Arrow 18"/>
          <p:cNvSpPr/>
          <p:nvPr/>
        </p:nvSpPr>
        <p:spPr>
          <a:xfrm>
            <a:off x="8218092" y="3954746"/>
            <a:ext cx="973364" cy="837353"/>
          </a:xfrm>
          <a:prstGeom prst="rightArrow">
            <a:avLst/>
          </a:prstGeom>
          <a:solidFill>
            <a:schemeClr val="accent2"/>
          </a:solidFill>
          <a:ln w="25400" cap="flat" cmpd="sng" algn="ctr">
            <a:solidFill>
              <a:schemeClr val="accent1">
                <a:lumMod val="50000"/>
              </a:schemeClr>
            </a:solidFill>
            <a:prstDash val="solid"/>
          </a:ln>
          <a:effectLst/>
        </p:spPr>
        <p:txBody>
          <a:bodyPr rtlCol="0" anchor="ctr"/>
          <a:lstStyle/>
          <a:p>
            <a:pPr algn="ctr">
              <a:defRPr/>
            </a:pPr>
            <a:endParaRPr lang="en-US" kern="0" dirty="0">
              <a:solidFill>
                <a:srgbClr val="FFFFFF"/>
              </a:solidFill>
              <a:latin typeface="Arial"/>
            </a:endParaRPr>
          </a:p>
        </p:txBody>
      </p:sp>
      <p:sp>
        <p:nvSpPr>
          <p:cNvPr id="16" name="TextBox 15"/>
          <p:cNvSpPr txBox="1"/>
          <p:nvPr/>
        </p:nvSpPr>
        <p:spPr>
          <a:xfrm>
            <a:off x="4866788" y="5330355"/>
            <a:ext cx="1801298" cy="954107"/>
          </a:xfrm>
          <a:prstGeom prst="rect">
            <a:avLst/>
          </a:prstGeom>
          <a:noFill/>
        </p:spPr>
        <p:txBody>
          <a:bodyPr wrap="square" rtlCol="0">
            <a:spAutoFit/>
          </a:bodyPr>
          <a:lstStyle/>
          <a:p>
            <a:r>
              <a:rPr lang="en-US" sz="2800" b="1" dirty="0"/>
              <a:t>15.4 M lb.</a:t>
            </a:r>
          </a:p>
          <a:p>
            <a:r>
              <a:rPr lang="en-US" sz="2800" b="1" dirty="0"/>
              <a:t>(7 M kg.)</a:t>
            </a:r>
          </a:p>
        </p:txBody>
      </p:sp>
      <p:sp>
        <p:nvSpPr>
          <p:cNvPr id="4" name="TextBox 3"/>
          <p:cNvSpPr txBox="1"/>
          <p:nvPr/>
        </p:nvSpPr>
        <p:spPr>
          <a:xfrm>
            <a:off x="6352004" y="6474604"/>
            <a:ext cx="5678904" cy="276999"/>
          </a:xfrm>
          <a:prstGeom prst="rect">
            <a:avLst/>
          </a:prstGeom>
          <a:noFill/>
        </p:spPr>
        <p:txBody>
          <a:bodyPr wrap="square" rtlCol="0">
            <a:spAutoFit/>
          </a:bodyPr>
          <a:lstStyle/>
          <a:p>
            <a:r>
              <a:rPr lang="en-US" sz="1200" dirty="0">
                <a:solidFill>
                  <a:schemeClr val="bg1"/>
                </a:solidFill>
              </a:rPr>
              <a:t>*</a:t>
            </a:r>
            <a:r>
              <a:rPr lang="en-US" sz="1200" dirty="0"/>
              <a:t>Chesapeake Bay Program Partnership, Based on the jurisdictions’ Phase II WIPs.</a:t>
            </a:r>
          </a:p>
        </p:txBody>
      </p:sp>
      <p:sp>
        <p:nvSpPr>
          <p:cNvPr id="2" name="TextBox 1"/>
          <p:cNvSpPr txBox="1"/>
          <p:nvPr/>
        </p:nvSpPr>
        <p:spPr>
          <a:xfrm>
            <a:off x="9079885" y="5239353"/>
            <a:ext cx="2133889" cy="954107"/>
          </a:xfrm>
          <a:prstGeom prst="rect">
            <a:avLst/>
          </a:prstGeom>
          <a:noFill/>
        </p:spPr>
        <p:txBody>
          <a:bodyPr wrap="square" rtlCol="0">
            <a:spAutoFit/>
          </a:bodyPr>
          <a:lstStyle/>
          <a:p>
            <a:r>
              <a:rPr lang="en-US" sz="2800" b="1" dirty="0"/>
              <a:t>14.5 </a:t>
            </a:r>
            <a:r>
              <a:rPr lang="en-US" sz="2800" b="1" dirty="0">
                <a:solidFill>
                  <a:prstClr val="black"/>
                </a:solidFill>
              </a:rPr>
              <a:t>M lb.</a:t>
            </a:r>
            <a:r>
              <a:rPr lang="en-US" sz="2800" b="1" dirty="0"/>
              <a:t> </a:t>
            </a:r>
          </a:p>
          <a:p>
            <a:r>
              <a:rPr lang="en-US" sz="2800" b="1" dirty="0"/>
              <a:t>(6.6 M kg.)</a:t>
            </a:r>
          </a:p>
        </p:txBody>
      </p:sp>
      <p:sp>
        <p:nvSpPr>
          <p:cNvPr id="14" name="TextBox 13"/>
          <p:cNvSpPr txBox="1"/>
          <p:nvPr/>
        </p:nvSpPr>
        <p:spPr>
          <a:xfrm>
            <a:off x="10006150" y="1983559"/>
            <a:ext cx="915635" cy="523220"/>
          </a:xfrm>
          <a:prstGeom prst="rect">
            <a:avLst/>
          </a:prstGeom>
          <a:noFill/>
        </p:spPr>
        <p:txBody>
          <a:bodyPr wrap="none" rtlCol="0">
            <a:spAutoFit/>
          </a:bodyPr>
          <a:lstStyle/>
          <a:p>
            <a:r>
              <a:rPr lang="en-US" sz="2800" b="1" dirty="0">
                <a:solidFill>
                  <a:prstClr val="black"/>
                </a:solidFill>
                <a:latin typeface="Calibri" panose="020F0502020204030204"/>
              </a:rPr>
              <a:t>2025</a:t>
            </a:r>
          </a:p>
        </p:txBody>
      </p:sp>
      <p:sp useBgFill="1">
        <p:nvSpPr>
          <p:cNvPr id="18" name="TextBox 17">
            <a:extLst>
              <a:ext uri="{FF2B5EF4-FFF2-40B4-BE49-F238E27FC236}">
                <a16:creationId xmlns:a16="http://schemas.microsoft.com/office/drawing/2014/main" id="{98AEB7FF-FA05-470D-8C61-BE42551DFE40}"/>
              </a:ext>
            </a:extLst>
          </p:cNvPr>
          <p:cNvSpPr txBox="1"/>
          <p:nvPr/>
        </p:nvSpPr>
        <p:spPr>
          <a:xfrm>
            <a:off x="411482" y="5634788"/>
            <a:ext cx="2414885" cy="954107"/>
          </a:xfrm>
          <a:prstGeom prst="rect">
            <a:avLst/>
          </a:prstGeom>
        </p:spPr>
        <p:txBody>
          <a:bodyPr wrap="square" rtlCol="0">
            <a:spAutoFit/>
          </a:bodyPr>
          <a:lstStyle/>
          <a:p>
            <a:r>
              <a:rPr lang="en-US" sz="2800" b="1" dirty="0"/>
              <a:t>25.6 M lb.</a:t>
            </a:r>
          </a:p>
          <a:p>
            <a:r>
              <a:rPr lang="en-US" sz="2800" b="1" dirty="0"/>
              <a:t>(11.7 M kg.)</a:t>
            </a:r>
          </a:p>
        </p:txBody>
      </p:sp>
      <p:sp>
        <p:nvSpPr>
          <p:cNvPr id="34" name="Rectangle 33">
            <a:extLst>
              <a:ext uri="{FF2B5EF4-FFF2-40B4-BE49-F238E27FC236}">
                <a16:creationId xmlns:a16="http://schemas.microsoft.com/office/drawing/2014/main" id="{50F1C1C0-1DD1-4D73-A01D-628770238B1A}"/>
              </a:ext>
            </a:extLst>
          </p:cNvPr>
          <p:cNvSpPr/>
          <p:nvPr/>
        </p:nvSpPr>
        <p:spPr>
          <a:xfrm>
            <a:off x="673313" y="1976235"/>
            <a:ext cx="915635" cy="523220"/>
          </a:xfrm>
          <a:prstGeom prst="rect">
            <a:avLst/>
          </a:prstGeom>
        </p:spPr>
        <p:txBody>
          <a:bodyPr wrap="none">
            <a:spAutoFit/>
          </a:bodyPr>
          <a:lstStyle/>
          <a:p>
            <a:r>
              <a:rPr lang="en-US" sz="2800" b="1" dirty="0">
                <a:solidFill>
                  <a:prstClr val="black"/>
                </a:solidFill>
              </a:rPr>
              <a:t>1985</a:t>
            </a:r>
          </a:p>
        </p:txBody>
      </p:sp>
      <p:sp>
        <p:nvSpPr>
          <p:cNvPr id="35" name="Right Arrow 18">
            <a:extLst>
              <a:ext uri="{FF2B5EF4-FFF2-40B4-BE49-F238E27FC236}">
                <a16:creationId xmlns:a16="http://schemas.microsoft.com/office/drawing/2014/main" id="{340FE82D-2EBA-4CE2-95A1-C4D3AB6E39EB}"/>
              </a:ext>
            </a:extLst>
          </p:cNvPr>
          <p:cNvSpPr/>
          <p:nvPr/>
        </p:nvSpPr>
        <p:spPr>
          <a:xfrm>
            <a:off x="4181850" y="3941449"/>
            <a:ext cx="973364" cy="837353"/>
          </a:xfrm>
          <a:prstGeom prst="rightArrow">
            <a:avLst/>
          </a:prstGeom>
          <a:solidFill>
            <a:schemeClr val="accent2"/>
          </a:solidFill>
          <a:ln w="25400" cap="flat" cmpd="sng" algn="ctr">
            <a:solidFill>
              <a:schemeClr val="accent1">
                <a:lumMod val="50000"/>
              </a:schemeClr>
            </a:solidFill>
            <a:prstDash val="solid"/>
          </a:ln>
          <a:effectLst/>
        </p:spPr>
        <p:txBody>
          <a:bodyPr rtlCol="0" anchor="ctr"/>
          <a:lstStyle/>
          <a:p>
            <a:pPr algn="ctr">
              <a:defRPr/>
            </a:pPr>
            <a:endParaRPr lang="en-US" kern="0" dirty="0">
              <a:solidFill>
                <a:srgbClr val="FFFFFF"/>
              </a:solidFill>
              <a:latin typeface="Arial"/>
            </a:endParaRPr>
          </a:p>
        </p:txBody>
      </p:sp>
      <p:grpSp>
        <p:nvGrpSpPr>
          <p:cNvPr id="3" name="Group 4">
            <a:extLst>
              <a:ext uri="{FF2B5EF4-FFF2-40B4-BE49-F238E27FC236}">
                <a16:creationId xmlns:a16="http://schemas.microsoft.com/office/drawing/2014/main" id="{54A5885C-E4AE-4A66-AED5-088051E6CC89}"/>
              </a:ext>
            </a:extLst>
          </p:cNvPr>
          <p:cNvGrpSpPr>
            <a:grpSpLocks noChangeAspect="1"/>
          </p:cNvGrpSpPr>
          <p:nvPr/>
        </p:nvGrpSpPr>
        <p:grpSpPr bwMode="auto">
          <a:xfrm>
            <a:off x="-116213" y="2104188"/>
            <a:ext cx="4876800" cy="3533775"/>
            <a:chOff x="122" y="1625"/>
            <a:chExt cx="3072" cy="2226"/>
          </a:xfrm>
        </p:grpSpPr>
        <p:sp>
          <p:nvSpPr>
            <p:cNvPr id="15" name="AutoShape 3">
              <a:extLst>
                <a:ext uri="{FF2B5EF4-FFF2-40B4-BE49-F238E27FC236}">
                  <a16:creationId xmlns:a16="http://schemas.microsoft.com/office/drawing/2014/main" id="{186AA9E0-E12A-4DE7-8A5F-4643DCD11199}"/>
                </a:ext>
              </a:extLst>
            </p:cNvPr>
            <p:cNvSpPr>
              <a:spLocks noChangeAspect="1" noChangeArrowheads="1" noTextEdit="1"/>
            </p:cNvSpPr>
            <p:nvPr/>
          </p:nvSpPr>
          <p:spPr bwMode="auto">
            <a:xfrm>
              <a:off x="122" y="1625"/>
              <a:ext cx="3072" cy="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Rectangle 5">
              <a:extLst>
                <a:ext uri="{FF2B5EF4-FFF2-40B4-BE49-F238E27FC236}">
                  <a16:creationId xmlns:a16="http://schemas.microsoft.com/office/drawing/2014/main" id="{F19F52D9-7C9E-4F88-B83B-B30389121B5E}"/>
                </a:ext>
              </a:extLst>
            </p:cNvPr>
            <p:cNvSpPr>
              <a:spLocks noChangeArrowheads="1"/>
            </p:cNvSpPr>
            <p:nvPr/>
          </p:nvSpPr>
          <p:spPr bwMode="auto">
            <a:xfrm>
              <a:off x="122" y="1625"/>
              <a:ext cx="3072" cy="222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6">
              <a:extLst>
                <a:ext uri="{FF2B5EF4-FFF2-40B4-BE49-F238E27FC236}">
                  <a16:creationId xmlns:a16="http://schemas.microsoft.com/office/drawing/2014/main" id="{AF71FF80-C38D-4156-974B-B111F33BE65C}"/>
                </a:ext>
              </a:extLst>
            </p:cNvPr>
            <p:cNvSpPr>
              <a:spLocks/>
            </p:cNvSpPr>
            <p:nvPr/>
          </p:nvSpPr>
          <p:spPr bwMode="auto">
            <a:xfrm>
              <a:off x="1658" y="1674"/>
              <a:ext cx="1214" cy="2027"/>
            </a:xfrm>
            <a:custGeom>
              <a:avLst/>
              <a:gdLst>
                <a:gd name="T0" fmla="*/ 0 w 8988"/>
                <a:gd name="T1" fmla="*/ 7886 h 15030"/>
                <a:gd name="T2" fmla="*/ 3337 w 8988"/>
                <a:gd name="T3" fmla="*/ 15030 h 15030"/>
                <a:gd name="T4" fmla="*/ 7145 w 8988"/>
                <a:gd name="T5" fmla="*/ 4548 h 15030"/>
                <a:gd name="T6" fmla="*/ 0 w 8988"/>
                <a:gd name="T7" fmla="*/ 0 h 15030"/>
                <a:gd name="T8" fmla="*/ 0 w 8988"/>
                <a:gd name="T9" fmla="*/ 7886 h 15030"/>
              </a:gdLst>
              <a:ahLst/>
              <a:cxnLst>
                <a:cxn ang="0">
                  <a:pos x="T0" y="T1"/>
                </a:cxn>
                <a:cxn ang="0">
                  <a:pos x="T2" y="T3"/>
                </a:cxn>
                <a:cxn ang="0">
                  <a:pos x="T4" y="T5"/>
                </a:cxn>
                <a:cxn ang="0">
                  <a:pos x="T6" y="T7"/>
                </a:cxn>
                <a:cxn ang="0">
                  <a:pos x="T8" y="T9"/>
                </a:cxn>
              </a:cxnLst>
              <a:rect l="0" t="0" r="r" b="b"/>
              <a:pathLst>
                <a:path w="8988" h="15030">
                  <a:moveTo>
                    <a:pt x="0" y="7886"/>
                  </a:moveTo>
                  <a:lnTo>
                    <a:pt x="3337" y="15030"/>
                  </a:lnTo>
                  <a:cubicBezTo>
                    <a:pt x="7283" y="13187"/>
                    <a:pt x="8988" y="8494"/>
                    <a:pt x="7145" y="4548"/>
                  </a:cubicBezTo>
                  <a:cubicBezTo>
                    <a:pt x="5849" y="1774"/>
                    <a:pt x="3063" y="0"/>
                    <a:pt x="0" y="0"/>
                  </a:cubicBezTo>
                  <a:lnTo>
                    <a:pt x="0" y="7886"/>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7">
              <a:extLst>
                <a:ext uri="{FF2B5EF4-FFF2-40B4-BE49-F238E27FC236}">
                  <a16:creationId xmlns:a16="http://schemas.microsoft.com/office/drawing/2014/main" id="{646566C7-C952-4F4B-8C41-75C228AE5389}"/>
                </a:ext>
              </a:extLst>
            </p:cNvPr>
            <p:cNvSpPr>
              <a:spLocks noEditPoints="1"/>
            </p:cNvSpPr>
            <p:nvPr/>
          </p:nvSpPr>
          <p:spPr bwMode="auto">
            <a:xfrm>
              <a:off x="1655" y="1671"/>
              <a:ext cx="1072" cy="2034"/>
            </a:xfrm>
            <a:custGeom>
              <a:avLst/>
              <a:gdLst>
                <a:gd name="T0" fmla="*/ 3383 w 7935"/>
                <a:gd name="T1" fmla="*/ 15044 h 15079"/>
                <a:gd name="T2" fmla="*/ 3714 w 7935"/>
                <a:gd name="T3" fmla="*/ 14852 h 15079"/>
                <a:gd name="T4" fmla="*/ 4398 w 7935"/>
                <a:gd name="T5" fmla="*/ 14444 h 15079"/>
                <a:gd name="T6" fmla="*/ 5320 w 7935"/>
                <a:gd name="T7" fmla="*/ 13723 h 15079"/>
                <a:gd name="T8" fmla="*/ 6111 w 7935"/>
                <a:gd name="T9" fmla="*/ 12887 h 15079"/>
                <a:gd name="T10" fmla="*/ 6666 w 7935"/>
                <a:gd name="T11" fmla="*/ 12117 h 15079"/>
                <a:gd name="T12" fmla="*/ 6952 w 7935"/>
                <a:gd name="T13" fmla="*/ 11627 h 15079"/>
                <a:gd name="T14" fmla="*/ 7201 w 7935"/>
                <a:gd name="T15" fmla="*/ 11118 h 15079"/>
                <a:gd name="T16" fmla="*/ 7414 w 7935"/>
                <a:gd name="T17" fmla="*/ 10594 h 15079"/>
                <a:gd name="T18" fmla="*/ 7587 w 7935"/>
                <a:gd name="T19" fmla="*/ 10055 h 15079"/>
                <a:gd name="T20" fmla="*/ 7723 w 7935"/>
                <a:gd name="T21" fmla="*/ 9505 h 15079"/>
                <a:gd name="T22" fmla="*/ 7818 w 7935"/>
                <a:gd name="T23" fmla="*/ 8946 h 15079"/>
                <a:gd name="T24" fmla="*/ 7873 w 7935"/>
                <a:gd name="T25" fmla="*/ 8379 h 15079"/>
                <a:gd name="T26" fmla="*/ 7887 w 7935"/>
                <a:gd name="T27" fmla="*/ 7808 h 15079"/>
                <a:gd name="T28" fmla="*/ 7859 w 7935"/>
                <a:gd name="T29" fmla="*/ 7233 h 15079"/>
                <a:gd name="T30" fmla="*/ 7788 w 7935"/>
                <a:gd name="T31" fmla="*/ 6658 h 15079"/>
                <a:gd name="T32" fmla="*/ 7673 w 7935"/>
                <a:gd name="T33" fmla="*/ 6086 h 15079"/>
                <a:gd name="T34" fmla="*/ 7514 w 7935"/>
                <a:gd name="T35" fmla="*/ 5516 h 15079"/>
                <a:gd name="T36" fmla="*/ 7309 w 7935"/>
                <a:gd name="T37" fmla="*/ 4953 h 15079"/>
                <a:gd name="T38" fmla="*/ 7021 w 7935"/>
                <a:gd name="T39" fmla="*/ 4326 h 15079"/>
                <a:gd name="T40" fmla="*/ 6595 w 7935"/>
                <a:gd name="T41" fmla="*/ 3593 h 15079"/>
                <a:gd name="T42" fmla="*/ 6098 w 7935"/>
                <a:gd name="T43" fmla="*/ 2918 h 15079"/>
                <a:gd name="T44" fmla="*/ 5537 w 7935"/>
                <a:gd name="T45" fmla="*/ 2305 h 15079"/>
                <a:gd name="T46" fmla="*/ 4918 w 7935"/>
                <a:gd name="T47" fmla="*/ 1757 h 15079"/>
                <a:gd name="T48" fmla="*/ 4246 w 7935"/>
                <a:gd name="T49" fmla="*/ 1278 h 15079"/>
                <a:gd name="T50" fmla="*/ 3527 w 7935"/>
                <a:gd name="T51" fmla="*/ 872 h 15079"/>
                <a:gd name="T52" fmla="*/ 2769 w 7935"/>
                <a:gd name="T53" fmla="*/ 543 h 15079"/>
                <a:gd name="T54" fmla="*/ 1975 w 7935"/>
                <a:gd name="T55" fmla="*/ 294 h 15079"/>
                <a:gd name="T56" fmla="*/ 1154 w 7935"/>
                <a:gd name="T57" fmla="*/ 129 h 15079"/>
                <a:gd name="T58" fmla="*/ 309 w 7935"/>
                <a:gd name="T59" fmla="*/ 53 h 15079"/>
                <a:gd name="T60" fmla="*/ 48 w 7935"/>
                <a:gd name="T61" fmla="*/ 7910 h 15079"/>
                <a:gd name="T62" fmla="*/ 25 w 7935"/>
                <a:gd name="T63" fmla="*/ 0 h 15079"/>
                <a:gd name="T64" fmla="*/ 880 w 7935"/>
                <a:gd name="T65" fmla="*/ 47 h 15079"/>
                <a:gd name="T66" fmla="*/ 1715 w 7935"/>
                <a:gd name="T67" fmla="*/ 183 h 15079"/>
                <a:gd name="T68" fmla="*/ 2524 w 7935"/>
                <a:gd name="T69" fmla="*/ 405 h 15079"/>
                <a:gd name="T70" fmla="*/ 3299 w 7935"/>
                <a:gd name="T71" fmla="*/ 710 h 15079"/>
                <a:gd name="T72" fmla="*/ 4036 w 7935"/>
                <a:gd name="T73" fmla="*/ 1093 h 15079"/>
                <a:gd name="T74" fmla="*/ 4728 w 7935"/>
                <a:gd name="T75" fmla="*/ 1551 h 15079"/>
                <a:gd name="T76" fmla="*/ 5370 w 7935"/>
                <a:gd name="T77" fmla="*/ 2080 h 15079"/>
                <a:gd name="T78" fmla="*/ 5954 w 7935"/>
                <a:gd name="T79" fmla="*/ 2676 h 15079"/>
                <a:gd name="T80" fmla="*/ 6477 w 7935"/>
                <a:gd name="T81" fmla="*/ 3334 h 15079"/>
                <a:gd name="T82" fmla="*/ 6930 w 7935"/>
                <a:gd name="T83" fmla="*/ 4053 h 15079"/>
                <a:gd name="T84" fmla="*/ 7275 w 7935"/>
                <a:gd name="T85" fmla="*/ 4749 h 15079"/>
                <a:gd name="T86" fmla="*/ 7496 w 7935"/>
                <a:gd name="T87" fmla="*/ 5313 h 15079"/>
                <a:gd name="T88" fmla="*/ 7671 w 7935"/>
                <a:gd name="T89" fmla="*/ 5884 h 15079"/>
                <a:gd name="T90" fmla="*/ 7802 w 7935"/>
                <a:gd name="T91" fmla="*/ 6459 h 15079"/>
                <a:gd name="T92" fmla="*/ 7888 w 7935"/>
                <a:gd name="T93" fmla="*/ 7037 h 15079"/>
                <a:gd name="T94" fmla="*/ 7930 w 7935"/>
                <a:gd name="T95" fmla="*/ 7615 h 15079"/>
                <a:gd name="T96" fmla="*/ 7930 w 7935"/>
                <a:gd name="T97" fmla="*/ 8191 h 15079"/>
                <a:gd name="T98" fmla="*/ 7889 w 7935"/>
                <a:gd name="T99" fmla="*/ 8763 h 15079"/>
                <a:gd name="T100" fmla="*/ 7806 w 7935"/>
                <a:gd name="T101" fmla="*/ 9329 h 15079"/>
                <a:gd name="T102" fmla="*/ 7683 w 7935"/>
                <a:gd name="T103" fmla="*/ 9886 h 15079"/>
                <a:gd name="T104" fmla="*/ 7521 w 7935"/>
                <a:gd name="T105" fmla="*/ 10431 h 15079"/>
                <a:gd name="T106" fmla="*/ 7320 w 7935"/>
                <a:gd name="T107" fmla="*/ 10964 h 15079"/>
                <a:gd name="T108" fmla="*/ 7082 w 7935"/>
                <a:gd name="T109" fmla="*/ 11481 h 15079"/>
                <a:gd name="T110" fmla="*/ 6806 w 7935"/>
                <a:gd name="T111" fmla="*/ 11981 h 15079"/>
                <a:gd name="T112" fmla="*/ 6383 w 7935"/>
                <a:gd name="T113" fmla="*/ 12616 h 15079"/>
                <a:gd name="T114" fmla="*/ 5632 w 7935"/>
                <a:gd name="T115" fmla="*/ 13491 h 15079"/>
                <a:gd name="T116" fmla="*/ 4747 w 7935"/>
                <a:gd name="T117" fmla="*/ 14256 h 15079"/>
                <a:gd name="T118" fmla="*/ 3913 w 7935"/>
                <a:gd name="T119" fmla="*/ 14798 h 15079"/>
                <a:gd name="T120" fmla="*/ 3372 w 7935"/>
                <a:gd name="T121" fmla="*/ 15076 h 15079"/>
                <a:gd name="T122" fmla="*/ 2 w 7935"/>
                <a:gd name="T123" fmla="*/ 7920 h 15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935" h="15079">
                  <a:moveTo>
                    <a:pt x="48" y="7910"/>
                  </a:moveTo>
                  <a:lnTo>
                    <a:pt x="46" y="7900"/>
                  </a:lnTo>
                  <a:lnTo>
                    <a:pt x="3383" y="15044"/>
                  </a:lnTo>
                  <a:lnTo>
                    <a:pt x="3351" y="15033"/>
                  </a:lnTo>
                  <a:lnTo>
                    <a:pt x="3534" y="14944"/>
                  </a:lnTo>
                  <a:lnTo>
                    <a:pt x="3714" y="14852"/>
                  </a:lnTo>
                  <a:lnTo>
                    <a:pt x="3890" y="14756"/>
                  </a:lnTo>
                  <a:lnTo>
                    <a:pt x="4063" y="14656"/>
                  </a:lnTo>
                  <a:lnTo>
                    <a:pt x="4398" y="14444"/>
                  </a:lnTo>
                  <a:lnTo>
                    <a:pt x="4720" y="14217"/>
                  </a:lnTo>
                  <a:lnTo>
                    <a:pt x="5027" y="13977"/>
                  </a:lnTo>
                  <a:lnTo>
                    <a:pt x="5320" y="13723"/>
                  </a:lnTo>
                  <a:lnTo>
                    <a:pt x="5599" y="13456"/>
                  </a:lnTo>
                  <a:lnTo>
                    <a:pt x="5863" y="13177"/>
                  </a:lnTo>
                  <a:lnTo>
                    <a:pt x="6111" y="12887"/>
                  </a:lnTo>
                  <a:lnTo>
                    <a:pt x="6345" y="12587"/>
                  </a:lnTo>
                  <a:lnTo>
                    <a:pt x="6563" y="12276"/>
                  </a:lnTo>
                  <a:lnTo>
                    <a:pt x="6666" y="12117"/>
                  </a:lnTo>
                  <a:lnTo>
                    <a:pt x="6766" y="11956"/>
                  </a:lnTo>
                  <a:lnTo>
                    <a:pt x="6861" y="11792"/>
                  </a:lnTo>
                  <a:lnTo>
                    <a:pt x="6952" y="11627"/>
                  </a:lnTo>
                  <a:lnTo>
                    <a:pt x="7039" y="11459"/>
                  </a:lnTo>
                  <a:lnTo>
                    <a:pt x="7122" y="11290"/>
                  </a:lnTo>
                  <a:lnTo>
                    <a:pt x="7201" y="11118"/>
                  </a:lnTo>
                  <a:lnTo>
                    <a:pt x="7276" y="10945"/>
                  </a:lnTo>
                  <a:lnTo>
                    <a:pt x="7347" y="10770"/>
                  </a:lnTo>
                  <a:lnTo>
                    <a:pt x="7414" y="10594"/>
                  </a:lnTo>
                  <a:lnTo>
                    <a:pt x="7476" y="10416"/>
                  </a:lnTo>
                  <a:lnTo>
                    <a:pt x="7534" y="10236"/>
                  </a:lnTo>
                  <a:lnTo>
                    <a:pt x="7587" y="10055"/>
                  </a:lnTo>
                  <a:lnTo>
                    <a:pt x="7637" y="9873"/>
                  </a:lnTo>
                  <a:lnTo>
                    <a:pt x="7682" y="9690"/>
                  </a:lnTo>
                  <a:lnTo>
                    <a:pt x="7723" y="9505"/>
                  </a:lnTo>
                  <a:lnTo>
                    <a:pt x="7759" y="9320"/>
                  </a:lnTo>
                  <a:lnTo>
                    <a:pt x="7791" y="9133"/>
                  </a:lnTo>
                  <a:lnTo>
                    <a:pt x="7818" y="8946"/>
                  </a:lnTo>
                  <a:lnTo>
                    <a:pt x="7841" y="8758"/>
                  </a:lnTo>
                  <a:lnTo>
                    <a:pt x="7860" y="8569"/>
                  </a:lnTo>
                  <a:lnTo>
                    <a:pt x="7873" y="8379"/>
                  </a:lnTo>
                  <a:lnTo>
                    <a:pt x="7882" y="8189"/>
                  </a:lnTo>
                  <a:lnTo>
                    <a:pt x="7887" y="7999"/>
                  </a:lnTo>
                  <a:lnTo>
                    <a:pt x="7887" y="7808"/>
                  </a:lnTo>
                  <a:lnTo>
                    <a:pt x="7882" y="7616"/>
                  </a:lnTo>
                  <a:lnTo>
                    <a:pt x="7873" y="7425"/>
                  </a:lnTo>
                  <a:lnTo>
                    <a:pt x="7859" y="7233"/>
                  </a:lnTo>
                  <a:lnTo>
                    <a:pt x="7840" y="7042"/>
                  </a:lnTo>
                  <a:lnTo>
                    <a:pt x="7816" y="6850"/>
                  </a:lnTo>
                  <a:lnTo>
                    <a:pt x="7788" y="6658"/>
                  </a:lnTo>
                  <a:lnTo>
                    <a:pt x="7754" y="6467"/>
                  </a:lnTo>
                  <a:lnTo>
                    <a:pt x="7716" y="6276"/>
                  </a:lnTo>
                  <a:lnTo>
                    <a:pt x="7673" y="6086"/>
                  </a:lnTo>
                  <a:lnTo>
                    <a:pt x="7625" y="5895"/>
                  </a:lnTo>
                  <a:lnTo>
                    <a:pt x="7572" y="5705"/>
                  </a:lnTo>
                  <a:lnTo>
                    <a:pt x="7514" y="5516"/>
                  </a:lnTo>
                  <a:lnTo>
                    <a:pt x="7450" y="5328"/>
                  </a:lnTo>
                  <a:lnTo>
                    <a:pt x="7382" y="5140"/>
                  </a:lnTo>
                  <a:lnTo>
                    <a:pt x="7309" y="4953"/>
                  </a:lnTo>
                  <a:lnTo>
                    <a:pt x="7230" y="4767"/>
                  </a:lnTo>
                  <a:lnTo>
                    <a:pt x="7147" y="4582"/>
                  </a:lnTo>
                  <a:lnTo>
                    <a:pt x="7021" y="4326"/>
                  </a:lnTo>
                  <a:lnTo>
                    <a:pt x="6887" y="4076"/>
                  </a:lnTo>
                  <a:lnTo>
                    <a:pt x="6745" y="3831"/>
                  </a:lnTo>
                  <a:lnTo>
                    <a:pt x="6595" y="3593"/>
                  </a:lnTo>
                  <a:lnTo>
                    <a:pt x="6437" y="3361"/>
                  </a:lnTo>
                  <a:lnTo>
                    <a:pt x="6271" y="3137"/>
                  </a:lnTo>
                  <a:lnTo>
                    <a:pt x="6098" y="2918"/>
                  </a:lnTo>
                  <a:lnTo>
                    <a:pt x="5918" y="2707"/>
                  </a:lnTo>
                  <a:lnTo>
                    <a:pt x="5731" y="2502"/>
                  </a:lnTo>
                  <a:lnTo>
                    <a:pt x="5537" y="2305"/>
                  </a:lnTo>
                  <a:lnTo>
                    <a:pt x="5337" y="2115"/>
                  </a:lnTo>
                  <a:lnTo>
                    <a:pt x="5130" y="1932"/>
                  </a:lnTo>
                  <a:lnTo>
                    <a:pt x="4918" y="1757"/>
                  </a:lnTo>
                  <a:lnTo>
                    <a:pt x="4699" y="1589"/>
                  </a:lnTo>
                  <a:lnTo>
                    <a:pt x="4475" y="1430"/>
                  </a:lnTo>
                  <a:lnTo>
                    <a:pt x="4246" y="1278"/>
                  </a:lnTo>
                  <a:lnTo>
                    <a:pt x="4011" y="1134"/>
                  </a:lnTo>
                  <a:lnTo>
                    <a:pt x="3772" y="999"/>
                  </a:lnTo>
                  <a:lnTo>
                    <a:pt x="3527" y="872"/>
                  </a:lnTo>
                  <a:lnTo>
                    <a:pt x="3279" y="753"/>
                  </a:lnTo>
                  <a:lnTo>
                    <a:pt x="3026" y="643"/>
                  </a:lnTo>
                  <a:lnTo>
                    <a:pt x="2769" y="543"/>
                  </a:lnTo>
                  <a:lnTo>
                    <a:pt x="2508" y="451"/>
                  </a:lnTo>
                  <a:lnTo>
                    <a:pt x="2243" y="368"/>
                  </a:lnTo>
                  <a:lnTo>
                    <a:pt x="1975" y="294"/>
                  </a:lnTo>
                  <a:lnTo>
                    <a:pt x="1704" y="230"/>
                  </a:lnTo>
                  <a:lnTo>
                    <a:pt x="1430" y="175"/>
                  </a:lnTo>
                  <a:lnTo>
                    <a:pt x="1154" y="129"/>
                  </a:lnTo>
                  <a:lnTo>
                    <a:pt x="874" y="94"/>
                  </a:lnTo>
                  <a:lnTo>
                    <a:pt x="593" y="69"/>
                  </a:lnTo>
                  <a:lnTo>
                    <a:pt x="309" y="53"/>
                  </a:lnTo>
                  <a:lnTo>
                    <a:pt x="24" y="48"/>
                  </a:lnTo>
                  <a:lnTo>
                    <a:pt x="48" y="24"/>
                  </a:lnTo>
                  <a:lnTo>
                    <a:pt x="48" y="7910"/>
                  </a:lnTo>
                  <a:close/>
                  <a:moveTo>
                    <a:pt x="0" y="24"/>
                  </a:moveTo>
                  <a:cubicBezTo>
                    <a:pt x="0" y="18"/>
                    <a:pt x="3" y="12"/>
                    <a:pt x="7" y="7"/>
                  </a:cubicBezTo>
                  <a:cubicBezTo>
                    <a:pt x="12" y="3"/>
                    <a:pt x="18" y="0"/>
                    <a:pt x="25" y="0"/>
                  </a:cubicBezTo>
                  <a:lnTo>
                    <a:pt x="312" y="6"/>
                  </a:lnTo>
                  <a:lnTo>
                    <a:pt x="597" y="21"/>
                  </a:lnTo>
                  <a:lnTo>
                    <a:pt x="880" y="47"/>
                  </a:lnTo>
                  <a:lnTo>
                    <a:pt x="1161" y="82"/>
                  </a:lnTo>
                  <a:lnTo>
                    <a:pt x="1440" y="128"/>
                  </a:lnTo>
                  <a:lnTo>
                    <a:pt x="1715" y="183"/>
                  </a:lnTo>
                  <a:lnTo>
                    <a:pt x="1988" y="248"/>
                  </a:lnTo>
                  <a:lnTo>
                    <a:pt x="2258" y="322"/>
                  </a:lnTo>
                  <a:lnTo>
                    <a:pt x="2524" y="405"/>
                  </a:lnTo>
                  <a:lnTo>
                    <a:pt x="2786" y="498"/>
                  </a:lnTo>
                  <a:lnTo>
                    <a:pt x="3045" y="599"/>
                  </a:lnTo>
                  <a:lnTo>
                    <a:pt x="3299" y="710"/>
                  </a:lnTo>
                  <a:lnTo>
                    <a:pt x="3550" y="829"/>
                  </a:lnTo>
                  <a:lnTo>
                    <a:pt x="3795" y="957"/>
                  </a:lnTo>
                  <a:lnTo>
                    <a:pt x="4036" y="1093"/>
                  </a:lnTo>
                  <a:lnTo>
                    <a:pt x="4272" y="1238"/>
                  </a:lnTo>
                  <a:lnTo>
                    <a:pt x="4503" y="1390"/>
                  </a:lnTo>
                  <a:lnTo>
                    <a:pt x="4728" y="1551"/>
                  </a:lnTo>
                  <a:lnTo>
                    <a:pt x="4948" y="1720"/>
                  </a:lnTo>
                  <a:lnTo>
                    <a:pt x="5162" y="1896"/>
                  </a:lnTo>
                  <a:lnTo>
                    <a:pt x="5370" y="2080"/>
                  </a:lnTo>
                  <a:lnTo>
                    <a:pt x="5571" y="2271"/>
                  </a:lnTo>
                  <a:lnTo>
                    <a:pt x="5766" y="2470"/>
                  </a:lnTo>
                  <a:lnTo>
                    <a:pt x="5954" y="2676"/>
                  </a:lnTo>
                  <a:lnTo>
                    <a:pt x="6136" y="2889"/>
                  </a:lnTo>
                  <a:lnTo>
                    <a:pt x="6310" y="3108"/>
                  </a:lnTo>
                  <a:lnTo>
                    <a:pt x="6477" y="3334"/>
                  </a:lnTo>
                  <a:lnTo>
                    <a:pt x="6636" y="3568"/>
                  </a:lnTo>
                  <a:lnTo>
                    <a:pt x="6787" y="3807"/>
                  </a:lnTo>
                  <a:lnTo>
                    <a:pt x="6930" y="4053"/>
                  </a:lnTo>
                  <a:lnTo>
                    <a:pt x="7065" y="4305"/>
                  </a:lnTo>
                  <a:lnTo>
                    <a:pt x="7191" y="4563"/>
                  </a:lnTo>
                  <a:lnTo>
                    <a:pt x="7275" y="4749"/>
                  </a:lnTo>
                  <a:lnTo>
                    <a:pt x="7354" y="4936"/>
                  </a:lnTo>
                  <a:lnTo>
                    <a:pt x="7427" y="5124"/>
                  </a:lnTo>
                  <a:lnTo>
                    <a:pt x="7496" y="5313"/>
                  </a:lnTo>
                  <a:lnTo>
                    <a:pt x="7559" y="5502"/>
                  </a:lnTo>
                  <a:lnTo>
                    <a:pt x="7618" y="5693"/>
                  </a:lnTo>
                  <a:lnTo>
                    <a:pt x="7671" y="5884"/>
                  </a:lnTo>
                  <a:lnTo>
                    <a:pt x="7720" y="6075"/>
                  </a:lnTo>
                  <a:lnTo>
                    <a:pt x="7763" y="6267"/>
                  </a:lnTo>
                  <a:lnTo>
                    <a:pt x="7802" y="6459"/>
                  </a:lnTo>
                  <a:lnTo>
                    <a:pt x="7835" y="6651"/>
                  </a:lnTo>
                  <a:lnTo>
                    <a:pt x="7864" y="6844"/>
                  </a:lnTo>
                  <a:lnTo>
                    <a:pt x="7888" y="7037"/>
                  </a:lnTo>
                  <a:lnTo>
                    <a:pt x="7907" y="7230"/>
                  </a:lnTo>
                  <a:lnTo>
                    <a:pt x="7921" y="7423"/>
                  </a:lnTo>
                  <a:lnTo>
                    <a:pt x="7930" y="7615"/>
                  </a:lnTo>
                  <a:lnTo>
                    <a:pt x="7935" y="7808"/>
                  </a:lnTo>
                  <a:lnTo>
                    <a:pt x="7935" y="8000"/>
                  </a:lnTo>
                  <a:lnTo>
                    <a:pt x="7930" y="8191"/>
                  </a:lnTo>
                  <a:lnTo>
                    <a:pt x="7921" y="8383"/>
                  </a:lnTo>
                  <a:lnTo>
                    <a:pt x="7907" y="8573"/>
                  </a:lnTo>
                  <a:lnTo>
                    <a:pt x="7889" y="8763"/>
                  </a:lnTo>
                  <a:lnTo>
                    <a:pt x="7866" y="8953"/>
                  </a:lnTo>
                  <a:lnTo>
                    <a:pt x="7838" y="9141"/>
                  </a:lnTo>
                  <a:lnTo>
                    <a:pt x="7806" y="9329"/>
                  </a:lnTo>
                  <a:lnTo>
                    <a:pt x="7770" y="9515"/>
                  </a:lnTo>
                  <a:lnTo>
                    <a:pt x="7729" y="9701"/>
                  </a:lnTo>
                  <a:lnTo>
                    <a:pt x="7683" y="9886"/>
                  </a:lnTo>
                  <a:lnTo>
                    <a:pt x="7633" y="10069"/>
                  </a:lnTo>
                  <a:lnTo>
                    <a:pt x="7580" y="10251"/>
                  </a:lnTo>
                  <a:lnTo>
                    <a:pt x="7521" y="10431"/>
                  </a:lnTo>
                  <a:lnTo>
                    <a:pt x="7458" y="10610"/>
                  </a:lnTo>
                  <a:lnTo>
                    <a:pt x="7391" y="10788"/>
                  </a:lnTo>
                  <a:lnTo>
                    <a:pt x="7320" y="10964"/>
                  </a:lnTo>
                  <a:lnTo>
                    <a:pt x="7245" y="11138"/>
                  </a:lnTo>
                  <a:lnTo>
                    <a:pt x="7166" y="11311"/>
                  </a:lnTo>
                  <a:lnTo>
                    <a:pt x="7082" y="11481"/>
                  </a:lnTo>
                  <a:lnTo>
                    <a:pt x="6994" y="11650"/>
                  </a:lnTo>
                  <a:lnTo>
                    <a:pt x="6902" y="11817"/>
                  </a:lnTo>
                  <a:lnTo>
                    <a:pt x="6806" y="11981"/>
                  </a:lnTo>
                  <a:lnTo>
                    <a:pt x="6707" y="12143"/>
                  </a:lnTo>
                  <a:lnTo>
                    <a:pt x="6603" y="12303"/>
                  </a:lnTo>
                  <a:lnTo>
                    <a:pt x="6383" y="12616"/>
                  </a:lnTo>
                  <a:lnTo>
                    <a:pt x="6148" y="12919"/>
                  </a:lnTo>
                  <a:lnTo>
                    <a:pt x="5898" y="13210"/>
                  </a:lnTo>
                  <a:lnTo>
                    <a:pt x="5632" y="13491"/>
                  </a:lnTo>
                  <a:lnTo>
                    <a:pt x="5352" y="13759"/>
                  </a:lnTo>
                  <a:lnTo>
                    <a:pt x="5057" y="14014"/>
                  </a:lnTo>
                  <a:lnTo>
                    <a:pt x="4747" y="14256"/>
                  </a:lnTo>
                  <a:lnTo>
                    <a:pt x="4424" y="14484"/>
                  </a:lnTo>
                  <a:lnTo>
                    <a:pt x="4087" y="14697"/>
                  </a:lnTo>
                  <a:lnTo>
                    <a:pt x="3913" y="14798"/>
                  </a:lnTo>
                  <a:lnTo>
                    <a:pt x="3736" y="14895"/>
                  </a:lnTo>
                  <a:lnTo>
                    <a:pt x="3555" y="14988"/>
                  </a:lnTo>
                  <a:lnTo>
                    <a:pt x="3372" y="15076"/>
                  </a:lnTo>
                  <a:cubicBezTo>
                    <a:pt x="3366" y="15079"/>
                    <a:pt x="3359" y="15079"/>
                    <a:pt x="3353" y="15077"/>
                  </a:cubicBezTo>
                  <a:cubicBezTo>
                    <a:pt x="3347" y="15075"/>
                    <a:pt x="3342" y="15070"/>
                    <a:pt x="3340" y="15065"/>
                  </a:cubicBezTo>
                  <a:lnTo>
                    <a:pt x="2" y="7920"/>
                  </a:lnTo>
                  <a:cubicBezTo>
                    <a:pt x="1" y="7917"/>
                    <a:pt x="0" y="7913"/>
                    <a:pt x="0" y="7910"/>
                  </a:cubicBezTo>
                  <a:lnTo>
                    <a:pt x="0" y="24"/>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8">
              <a:extLst>
                <a:ext uri="{FF2B5EF4-FFF2-40B4-BE49-F238E27FC236}">
                  <a16:creationId xmlns:a16="http://schemas.microsoft.com/office/drawing/2014/main" id="{C32F7F63-7A39-47F9-9C14-2308E3C5D95A}"/>
                </a:ext>
              </a:extLst>
            </p:cNvPr>
            <p:cNvSpPr>
              <a:spLocks/>
            </p:cNvSpPr>
            <p:nvPr/>
          </p:nvSpPr>
          <p:spPr bwMode="auto">
            <a:xfrm>
              <a:off x="1374" y="2738"/>
              <a:ext cx="735" cy="1092"/>
            </a:xfrm>
            <a:custGeom>
              <a:avLst/>
              <a:gdLst>
                <a:gd name="T0" fmla="*/ 4200 w 10874"/>
                <a:gd name="T1" fmla="*/ 0 h 16201"/>
                <a:gd name="T2" fmla="*/ 0 w 10874"/>
                <a:gd name="T3" fmla="*/ 15201 h 16201"/>
                <a:gd name="T4" fmla="*/ 10874 w 10874"/>
                <a:gd name="T5" fmla="*/ 14289 h 16201"/>
                <a:gd name="T6" fmla="*/ 4200 w 10874"/>
                <a:gd name="T7" fmla="*/ 0 h 16201"/>
              </a:gdLst>
              <a:ahLst/>
              <a:cxnLst>
                <a:cxn ang="0">
                  <a:pos x="T0" y="T1"/>
                </a:cxn>
                <a:cxn ang="0">
                  <a:pos x="T2" y="T3"/>
                </a:cxn>
                <a:cxn ang="0">
                  <a:pos x="T4" y="T5"/>
                </a:cxn>
                <a:cxn ang="0">
                  <a:pos x="T6" y="T7"/>
                </a:cxn>
              </a:cxnLst>
              <a:rect l="0" t="0" r="r" b="b"/>
              <a:pathLst>
                <a:path w="10874" h="16201">
                  <a:moveTo>
                    <a:pt x="4200" y="0"/>
                  </a:moveTo>
                  <a:lnTo>
                    <a:pt x="0" y="15201"/>
                  </a:lnTo>
                  <a:cubicBezTo>
                    <a:pt x="3618" y="16201"/>
                    <a:pt x="7473" y="15878"/>
                    <a:pt x="10874" y="14289"/>
                  </a:cubicBezTo>
                  <a:lnTo>
                    <a:pt x="4200" y="0"/>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9">
              <a:extLst>
                <a:ext uri="{FF2B5EF4-FFF2-40B4-BE49-F238E27FC236}">
                  <a16:creationId xmlns:a16="http://schemas.microsoft.com/office/drawing/2014/main" id="{4CB6A482-BDA1-46C1-8B93-20322B927070}"/>
                </a:ext>
              </a:extLst>
            </p:cNvPr>
            <p:cNvSpPr>
              <a:spLocks noEditPoints="1"/>
            </p:cNvSpPr>
            <p:nvPr/>
          </p:nvSpPr>
          <p:spPr bwMode="auto">
            <a:xfrm>
              <a:off x="1371" y="2735"/>
              <a:ext cx="741" cy="1070"/>
            </a:xfrm>
            <a:custGeom>
              <a:avLst/>
              <a:gdLst>
                <a:gd name="T0" fmla="*/ 2103 w 5487"/>
                <a:gd name="T1" fmla="*/ 35 h 7934"/>
                <a:gd name="T2" fmla="*/ 2148 w 5487"/>
                <a:gd name="T3" fmla="*/ 31 h 7934"/>
                <a:gd name="T4" fmla="*/ 48 w 5487"/>
                <a:gd name="T5" fmla="*/ 7632 h 7934"/>
                <a:gd name="T6" fmla="*/ 31 w 5487"/>
                <a:gd name="T7" fmla="*/ 7602 h 7934"/>
                <a:gd name="T8" fmla="*/ 372 w 5487"/>
                <a:gd name="T9" fmla="*/ 7688 h 7934"/>
                <a:gd name="T10" fmla="*/ 713 w 5487"/>
                <a:gd name="T11" fmla="*/ 7758 h 7934"/>
                <a:gd name="T12" fmla="*/ 1057 w 5487"/>
                <a:gd name="T13" fmla="*/ 7814 h 7934"/>
                <a:gd name="T14" fmla="*/ 1401 w 5487"/>
                <a:gd name="T15" fmla="*/ 7853 h 7934"/>
                <a:gd name="T16" fmla="*/ 1747 w 5487"/>
                <a:gd name="T17" fmla="*/ 7877 h 7934"/>
                <a:gd name="T18" fmla="*/ 2093 w 5487"/>
                <a:gd name="T19" fmla="*/ 7886 h 7934"/>
                <a:gd name="T20" fmla="*/ 2438 w 5487"/>
                <a:gd name="T21" fmla="*/ 7880 h 7934"/>
                <a:gd name="T22" fmla="*/ 2783 w 5487"/>
                <a:gd name="T23" fmla="*/ 7859 h 7934"/>
                <a:gd name="T24" fmla="*/ 3126 w 5487"/>
                <a:gd name="T25" fmla="*/ 7822 h 7934"/>
                <a:gd name="T26" fmla="*/ 3468 w 5487"/>
                <a:gd name="T27" fmla="*/ 7771 h 7934"/>
                <a:gd name="T28" fmla="*/ 3808 w 5487"/>
                <a:gd name="T29" fmla="*/ 7704 h 7934"/>
                <a:gd name="T30" fmla="*/ 4144 w 5487"/>
                <a:gd name="T31" fmla="*/ 7623 h 7934"/>
                <a:gd name="T32" fmla="*/ 4478 w 5487"/>
                <a:gd name="T33" fmla="*/ 7526 h 7934"/>
                <a:gd name="T34" fmla="*/ 4807 w 5487"/>
                <a:gd name="T35" fmla="*/ 7415 h 7934"/>
                <a:gd name="T36" fmla="*/ 5132 w 5487"/>
                <a:gd name="T37" fmla="*/ 7289 h 7934"/>
                <a:gd name="T38" fmla="*/ 5453 w 5487"/>
                <a:gd name="T39" fmla="*/ 7148 h 7934"/>
                <a:gd name="T40" fmla="*/ 5441 w 5487"/>
                <a:gd name="T41" fmla="*/ 7180 h 7934"/>
                <a:gd name="T42" fmla="*/ 2103 w 5487"/>
                <a:gd name="T43" fmla="*/ 35 h 7934"/>
                <a:gd name="T44" fmla="*/ 5484 w 5487"/>
                <a:gd name="T45" fmla="*/ 7159 h 7934"/>
                <a:gd name="T46" fmla="*/ 5485 w 5487"/>
                <a:gd name="T47" fmla="*/ 7178 h 7934"/>
                <a:gd name="T48" fmla="*/ 5472 w 5487"/>
                <a:gd name="T49" fmla="*/ 7191 h 7934"/>
                <a:gd name="T50" fmla="*/ 5150 w 5487"/>
                <a:gd name="T51" fmla="*/ 7333 h 7934"/>
                <a:gd name="T52" fmla="*/ 4822 w 5487"/>
                <a:gd name="T53" fmla="*/ 7460 h 7934"/>
                <a:gd name="T54" fmla="*/ 4491 w 5487"/>
                <a:gd name="T55" fmla="*/ 7572 h 7934"/>
                <a:gd name="T56" fmla="*/ 4156 w 5487"/>
                <a:gd name="T57" fmla="*/ 7670 h 7934"/>
                <a:gd name="T58" fmla="*/ 3817 w 5487"/>
                <a:gd name="T59" fmla="*/ 7752 h 7934"/>
                <a:gd name="T60" fmla="*/ 3475 w 5487"/>
                <a:gd name="T61" fmla="*/ 7818 h 7934"/>
                <a:gd name="T62" fmla="*/ 3131 w 5487"/>
                <a:gd name="T63" fmla="*/ 7870 h 7934"/>
                <a:gd name="T64" fmla="*/ 2786 w 5487"/>
                <a:gd name="T65" fmla="*/ 7907 h 7934"/>
                <a:gd name="T66" fmla="*/ 2439 w 5487"/>
                <a:gd name="T67" fmla="*/ 7928 h 7934"/>
                <a:gd name="T68" fmla="*/ 2092 w 5487"/>
                <a:gd name="T69" fmla="*/ 7934 h 7934"/>
                <a:gd name="T70" fmla="*/ 1744 w 5487"/>
                <a:gd name="T71" fmla="*/ 7925 h 7934"/>
                <a:gd name="T72" fmla="*/ 1396 w 5487"/>
                <a:gd name="T73" fmla="*/ 7901 h 7934"/>
                <a:gd name="T74" fmla="*/ 1049 w 5487"/>
                <a:gd name="T75" fmla="*/ 7861 h 7934"/>
                <a:gd name="T76" fmla="*/ 704 w 5487"/>
                <a:gd name="T77" fmla="*/ 7805 h 7934"/>
                <a:gd name="T78" fmla="*/ 360 w 5487"/>
                <a:gd name="T79" fmla="*/ 7735 h 7934"/>
                <a:gd name="T80" fmla="*/ 19 w 5487"/>
                <a:gd name="T81" fmla="*/ 7649 h 7934"/>
                <a:gd name="T82" fmla="*/ 4 w 5487"/>
                <a:gd name="T83" fmla="*/ 7638 h 7934"/>
                <a:gd name="T84" fmla="*/ 2 w 5487"/>
                <a:gd name="T85" fmla="*/ 7619 h 7934"/>
                <a:gd name="T86" fmla="*/ 2102 w 5487"/>
                <a:gd name="T87" fmla="*/ 18 h 7934"/>
                <a:gd name="T88" fmla="*/ 2123 w 5487"/>
                <a:gd name="T89" fmla="*/ 1 h 7934"/>
                <a:gd name="T90" fmla="*/ 2147 w 5487"/>
                <a:gd name="T91" fmla="*/ 15 h 7934"/>
                <a:gd name="T92" fmla="*/ 5484 w 5487"/>
                <a:gd name="T93" fmla="*/ 7159 h 7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87" h="7934">
                  <a:moveTo>
                    <a:pt x="2103" y="35"/>
                  </a:moveTo>
                  <a:lnTo>
                    <a:pt x="2148" y="31"/>
                  </a:lnTo>
                  <a:lnTo>
                    <a:pt x="48" y="7632"/>
                  </a:lnTo>
                  <a:lnTo>
                    <a:pt x="31" y="7602"/>
                  </a:lnTo>
                  <a:lnTo>
                    <a:pt x="372" y="7688"/>
                  </a:lnTo>
                  <a:lnTo>
                    <a:pt x="713" y="7758"/>
                  </a:lnTo>
                  <a:lnTo>
                    <a:pt x="1057" y="7814"/>
                  </a:lnTo>
                  <a:lnTo>
                    <a:pt x="1401" y="7853"/>
                  </a:lnTo>
                  <a:lnTo>
                    <a:pt x="1747" y="7877"/>
                  </a:lnTo>
                  <a:lnTo>
                    <a:pt x="2093" y="7886"/>
                  </a:lnTo>
                  <a:lnTo>
                    <a:pt x="2438" y="7880"/>
                  </a:lnTo>
                  <a:lnTo>
                    <a:pt x="2783" y="7859"/>
                  </a:lnTo>
                  <a:lnTo>
                    <a:pt x="3126" y="7822"/>
                  </a:lnTo>
                  <a:lnTo>
                    <a:pt x="3468" y="7771"/>
                  </a:lnTo>
                  <a:lnTo>
                    <a:pt x="3808" y="7704"/>
                  </a:lnTo>
                  <a:lnTo>
                    <a:pt x="4144" y="7623"/>
                  </a:lnTo>
                  <a:lnTo>
                    <a:pt x="4478" y="7526"/>
                  </a:lnTo>
                  <a:lnTo>
                    <a:pt x="4807" y="7415"/>
                  </a:lnTo>
                  <a:lnTo>
                    <a:pt x="5132" y="7289"/>
                  </a:lnTo>
                  <a:lnTo>
                    <a:pt x="5453" y="7148"/>
                  </a:lnTo>
                  <a:lnTo>
                    <a:pt x="5441" y="7180"/>
                  </a:lnTo>
                  <a:lnTo>
                    <a:pt x="2103" y="35"/>
                  </a:lnTo>
                  <a:close/>
                  <a:moveTo>
                    <a:pt x="5484" y="7159"/>
                  </a:moveTo>
                  <a:cubicBezTo>
                    <a:pt x="5487" y="7165"/>
                    <a:pt x="5487" y="7172"/>
                    <a:pt x="5485" y="7178"/>
                  </a:cubicBezTo>
                  <a:cubicBezTo>
                    <a:pt x="5483" y="7184"/>
                    <a:pt x="5478" y="7189"/>
                    <a:pt x="5472" y="7191"/>
                  </a:cubicBezTo>
                  <a:lnTo>
                    <a:pt x="5150" y="7333"/>
                  </a:lnTo>
                  <a:lnTo>
                    <a:pt x="4822" y="7460"/>
                  </a:lnTo>
                  <a:lnTo>
                    <a:pt x="4491" y="7572"/>
                  </a:lnTo>
                  <a:lnTo>
                    <a:pt x="4156" y="7670"/>
                  </a:lnTo>
                  <a:lnTo>
                    <a:pt x="3817" y="7752"/>
                  </a:lnTo>
                  <a:lnTo>
                    <a:pt x="3475" y="7818"/>
                  </a:lnTo>
                  <a:lnTo>
                    <a:pt x="3131" y="7870"/>
                  </a:lnTo>
                  <a:lnTo>
                    <a:pt x="2786" y="7907"/>
                  </a:lnTo>
                  <a:lnTo>
                    <a:pt x="2439" y="7928"/>
                  </a:lnTo>
                  <a:lnTo>
                    <a:pt x="2092" y="7934"/>
                  </a:lnTo>
                  <a:lnTo>
                    <a:pt x="1744" y="7925"/>
                  </a:lnTo>
                  <a:lnTo>
                    <a:pt x="1396" y="7901"/>
                  </a:lnTo>
                  <a:lnTo>
                    <a:pt x="1049" y="7861"/>
                  </a:lnTo>
                  <a:lnTo>
                    <a:pt x="704" y="7805"/>
                  </a:lnTo>
                  <a:lnTo>
                    <a:pt x="360" y="7735"/>
                  </a:lnTo>
                  <a:lnTo>
                    <a:pt x="19" y="7649"/>
                  </a:lnTo>
                  <a:cubicBezTo>
                    <a:pt x="13" y="7647"/>
                    <a:pt x="8" y="7643"/>
                    <a:pt x="4" y="7638"/>
                  </a:cubicBezTo>
                  <a:cubicBezTo>
                    <a:pt x="1" y="7632"/>
                    <a:pt x="0" y="7625"/>
                    <a:pt x="2" y="7619"/>
                  </a:cubicBezTo>
                  <a:lnTo>
                    <a:pt x="2102" y="18"/>
                  </a:lnTo>
                  <a:cubicBezTo>
                    <a:pt x="2105" y="9"/>
                    <a:pt x="2113" y="2"/>
                    <a:pt x="2123" y="1"/>
                  </a:cubicBezTo>
                  <a:cubicBezTo>
                    <a:pt x="2133" y="0"/>
                    <a:pt x="2143" y="5"/>
                    <a:pt x="2147" y="15"/>
                  </a:cubicBezTo>
                  <a:lnTo>
                    <a:pt x="5484" y="7159"/>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0">
              <a:extLst>
                <a:ext uri="{FF2B5EF4-FFF2-40B4-BE49-F238E27FC236}">
                  <a16:creationId xmlns:a16="http://schemas.microsoft.com/office/drawing/2014/main" id="{1BD0CDB3-21E5-4710-B550-D9129001553C}"/>
                </a:ext>
              </a:extLst>
            </p:cNvPr>
            <p:cNvSpPr>
              <a:spLocks/>
            </p:cNvSpPr>
            <p:nvPr/>
          </p:nvSpPr>
          <p:spPr bwMode="auto">
            <a:xfrm>
              <a:off x="445" y="1769"/>
              <a:ext cx="1213" cy="1994"/>
            </a:xfrm>
            <a:custGeom>
              <a:avLst/>
              <a:gdLst>
                <a:gd name="T0" fmla="*/ 17960 w 17960"/>
                <a:gd name="T1" fmla="*/ 14368 h 29569"/>
                <a:gd name="T2" fmla="*/ 11456 w 17960"/>
                <a:gd name="T3" fmla="*/ 0 h 29569"/>
                <a:gd name="T4" fmla="*/ 3592 w 17960"/>
                <a:gd name="T5" fmla="*/ 20871 h 29569"/>
                <a:gd name="T6" fmla="*/ 13760 w 17960"/>
                <a:gd name="T7" fmla="*/ 29569 h 29569"/>
                <a:gd name="T8" fmla="*/ 17960 w 17960"/>
                <a:gd name="T9" fmla="*/ 14368 h 29569"/>
              </a:gdLst>
              <a:ahLst/>
              <a:cxnLst>
                <a:cxn ang="0">
                  <a:pos x="T0" y="T1"/>
                </a:cxn>
                <a:cxn ang="0">
                  <a:pos x="T2" y="T3"/>
                </a:cxn>
                <a:cxn ang="0">
                  <a:pos x="T4" y="T5"/>
                </a:cxn>
                <a:cxn ang="0">
                  <a:pos x="T6" y="T7"/>
                </a:cxn>
                <a:cxn ang="0">
                  <a:pos x="T8" y="T9"/>
                </a:cxn>
              </a:cxnLst>
              <a:rect l="0" t="0" r="r" b="b"/>
              <a:pathLst>
                <a:path w="17960" h="29569">
                  <a:moveTo>
                    <a:pt x="17960" y="14368"/>
                  </a:moveTo>
                  <a:lnTo>
                    <a:pt x="11456" y="0"/>
                  </a:lnTo>
                  <a:cubicBezTo>
                    <a:pt x="3521" y="3592"/>
                    <a:pt x="0" y="12936"/>
                    <a:pt x="3592" y="20871"/>
                  </a:cubicBezTo>
                  <a:cubicBezTo>
                    <a:pt x="5522" y="25136"/>
                    <a:pt x="9247" y="28323"/>
                    <a:pt x="13760" y="29569"/>
                  </a:cubicBezTo>
                  <a:lnTo>
                    <a:pt x="17960" y="14368"/>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1">
              <a:extLst>
                <a:ext uri="{FF2B5EF4-FFF2-40B4-BE49-F238E27FC236}">
                  <a16:creationId xmlns:a16="http://schemas.microsoft.com/office/drawing/2014/main" id="{F1608EC4-090E-4B93-BC80-A9F0C551F7F7}"/>
                </a:ext>
              </a:extLst>
            </p:cNvPr>
            <p:cNvSpPr>
              <a:spLocks noEditPoints="1"/>
            </p:cNvSpPr>
            <p:nvPr/>
          </p:nvSpPr>
          <p:spPr bwMode="auto">
            <a:xfrm>
              <a:off x="589" y="1766"/>
              <a:ext cx="1072" cy="2000"/>
            </a:xfrm>
            <a:custGeom>
              <a:avLst/>
              <a:gdLst>
                <a:gd name="T0" fmla="*/ 9276 w 15872"/>
                <a:gd name="T1" fmla="*/ 69 h 29668"/>
                <a:gd name="T2" fmla="*/ 8610 w 15872"/>
                <a:gd name="T3" fmla="*/ 446 h 29668"/>
                <a:gd name="T4" fmla="*/ 7232 w 15872"/>
                <a:gd name="T5" fmla="*/ 1246 h 29668"/>
                <a:gd name="T6" fmla="*/ 5370 w 15872"/>
                <a:gd name="T7" fmla="*/ 2666 h 29668"/>
                <a:gd name="T8" fmla="*/ 3768 w 15872"/>
                <a:gd name="T9" fmla="*/ 4317 h 29668"/>
                <a:gd name="T10" fmla="*/ 2437 w 15872"/>
                <a:gd name="T11" fmla="*/ 6166 h 29668"/>
                <a:gd name="T12" fmla="*/ 1878 w 15872"/>
                <a:gd name="T13" fmla="*/ 7152 h 29668"/>
                <a:gd name="T14" fmla="*/ 1392 w 15872"/>
                <a:gd name="T15" fmla="*/ 8174 h 29668"/>
                <a:gd name="T16" fmla="*/ 981 w 15872"/>
                <a:gd name="T17" fmla="*/ 9228 h 29668"/>
                <a:gd name="T18" fmla="*/ 646 w 15872"/>
                <a:gd name="T19" fmla="*/ 10309 h 29668"/>
                <a:gd name="T20" fmla="*/ 388 w 15872"/>
                <a:gd name="T21" fmla="*/ 11413 h 29668"/>
                <a:gd name="T22" fmla="*/ 211 w 15872"/>
                <a:gd name="T23" fmla="*/ 12535 h 29668"/>
                <a:gd name="T24" fmla="*/ 114 w 15872"/>
                <a:gd name="T25" fmla="*/ 13671 h 29668"/>
                <a:gd name="T26" fmla="*/ 101 w 15872"/>
                <a:gd name="T27" fmla="*/ 14816 h 29668"/>
                <a:gd name="T28" fmla="*/ 172 w 15872"/>
                <a:gd name="T29" fmla="*/ 15966 h 29668"/>
                <a:gd name="T30" fmla="*/ 330 w 15872"/>
                <a:gd name="T31" fmla="*/ 17117 h 29668"/>
                <a:gd name="T32" fmla="*/ 575 w 15872"/>
                <a:gd name="T33" fmla="*/ 18264 h 29668"/>
                <a:gd name="T34" fmla="*/ 910 w 15872"/>
                <a:gd name="T35" fmla="*/ 19403 h 29668"/>
                <a:gd name="T36" fmla="*/ 1337 w 15872"/>
                <a:gd name="T37" fmla="*/ 20529 h 29668"/>
                <a:gd name="T38" fmla="*/ 1881 w 15872"/>
                <a:gd name="T39" fmla="*/ 21686 h 29668"/>
                <a:gd name="T40" fmla="*/ 2529 w 15872"/>
                <a:gd name="T41" fmla="*/ 22812 h 29668"/>
                <a:gd name="T42" fmla="*/ 3263 w 15872"/>
                <a:gd name="T43" fmla="*/ 23875 h 29668"/>
                <a:gd name="T44" fmla="*/ 4077 w 15872"/>
                <a:gd name="T45" fmla="*/ 24870 h 29668"/>
                <a:gd name="T46" fmla="*/ 4969 w 15872"/>
                <a:gd name="T47" fmla="*/ 25792 h 29668"/>
                <a:gd name="T48" fmla="*/ 5931 w 15872"/>
                <a:gd name="T49" fmla="*/ 26639 h 29668"/>
                <a:gd name="T50" fmla="*/ 6960 w 15872"/>
                <a:gd name="T51" fmla="*/ 27404 h 29668"/>
                <a:gd name="T52" fmla="*/ 8049 w 15872"/>
                <a:gd name="T53" fmla="*/ 28084 h 29668"/>
                <a:gd name="T54" fmla="*/ 9195 w 15872"/>
                <a:gd name="T55" fmla="*/ 28675 h 29668"/>
                <a:gd name="T56" fmla="*/ 10393 w 15872"/>
                <a:gd name="T57" fmla="*/ 29173 h 29668"/>
                <a:gd name="T58" fmla="*/ 11636 w 15872"/>
                <a:gd name="T59" fmla="*/ 29572 h 29668"/>
                <a:gd name="T60" fmla="*/ 11669 w 15872"/>
                <a:gd name="T61" fmla="*/ 29631 h 29668"/>
                <a:gd name="T62" fmla="*/ 11188 w 15872"/>
                <a:gd name="T63" fmla="*/ 29542 h 29668"/>
                <a:gd name="T64" fmla="*/ 9951 w 15872"/>
                <a:gd name="T65" fmla="*/ 29106 h 29668"/>
                <a:gd name="T66" fmla="*/ 8763 w 15872"/>
                <a:gd name="T67" fmla="*/ 28574 h 29668"/>
                <a:gd name="T68" fmla="*/ 7629 w 15872"/>
                <a:gd name="T69" fmla="*/ 27948 h 29668"/>
                <a:gd name="T70" fmla="*/ 6552 w 15872"/>
                <a:gd name="T71" fmla="*/ 27235 h 29668"/>
                <a:gd name="T72" fmla="*/ 5539 w 15872"/>
                <a:gd name="T73" fmla="*/ 26438 h 29668"/>
                <a:gd name="T74" fmla="*/ 4594 w 15872"/>
                <a:gd name="T75" fmla="*/ 25560 h 29668"/>
                <a:gd name="T76" fmla="*/ 3723 w 15872"/>
                <a:gd name="T77" fmla="*/ 24607 h 29668"/>
                <a:gd name="T78" fmla="*/ 2929 w 15872"/>
                <a:gd name="T79" fmla="*/ 23583 h 29668"/>
                <a:gd name="T80" fmla="*/ 2220 w 15872"/>
                <a:gd name="T81" fmla="*/ 22491 h 29668"/>
                <a:gd name="T82" fmla="*/ 1598 w 15872"/>
                <a:gd name="T83" fmla="*/ 21337 h 29668"/>
                <a:gd name="T84" fmla="*/ 1095 w 15872"/>
                <a:gd name="T85" fmla="*/ 20189 h 29668"/>
                <a:gd name="T86" fmla="*/ 696 w 15872"/>
                <a:gd name="T87" fmla="*/ 19052 h 29668"/>
                <a:gd name="T88" fmla="*/ 390 w 15872"/>
                <a:gd name="T89" fmla="*/ 17903 h 29668"/>
                <a:gd name="T90" fmla="*/ 172 w 15872"/>
                <a:gd name="T91" fmla="*/ 16747 h 29668"/>
                <a:gd name="T92" fmla="*/ 43 w 15872"/>
                <a:gd name="T93" fmla="*/ 15589 h 29668"/>
                <a:gd name="T94" fmla="*/ 0 w 15872"/>
                <a:gd name="T95" fmla="*/ 14432 h 29668"/>
                <a:gd name="T96" fmla="*/ 42 w 15872"/>
                <a:gd name="T97" fmla="*/ 13283 h 29668"/>
                <a:gd name="T98" fmla="*/ 166 w 15872"/>
                <a:gd name="T99" fmla="*/ 12144 h 29668"/>
                <a:gd name="T100" fmla="*/ 372 w 15872"/>
                <a:gd name="T101" fmla="*/ 11021 h 29668"/>
                <a:gd name="T102" fmla="*/ 657 w 15872"/>
                <a:gd name="T103" fmla="*/ 9918 h 29668"/>
                <a:gd name="T104" fmla="*/ 1020 w 15872"/>
                <a:gd name="T105" fmla="*/ 8839 h 29668"/>
                <a:gd name="T106" fmla="*/ 1460 w 15872"/>
                <a:gd name="T107" fmla="*/ 7788 h 29668"/>
                <a:gd name="T108" fmla="*/ 1973 w 15872"/>
                <a:gd name="T109" fmla="*/ 6771 h 29668"/>
                <a:gd name="T110" fmla="*/ 2772 w 15872"/>
                <a:gd name="T111" fmla="*/ 5473 h 29668"/>
                <a:gd name="T112" fmla="*/ 4204 w 15872"/>
                <a:gd name="T113" fmla="*/ 3677 h 29668"/>
                <a:gd name="T114" fmla="*/ 5904 w 15872"/>
                <a:gd name="T115" fmla="*/ 2089 h 29668"/>
                <a:gd name="T116" fmla="*/ 7860 w 15872"/>
                <a:gd name="T117" fmla="*/ 747 h 29668"/>
                <a:gd name="T118" fmla="*/ 8931 w 15872"/>
                <a:gd name="T119" fmla="*/ 178 h 29668"/>
                <a:gd name="T120" fmla="*/ 9363 w 15872"/>
                <a:gd name="T121" fmla="*/ 30 h 29668"/>
                <a:gd name="T122" fmla="*/ 11669 w 15872"/>
                <a:gd name="T123" fmla="*/ 29631 h 29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872" h="29668">
                  <a:moveTo>
                    <a:pt x="15777" y="14404"/>
                  </a:moveTo>
                  <a:lnTo>
                    <a:pt x="15779" y="14437"/>
                  </a:lnTo>
                  <a:lnTo>
                    <a:pt x="9276" y="69"/>
                  </a:lnTo>
                  <a:lnTo>
                    <a:pt x="9340" y="93"/>
                  </a:lnTo>
                  <a:lnTo>
                    <a:pt x="8971" y="265"/>
                  </a:lnTo>
                  <a:lnTo>
                    <a:pt x="8610" y="446"/>
                  </a:lnTo>
                  <a:lnTo>
                    <a:pt x="8255" y="634"/>
                  </a:lnTo>
                  <a:lnTo>
                    <a:pt x="7908" y="830"/>
                  </a:lnTo>
                  <a:lnTo>
                    <a:pt x="7232" y="1246"/>
                  </a:lnTo>
                  <a:lnTo>
                    <a:pt x="6583" y="1692"/>
                  </a:lnTo>
                  <a:lnTo>
                    <a:pt x="5963" y="2165"/>
                  </a:lnTo>
                  <a:lnTo>
                    <a:pt x="5370" y="2666"/>
                  </a:lnTo>
                  <a:lnTo>
                    <a:pt x="4807" y="3193"/>
                  </a:lnTo>
                  <a:lnTo>
                    <a:pt x="4272" y="3743"/>
                  </a:lnTo>
                  <a:lnTo>
                    <a:pt x="3768" y="4317"/>
                  </a:lnTo>
                  <a:lnTo>
                    <a:pt x="3294" y="4913"/>
                  </a:lnTo>
                  <a:lnTo>
                    <a:pt x="2850" y="5530"/>
                  </a:lnTo>
                  <a:lnTo>
                    <a:pt x="2437" y="6166"/>
                  </a:lnTo>
                  <a:lnTo>
                    <a:pt x="2243" y="6490"/>
                  </a:lnTo>
                  <a:lnTo>
                    <a:pt x="2057" y="6819"/>
                  </a:lnTo>
                  <a:lnTo>
                    <a:pt x="1878" y="7152"/>
                  </a:lnTo>
                  <a:lnTo>
                    <a:pt x="1708" y="7489"/>
                  </a:lnTo>
                  <a:lnTo>
                    <a:pt x="1546" y="7830"/>
                  </a:lnTo>
                  <a:lnTo>
                    <a:pt x="1392" y="8174"/>
                  </a:lnTo>
                  <a:lnTo>
                    <a:pt x="1247" y="8522"/>
                  </a:lnTo>
                  <a:lnTo>
                    <a:pt x="1110" y="8873"/>
                  </a:lnTo>
                  <a:lnTo>
                    <a:pt x="981" y="9228"/>
                  </a:lnTo>
                  <a:lnTo>
                    <a:pt x="860" y="9586"/>
                  </a:lnTo>
                  <a:lnTo>
                    <a:pt x="749" y="9946"/>
                  </a:lnTo>
                  <a:lnTo>
                    <a:pt x="646" y="10309"/>
                  </a:lnTo>
                  <a:lnTo>
                    <a:pt x="551" y="10675"/>
                  </a:lnTo>
                  <a:lnTo>
                    <a:pt x="465" y="11043"/>
                  </a:lnTo>
                  <a:lnTo>
                    <a:pt x="388" y="11413"/>
                  </a:lnTo>
                  <a:lnTo>
                    <a:pt x="320" y="11785"/>
                  </a:lnTo>
                  <a:lnTo>
                    <a:pt x="261" y="12159"/>
                  </a:lnTo>
                  <a:lnTo>
                    <a:pt x="211" y="12535"/>
                  </a:lnTo>
                  <a:lnTo>
                    <a:pt x="170" y="12913"/>
                  </a:lnTo>
                  <a:lnTo>
                    <a:pt x="137" y="13291"/>
                  </a:lnTo>
                  <a:lnTo>
                    <a:pt x="114" y="13671"/>
                  </a:lnTo>
                  <a:lnTo>
                    <a:pt x="100" y="14052"/>
                  </a:lnTo>
                  <a:lnTo>
                    <a:pt x="96" y="14434"/>
                  </a:lnTo>
                  <a:lnTo>
                    <a:pt x="101" y="14816"/>
                  </a:lnTo>
                  <a:lnTo>
                    <a:pt x="115" y="15199"/>
                  </a:lnTo>
                  <a:lnTo>
                    <a:pt x="139" y="15583"/>
                  </a:lnTo>
                  <a:lnTo>
                    <a:pt x="172" y="15966"/>
                  </a:lnTo>
                  <a:lnTo>
                    <a:pt x="215" y="16350"/>
                  </a:lnTo>
                  <a:lnTo>
                    <a:pt x="268" y="16734"/>
                  </a:lnTo>
                  <a:lnTo>
                    <a:pt x="330" y="17117"/>
                  </a:lnTo>
                  <a:lnTo>
                    <a:pt x="402" y="17500"/>
                  </a:lnTo>
                  <a:lnTo>
                    <a:pt x="483" y="17883"/>
                  </a:lnTo>
                  <a:lnTo>
                    <a:pt x="575" y="18264"/>
                  </a:lnTo>
                  <a:lnTo>
                    <a:pt x="677" y="18645"/>
                  </a:lnTo>
                  <a:lnTo>
                    <a:pt x="789" y="19025"/>
                  </a:lnTo>
                  <a:lnTo>
                    <a:pt x="910" y="19403"/>
                  </a:lnTo>
                  <a:lnTo>
                    <a:pt x="1042" y="19780"/>
                  </a:lnTo>
                  <a:lnTo>
                    <a:pt x="1184" y="20155"/>
                  </a:lnTo>
                  <a:lnTo>
                    <a:pt x="1337" y="20529"/>
                  </a:lnTo>
                  <a:lnTo>
                    <a:pt x="1499" y="20901"/>
                  </a:lnTo>
                  <a:lnTo>
                    <a:pt x="1685" y="21297"/>
                  </a:lnTo>
                  <a:lnTo>
                    <a:pt x="1881" y="21686"/>
                  </a:lnTo>
                  <a:lnTo>
                    <a:pt x="2087" y="22068"/>
                  </a:lnTo>
                  <a:lnTo>
                    <a:pt x="2303" y="22444"/>
                  </a:lnTo>
                  <a:lnTo>
                    <a:pt x="2529" y="22812"/>
                  </a:lnTo>
                  <a:lnTo>
                    <a:pt x="2764" y="23174"/>
                  </a:lnTo>
                  <a:lnTo>
                    <a:pt x="3008" y="23528"/>
                  </a:lnTo>
                  <a:lnTo>
                    <a:pt x="3263" y="23875"/>
                  </a:lnTo>
                  <a:lnTo>
                    <a:pt x="3525" y="24215"/>
                  </a:lnTo>
                  <a:lnTo>
                    <a:pt x="3797" y="24546"/>
                  </a:lnTo>
                  <a:lnTo>
                    <a:pt x="4077" y="24870"/>
                  </a:lnTo>
                  <a:lnTo>
                    <a:pt x="4366" y="25186"/>
                  </a:lnTo>
                  <a:lnTo>
                    <a:pt x="4663" y="25493"/>
                  </a:lnTo>
                  <a:lnTo>
                    <a:pt x="4969" y="25792"/>
                  </a:lnTo>
                  <a:lnTo>
                    <a:pt x="5282" y="26083"/>
                  </a:lnTo>
                  <a:lnTo>
                    <a:pt x="5603" y="26365"/>
                  </a:lnTo>
                  <a:lnTo>
                    <a:pt x="5931" y="26639"/>
                  </a:lnTo>
                  <a:lnTo>
                    <a:pt x="6267" y="26903"/>
                  </a:lnTo>
                  <a:lnTo>
                    <a:pt x="6610" y="27158"/>
                  </a:lnTo>
                  <a:lnTo>
                    <a:pt x="6960" y="27404"/>
                  </a:lnTo>
                  <a:lnTo>
                    <a:pt x="7316" y="27640"/>
                  </a:lnTo>
                  <a:lnTo>
                    <a:pt x="7679" y="27867"/>
                  </a:lnTo>
                  <a:lnTo>
                    <a:pt x="8049" y="28084"/>
                  </a:lnTo>
                  <a:lnTo>
                    <a:pt x="8425" y="28291"/>
                  </a:lnTo>
                  <a:lnTo>
                    <a:pt x="8807" y="28488"/>
                  </a:lnTo>
                  <a:lnTo>
                    <a:pt x="9195" y="28675"/>
                  </a:lnTo>
                  <a:lnTo>
                    <a:pt x="9589" y="28852"/>
                  </a:lnTo>
                  <a:lnTo>
                    <a:pt x="9988" y="29018"/>
                  </a:lnTo>
                  <a:lnTo>
                    <a:pt x="10393" y="29173"/>
                  </a:lnTo>
                  <a:lnTo>
                    <a:pt x="10802" y="29317"/>
                  </a:lnTo>
                  <a:lnTo>
                    <a:pt x="11217" y="29450"/>
                  </a:lnTo>
                  <a:lnTo>
                    <a:pt x="11636" y="29572"/>
                  </a:lnTo>
                  <a:lnTo>
                    <a:pt x="11577" y="29606"/>
                  </a:lnTo>
                  <a:lnTo>
                    <a:pt x="15777" y="14404"/>
                  </a:lnTo>
                  <a:close/>
                  <a:moveTo>
                    <a:pt x="11669" y="29631"/>
                  </a:moveTo>
                  <a:cubicBezTo>
                    <a:pt x="11666" y="29644"/>
                    <a:pt x="11658" y="29654"/>
                    <a:pt x="11646" y="29660"/>
                  </a:cubicBezTo>
                  <a:cubicBezTo>
                    <a:pt x="11635" y="29667"/>
                    <a:pt x="11622" y="29668"/>
                    <a:pt x="11610" y="29665"/>
                  </a:cubicBezTo>
                  <a:lnTo>
                    <a:pt x="11188" y="29542"/>
                  </a:lnTo>
                  <a:lnTo>
                    <a:pt x="10770" y="29408"/>
                  </a:lnTo>
                  <a:lnTo>
                    <a:pt x="10358" y="29262"/>
                  </a:lnTo>
                  <a:lnTo>
                    <a:pt x="9951" y="29106"/>
                  </a:lnTo>
                  <a:lnTo>
                    <a:pt x="9550" y="28939"/>
                  </a:lnTo>
                  <a:lnTo>
                    <a:pt x="9154" y="28762"/>
                  </a:lnTo>
                  <a:lnTo>
                    <a:pt x="8763" y="28574"/>
                  </a:lnTo>
                  <a:lnTo>
                    <a:pt x="8379" y="28375"/>
                  </a:lnTo>
                  <a:lnTo>
                    <a:pt x="8001" y="28167"/>
                  </a:lnTo>
                  <a:lnTo>
                    <a:pt x="7629" y="27948"/>
                  </a:lnTo>
                  <a:lnTo>
                    <a:pt x="7263" y="27720"/>
                  </a:lnTo>
                  <a:lnTo>
                    <a:pt x="6904" y="27482"/>
                  </a:lnTo>
                  <a:lnTo>
                    <a:pt x="6552" y="27235"/>
                  </a:lnTo>
                  <a:lnTo>
                    <a:pt x="6207" y="26978"/>
                  </a:lnTo>
                  <a:lnTo>
                    <a:pt x="5869" y="26712"/>
                  </a:lnTo>
                  <a:lnTo>
                    <a:pt x="5539" y="26438"/>
                  </a:lnTo>
                  <a:lnTo>
                    <a:pt x="5216" y="26154"/>
                  </a:lnTo>
                  <a:lnTo>
                    <a:pt x="4901" y="25861"/>
                  </a:lnTo>
                  <a:lnTo>
                    <a:pt x="4594" y="25560"/>
                  </a:lnTo>
                  <a:lnTo>
                    <a:pt x="4296" y="25250"/>
                  </a:lnTo>
                  <a:lnTo>
                    <a:pt x="4005" y="24932"/>
                  </a:lnTo>
                  <a:lnTo>
                    <a:pt x="3723" y="24607"/>
                  </a:lnTo>
                  <a:lnTo>
                    <a:pt x="3450" y="24273"/>
                  </a:lnTo>
                  <a:lnTo>
                    <a:pt x="3185" y="23932"/>
                  </a:lnTo>
                  <a:lnTo>
                    <a:pt x="2929" y="23583"/>
                  </a:lnTo>
                  <a:lnTo>
                    <a:pt x="2684" y="23226"/>
                  </a:lnTo>
                  <a:lnTo>
                    <a:pt x="2447" y="22863"/>
                  </a:lnTo>
                  <a:lnTo>
                    <a:pt x="2220" y="22491"/>
                  </a:lnTo>
                  <a:lnTo>
                    <a:pt x="2003" y="22114"/>
                  </a:lnTo>
                  <a:lnTo>
                    <a:pt x="1795" y="21729"/>
                  </a:lnTo>
                  <a:lnTo>
                    <a:pt x="1598" y="21337"/>
                  </a:lnTo>
                  <a:lnTo>
                    <a:pt x="1411" y="20940"/>
                  </a:lnTo>
                  <a:lnTo>
                    <a:pt x="1248" y="20566"/>
                  </a:lnTo>
                  <a:lnTo>
                    <a:pt x="1095" y="20189"/>
                  </a:lnTo>
                  <a:lnTo>
                    <a:pt x="952" y="19812"/>
                  </a:lnTo>
                  <a:lnTo>
                    <a:pt x="819" y="19433"/>
                  </a:lnTo>
                  <a:lnTo>
                    <a:pt x="696" y="19052"/>
                  </a:lnTo>
                  <a:lnTo>
                    <a:pt x="584" y="18670"/>
                  </a:lnTo>
                  <a:lnTo>
                    <a:pt x="482" y="18287"/>
                  </a:lnTo>
                  <a:lnTo>
                    <a:pt x="390" y="17903"/>
                  </a:lnTo>
                  <a:lnTo>
                    <a:pt x="307" y="17518"/>
                  </a:lnTo>
                  <a:lnTo>
                    <a:pt x="235" y="17133"/>
                  </a:lnTo>
                  <a:lnTo>
                    <a:pt x="172" y="16747"/>
                  </a:lnTo>
                  <a:lnTo>
                    <a:pt x="120" y="16361"/>
                  </a:lnTo>
                  <a:lnTo>
                    <a:pt x="77" y="15975"/>
                  </a:lnTo>
                  <a:lnTo>
                    <a:pt x="43" y="15589"/>
                  </a:lnTo>
                  <a:lnTo>
                    <a:pt x="20" y="15203"/>
                  </a:lnTo>
                  <a:lnTo>
                    <a:pt x="5" y="14818"/>
                  </a:lnTo>
                  <a:lnTo>
                    <a:pt x="0" y="14432"/>
                  </a:lnTo>
                  <a:lnTo>
                    <a:pt x="5" y="14048"/>
                  </a:lnTo>
                  <a:lnTo>
                    <a:pt x="19" y="13665"/>
                  </a:lnTo>
                  <a:lnTo>
                    <a:pt x="42" y="13283"/>
                  </a:lnTo>
                  <a:lnTo>
                    <a:pt x="74" y="12902"/>
                  </a:lnTo>
                  <a:lnTo>
                    <a:pt x="115" y="12523"/>
                  </a:lnTo>
                  <a:lnTo>
                    <a:pt x="166" y="12144"/>
                  </a:lnTo>
                  <a:lnTo>
                    <a:pt x="226" y="11768"/>
                  </a:lnTo>
                  <a:lnTo>
                    <a:pt x="294" y="11394"/>
                  </a:lnTo>
                  <a:lnTo>
                    <a:pt x="372" y="11021"/>
                  </a:lnTo>
                  <a:lnTo>
                    <a:pt x="458" y="10651"/>
                  </a:lnTo>
                  <a:lnTo>
                    <a:pt x="553" y="10283"/>
                  </a:lnTo>
                  <a:lnTo>
                    <a:pt x="657" y="9918"/>
                  </a:lnTo>
                  <a:lnTo>
                    <a:pt x="769" y="9555"/>
                  </a:lnTo>
                  <a:lnTo>
                    <a:pt x="890" y="9196"/>
                  </a:lnTo>
                  <a:lnTo>
                    <a:pt x="1020" y="8839"/>
                  </a:lnTo>
                  <a:lnTo>
                    <a:pt x="1158" y="8485"/>
                  </a:lnTo>
                  <a:lnTo>
                    <a:pt x="1305" y="8135"/>
                  </a:lnTo>
                  <a:lnTo>
                    <a:pt x="1460" y="7788"/>
                  </a:lnTo>
                  <a:lnTo>
                    <a:pt x="1623" y="7445"/>
                  </a:lnTo>
                  <a:lnTo>
                    <a:pt x="1794" y="7106"/>
                  </a:lnTo>
                  <a:lnTo>
                    <a:pt x="1973" y="6771"/>
                  </a:lnTo>
                  <a:lnTo>
                    <a:pt x="2161" y="6440"/>
                  </a:lnTo>
                  <a:lnTo>
                    <a:pt x="2357" y="6113"/>
                  </a:lnTo>
                  <a:lnTo>
                    <a:pt x="2772" y="5473"/>
                  </a:lnTo>
                  <a:lnTo>
                    <a:pt x="3218" y="4854"/>
                  </a:lnTo>
                  <a:lnTo>
                    <a:pt x="3696" y="4254"/>
                  </a:lnTo>
                  <a:lnTo>
                    <a:pt x="4204" y="3677"/>
                  </a:lnTo>
                  <a:lnTo>
                    <a:pt x="4741" y="3122"/>
                  </a:lnTo>
                  <a:lnTo>
                    <a:pt x="5308" y="2593"/>
                  </a:lnTo>
                  <a:lnTo>
                    <a:pt x="5904" y="2089"/>
                  </a:lnTo>
                  <a:lnTo>
                    <a:pt x="6529" y="1612"/>
                  </a:lnTo>
                  <a:lnTo>
                    <a:pt x="7181" y="1165"/>
                  </a:lnTo>
                  <a:lnTo>
                    <a:pt x="7860" y="747"/>
                  </a:lnTo>
                  <a:lnTo>
                    <a:pt x="8210" y="549"/>
                  </a:lnTo>
                  <a:lnTo>
                    <a:pt x="8567" y="360"/>
                  </a:lnTo>
                  <a:lnTo>
                    <a:pt x="8931" y="178"/>
                  </a:lnTo>
                  <a:lnTo>
                    <a:pt x="9299" y="6"/>
                  </a:lnTo>
                  <a:cubicBezTo>
                    <a:pt x="9311" y="1"/>
                    <a:pt x="9324" y="0"/>
                    <a:pt x="9336" y="4"/>
                  </a:cubicBezTo>
                  <a:cubicBezTo>
                    <a:pt x="9348" y="9"/>
                    <a:pt x="9358" y="18"/>
                    <a:pt x="9363" y="30"/>
                  </a:cubicBezTo>
                  <a:lnTo>
                    <a:pt x="15867" y="14397"/>
                  </a:lnTo>
                  <a:cubicBezTo>
                    <a:pt x="15871" y="14407"/>
                    <a:pt x="15872" y="14419"/>
                    <a:pt x="15869" y="14430"/>
                  </a:cubicBezTo>
                  <a:lnTo>
                    <a:pt x="11669" y="29631"/>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2">
              <a:extLst>
                <a:ext uri="{FF2B5EF4-FFF2-40B4-BE49-F238E27FC236}">
                  <a16:creationId xmlns:a16="http://schemas.microsoft.com/office/drawing/2014/main" id="{CD8857B7-D431-41FB-B541-EDB1026F7091}"/>
                </a:ext>
              </a:extLst>
            </p:cNvPr>
            <p:cNvSpPr>
              <a:spLocks/>
            </p:cNvSpPr>
            <p:nvPr/>
          </p:nvSpPr>
          <p:spPr bwMode="auto">
            <a:xfrm>
              <a:off x="1219" y="1769"/>
              <a:ext cx="439" cy="969"/>
            </a:xfrm>
            <a:custGeom>
              <a:avLst/>
              <a:gdLst>
                <a:gd name="T0" fmla="*/ 439 w 439"/>
                <a:gd name="T1" fmla="*/ 969 h 969"/>
                <a:gd name="T2" fmla="*/ 0 w 439"/>
                <a:gd name="T3" fmla="*/ 0 h 969"/>
                <a:gd name="T4" fmla="*/ 0 w 439"/>
                <a:gd name="T5" fmla="*/ 0 h 969"/>
                <a:gd name="T6" fmla="*/ 439 w 439"/>
                <a:gd name="T7" fmla="*/ 969 h 969"/>
              </a:gdLst>
              <a:ahLst/>
              <a:cxnLst>
                <a:cxn ang="0">
                  <a:pos x="T0" y="T1"/>
                </a:cxn>
                <a:cxn ang="0">
                  <a:pos x="T2" y="T3"/>
                </a:cxn>
                <a:cxn ang="0">
                  <a:pos x="T4" y="T5"/>
                </a:cxn>
                <a:cxn ang="0">
                  <a:pos x="T6" y="T7"/>
                </a:cxn>
              </a:cxnLst>
              <a:rect l="0" t="0" r="r" b="b"/>
              <a:pathLst>
                <a:path w="439" h="969">
                  <a:moveTo>
                    <a:pt x="439" y="969"/>
                  </a:moveTo>
                  <a:lnTo>
                    <a:pt x="0" y="0"/>
                  </a:lnTo>
                  <a:lnTo>
                    <a:pt x="0" y="0"/>
                  </a:lnTo>
                  <a:lnTo>
                    <a:pt x="439" y="969"/>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3">
              <a:extLst>
                <a:ext uri="{FF2B5EF4-FFF2-40B4-BE49-F238E27FC236}">
                  <a16:creationId xmlns:a16="http://schemas.microsoft.com/office/drawing/2014/main" id="{BC302BA2-9EC5-4974-AC4E-D0C5031FACEB}"/>
                </a:ext>
              </a:extLst>
            </p:cNvPr>
            <p:cNvSpPr>
              <a:spLocks noEditPoints="1"/>
            </p:cNvSpPr>
            <p:nvPr/>
          </p:nvSpPr>
          <p:spPr bwMode="auto">
            <a:xfrm>
              <a:off x="1215" y="1765"/>
              <a:ext cx="447" cy="977"/>
            </a:xfrm>
            <a:custGeom>
              <a:avLst/>
              <a:gdLst>
                <a:gd name="T0" fmla="*/ 6597 w 6607"/>
                <a:gd name="T1" fmla="*/ 14403 h 14478"/>
                <a:gd name="T2" fmla="*/ 6509 w 6607"/>
                <a:gd name="T3" fmla="*/ 14443 h 14478"/>
                <a:gd name="T4" fmla="*/ 6 w 6607"/>
                <a:gd name="T5" fmla="*/ 75 h 14478"/>
                <a:gd name="T6" fmla="*/ 69 w 6607"/>
                <a:gd name="T7" fmla="*/ 99 h 14478"/>
                <a:gd name="T8" fmla="*/ 69 w 6607"/>
                <a:gd name="T9" fmla="*/ 99 h 14478"/>
                <a:gd name="T10" fmla="*/ 93 w 6607"/>
                <a:gd name="T11" fmla="*/ 35 h 14478"/>
                <a:gd name="T12" fmla="*/ 6597 w 6607"/>
                <a:gd name="T13" fmla="*/ 14403 h 14478"/>
                <a:gd name="T14" fmla="*/ 6 w 6607"/>
                <a:gd name="T15" fmla="*/ 75 h 14478"/>
                <a:gd name="T16" fmla="*/ 5 w 6607"/>
                <a:gd name="T17" fmla="*/ 38 h 14478"/>
                <a:gd name="T18" fmla="*/ 30 w 6607"/>
                <a:gd name="T19" fmla="*/ 11 h 14478"/>
                <a:gd name="T20" fmla="*/ 30 w 6607"/>
                <a:gd name="T21" fmla="*/ 11 h 14478"/>
                <a:gd name="T22" fmla="*/ 93 w 6607"/>
                <a:gd name="T23" fmla="*/ 35 h 14478"/>
                <a:gd name="T24" fmla="*/ 6597 w 6607"/>
                <a:gd name="T25" fmla="*/ 14403 h 14478"/>
                <a:gd name="T26" fmla="*/ 6573 w 6607"/>
                <a:gd name="T27" fmla="*/ 14466 h 14478"/>
                <a:gd name="T28" fmla="*/ 6509 w 6607"/>
                <a:gd name="T29" fmla="*/ 14443 h 14478"/>
                <a:gd name="T30" fmla="*/ 6 w 6607"/>
                <a:gd name="T31" fmla="*/ 75 h 14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07" h="14478">
                  <a:moveTo>
                    <a:pt x="6597" y="14403"/>
                  </a:moveTo>
                  <a:lnTo>
                    <a:pt x="6509" y="14443"/>
                  </a:lnTo>
                  <a:lnTo>
                    <a:pt x="6" y="75"/>
                  </a:lnTo>
                  <a:lnTo>
                    <a:pt x="69" y="99"/>
                  </a:lnTo>
                  <a:lnTo>
                    <a:pt x="69" y="99"/>
                  </a:lnTo>
                  <a:lnTo>
                    <a:pt x="93" y="35"/>
                  </a:lnTo>
                  <a:lnTo>
                    <a:pt x="6597" y="14403"/>
                  </a:lnTo>
                  <a:close/>
                  <a:moveTo>
                    <a:pt x="6" y="75"/>
                  </a:moveTo>
                  <a:cubicBezTo>
                    <a:pt x="0" y="63"/>
                    <a:pt x="0" y="50"/>
                    <a:pt x="5" y="38"/>
                  </a:cubicBezTo>
                  <a:cubicBezTo>
                    <a:pt x="9" y="26"/>
                    <a:pt x="18" y="17"/>
                    <a:pt x="30" y="11"/>
                  </a:cubicBezTo>
                  <a:lnTo>
                    <a:pt x="30" y="11"/>
                  </a:lnTo>
                  <a:cubicBezTo>
                    <a:pt x="54" y="0"/>
                    <a:pt x="82" y="11"/>
                    <a:pt x="93" y="35"/>
                  </a:cubicBezTo>
                  <a:lnTo>
                    <a:pt x="6597" y="14403"/>
                  </a:lnTo>
                  <a:cubicBezTo>
                    <a:pt x="6607" y="14427"/>
                    <a:pt x="6597" y="14455"/>
                    <a:pt x="6573" y="14466"/>
                  </a:cubicBezTo>
                  <a:cubicBezTo>
                    <a:pt x="6549" y="14478"/>
                    <a:pt x="6520" y="14467"/>
                    <a:pt x="6509" y="14443"/>
                  </a:cubicBezTo>
                  <a:lnTo>
                    <a:pt x="6" y="75"/>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14">
              <a:extLst>
                <a:ext uri="{FF2B5EF4-FFF2-40B4-BE49-F238E27FC236}">
                  <a16:creationId xmlns:a16="http://schemas.microsoft.com/office/drawing/2014/main" id="{631DA77E-8D4D-4A04-8C5C-370B1E94B205}"/>
                </a:ext>
              </a:extLst>
            </p:cNvPr>
            <p:cNvSpPr>
              <a:spLocks/>
            </p:cNvSpPr>
            <p:nvPr/>
          </p:nvSpPr>
          <p:spPr bwMode="auto">
            <a:xfrm>
              <a:off x="1219" y="1674"/>
              <a:ext cx="439" cy="1064"/>
            </a:xfrm>
            <a:custGeom>
              <a:avLst/>
              <a:gdLst>
                <a:gd name="T0" fmla="*/ 6504 w 6504"/>
                <a:gd name="T1" fmla="*/ 15771 h 15771"/>
                <a:gd name="T2" fmla="*/ 6504 w 6504"/>
                <a:gd name="T3" fmla="*/ 0 h 15771"/>
                <a:gd name="T4" fmla="*/ 0 w 6504"/>
                <a:gd name="T5" fmla="*/ 1403 h 15771"/>
                <a:gd name="T6" fmla="*/ 6504 w 6504"/>
                <a:gd name="T7" fmla="*/ 15771 h 15771"/>
              </a:gdLst>
              <a:ahLst/>
              <a:cxnLst>
                <a:cxn ang="0">
                  <a:pos x="T0" y="T1"/>
                </a:cxn>
                <a:cxn ang="0">
                  <a:pos x="T2" y="T3"/>
                </a:cxn>
                <a:cxn ang="0">
                  <a:pos x="T4" y="T5"/>
                </a:cxn>
                <a:cxn ang="0">
                  <a:pos x="T6" y="T7"/>
                </a:cxn>
              </a:cxnLst>
              <a:rect l="0" t="0" r="r" b="b"/>
              <a:pathLst>
                <a:path w="6504" h="15771">
                  <a:moveTo>
                    <a:pt x="6504" y="15771"/>
                  </a:moveTo>
                  <a:lnTo>
                    <a:pt x="6504" y="0"/>
                  </a:lnTo>
                  <a:cubicBezTo>
                    <a:pt x="4261" y="0"/>
                    <a:pt x="2044" y="478"/>
                    <a:pt x="0" y="1403"/>
                  </a:cubicBezTo>
                  <a:lnTo>
                    <a:pt x="6504" y="15771"/>
                  </a:ln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5">
              <a:extLst>
                <a:ext uri="{FF2B5EF4-FFF2-40B4-BE49-F238E27FC236}">
                  <a16:creationId xmlns:a16="http://schemas.microsoft.com/office/drawing/2014/main" id="{C68BB748-FFCE-4952-951B-B5BB2ABC0033}"/>
                </a:ext>
              </a:extLst>
            </p:cNvPr>
            <p:cNvSpPr>
              <a:spLocks noEditPoints="1"/>
            </p:cNvSpPr>
            <p:nvPr/>
          </p:nvSpPr>
          <p:spPr bwMode="auto">
            <a:xfrm>
              <a:off x="1215" y="1671"/>
              <a:ext cx="446" cy="1070"/>
            </a:xfrm>
            <a:custGeom>
              <a:avLst/>
              <a:gdLst>
                <a:gd name="T0" fmla="*/ 6597 w 6601"/>
                <a:gd name="T1" fmla="*/ 15799 h 15871"/>
                <a:gd name="T2" fmla="*/ 6505 w 6601"/>
                <a:gd name="T3" fmla="*/ 15819 h 15871"/>
                <a:gd name="T4" fmla="*/ 6505 w 6601"/>
                <a:gd name="T5" fmla="*/ 48 h 15871"/>
                <a:gd name="T6" fmla="*/ 6554 w 6601"/>
                <a:gd name="T7" fmla="*/ 96 h 15871"/>
                <a:gd name="T8" fmla="*/ 6134 w 6601"/>
                <a:gd name="T9" fmla="*/ 101 h 15871"/>
                <a:gd name="T10" fmla="*/ 5715 w 6601"/>
                <a:gd name="T11" fmla="*/ 118 h 15871"/>
                <a:gd name="T12" fmla="*/ 5298 w 6601"/>
                <a:gd name="T13" fmla="*/ 146 h 15871"/>
                <a:gd name="T14" fmla="*/ 4882 w 6601"/>
                <a:gd name="T15" fmla="*/ 185 h 15871"/>
                <a:gd name="T16" fmla="*/ 4468 w 6601"/>
                <a:gd name="T17" fmla="*/ 235 h 15871"/>
                <a:gd name="T18" fmla="*/ 4055 w 6601"/>
                <a:gd name="T19" fmla="*/ 295 h 15871"/>
                <a:gd name="T20" fmla="*/ 3645 w 6601"/>
                <a:gd name="T21" fmla="*/ 367 h 15871"/>
                <a:gd name="T22" fmla="*/ 3236 w 6601"/>
                <a:gd name="T23" fmla="*/ 450 h 15871"/>
                <a:gd name="T24" fmla="*/ 2830 w 6601"/>
                <a:gd name="T25" fmla="*/ 543 h 15871"/>
                <a:gd name="T26" fmla="*/ 2426 w 6601"/>
                <a:gd name="T27" fmla="*/ 647 h 15871"/>
                <a:gd name="T28" fmla="*/ 2025 w 6601"/>
                <a:gd name="T29" fmla="*/ 762 h 15871"/>
                <a:gd name="T30" fmla="*/ 1627 w 6601"/>
                <a:gd name="T31" fmla="*/ 888 h 15871"/>
                <a:gd name="T32" fmla="*/ 1232 w 6601"/>
                <a:gd name="T33" fmla="*/ 1024 h 15871"/>
                <a:gd name="T34" fmla="*/ 840 w 6601"/>
                <a:gd name="T35" fmla="*/ 1170 h 15871"/>
                <a:gd name="T36" fmla="*/ 453 w 6601"/>
                <a:gd name="T37" fmla="*/ 1328 h 15871"/>
                <a:gd name="T38" fmla="*/ 69 w 6601"/>
                <a:gd name="T39" fmla="*/ 1495 h 15871"/>
                <a:gd name="T40" fmla="*/ 93 w 6601"/>
                <a:gd name="T41" fmla="*/ 1432 h 15871"/>
                <a:gd name="T42" fmla="*/ 6597 w 6601"/>
                <a:gd name="T43" fmla="*/ 15799 h 15871"/>
                <a:gd name="T44" fmla="*/ 6 w 6601"/>
                <a:gd name="T45" fmla="*/ 1471 h 15871"/>
                <a:gd name="T46" fmla="*/ 5 w 6601"/>
                <a:gd name="T47" fmla="*/ 1434 h 15871"/>
                <a:gd name="T48" fmla="*/ 30 w 6601"/>
                <a:gd name="T49" fmla="*/ 1407 h 15871"/>
                <a:gd name="T50" fmla="*/ 416 w 6601"/>
                <a:gd name="T51" fmla="*/ 1239 h 15871"/>
                <a:gd name="T52" fmla="*/ 807 w 6601"/>
                <a:gd name="T53" fmla="*/ 1081 h 15871"/>
                <a:gd name="T54" fmla="*/ 1201 w 6601"/>
                <a:gd name="T55" fmla="*/ 933 h 15871"/>
                <a:gd name="T56" fmla="*/ 1598 w 6601"/>
                <a:gd name="T57" fmla="*/ 796 h 15871"/>
                <a:gd name="T58" fmla="*/ 1998 w 6601"/>
                <a:gd name="T59" fmla="*/ 670 h 15871"/>
                <a:gd name="T60" fmla="*/ 2402 w 6601"/>
                <a:gd name="T61" fmla="*/ 554 h 15871"/>
                <a:gd name="T62" fmla="*/ 2808 w 6601"/>
                <a:gd name="T63" fmla="*/ 450 h 15871"/>
                <a:gd name="T64" fmla="*/ 3217 w 6601"/>
                <a:gd name="T65" fmla="*/ 356 h 15871"/>
                <a:gd name="T66" fmla="*/ 3628 w 6601"/>
                <a:gd name="T67" fmla="*/ 273 h 15871"/>
                <a:gd name="T68" fmla="*/ 4041 w 6601"/>
                <a:gd name="T69" fmla="*/ 200 h 15871"/>
                <a:gd name="T70" fmla="*/ 4457 w 6601"/>
                <a:gd name="T71" fmla="*/ 139 h 15871"/>
                <a:gd name="T72" fmla="*/ 4874 w 6601"/>
                <a:gd name="T73" fmla="*/ 89 h 15871"/>
                <a:gd name="T74" fmla="*/ 5292 w 6601"/>
                <a:gd name="T75" fmla="*/ 51 h 15871"/>
                <a:gd name="T76" fmla="*/ 5712 w 6601"/>
                <a:gd name="T77" fmla="*/ 23 h 15871"/>
                <a:gd name="T78" fmla="*/ 6132 w 6601"/>
                <a:gd name="T79" fmla="*/ 5 h 15871"/>
                <a:gd name="T80" fmla="*/ 6552 w 6601"/>
                <a:gd name="T81" fmla="*/ 0 h 15871"/>
                <a:gd name="T82" fmla="*/ 6587 w 6601"/>
                <a:gd name="T83" fmla="*/ 14 h 15871"/>
                <a:gd name="T84" fmla="*/ 6601 w 6601"/>
                <a:gd name="T85" fmla="*/ 48 h 15871"/>
                <a:gd name="T86" fmla="*/ 6601 w 6601"/>
                <a:gd name="T87" fmla="*/ 15819 h 15871"/>
                <a:gd name="T88" fmla="*/ 6563 w 6601"/>
                <a:gd name="T89" fmla="*/ 15866 h 15871"/>
                <a:gd name="T90" fmla="*/ 6509 w 6601"/>
                <a:gd name="T91" fmla="*/ 15839 h 15871"/>
                <a:gd name="T92" fmla="*/ 6 w 6601"/>
                <a:gd name="T93" fmla="*/ 1471 h 15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601" h="15871">
                  <a:moveTo>
                    <a:pt x="6597" y="15799"/>
                  </a:moveTo>
                  <a:lnTo>
                    <a:pt x="6505" y="15819"/>
                  </a:lnTo>
                  <a:lnTo>
                    <a:pt x="6505" y="48"/>
                  </a:lnTo>
                  <a:lnTo>
                    <a:pt x="6554" y="96"/>
                  </a:lnTo>
                  <a:lnTo>
                    <a:pt x="6134" y="101"/>
                  </a:lnTo>
                  <a:lnTo>
                    <a:pt x="5715" y="118"/>
                  </a:lnTo>
                  <a:lnTo>
                    <a:pt x="5298" y="146"/>
                  </a:lnTo>
                  <a:lnTo>
                    <a:pt x="4882" y="185"/>
                  </a:lnTo>
                  <a:lnTo>
                    <a:pt x="4468" y="235"/>
                  </a:lnTo>
                  <a:lnTo>
                    <a:pt x="4055" y="295"/>
                  </a:lnTo>
                  <a:lnTo>
                    <a:pt x="3645" y="367"/>
                  </a:lnTo>
                  <a:lnTo>
                    <a:pt x="3236" y="450"/>
                  </a:lnTo>
                  <a:lnTo>
                    <a:pt x="2830" y="543"/>
                  </a:lnTo>
                  <a:lnTo>
                    <a:pt x="2426" y="647"/>
                  </a:lnTo>
                  <a:lnTo>
                    <a:pt x="2025" y="762"/>
                  </a:lnTo>
                  <a:lnTo>
                    <a:pt x="1627" y="888"/>
                  </a:lnTo>
                  <a:lnTo>
                    <a:pt x="1232" y="1024"/>
                  </a:lnTo>
                  <a:lnTo>
                    <a:pt x="840" y="1170"/>
                  </a:lnTo>
                  <a:lnTo>
                    <a:pt x="453" y="1328"/>
                  </a:lnTo>
                  <a:lnTo>
                    <a:pt x="69" y="1495"/>
                  </a:lnTo>
                  <a:lnTo>
                    <a:pt x="93" y="1432"/>
                  </a:lnTo>
                  <a:lnTo>
                    <a:pt x="6597" y="15799"/>
                  </a:lnTo>
                  <a:close/>
                  <a:moveTo>
                    <a:pt x="6" y="1471"/>
                  </a:moveTo>
                  <a:cubicBezTo>
                    <a:pt x="0" y="1460"/>
                    <a:pt x="0" y="1446"/>
                    <a:pt x="5" y="1434"/>
                  </a:cubicBezTo>
                  <a:cubicBezTo>
                    <a:pt x="9" y="1422"/>
                    <a:pt x="18" y="1413"/>
                    <a:pt x="30" y="1407"/>
                  </a:cubicBezTo>
                  <a:lnTo>
                    <a:pt x="416" y="1239"/>
                  </a:lnTo>
                  <a:lnTo>
                    <a:pt x="807" y="1081"/>
                  </a:lnTo>
                  <a:lnTo>
                    <a:pt x="1201" y="933"/>
                  </a:lnTo>
                  <a:lnTo>
                    <a:pt x="1598" y="796"/>
                  </a:lnTo>
                  <a:lnTo>
                    <a:pt x="1998" y="670"/>
                  </a:lnTo>
                  <a:lnTo>
                    <a:pt x="2402" y="554"/>
                  </a:lnTo>
                  <a:lnTo>
                    <a:pt x="2808" y="450"/>
                  </a:lnTo>
                  <a:lnTo>
                    <a:pt x="3217" y="356"/>
                  </a:lnTo>
                  <a:lnTo>
                    <a:pt x="3628" y="273"/>
                  </a:lnTo>
                  <a:lnTo>
                    <a:pt x="4041" y="200"/>
                  </a:lnTo>
                  <a:lnTo>
                    <a:pt x="4457" y="139"/>
                  </a:lnTo>
                  <a:lnTo>
                    <a:pt x="4874" y="89"/>
                  </a:lnTo>
                  <a:lnTo>
                    <a:pt x="5292" y="51"/>
                  </a:lnTo>
                  <a:lnTo>
                    <a:pt x="5712" y="23"/>
                  </a:lnTo>
                  <a:lnTo>
                    <a:pt x="6132" y="5"/>
                  </a:lnTo>
                  <a:lnTo>
                    <a:pt x="6552" y="0"/>
                  </a:lnTo>
                  <a:cubicBezTo>
                    <a:pt x="6565" y="0"/>
                    <a:pt x="6578" y="5"/>
                    <a:pt x="6587" y="14"/>
                  </a:cubicBezTo>
                  <a:cubicBezTo>
                    <a:pt x="6596" y="23"/>
                    <a:pt x="6601" y="35"/>
                    <a:pt x="6601" y="48"/>
                  </a:cubicBezTo>
                  <a:lnTo>
                    <a:pt x="6601" y="15819"/>
                  </a:lnTo>
                  <a:cubicBezTo>
                    <a:pt x="6601" y="15842"/>
                    <a:pt x="6585" y="15861"/>
                    <a:pt x="6563" y="15866"/>
                  </a:cubicBezTo>
                  <a:cubicBezTo>
                    <a:pt x="6541" y="15871"/>
                    <a:pt x="6519" y="15859"/>
                    <a:pt x="6509" y="15839"/>
                  </a:cubicBezTo>
                  <a:lnTo>
                    <a:pt x="6" y="1471"/>
                  </a:lnTo>
                  <a:close/>
                </a:path>
              </a:pathLst>
            </a:custGeom>
            <a:solidFill>
              <a:srgbClr val="FFFFFF"/>
            </a:solidFill>
            <a:ln w="1588"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46" name="Group 18">
            <a:extLst>
              <a:ext uri="{FF2B5EF4-FFF2-40B4-BE49-F238E27FC236}">
                <a16:creationId xmlns:a16="http://schemas.microsoft.com/office/drawing/2014/main" id="{E130B13C-21FE-403F-BCF6-862ABC2DB62B}"/>
              </a:ext>
            </a:extLst>
          </p:cNvPr>
          <p:cNvGrpSpPr>
            <a:grpSpLocks noChangeAspect="1"/>
          </p:cNvGrpSpPr>
          <p:nvPr/>
        </p:nvGrpSpPr>
        <p:grpSpPr bwMode="auto">
          <a:xfrm>
            <a:off x="4938911" y="2929998"/>
            <a:ext cx="3235325" cy="2435224"/>
            <a:chOff x="3109" y="1559"/>
            <a:chExt cx="2038" cy="1534"/>
          </a:xfrm>
        </p:grpSpPr>
        <p:sp>
          <p:nvSpPr>
            <p:cNvPr id="47" name="AutoShape 17">
              <a:extLst>
                <a:ext uri="{FF2B5EF4-FFF2-40B4-BE49-F238E27FC236}">
                  <a16:creationId xmlns:a16="http://schemas.microsoft.com/office/drawing/2014/main" id="{C389E423-1315-423F-BABF-C55B855A6D7F}"/>
                </a:ext>
              </a:extLst>
            </p:cNvPr>
            <p:cNvSpPr>
              <a:spLocks noChangeAspect="1" noChangeArrowheads="1" noTextEdit="1"/>
            </p:cNvSpPr>
            <p:nvPr/>
          </p:nvSpPr>
          <p:spPr bwMode="auto">
            <a:xfrm>
              <a:off x="3109" y="1559"/>
              <a:ext cx="2038" cy="1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Rectangle 19">
              <a:extLst>
                <a:ext uri="{FF2B5EF4-FFF2-40B4-BE49-F238E27FC236}">
                  <a16:creationId xmlns:a16="http://schemas.microsoft.com/office/drawing/2014/main" id="{E5699988-A49A-4581-9DDC-AD0F00B1484F}"/>
                </a:ext>
              </a:extLst>
            </p:cNvPr>
            <p:cNvSpPr>
              <a:spLocks noChangeArrowheads="1"/>
            </p:cNvSpPr>
            <p:nvPr/>
          </p:nvSpPr>
          <p:spPr bwMode="auto">
            <a:xfrm>
              <a:off x="3109" y="1559"/>
              <a:ext cx="2038" cy="14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0">
              <a:extLst>
                <a:ext uri="{FF2B5EF4-FFF2-40B4-BE49-F238E27FC236}">
                  <a16:creationId xmlns:a16="http://schemas.microsoft.com/office/drawing/2014/main" id="{8AB9AA67-4A7A-49F6-85D8-8189BC6055F5}"/>
                </a:ext>
              </a:extLst>
            </p:cNvPr>
            <p:cNvSpPr>
              <a:spLocks/>
            </p:cNvSpPr>
            <p:nvPr/>
          </p:nvSpPr>
          <p:spPr bwMode="auto">
            <a:xfrm>
              <a:off x="3891" y="1592"/>
              <a:ext cx="1034" cy="1501"/>
            </a:xfrm>
            <a:custGeom>
              <a:avLst/>
              <a:gdLst>
                <a:gd name="T0" fmla="*/ 2650 w 11541"/>
                <a:gd name="T1" fmla="*/ 7886 h 16776"/>
                <a:gd name="T2" fmla="*/ 0 w 11541"/>
                <a:gd name="T3" fmla="*/ 15313 h 16776"/>
                <a:gd name="T4" fmla="*/ 10077 w 11541"/>
                <a:gd name="T5" fmla="*/ 10536 h 16776"/>
                <a:gd name="T6" fmla="*/ 5300 w 11541"/>
                <a:gd name="T7" fmla="*/ 459 h 16776"/>
                <a:gd name="T8" fmla="*/ 2650 w 11541"/>
                <a:gd name="T9" fmla="*/ 0 h 16776"/>
                <a:gd name="T10" fmla="*/ 2650 w 11541"/>
                <a:gd name="T11" fmla="*/ 7886 h 16776"/>
              </a:gdLst>
              <a:ahLst/>
              <a:cxnLst>
                <a:cxn ang="0">
                  <a:pos x="T0" y="T1"/>
                </a:cxn>
                <a:cxn ang="0">
                  <a:pos x="T2" y="T3"/>
                </a:cxn>
                <a:cxn ang="0">
                  <a:pos x="T4" y="T5"/>
                </a:cxn>
                <a:cxn ang="0">
                  <a:pos x="T6" y="T7"/>
                </a:cxn>
                <a:cxn ang="0">
                  <a:pos x="T8" y="T9"/>
                </a:cxn>
                <a:cxn ang="0">
                  <a:pos x="T10" y="T11"/>
                </a:cxn>
              </a:cxnLst>
              <a:rect l="0" t="0" r="r" b="b"/>
              <a:pathLst>
                <a:path w="11541" h="16776">
                  <a:moveTo>
                    <a:pt x="2650" y="7886"/>
                  </a:moveTo>
                  <a:lnTo>
                    <a:pt x="0" y="15313"/>
                  </a:lnTo>
                  <a:cubicBezTo>
                    <a:pt x="4102" y="16776"/>
                    <a:pt x="8613" y="14638"/>
                    <a:pt x="10077" y="10536"/>
                  </a:cubicBezTo>
                  <a:cubicBezTo>
                    <a:pt x="11541" y="6434"/>
                    <a:pt x="9402" y="1923"/>
                    <a:pt x="5300" y="459"/>
                  </a:cubicBezTo>
                  <a:cubicBezTo>
                    <a:pt x="4450" y="155"/>
                    <a:pt x="3553" y="0"/>
                    <a:pt x="2650" y="0"/>
                  </a:cubicBezTo>
                  <a:lnTo>
                    <a:pt x="2650" y="7886"/>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21">
              <a:extLst>
                <a:ext uri="{FF2B5EF4-FFF2-40B4-BE49-F238E27FC236}">
                  <a16:creationId xmlns:a16="http://schemas.microsoft.com/office/drawing/2014/main" id="{2A45193C-95C3-4199-9F7C-C0E2E9AF7B9B}"/>
                </a:ext>
              </a:extLst>
            </p:cNvPr>
            <p:cNvSpPr>
              <a:spLocks noEditPoints="1"/>
            </p:cNvSpPr>
            <p:nvPr/>
          </p:nvSpPr>
          <p:spPr bwMode="auto">
            <a:xfrm>
              <a:off x="3888" y="1590"/>
              <a:ext cx="949" cy="1415"/>
            </a:xfrm>
            <a:custGeom>
              <a:avLst/>
              <a:gdLst>
                <a:gd name="T0" fmla="*/ 225 w 10587"/>
                <a:gd name="T1" fmla="*/ 15380 h 15821"/>
                <a:gd name="T2" fmla="*/ 1191 w 10587"/>
                <a:gd name="T3" fmla="*/ 15631 h 15821"/>
                <a:gd name="T4" fmla="*/ 2161 w 10587"/>
                <a:gd name="T5" fmla="*/ 15757 h 15821"/>
                <a:gd name="T6" fmla="*/ 3123 w 10587"/>
                <a:gd name="T7" fmla="*/ 15760 h 15821"/>
                <a:gd name="T8" fmla="*/ 4069 w 10587"/>
                <a:gd name="T9" fmla="*/ 15648 h 15821"/>
                <a:gd name="T10" fmla="*/ 4988 w 10587"/>
                <a:gd name="T11" fmla="*/ 15424 h 15821"/>
                <a:gd name="T12" fmla="*/ 5871 w 10587"/>
                <a:gd name="T13" fmla="*/ 15092 h 15821"/>
                <a:gd name="T14" fmla="*/ 6708 w 10587"/>
                <a:gd name="T15" fmla="*/ 14658 h 15821"/>
                <a:gd name="T16" fmla="*/ 8204 w 10587"/>
                <a:gd name="T17" fmla="*/ 13501 h 15821"/>
                <a:gd name="T18" fmla="*/ 9397 w 10587"/>
                <a:gd name="T19" fmla="*/ 11990 h 15821"/>
                <a:gd name="T20" fmla="*/ 9934 w 10587"/>
                <a:gd name="T21" fmla="*/ 10929 h 15821"/>
                <a:gd name="T22" fmla="*/ 10261 w 10587"/>
                <a:gd name="T23" fmla="*/ 9974 h 15821"/>
                <a:gd name="T24" fmla="*/ 10462 w 10587"/>
                <a:gd name="T25" fmla="*/ 9006 h 15821"/>
                <a:gd name="T26" fmla="*/ 10538 w 10587"/>
                <a:gd name="T27" fmla="*/ 8038 h 15821"/>
                <a:gd name="T28" fmla="*/ 10495 w 10587"/>
                <a:gd name="T29" fmla="*/ 7081 h 15821"/>
                <a:gd name="T30" fmla="*/ 10337 w 10587"/>
                <a:gd name="T31" fmla="*/ 6145 h 15821"/>
                <a:gd name="T32" fmla="*/ 10069 w 10587"/>
                <a:gd name="T33" fmla="*/ 5239 h 15821"/>
                <a:gd name="T34" fmla="*/ 9696 w 10587"/>
                <a:gd name="T35" fmla="*/ 4373 h 15821"/>
                <a:gd name="T36" fmla="*/ 9006 w 10587"/>
                <a:gd name="T37" fmla="*/ 3247 h 15821"/>
                <a:gd name="T38" fmla="*/ 7702 w 10587"/>
                <a:gd name="T39" fmla="*/ 1863 h 15821"/>
                <a:gd name="T40" fmla="*/ 6239 w 10587"/>
                <a:gd name="T41" fmla="*/ 901 h 15821"/>
                <a:gd name="T42" fmla="*/ 5317 w 10587"/>
                <a:gd name="T43" fmla="*/ 505 h 15821"/>
                <a:gd name="T44" fmla="*/ 4510 w 10587"/>
                <a:gd name="T45" fmla="*/ 265 h 15821"/>
                <a:gd name="T46" fmla="*/ 3683 w 10587"/>
                <a:gd name="T47" fmla="*/ 113 h 15821"/>
                <a:gd name="T48" fmla="*/ 2844 w 10587"/>
                <a:gd name="T49" fmla="*/ 50 h 15821"/>
                <a:gd name="T50" fmla="*/ 2658 w 10587"/>
                <a:gd name="T51" fmla="*/ 7 h 15821"/>
                <a:gd name="T52" fmla="*/ 3353 w 10587"/>
                <a:gd name="T53" fmla="*/ 29 h 15821"/>
                <a:gd name="T54" fmla="*/ 4191 w 10587"/>
                <a:gd name="T55" fmla="*/ 147 h 15821"/>
                <a:gd name="T56" fmla="*/ 5012 w 10587"/>
                <a:gd name="T57" fmla="*/ 353 h 15821"/>
                <a:gd name="T58" fmla="*/ 5899 w 10587"/>
                <a:gd name="T59" fmla="*/ 687 h 15821"/>
                <a:gd name="T60" fmla="*/ 7112 w 10587"/>
                <a:gd name="T61" fmla="*/ 1360 h 15821"/>
                <a:gd name="T62" fmla="*/ 8564 w 10587"/>
                <a:gd name="T63" fmla="*/ 2627 h 15821"/>
                <a:gd name="T64" fmla="*/ 9560 w 10587"/>
                <a:gd name="T65" fmla="*/ 4017 h 15821"/>
                <a:gd name="T66" fmla="*/ 9977 w 10587"/>
                <a:gd name="T67" fmla="*/ 4869 h 15821"/>
                <a:gd name="T68" fmla="*/ 10289 w 10587"/>
                <a:gd name="T69" fmla="*/ 5765 h 15821"/>
                <a:gd name="T70" fmla="*/ 10493 w 10587"/>
                <a:gd name="T71" fmla="*/ 6697 h 15821"/>
                <a:gd name="T72" fmla="*/ 10583 w 10587"/>
                <a:gd name="T73" fmla="*/ 7652 h 15821"/>
                <a:gd name="T74" fmla="*/ 10555 w 10587"/>
                <a:gd name="T75" fmla="*/ 8623 h 15821"/>
                <a:gd name="T76" fmla="*/ 10403 w 10587"/>
                <a:gd name="T77" fmla="*/ 9598 h 15821"/>
                <a:gd name="T78" fmla="*/ 10125 w 10587"/>
                <a:gd name="T79" fmla="*/ 10568 h 15821"/>
                <a:gd name="T80" fmla="*/ 9726 w 10587"/>
                <a:gd name="T81" fmla="*/ 11496 h 15821"/>
                <a:gd name="T82" fmla="*/ 8758 w 10587"/>
                <a:gd name="T83" fmla="*/ 12969 h 15821"/>
                <a:gd name="T84" fmla="*/ 7366 w 10587"/>
                <a:gd name="T85" fmla="*/ 14279 h 15821"/>
                <a:gd name="T86" fmla="*/ 6233 w 10587"/>
                <a:gd name="T87" fmla="*/ 14974 h 15821"/>
                <a:gd name="T88" fmla="*/ 5362 w 10587"/>
                <a:gd name="T89" fmla="*/ 15349 h 15821"/>
                <a:gd name="T90" fmla="*/ 4451 w 10587"/>
                <a:gd name="T91" fmla="*/ 15618 h 15821"/>
                <a:gd name="T92" fmla="*/ 3508 w 10587"/>
                <a:gd name="T93" fmla="*/ 15777 h 15821"/>
                <a:gd name="T94" fmla="*/ 2546 w 10587"/>
                <a:gd name="T95" fmla="*/ 15820 h 15821"/>
                <a:gd name="T96" fmla="*/ 1572 w 10587"/>
                <a:gd name="T97" fmla="*/ 15744 h 15821"/>
                <a:gd name="T98" fmla="*/ 598 w 10587"/>
                <a:gd name="T99" fmla="*/ 15542 h 15821"/>
                <a:gd name="T100" fmla="*/ 2 w 10587"/>
                <a:gd name="T101" fmla="*/ 15329 h 15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87" h="15821">
                  <a:moveTo>
                    <a:pt x="2699" y="7910"/>
                  </a:moveTo>
                  <a:cubicBezTo>
                    <a:pt x="2699" y="7912"/>
                    <a:pt x="2699" y="7915"/>
                    <a:pt x="2698" y="7918"/>
                  </a:cubicBezTo>
                  <a:lnTo>
                    <a:pt x="48" y="15345"/>
                  </a:lnTo>
                  <a:lnTo>
                    <a:pt x="33" y="15314"/>
                  </a:lnTo>
                  <a:lnTo>
                    <a:pt x="225" y="15380"/>
                  </a:lnTo>
                  <a:lnTo>
                    <a:pt x="418" y="15441"/>
                  </a:lnTo>
                  <a:lnTo>
                    <a:pt x="611" y="15496"/>
                  </a:lnTo>
                  <a:lnTo>
                    <a:pt x="804" y="15546"/>
                  </a:lnTo>
                  <a:lnTo>
                    <a:pt x="998" y="15591"/>
                  </a:lnTo>
                  <a:lnTo>
                    <a:pt x="1191" y="15631"/>
                  </a:lnTo>
                  <a:lnTo>
                    <a:pt x="1385" y="15666"/>
                  </a:lnTo>
                  <a:lnTo>
                    <a:pt x="1579" y="15696"/>
                  </a:lnTo>
                  <a:lnTo>
                    <a:pt x="1773" y="15721"/>
                  </a:lnTo>
                  <a:lnTo>
                    <a:pt x="1967" y="15741"/>
                  </a:lnTo>
                  <a:lnTo>
                    <a:pt x="2161" y="15757"/>
                  </a:lnTo>
                  <a:lnTo>
                    <a:pt x="2354" y="15767"/>
                  </a:lnTo>
                  <a:lnTo>
                    <a:pt x="2547" y="15772"/>
                  </a:lnTo>
                  <a:lnTo>
                    <a:pt x="2740" y="15773"/>
                  </a:lnTo>
                  <a:lnTo>
                    <a:pt x="2931" y="15769"/>
                  </a:lnTo>
                  <a:lnTo>
                    <a:pt x="3123" y="15760"/>
                  </a:lnTo>
                  <a:lnTo>
                    <a:pt x="3314" y="15747"/>
                  </a:lnTo>
                  <a:lnTo>
                    <a:pt x="3504" y="15729"/>
                  </a:lnTo>
                  <a:lnTo>
                    <a:pt x="3693" y="15707"/>
                  </a:lnTo>
                  <a:lnTo>
                    <a:pt x="3882" y="15680"/>
                  </a:lnTo>
                  <a:lnTo>
                    <a:pt x="4069" y="15648"/>
                  </a:lnTo>
                  <a:lnTo>
                    <a:pt x="4255" y="15612"/>
                  </a:lnTo>
                  <a:lnTo>
                    <a:pt x="4440" y="15572"/>
                  </a:lnTo>
                  <a:lnTo>
                    <a:pt x="4624" y="15527"/>
                  </a:lnTo>
                  <a:lnTo>
                    <a:pt x="4807" y="15477"/>
                  </a:lnTo>
                  <a:lnTo>
                    <a:pt x="4988" y="15424"/>
                  </a:lnTo>
                  <a:lnTo>
                    <a:pt x="5168" y="15366"/>
                  </a:lnTo>
                  <a:lnTo>
                    <a:pt x="5347" y="15304"/>
                  </a:lnTo>
                  <a:lnTo>
                    <a:pt x="5523" y="15237"/>
                  </a:lnTo>
                  <a:lnTo>
                    <a:pt x="5698" y="15167"/>
                  </a:lnTo>
                  <a:lnTo>
                    <a:pt x="5871" y="15092"/>
                  </a:lnTo>
                  <a:lnTo>
                    <a:pt x="6043" y="15013"/>
                  </a:lnTo>
                  <a:lnTo>
                    <a:pt x="6212" y="14931"/>
                  </a:lnTo>
                  <a:lnTo>
                    <a:pt x="6380" y="14844"/>
                  </a:lnTo>
                  <a:lnTo>
                    <a:pt x="6545" y="14753"/>
                  </a:lnTo>
                  <a:lnTo>
                    <a:pt x="6708" y="14658"/>
                  </a:lnTo>
                  <a:lnTo>
                    <a:pt x="7028" y="14457"/>
                  </a:lnTo>
                  <a:lnTo>
                    <a:pt x="7338" y="14240"/>
                  </a:lnTo>
                  <a:lnTo>
                    <a:pt x="7638" y="14008"/>
                  </a:lnTo>
                  <a:lnTo>
                    <a:pt x="7927" y="13762"/>
                  </a:lnTo>
                  <a:lnTo>
                    <a:pt x="8204" y="13501"/>
                  </a:lnTo>
                  <a:lnTo>
                    <a:pt x="8470" y="13226"/>
                  </a:lnTo>
                  <a:lnTo>
                    <a:pt x="8722" y="12937"/>
                  </a:lnTo>
                  <a:lnTo>
                    <a:pt x="8961" y="12634"/>
                  </a:lnTo>
                  <a:lnTo>
                    <a:pt x="9186" y="12319"/>
                  </a:lnTo>
                  <a:lnTo>
                    <a:pt x="9397" y="11990"/>
                  </a:lnTo>
                  <a:lnTo>
                    <a:pt x="9592" y="11649"/>
                  </a:lnTo>
                  <a:lnTo>
                    <a:pt x="9684" y="11473"/>
                  </a:lnTo>
                  <a:lnTo>
                    <a:pt x="9771" y="11295"/>
                  </a:lnTo>
                  <a:lnTo>
                    <a:pt x="9855" y="11114"/>
                  </a:lnTo>
                  <a:lnTo>
                    <a:pt x="9934" y="10929"/>
                  </a:lnTo>
                  <a:lnTo>
                    <a:pt x="10009" y="10742"/>
                  </a:lnTo>
                  <a:lnTo>
                    <a:pt x="10080" y="10552"/>
                  </a:lnTo>
                  <a:lnTo>
                    <a:pt x="10146" y="10360"/>
                  </a:lnTo>
                  <a:lnTo>
                    <a:pt x="10206" y="10167"/>
                  </a:lnTo>
                  <a:lnTo>
                    <a:pt x="10261" y="9974"/>
                  </a:lnTo>
                  <a:lnTo>
                    <a:pt x="10311" y="9781"/>
                  </a:lnTo>
                  <a:lnTo>
                    <a:pt x="10357" y="9587"/>
                  </a:lnTo>
                  <a:lnTo>
                    <a:pt x="10397" y="9394"/>
                  </a:lnTo>
                  <a:lnTo>
                    <a:pt x="10432" y="9200"/>
                  </a:lnTo>
                  <a:lnTo>
                    <a:pt x="10462" y="9006"/>
                  </a:lnTo>
                  <a:lnTo>
                    <a:pt x="10487" y="8812"/>
                  </a:lnTo>
                  <a:lnTo>
                    <a:pt x="10507" y="8618"/>
                  </a:lnTo>
                  <a:lnTo>
                    <a:pt x="10522" y="8424"/>
                  </a:lnTo>
                  <a:lnTo>
                    <a:pt x="10532" y="8231"/>
                  </a:lnTo>
                  <a:lnTo>
                    <a:pt x="10538" y="8038"/>
                  </a:lnTo>
                  <a:lnTo>
                    <a:pt x="10539" y="7845"/>
                  </a:lnTo>
                  <a:lnTo>
                    <a:pt x="10535" y="7653"/>
                  </a:lnTo>
                  <a:lnTo>
                    <a:pt x="10526" y="7462"/>
                  </a:lnTo>
                  <a:lnTo>
                    <a:pt x="10513" y="7271"/>
                  </a:lnTo>
                  <a:lnTo>
                    <a:pt x="10495" y="7081"/>
                  </a:lnTo>
                  <a:lnTo>
                    <a:pt x="10472" y="6892"/>
                  </a:lnTo>
                  <a:lnTo>
                    <a:pt x="10445" y="6703"/>
                  </a:lnTo>
                  <a:lnTo>
                    <a:pt x="10414" y="6516"/>
                  </a:lnTo>
                  <a:lnTo>
                    <a:pt x="10378" y="6330"/>
                  </a:lnTo>
                  <a:lnTo>
                    <a:pt x="10337" y="6145"/>
                  </a:lnTo>
                  <a:lnTo>
                    <a:pt x="10292" y="5961"/>
                  </a:lnTo>
                  <a:lnTo>
                    <a:pt x="10243" y="5778"/>
                  </a:lnTo>
                  <a:lnTo>
                    <a:pt x="10189" y="5597"/>
                  </a:lnTo>
                  <a:lnTo>
                    <a:pt x="10131" y="5417"/>
                  </a:lnTo>
                  <a:lnTo>
                    <a:pt x="10069" y="5239"/>
                  </a:lnTo>
                  <a:lnTo>
                    <a:pt x="10003" y="5062"/>
                  </a:lnTo>
                  <a:lnTo>
                    <a:pt x="9932" y="4887"/>
                  </a:lnTo>
                  <a:lnTo>
                    <a:pt x="9858" y="4714"/>
                  </a:lnTo>
                  <a:lnTo>
                    <a:pt x="9779" y="4542"/>
                  </a:lnTo>
                  <a:lnTo>
                    <a:pt x="9696" y="4373"/>
                  </a:lnTo>
                  <a:lnTo>
                    <a:pt x="9609" y="4205"/>
                  </a:lnTo>
                  <a:lnTo>
                    <a:pt x="9518" y="4040"/>
                  </a:lnTo>
                  <a:lnTo>
                    <a:pt x="9424" y="3877"/>
                  </a:lnTo>
                  <a:lnTo>
                    <a:pt x="9222" y="3557"/>
                  </a:lnTo>
                  <a:lnTo>
                    <a:pt x="9006" y="3247"/>
                  </a:lnTo>
                  <a:lnTo>
                    <a:pt x="8774" y="2947"/>
                  </a:lnTo>
                  <a:lnTo>
                    <a:pt x="8527" y="2658"/>
                  </a:lnTo>
                  <a:lnTo>
                    <a:pt x="8266" y="2381"/>
                  </a:lnTo>
                  <a:lnTo>
                    <a:pt x="7991" y="2115"/>
                  </a:lnTo>
                  <a:lnTo>
                    <a:pt x="7702" y="1863"/>
                  </a:lnTo>
                  <a:lnTo>
                    <a:pt x="7400" y="1624"/>
                  </a:lnTo>
                  <a:lnTo>
                    <a:pt x="7084" y="1399"/>
                  </a:lnTo>
                  <a:lnTo>
                    <a:pt x="6756" y="1188"/>
                  </a:lnTo>
                  <a:lnTo>
                    <a:pt x="6414" y="993"/>
                  </a:lnTo>
                  <a:lnTo>
                    <a:pt x="6239" y="901"/>
                  </a:lnTo>
                  <a:lnTo>
                    <a:pt x="6061" y="814"/>
                  </a:lnTo>
                  <a:lnTo>
                    <a:pt x="5879" y="730"/>
                  </a:lnTo>
                  <a:lnTo>
                    <a:pt x="5695" y="651"/>
                  </a:lnTo>
                  <a:lnTo>
                    <a:pt x="5507" y="576"/>
                  </a:lnTo>
                  <a:lnTo>
                    <a:pt x="5317" y="505"/>
                  </a:lnTo>
                  <a:lnTo>
                    <a:pt x="5158" y="450"/>
                  </a:lnTo>
                  <a:lnTo>
                    <a:pt x="4997" y="399"/>
                  </a:lnTo>
                  <a:lnTo>
                    <a:pt x="4836" y="351"/>
                  </a:lnTo>
                  <a:lnTo>
                    <a:pt x="4673" y="306"/>
                  </a:lnTo>
                  <a:lnTo>
                    <a:pt x="4510" y="265"/>
                  </a:lnTo>
                  <a:lnTo>
                    <a:pt x="4346" y="228"/>
                  </a:lnTo>
                  <a:lnTo>
                    <a:pt x="4181" y="194"/>
                  </a:lnTo>
                  <a:lnTo>
                    <a:pt x="4016" y="163"/>
                  </a:lnTo>
                  <a:lnTo>
                    <a:pt x="3850" y="136"/>
                  </a:lnTo>
                  <a:lnTo>
                    <a:pt x="3683" y="113"/>
                  </a:lnTo>
                  <a:lnTo>
                    <a:pt x="3516" y="93"/>
                  </a:lnTo>
                  <a:lnTo>
                    <a:pt x="3348" y="77"/>
                  </a:lnTo>
                  <a:lnTo>
                    <a:pt x="3180" y="64"/>
                  </a:lnTo>
                  <a:lnTo>
                    <a:pt x="3012" y="55"/>
                  </a:lnTo>
                  <a:lnTo>
                    <a:pt x="2844" y="50"/>
                  </a:lnTo>
                  <a:lnTo>
                    <a:pt x="2675" y="48"/>
                  </a:lnTo>
                  <a:lnTo>
                    <a:pt x="2699" y="24"/>
                  </a:lnTo>
                  <a:lnTo>
                    <a:pt x="2699" y="7910"/>
                  </a:lnTo>
                  <a:close/>
                  <a:moveTo>
                    <a:pt x="2651" y="24"/>
                  </a:moveTo>
                  <a:cubicBezTo>
                    <a:pt x="2651" y="18"/>
                    <a:pt x="2654" y="12"/>
                    <a:pt x="2658" y="7"/>
                  </a:cubicBezTo>
                  <a:cubicBezTo>
                    <a:pt x="2663" y="3"/>
                    <a:pt x="2669" y="0"/>
                    <a:pt x="2675" y="0"/>
                  </a:cubicBezTo>
                  <a:lnTo>
                    <a:pt x="2845" y="2"/>
                  </a:lnTo>
                  <a:lnTo>
                    <a:pt x="3015" y="8"/>
                  </a:lnTo>
                  <a:lnTo>
                    <a:pt x="3184" y="17"/>
                  </a:lnTo>
                  <a:lnTo>
                    <a:pt x="3353" y="29"/>
                  </a:lnTo>
                  <a:lnTo>
                    <a:pt x="3522" y="46"/>
                  </a:lnTo>
                  <a:lnTo>
                    <a:pt x="3690" y="66"/>
                  </a:lnTo>
                  <a:lnTo>
                    <a:pt x="3857" y="89"/>
                  </a:lnTo>
                  <a:lnTo>
                    <a:pt x="4025" y="116"/>
                  </a:lnTo>
                  <a:lnTo>
                    <a:pt x="4191" y="147"/>
                  </a:lnTo>
                  <a:lnTo>
                    <a:pt x="4357" y="181"/>
                  </a:lnTo>
                  <a:lnTo>
                    <a:pt x="4522" y="219"/>
                  </a:lnTo>
                  <a:lnTo>
                    <a:pt x="4686" y="260"/>
                  </a:lnTo>
                  <a:lnTo>
                    <a:pt x="4849" y="305"/>
                  </a:lnTo>
                  <a:lnTo>
                    <a:pt x="5012" y="353"/>
                  </a:lnTo>
                  <a:lnTo>
                    <a:pt x="5173" y="405"/>
                  </a:lnTo>
                  <a:lnTo>
                    <a:pt x="5334" y="460"/>
                  </a:lnTo>
                  <a:lnTo>
                    <a:pt x="5525" y="531"/>
                  </a:lnTo>
                  <a:lnTo>
                    <a:pt x="5714" y="607"/>
                  </a:lnTo>
                  <a:lnTo>
                    <a:pt x="5899" y="687"/>
                  </a:lnTo>
                  <a:lnTo>
                    <a:pt x="6082" y="771"/>
                  </a:lnTo>
                  <a:lnTo>
                    <a:pt x="6261" y="859"/>
                  </a:lnTo>
                  <a:lnTo>
                    <a:pt x="6438" y="951"/>
                  </a:lnTo>
                  <a:lnTo>
                    <a:pt x="6781" y="1148"/>
                  </a:lnTo>
                  <a:lnTo>
                    <a:pt x="7112" y="1360"/>
                  </a:lnTo>
                  <a:lnTo>
                    <a:pt x="7430" y="1586"/>
                  </a:lnTo>
                  <a:lnTo>
                    <a:pt x="7734" y="1827"/>
                  </a:lnTo>
                  <a:lnTo>
                    <a:pt x="8025" y="2081"/>
                  </a:lnTo>
                  <a:lnTo>
                    <a:pt x="8301" y="2348"/>
                  </a:lnTo>
                  <a:lnTo>
                    <a:pt x="8564" y="2627"/>
                  </a:lnTo>
                  <a:lnTo>
                    <a:pt x="8812" y="2918"/>
                  </a:lnTo>
                  <a:lnTo>
                    <a:pt x="9045" y="3219"/>
                  </a:lnTo>
                  <a:lnTo>
                    <a:pt x="9263" y="3531"/>
                  </a:lnTo>
                  <a:lnTo>
                    <a:pt x="9465" y="3853"/>
                  </a:lnTo>
                  <a:lnTo>
                    <a:pt x="9560" y="4017"/>
                  </a:lnTo>
                  <a:lnTo>
                    <a:pt x="9652" y="4183"/>
                  </a:lnTo>
                  <a:lnTo>
                    <a:pt x="9739" y="4352"/>
                  </a:lnTo>
                  <a:lnTo>
                    <a:pt x="9823" y="4522"/>
                  </a:lnTo>
                  <a:lnTo>
                    <a:pt x="9902" y="4695"/>
                  </a:lnTo>
                  <a:lnTo>
                    <a:pt x="9977" y="4869"/>
                  </a:lnTo>
                  <a:lnTo>
                    <a:pt x="10048" y="5045"/>
                  </a:lnTo>
                  <a:lnTo>
                    <a:pt x="10115" y="5223"/>
                  </a:lnTo>
                  <a:lnTo>
                    <a:pt x="10177" y="5402"/>
                  </a:lnTo>
                  <a:lnTo>
                    <a:pt x="10235" y="5583"/>
                  </a:lnTo>
                  <a:lnTo>
                    <a:pt x="10289" y="5765"/>
                  </a:lnTo>
                  <a:lnTo>
                    <a:pt x="10339" y="5949"/>
                  </a:lnTo>
                  <a:lnTo>
                    <a:pt x="10384" y="6134"/>
                  </a:lnTo>
                  <a:lnTo>
                    <a:pt x="10425" y="6321"/>
                  </a:lnTo>
                  <a:lnTo>
                    <a:pt x="10461" y="6508"/>
                  </a:lnTo>
                  <a:lnTo>
                    <a:pt x="10493" y="6697"/>
                  </a:lnTo>
                  <a:lnTo>
                    <a:pt x="10520" y="6886"/>
                  </a:lnTo>
                  <a:lnTo>
                    <a:pt x="10543" y="7076"/>
                  </a:lnTo>
                  <a:lnTo>
                    <a:pt x="10561" y="7268"/>
                  </a:lnTo>
                  <a:lnTo>
                    <a:pt x="10574" y="7460"/>
                  </a:lnTo>
                  <a:lnTo>
                    <a:pt x="10583" y="7652"/>
                  </a:lnTo>
                  <a:lnTo>
                    <a:pt x="10587" y="7846"/>
                  </a:lnTo>
                  <a:lnTo>
                    <a:pt x="10586" y="8039"/>
                  </a:lnTo>
                  <a:lnTo>
                    <a:pt x="10580" y="8233"/>
                  </a:lnTo>
                  <a:lnTo>
                    <a:pt x="10570" y="8428"/>
                  </a:lnTo>
                  <a:lnTo>
                    <a:pt x="10555" y="8623"/>
                  </a:lnTo>
                  <a:lnTo>
                    <a:pt x="10534" y="8818"/>
                  </a:lnTo>
                  <a:lnTo>
                    <a:pt x="10509" y="9013"/>
                  </a:lnTo>
                  <a:lnTo>
                    <a:pt x="10479" y="9208"/>
                  </a:lnTo>
                  <a:lnTo>
                    <a:pt x="10444" y="9403"/>
                  </a:lnTo>
                  <a:lnTo>
                    <a:pt x="10403" y="9598"/>
                  </a:lnTo>
                  <a:lnTo>
                    <a:pt x="10358" y="9793"/>
                  </a:lnTo>
                  <a:lnTo>
                    <a:pt x="10308" y="9987"/>
                  </a:lnTo>
                  <a:lnTo>
                    <a:pt x="10252" y="10181"/>
                  </a:lnTo>
                  <a:lnTo>
                    <a:pt x="10191" y="10375"/>
                  </a:lnTo>
                  <a:lnTo>
                    <a:pt x="10125" y="10568"/>
                  </a:lnTo>
                  <a:lnTo>
                    <a:pt x="10054" y="10760"/>
                  </a:lnTo>
                  <a:lnTo>
                    <a:pt x="9978" y="10948"/>
                  </a:lnTo>
                  <a:lnTo>
                    <a:pt x="9899" y="11134"/>
                  </a:lnTo>
                  <a:lnTo>
                    <a:pt x="9815" y="11316"/>
                  </a:lnTo>
                  <a:lnTo>
                    <a:pt x="9726" y="11496"/>
                  </a:lnTo>
                  <a:lnTo>
                    <a:pt x="9634" y="11672"/>
                  </a:lnTo>
                  <a:lnTo>
                    <a:pt x="9437" y="12016"/>
                  </a:lnTo>
                  <a:lnTo>
                    <a:pt x="9226" y="12347"/>
                  </a:lnTo>
                  <a:lnTo>
                    <a:pt x="8999" y="12664"/>
                  </a:lnTo>
                  <a:lnTo>
                    <a:pt x="8758" y="12969"/>
                  </a:lnTo>
                  <a:lnTo>
                    <a:pt x="8504" y="13259"/>
                  </a:lnTo>
                  <a:lnTo>
                    <a:pt x="8237" y="13536"/>
                  </a:lnTo>
                  <a:lnTo>
                    <a:pt x="7958" y="13798"/>
                  </a:lnTo>
                  <a:lnTo>
                    <a:pt x="7667" y="14046"/>
                  </a:lnTo>
                  <a:lnTo>
                    <a:pt x="7366" y="14279"/>
                  </a:lnTo>
                  <a:lnTo>
                    <a:pt x="7054" y="14497"/>
                  </a:lnTo>
                  <a:lnTo>
                    <a:pt x="6733" y="14700"/>
                  </a:lnTo>
                  <a:lnTo>
                    <a:pt x="6568" y="14795"/>
                  </a:lnTo>
                  <a:lnTo>
                    <a:pt x="6402" y="14887"/>
                  </a:lnTo>
                  <a:lnTo>
                    <a:pt x="6233" y="14974"/>
                  </a:lnTo>
                  <a:lnTo>
                    <a:pt x="6063" y="15057"/>
                  </a:lnTo>
                  <a:lnTo>
                    <a:pt x="5890" y="15136"/>
                  </a:lnTo>
                  <a:lnTo>
                    <a:pt x="5716" y="15211"/>
                  </a:lnTo>
                  <a:lnTo>
                    <a:pt x="5540" y="15282"/>
                  </a:lnTo>
                  <a:lnTo>
                    <a:pt x="5362" y="15349"/>
                  </a:lnTo>
                  <a:lnTo>
                    <a:pt x="5183" y="15412"/>
                  </a:lnTo>
                  <a:lnTo>
                    <a:pt x="5002" y="15470"/>
                  </a:lnTo>
                  <a:lnTo>
                    <a:pt x="4819" y="15524"/>
                  </a:lnTo>
                  <a:lnTo>
                    <a:pt x="4636" y="15573"/>
                  </a:lnTo>
                  <a:lnTo>
                    <a:pt x="4451" y="15618"/>
                  </a:lnTo>
                  <a:lnTo>
                    <a:pt x="4264" y="15659"/>
                  </a:lnTo>
                  <a:lnTo>
                    <a:pt x="4077" y="15695"/>
                  </a:lnTo>
                  <a:lnTo>
                    <a:pt x="3888" y="15727"/>
                  </a:lnTo>
                  <a:lnTo>
                    <a:pt x="3699" y="15755"/>
                  </a:lnTo>
                  <a:lnTo>
                    <a:pt x="3508" y="15777"/>
                  </a:lnTo>
                  <a:lnTo>
                    <a:pt x="3317" y="15795"/>
                  </a:lnTo>
                  <a:lnTo>
                    <a:pt x="3125" y="15808"/>
                  </a:lnTo>
                  <a:lnTo>
                    <a:pt x="2932" y="15817"/>
                  </a:lnTo>
                  <a:lnTo>
                    <a:pt x="2739" y="15821"/>
                  </a:lnTo>
                  <a:lnTo>
                    <a:pt x="2546" y="15820"/>
                  </a:lnTo>
                  <a:lnTo>
                    <a:pt x="2351" y="15815"/>
                  </a:lnTo>
                  <a:lnTo>
                    <a:pt x="2157" y="15804"/>
                  </a:lnTo>
                  <a:lnTo>
                    <a:pt x="1962" y="15789"/>
                  </a:lnTo>
                  <a:lnTo>
                    <a:pt x="1767" y="15769"/>
                  </a:lnTo>
                  <a:lnTo>
                    <a:pt x="1572" y="15744"/>
                  </a:lnTo>
                  <a:lnTo>
                    <a:pt x="1377" y="15713"/>
                  </a:lnTo>
                  <a:lnTo>
                    <a:pt x="1182" y="15678"/>
                  </a:lnTo>
                  <a:lnTo>
                    <a:pt x="987" y="15638"/>
                  </a:lnTo>
                  <a:lnTo>
                    <a:pt x="792" y="15592"/>
                  </a:lnTo>
                  <a:lnTo>
                    <a:pt x="598" y="15542"/>
                  </a:lnTo>
                  <a:lnTo>
                    <a:pt x="404" y="15486"/>
                  </a:lnTo>
                  <a:lnTo>
                    <a:pt x="210" y="15425"/>
                  </a:lnTo>
                  <a:lnTo>
                    <a:pt x="17" y="15359"/>
                  </a:lnTo>
                  <a:cubicBezTo>
                    <a:pt x="11" y="15357"/>
                    <a:pt x="6" y="15353"/>
                    <a:pt x="3" y="15347"/>
                  </a:cubicBezTo>
                  <a:cubicBezTo>
                    <a:pt x="1" y="15341"/>
                    <a:pt x="0" y="15335"/>
                    <a:pt x="2" y="15329"/>
                  </a:cubicBezTo>
                  <a:lnTo>
                    <a:pt x="2653" y="7902"/>
                  </a:lnTo>
                  <a:lnTo>
                    <a:pt x="2651" y="7910"/>
                  </a:lnTo>
                  <a:lnTo>
                    <a:pt x="2651" y="24"/>
                  </a:lnTo>
                  <a:close/>
                </a:path>
              </a:pathLst>
            </a:custGeom>
            <a:solidFill>
              <a:srgbClr val="FFFFFF"/>
            </a:solidFill>
            <a:ln w="0"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22">
              <a:extLst>
                <a:ext uri="{FF2B5EF4-FFF2-40B4-BE49-F238E27FC236}">
                  <a16:creationId xmlns:a16="http://schemas.microsoft.com/office/drawing/2014/main" id="{30410B25-CDFB-457C-A13E-7A4196122FBE}"/>
                </a:ext>
              </a:extLst>
            </p:cNvPr>
            <p:cNvSpPr>
              <a:spLocks/>
            </p:cNvSpPr>
            <p:nvPr/>
          </p:nvSpPr>
          <p:spPr bwMode="auto">
            <a:xfrm>
              <a:off x="3427" y="2297"/>
              <a:ext cx="701" cy="665"/>
            </a:xfrm>
            <a:custGeom>
              <a:avLst/>
              <a:gdLst>
                <a:gd name="T0" fmla="*/ 15646 w 15646"/>
                <a:gd name="T1" fmla="*/ 0 h 14854"/>
                <a:gd name="T2" fmla="*/ 0 w 15646"/>
                <a:gd name="T3" fmla="*/ 1983 h 14854"/>
                <a:gd name="T4" fmla="*/ 10345 w 15646"/>
                <a:gd name="T5" fmla="*/ 14854 h 14854"/>
                <a:gd name="T6" fmla="*/ 15646 w 15646"/>
                <a:gd name="T7" fmla="*/ 0 h 14854"/>
              </a:gdLst>
              <a:ahLst/>
              <a:cxnLst>
                <a:cxn ang="0">
                  <a:pos x="T0" y="T1"/>
                </a:cxn>
                <a:cxn ang="0">
                  <a:pos x="T2" y="T3"/>
                </a:cxn>
                <a:cxn ang="0">
                  <a:pos x="T4" y="T5"/>
                </a:cxn>
                <a:cxn ang="0">
                  <a:pos x="T6" y="T7"/>
                </a:cxn>
              </a:cxnLst>
              <a:rect l="0" t="0" r="r" b="b"/>
              <a:pathLst>
                <a:path w="15646" h="14854">
                  <a:moveTo>
                    <a:pt x="15646" y="0"/>
                  </a:moveTo>
                  <a:lnTo>
                    <a:pt x="0" y="1983"/>
                  </a:lnTo>
                  <a:cubicBezTo>
                    <a:pt x="747" y="7880"/>
                    <a:pt x="4747" y="12856"/>
                    <a:pt x="10345" y="14854"/>
                  </a:cubicBezTo>
                  <a:lnTo>
                    <a:pt x="15646" y="0"/>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23">
              <a:extLst>
                <a:ext uri="{FF2B5EF4-FFF2-40B4-BE49-F238E27FC236}">
                  <a16:creationId xmlns:a16="http://schemas.microsoft.com/office/drawing/2014/main" id="{0D5A3AE3-CED6-4F78-AEBA-C470E83AE4C4}"/>
                </a:ext>
              </a:extLst>
            </p:cNvPr>
            <p:cNvSpPr>
              <a:spLocks noEditPoints="1"/>
            </p:cNvSpPr>
            <p:nvPr/>
          </p:nvSpPr>
          <p:spPr bwMode="auto">
            <a:xfrm>
              <a:off x="3425" y="2295"/>
              <a:ext cx="705" cy="669"/>
            </a:xfrm>
            <a:custGeom>
              <a:avLst/>
              <a:gdLst>
                <a:gd name="T0" fmla="*/ 15701 w 15746"/>
                <a:gd name="T1" fmla="*/ 98 h 14953"/>
                <a:gd name="T2" fmla="*/ 96 w 15746"/>
                <a:gd name="T3" fmla="*/ 2026 h 14953"/>
                <a:gd name="T4" fmla="*/ 274 w 15746"/>
                <a:gd name="T5" fmla="*/ 3119 h 14953"/>
                <a:gd name="T6" fmla="*/ 525 w 15746"/>
                <a:gd name="T7" fmla="*/ 4185 h 14953"/>
                <a:gd name="T8" fmla="*/ 847 w 15746"/>
                <a:gd name="T9" fmla="*/ 5224 h 14953"/>
                <a:gd name="T10" fmla="*/ 1238 w 15746"/>
                <a:gd name="T11" fmla="*/ 6233 h 14953"/>
                <a:gd name="T12" fmla="*/ 1695 w 15746"/>
                <a:gd name="T13" fmla="*/ 7208 h 14953"/>
                <a:gd name="T14" fmla="*/ 2216 w 15746"/>
                <a:gd name="T15" fmla="*/ 8146 h 14953"/>
                <a:gd name="T16" fmla="*/ 2799 w 15746"/>
                <a:gd name="T17" fmla="*/ 9045 h 14953"/>
                <a:gd name="T18" fmla="*/ 3440 w 15746"/>
                <a:gd name="T19" fmla="*/ 9901 h 14953"/>
                <a:gd name="T20" fmla="*/ 4139 w 15746"/>
                <a:gd name="T21" fmla="*/ 10712 h 14953"/>
                <a:gd name="T22" fmla="*/ 4892 w 15746"/>
                <a:gd name="T23" fmla="*/ 11474 h 14953"/>
                <a:gd name="T24" fmla="*/ 5696 w 15746"/>
                <a:gd name="T25" fmla="*/ 12184 h 14953"/>
                <a:gd name="T26" fmla="*/ 6550 w 15746"/>
                <a:gd name="T27" fmla="*/ 12841 h 14953"/>
                <a:gd name="T28" fmla="*/ 7451 w 15746"/>
                <a:gd name="T29" fmla="*/ 13439 h 14953"/>
                <a:gd name="T30" fmla="*/ 8396 w 15746"/>
                <a:gd name="T31" fmla="*/ 13977 h 14953"/>
                <a:gd name="T32" fmla="*/ 9384 w 15746"/>
                <a:gd name="T33" fmla="*/ 14451 h 14953"/>
                <a:gd name="T34" fmla="*/ 10411 w 15746"/>
                <a:gd name="T35" fmla="*/ 14859 h 14953"/>
                <a:gd name="T36" fmla="*/ 15650 w 15746"/>
                <a:gd name="T37" fmla="*/ 34 h 14953"/>
                <a:gd name="T38" fmla="*/ 10415 w 15746"/>
                <a:gd name="T39" fmla="*/ 14948 h 14953"/>
                <a:gd name="T40" fmla="*/ 9856 w 15746"/>
                <a:gd name="T41" fmla="*/ 14752 h 14953"/>
                <a:gd name="T42" fmla="*/ 8842 w 15746"/>
                <a:gd name="T43" fmla="*/ 14308 h 14953"/>
                <a:gd name="T44" fmla="*/ 7869 w 15746"/>
                <a:gd name="T45" fmla="*/ 13798 h 14953"/>
                <a:gd name="T46" fmla="*/ 6940 w 15746"/>
                <a:gd name="T47" fmla="*/ 13226 h 14953"/>
                <a:gd name="T48" fmla="*/ 6057 w 15746"/>
                <a:gd name="T49" fmla="*/ 12595 h 14953"/>
                <a:gd name="T50" fmla="*/ 5223 w 15746"/>
                <a:gd name="T51" fmla="*/ 11907 h 14953"/>
                <a:gd name="T52" fmla="*/ 4439 w 15746"/>
                <a:gd name="T53" fmla="*/ 11166 h 14953"/>
                <a:gd name="T54" fmla="*/ 3709 w 15746"/>
                <a:gd name="T55" fmla="*/ 10374 h 14953"/>
                <a:gd name="T56" fmla="*/ 3035 w 15746"/>
                <a:gd name="T57" fmla="*/ 9535 h 14953"/>
                <a:gd name="T58" fmla="*/ 2419 w 15746"/>
                <a:gd name="T59" fmla="*/ 8651 h 14953"/>
                <a:gd name="T60" fmla="*/ 1863 w 15746"/>
                <a:gd name="T61" fmla="*/ 7727 h 14953"/>
                <a:gd name="T62" fmla="*/ 1371 w 15746"/>
                <a:gd name="T63" fmla="*/ 6764 h 14953"/>
                <a:gd name="T64" fmla="*/ 944 w 15746"/>
                <a:gd name="T65" fmla="*/ 5766 h 14953"/>
                <a:gd name="T66" fmla="*/ 585 w 15746"/>
                <a:gd name="T67" fmla="*/ 4735 h 14953"/>
                <a:gd name="T68" fmla="*/ 297 w 15746"/>
                <a:gd name="T69" fmla="*/ 3676 h 14953"/>
                <a:gd name="T70" fmla="*/ 81 w 15746"/>
                <a:gd name="T71" fmla="*/ 2590 h 14953"/>
                <a:gd name="T72" fmla="*/ 11 w 15746"/>
                <a:gd name="T73" fmla="*/ 2004 h 14953"/>
                <a:gd name="T74" fmla="*/ 15689 w 15746"/>
                <a:gd name="T75" fmla="*/ 2 h 14953"/>
                <a:gd name="T76" fmla="*/ 15740 w 15746"/>
                <a:gd name="T77" fmla="*/ 66 h 14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746" h="14953">
                  <a:moveTo>
                    <a:pt x="15650" y="34"/>
                  </a:moveTo>
                  <a:lnTo>
                    <a:pt x="15701" y="98"/>
                  </a:lnTo>
                  <a:lnTo>
                    <a:pt x="55" y="2081"/>
                  </a:lnTo>
                  <a:lnTo>
                    <a:pt x="96" y="2026"/>
                  </a:lnTo>
                  <a:lnTo>
                    <a:pt x="176" y="2576"/>
                  </a:lnTo>
                  <a:lnTo>
                    <a:pt x="274" y="3119"/>
                  </a:lnTo>
                  <a:lnTo>
                    <a:pt x="390" y="3655"/>
                  </a:lnTo>
                  <a:lnTo>
                    <a:pt x="525" y="4185"/>
                  </a:lnTo>
                  <a:lnTo>
                    <a:pt x="678" y="4709"/>
                  </a:lnTo>
                  <a:lnTo>
                    <a:pt x="847" y="5224"/>
                  </a:lnTo>
                  <a:lnTo>
                    <a:pt x="1034" y="5732"/>
                  </a:lnTo>
                  <a:lnTo>
                    <a:pt x="1238" y="6233"/>
                  </a:lnTo>
                  <a:lnTo>
                    <a:pt x="1458" y="6725"/>
                  </a:lnTo>
                  <a:lnTo>
                    <a:pt x="1695" y="7208"/>
                  </a:lnTo>
                  <a:lnTo>
                    <a:pt x="1948" y="7681"/>
                  </a:lnTo>
                  <a:lnTo>
                    <a:pt x="2216" y="8146"/>
                  </a:lnTo>
                  <a:lnTo>
                    <a:pt x="2500" y="8601"/>
                  </a:lnTo>
                  <a:lnTo>
                    <a:pt x="2799" y="9045"/>
                  </a:lnTo>
                  <a:lnTo>
                    <a:pt x="3112" y="9478"/>
                  </a:lnTo>
                  <a:lnTo>
                    <a:pt x="3440" y="9901"/>
                  </a:lnTo>
                  <a:lnTo>
                    <a:pt x="3783" y="10312"/>
                  </a:lnTo>
                  <a:lnTo>
                    <a:pt x="4139" y="10712"/>
                  </a:lnTo>
                  <a:lnTo>
                    <a:pt x="4509" y="11099"/>
                  </a:lnTo>
                  <a:lnTo>
                    <a:pt x="4892" y="11474"/>
                  </a:lnTo>
                  <a:lnTo>
                    <a:pt x="5287" y="11836"/>
                  </a:lnTo>
                  <a:lnTo>
                    <a:pt x="5696" y="12184"/>
                  </a:lnTo>
                  <a:lnTo>
                    <a:pt x="6117" y="12520"/>
                  </a:lnTo>
                  <a:lnTo>
                    <a:pt x="6550" y="12841"/>
                  </a:lnTo>
                  <a:lnTo>
                    <a:pt x="6995" y="13147"/>
                  </a:lnTo>
                  <a:lnTo>
                    <a:pt x="7451" y="13439"/>
                  </a:lnTo>
                  <a:lnTo>
                    <a:pt x="7918" y="13716"/>
                  </a:lnTo>
                  <a:lnTo>
                    <a:pt x="8396" y="13977"/>
                  </a:lnTo>
                  <a:lnTo>
                    <a:pt x="8885" y="14222"/>
                  </a:lnTo>
                  <a:lnTo>
                    <a:pt x="9384" y="14451"/>
                  </a:lnTo>
                  <a:lnTo>
                    <a:pt x="9893" y="14664"/>
                  </a:lnTo>
                  <a:lnTo>
                    <a:pt x="10411" y="14859"/>
                  </a:lnTo>
                  <a:lnTo>
                    <a:pt x="10349" y="14888"/>
                  </a:lnTo>
                  <a:lnTo>
                    <a:pt x="15650" y="34"/>
                  </a:lnTo>
                  <a:close/>
                  <a:moveTo>
                    <a:pt x="10440" y="14920"/>
                  </a:moveTo>
                  <a:cubicBezTo>
                    <a:pt x="10435" y="14932"/>
                    <a:pt x="10426" y="14942"/>
                    <a:pt x="10415" y="14948"/>
                  </a:cubicBezTo>
                  <a:cubicBezTo>
                    <a:pt x="10403" y="14953"/>
                    <a:pt x="10390" y="14953"/>
                    <a:pt x="10378" y="14949"/>
                  </a:cubicBezTo>
                  <a:lnTo>
                    <a:pt x="9856" y="14752"/>
                  </a:lnTo>
                  <a:lnTo>
                    <a:pt x="9344" y="14539"/>
                  </a:lnTo>
                  <a:lnTo>
                    <a:pt x="8842" y="14308"/>
                  </a:lnTo>
                  <a:lnTo>
                    <a:pt x="8350" y="14061"/>
                  </a:lnTo>
                  <a:lnTo>
                    <a:pt x="7869" y="13798"/>
                  </a:lnTo>
                  <a:lnTo>
                    <a:pt x="7399" y="13520"/>
                  </a:lnTo>
                  <a:lnTo>
                    <a:pt x="6940" y="13226"/>
                  </a:lnTo>
                  <a:lnTo>
                    <a:pt x="6493" y="12918"/>
                  </a:lnTo>
                  <a:lnTo>
                    <a:pt x="6057" y="12595"/>
                  </a:lnTo>
                  <a:lnTo>
                    <a:pt x="5634" y="12257"/>
                  </a:lnTo>
                  <a:lnTo>
                    <a:pt x="5223" y="11907"/>
                  </a:lnTo>
                  <a:lnTo>
                    <a:pt x="4824" y="11543"/>
                  </a:lnTo>
                  <a:lnTo>
                    <a:pt x="4439" y="11166"/>
                  </a:lnTo>
                  <a:lnTo>
                    <a:pt x="4067" y="10776"/>
                  </a:lnTo>
                  <a:lnTo>
                    <a:pt x="3709" y="10374"/>
                  </a:lnTo>
                  <a:lnTo>
                    <a:pt x="3365" y="9960"/>
                  </a:lnTo>
                  <a:lnTo>
                    <a:pt x="3035" y="9535"/>
                  </a:lnTo>
                  <a:lnTo>
                    <a:pt x="2719" y="9098"/>
                  </a:lnTo>
                  <a:lnTo>
                    <a:pt x="2419" y="8651"/>
                  </a:lnTo>
                  <a:lnTo>
                    <a:pt x="2133" y="8194"/>
                  </a:lnTo>
                  <a:lnTo>
                    <a:pt x="1863" y="7727"/>
                  </a:lnTo>
                  <a:lnTo>
                    <a:pt x="1609" y="7250"/>
                  </a:lnTo>
                  <a:lnTo>
                    <a:pt x="1371" y="6764"/>
                  </a:lnTo>
                  <a:lnTo>
                    <a:pt x="1149" y="6269"/>
                  </a:lnTo>
                  <a:lnTo>
                    <a:pt x="944" y="5766"/>
                  </a:lnTo>
                  <a:lnTo>
                    <a:pt x="756" y="5254"/>
                  </a:lnTo>
                  <a:lnTo>
                    <a:pt x="585" y="4735"/>
                  </a:lnTo>
                  <a:lnTo>
                    <a:pt x="432" y="4209"/>
                  </a:lnTo>
                  <a:lnTo>
                    <a:pt x="297" y="3676"/>
                  </a:lnTo>
                  <a:lnTo>
                    <a:pt x="180" y="3136"/>
                  </a:lnTo>
                  <a:lnTo>
                    <a:pt x="81" y="2590"/>
                  </a:lnTo>
                  <a:lnTo>
                    <a:pt x="1" y="2040"/>
                  </a:lnTo>
                  <a:cubicBezTo>
                    <a:pt x="0" y="2027"/>
                    <a:pt x="3" y="2014"/>
                    <a:pt x="11" y="2004"/>
                  </a:cubicBezTo>
                  <a:cubicBezTo>
                    <a:pt x="19" y="1994"/>
                    <a:pt x="30" y="1987"/>
                    <a:pt x="43" y="1985"/>
                  </a:cubicBezTo>
                  <a:lnTo>
                    <a:pt x="15689" y="2"/>
                  </a:lnTo>
                  <a:cubicBezTo>
                    <a:pt x="15705" y="0"/>
                    <a:pt x="15722" y="7"/>
                    <a:pt x="15732" y="20"/>
                  </a:cubicBezTo>
                  <a:cubicBezTo>
                    <a:pt x="15743" y="33"/>
                    <a:pt x="15746" y="50"/>
                    <a:pt x="15740" y="66"/>
                  </a:cubicBezTo>
                  <a:lnTo>
                    <a:pt x="10440" y="14920"/>
                  </a:lnTo>
                  <a:close/>
                </a:path>
              </a:pathLst>
            </a:custGeom>
            <a:solidFill>
              <a:srgbClr val="FFFFFF"/>
            </a:solidFill>
            <a:ln w="0"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4">
              <a:extLst>
                <a:ext uri="{FF2B5EF4-FFF2-40B4-BE49-F238E27FC236}">
                  <a16:creationId xmlns:a16="http://schemas.microsoft.com/office/drawing/2014/main" id="{D325F05B-2ECF-4D9A-81C0-D016694D5129}"/>
                </a:ext>
              </a:extLst>
            </p:cNvPr>
            <p:cNvSpPr>
              <a:spLocks/>
            </p:cNvSpPr>
            <p:nvPr/>
          </p:nvSpPr>
          <p:spPr bwMode="auto">
            <a:xfrm>
              <a:off x="3396" y="1749"/>
              <a:ext cx="732" cy="637"/>
            </a:xfrm>
            <a:custGeom>
              <a:avLst/>
              <a:gdLst>
                <a:gd name="T0" fmla="*/ 16332 w 16332"/>
                <a:gd name="T1" fmla="*/ 12247 h 14230"/>
                <a:gd name="T2" fmla="*/ 6395 w 16332"/>
                <a:gd name="T3" fmla="*/ 0 h 14230"/>
                <a:gd name="T4" fmla="*/ 686 w 16332"/>
                <a:gd name="T5" fmla="*/ 14230 h 14230"/>
                <a:gd name="T6" fmla="*/ 16332 w 16332"/>
                <a:gd name="T7" fmla="*/ 12247 h 14230"/>
              </a:gdLst>
              <a:ahLst/>
              <a:cxnLst>
                <a:cxn ang="0">
                  <a:pos x="T0" y="T1"/>
                </a:cxn>
                <a:cxn ang="0">
                  <a:pos x="T2" y="T3"/>
                </a:cxn>
                <a:cxn ang="0">
                  <a:pos x="T4" y="T5"/>
                </a:cxn>
                <a:cxn ang="0">
                  <a:pos x="T6" y="T7"/>
                </a:cxn>
              </a:cxnLst>
              <a:rect l="0" t="0" r="r" b="b"/>
              <a:pathLst>
                <a:path w="16332" h="14230">
                  <a:moveTo>
                    <a:pt x="16332" y="12247"/>
                  </a:moveTo>
                  <a:lnTo>
                    <a:pt x="6395" y="0"/>
                  </a:lnTo>
                  <a:cubicBezTo>
                    <a:pt x="2159" y="3436"/>
                    <a:pt x="0" y="8818"/>
                    <a:pt x="686" y="14230"/>
                  </a:cubicBezTo>
                  <a:lnTo>
                    <a:pt x="16332" y="12247"/>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25">
              <a:extLst>
                <a:ext uri="{FF2B5EF4-FFF2-40B4-BE49-F238E27FC236}">
                  <a16:creationId xmlns:a16="http://schemas.microsoft.com/office/drawing/2014/main" id="{14EA4328-0DE2-451E-894D-40D894CF648C}"/>
                </a:ext>
              </a:extLst>
            </p:cNvPr>
            <p:cNvSpPr>
              <a:spLocks noEditPoints="1"/>
            </p:cNvSpPr>
            <p:nvPr/>
          </p:nvSpPr>
          <p:spPr bwMode="auto">
            <a:xfrm>
              <a:off x="3419" y="1747"/>
              <a:ext cx="711" cy="641"/>
            </a:xfrm>
            <a:custGeom>
              <a:avLst/>
              <a:gdLst>
                <a:gd name="T0" fmla="*/ 15782 w 15870"/>
                <a:gd name="T1" fmla="*/ 12326 h 14328"/>
                <a:gd name="T2" fmla="*/ 5913 w 15870"/>
                <a:gd name="T3" fmla="*/ 86 h 14328"/>
                <a:gd name="T4" fmla="*/ 5145 w 15870"/>
                <a:gd name="T5" fmla="*/ 751 h 14328"/>
                <a:gd name="T6" fmla="*/ 4427 w 15870"/>
                <a:gd name="T7" fmla="*/ 1459 h 14328"/>
                <a:gd name="T8" fmla="*/ 3760 w 15870"/>
                <a:gd name="T9" fmla="*/ 2206 h 14328"/>
                <a:gd name="T10" fmla="*/ 3145 w 15870"/>
                <a:gd name="T11" fmla="*/ 2990 h 14328"/>
                <a:gd name="T12" fmla="*/ 2583 w 15870"/>
                <a:gd name="T13" fmla="*/ 3809 h 14328"/>
                <a:gd name="T14" fmla="*/ 2075 w 15870"/>
                <a:gd name="T15" fmla="*/ 4659 h 14328"/>
                <a:gd name="T16" fmla="*/ 1622 w 15870"/>
                <a:gd name="T17" fmla="*/ 5537 h 14328"/>
                <a:gd name="T18" fmla="*/ 1226 w 15870"/>
                <a:gd name="T19" fmla="*/ 6442 h 14328"/>
                <a:gd name="T20" fmla="*/ 888 w 15870"/>
                <a:gd name="T21" fmla="*/ 7370 h 14328"/>
                <a:gd name="T22" fmla="*/ 608 w 15870"/>
                <a:gd name="T23" fmla="*/ 8317 h 14328"/>
                <a:gd name="T24" fmla="*/ 387 w 15870"/>
                <a:gd name="T25" fmla="*/ 9283 h 14328"/>
                <a:gd name="T26" fmla="*/ 227 w 15870"/>
                <a:gd name="T27" fmla="*/ 10263 h 14328"/>
                <a:gd name="T28" fmla="*/ 130 w 15870"/>
                <a:gd name="T29" fmla="*/ 11255 h 14328"/>
                <a:gd name="T30" fmla="*/ 96 w 15870"/>
                <a:gd name="T31" fmla="*/ 12256 h 14328"/>
                <a:gd name="T32" fmla="*/ 125 w 15870"/>
                <a:gd name="T33" fmla="*/ 13263 h 14328"/>
                <a:gd name="T34" fmla="*/ 221 w 15870"/>
                <a:gd name="T35" fmla="*/ 14274 h 14328"/>
                <a:gd name="T36" fmla="*/ 15813 w 15870"/>
                <a:gd name="T37" fmla="*/ 12248 h 14328"/>
                <a:gd name="T38" fmla="*/ 143 w 15870"/>
                <a:gd name="T39" fmla="*/ 14317 h 14328"/>
                <a:gd name="T40" fmla="*/ 69 w 15870"/>
                <a:gd name="T41" fmla="*/ 13776 h 14328"/>
                <a:gd name="T42" fmla="*/ 6 w 15870"/>
                <a:gd name="T43" fmla="*/ 12760 h 14328"/>
                <a:gd name="T44" fmla="*/ 9 w 15870"/>
                <a:gd name="T45" fmla="*/ 11750 h 14328"/>
                <a:gd name="T46" fmla="*/ 76 w 15870"/>
                <a:gd name="T47" fmla="*/ 10747 h 14328"/>
                <a:gd name="T48" fmla="*/ 205 w 15870"/>
                <a:gd name="T49" fmla="*/ 9754 h 14328"/>
                <a:gd name="T50" fmla="*/ 397 w 15870"/>
                <a:gd name="T51" fmla="*/ 8775 h 14328"/>
                <a:gd name="T52" fmla="*/ 649 w 15870"/>
                <a:gd name="T53" fmla="*/ 7813 h 14328"/>
                <a:gd name="T54" fmla="*/ 960 w 15870"/>
                <a:gd name="T55" fmla="*/ 6869 h 14328"/>
                <a:gd name="T56" fmla="*/ 1330 w 15870"/>
                <a:gd name="T57" fmla="*/ 5947 h 14328"/>
                <a:gd name="T58" fmla="*/ 1757 w 15870"/>
                <a:gd name="T59" fmla="*/ 5049 h 14328"/>
                <a:gd name="T60" fmla="*/ 2241 w 15870"/>
                <a:gd name="T61" fmla="*/ 4179 h 14328"/>
                <a:gd name="T62" fmla="*/ 2779 w 15870"/>
                <a:gd name="T63" fmla="*/ 3340 h 14328"/>
                <a:gd name="T64" fmla="*/ 3372 w 15870"/>
                <a:gd name="T65" fmla="*/ 2533 h 14328"/>
                <a:gd name="T66" fmla="*/ 4017 w 15870"/>
                <a:gd name="T67" fmla="*/ 1762 h 14328"/>
                <a:gd name="T68" fmla="*/ 4713 w 15870"/>
                <a:gd name="T69" fmla="*/ 1030 h 14328"/>
                <a:gd name="T70" fmla="*/ 5461 w 15870"/>
                <a:gd name="T71" fmla="*/ 340 h 14328"/>
                <a:gd name="T72" fmla="*/ 5887 w 15870"/>
                <a:gd name="T73" fmla="*/ 1 h 14328"/>
                <a:gd name="T74" fmla="*/ 15856 w 15870"/>
                <a:gd name="T75" fmla="*/ 12266 h 14328"/>
                <a:gd name="T76" fmla="*/ 15825 w 15870"/>
                <a:gd name="T77" fmla="*/ 12344 h 14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70" h="14328">
                  <a:moveTo>
                    <a:pt x="15813" y="12248"/>
                  </a:moveTo>
                  <a:lnTo>
                    <a:pt x="15782" y="12326"/>
                  </a:lnTo>
                  <a:lnTo>
                    <a:pt x="5845" y="79"/>
                  </a:lnTo>
                  <a:lnTo>
                    <a:pt x="5913" y="86"/>
                  </a:lnTo>
                  <a:lnTo>
                    <a:pt x="5522" y="414"/>
                  </a:lnTo>
                  <a:lnTo>
                    <a:pt x="5145" y="751"/>
                  </a:lnTo>
                  <a:lnTo>
                    <a:pt x="4780" y="1100"/>
                  </a:lnTo>
                  <a:lnTo>
                    <a:pt x="4427" y="1459"/>
                  </a:lnTo>
                  <a:lnTo>
                    <a:pt x="4087" y="1827"/>
                  </a:lnTo>
                  <a:lnTo>
                    <a:pt x="3760" y="2206"/>
                  </a:lnTo>
                  <a:lnTo>
                    <a:pt x="3446" y="2594"/>
                  </a:lnTo>
                  <a:lnTo>
                    <a:pt x="3145" y="2990"/>
                  </a:lnTo>
                  <a:lnTo>
                    <a:pt x="2858" y="3395"/>
                  </a:lnTo>
                  <a:lnTo>
                    <a:pt x="2583" y="3809"/>
                  </a:lnTo>
                  <a:lnTo>
                    <a:pt x="2322" y="4230"/>
                  </a:lnTo>
                  <a:lnTo>
                    <a:pt x="2075" y="4659"/>
                  </a:lnTo>
                  <a:lnTo>
                    <a:pt x="1842" y="5095"/>
                  </a:lnTo>
                  <a:lnTo>
                    <a:pt x="1622" y="5537"/>
                  </a:lnTo>
                  <a:lnTo>
                    <a:pt x="1418" y="5986"/>
                  </a:lnTo>
                  <a:lnTo>
                    <a:pt x="1226" y="6442"/>
                  </a:lnTo>
                  <a:lnTo>
                    <a:pt x="1050" y="6903"/>
                  </a:lnTo>
                  <a:lnTo>
                    <a:pt x="888" y="7370"/>
                  </a:lnTo>
                  <a:lnTo>
                    <a:pt x="740" y="7841"/>
                  </a:lnTo>
                  <a:lnTo>
                    <a:pt x="608" y="8317"/>
                  </a:lnTo>
                  <a:lnTo>
                    <a:pt x="490" y="8798"/>
                  </a:lnTo>
                  <a:lnTo>
                    <a:pt x="387" y="9283"/>
                  </a:lnTo>
                  <a:lnTo>
                    <a:pt x="300" y="9771"/>
                  </a:lnTo>
                  <a:lnTo>
                    <a:pt x="227" y="10263"/>
                  </a:lnTo>
                  <a:lnTo>
                    <a:pt x="171" y="10757"/>
                  </a:lnTo>
                  <a:lnTo>
                    <a:pt x="130" y="11255"/>
                  </a:lnTo>
                  <a:lnTo>
                    <a:pt x="105" y="11754"/>
                  </a:lnTo>
                  <a:lnTo>
                    <a:pt x="96" y="12256"/>
                  </a:lnTo>
                  <a:lnTo>
                    <a:pt x="102" y="12759"/>
                  </a:lnTo>
                  <a:lnTo>
                    <a:pt x="125" y="13263"/>
                  </a:lnTo>
                  <a:lnTo>
                    <a:pt x="165" y="13768"/>
                  </a:lnTo>
                  <a:lnTo>
                    <a:pt x="221" y="14274"/>
                  </a:lnTo>
                  <a:lnTo>
                    <a:pt x="167" y="14231"/>
                  </a:lnTo>
                  <a:lnTo>
                    <a:pt x="15813" y="12248"/>
                  </a:lnTo>
                  <a:close/>
                  <a:moveTo>
                    <a:pt x="179" y="14327"/>
                  </a:moveTo>
                  <a:cubicBezTo>
                    <a:pt x="166" y="14328"/>
                    <a:pt x="153" y="14325"/>
                    <a:pt x="143" y="14317"/>
                  </a:cubicBezTo>
                  <a:cubicBezTo>
                    <a:pt x="133" y="14309"/>
                    <a:pt x="127" y="14297"/>
                    <a:pt x="125" y="14284"/>
                  </a:cubicBezTo>
                  <a:lnTo>
                    <a:pt x="69" y="13776"/>
                  </a:lnTo>
                  <a:lnTo>
                    <a:pt x="30" y="13267"/>
                  </a:lnTo>
                  <a:lnTo>
                    <a:pt x="6" y="12760"/>
                  </a:lnTo>
                  <a:lnTo>
                    <a:pt x="0" y="12254"/>
                  </a:lnTo>
                  <a:lnTo>
                    <a:pt x="9" y="11750"/>
                  </a:lnTo>
                  <a:lnTo>
                    <a:pt x="35" y="11247"/>
                  </a:lnTo>
                  <a:lnTo>
                    <a:pt x="76" y="10747"/>
                  </a:lnTo>
                  <a:lnTo>
                    <a:pt x="132" y="10249"/>
                  </a:lnTo>
                  <a:lnTo>
                    <a:pt x="205" y="9754"/>
                  </a:lnTo>
                  <a:lnTo>
                    <a:pt x="294" y="9263"/>
                  </a:lnTo>
                  <a:lnTo>
                    <a:pt x="397" y="8775"/>
                  </a:lnTo>
                  <a:lnTo>
                    <a:pt x="515" y="8292"/>
                  </a:lnTo>
                  <a:lnTo>
                    <a:pt x="649" y="7813"/>
                  </a:lnTo>
                  <a:lnTo>
                    <a:pt x="797" y="7338"/>
                  </a:lnTo>
                  <a:lnTo>
                    <a:pt x="960" y="6869"/>
                  </a:lnTo>
                  <a:lnTo>
                    <a:pt x="1138" y="6405"/>
                  </a:lnTo>
                  <a:lnTo>
                    <a:pt x="1330" y="5947"/>
                  </a:lnTo>
                  <a:lnTo>
                    <a:pt x="1536" y="5495"/>
                  </a:lnTo>
                  <a:lnTo>
                    <a:pt x="1757" y="5049"/>
                  </a:lnTo>
                  <a:lnTo>
                    <a:pt x="1992" y="4611"/>
                  </a:lnTo>
                  <a:lnTo>
                    <a:pt x="2241" y="4179"/>
                  </a:lnTo>
                  <a:lnTo>
                    <a:pt x="2503" y="3755"/>
                  </a:lnTo>
                  <a:lnTo>
                    <a:pt x="2779" y="3340"/>
                  </a:lnTo>
                  <a:lnTo>
                    <a:pt x="3069" y="2932"/>
                  </a:lnTo>
                  <a:lnTo>
                    <a:pt x="3372" y="2533"/>
                  </a:lnTo>
                  <a:lnTo>
                    <a:pt x="3688" y="2143"/>
                  </a:lnTo>
                  <a:lnTo>
                    <a:pt x="4017" y="1762"/>
                  </a:lnTo>
                  <a:lnTo>
                    <a:pt x="4359" y="1391"/>
                  </a:lnTo>
                  <a:lnTo>
                    <a:pt x="4713" y="1030"/>
                  </a:lnTo>
                  <a:lnTo>
                    <a:pt x="5081" y="680"/>
                  </a:lnTo>
                  <a:lnTo>
                    <a:pt x="5461" y="340"/>
                  </a:lnTo>
                  <a:lnTo>
                    <a:pt x="5852" y="12"/>
                  </a:lnTo>
                  <a:cubicBezTo>
                    <a:pt x="5861" y="4"/>
                    <a:pt x="5874" y="0"/>
                    <a:pt x="5887" y="1"/>
                  </a:cubicBezTo>
                  <a:cubicBezTo>
                    <a:pt x="5900" y="2"/>
                    <a:pt x="5912" y="9"/>
                    <a:pt x="5920" y="19"/>
                  </a:cubicBezTo>
                  <a:lnTo>
                    <a:pt x="15856" y="12266"/>
                  </a:lnTo>
                  <a:cubicBezTo>
                    <a:pt x="15867" y="12279"/>
                    <a:pt x="15870" y="12298"/>
                    <a:pt x="15864" y="12314"/>
                  </a:cubicBezTo>
                  <a:cubicBezTo>
                    <a:pt x="15857" y="12330"/>
                    <a:pt x="15842" y="12341"/>
                    <a:pt x="15825" y="12344"/>
                  </a:cubicBezTo>
                  <a:lnTo>
                    <a:pt x="179" y="14327"/>
                  </a:lnTo>
                  <a:close/>
                </a:path>
              </a:pathLst>
            </a:custGeom>
            <a:solidFill>
              <a:srgbClr val="FFFFFF"/>
            </a:solidFill>
            <a:ln w="0"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26">
              <a:extLst>
                <a:ext uri="{FF2B5EF4-FFF2-40B4-BE49-F238E27FC236}">
                  <a16:creationId xmlns:a16="http://schemas.microsoft.com/office/drawing/2014/main" id="{BBCB3E40-9D2C-48DF-8DFC-2E4A8F54AFD0}"/>
                </a:ext>
              </a:extLst>
            </p:cNvPr>
            <p:cNvSpPr>
              <a:spLocks/>
            </p:cNvSpPr>
            <p:nvPr/>
          </p:nvSpPr>
          <p:spPr bwMode="auto">
            <a:xfrm>
              <a:off x="3683" y="1749"/>
              <a:ext cx="445" cy="548"/>
            </a:xfrm>
            <a:custGeom>
              <a:avLst/>
              <a:gdLst>
                <a:gd name="T0" fmla="*/ 445 w 445"/>
                <a:gd name="T1" fmla="*/ 548 h 548"/>
                <a:gd name="T2" fmla="*/ 0 w 445"/>
                <a:gd name="T3" fmla="*/ 0 h 548"/>
                <a:gd name="T4" fmla="*/ 0 w 445"/>
                <a:gd name="T5" fmla="*/ 0 h 548"/>
                <a:gd name="T6" fmla="*/ 445 w 445"/>
                <a:gd name="T7" fmla="*/ 548 h 548"/>
              </a:gdLst>
              <a:ahLst/>
              <a:cxnLst>
                <a:cxn ang="0">
                  <a:pos x="T0" y="T1"/>
                </a:cxn>
                <a:cxn ang="0">
                  <a:pos x="T2" y="T3"/>
                </a:cxn>
                <a:cxn ang="0">
                  <a:pos x="T4" y="T5"/>
                </a:cxn>
                <a:cxn ang="0">
                  <a:pos x="T6" y="T7"/>
                </a:cxn>
              </a:cxnLst>
              <a:rect l="0" t="0" r="r" b="b"/>
              <a:pathLst>
                <a:path w="445" h="548">
                  <a:moveTo>
                    <a:pt x="445" y="548"/>
                  </a:moveTo>
                  <a:lnTo>
                    <a:pt x="0" y="0"/>
                  </a:lnTo>
                  <a:lnTo>
                    <a:pt x="0" y="0"/>
                  </a:lnTo>
                  <a:lnTo>
                    <a:pt x="445" y="548"/>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7">
              <a:extLst>
                <a:ext uri="{FF2B5EF4-FFF2-40B4-BE49-F238E27FC236}">
                  <a16:creationId xmlns:a16="http://schemas.microsoft.com/office/drawing/2014/main" id="{0F2307B2-4C41-4CCB-88A8-D27FA1D5601C}"/>
                </a:ext>
              </a:extLst>
            </p:cNvPr>
            <p:cNvSpPr>
              <a:spLocks noEditPoints="1"/>
            </p:cNvSpPr>
            <p:nvPr/>
          </p:nvSpPr>
          <p:spPr bwMode="auto">
            <a:xfrm>
              <a:off x="3681" y="1747"/>
              <a:ext cx="449" cy="553"/>
            </a:xfrm>
            <a:custGeom>
              <a:avLst/>
              <a:gdLst>
                <a:gd name="T0" fmla="*/ 10023 w 10040"/>
                <a:gd name="T1" fmla="*/ 12271 h 12355"/>
                <a:gd name="T2" fmla="*/ 9949 w 10040"/>
                <a:gd name="T3" fmla="*/ 12331 h 12355"/>
                <a:gd name="T4" fmla="*/ 12 w 10040"/>
                <a:gd name="T5" fmla="*/ 84 h 12355"/>
                <a:gd name="T6" fmla="*/ 80 w 10040"/>
                <a:gd name="T7" fmla="*/ 91 h 12355"/>
                <a:gd name="T8" fmla="*/ 80 w 10040"/>
                <a:gd name="T9" fmla="*/ 91 h 12355"/>
                <a:gd name="T10" fmla="*/ 87 w 10040"/>
                <a:gd name="T11" fmla="*/ 23 h 12355"/>
                <a:gd name="T12" fmla="*/ 10023 w 10040"/>
                <a:gd name="T13" fmla="*/ 12271 h 12355"/>
                <a:gd name="T14" fmla="*/ 12 w 10040"/>
                <a:gd name="T15" fmla="*/ 84 h 12355"/>
                <a:gd name="T16" fmla="*/ 2 w 10040"/>
                <a:gd name="T17" fmla="*/ 49 h 12355"/>
                <a:gd name="T18" fmla="*/ 19 w 10040"/>
                <a:gd name="T19" fmla="*/ 16 h 12355"/>
                <a:gd name="T20" fmla="*/ 19 w 10040"/>
                <a:gd name="T21" fmla="*/ 16 h 12355"/>
                <a:gd name="T22" fmla="*/ 87 w 10040"/>
                <a:gd name="T23" fmla="*/ 23 h 12355"/>
                <a:gd name="T24" fmla="*/ 10023 w 10040"/>
                <a:gd name="T25" fmla="*/ 12271 h 12355"/>
                <a:gd name="T26" fmla="*/ 10017 w 10040"/>
                <a:gd name="T27" fmla="*/ 12338 h 12355"/>
                <a:gd name="T28" fmla="*/ 9949 w 10040"/>
                <a:gd name="T29" fmla="*/ 12331 h 12355"/>
                <a:gd name="T30" fmla="*/ 12 w 10040"/>
                <a:gd name="T31" fmla="*/ 84 h 1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40" h="12355">
                  <a:moveTo>
                    <a:pt x="10023" y="12271"/>
                  </a:moveTo>
                  <a:lnTo>
                    <a:pt x="9949" y="12331"/>
                  </a:lnTo>
                  <a:lnTo>
                    <a:pt x="12" y="84"/>
                  </a:lnTo>
                  <a:lnTo>
                    <a:pt x="80" y="91"/>
                  </a:lnTo>
                  <a:lnTo>
                    <a:pt x="80" y="91"/>
                  </a:lnTo>
                  <a:lnTo>
                    <a:pt x="87" y="23"/>
                  </a:lnTo>
                  <a:lnTo>
                    <a:pt x="10023" y="12271"/>
                  </a:lnTo>
                  <a:close/>
                  <a:moveTo>
                    <a:pt x="12" y="84"/>
                  </a:moveTo>
                  <a:cubicBezTo>
                    <a:pt x="4" y="74"/>
                    <a:pt x="0" y="61"/>
                    <a:pt x="2" y="49"/>
                  </a:cubicBezTo>
                  <a:cubicBezTo>
                    <a:pt x="3" y="36"/>
                    <a:pt x="9" y="24"/>
                    <a:pt x="19" y="16"/>
                  </a:cubicBezTo>
                  <a:lnTo>
                    <a:pt x="19" y="16"/>
                  </a:lnTo>
                  <a:cubicBezTo>
                    <a:pt x="40" y="0"/>
                    <a:pt x="70" y="3"/>
                    <a:pt x="87" y="23"/>
                  </a:cubicBezTo>
                  <a:lnTo>
                    <a:pt x="10023" y="12271"/>
                  </a:lnTo>
                  <a:cubicBezTo>
                    <a:pt x="10040" y="12291"/>
                    <a:pt x="10037" y="12321"/>
                    <a:pt x="10017" y="12338"/>
                  </a:cubicBezTo>
                  <a:cubicBezTo>
                    <a:pt x="9996" y="12355"/>
                    <a:pt x="9965" y="12352"/>
                    <a:pt x="9949" y="12331"/>
                  </a:cubicBezTo>
                  <a:lnTo>
                    <a:pt x="12" y="84"/>
                  </a:lnTo>
                  <a:close/>
                </a:path>
              </a:pathLst>
            </a:custGeom>
            <a:solidFill>
              <a:srgbClr val="FFFFFF"/>
            </a:solidFill>
            <a:ln w="0"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28">
              <a:extLst>
                <a:ext uri="{FF2B5EF4-FFF2-40B4-BE49-F238E27FC236}">
                  <a16:creationId xmlns:a16="http://schemas.microsoft.com/office/drawing/2014/main" id="{D241970C-9AB1-471D-8231-01035EB372E3}"/>
                </a:ext>
              </a:extLst>
            </p:cNvPr>
            <p:cNvSpPr>
              <a:spLocks/>
            </p:cNvSpPr>
            <p:nvPr/>
          </p:nvSpPr>
          <p:spPr bwMode="auto">
            <a:xfrm>
              <a:off x="3683" y="1592"/>
              <a:ext cx="445" cy="705"/>
            </a:xfrm>
            <a:custGeom>
              <a:avLst/>
              <a:gdLst>
                <a:gd name="T0" fmla="*/ 9937 w 9937"/>
                <a:gd name="T1" fmla="*/ 15771 h 15771"/>
                <a:gd name="T2" fmla="*/ 9937 w 9937"/>
                <a:gd name="T3" fmla="*/ 0 h 15771"/>
                <a:gd name="T4" fmla="*/ 0 w 9937"/>
                <a:gd name="T5" fmla="*/ 3524 h 15771"/>
                <a:gd name="T6" fmla="*/ 9937 w 9937"/>
                <a:gd name="T7" fmla="*/ 15771 h 15771"/>
              </a:gdLst>
              <a:ahLst/>
              <a:cxnLst>
                <a:cxn ang="0">
                  <a:pos x="T0" y="T1"/>
                </a:cxn>
                <a:cxn ang="0">
                  <a:pos x="T2" y="T3"/>
                </a:cxn>
                <a:cxn ang="0">
                  <a:pos x="T4" y="T5"/>
                </a:cxn>
                <a:cxn ang="0">
                  <a:pos x="T6" y="T7"/>
                </a:cxn>
              </a:cxnLst>
              <a:rect l="0" t="0" r="r" b="b"/>
              <a:pathLst>
                <a:path w="9937" h="15771">
                  <a:moveTo>
                    <a:pt x="9937" y="15771"/>
                  </a:moveTo>
                  <a:lnTo>
                    <a:pt x="9937" y="0"/>
                  </a:lnTo>
                  <a:cubicBezTo>
                    <a:pt x="6319" y="0"/>
                    <a:pt x="2810" y="1244"/>
                    <a:pt x="0" y="3524"/>
                  </a:cubicBezTo>
                  <a:lnTo>
                    <a:pt x="9937" y="15771"/>
                  </a:ln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29">
              <a:extLst>
                <a:ext uri="{FF2B5EF4-FFF2-40B4-BE49-F238E27FC236}">
                  <a16:creationId xmlns:a16="http://schemas.microsoft.com/office/drawing/2014/main" id="{B0B555D9-4264-4ED1-B3A0-BFE727DC49A1}"/>
                </a:ext>
              </a:extLst>
            </p:cNvPr>
            <p:cNvSpPr>
              <a:spLocks noEditPoints="1"/>
            </p:cNvSpPr>
            <p:nvPr/>
          </p:nvSpPr>
          <p:spPr bwMode="auto">
            <a:xfrm>
              <a:off x="3681" y="1590"/>
              <a:ext cx="449" cy="710"/>
            </a:xfrm>
            <a:custGeom>
              <a:avLst/>
              <a:gdLst>
                <a:gd name="T0" fmla="*/ 10023 w 10034"/>
                <a:gd name="T1" fmla="*/ 15789 h 15871"/>
                <a:gd name="T2" fmla="*/ 9938 w 10034"/>
                <a:gd name="T3" fmla="*/ 15819 h 15871"/>
                <a:gd name="T4" fmla="*/ 9938 w 10034"/>
                <a:gd name="T5" fmla="*/ 48 h 15871"/>
                <a:gd name="T6" fmla="*/ 9987 w 10034"/>
                <a:gd name="T7" fmla="*/ 96 h 15871"/>
                <a:gd name="T8" fmla="*/ 9310 w 10034"/>
                <a:gd name="T9" fmla="*/ 110 h 15871"/>
                <a:gd name="T10" fmla="*/ 8639 w 10034"/>
                <a:gd name="T11" fmla="*/ 154 h 15871"/>
                <a:gd name="T12" fmla="*/ 7972 w 10034"/>
                <a:gd name="T13" fmla="*/ 226 h 15871"/>
                <a:gd name="T14" fmla="*/ 7309 w 10034"/>
                <a:gd name="T15" fmla="*/ 325 h 15871"/>
                <a:gd name="T16" fmla="*/ 6653 w 10034"/>
                <a:gd name="T17" fmla="*/ 453 h 15871"/>
                <a:gd name="T18" fmla="*/ 6004 w 10034"/>
                <a:gd name="T19" fmla="*/ 609 h 15871"/>
                <a:gd name="T20" fmla="*/ 5363 w 10034"/>
                <a:gd name="T21" fmla="*/ 791 h 15871"/>
                <a:gd name="T22" fmla="*/ 4730 w 10034"/>
                <a:gd name="T23" fmla="*/ 1001 h 15871"/>
                <a:gd name="T24" fmla="*/ 4106 w 10034"/>
                <a:gd name="T25" fmla="*/ 1237 h 15871"/>
                <a:gd name="T26" fmla="*/ 3493 w 10034"/>
                <a:gd name="T27" fmla="*/ 1499 h 15871"/>
                <a:gd name="T28" fmla="*/ 2891 w 10034"/>
                <a:gd name="T29" fmla="*/ 1788 h 15871"/>
                <a:gd name="T30" fmla="*/ 2302 w 10034"/>
                <a:gd name="T31" fmla="*/ 2102 h 15871"/>
                <a:gd name="T32" fmla="*/ 1724 w 10034"/>
                <a:gd name="T33" fmla="*/ 2441 h 15871"/>
                <a:gd name="T34" fmla="*/ 1161 w 10034"/>
                <a:gd name="T35" fmla="*/ 2806 h 15871"/>
                <a:gd name="T36" fmla="*/ 612 w 10034"/>
                <a:gd name="T37" fmla="*/ 3196 h 15871"/>
                <a:gd name="T38" fmla="*/ 79 w 10034"/>
                <a:gd name="T39" fmla="*/ 3610 h 15871"/>
                <a:gd name="T40" fmla="*/ 87 w 10034"/>
                <a:gd name="T41" fmla="*/ 3542 h 15871"/>
                <a:gd name="T42" fmla="*/ 10023 w 10034"/>
                <a:gd name="T43" fmla="*/ 15789 h 15871"/>
                <a:gd name="T44" fmla="*/ 12 w 10034"/>
                <a:gd name="T45" fmla="*/ 3602 h 15871"/>
                <a:gd name="T46" fmla="*/ 2 w 10034"/>
                <a:gd name="T47" fmla="*/ 3566 h 15871"/>
                <a:gd name="T48" fmla="*/ 20 w 10034"/>
                <a:gd name="T49" fmla="*/ 3534 h 15871"/>
                <a:gd name="T50" fmla="*/ 557 w 10034"/>
                <a:gd name="T51" fmla="*/ 3117 h 15871"/>
                <a:gd name="T52" fmla="*/ 1109 w 10034"/>
                <a:gd name="T53" fmla="*/ 2726 h 15871"/>
                <a:gd name="T54" fmla="*/ 1676 w 10034"/>
                <a:gd name="T55" fmla="*/ 2359 h 15871"/>
                <a:gd name="T56" fmla="*/ 2256 w 10034"/>
                <a:gd name="T57" fmla="*/ 2017 h 15871"/>
                <a:gd name="T58" fmla="*/ 2850 w 10034"/>
                <a:gd name="T59" fmla="*/ 1701 h 15871"/>
                <a:gd name="T60" fmla="*/ 3456 w 10034"/>
                <a:gd name="T61" fmla="*/ 1411 h 15871"/>
                <a:gd name="T62" fmla="*/ 4072 w 10034"/>
                <a:gd name="T63" fmla="*/ 1147 h 15871"/>
                <a:gd name="T64" fmla="*/ 4700 w 10034"/>
                <a:gd name="T65" fmla="*/ 909 h 15871"/>
                <a:gd name="T66" fmla="*/ 5336 w 10034"/>
                <a:gd name="T67" fmla="*/ 699 h 15871"/>
                <a:gd name="T68" fmla="*/ 5982 w 10034"/>
                <a:gd name="T69" fmla="*/ 515 h 15871"/>
                <a:gd name="T70" fmla="*/ 6635 w 10034"/>
                <a:gd name="T71" fmla="*/ 359 h 15871"/>
                <a:gd name="T72" fmla="*/ 7295 w 10034"/>
                <a:gd name="T73" fmla="*/ 231 h 15871"/>
                <a:gd name="T74" fmla="*/ 7961 w 10034"/>
                <a:gd name="T75" fmla="*/ 130 h 15871"/>
                <a:gd name="T76" fmla="*/ 8632 w 10034"/>
                <a:gd name="T77" fmla="*/ 58 h 15871"/>
                <a:gd name="T78" fmla="*/ 9308 w 10034"/>
                <a:gd name="T79" fmla="*/ 14 h 15871"/>
                <a:gd name="T80" fmla="*/ 9985 w 10034"/>
                <a:gd name="T81" fmla="*/ 0 h 15871"/>
                <a:gd name="T82" fmla="*/ 10020 w 10034"/>
                <a:gd name="T83" fmla="*/ 14 h 15871"/>
                <a:gd name="T84" fmla="*/ 10034 w 10034"/>
                <a:gd name="T85" fmla="*/ 48 h 15871"/>
                <a:gd name="T86" fmla="*/ 10034 w 10034"/>
                <a:gd name="T87" fmla="*/ 15819 h 15871"/>
                <a:gd name="T88" fmla="*/ 10002 w 10034"/>
                <a:gd name="T89" fmla="*/ 15864 h 15871"/>
                <a:gd name="T90" fmla="*/ 9949 w 10034"/>
                <a:gd name="T91" fmla="*/ 15849 h 15871"/>
                <a:gd name="T92" fmla="*/ 12 w 10034"/>
                <a:gd name="T93" fmla="*/ 3602 h 15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034" h="15871">
                  <a:moveTo>
                    <a:pt x="10023" y="15789"/>
                  </a:moveTo>
                  <a:lnTo>
                    <a:pt x="9938" y="15819"/>
                  </a:lnTo>
                  <a:lnTo>
                    <a:pt x="9938" y="48"/>
                  </a:lnTo>
                  <a:lnTo>
                    <a:pt x="9987" y="96"/>
                  </a:lnTo>
                  <a:lnTo>
                    <a:pt x="9310" y="110"/>
                  </a:lnTo>
                  <a:lnTo>
                    <a:pt x="8639" y="154"/>
                  </a:lnTo>
                  <a:lnTo>
                    <a:pt x="7972" y="226"/>
                  </a:lnTo>
                  <a:lnTo>
                    <a:pt x="7309" y="325"/>
                  </a:lnTo>
                  <a:lnTo>
                    <a:pt x="6653" y="453"/>
                  </a:lnTo>
                  <a:lnTo>
                    <a:pt x="6004" y="609"/>
                  </a:lnTo>
                  <a:lnTo>
                    <a:pt x="5363" y="791"/>
                  </a:lnTo>
                  <a:lnTo>
                    <a:pt x="4730" y="1001"/>
                  </a:lnTo>
                  <a:lnTo>
                    <a:pt x="4106" y="1237"/>
                  </a:lnTo>
                  <a:lnTo>
                    <a:pt x="3493" y="1499"/>
                  </a:lnTo>
                  <a:lnTo>
                    <a:pt x="2891" y="1788"/>
                  </a:lnTo>
                  <a:lnTo>
                    <a:pt x="2302" y="2102"/>
                  </a:lnTo>
                  <a:lnTo>
                    <a:pt x="1724" y="2441"/>
                  </a:lnTo>
                  <a:lnTo>
                    <a:pt x="1161" y="2806"/>
                  </a:lnTo>
                  <a:lnTo>
                    <a:pt x="612" y="3196"/>
                  </a:lnTo>
                  <a:lnTo>
                    <a:pt x="79" y="3610"/>
                  </a:lnTo>
                  <a:lnTo>
                    <a:pt x="87" y="3542"/>
                  </a:lnTo>
                  <a:lnTo>
                    <a:pt x="10023" y="15789"/>
                  </a:lnTo>
                  <a:close/>
                  <a:moveTo>
                    <a:pt x="12" y="3602"/>
                  </a:moveTo>
                  <a:cubicBezTo>
                    <a:pt x="4" y="3592"/>
                    <a:pt x="0" y="3579"/>
                    <a:pt x="2" y="3566"/>
                  </a:cubicBezTo>
                  <a:cubicBezTo>
                    <a:pt x="3" y="3554"/>
                    <a:pt x="10" y="3542"/>
                    <a:pt x="20" y="3534"/>
                  </a:cubicBezTo>
                  <a:lnTo>
                    <a:pt x="557" y="3117"/>
                  </a:lnTo>
                  <a:lnTo>
                    <a:pt x="1109" y="2726"/>
                  </a:lnTo>
                  <a:lnTo>
                    <a:pt x="1676" y="2359"/>
                  </a:lnTo>
                  <a:lnTo>
                    <a:pt x="2256" y="2017"/>
                  </a:lnTo>
                  <a:lnTo>
                    <a:pt x="2850" y="1701"/>
                  </a:lnTo>
                  <a:lnTo>
                    <a:pt x="3456" y="1411"/>
                  </a:lnTo>
                  <a:lnTo>
                    <a:pt x="4072" y="1147"/>
                  </a:lnTo>
                  <a:lnTo>
                    <a:pt x="4700" y="909"/>
                  </a:lnTo>
                  <a:lnTo>
                    <a:pt x="5336" y="699"/>
                  </a:lnTo>
                  <a:lnTo>
                    <a:pt x="5982" y="515"/>
                  </a:lnTo>
                  <a:lnTo>
                    <a:pt x="6635" y="359"/>
                  </a:lnTo>
                  <a:lnTo>
                    <a:pt x="7295" y="231"/>
                  </a:lnTo>
                  <a:lnTo>
                    <a:pt x="7961" y="130"/>
                  </a:lnTo>
                  <a:lnTo>
                    <a:pt x="8632" y="58"/>
                  </a:lnTo>
                  <a:lnTo>
                    <a:pt x="9308" y="14"/>
                  </a:lnTo>
                  <a:lnTo>
                    <a:pt x="9985" y="0"/>
                  </a:lnTo>
                  <a:cubicBezTo>
                    <a:pt x="9998" y="0"/>
                    <a:pt x="10010" y="5"/>
                    <a:pt x="10020" y="14"/>
                  </a:cubicBezTo>
                  <a:cubicBezTo>
                    <a:pt x="10029" y="23"/>
                    <a:pt x="10034" y="35"/>
                    <a:pt x="10034" y="48"/>
                  </a:cubicBezTo>
                  <a:lnTo>
                    <a:pt x="10034" y="15819"/>
                  </a:lnTo>
                  <a:cubicBezTo>
                    <a:pt x="10034" y="15839"/>
                    <a:pt x="10021" y="15857"/>
                    <a:pt x="10002" y="15864"/>
                  </a:cubicBezTo>
                  <a:cubicBezTo>
                    <a:pt x="9983" y="15871"/>
                    <a:pt x="9961" y="15865"/>
                    <a:pt x="9949" y="15849"/>
                  </a:cubicBezTo>
                  <a:lnTo>
                    <a:pt x="12" y="3602"/>
                  </a:lnTo>
                  <a:close/>
                </a:path>
              </a:pathLst>
            </a:custGeom>
            <a:solidFill>
              <a:srgbClr val="FFFFFF"/>
            </a:solidFill>
            <a:ln w="0"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60" name="Group 32">
            <a:extLst>
              <a:ext uri="{FF2B5EF4-FFF2-40B4-BE49-F238E27FC236}">
                <a16:creationId xmlns:a16="http://schemas.microsoft.com/office/drawing/2014/main" id="{8BFC5013-32EC-4C30-8953-D533C28F0E93}"/>
              </a:ext>
            </a:extLst>
          </p:cNvPr>
          <p:cNvGrpSpPr>
            <a:grpSpLocks noChangeAspect="1"/>
          </p:cNvGrpSpPr>
          <p:nvPr/>
        </p:nvGrpSpPr>
        <p:grpSpPr bwMode="auto">
          <a:xfrm>
            <a:off x="8961657" y="2979210"/>
            <a:ext cx="3123163" cy="2261709"/>
            <a:chOff x="5667" y="1914"/>
            <a:chExt cx="1994" cy="1444"/>
          </a:xfrm>
        </p:grpSpPr>
        <p:sp>
          <p:nvSpPr>
            <p:cNvPr id="61" name="AutoShape 31">
              <a:extLst>
                <a:ext uri="{FF2B5EF4-FFF2-40B4-BE49-F238E27FC236}">
                  <a16:creationId xmlns:a16="http://schemas.microsoft.com/office/drawing/2014/main" id="{B49676FD-5487-4B1A-8EEC-2372217C7DC4}"/>
                </a:ext>
              </a:extLst>
            </p:cNvPr>
            <p:cNvSpPr>
              <a:spLocks noChangeAspect="1" noChangeArrowheads="1" noTextEdit="1"/>
            </p:cNvSpPr>
            <p:nvPr/>
          </p:nvSpPr>
          <p:spPr bwMode="auto">
            <a:xfrm>
              <a:off x="5667" y="1914"/>
              <a:ext cx="1994" cy="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Rectangle 33">
              <a:extLst>
                <a:ext uri="{FF2B5EF4-FFF2-40B4-BE49-F238E27FC236}">
                  <a16:creationId xmlns:a16="http://schemas.microsoft.com/office/drawing/2014/main" id="{89DCD6AA-EBFB-4372-AA04-2D8F01A024D5}"/>
                </a:ext>
              </a:extLst>
            </p:cNvPr>
            <p:cNvSpPr>
              <a:spLocks noChangeArrowheads="1"/>
            </p:cNvSpPr>
            <p:nvPr/>
          </p:nvSpPr>
          <p:spPr bwMode="auto">
            <a:xfrm>
              <a:off x="5667" y="1914"/>
              <a:ext cx="1994" cy="144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34">
              <a:extLst>
                <a:ext uri="{FF2B5EF4-FFF2-40B4-BE49-F238E27FC236}">
                  <a16:creationId xmlns:a16="http://schemas.microsoft.com/office/drawing/2014/main" id="{338ADE74-DB69-4FB4-9AC0-4041AC8D373E}"/>
                </a:ext>
              </a:extLst>
            </p:cNvPr>
            <p:cNvSpPr>
              <a:spLocks/>
            </p:cNvSpPr>
            <p:nvPr/>
          </p:nvSpPr>
          <p:spPr bwMode="auto">
            <a:xfrm>
              <a:off x="6604" y="1946"/>
              <a:ext cx="782" cy="1411"/>
            </a:xfrm>
            <a:custGeom>
              <a:avLst/>
              <a:gdLst>
                <a:gd name="T0" fmla="*/ 683 w 8914"/>
                <a:gd name="T1" fmla="*/ 7883 h 16114"/>
                <a:gd name="T2" fmla="*/ 0 w 8914"/>
                <a:gd name="T3" fmla="*/ 15737 h 16114"/>
                <a:gd name="T4" fmla="*/ 8537 w 8914"/>
                <a:gd name="T5" fmla="*/ 8567 h 16114"/>
                <a:gd name="T6" fmla="*/ 1366 w 8914"/>
                <a:gd name="T7" fmla="*/ 30 h 16114"/>
                <a:gd name="T8" fmla="*/ 683 w 8914"/>
                <a:gd name="T9" fmla="*/ 0 h 16114"/>
                <a:gd name="T10" fmla="*/ 683 w 8914"/>
                <a:gd name="T11" fmla="*/ 7883 h 16114"/>
              </a:gdLst>
              <a:ahLst/>
              <a:cxnLst>
                <a:cxn ang="0">
                  <a:pos x="T0" y="T1"/>
                </a:cxn>
                <a:cxn ang="0">
                  <a:pos x="T2" y="T3"/>
                </a:cxn>
                <a:cxn ang="0">
                  <a:pos x="T4" y="T5"/>
                </a:cxn>
                <a:cxn ang="0">
                  <a:pos x="T6" y="T7"/>
                </a:cxn>
                <a:cxn ang="0">
                  <a:pos x="T8" y="T9"/>
                </a:cxn>
                <a:cxn ang="0">
                  <a:pos x="T10" y="T11"/>
                </a:cxn>
              </a:cxnLst>
              <a:rect l="0" t="0" r="r" b="b"/>
              <a:pathLst>
                <a:path w="8914" h="16114">
                  <a:moveTo>
                    <a:pt x="683" y="7883"/>
                  </a:moveTo>
                  <a:lnTo>
                    <a:pt x="0" y="15737"/>
                  </a:lnTo>
                  <a:cubicBezTo>
                    <a:pt x="4337" y="16114"/>
                    <a:pt x="8159" y="12904"/>
                    <a:pt x="8537" y="8567"/>
                  </a:cubicBezTo>
                  <a:cubicBezTo>
                    <a:pt x="8914" y="4229"/>
                    <a:pt x="5704" y="407"/>
                    <a:pt x="1366" y="30"/>
                  </a:cubicBezTo>
                  <a:cubicBezTo>
                    <a:pt x="1139" y="10"/>
                    <a:pt x="911" y="0"/>
                    <a:pt x="683" y="0"/>
                  </a:cubicBezTo>
                  <a:lnTo>
                    <a:pt x="683" y="7883"/>
                  </a:lnTo>
                  <a:close/>
                </a:path>
              </a:pathLst>
            </a:custGeom>
            <a:solidFill>
              <a:srgbClr val="5B9BD5"/>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5">
              <a:extLst>
                <a:ext uri="{FF2B5EF4-FFF2-40B4-BE49-F238E27FC236}">
                  <a16:creationId xmlns:a16="http://schemas.microsoft.com/office/drawing/2014/main" id="{C466C144-01AB-485D-8F90-A2867F989000}"/>
                </a:ext>
              </a:extLst>
            </p:cNvPr>
            <p:cNvSpPr>
              <a:spLocks noEditPoints="1"/>
            </p:cNvSpPr>
            <p:nvPr/>
          </p:nvSpPr>
          <p:spPr bwMode="auto">
            <a:xfrm>
              <a:off x="6602" y="1944"/>
              <a:ext cx="756" cy="1384"/>
            </a:xfrm>
            <a:custGeom>
              <a:avLst/>
              <a:gdLst>
                <a:gd name="T0" fmla="*/ 229 w 8614"/>
                <a:gd name="T1" fmla="*/ 15752 h 15815"/>
                <a:gd name="T2" fmla="*/ 1029 w 8614"/>
                <a:gd name="T3" fmla="*/ 15761 h 15815"/>
                <a:gd name="T4" fmla="*/ 1812 w 8614"/>
                <a:gd name="T5" fmla="*/ 15691 h 15815"/>
                <a:gd name="T6" fmla="*/ 2573 w 8614"/>
                <a:gd name="T7" fmla="*/ 15544 h 15815"/>
                <a:gd name="T8" fmla="*/ 3309 w 8614"/>
                <a:gd name="T9" fmla="*/ 15326 h 15815"/>
                <a:gd name="T10" fmla="*/ 4014 w 8614"/>
                <a:gd name="T11" fmla="*/ 15039 h 15815"/>
                <a:gd name="T12" fmla="*/ 4847 w 8614"/>
                <a:gd name="T13" fmla="*/ 14589 h 15815"/>
                <a:gd name="T14" fmla="*/ 6045 w 8614"/>
                <a:gd name="T15" fmla="*/ 13676 h 15815"/>
                <a:gd name="T16" fmla="*/ 7050 w 8614"/>
                <a:gd name="T17" fmla="*/ 12550 h 15815"/>
                <a:gd name="T18" fmla="*/ 7744 w 8614"/>
                <a:gd name="T19" fmla="*/ 11412 h 15815"/>
                <a:gd name="T20" fmla="*/ 8053 w 8614"/>
                <a:gd name="T21" fmla="*/ 10706 h 15815"/>
                <a:gd name="T22" fmla="*/ 8294 w 8614"/>
                <a:gd name="T23" fmla="*/ 9964 h 15815"/>
                <a:gd name="T24" fmla="*/ 8462 w 8614"/>
                <a:gd name="T25" fmla="*/ 9189 h 15815"/>
                <a:gd name="T26" fmla="*/ 8552 w 8614"/>
                <a:gd name="T27" fmla="*/ 8386 h 15815"/>
                <a:gd name="T28" fmla="*/ 8561 w 8614"/>
                <a:gd name="T29" fmla="*/ 7586 h 15815"/>
                <a:gd name="T30" fmla="*/ 8490 w 8614"/>
                <a:gd name="T31" fmla="*/ 6803 h 15815"/>
                <a:gd name="T32" fmla="*/ 8344 w 8614"/>
                <a:gd name="T33" fmla="*/ 6041 h 15815"/>
                <a:gd name="T34" fmla="*/ 8125 w 8614"/>
                <a:gd name="T35" fmla="*/ 5306 h 15815"/>
                <a:gd name="T36" fmla="*/ 7839 w 8614"/>
                <a:gd name="T37" fmla="*/ 4601 h 15815"/>
                <a:gd name="T38" fmla="*/ 7389 w 8614"/>
                <a:gd name="T39" fmla="*/ 3768 h 15815"/>
                <a:gd name="T40" fmla="*/ 6475 w 8614"/>
                <a:gd name="T41" fmla="*/ 2569 h 15815"/>
                <a:gd name="T42" fmla="*/ 5349 w 8614"/>
                <a:gd name="T43" fmla="*/ 1564 h 15815"/>
                <a:gd name="T44" fmla="*/ 4212 w 8614"/>
                <a:gd name="T45" fmla="*/ 871 h 15815"/>
                <a:gd name="T46" fmla="*/ 3506 w 8614"/>
                <a:gd name="T47" fmla="*/ 561 h 15815"/>
                <a:gd name="T48" fmla="*/ 2763 w 8614"/>
                <a:gd name="T49" fmla="*/ 321 h 15815"/>
                <a:gd name="T50" fmla="*/ 1988 w 8614"/>
                <a:gd name="T51" fmla="*/ 153 h 15815"/>
                <a:gd name="T52" fmla="*/ 1218 w 8614"/>
                <a:gd name="T53" fmla="*/ 65 h 15815"/>
                <a:gd name="T54" fmla="*/ 731 w 8614"/>
                <a:gd name="T55" fmla="*/ 24 h 15815"/>
                <a:gd name="T56" fmla="*/ 707 w 8614"/>
                <a:gd name="T57" fmla="*/ 0 h 15815"/>
                <a:gd name="T58" fmla="*/ 1393 w 8614"/>
                <a:gd name="T59" fmla="*/ 30 h 15815"/>
                <a:gd name="T60" fmla="*/ 2194 w 8614"/>
                <a:gd name="T61" fmla="*/ 141 h 15815"/>
                <a:gd name="T62" fmla="*/ 2966 w 8614"/>
                <a:gd name="T63" fmla="*/ 328 h 15815"/>
                <a:gd name="T64" fmla="*/ 3704 w 8614"/>
                <a:gd name="T65" fmla="*/ 588 h 15815"/>
                <a:gd name="T66" fmla="*/ 4405 w 8614"/>
                <a:gd name="T67" fmla="*/ 916 h 15815"/>
                <a:gd name="T68" fmla="*/ 5680 w 8614"/>
                <a:gd name="T69" fmla="*/ 1759 h 15815"/>
                <a:gd name="T70" fmla="*/ 6762 w 8614"/>
                <a:gd name="T71" fmla="*/ 2822 h 15815"/>
                <a:gd name="T72" fmla="*/ 7623 w 8614"/>
                <a:gd name="T73" fmla="*/ 4072 h 15815"/>
                <a:gd name="T74" fmla="*/ 7961 w 8614"/>
                <a:gd name="T75" fmla="*/ 4755 h 15815"/>
                <a:gd name="T76" fmla="*/ 8232 w 8614"/>
                <a:gd name="T77" fmla="*/ 5473 h 15815"/>
                <a:gd name="T78" fmla="*/ 8434 w 8614"/>
                <a:gd name="T79" fmla="*/ 6220 h 15815"/>
                <a:gd name="T80" fmla="*/ 8563 w 8614"/>
                <a:gd name="T81" fmla="*/ 6992 h 15815"/>
                <a:gd name="T82" fmla="*/ 8614 w 8614"/>
                <a:gd name="T83" fmla="*/ 7784 h 15815"/>
                <a:gd name="T84" fmla="*/ 8585 w 8614"/>
                <a:gd name="T85" fmla="*/ 8593 h 15815"/>
                <a:gd name="T86" fmla="*/ 8474 w 8614"/>
                <a:gd name="T87" fmla="*/ 9395 h 15815"/>
                <a:gd name="T88" fmla="*/ 8286 w 8614"/>
                <a:gd name="T89" fmla="*/ 10167 h 15815"/>
                <a:gd name="T90" fmla="*/ 8027 w 8614"/>
                <a:gd name="T91" fmla="*/ 10905 h 15815"/>
                <a:gd name="T92" fmla="*/ 7699 w 8614"/>
                <a:gd name="T93" fmla="*/ 11606 h 15815"/>
                <a:gd name="T94" fmla="*/ 6856 w 8614"/>
                <a:gd name="T95" fmla="*/ 12881 h 15815"/>
                <a:gd name="T96" fmla="*/ 5792 w 8614"/>
                <a:gd name="T97" fmla="*/ 13963 h 15815"/>
                <a:gd name="T98" fmla="*/ 4543 w 8614"/>
                <a:gd name="T99" fmla="*/ 14823 h 15815"/>
                <a:gd name="T100" fmla="*/ 3859 w 8614"/>
                <a:gd name="T101" fmla="*/ 15161 h 15815"/>
                <a:gd name="T102" fmla="*/ 3142 w 8614"/>
                <a:gd name="T103" fmla="*/ 15433 h 15815"/>
                <a:gd name="T104" fmla="*/ 2395 w 8614"/>
                <a:gd name="T105" fmla="*/ 15635 h 15815"/>
                <a:gd name="T106" fmla="*/ 1623 w 8614"/>
                <a:gd name="T107" fmla="*/ 15763 h 15815"/>
                <a:gd name="T108" fmla="*/ 831 w 8614"/>
                <a:gd name="T109" fmla="*/ 15814 h 15815"/>
                <a:gd name="T110" fmla="*/ 22 w 8614"/>
                <a:gd name="T111" fmla="*/ 15785 h 15815"/>
                <a:gd name="T112" fmla="*/ 683 w 8614"/>
                <a:gd name="T113" fmla="*/ 24 h 15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614" h="15815">
                  <a:moveTo>
                    <a:pt x="731" y="7907"/>
                  </a:moveTo>
                  <a:lnTo>
                    <a:pt x="48" y="15763"/>
                  </a:lnTo>
                  <a:lnTo>
                    <a:pt x="26" y="15737"/>
                  </a:lnTo>
                  <a:lnTo>
                    <a:pt x="229" y="15752"/>
                  </a:lnTo>
                  <a:lnTo>
                    <a:pt x="430" y="15762"/>
                  </a:lnTo>
                  <a:lnTo>
                    <a:pt x="631" y="15767"/>
                  </a:lnTo>
                  <a:lnTo>
                    <a:pt x="830" y="15766"/>
                  </a:lnTo>
                  <a:lnTo>
                    <a:pt x="1029" y="15761"/>
                  </a:lnTo>
                  <a:lnTo>
                    <a:pt x="1227" y="15751"/>
                  </a:lnTo>
                  <a:lnTo>
                    <a:pt x="1423" y="15736"/>
                  </a:lnTo>
                  <a:lnTo>
                    <a:pt x="1618" y="15715"/>
                  </a:lnTo>
                  <a:lnTo>
                    <a:pt x="1812" y="15691"/>
                  </a:lnTo>
                  <a:lnTo>
                    <a:pt x="2005" y="15661"/>
                  </a:lnTo>
                  <a:lnTo>
                    <a:pt x="2196" y="15627"/>
                  </a:lnTo>
                  <a:lnTo>
                    <a:pt x="2385" y="15588"/>
                  </a:lnTo>
                  <a:lnTo>
                    <a:pt x="2573" y="15544"/>
                  </a:lnTo>
                  <a:lnTo>
                    <a:pt x="2760" y="15496"/>
                  </a:lnTo>
                  <a:lnTo>
                    <a:pt x="2945" y="15444"/>
                  </a:lnTo>
                  <a:lnTo>
                    <a:pt x="3128" y="15387"/>
                  </a:lnTo>
                  <a:lnTo>
                    <a:pt x="3309" y="15326"/>
                  </a:lnTo>
                  <a:lnTo>
                    <a:pt x="3488" y="15260"/>
                  </a:lnTo>
                  <a:lnTo>
                    <a:pt x="3665" y="15191"/>
                  </a:lnTo>
                  <a:lnTo>
                    <a:pt x="3841" y="15117"/>
                  </a:lnTo>
                  <a:lnTo>
                    <a:pt x="4014" y="15039"/>
                  </a:lnTo>
                  <a:lnTo>
                    <a:pt x="4185" y="14957"/>
                  </a:lnTo>
                  <a:lnTo>
                    <a:pt x="4354" y="14871"/>
                  </a:lnTo>
                  <a:lnTo>
                    <a:pt x="4520" y="14781"/>
                  </a:lnTo>
                  <a:lnTo>
                    <a:pt x="4847" y="14589"/>
                  </a:lnTo>
                  <a:lnTo>
                    <a:pt x="5163" y="14382"/>
                  </a:lnTo>
                  <a:lnTo>
                    <a:pt x="5468" y="14161"/>
                  </a:lnTo>
                  <a:lnTo>
                    <a:pt x="5762" y="13925"/>
                  </a:lnTo>
                  <a:lnTo>
                    <a:pt x="6045" y="13676"/>
                  </a:lnTo>
                  <a:lnTo>
                    <a:pt x="6316" y="13413"/>
                  </a:lnTo>
                  <a:lnTo>
                    <a:pt x="6574" y="13138"/>
                  </a:lnTo>
                  <a:lnTo>
                    <a:pt x="6819" y="12850"/>
                  </a:lnTo>
                  <a:lnTo>
                    <a:pt x="7050" y="12550"/>
                  </a:lnTo>
                  <a:lnTo>
                    <a:pt x="7268" y="12238"/>
                  </a:lnTo>
                  <a:lnTo>
                    <a:pt x="7470" y="11915"/>
                  </a:lnTo>
                  <a:lnTo>
                    <a:pt x="7657" y="11582"/>
                  </a:lnTo>
                  <a:lnTo>
                    <a:pt x="7744" y="11412"/>
                  </a:lnTo>
                  <a:lnTo>
                    <a:pt x="7828" y="11239"/>
                  </a:lnTo>
                  <a:lnTo>
                    <a:pt x="7907" y="11064"/>
                  </a:lnTo>
                  <a:lnTo>
                    <a:pt x="7982" y="10886"/>
                  </a:lnTo>
                  <a:lnTo>
                    <a:pt x="8053" y="10706"/>
                  </a:lnTo>
                  <a:lnTo>
                    <a:pt x="8120" y="10524"/>
                  </a:lnTo>
                  <a:lnTo>
                    <a:pt x="8183" y="10339"/>
                  </a:lnTo>
                  <a:lnTo>
                    <a:pt x="8241" y="10153"/>
                  </a:lnTo>
                  <a:lnTo>
                    <a:pt x="8294" y="9964"/>
                  </a:lnTo>
                  <a:lnTo>
                    <a:pt x="8343" y="9773"/>
                  </a:lnTo>
                  <a:lnTo>
                    <a:pt x="8387" y="9580"/>
                  </a:lnTo>
                  <a:lnTo>
                    <a:pt x="8427" y="9385"/>
                  </a:lnTo>
                  <a:lnTo>
                    <a:pt x="8462" y="9189"/>
                  </a:lnTo>
                  <a:lnTo>
                    <a:pt x="8492" y="8990"/>
                  </a:lnTo>
                  <a:lnTo>
                    <a:pt x="8517" y="8790"/>
                  </a:lnTo>
                  <a:lnTo>
                    <a:pt x="8537" y="8588"/>
                  </a:lnTo>
                  <a:lnTo>
                    <a:pt x="8552" y="8386"/>
                  </a:lnTo>
                  <a:lnTo>
                    <a:pt x="8562" y="8185"/>
                  </a:lnTo>
                  <a:lnTo>
                    <a:pt x="8566" y="7984"/>
                  </a:lnTo>
                  <a:lnTo>
                    <a:pt x="8566" y="7784"/>
                  </a:lnTo>
                  <a:lnTo>
                    <a:pt x="8561" y="7586"/>
                  </a:lnTo>
                  <a:lnTo>
                    <a:pt x="8550" y="7388"/>
                  </a:lnTo>
                  <a:lnTo>
                    <a:pt x="8535" y="7192"/>
                  </a:lnTo>
                  <a:lnTo>
                    <a:pt x="8515" y="6996"/>
                  </a:lnTo>
                  <a:lnTo>
                    <a:pt x="8490" y="6803"/>
                  </a:lnTo>
                  <a:lnTo>
                    <a:pt x="8460" y="6610"/>
                  </a:lnTo>
                  <a:lnTo>
                    <a:pt x="8426" y="6419"/>
                  </a:lnTo>
                  <a:lnTo>
                    <a:pt x="8387" y="6229"/>
                  </a:lnTo>
                  <a:lnTo>
                    <a:pt x="8344" y="6041"/>
                  </a:lnTo>
                  <a:lnTo>
                    <a:pt x="8296" y="5855"/>
                  </a:lnTo>
                  <a:lnTo>
                    <a:pt x="8243" y="5670"/>
                  </a:lnTo>
                  <a:lnTo>
                    <a:pt x="8187" y="5487"/>
                  </a:lnTo>
                  <a:lnTo>
                    <a:pt x="8125" y="5306"/>
                  </a:lnTo>
                  <a:lnTo>
                    <a:pt x="8060" y="5127"/>
                  </a:lnTo>
                  <a:lnTo>
                    <a:pt x="7990" y="4949"/>
                  </a:lnTo>
                  <a:lnTo>
                    <a:pt x="7916" y="4774"/>
                  </a:lnTo>
                  <a:lnTo>
                    <a:pt x="7839" y="4601"/>
                  </a:lnTo>
                  <a:lnTo>
                    <a:pt x="7756" y="4430"/>
                  </a:lnTo>
                  <a:lnTo>
                    <a:pt x="7670" y="4261"/>
                  </a:lnTo>
                  <a:lnTo>
                    <a:pt x="7580" y="4094"/>
                  </a:lnTo>
                  <a:lnTo>
                    <a:pt x="7389" y="3768"/>
                  </a:lnTo>
                  <a:lnTo>
                    <a:pt x="7182" y="3452"/>
                  </a:lnTo>
                  <a:lnTo>
                    <a:pt x="6961" y="3147"/>
                  </a:lnTo>
                  <a:lnTo>
                    <a:pt x="6725" y="2852"/>
                  </a:lnTo>
                  <a:lnTo>
                    <a:pt x="6475" y="2569"/>
                  </a:lnTo>
                  <a:lnTo>
                    <a:pt x="6213" y="2299"/>
                  </a:lnTo>
                  <a:lnTo>
                    <a:pt x="5937" y="2040"/>
                  </a:lnTo>
                  <a:lnTo>
                    <a:pt x="5649" y="1795"/>
                  </a:lnTo>
                  <a:lnTo>
                    <a:pt x="5349" y="1564"/>
                  </a:lnTo>
                  <a:lnTo>
                    <a:pt x="5038" y="1347"/>
                  </a:lnTo>
                  <a:lnTo>
                    <a:pt x="4715" y="1145"/>
                  </a:lnTo>
                  <a:lnTo>
                    <a:pt x="4382" y="958"/>
                  </a:lnTo>
                  <a:lnTo>
                    <a:pt x="4212" y="871"/>
                  </a:lnTo>
                  <a:lnTo>
                    <a:pt x="4039" y="787"/>
                  </a:lnTo>
                  <a:lnTo>
                    <a:pt x="3863" y="708"/>
                  </a:lnTo>
                  <a:lnTo>
                    <a:pt x="3686" y="632"/>
                  </a:lnTo>
                  <a:lnTo>
                    <a:pt x="3506" y="561"/>
                  </a:lnTo>
                  <a:lnTo>
                    <a:pt x="3323" y="495"/>
                  </a:lnTo>
                  <a:lnTo>
                    <a:pt x="3139" y="432"/>
                  </a:lnTo>
                  <a:lnTo>
                    <a:pt x="2952" y="374"/>
                  </a:lnTo>
                  <a:lnTo>
                    <a:pt x="2763" y="321"/>
                  </a:lnTo>
                  <a:lnTo>
                    <a:pt x="2573" y="272"/>
                  </a:lnTo>
                  <a:lnTo>
                    <a:pt x="2380" y="227"/>
                  </a:lnTo>
                  <a:lnTo>
                    <a:pt x="2185" y="188"/>
                  </a:lnTo>
                  <a:lnTo>
                    <a:pt x="1988" y="153"/>
                  </a:lnTo>
                  <a:lnTo>
                    <a:pt x="1790" y="123"/>
                  </a:lnTo>
                  <a:lnTo>
                    <a:pt x="1590" y="98"/>
                  </a:lnTo>
                  <a:lnTo>
                    <a:pt x="1388" y="78"/>
                  </a:lnTo>
                  <a:lnTo>
                    <a:pt x="1218" y="65"/>
                  </a:lnTo>
                  <a:lnTo>
                    <a:pt x="1048" y="56"/>
                  </a:lnTo>
                  <a:lnTo>
                    <a:pt x="877" y="50"/>
                  </a:lnTo>
                  <a:lnTo>
                    <a:pt x="707" y="48"/>
                  </a:lnTo>
                  <a:lnTo>
                    <a:pt x="731" y="24"/>
                  </a:lnTo>
                  <a:lnTo>
                    <a:pt x="731" y="7907"/>
                  </a:lnTo>
                  <a:close/>
                  <a:moveTo>
                    <a:pt x="683" y="24"/>
                  </a:moveTo>
                  <a:cubicBezTo>
                    <a:pt x="683" y="18"/>
                    <a:pt x="686" y="12"/>
                    <a:pt x="690" y="7"/>
                  </a:cubicBezTo>
                  <a:cubicBezTo>
                    <a:pt x="695" y="3"/>
                    <a:pt x="701" y="0"/>
                    <a:pt x="707" y="0"/>
                  </a:cubicBezTo>
                  <a:lnTo>
                    <a:pt x="879" y="2"/>
                  </a:lnTo>
                  <a:lnTo>
                    <a:pt x="1050" y="8"/>
                  </a:lnTo>
                  <a:lnTo>
                    <a:pt x="1222" y="17"/>
                  </a:lnTo>
                  <a:lnTo>
                    <a:pt x="1393" y="30"/>
                  </a:lnTo>
                  <a:lnTo>
                    <a:pt x="1596" y="50"/>
                  </a:lnTo>
                  <a:lnTo>
                    <a:pt x="1797" y="75"/>
                  </a:lnTo>
                  <a:lnTo>
                    <a:pt x="1997" y="106"/>
                  </a:lnTo>
                  <a:lnTo>
                    <a:pt x="2194" y="141"/>
                  </a:lnTo>
                  <a:lnTo>
                    <a:pt x="2390" y="181"/>
                  </a:lnTo>
                  <a:lnTo>
                    <a:pt x="2584" y="225"/>
                  </a:lnTo>
                  <a:lnTo>
                    <a:pt x="2776" y="274"/>
                  </a:lnTo>
                  <a:lnTo>
                    <a:pt x="2966" y="328"/>
                  </a:lnTo>
                  <a:lnTo>
                    <a:pt x="3154" y="386"/>
                  </a:lnTo>
                  <a:lnTo>
                    <a:pt x="3340" y="449"/>
                  </a:lnTo>
                  <a:lnTo>
                    <a:pt x="3523" y="517"/>
                  </a:lnTo>
                  <a:lnTo>
                    <a:pt x="3704" y="588"/>
                  </a:lnTo>
                  <a:lnTo>
                    <a:pt x="3883" y="664"/>
                  </a:lnTo>
                  <a:lnTo>
                    <a:pt x="4060" y="744"/>
                  </a:lnTo>
                  <a:lnTo>
                    <a:pt x="4234" y="828"/>
                  </a:lnTo>
                  <a:lnTo>
                    <a:pt x="4405" y="916"/>
                  </a:lnTo>
                  <a:lnTo>
                    <a:pt x="4740" y="1104"/>
                  </a:lnTo>
                  <a:lnTo>
                    <a:pt x="5065" y="1308"/>
                  </a:lnTo>
                  <a:lnTo>
                    <a:pt x="5378" y="1526"/>
                  </a:lnTo>
                  <a:lnTo>
                    <a:pt x="5680" y="1759"/>
                  </a:lnTo>
                  <a:lnTo>
                    <a:pt x="5970" y="2005"/>
                  </a:lnTo>
                  <a:lnTo>
                    <a:pt x="6247" y="2265"/>
                  </a:lnTo>
                  <a:lnTo>
                    <a:pt x="6511" y="2538"/>
                  </a:lnTo>
                  <a:lnTo>
                    <a:pt x="6762" y="2822"/>
                  </a:lnTo>
                  <a:lnTo>
                    <a:pt x="6999" y="3119"/>
                  </a:lnTo>
                  <a:lnTo>
                    <a:pt x="7222" y="3426"/>
                  </a:lnTo>
                  <a:lnTo>
                    <a:pt x="7430" y="3744"/>
                  </a:lnTo>
                  <a:lnTo>
                    <a:pt x="7623" y="4072"/>
                  </a:lnTo>
                  <a:lnTo>
                    <a:pt x="7713" y="4239"/>
                  </a:lnTo>
                  <a:lnTo>
                    <a:pt x="7800" y="4409"/>
                  </a:lnTo>
                  <a:lnTo>
                    <a:pt x="7882" y="4581"/>
                  </a:lnTo>
                  <a:lnTo>
                    <a:pt x="7961" y="4755"/>
                  </a:lnTo>
                  <a:lnTo>
                    <a:pt x="8035" y="4932"/>
                  </a:lnTo>
                  <a:lnTo>
                    <a:pt x="8105" y="5110"/>
                  </a:lnTo>
                  <a:lnTo>
                    <a:pt x="8171" y="5291"/>
                  </a:lnTo>
                  <a:lnTo>
                    <a:pt x="8232" y="5473"/>
                  </a:lnTo>
                  <a:lnTo>
                    <a:pt x="8290" y="5657"/>
                  </a:lnTo>
                  <a:lnTo>
                    <a:pt x="8342" y="5843"/>
                  </a:lnTo>
                  <a:lnTo>
                    <a:pt x="8391" y="6031"/>
                  </a:lnTo>
                  <a:lnTo>
                    <a:pt x="8434" y="6220"/>
                  </a:lnTo>
                  <a:lnTo>
                    <a:pt x="8474" y="6410"/>
                  </a:lnTo>
                  <a:lnTo>
                    <a:pt x="8508" y="6603"/>
                  </a:lnTo>
                  <a:lnTo>
                    <a:pt x="8538" y="6796"/>
                  </a:lnTo>
                  <a:lnTo>
                    <a:pt x="8563" y="6992"/>
                  </a:lnTo>
                  <a:lnTo>
                    <a:pt x="8583" y="7188"/>
                  </a:lnTo>
                  <a:lnTo>
                    <a:pt x="8598" y="7385"/>
                  </a:lnTo>
                  <a:lnTo>
                    <a:pt x="8609" y="7584"/>
                  </a:lnTo>
                  <a:lnTo>
                    <a:pt x="8614" y="7784"/>
                  </a:lnTo>
                  <a:lnTo>
                    <a:pt x="8614" y="7985"/>
                  </a:lnTo>
                  <a:lnTo>
                    <a:pt x="8610" y="8187"/>
                  </a:lnTo>
                  <a:lnTo>
                    <a:pt x="8600" y="8389"/>
                  </a:lnTo>
                  <a:lnTo>
                    <a:pt x="8585" y="8593"/>
                  </a:lnTo>
                  <a:lnTo>
                    <a:pt x="8564" y="8796"/>
                  </a:lnTo>
                  <a:lnTo>
                    <a:pt x="8539" y="8998"/>
                  </a:lnTo>
                  <a:lnTo>
                    <a:pt x="8509" y="9197"/>
                  </a:lnTo>
                  <a:lnTo>
                    <a:pt x="8474" y="9395"/>
                  </a:lnTo>
                  <a:lnTo>
                    <a:pt x="8434" y="9591"/>
                  </a:lnTo>
                  <a:lnTo>
                    <a:pt x="8389" y="9785"/>
                  </a:lnTo>
                  <a:lnTo>
                    <a:pt x="8340" y="9977"/>
                  </a:lnTo>
                  <a:lnTo>
                    <a:pt x="8286" y="10167"/>
                  </a:lnTo>
                  <a:lnTo>
                    <a:pt x="8228" y="10355"/>
                  </a:lnTo>
                  <a:lnTo>
                    <a:pt x="8165" y="10540"/>
                  </a:lnTo>
                  <a:lnTo>
                    <a:pt x="8098" y="10724"/>
                  </a:lnTo>
                  <a:lnTo>
                    <a:pt x="8027" y="10905"/>
                  </a:lnTo>
                  <a:lnTo>
                    <a:pt x="7951" y="11084"/>
                  </a:lnTo>
                  <a:lnTo>
                    <a:pt x="7871" y="11260"/>
                  </a:lnTo>
                  <a:lnTo>
                    <a:pt x="7787" y="11434"/>
                  </a:lnTo>
                  <a:lnTo>
                    <a:pt x="7699" y="11606"/>
                  </a:lnTo>
                  <a:lnTo>
                    <a:pt x="7511" y="11941"/>
                  </a:lnTo>
                  <a:lnTo>
                    <a:pt x="7307" y="12265"/>
                  </a:lnTo>
                  <a:lnTo>
                    <a:pt x="7088" y="12579"/>
                  </a:lnTo>
                  <a:lnTo>
                    <a:pt x="6856" y="12881"/>
                  </a:lnTo>
                  <a:lnTo>
                    <a:pt x="6609" y="13170"/>
                  </a:lnTo>
                  <a:lnTo>
                    <a:pt x="6349" y="13448"/>
                  </a:lnTo>
                  <a:lnTo>
                    <a:pt x="6077" y="13712"/>
                  </a:lnTo>
                  <a:lnTo>
                    <a:pt x="5792" y="13963"/>
                  </a:lnTo>
                  <a:lnTo>
                    <a:pt x="5496" y="14200"/>
                  </a:lnTo>
                  <a:lnTo>
                    <a:pt x="5189" y="14423"/>
                  </a:lnTo>
                  <a:lnTo>
                    <a:pt x="4871" y="14630"/>
                  </a:lnTo>
                  <a:lnTo>
                    <a:pt x="4543" y="14823"/>
                  </a:lnTo>
                  <a:lnTo>
                    <a:pt x="4376" y="14914"/>
                  </a:lnTo>
                  <a:lnTo>
                    <a:pt x="4206" y="15000"/>
                  </a:lnTo>
                  <a:lnTo>
                    <a:pt x="4034" y="15083"/>
                  </a:lnTo>
                  <a:lnTo>
                    <a:pt x="3859" y="15161"/>
                  </a:lnTo>
                  <a:lnTo>
                    <a:pt x="3683" y="15235"/>
                  </a:lnTo>
                  <a:lnTo>
                    <a:pt x="3504" y="15306"/>
                  </a:lnTo>
                  <a:lnTo>
                    <a:pt x="3324" y="15371"/>
                  </a:lnTo>
                  <a:lnTo>
                    <a:pt x="3142" y="15433"/>
                  </a:lnTo>
                  <a:lnTo>
                    <a:pt x="2958" y="15490"/>
                  </a:lnTo>
                  <a:lnTo>
                    <a:pt x="2772" y="15543"/>
                  </a:lnTo>
                  <a:lnTo>
                    <a:pt x="2584" y="15591"/>
                  </a:lnTo>
                  <a:lnTo>
                    <a:pt x="2395" y="15635"/>
                  </a:lnTo>
                  <a:lnTo>
                    <a:pt x="2204" y="15674"/>
                  </a:lnTo>
                  <a:lnTo>
                    <a:pt x="2012" y="15708"/>
                  </a:lnTo>
                  <a:lnTo>
                    <a:pt x="1818" y="15738"/>
                  </a:lnTo>
                  <a:lnTo>
                    <a:pt x="1623" y="15763"/>
                  </a:lnTo>
                  <a:lnTo>
                    <a:pt x="1427" y="15783"/>
                  </a:lnTo>
                  <a:lnTo>
                    <a:pt x="1229" y="15799"/>
                  </a:lnTo>
                  <a:lnTo>
                    <a:pt x="1030" y="15809"/>
                  </a:lnTo>
                  <a:lnTo>
                    <a:pt x="831" y="15814"/>
                  </a:lnTo>
                  <a:lnTo>
                    <a:pt x="630" y="15815"/>
                  </a:lnTo>
                  <a:lnTo>
                    <a:pt x="428" y="15810"/>
                  </a:lnTo>
                  <a:lnTo>
                    <a:pt x="225" y="15800"/>
                  </a:lnTo>
                  <a:lnTo>
                    <a:pt x="22" y="15785"/>
                  </a:lnTo>
                  <a:cubicBezTo>
                    <a:pt x="16" y="15785"/>
                    <a:pt x="10" y="15782"/>
                    <a:pt x="6" y="15777"/>
                  </a:cubicBezTo>
                  <a:cubicBezTo>
                    <a:pt x="2" y="15772"/>
                    <a:pt x="0" y="15766"/>
                    <a:pt x="0" y="15759"/>
                  </a:cubicBezTo>
                  <a:lnTo>
                    <a:pt x="683" y="7907"/>
                  </a:lnTo>
                  <a:lnTo>
                    <a:pt x="683" y="24"/>
                  </a:lnTo>
                  <a:close/>
                </a:path>
              </a:pathLst>
            </a:custGeom>
            <a:solidFill>
              <a:srgbClr val="FFFFFF"/>
            </a:solidFill>
            <a:ln w="0"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36">
              <a:extLst>
                <a:ext uri="{FF2B5EF4-FFF2-40B4-BE49-F238E27FC236}">
                  <a16:creationId xmlns:a16="http://schemas.microsoft.com/office/drawing/2014/main" id="{08896ECB-821A-4605-ABC0-FE05163BA200}"/>
                </a:ext>
              </a:extLst>
            </p:cNvPr>
            <p:cNvSpPr>
              <a:spLocks/>
            </p:cNvSpPr>
            <p:nvPr/>
          </p:nvSpPr>
          <p:spPr bwMode="auto">
            <a:xfrm>
              <a:off x="6084" y="2636"/>
              <a:ext cx="580" cy="688"/>
            </a:xfrm>
            <a:custGeom>
              <a:avLst/>
              <a:gdLst>
                <a:gd name="T0" fmla="*/ 13225 w 13225"/>
                <a:gd name="T1" fmla="*/ 0 h 15708"/>
                <a:gd name="T2" fmla="*/ 0 w 13225"/>
                <a:gd name="T3" fmla="*/ 8585 h 15708"/>
                <a:gd name="T4" fmla="*/ 11858 w 13225"/>
                <a:gd name="T5" fmla="*/ 15708 h 15708"/>
                <a:gd name="T6" fmla="*/ 13225 w 13225"/>
                <a:gd name="T7" fmla="*/ 0 h 15708"/>
              </a:gdLst>
              <a:ahLst/>
              <a:cxnLst>
                <a:cxn ang="0">
                  <a:pos x="T0" y="T1"/>
                </a:cxn>
                <a:cxn ang="0">
                  <a:pos x="T2" y="T3"/>
                </a:cxn>
                <a:cxn ang="0">
                  <a:pos x="T4" y="T5"/>
                </a:cxn>
                <a:cxn ang="0">
                  <a:pos x="T6" y="T7"/>
                </a:cxn>
              </a:cxnLst>
              <a:rect l="0" t="0" r="r" b="b"/>
              <a:pathLst>
                <a:path w="13225" h="15708">
                  <a:moveTo>
                    <a:pt x="13225" y="0"/>
                  </a:moveTo>
                  <a:lnTo>
                    <a:pt x="0" y="8585"/>
                  </a:lnTo>
                  <a:cubicBezTo>
                    <a:pt x="2645" y="12659"/>
                    <a:pt x="7020" y="15287"/>
                    <a:pt x="11858" y="15708"/>
                  </a:cubicBezTo>
                  <a:lnTo>
                    <a:pt x="13225" y="0"/>
                  </a:lnTo>
                  <a:close/>
                </a:path>
              </a:pathLst>
            </a:custGeom>
            <a:solidFill>
              <a:srgbClr val="FFFF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37">
              <a:extLst>
                <a:ext uri="{FF2B5EF4-FFF2-40B4-BE49-F238E27FC236}">
                  <a16:creationId xmlns:a16="http://schemas.microsoft.com/office/drawing/2014/main" id="{EE4A1404-702F-4165-A51E-6E7046D07597}"/>
                </a:ext>
              </a:extLst>
            </p:cNvPr>
            <p:cNvSpPr>
              <a:spLocks noEditPoints="1"/>
            </p:cNvSpPr>
            <p:nvPr/>
          </p:nvSpPr>
          <p:spPr bwMode="auto">
            <a:xfrm>
              <a:off x="6082" y="2634"/>
              <a:ext cx="584" cy="692"/>
            </a:xfrm>
            <a:custGeom>
              <a:avLst/>
              <a:gdLst>
                <a:gd name="T0" fmla="*/ 13300 w 13323"/>
                <a:gd name="T1" fmla="*/ 91 h 15807"/>
                <a:gd name="T2" fmla="*/ 89 w 13323"/>
                <a:gd name="T3" fmla="*/ 8609 h 15807"/>
                <a:gd name="T4" fmla="*/ 605 w 13323"/>
                <a:gd name="T5" fmla="*/ 9354 h 15807"/>
                <a:gd name="T6" fmla="*/ 1157 w 13323"/>
                <a:gd name="T7" fmla="*/ 10064 h 15807"/>
                <a:gd name="T8" fmla="*/ 1747 w 13323"/>
                <a:gd name="T9" fmla="*/ 10737 h 15807"/>
                <a:gd name="T10" fmla="*/ 2371 w 13323"/>
                <a:gd name="T11" fmla="*/ 11374 h 15807"/>
                <a:gd name="T12" fmla="*/ 3029 w 13323"/>
                <a:gd name="T13" fmla="*/ 11972 h 15807"/>
                <a:gd name="T14" fmla="*/ 3718 w 13323"/>
                <a:gd name="T15" fmla="*/ 12531 h 15807"/>
                <a:gd name="T16" fmla="*/ 4436 w 13323"/>
                <a:gd name="T17" fmla="*/ 13049 h 15807"/>
                <a:gd name="T18" fmla="*/ 5181 w 13323"/>
                <a:gd name="T19" fmla="*/ 13526 h 15807"/>
                <a:gd name="T20" fmla="*/ 5952 w 13323"/>
                <a:gd name="T21" fmla="*/ 13960 h 15807"/>
                <a:gd name="T22" fmla="*/ 6747 w 13323"/>
                <a:gd name="T23" fmla="*/ 14350 h 15807"/>
                <a:gd name="T24" fmla="*/ 7564 w 13323"/>
                <a:gd name="T25" fmla="*/ 14695 h 15807"/>
                <a:gd name="T26" fmla="*/ 8401 w 13323"/>
                <a:gd name="T27" fmla="*/ 14995 h 15807"/>
                <a:gd name="T28" fmla="*/ 9256 w 13323"/>
                <a:gd name="T29" fmla="*/ 15247 h 15807"/>
                <a:gd name="T30" fmla="*/ 10128 w 13323"/>
                <a:gd name="T31" fmla="*/ 15451 h 15807"/>
                <a:gd name="T32" fmla="*/ 11014 w 13323"/>
                <a:gd name="T33" fmla="*/ 15606 h 15807"/>
                <a:gd name="T34" fmla="*/ 11912 w 13323"/>
                <a:gd name="T35" fmla="*/ 15710 h 15807"/>
                <a:gd name="T36" fmla="*/ 13226 w 13323"/>
                <a:gd name="T37" fmla="*/ 46 h 15807"/>
                <a:gd name="T38" fmla="*/ 11938 w 13323"/>
                <a:gd name="T39" fmla="*/ 15795 h 15807"/>
                <a:gd name="T40" fmla="*/ 11449 w 13323"/>
                <a:gd name="T41" fmla="*/ 15760 h 15807"/>
                <a:gd name="T42" fmla="*/ 10551 w 13323"/>
                <a:gd name="T43" fmla="*/ 15629 h 15807"/>
                <a:gd name="T44" fmla="*/ 9666 w 13323"/>
                <a:gd name="T45" fmla="*/ 15449 h 15807"/>
                <a:gd name="T46" fmla="*/ 8798 w 13323"/>
                <a:gd name="T47" fmla="*/ 15219 h 15807"/>
                <a:gd name="T48" fmla="*/ 7946 w 13323"/>
                <a:gd name="T49" fmla="*/ 14941 h 15807"/>
                <a:gd name="T50" fmla="*/ 7114 w 13323"/>
                <a:gd name="T51" fmla="*/ 14616 h 15807"/>
                <a:gd name="T52" fmla="*/ 6303 w 13323"/>
                <a:gd name="T53" fmla="*/ 14246 h 15807"/>
                <a:gd name="T54" fmla="*/ 5515 w 13323"/>
                <a:gd name="T55" fmla="*/ 13831 h 15807"/>
                <a:gd name="T56" fmla="*/ 4752 w 13323"/>
                <a:gd name="T57" fmla="*/ 13373 h 15807"/>
                <a:gd name="T58" fmla="*/ 4016 w 13323"/>
                <a:gd name="T59" fmla="*/ 12872 h 15807"/>
                <a:gd name="T60" fmla="*/ 3308 w 13323"/>
                <a:gd name="T61" fmla="*/ 12330 h 15807"/>
                <a:gd name="T62" fmla="*/ 2631 w 13323"/>
                <a:gd name="T63" fmla="*/ 11748 h 15807"/>
                <a:gd name="T64" fmla="*/ 1985 w 13323"/>
                <a:gd name="T65" fmla="*/ 11127 h 15807"/>
                <a:gd name="T66" fmla="*/ 1374 w 13323"/>
                <a:gd name="T67" fmla="*/ 10468 h 15807"/>
                <a:gd name="T68" fmla="*/ 800 w 13323"/>
                <a:gd name="T69" fmla="*/ 9771 h 15807"/>
                <a:gd name="T70" fmla="*/ 263 w 13323"/>
                <a:gd name="T71" fmla="*/ 9040 h 15807"/>
                <a:gd name="T72" fmla="*/ 2 w 13323"/>
                <a:gd name="T73" fmla="*/ 8626 h 15807"/>
                <a:gd name="T74" fmla="*/ 13248 w 13323"/>
                <a:gd name="T75" fmla="*/ 10 h 15807"/>
                <a:gd name="T76" fmla="*/ 13322 w 13323"/>
                <a:gd name="T77" fmla="*/ 55 h 15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323" h="15807">
                  <a:moveTo>
                    <a:pt x="13226" y="46"/>
                  </a:moveTo>
                  <a:lnTo>
                    <a:pt x="13300" y="91"/>
                  </a:lnTo>
                  <a:lnTo>
                    <a:pt x="76" y="8676"/>
                  </a:lnTo>
                  <a:lnTo>
                    <a:pt x="89" y="8609"/>
                  </a:lnTo>
                  <a:lnTo>
                    <a:pt x="342" y="8986"/>
                  </a:lnTo>
                  <a:lnTo>
                    <a:pt x="605" y="9354"/>
                  </a:lnTo>
                  <a:lnTo>
                    <a:pt x="876" y="9714"/>
                  </a:lnTo>
                  <a:lnTo>
                    <a:pt x="1157" y="10064"/>
                  </a:lnTo>
                  <a:lnTo>
                    <a:pt x="1448" y="10405"/>
                  </a:lnTo>
                  <a:lnTo>
                    <a:pt x="1747" y="10737"/>
                  </a:lnTo>
                  <a:lnTo>
                    <a:pt x="2055" y="11060"/>
                  </a:lnTo>
                  <a:lnTo>
                    <a:pt x="2371" y="11374"/>
                  </a:lnTo>
                  <a:lnTo>
                    <a:pt x="2696" y="11678"/>
                  </a:lnTo>
                  <a:lnTo>
                    <a:pt x="3029" y="11972"/>
                  </a:lnTo>
                  <a:lnTo>
                    <a:pt x="3369" y="12256"/>
                  </a:lnTo>
                  <a:lnTo>
                    <a:pt x="3718" y="12531"/>
                  </a:lnTo>
                  <a:lnTo>
                    <a:pt x="4073" y="12795"/>
                  </a:lnTo>
                  <a:lnTo>
                    <a:pt x="4436" y="13049"/>
                  </a:lnTo>
                  <a:lnTo>
                    <a:pt x="4805" y="13293"/>
                  </a:lnTo>
                  <a:lnTo>
                    <a:pt x="5181" y="13526"/>
                  </a:lnTo>
                  <a:lnTo>
                    <a:pt x="5564" y="13748"/>
                  </a:lnTo>
                  <a:lnTo>
                    <a:pt x="5952" y="13960"/>
                  </a:lnTo>
                  <a:lnTo>
                    <a:pt x="6347" y="14161"/>
                  </a:lnTo>
                  <a:lnTo>
                    <a:pt x="6747" y="14350"/>
                  </a:lnTo>
                  <a:lnTo>
                    <a:pt x="7153" y="14529"/>
                  </a:lnTo>
                  <a:lnTo>
                    <a:pt x="7564" y="14695"/>
                  </a:lnTo>
                  <a:lnTo>
                    <a:pt x="7980" y="14851"/>
                  </a:lnTo>
                  <a:lnTo>
                    <a:pt x="8401" y="14995"/>
                  </a:lnTo>
                  <a:lnTo>
                    <a:pt x="8826" y="15127"/>
                  </a:lnTo>
                  <a:lnTo>
                    <a:pt x="9256" y="15247"/>
                  </a:lnTo>
                  <a:lnTo>
                    <a:pt x="9690" y="15355"/>
                  </a:lnTo>
                  <a:lnTo>
                    <a:pt x="10128" y="15451"/>
                  </a:lnTo>
                  <a:lnTo>
                    <a:pt x="10569" y="15535"/>
                  </a:lnTo>
                  <a:lnTo>
                    <a:pt x="11014" y="15606"/>
                  </a:lnTo>
                  <a:lnTo>
                    <a:pt x="11462" y="15664"/>
                  </a:lnTo>
                  <a:lnTo>
                    <a:pt x="11912" y="15710"/>
                  </a:lnTo>
                  <a:lnTo>
                    <a:pt x="11860" y="15754"/>
                  </a:lnTo>
                  <a:lnTo>
                    <a:pt x="13226" y="46"/>
                  </a:lnTo>
                  <a:close/>
                  <a:moveTo>
                    <a:pt x="11955" y="15762"/>
                  </a:moveTo>
                  <a:cubicBezTo>
                    <a:pt x="11954" y="15775"/>
                    <a:pt x="11948" y="15787"/>
                    <a:pt x="11938" y="15795"/>
                  </a:cubicBezTo>
                  <a:cubicBezTo>
                    <a:pt x="11928" y="15803"/>
                    <a:pt x="11915" y="15807"/>
                    <a:pt x="11903" y="15806"/>
                  </a:cubicBezTo>
                  <a:lnTo>
                    <a:pt x="11449" y="15760"/>
                  </a:lnTo>
                  <a:lnTo>
                    <a:pt x="10998" y="15701"/>
                  </a:lnTo>
                  <a:lnTo>
                    <a:pt x="10551" y="15629"/>
                  </a:lnTo>
                  <a:lnTo>
                    <a:pt x="10107" y="15545"/>
                  </a:lnTo>
                  <a:lnTo>
                    <a:pt x="9666" y="15449"/>
                  </a:lnTo>
                  <a:lnTo>
                    <a:pt x="9230" y="15340"/>
                  </a:lnTo>
                  <a:lnTo>
                    <a:pt x="8798" y="15219"/>
                  </a:lnTo>
                  <a:lnTo>
                    <a:pt x="8370" y="15086"/>
                  </a:lnTo>
                  <a:lnTo>
                    <a:pt x="7946" y="14941"/>
                  </a:lnTo>
                  <a:lnTo>
                    <a:pt x="7528" y="14784"/>
                  </a:lnTo>
                  <a:lnTo>
                    <a:pt x="7114" y="14616"/>
                  </a:lnTo>
                  <a:lnTo>
                    <a:pt x="6706" y="14437"/>
                  </a:lnTo>
                  <a:lnTo>
                    <a:pt x="6303" y="14246"/>
                  </a:lnTo>
                  <a:lnTo>
                    <a:pt x="5906" y="14044"/>
                  </a:lnTo>
                  <a:lnTo>
                    <a:pt x="5515" y="13831"/>
                  </a:lnTo>
                  <a:lnTo>
                    <a:pt x="5131" y="13607"/>
                  </a:lnTo>
                  <a:lnTo>
                    <a:pt x="4752" y="13373"/>
                  </a:lnTo>
                  <a:lnTo>
                    <a:pt x="4380" y="13128"/>
                  </a:lnTo>
                  <a:lnTo>
                    <a:pt x="4016" y="12872"/>
                  </a:lnTo>
                  <a:lnTo>
                    <a:pt x="3658" y="12606"/>
                  </a:lnTo>
                  <a:lnTo>
                    <a:pt x="3308" y="12330"/>
                  </a:lnTo>
                  <a:lnTo>
                    <a:pt x="2965" y="12044"/>
                  </a:lnTo>
                  <a:lnTo>
                    <a:pt x="2631" y="11748"/>
                  </a:lnTo>
                  <a:lnTo>
                    <a:pt x="2304" y="11442"/>
                  </a:lnTo>
                  <a:lnTo>
                    <a:pt x="1985" y="11127"/>
                  </a:lnTo>
                  <a:lnTo>
                    <a:pt x="1675" y="10802"/>
                  </a:lnTo>
                  <a:lnTo>
                    <a:pt x="1374" y="10468"/>
                  </a:lnTo>
                  <a:lnTo>
                    <a:pt x="1083" y="10124"/>
                  </a:lnTo>
                  <a:lnTo>
                    <a:pt x="800" y="9771"/>
                  </a:lnTo>
                  <a:lnTo>
                    <a:pt x="526" y="9410"/>
                  </a:lnTo>
                  <a:lnTo>
                    <a:pt x="263" y="9040"/>
                  </a:lnTo>
                  <a:lnTo>
                    <a:pt x="10" y="8662"/>
                  </a:lnTo>
                  <a:cubicBezTo>
                    <a:pt x="2" y="8652"/>
                    <a:pt x="0" y="8638"/>
                    <a:pt x="2" y="8626"/>
                  </a:cubicBezTo>
                  <a:cubicBezTo>
                    <a:pt x="5" y="8613"/>
                    <a:pt x="13" y="8602"/>
                    <a:pt x="23" y="8595"/>
                  </a:cubicBezTo>
                  <a:lnTo>
                    <a:pt x="13248" y="10"/>
                  </a:lnTo>
                  <a:cubicBezTo>
                    <a:pt x="13263" y="0"/>
                    <a:pt x="13283" y="0"/>
                    <a:pt x="13299" y="9"/>
                  </a:cubicBezTo>
                  <a:cubicBezTo>
                    <a:pt x="13314" y="19"/>
                    <a:pt x="13323" y="36"/>
                    <a:pt x="13322" y="55"/>
                  </a:cubicBezTo>
                  <a:lnTo>
                    <a:pt x="11955" y="15762"/>
                  </a:lnTo>
                  <a:close/>
                </a:path>
              </a:pathLst>
            </a:custGeom>
            <a:solidFill>
              <a:srgbClr val="FFFFFF"/>
            </a:solidFill>
            <a:ln w="0"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38">
              <a:extLst>
                <a:ext uri="{FF2B5EF4-FFF2-40B4-BE49-F238E27FC236}">
                  <a16:creationId xmlns:a16="http://schemas.microsoft.com/office/drawing/2014/main" id="{BBDDDE48-33F5-431A-A61B-EB2B61B544D3}"/>
                </a:ext>
              </a:extLst>
            </p:cNvPr>
            <p:cNvSpPr>
              <a:spLocks/>
            </p:cNvSpPr>
            <p:nvPr/>
          </p:nvSpPr>
          <p:spPr bwMode="auto">
            <a:xfrm>
              <a:off x="5918" y="2188"/>
              <a:ext cx="746" cy="824"/>
            </a:xfrm>
            <a:custGeom>
              <a:avLst/>
              <a:gdLst>
                <a:gd name="T0" fmla="*/ 17024 w 17024"/>
                <a:gd name="T1" fmla="*/ 10230 h 18815"/>
                <a:gd name="T2" fmla="*/ 5027 w 17024"/>
                <a:gd name="T3" fmla="*/ 0 h 18815"/>
                <a:gd name="T4" fmla="*/ 3799 w 17024"/>
                <a:gd name="T5" fmla="*/ 18815 h 18815"/>
                <a:gd name="T6" fmla="*/ 17024 w 17024"/>
                <a:gd name="T7" fmla="*/ 10230 h 18815"/>
              </a:gdLst>
              <a:ahLst/>
              <a:cxnLst>
                <a:cxn ang="0">
                  <a:pos x="T0" y="T1"/>
                </a:cxn>
                <a:cxn ang="0">
                  <a:pos x="T2" y="T3"/>
                </a:cxn>
                <a:cxn ang="0">
                  <a:pos x="T4" y="T5"/>
                </a:cxn>
                <a:cxn ang="0">
                  <a:pos x="T6" y="T7"/>
                </a:cxn>
              </a:cxnLst>
              <a:rect l="0" t="0" r="r" b="b"/>
              <a:pathLst>
                <a:path w="17024" h="18815">
                  <a:moveTo>
                    <a:pt x="17024" y="10230"/>
                  </a:moveTo>
                  <a:lnTo>
                    <a:pt x="5027" y="0"/>
                  </a:lnTo>
                  <a:cubicBezTo>
                    <a:pt x="499" y="5309"/>
                    <a:pt x="0" y="12963"/>
                    <a:pt x="3799" y="18815"/>
                  </a:cubicBezTo>
                  <a:lnTo>
                    <a:pt x="17024" y="10230"/>
                  </a:lnTo>
                  <a:close/>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39">
              <a:extLst>
                <a:ext uri="{FF2B5EF4-FFF2-40B4-BE49-F238E27FC236}">
                  <a16:creationId xmlns:a16="http://schemas.microsoft.com/office/drawing/2014/main" id="{39FD0D0F-C8B5-48DD-8D20-5217CF2D8A56}"/>
                </a:ext>
              </a:extLst>
            </p:cNvPr>
            <p:cNvSpPr>
              <a:spLocks noEditPoints="1"/>
            </p:cNvSpPr>
            <p:nvPr/>
          </p:nvSpPr>
          <p:spPr bwMode="auto">
            <a:xfrm>
              <a:off x="5971" y="2186"/>
              <a:ext cx="695" cy="828"/>
            </a:xfrm>
            <a:custGeom>
              <a:avLst/>
              <a:gdLst>
                <a:gd name="T0" fmla="*/ 15783 w 15863"/>
                <a:gd name="T1" fmla="*/ 10315 h 18913"/>
                <a:gd name="T2" fmla="*/ 3854 w 15863"/>
                <a:gd name="T3" fmla="*/ 79 h 18913"/>
                <a:gd name="T4" fmla="*/ 3054 w 15863"/>
                <a:gd name="T5" fmla="*/ 1099 h 18913"/>
                <a:gd name="T6" fmla="*/ 2349 w 15863"/>
                <a:gd name="T7" fmla="*/ 2167 h 18913"/>
                <a:gd name="T8" fmla="*/ 1740 w 15863"/>
                <a:gd name="T9" fmla="*/ 3277 h 18913"/>
                <a:gd name="T10" fmla="*/ 1225 w 15863"/>
                <a:gd name="T11" fmla="*/ 4424 h 18913"/>
                <a:gd name="T12" fmla="*/ 807 w 15863"/>
                <a:gd name="T13" fmla="*/ 5601 h 18913"/>
                <a:gd name="T14" fmla="*/ 484 w 15863"/>
                <a:gd name="T15" fmla="*/ 6803 h 18913"/>
                <a:gd name="T16" fmla="*/ 258 w 15863"/>
                <a:gd name="T17" fmla="*/ 8023 h 18913"/>
                <a:gd name="T18" fmla="*/ 128 w 15863"/>
                <a:gd name="T19" fmla="*/ 9256 h 18913"/>
                <a:gd name="T20" fmla="*/ 96 w 15863"/>
                <a:gd name="T21" fmla="*/ 10495 h 18913"/>
                <a:gd name="T22" fmla="*/ 162 w 15863"/>
                <a:gd name="T23" fmla="*/ 11735 h 18913"/>
                <a:gd name="T24" fmla="*/ 326 w 15863"/>
                <a:gd name="T25" fmla="*/ 12968 h 18913"/>
                <a:gd name="T26" fmla="*/ 588 w 15863"/>
                <a:gd name="T27" fmla="*/ 14190 h 18913"/>
                <a:gd name="T28" fmla="*/ 950 w 15863"/>
                <a:gd name="T29" fmla="*/ 15394 h 18913"/>
                <a:gd name="T30" fmla="*/ 1410 w 15863"/>
                <a:gd name="T31" fmla="*/ 16574 h 18913"/>
                <a:gd name="T32" fmla="*/ 1970 w 15863"/>
                <a:gd name="T33" fmla="*/ 17724 h 18913"/>
                <a:gd name="T34" fmla="*/ 2630 w 15863"/>
                <a:gd name="T35" fmla="*/ 18838 h 18913"/>
                <a:gd name="T36" fmla="*/ 15788 w 15863"/>
                <a:gd name="T37" fmla="*/ 10238 h 18913"/>
                <a:gd name="T38" fmla="*/ 2579 w 15863"/>
                <a:gd name="T39" fmla="*/ 18910 h 18913"/>
                <a:gd name="T40" fmla="*/ 2204 w 15863"/>
                <a:gd name="T41" fmla="*/ 18333 h 18913"/>
                <a:gd name="T42" fmla="*/ 1590 w 15863"/>
                <a:gd name="T43" fmla="*/ 17194 h 18913"/>
                <a:gd name="T44" fmla="*/ 1077 w 15863"/>
                <a:gd name="T45" fmla="*/ 16021 h 18913"/>
                <a:gd name="T46" fmla="*/ 664 w 15863"/>
                <a:gd name="T47" fmla="*/ 14820 h 18913"/>
                <a:gd name="T48" fmla="*/ 351 w 15863"/>
                <a:gd name="T49" fmla="*/ 13600 h 18913"/>
                <a:gd name="T50" fmla="*/ 136 w 15863"/>
                <a:gd name="T51" fmla="*/ 12363 h 18913"/>
                <a:gd name="T52" fmla="*/ 21 w 15863"/>
                <a:gd name="T53" fmla="*/ 11119 h 18913"/>
                <a:gd name="T54" fmla="*/ 5 w 15863"/>
                <a:gd name="T55" fmla="*/ 9871 h 18913"/>
                <a:gd name="T56" fmla="*/ 86 w 15863"/>
                <a:gd name="T57" fmla="*/ 8627 h 18913"/>
                <a:gd name="T58" fmla="*/ 264 w 15863"/>
                <a:gd name="T59" fmla="*/ 7392 h 18913"/>
                <a:gd name="T60" fmla="*/ 541 w 15863"/>
                <a:gd name="T61" fmla="*/ 6173 h 18913"/>
                <a:gd name="T62" fmla="*/ 914 w 15863"/>
                <a:gd name="T63" fmla="*/ 4975 h 18913"/>
                <a:gd name="T64" fmla="*/ 1384 w 15863"/>
                <a:gd name="T65" fmla="*/ 3805 h 18913"/>
                <a:gd name="T66" fmla="*/ 1949 w 15863"/>
                <a:gd name="T67" fmla="*/ 2669 h 18913"/>
                <a:gd name="T68" fmla="*/ 2610 w 15863"/>
                <a:gd name="T69" fmla="*/ 1573 h 18913"/>
                <a:gd name="T70" fmla="*/ 3367 w 15863"/>
                <a:gd name="T71" fmla="*/ 523 h 18913"/>
                <a:gd name="T72" fmla="*/ 3813 w 15863"/>
                <a:gd name="T73" fmla="*/ 1 h 18913"/>
                <a:gd name="T74" fmla="*/ 15845 w 15863"/>
                <a:gd name="T75" fmla="*/ 10242 h 18913"/>
                <a:gd name="T76" fmla="*/ 15840 w 15863"/>
                <a:gd name="T77" fmla="*/ 10319 h 18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63" h="18913">
                  <a:moveTo>
                    <a:pt x="15788" y="10238"/>
                  </a:moveTo>
                  <a:lnTo>
                    <a:pt x="15783" y="10315"/>
                  </a:lnTo>
                  <a:lnTo>
                    <a:pt x="3786" y="85"/>
                  </a:lnTo>
                  <a:lnTo>
                    <a:pt x="3854" y="79"/>
                  </a:lnTo>
                  <a:lnTo>
                    <a:pt x="3442" y="583"/>
                  </a:lnTo>
                  <a:lnTo>
                    <a:pt x="3054" y="1099"/>
                  </a:lnTo>
                  <a:lnTo>
                    <a:pt x="2689" y="1627"/>
                  </a:lnTo>
                  <a:lnTo>
                    <a:pt x="2349" y="2167"/>
                  </a:lnTo>
                  <a:lnTo>
                    <a:pt x="2033" y="2717"/>
                  </a:lnTo>
                  <a:lnTo>
                    <a:pt x="1740" y="3277"/>
                  </a:lnTo>
                  <a:lnTo>
                    <a:pt x="1470" y="3846"/>
                  </a:lnTo>
                  <a:lnTo>
                    <a:pt x="1225" y="4424"/>
                  </a:lnTo>
                  <a:lnTo>
                    <a:pt x="1004" y="5009"/>
                  </a:lnTo>
                  <a:lnTo>
                    <a:pt x="807" y="5601"/>
                  </a:lnTo>
                  <a:lnTo>
                    <a:pt x="633" y="6199"/>
                  </a:lnTo>
                  <a:lnTo>
                    <a:pt x="484" y="6803"/>
                  </a:lnTo>
                  <a:lnTo>
                    <a:pt x="358" y="7411"/>
                  </a:lnTo>
                  <a:lnTo>
                    <a:pt x="258" y="8023"/>
                  </a:lnTo>
                  <a:lnTo>
                    <a:pt x="181" y="8639"/>
                  </a:lnTo>
                  <a:lnTo>
                    <a:pt x="128" y="9256"/>
                  </a:lnTo>
                  <a:lnTo>
                    <a:pt x="100" y="9875"/>
                  </a:lnTo>
                  <a:lnTo>
                    <a:pt x="96" y="10495"/>
                  </a:lnTo>
                  <a:lnTo>
                    <a:pt x="117" y="11115"/>
                  </a:lnTo>
                  <a:lnTo>
                    <a:pt x="162" y="11735"/>
                  </a:lnTo>
                  <a:lnTo>
                    <a:pt x="232" y="12353"/>
                  </a:lnTo>
                  <a:lnTo>
                    <a:pt x="326" y="12968"/>
                  </a:lnTo>
                  <a:lnTo>
                    <a:pt x="445" y="13581"/>
                  </a:lnTo>
                  <a:lnTo>
                    <a:pt x="588" y="14190"/>
                  </a:lnTo>
                  <a:lnTo>
                    <a:pt x="757" y="14795"/>
                  </a:lnTo>
                  <a:lnTo>
                    <a:pt x="950" y="15394"/>
                  </a:lnTo>
                  <a:lnTo>
                    <a:pt x="1168" y="15987"/>
                  </a:lnTo>
                  <a:lnTo>
                    <a:pt x="1410" y="16574"/>
                  </a:lnTo>
                  <a:lnTo>
                    <a:pt x="1678" y="17153"/>
                  </a:lnTo>
                  <a:lnTo>
                    <a:pt x="1970" y="17724"/>
                  </a:lnTo>
                  <a:lnTo>
                    <a:pt x="2288" y="18286"/>
                  </a:lnTo>
                  <a:lnTo>
                    <a:pt x="2630" y="18838"/>
                  </a:lnTo>
                  <a:lnTo>
                    <a:pt x="2563" y="18823"/>
                  </a:lnTo>
                  <a:lnTo>
                    <a:pt x="15788" y="10238"/>
                  </a:lnTo>
                  <a:close/>
                  <a:moveTo>
                    <a:pt x="2616" y="18904"/>
                  </a:moveTo>
                  <a:cubicBezTo>
                    <a:pt x="2605" y="18911"/>
                    <a:pt x="2592" y="18913"/>
                    <a:pt x="2579" y="18910"/>
                  </a:cubicBezTo>
                  <a:cubicBezTo>
                    <a:pt x="2566" y="18907"/>
                    <a:pt x="2555" y="18900"/>
                    <a:pt x="2549" y="18889"/>
                  </a:cubicBezTo>
                  <a:lnTo>
                    <a:pt x="2204" y="18333"/>
                  </a:lnTo>
                  <a:lnTo>
                    <a:pt x="1885" y="17768"/>
                  </a:lnTo>
                  <a:lnTo>
                    <a:pt x="1590" y="17194"/>
                  </a:lnTo>
                  <a:lnTo>
                    <a:pt x="1321" y="16611"/>
                  </a:lnTo>
                  <a:lnTo>
                    <a:pt x="1077" y="16021"/>
                  </a:lnTo>
                  <a:lnTo>
                    <a:pt x="858" y="15424"/>
                  </a:lnTo>
                  <a:lnTo>
                    <a:pt x="664" y="14820"/>
                  </a:lnTo>
                  <a:lnTo>
                    <a:pt x="495" y="14212"/>
                  </a:lnTo>
                  <a:lnTo>
                    <a:pt x="351" y="13600"/>
                  </a:lnTo>
                  <a:lnTo>
                    <a:pt x="231" y="12983"/>
                  </a:lnTo>
                  <a:lnTo>
                    <a:pt x="136" y="12363"/>
                  </a:lnTo>
                  <a:lnTo>
                    <a:pt x="67" y="11742"/>
                  </a:lnTo>
                  <a:lnTo>
                    <a:pt x="21" y="11119"/>
                  </a:lnTo>
                  <a:lnTo>
                    <a:pt x="0" y="10495"/>
                  </a:lnTo>
                  <a:lnTo>
                    <a:pt x="5" y="9871"/>
                  </a:lnTo>
                  <a:lnTo>
                    <a:pt x="33" y="9248"/>
                  </a:lnTo>
                  <a:lnTo>
                    <a:pt x="86" y="8627"/>
                  </a:lnTo>
                  <a:lnTo>
                    <a:pt x="163" y="8008"/>
                  </a:lnTo>
                  <a:lnTo>
                    <a:pt x="264" y="7392"/>
                  </a:lnTo>
                  <a:lnTo>
                    <a:pt x="390" y="6780"/>
                  </a:lnTo>
                  <a:lnTo>
                    <a:pt x="541" y="6173"/>
                  </a:lnTo>
                  <a:lnTo>
                    <a:pt x="715" y="5571"/>
                  </a:lnTo>
                  <a:lnTo>
                    <a:pt x="914" y="4975"/>
                  </a:lnTo>
                  <a:lnTo>
                    <a:pt x="1137" y="4386"/>
                  </a:lnTo>
                  <a:lnTo>
                    <a:pt x="1384" y="3805"/>
                  </a:lnTo>
                  <a:lnTo>
                    <a:pt x="1654" y="3233"/>
                  </a:lnTo>
                  <a:lnTo>
                    <a:pt x="1949" y="2669"/>
                  </a:lnTo>
                  <a:lnTo>
                    <a:pt x="2268" y="2115"/>
                  </a:lnTo>
                  <a:lnTo>
                    <a:pt x="2610" y="1573"/>
                  </a:lnTo>
                  <a:lnTo>
                    <a:pt x="2977" y="1042"/>
                  </a:lnTo>
                  <a:lnTo>
                    <a:pt x="3367" y="523"/>
                  </a:lnTo>
                  <a:lnTo>
                    <a:pt x="3780" y="18"/>
                  </a:lnTo>
                  <a:cubicBezTo>
                    <a:pt x="3788" y="8"/>
                    <a:pt x="3800" y="2"/>
                    <a:pt x="3813" y="1"/>
                  </a:cubicBezTo>
                  <a:cubicBezTo>
                    <a:pt x="3826" y="0"/>
                    <a:pt x="3838" y="4"/>
                    <a:pt x="3848" y="12"/>
                  </a:cubicBezTo>
                  <a:lnTo>
                    <a:pt x="15845" y="10242"/>
                  </a:lnTo>
                  <a:cubicBezTo>
                    <a:pt x="15857" y="10252"/>
                    <a:pt x="15863" y="10266"/>
                    <a:pt x="15862" y="10282"/>
                  </a:cubicBezTo>
                  <a:cubicBezTo>
                    <a:pt x="15861" y="10297"/>
                    <a:pt x="15853" y="10310"/>
                    <a:pt x="15840" y="10319"/>
                  </a:cubicBezTo>
                  <a:lnTo>
                    <a:pt x="2616" y="18904"/>
                  </a:lnTo>
                  <a:close/>
                </a:path>
              </a:pathLst>
            </a:custGeom>
            <a:solidFill>
              <a:srgbClr val="FFFFFF"/>
            </a:solidFill>
            <a:ln w="0"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40">
              <a:extLst>
                <a:ext uri="{FF2B5EF4-FFF2-40B4-BE49-F238E27FC236}">
                  <a16:creationId xmlns:a16="http://schemas.microsoft.com/office/drawing/2014/main" id="{BE283179-D532-47B8-936A-CAE53DAD56E6}"/>
                </a:ext>
              </a:extLst>
            </p:cNvPr>
            <p:cNvSpPr>
              <a:spLocks/>
            </p:cNvSpPr>
            <p:nvPr/>
          </p:nvSpPr>
          <p:spPr bwMode="auto">
            <a:xfrm>
              <a:off x="6138" y="1946"/>
              <a:ext cx="526" cy="690"/>
            </a:xfrm>
            <a:custGeom>
              <a:avLst/>
              <a:gdLst>
                <a:gd name="T0" fmla="*/ 11997 w 11997"/>
                <a:gd name="T1" fmla="*/ 15766 h 15766"/>
                <a:gd name="T2" fmla="*/ 11997 w 11997"/>
                <a:gd name="T3" fmla="*/ 0 h 15766"/>
                <a:gd name="T4" fmla="*/ 0 w 11997"/>
                <a:gd name="T5" fmla="*/ 5536 h 15766"/>
                <a:gd name="T6" fmla="*/ 11997 w 11997"/>
                <a:gd name="T7" fmla="*/ 15766 h 15766"/>
              </a:gdLst>
              <a:ahLst/>
              <a:cxnLst>
                <a:cxn ang="0">
                  <a:pos x="T0" y="T1"/>
                </a:cxn>
                <a:cxn ang="0">
                  <a:pos x="T2" y="T3"/>
                </a:cxn>
                <a:cxn ang="0">
                  <a:pos x="T4" y="T5"/>
                </a:cxn>
                <a:cxn ang="0">
                  <a:pos x="T6" y="T7"/>
                </a:cxn>
              </a:cxnLst>
              <a:rect l="0" t="0" r="r" b="b"/>
              <a:pathLst>
                <a:path w="11997" h="15766">
                  <a:moveTo>
                    <a:pt x="11997" y="15766"/>
                  </a:moveTo>
                  <a:lnTo>
                    <a:pt x="11997" y="0"/>
                  </a:lnTo>
                  <a:cubicBezTo>
                    <a:pt x="7380" y="0"/>
                    <a:pt x="2995" y="2023"/>
                    <a:pt x="0" y="5536"/>
                  </a:cubicBezTo>
                  <a:lnTo>
                    <a:pt x="11997" y="15766"/>
                  </a:lnTo>
                  <a:close/>
                </a:path>
              </a:pathLst>
            </a:cu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41">
              <a:extLst>
                <a:ext uri="{FF2B5EF4-FFF2-40B4-BE49-F238E27FC236}">
                  <a16:creationId xmlns:a16="http://schemas.microsoft.com/office/drawing/2014/main" id="{43729550-1D0A-4001-BD63-33D84A6CA591}"/>
                </a:ext>
              </a:extLst>
            </p:cNvPr>
            <p:cNvSpPr>
              <a:spLocks noEditPoints="1"/>
            </p:cNvSpPr>
            <p:nvPr/>
          </p:nvSpPr>
          <p:spPr bwMode="auto">
            <a:xfrm>
              <a:off x="6136" y="1944"/>
              <a:ext cx="530" cy="694"/>
            </a:xfrm>
            <a:custGeom>
              <a:avLst/>
              <a:gdLst>
                <a:gd name="T0" fmla="*/ 11998 w 12094"/>
                <a:gd name="T1" fmla="*/ 15814 h 15866"/>
                <a:gd name="T2" fmla="*/ 12047 w 12094"/>
                <a:gd name="T3" fmla="*/ 96 h 15866"/>
                <a:gd name="T4" fmla="*/ 11185 w 12094"/>
                <a:gd name="T5" fmla="*/ 119 h 15866"/>
                <a:gd name="T6" fmla="*/ 10333 w 12094"/>
                <a:gd name="T7" fmla="*/ 190 h 15866"/>
                <a:gd name="T8" fmla="*/ 9488 w 12094"/>
                <a:gd name="T9" fmla="*/ 305 h 15866"/>
                <a:gd name="T10" fmla="*/ 8655 w 12094"/>
                <a:gd name="T11" fmla="*/ 466 h 15866"/>
                <a:gd name="T12" fmla="*/ 7833 w 12094"/>
                <a:gd name="T13" fmla="*/ 671 h 15866"/>
                <a:gd name="T14" fmla="*/ 7026 w 12094"/>
                <a:gd name="T15" fmla="*/ 919 h 15866"/>
                <a:gd name="T16" fmla="*/ 6234 w 12094"/>
                <a:gd name="T17" fmla="*/ 1210 h 15866"/>
                <a:gd name="T18" fmla="*/ 5459 w 12094"/>
                <a:gd name="T19" fmla="*/ 1543 h 15866"/>
                <a:gd name="T20" fmla="*/ 4703 w 12094"/>
                <a:gd name="T21" fmla="*/ 1916 h 15866"/>
                <a:gd name="T22" fmla="*/ 3968 w 12094"/>
                <a:gd name="T23" fmla="*/ 2330 h 15866"/>
                <a:gd name="T24" fmla="*/ 3255 w 12094"/>
                <a:gd name="T25" fmla="*/ 2784 h 15866"/>
                <a:gd name="T26" fmla="*/ 2566 w 12094"/>
                <a:gd name="T27" fmla="*/ 3276 h 15866"/>
                <a:gd name="T28" fmla="*/ 1903 w 12094"/>
                <a:gd name="T29" fmla="*/ 3806 h 15866"/>
                <a:gd name="T30" fmla="*/ 1267 w 12094"/>
                <a:gd name="T31" fmla="*/ 4373 h 15866"/>
                <a:gd name="T32" fmla="*/ 661 w 12094"/>
                <a:gd name="T33" fmla="*/ 4977 h 15866"/>
                <a:gd name="T34" fmla="*/ 85 w 12094"/>
                <a:gd name="T35" fmla="*/ 5616 h 15866"/>
                <a:gd name="T36" fmla="*/ 12077 w 12094"/>
                <a:gd name="T37" fmla="*/ 15778 h 15866"/>
                <a:gd name="T38" fmla="*/ 1 w 12094"/>
                <a:gd name="T39" fmla="*/ 5588 h 15866"/>
                <a:gd name="T40" fmla="*/ 299 w 12094"/>
                <a:gd name="T41" fmla="*/ 5227 h 15866"/>
                <a:gd name="T42" fmla="*/ 894 w 12094"/>
                <a:gd name="T43" fmla="*/ 4601 h 15866"/>
                <a:gd name="T44" fmla="*/ 1519 w 12094"/>
                <a:gd name="T45" fmla="*/ 4013 h 15866"/>
                <a:gd name="T46" fmla="*/ 2173 w 12094"/>
                <a:gd name="T47" fmla="*/ 3461 h 15866"/>
                <a:gd name="T48" fmla="*/ 2853 w 12094"/>
                <a:gd name="T49" fmla="*/ 2947 h 15866"/>
                <a:gd name="T50" fmla="*/ 3558 w 12094"/>
                <a:gd name="T51" fmla="*/ 2471 h 15866"/>
                <a:gd name="T52" fmla="*/ 4287 w 12094"/>
                <a:gd name="T53" fmla="*/ 2034 h 15866"/>
                <a:gd name="T54" fmla="*/ 5037 w 12094"/>
                <a:gd name="T55" fmla="*/ 1638 h 15866"/>
                <a:gd name="T56" fmla="*/ 5807 w 12094"/>
                <a:gd name="T57" fmla="*/ 1283 h 15866"/>
                <a:gd name="T58" fmla="*/ 6596 w 12094"/>
                <a:gd name="T59" fmla="*/ 969 h 15866"/>
                <a:gd name="T60" fmla="*/ 7400 w 12094"/>
                <a:gd name="T61" fmla="*/ 697 h 15866"/>
                <a:gd name="T62" fmla="*/ 8220 w 12094"/>
                <a:gd name="T63" fmla="*/ 470 h 15866"/>
                <a:gd name="T64" fmla="*/ 9053 w 12094"/>
                <a:gd name="T65" fmla="*/ 286 h 15866"/>
                <a:gd name="T66" fmla="*/ 9897 w 12094"/>
                <a:gd name="T67" fmla="*/ 146 h 15866"/>
                <a:gd name="T68" fmla="*/ 10751 w 12094"/>
                <a:gd name="T69" fmla="*/ 53 h 15866"/>
                <a:gd name="T70" fmla="*/ 11613 w 12094"/>
                <a:gd name="T71" fmla="*/ 6 h 15866"/>
                <a:gd name="T72" fmla="*/ 12080 w 12094"/>
                <a:gd name="T73" fmla="*/ 14 h 15866"/>
                <a:gd name="T74" fmla="*/ 12094 w 12094"/>
                <a:gd name="T75" fmla="*/ 15814 h 15866"/>
                <a:gd name="T76" fmla="*/ 12015 w 12094"/>
                <a:gd name="T77" fmla="*/ 15851 h 15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094" h="15866">
                  <a:moveTo>
                    <a:pt x="12077" y="15778"/>
                  </a:moveTo>
                  <a:lnTo>
                    <a:pt x="11998" y="15814"/>
                  </a:lnTo>
                  <a:lnTo>
                    <a:pt x="11998" y="48"/>
                  </a:lnTo>
                  <a:lnTo>
                    <a:pt x="12047" y="96"/>
                  </a:lnTo>
                  <a:lnTo>
                    <a:pt x="11615" y="102"/>
                  </a:lnTo>
                  <a:lnTo>
                    <a:pt x="11185" y="119"/>
                  </a:lnTo>
                  <a:lnTo>
                    <a:pt x="10758" y="149"/>
                  </a:lnTo>
                  <a:lnTo>
                    <a:pt x="10333" y="190"/>
                  </a:lnTo>
                  <a:lnTo>
                    <a:pt x="9909" y="242"/>
                  </a:lnTo>
                  <a:lnTo>
                    <a:pt x="9488" y="305"/>
                  </a:lnTo>
                  <a:lnTo>
                    <a:pt x="9070" y="380"/>
                  </a:lnTo>
                  <a:lnTo>
                    <a:pt x="8655" y="466"/>
                  </a:lnTo>
                  <a:lnTo>
                    <a:pt x="8242" y="563"/>
                  </a:lnTo>
                  <a:lnTo>
                    <a:pt x="7833" y="671"/>
                  </a:lnTo>
                  <a:lnTo>
                    <a:pt x="7427" y="790"/>
                  </a:lnTo>
                  <a:lnTo>
                    <a:pt x="7026" y="919"/>
                  </a:lnTo>
                  <a:lnTo>
                    <a:pt x="6627" y="1059"/>
                  </a:lnTo>
                  <a:lnTo>
                    <a:pt x="6234" y="1210"/>
                  </a:lnTo>
                  <a:lnTo>
                    <a:pt x="5844" y="1371"/>
                  </a:lnTo>
                  <a:lnTo>
                    <a:pt x="5459" y="1543"/>
                  </a:lnTo>
                  <a:lnTo>
                    <a:pt x="5079" y="1724"/>
                  </a:lnTo>
                  <a:lnTo>
                    <a:pt x="4703" y="1916"/>
                  </a:lnTo>
                  <a:lnTo>
                    <a:pt x="4333" y="2119"/>
                  </a:lnTo>
                  <a:lnTo>
                    <a:pt x="3968" y="2330"/>
                  </a:lnTo>
                  <a:lnTo>
                    <a:pt x="3609" y="2552"/>
                  </a:lnTo>
                  <a:lnTo>
                    <a:pt x="3255" y="2784"/>
                  </a:lnTo>
                  <a:lnTo>
                    <a:pt x="2908" y="3025"/>
                  </a:lnTo>
                  <a:lnTo>
                    <a:pt x="2566" y="3276"/>
                  </a:lnTo>
                  <a:lnTo>
                    <a:pt x="2231" y="3536"/>
                  </a:lnTo>
                  <a:lnTo>
                    <a:pt x="1903" y="3806"/>
                  </a:lnTo>
                  <a:lnTo>
                    <a:pt x="1582" y="4085"/>
                  </a:lnTo>
                  <a:lnTo>
                    <a:pt x="1267" y="4373"/>
                  </a:lnTo>
                  <a:lnTo>
                    <a:pt x="960" y="4670"/>
                  </a:lnTo>
                  <a:lnTo>
                    <a:pt x="661" y="4977"/>
                  </a:lnTo>
                  <a:lnTo>
                    <a:pt x="369" y="5292"/>
                  </a:lnTo>
                  <a:lnTo>
                    <a:pt x="85" y="5616"/>
                  </a:lnTo>
                  <a:lnTo>
                    <a:pt x="80" y="5548"/>
                  </a:lnTo>
                  <a:lnTo>
                    <a:pt x="12077" y="15778"/>
                  </a:lnTo>
                  <a:close/>
                  <a:moveTo>
                    <a:pt x="18" y="5621"/>
                  </a:moveTo>
                  <a:cubicBezTo>
                    <a:pt x="8" y="5613"/>
                    <a:pt x="2" y="5601"/>
                    <a:pt x="1" y="5588"/>
                  </a:cubicBezTo>
                  <a:cubicBezTo>
                    <a:pt x="0" y="5575"/>
                    <a:pt x="4" y="5562"/>
                    <a:pt x="13" y="5553"/>
                  </a:cubicBezTo>
                  <a:lnTo>
                    <a:pt x="299" y="5227"/>
                  </a:lnTo>
                  <a:lnTo>
                    <a:pt x="592" y="4910"/>
                  </a:lnTo>
                  <a:lnTo>
                    <a:pt x="894" y="4601"/>
                  </a:lnTo>
                  <a:lnTo>
                    <a:pt x="1203" y="4303"/>
                  </a:lnTo>
                  <a:lnTo>
                    <a:pt x="1519" y="4013"/>
                  </a:lnTo>
                  <a:lnTo>
                    <a:pt x="1842" y="3732"/>
                  </a:lnTo>
                  <a:lnTo>
                    <a:pt x="2173" y="3461"/>
                  </a:lnTo>
                  <a:lnTo>
                    <a:pt x="2510" y="3199"/>
                  </a:lnTo>
                  <a:lnTo>
                    <a:pt x="2853" y="2947"/>
                  </a:lnTo>
                  <a:lnTo>
                    <a:pt x="3203" y="2703"/>
                  </a:lnTo>
                  <a:lnTo>
                    <a:pt x="3558" y="2471"/>
                  </a:lnTo>
                  <a:lnTo>
                    <a:pt x="3920" y="2247"/>
                  </a:lnTo>
                  <a:lnTo>
                    <a:pt x="4287" y="2034"/>
                  </a:lnTo>
                  <a:lnTo>
                    <a:pt x="4660" y="1831"/>
                  </a:lnTo>
                  <a:lnTo>
                    <a:pt x="5037" y="1638"/>
                  </a:lnTo>
                  <a:lnTo>
                    <a:pt x="5420" y="1455"/>
                  </a:lnTo>
                  <a:lnTo>
                    <a:pt x="5807" y="1283"/>
                  </a:lnTo>
                  <a:lnTo>
                    <a:pt x="6199" y="1120"/>
                  </a:lnTo>
                  <a:lnTo>
                    <a:pt x="6596" y="969"/>
                  </a:lnTo>
                  <a:lnTo>
                    <a:pt x="6996" y="828"/>
                  </a:lnTo>
                  <a:lnTo>
                    <a:pt x="7400" y="697"/>
                  </a:lnTo>
                  <a:lnTo>
                    <a:pt x="7809" y="578"/>
                  </a:lnTo>
                  <a:lnTo>
                    <a:pt x="8220" y="470"/>
                  </a:lnTo>
                  <a:lnTo>
                    <a:pt x="8635" y="372"/>
                  </a:lnTo>
                  <a:lnTo>
                    <a:pt x="9053" y="286"/>
                  </a:lnTo>
                  <a:lnTo>
                    <a:pt x="9474" y="211"/>
                  </a:lnTo>
                  <a:lnTo>
                    <a:pt x="9897" y="146"/>
                  </a:lnTo>
                  <a:lnTo>
                    <a:pt x="10323" y="94"/>
                  </a:lnTo>
                  <a:lnTo>
                    <a:pt x="10751" y="53"/>
                  </a:lnTo>
                  <a:lnTo>
                    <a:pt x="11182" y="24"/>
                  </a:lnTo>
                  <a:lnTo>
                    <a:pt x="11613" y="6"/>
                  </a:lnTo>
                  <a:lnTo>
                    <a:pt x="12045" y="0"/>
                  </a:lnTo>
                  <a:cubicBezTo>
                    <a:pt x="12058" y="0"/>
                    <a:pt x="12071" y="5"/>
                    <a:pt x="12080" y="14"/>
                  </a:cubicBezTo>
                  <a:cubicBezTo>
                    <a:pt x="12089" y="23"/>
                    <a:pt x="12094" y="35"/>
                    <a:pt x="12094" y="48"/>
                  </a:cubicBezTo>
                  <a:lnTo>
                    <a:pt x="12094" y="15814"/>
                  </a:lnTo>
                  <a:cubicBezTo>
                    <a:pt x="12094" y="15833"/>
                    <a:pt x="12083" y="15850"/>
                    <a:pt x="12066" y="15858"/>
                  </a:cubicBezTo>
                  <a:cubicBezTo>
                    <a:pt x="12049" y="15866"/>
                    <a:pt x="12029" y="15863"/>
                    <a:pt x="12015" y="15851"/>
                  </a:cubicBezTo>
                  <a:lnTo>
                    <a:pt x="18" y="5621"/>
                  </a:lnTo>
                  <a:close/>
                </a:path>
              </a:pathLst>
            </a:custGeom>
            <a:solidFill>
              <a:srgbClr val="FFFFFF"/>
            </a:solidFill>
            <a:ln w="0" cap="flat">
              <a:solidFill>
                <a:srgbClr val="FFFFFF"/>
              </a:solidFill>
              <a:prstDash val="solid"/>
              <a:bevel/>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323158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8628973-A87E-4621-AE16-3983B3E59F53}"/>
              </a:ext>
            </a:extLst>
          </p:cNvPr>
          <p:cNvSpPr>
            <a:spLocks noGrp="1"/>
          </p:cNvSpPr>
          <p:nvPr>
            <p:ph type="title"/>
          </p:nvPr>
        </p:nvSpPr>
        <p:spPr>
          <a:xfrm>
            <a:off x="531221" y="419359"/>
            <a:ext cx="10571998" cy="834742"/>
          </a:xfrm>
        </p:spPr>
        <p:txBody>
          <a:bodyPr>
            <a:noAutofit/>
          </a:bodyPr>
          <a:lstStyle/>
          <a:p>
            <a:r>
              <a:rPr lang="en-US" sz="3200" b="1" dirty="0">
                <a:solidFill>
                  <a:schemeClr val="accent2">
                    <a:lumMod val="75000"/>
                  </a:schemeClr>
                </a:solidFill>
              </a:rPr>
              <a:t>Reductions are ach</a:t>
            </a:r>
            <a:r>
              <a:rPr lang="en-US" sz="3200" b="1" dirty="0">
                <a:solidFill>
                  <a:srgbClr val="42A020"/>
                </a:solidFill>
              </a:rPr>
              <a:t>ieve</a:t>
            </a:r>
            <a:r>
              <a:rPr lang="en-US" sz="3200" b="1" dirty="0">
                <a:solidFill>
                  <a:schemeClr val="accent2">
                    <a:lumMod val="75000"/>
                  </a:schemeClr>
                </a:solidFill>
              </a:rPr>
              <a:t>d through PRACTICES . . .</a:t>
            </a:r>
            <a:br>
              <a:rPr lang="en-US" sz="2800" dirty="0">
                <a:solidFill>
                  <a:schemeClr val="tx1"/>
                </a:solidFill>
              </a:rPr>
            </a:br>
            <a:endParaRPr lang="en-US" sz="2400" dirty="0">
              <a:solidFill>
                <a:schemeClr val="tx1"/>
              </a:solidFill>
            </a:endParaRPr>
          </a:p>
        </p:txBody>
      </p:sp>
      <p:pic>
        <p:nvPicPr>
          <p:cNvPr id="19" name="Picture 18">
            <a:extLst>
              <a:ext uri="{FF2B5EF4-FFF2-40B4-BE49-F238E27FC236}">
                <a16:creationId xmlns:a16="http://schemas.microsoft.com/office/drawing/2014/main" id="{9375925F-1493-4BB4-9CFE-283CBFEB5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543" y="1268451"/>
            <a:ext cx="3648257" cy="2736193"/>
          </a:xfrm>
          <a:prstGeom prst="rect">
            <a:avLst/>
          </a:prstGeom>
          <a:ln>
            <a:solidFill>
              <a:srgbClr val="42A020"/>
            </a:solidFill>
          </a:ln>
        </p:spPr>
      </p:pic>
      <p:pic>
        <p:nvPicPr>
          <p:cNvPr id="21" name="Picture 20">
            <a:extLst>
              <a:ext uri="{FF2B5EF4-FFF2-40B4-BE49-F238E27FC236}">
                <a16:creationId xmlns:a16="http://schemas.microsoft.com/office/drawing/2014/main" id="{6FF9DE39-336C-4A72-85A5-B4C45B12E7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543" y="4018993"/>
            <a:ext cx="3648257" cy="2736192"/>
          </a:xfrm>
          <a:prstGeom prst="rect">
            <a:avLst/>
          </a:prstGeom>
          <a:ln>
            <a:solidFill>
              <a:srgbClr val="42A020"/>
            </a:solidFill>
          </a:ln>
        </p:spPr>
      </p:pic>
      <p:pic>
        <p:nvPicPr>
          <p:cNvPr id="17" name="Picture 16">
            <a:extLst>
              <a:ext uri="{FF2B5EF4-FFF2-40B4-BE49-F238E27FC236}">
                <a16:creationId xmlns:a16="http://schemas.microsoft.com/office/drawing/2014/main" id="{B2980DA9-C624-41BF-B03B-53C493C373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3640" y="1268450"/>
            <a:ext cx="3648256" cy="2736193"/>
          </a:xfrm>
          <a:prstGeom prst="rect">
            <a:avLst/>
          </a:prstGeom>
          <a:ln>
            <a:solidFill>
              <a:srgbClr val="42A020"/>
            </a:solidFill>
          </a:ln>
        </p:spPr>
      </p:pic>
      <p:pic>
        <p:nvPicPr>
          <p:cNvPr id="15" name="Picture 14">
            <a:extLst>
              <a:ext uri="{FF2B5EF4-FFF2-40B4-BE49-F238E27FC236}">
                <a16:creationId xmlns:a16="http://schemas.microsoft.com/office/drawing/2014/main" id="{C1653D5D-936B-465F-98BD-9D80CCF3A9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82984" y="4004644"/>
            <a:ext cx="3648256" cy="2736192"/>
          </a:xfrm>
          <a:prstGeom prst="rect">
            <a:avLst/>
          </a:prstGeom>
          <a:ln>
            <a:solidFill>
              <a:srgbClr val="42A020"/>
            </a:solidFill>
          </a:ln>
        </p:spPr>
      </p:pic>
      <p:sp>
        <p:nvSpPr>
          <p:cNvPr id="4" name="Rectangle 3">
            <a:extLst>
              <a:ext uri="{FF2B5EF4-FFF2-40B4-BE49-F238E27FC236}">
                <a16:creationId xmlns:a16="http://schemas.microsoft.com/office/drawing/2014/main" id="{31629956-BC88-48BF-A77A-0F54BD1F19F2}"/>
              </a:ext>
            </a:extLst>
          </p:cNvPr>
          <p:cNvSpPr/>
          <p:nvPr/>
        </p:nvSpPr>
        <p:spPr>
          <a:xfrm>
            <a:off x="4033025" y="1268451"/>
            <a:ext cx="3568390" cy="54867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900"/>
              </a:lnSpc>
            </a:pPr>
            <a:r>
              <a:rPr lang="en-US" sz="2400" dirty="0">
                <a:solidFill>
                  <a:schemeClr val="bg1"/>
                </a:solidFill>
              </a:rPr>
              <a:t>EXAMPLES INCLUDE: </a:t>
            </a:r>
          </a:p>
          <a:p>
            <a:pPr>
              <a:lnSpc>
                <a:spcPts val="1900"/>
              </a:lnSpc>
            </a:pPr>
            <a:endParaRPr lang="en-US" sz="2400" dirty="0">
              <a:solidFill>
                <a:schemeClr val="bg1"/>
              </a:solidFill>
            </a:endParaRPr>
          </a:p>
          <a:p>
            <a:pPr marL="285750" indent="-285750">
              <a:spcBef>
                <a:spcPts val="600"/>
              </a:spcBef>
              <a:spcAft>
                <a:spcPts val="600"/>
              </a:spcAft>
              <a:buFont typeface="Arial" panose="020B0604020202020204" pitchFamily="34" charset="0"/>
              <a:buChar char="•"/>
            </a:pPr>
            <a:r>
              <a:rPr lang="en-US" sz="2000" dirty="0">
                <a:solidFill>
                  <a:schemeClr val="bg1"/>
                </a:solidFill>
              </a:rPr>
              <a:t>Cover crops</a:t>
            </a:r>
          </a:p>
          <a:p>
            <a:pPr marL="285750" indent="-285750">
              <a:spcBef>
                <a:spcPts val="600"/>
              </a:spcBef>
              <a:spcAft>
                <a:spcPts val="600"/>
              </a:spcAft>
              <a:buFont typeface="Arial" panose="020B0604020202020204" pitchFamily="34" charset="0"/>
              <a:buChar char="•"/>
            </a:pPr>
            <a:r>
              <a:rPr lang="en-US" sz="2000" dirty="0">
                <a:solidFill>
                  <a:schemeClr val="bg1"/>
                </a:solidFill>
              </a:rPr>
              <a:t>Conservation tillage</a:t>
            </a:r>
          </a:p>
          <a:p>
            <a:pPr marL="285750" indent="-285750">
              <a:spcBef>
                <a:spcPts val="600"/>
              </a:spcBef>
              <a:spcAft>
                <a:spcPts val="600"/>
              </a:spcAft>
              <a:buFont typeface="Arial" panose="020B0604020202020204" pitchFamily="34" charset="0"/>
              <a:buChar char="•"/>
            </a:pPr>
            <a:r>
              <a:rPr lang="en-US" sz="2000" dirty="0">
                <a:solidFill>
                  <a:schemeClr val="bg1"/>
                </a:solidFill>
              </a:rPr>
              <a:t>Nutrient management techniques</a:t>
            </a:r>
          </a:p>
          <a:p>
            <a:pPr marL="285750" indent="-285750">
              <a:lnSpc>
                <a:spcPts val="1900"/>
              </a:lnSpc>
              <a:spcBef>
                <a:spcPts val="600"/>
              </a:spcBef>
              <a:spcAft>
                <a:spcPts val="600"/>
              </a:spcAft>
              <a:buFont typeface="Arial" panose="020B0604020202020204" pitchFamily="34" charset="0"/>
              <a:buChar char="•"/>
            </a:pPr>
            <a:r>
              <a:rPr lang="en-US" sz="2000" dirty="0">
                <a:solidFill>
                  <a:schemeClr val="bg1"/>
                </a:solidFill>
              </a:rPr>
              <a:t>Stream fencing </a:t>
            </a:r>
          </a:p>
          <a:p>
            <a:pPr marL="285750" indent="-285750">
              <a:lnSpc>
                <a:spcPts val="1900"/>
              </a:lnSpc>
              <a:spcBef>
                <a:spcPts val="600"/>
              </a:spcBef>
              <a:spcAft>
                <a:spcPts val="600"/>
              </a:spcAft>
              <a:buFont typeface="Arial" panose="020B0604020202020204" pitchFamily="34" charset="0"/>
              <a:buChar char="•"/>
            </a:pPr>
            <a:r>
              <a:rPr lang="en-US" sz="2000" dirty="0">
                <a:solidFill>
                  <a:schemeClr val="bg1"/>
                </a:solidFill>
              </a:rPr>
              <a:t>Rotational grazing</a:t>
            </a:r>
          </a:p>
          <a:p>
            <a:pPr marL="285750" indent="-285750">
              <a:lnSpc>
                <a:spcPts val="1900"/>
              </a:lnSpc>
              <a:spcBef>
                <a:spcPts val="600"/>
              </a:spcBef>
              <a:spcAft>
                <a:spcPts val="600"/>
              </a:spcAft>
              <a:buFont typeface="Arial" panose="020B0604020202020204" pitchFamily="34" charset="0"/>
              <a:buChar char="•"/>
            </a:pPr>
            <a:r>
              <a:rPr lang="en-US" sz="2000" dirty="0">
                <a:solidFill>
                  <a:schemeClr val="bg1"/>
                </a:solidFill>
              </a:rPr>
              <a:t>Buffers</a:t>
            </a:r>
          </a:p>
          <a:p>
            <a:pPr marL="285750" indent="-285750">
              <a:spcBef>
                <a:spcPts val="600"/>
              </a:spcBef>
              <a:spcAft>
                <a:spcPts val="600"/>
              </a:spcAft>
              <a:buFont typeface="Arial" panose="020B0604020202020204" pitchFamily="34" charset="0"/>
              <a:buChar char="•"/>
            </a:pPr>
            <a:r>
              <a:rPr lang="en-US" sz="2000" dirty="0">
                <a:solidFill>
                  <a:schemeClr val="bg1"/>
                </a:solidFill>
              </a:rPr>
              <a:t>In-field livestock watering stations</a:t>
            </a:r>
          </a:p>
          <a:p>
            <a:pPr marL="285750" indent="-285750">
              <a:spcBef>
                <a:spcPts val="600"/>
              </a:spcBef>
              <a:spcAft>
                <a:spcPts val="600"/>
              </a:spcAft>
              <a:buFont typeface="Arial" panose="020B0604020202020204" pitchFamily="34" charset="0"/>
              <a:buChar char="•"/>
            </a:pPr>
            <a:r>
              <a:rPr lang="en-US" sz="2000" dirty="0">
                <a:solidFill>
                  <a:schemeClr val="bg1"/>
                </a:solidFill>
              </a:rPr>
              <a:t>Manure storage facilities</a:t>
            </a:r>
          </a:p>
          <a:p>
            <a:pPr marL="285750" indent="-285750">
              <a:spcBef>
                <a:spcPts val="600"/>
              </a:spcBef>
              <a:spcAft>
                <a:spcPts val="600"/>
              </a:spcAft>
              <a:buFont typeface="Arial" panose="020B0604020202020204" pitchFamily="34" charset="0"/>
              <a:buChar char="•"/>
            </a:pPr>
            <a:r>
              <a:rPr lang="en-US" sz="2000" dirty="0">
                <a:solidFill>
                  <a:schemeClr val="bg1"/>
                </a:solidFill>
              </a:rPr>
              <a:t>Precision feeding</a:t>
            </a:r>
          </a:p>
        </p:txBody>
      </p:sp>
    </p:spTree>
    <p:extLst>
      <p:ext uri="{BB962C8B-B14F-4D97-AF65-F5344CB8AC3E}">
        <p14:creationId xmlns:p14="http://schemas.microsoft.com/office/powerpoint/2010/main" val="233139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9591565-8AE0-4031-AF55-DFC05D393E77}"/>
              </a:ext>
            </a:extLst>
          </p:cNvPr>
          <p:cNvSpPr/>
          <p:nvPr/>
        </p:nvSpPr>
        <p:spPr>
          <a:xfrm>
            <a:off x="611885" y="1942223"/>
            <a:ext cx="6490010" cy="4566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5729DF81-D910-47CD-AC40-7CDCE30417D8}"/>
              </a:ext>
            </a:extLst>
          </p:cNvPr>
          <p:cNvSpPr>
            <a:spLocks noGrp="1"/>
          </p:cNvSpPr>
          <p:nvPr>
            <p:ph type="title"/>
          </p:nvPr>
        </p:nvSpPr>
        <p:spPr>
          <a:xfrm>
            <a:off x="441146" y="373525"/>
            <a:ext cx="12032980" cy="1752183"/>
          </a:xfrm>
        </p:spPr>
        <p:txBody>
          <a:bodyPr>
            <a:noAutofit/>
          </a:bodyPr>
          <a:lstStyle/>
          <a:p>
            <a:r>
              <a:rPr lang="en-US" sz="2800" dirty="0">
                <a:solidFill>
                  <a:schemeClr val="tx1"/>
                </a:solidFill>
              </a:rPr>
              <a:t>Agricultural Conservation Is Dependent Upon </a:t>
            </a:r>
            <a:br>
              <a:rPr lang="en-US" sz="2800" dirty="0">
                <a:solidFill>
                  <a:schemeClr val="tx1"/>
                </a:solidFill>
              </a:rPr>
            </a:br>
            <a:r>
              <a:rPr lang="en-US" sz="2800" dirty="0">
                <a:solidFill>
                  <a:schemeClr val="tx1"/>
                </a:solidFill>
              </a:rPr>
              <a:t>Adequate Funding and </a:t>
            </a:r>
            <a:r>
              <a:rPr lang="en-US" b="1" dirty="0">
                <a:solidFill>
                  <a:schemeClr val="accent2">
                    <a:lumMod val="75000"/>
                  </a:schemeClr>
                </a:solidFill>
              </a:rPr>
              <a:t>TECHNICAL ASSISTANCE</a:t>
            </a:r>
            <a:r>
              <a:rPr lang="en-US" sz="3200" b="1" dirty="0">
                <a:solidFill>
                  <a:schemeClr val="accent2">
                    <a:lumMod val="75000"/>
                  </a:schemeClr>
                </a:solidFill>
              </a:rPr>
              <a:t>  </a:t>
            </a:r>
            <a:endParaRPr lang="en-US" sz="2400" b="1" dirty="0">
              <a:solidFill>
                <a:schemeClr val="accent2">
                  <a:lumMod val="75000"/>
                </a:schemeClr>
              </a:solidFill>
            </a:endParaRPr>
          </a:p>
        </p:txBody>
      </p:sp>
      <p:pic>
        <p:nvPicPr>
          <p:cNvPr id="8" name="Content Placeholder 7">
            <a:extLst>
              <a:ext uri="{FF2B5EF4-FFF2-40B4-BE49-F238E27FC236}">
                <a16:creationId xmlns:a16="http://schemas.microsoft.com/office/drawing/2014/main" id="{963D0AF6-3CED-4B3E-86EE-A059C04CCAAB}"/>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9365"/>
          <a:stretch/>
        </p:blipFill>
        <p:spPr>
          <a:xfrm>
            <a:off x="1018359" y="4307381"/>
            <a:ext cx="2076162" cy="1931074"/>
          </a:xfrm>
          <a:ln>
            <a:solidFill>
              <a:srgbClr val="42A020"/>
            </a:solidFill>
          </a:ln>
        </p:spPr>
      </p:pic>
      <p:pic>
        <p:nvPicPr>
          <p:cNvPr id="10" name="Content Placeholder 9">
            <a:extLst>
              <a:ext uri="{FF2B5EF4-FFF2-40B4-BE49-F238E27FC236}">
                <a16:creationId xmlns:a16="http://schemas.microsoft.com/office/drawing/2014/main" id="{533CD919-A008-44D5-B254-D768A0666B96}"/>
              </a:ext>
            </a:extLst>
          </p:cNvPr>
          <p:cNvPicPr>
            <a:picLocks noGrp="1" noChangeAspect="1"/>
          </p:cNvPicPr>
          <p:nvPr>
            <p:ph sz="half" idx="2"/>
          </p:nvPr>
        </p:nvPicPr>
        <p:blipFill rotWithShape="1">
          <a:blip r:embed="rId4" cstate="print">
            <a:extLst>
              <a:ext uri="{28A0092B-C50C-407E-A947-70E740481C1C}">
                <a14:useLocalDpi xmlns:a14="http://schemas.microsoft.com/office/drawing/2010/main" val="0"/>
              </a:ext>
            </a:extLst>
          </a:blip>
          <a:srcRect l="19004" t="1639" r="12548"/>
          <a:stretch/>
        </p:blipFill>
        <p:spPr>
          <a:xfrm>
            <a:off x="1007161" y="2125708"/>
            <a:ext cx="2098557" cy="1980259"/>
          </a:xfrm>
          <a:ln>
            <a:solidFill>
              <a:srgbClr val="42A020"/>
            </a:solidFill>
          </a:ln>
        </p:spPr>
      </p:pic>
      <p:sp>
        <p:nvSpPr>
          <p:cNvPr id="2" name="Rectangle 1">
            <a:extLst>
              <a:ext uri="{FF2B5EF4-FFF2-40B4-BE49-F238E27FC236}">
                <a16:creationId xmlns:a16="http://schemas.microsoft.com/office/drawing/2014/main" id="{5C9EF075-6E4E-46DA-8D30-B722E41ADCA5}"/>
              </a:ext>
            </a:extLst>
          </p:cNvPr>
          <p:cNvSpPr/>
          <p:nvPr/>
        </p:nvSpPr>
        <p:spPr>
          <a:xfrm>
            <a:off x="7402579" y="2052694"/>
            <a:ext cx="3854002" cy="4185761"/>
          </a:xfrm>
          <a:prstGeom prst="rect">
            <a:avLst/>
          </a:prstGeom>
          <a:solidFill>
            <a:schemeClr val="accent1">
              <a:lumMod val="60000"/>
              <a:lumOff val="40000"/>
            </a:schemeClr>
          </a:solidFill>
          <a:ln w="28575">
            <a:solidFill>
              <a:schemeClr val="accent2">
                <a:lumMod val="50000"/>
              </a:schemeClr>
            </a:solidFill>
          </a:ln>
        </p:spPr>
        <p:txBody>
          <a:bodyPr wrap="square">
            <a:spAutoFit/>
          </a:bodyPr>
          <a:lstStyle/>
          <a:p>
            <a:pPr>
              <a:spcAft>
                <a:spcPts val="600"/>
              </a:spcAft>
            </a:pPr>
            <a:r>
              <a:rPr lang="en-US" sz="3200" dirty="0"/>
              <a:t>           </a:t>
            </a:r>
            <a:r>
              <a:rPr lang="en-US" sz="3200" spc="-150" dirty="0">
                <a:solidFill>
                  <a:schemeClr val="accent2">
                    <a:lumMod val="75000"/>
                  </a:schemeClr>
                </a:solidFill>
              </a:rPr>
              <a:t>CBC 2017</a:t>
            </a:r>
          </a:p>
          <a:p>
            <a:pPr>
              <a:spcAft>
                <a:spcPts val="600"/>
              </a:spcAft>
            </a:pPr>
            <a:r>
              <a:rPr lang="en-US" sz="3200" spc="-150" dirty="0">
                <a:solidFill>
                  <a:schemeClr val="accent2">
                    <a:lumMod val="75000"/>
                  </a:schemeClr>
                </a:solidFill>
              </a:rPr>
              <a:t>           TA REPORT</a:t>
            </a:r>
          </a:p>
          <a:p>
            <a:pPr>
              <a:spcAft>
                <a:spcPts val="1200"/>
              </a:spcAft>
            </a:pPr>
            <a:r>
              <a:rPr lang="en-US" sz="2800" spc="-150" dirty="0"/>
              <a:t>1. </a:t>
            </a:r>
            <a:r>
              <a:rPr lang="en-US" sz="2400" spc="-150" dirty="0"/>
              <a:t>What is technical assistance, who provides it, and how does it work?</a:t>
            </a:r>
          </a:p>
          <a:p>
            <a:pPr>
              <a:spcAft>
                <a:spcPts val="1200"/>
              </a:spcAft>
            </a:pPr>
            <a:r>
              <a:rPr lang="en-US" sz="2400" spc="-150" dirty="0"/>
              <a:t>2. How is it funded?</a:t>
            </a:r>
          </a:p>
          <a:p>
            <a:pPr>
              <a:spcAft>
                <a:spcPts val="600"/>
              </a:spcAft>
            </a:pPr>
            <a:r>
              <a:rPr lang="en-US" sz="2400" spc="-150" dirty="0"/>
              <a:t>3. What do we need to do to ensure availability and effectively delivery?</a:t>
            </a:r>
          </a:p>
        </p:txBody>
      </p:sp>
      <p:pic>
        <p:nvPicPr>
          <p:cNvPr id="5" name="Picture 4">
            <a:extLst>
              <a:ext uri="{FF2B5EF4-FFF2-40B4-BE49-F238E27FC236}">
                <a16:creationId xmlns:a16="http://schemas.microsoft.com/office/drawing/2014/main" id="{063AB849-3DFB-4BD4-AEFC-1ECA600C5C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0518" y="2125708"/>
            <a:ext cx="3452082" cy="4163552"/>
          </a:xfrm>
          <a:prstGeom prst="rect">
            <a:avLst/>
          </a:prstGeom>
        </p:spPr>
      </p:pic>
      <p:pic>
        <p:nvPicPr>
          <p:cNvPr id="12" name="Picture 11">
            <a:extLst>
              <a:ext uri="{FF2B5EF4-FFF2-40B4-BE49-F238E27FC236}">
                <a16:creationId xmlns:a16="http://schemas.microsoft.com/office/drawing/2014/main" id="{EA6D55BC-36AA-4795-98B5-AE530D7FC0A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97171" y="2123954"/>
            <a:ext cx="1037147" cy="1016405"/>
          </a:xfrm>
          <a:prstGeom prst="rect">
            <a:avLst/>
          </a:prstGeom>
          <a:ln>
            <a:solidFill>
              <a:schemeClr val="accent2">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58016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2B435-13DA-41C0-9D8B-1297AA1D46DA}"/>
              </a:ext>
            </a:extLst>
          </p:cNvPr>
          <p:cNvSpPr>
            <a:spLocks noGrp="1"/>
          </p:cNvSpPr>
          <p:nvPr>
            <p:ph type="title"/>
          </p:nvPr>
        </p:nvSpPr>
        <p:spPr>
          <a:xfrm>
            <a:off x="0" y="387965"/>
            <a:ext cx="9983755" cy="597159"/>
          </a:xfrm>
        </p:spPr>
        <p:txBody>
          <a:bodyPr>
            <a:noAutofit/>
          </a:bodyPr>
          <a:lstStyle/>
          <a:p>
            <a:pPr algn="ctr"/>
            <a:r>
              <a:rPr lang="en-US" sz="2800" b="1" dirty="0">
                <a:solidFill>
                  <a:schemeClr val="tx1"/>
                </a:solidFill>
              </a:rPr>
              <a:t>CBC’s Technical Assistance Expert Team</a:t>
            </a:r>
          </a:p>
        </p:txBody>
      </p:sp>
      <p:sp>
        <p:nvSpPr>
          <p:cNvPr id="3" name="Content Placeholder 2">
            <a:extLst>
              <a:ext uri="{FF2B5EF4-FFF2-40B4-BE49-F238E27FC236}">
                <a16:creationId xmlns:a16="http://schemas.microsoft.com/office/drawing/2014/main" id="{38261D87-FF2B-4532-A716-8536D0CA0B81}"/>
              </a:ext>
            </a:extLst>
          </p:cNvPr>
          <p:cNvSpPr>
            <a:spLocks noGrp="1"/>
          </p:cNvSpPr>
          <p:nvPr>
            <p:ph idx="1"/>
          </p:nvPr>
        </p:nvSpPr>
        <p:spPr>
          <a:xfrm>
            <a:off x="989459" y="1285136"/>
            <a:ext cx="4404049" cy="3777622"/>
          </a:xfrm>
        </p:spPr>
        <p:txBody>
          <a:bodyPr>
            <a:normAutofit fontScale="25000" lnSpcReduction="20000"/>
          </a:bodyPr>
          <a:lstStyle/>
          <a:p>
            <a:pPr fontAlgn="base">
              <a:buSzPct val="140000"/>
              <a:buFont typeface="Wingdings" panose="05000000000000000000" pitchFamily="2" charset="2"/>
              <a:buChar char="§"/>
            </a:pPr>
            <a:r>
              <a:rPr lang="en-US" sz="5600" b="1" dirty="0">
                <a:solidFill>
                  <a:schemeClr val="tx1"/>
                </a:solidFill>
              </a:rPr>
              <a:t>Kristen Saacke Blunk, </a:t>
            </a:r>
            <a:r>
              <a:rPr lang="en-US" sz="5600" b="1" i="1" dirty="0">
                <a:solidFill>
                  <a:schemeClr val="tx1"/>
                </a:solidFill>
              </a:rPr>
              <a:t>National Fish and Wildlife Foundation </a:t>
            </a:r>
          </a:p>
          <a:p>
            <a:pPr fontAlgn="base">
              <a:buSzPct val="140000"/>
              <a:buFont typeface="Wingdings" panose="05000000000000000000" pitchFamily="2" charset="2"/>
              <a:buChar char="§"/>
            </a:pPr>
            <a:r>
              <a:rPr lang="en-US" sz="5600" b="1" dirty="0">
                <a:solidFill>
                  <a:schemeClr val="tx1"/>
                </a:solidFill>
              </a:rPr>
              <a:t>Russ Brinsfield, </a:t>
            </a:r>
            <a:r>
              <a:rPr lang="en-US" sz="5600" b="1" i="1" dirty="0">
                <a:solidFill>
                  <a:schemeClr val="tx1"/>
                </a:solidFill>
              </a:rPr>
              <a:t>Private Consultant</a:t>
            </a:r>
            <a:r>
              <a:rPr lang="en-US" sz="5600" b="1" dirty="0">
                <a:solidFill>
                  <a:schemeClr val="tx1"/>
                </a:solidFill>
              </a:rPr>
              <a:t> </a:t>
            </a:r>
          </a:p>
          <a:p>
            <a:pPr fontAlgn="base">
              <a:buSzPct val="140000"/>
              <a:buFont typeface="Wingdings" panose="05000000000000000000" pitchFamily="2" charset="2"/>
              <a:buChar char="§"/>
            </a:pPr>
            <a:r>
              <a:rPr lang="en-US" sz="5600" b="1" dirty="0">
                <a:solidFill>
                  <a:schemeClr val="tx1"/>
                </a:solidFill>
              </a:rPr>
              <a:t>Matt Ehrhart, </a:t>
            </a:r>
            <a:r>
              <a:rPr lang="en-US" sz="5600" b="1" i="1" dirty="0">
                <a:solidFill>
                  <a:schemeClr val="tx1"/>
                </a:solidFill>
              </a:rPr>
              <a:t>Stroud Water Research Center</a:t>
            </a:r>
            <a:r>
              <a:rPr lang="en-US" sz="5600" b="1" dirty="0">
                <a:solidFill>
                  <a:schemeClr val="tx1"/>
                </a:solidFill>
              </a:rPr>
              <a:t> </a:t>
            </a:r>
          </a:p>
          <a:p>
            <a:pPr fontAlgn="base">
              <a:buSzPct val="140000"/>
              <a:buFont typeface="Wingdings" panose="05000000000000000000" pitchFamily="2" charset="2"/>
              <a:buChar char="§"/>
            </a:pPr>
            <a:r>
              <a:rPr lang="en-US" sz="5600" b="1" dirty="0">
                <a:solidFill>
                  <a:schemeClr val="tx1"/>
                </a:solidFill>
              </a:rPr>
              <a:t>Fred Fiscus, </a:t>
            </a:r>
            <a:r>
              <a:rPr lang="en-US" sz="5600" b="1" i="1" dirty="0">
                <a:solidFill>
                  <a:schemeClr val="tx1"/>
                </a:solidFill>
              </a:rPr>
              <a:t>Pennsylvania Department of Environmental Resources </a:t>
            </a:r>
          </a:p>
          <a:p>
            <a:pPr fontAlgn="base">
              <a:buSzPct val="140000"/>
              <a:buFont typeface="Wingdings" panose="05000000000000000000" pitchFamily="2" charset="2"/>
              <a:buChar char="§"/>
            </a:pPr>
            <a:r>
              <a:rPr lang="en-US" sz="5600" b="1" dirty="0">
                <a:solidFill>
                  <a:schemeClr val="tx1"/>
                </a:solidFill>
              </a:rPr>
              <a:t>Katie Frazier, </a:t>
            </a:r>
            <a:r>
              <a:rPr lang="en-US" sz="5600" b="1" i="1" dirty="0">
                <a:solidFill>
                  <a:schemeClr val="tx1"/>
                </a:solidFill>
              </a:rPr>
              <a:t>Virginia Agribusiness Council</a:t>
            </a:r>
            <a:r>
              <a:rPr lang="en-US" sz="5600" b="1" dirty="0">
                <a:solidFill>
                  <a:schemeClr val="tx1"/>
                </a:solidFill>
              </a:rPr>
              <a:t> </a:t>
            </a:r>
          </a:p>
          <a:p>
            <a:pPr fontAlgn="base">
              <a:buSzPct val="140000"/>
              <a:buFont typeface="Wingdings" panose="05000000000000000000" pitchFamily="2" charset="2"/>
              <a:buChar char="§"/>
            </a:pPr>
            <a:r>
              <a:rPr lang="en-US" sz="5600" b="1" dirty="0">
                <a:solidFill>
                  <a:schemeClr val="tx1"/>
                </a:solidFill>
              </a:rPr>
              <a:t>Tim Garcia, </a:t>
            </a:r>
            <a:r>
              <a:rPr lang="en-US" sz="5600" b="1" i="1" dirty="0">
                <a:solidFill>
                  <a:schemeClr val="tx1"/>
                </a:solidFill>
              </a:rPr>
              <a:t>Natural Resources Conservation Service </a:t>
            </a:r>
          </a:p>
          <a:p>
            <a:pPr fontAlgn="base">
              <a:buSzPct val="140000"/>
              <a:buFont typeface="Wingdings" panose="05000000000000000000" pitchFamily="2" charset="2"/>
              <a:buChar char="§"/>
            </a:pPr>
            <a:r>
              <a:rPr lang="en-US" sz="5600" b="1" dirty="0">
                <a:solidFill>
                  <a:schemeClr val="tx1"/>
                </a:solidFill>
              </a:rPr>
              <a:t>Darryl Glover, </a:t>
            </a:r>
            <a:r>
              <a:rPr lang="en-US" sz="5600" b="1" i="1" dirty="0">
                <a:solidFill>
                  <a:schemeClr val="tx1"/>
                </a:solidFill>
              </a:rPr>
              <a:t>Virginia Department of Conservation and Recreation</a:t>
            </a:r>
            <a:r>
              <a:rPr lang="en-US" sz="5600" b="1" dirty="0">
                <a:solidFill>
                  <a:schemeClr val="tx1"/>
                </a:solidFill>
              </a:rPr>
              <a:t> </a:t>
            </a:r>
          </a:p>
          <a:p>
            <a:pPr fontAlgn="base">
              <a:buSzPct val="140000"/>
              <a:buFont typeface="Wingdings" panose="05000000000000000000" pitchFamily="2" charset="2"/>
              <a:buChar char="§"/>
            </a:pPr>
            <a:r>
              <a:rPr lang="en-US" sz="5600" b="1" dirty="0">
                <a:solidFill>
                  <a:schemeClr val="tx1"/>
                </a:solidFill>
              </a:rPr>
              <a:t>Terron Hillsman, </a:t>
            </a:r>
            <a:r>
              <a:rPr lang="en-US" sz="5600" b="1" i="1" dirty="0">
                <a:solidFill>
                  <a:schemeClr val="tx1"/>
                </a:solidFill>
              </a:rPr>
              <a:t>Natural Resources Conservation Service </a:t>
            </a:r>
          </a:p>
          <a:p>
            <a:pPr fontAlgn="base">
              <a:buSzPct val="140000"/>
              <a:buFont typeface="Wingdings" panose="05000000000000000000" pitchFamily="2" charset="2"/>
              <a:buChar char="§"/>
            </a:pPr>
            <a:r>
              <a:rPr lang="en-US" sz="5600" b="1" dirty="0">
                <a:solidFill>
                  <a:schemeClr val="tx1"/>
                </a:solidFill>
              </a:rPr>
              <a:t>Roy A. Hoagland, </a:t>
            </a:r>
            <a:r>
              <a:rPr lang="en-US" sz="5600" b="1" i="1" dirty="0">
                <a:solidFill>
                  <a:schemeClr val="tx1"/>
                </a:solidFill>
              </a:rPr>
              <a:t>HOPE Impacts, LLC</a:t>
            </a:r>
            <a:r>
              <a:rPr lang="en-US" sz="5600" b="1" dirty="0">
                <a:solidFill>
                  <a:schemeClr val="tx1"/>
                </a:solidFill>
              </a:rPr>
              <a:t> </a:t>
            </a:r>
          </a:p>
          <a:p>
            <a:pPr fontAlgn="base">
              <a:buSzPct val="140000"/>
              <a:buFont typeface="Wingdings" panose="05000000000000000000" pitchFamily="2" charset="2"/>
              <a:buChar char="§"/>
            </a:pPr>
            <a:r>
              <a:rPr lang="en-US" sz="5600" b="1" dirty="0">
                <a:solidFill>
                  <a:schemeClr val="tx1"/>
                </a:solidFill>
              </a:rPr>
              <a:t>Peter Hughes, </a:t>
            </a:r>
            <a:r>
              <a:rPr lang="en-US" sz="5600" b="1" i="1" dirty="0">
                <a:solidFill>
                  <a:schemeClr val="tx1"/>
                </a:solidFill>
              </a:rPr>
              <a:t>Red Barn Consulting</a:t>
            </a:r>
            <a:r>
              <a:rPr lang="en-US" sz="5600" b="1" dirty="0">
                <a:solidFill>
                  <a:schemeClr val="tx1"/>
                </a:solidFill>
              </a:rPr>
              <a:t> </a:t>
            </a:r>
          </a:p>
          <a:p>
            <a:pPr fontAlgn="base">
              <a:buSzPct val="140000"/>
              <a:buFont typeface="Wingdings" panose="05000000000000000000" pitchFamily="2" charset="2"/>
              <a:buChar char="§"/>
            </a:pPr>
            <a:r>
              <a:rPr lang="en-US" sz="5600" b="1" dirty="0">
                <a:solidFill>
                  <a:schemeClr val="tx1"/>
                </a:solidFill>
              </a:rPr>
              <a:t>Matthew Johnston, </a:t>
            </a:r>
            <a:r>
              <a:rPr lang="en-US" sz="5600" b="1" i="1" dirty="0">
                <a:solidFill>
                  <a:schemeClr val="tx1"/>
                </a:solidFill>
              </a:rPr>
              <a:t>University of Maryland</a:t>
            </a:r>
          </a:p>
          <a:p>
            <a:pPr fontAlgn="base">
              <a:buSzPct val="140000"/>
              <a:buFont typeface="Wingdings" panose="05000000000000000000" pitchFamily="2" charset="2"/>
              <a:buChar char="§"/>
            </a:pPr>
            <a:r>
              <a:rPr lang="en-US" sz="5600" b="1" dirty="0">
                <a:solidFill>
                  <a:schemeClr val="tx1"/>
                </a:solidFill>
              </a:rPr>
              <a:t>John Lipman, </a:t>
            </a:r>
            <a:r>
              <a:rPr lang="en-US" sz="5600" b="1" i="1" dirty="0">
                <a:solidFill>
                  <a:schemeClr val="tx1"/>
                </a:solidFill>
              </a:rPr>
              <a:t>Lipman Development Strategies </a:t>
            </a:r>
          </a:p>
          <a:p>
            <a:pPr fontAlgn="base">
              <a:buSzPct val="140000"/>
              <a:buFont typeface="Wingdings" panose="05000000000000000000" pitchFamily="2" charset="2"/>
              <a:buChar char="§"/>
            </a:pPr>
            <a:r>
              <a:rPr lang="en-US" sz="5600" b="1" dirty="0">
                <a:solidFill>
                  <a:schemeClr val="tx1"/>
                </a:solidFill>
              </a:rPr>
              <a:t>Lara Lutz, </a:t>
            </a:r>
            <a:r>
              <a:rPr lang="en-US" sz="5600" b="1" i="1" dirty="0">
                <a:solidFill>
                  <a:schemeClr val="tx1"/>
                </a:solidFill>
              </a:rPr>
              <a:t>Writing/Editorial Consultant</a:t>
            </a:r>
            <a:r>
              <a:rPr lang="en-US" sz="5600" b="1" dirty="0">
                <a:solidFill>
                  <a:schemeClr val="tx1"/>
                </a:solidFill>
              </a:rPr>
              <a:t> </a:t>
            </a:r>
          </a:p>
          <a:p>
            <a:pPr fontAlgn="base">
              <a:buSzPct val="140000"/>
              <a:buFont typeface="Wingdings" panose="05000000000000000000" pitchFamily="2" charset="2"/>
              <a:buChar char="§"/>
            </a:pPr>
            <a:r>
              <a:rPr lang="en-US" sz="5600" b="1" dirty="0">
                <a:solidFill>
                  <a:schemeClr val="tx1"/>
                </a:solidFill>
              </a:rPr>
              <a:t>Louise Lawrence, </a:t>
            </a:r>
            <a:r>
              <a:rPr lang="en-US" sz="5600" b="1" i="1" dirty="0">
                <a:solidFill>
                  <a:schemeClr val="tx1"/>
                </a:solidFill>
              </a:rPr>
              <a:t>Maryland Department of Agriculture </a:t>
            </a:r>
          </a:p>
          <a:p>
            <a:endParaRPr lang="en-US" dirty="0"/>
          </a:p>
        </p:txBody>
      </p:sp>
      <p:sp>
        <p:nvSpPr>
          <p:cNvPr id="4" name="TextBox 3">
            <a:extLst>
              <a:ext uri="{FF2B5EF4-FFF2-40B4-BE49-F238E27FC236}">
                <a16:creationId xmlns:a16="http://schemas.microsoft.com/office/drawing/2014/main" id="{7F5D3D86-77E6-48E7-8FB3-FC0C8779C0E9}"/>
              </a:ext>
            </a:extLst>
          </p:cNvPr>
          <p:cNvSpPr txBox="1"/>
          <p:nvPr/>
        </p:nvSpPr>
        <p:spPr>
          <a:xfrm>
            <a:off x="5393508" y="1285136"/>
            <a:ext cx="4711960" cy="5165517"/>
          </a:xfrm>
          <a:prstGeom prst="rect">
            <a:avLst/>
          </a:prstGeom>
          <a:noFill/>
        </p:spPr>
        <p:txBody>
          <a:bodyPr wrap="square" rtlCol="0">
            <a:spAutoFit/>
          </a:bodyPr>
          <a:lstStyle/>
          <a:p>
            <a:pPr marL="342900" lvl="0" indent="-342900" fontAlgn="base">
              <a:spcBef>
                <a:spcPts val="1000"/>
              </a:spcBef>
              <a:buClr>
                <a:schemeClr val="accent1"/>
              </a:buClr>
              <a:buSzPct val="140000"/>
              <a:buFont typeface="Wingdings" panose="05000000000000000000" pitchFamily="2" charset="2"/>
              <a:buChar char="§"/>
            </a:pPr>
            <a:r>
              <a:rPr lang="en-US" sz="1400" b="1" dirty="0"/>
              <a:t>Beth McGee, </a:t>
            </a:r>
            <a:r>
              <a:rPr lang="en-US" sz="1400" b="1" i="1" dirty="0"/>
              <a:t>Chesapeake Bay Foundation</a:t>
            </a:r>
            <a:r>
              <a:rPr lang="en-US" sz="1400" b="1" dirty="0"/>
              <a:t> </a:t>
            </a:r>
          </a:p>
          <a:p>
            <a:pPr marL="342900" lvl="0" indent="-342900" fontAlgn="base">
              <a:spcBef>
                <a:spcPts val="1000"/>
              </a:spcBef>
              <a:buClr>
                <a:schemeClr val="accent1"/>
              </a:buClr>
              <a:buSzPct val="140000"/>
              <a:buFont typeface="Wingdings" panose="05000000000000000000" pitchFamily="2" charset="2"/>
              <a:buChar char="§"/>
            </a:pPr>
            <a:r>
              <a:rPr lang="en-US" sz="1400" b="1" dirty="0"/>
              <a:t>Connie Musgrove, </a:t>
            </a:r>
            <a:r>
              <a:rPr lang="en-US" sz="1400" b="1" i="1" dirty="0"/>
              <a:t>Private Consultant</a:t>
            </a:r>
            <a:r>
              <a:rPr lang="en-US" sz="1400" b="1" dirty="0"/>
              <a:t> </a:t>
            </a:r>
          </a:p>
          <a:p>
            <a:pPr marL="342900" lvl="0" indent="-342900" fontAlgn="base">
              <a:spcBef>
                <a:spcPts val="1000"/>
              </a:spcBef>
              <a:buClr>
                <a:schemeClr val="accent1"/>
              </a:buClr>
              <a:buSzPct val="140000"/>
              <a:buFont typeface="Wingdings" panose="05000000000000000000" pitchFamily="2" charset="2"/>
              <a:buChar char="§"/>
            </a:pPr>
            <a:r>
              <a:rPr lang="en-US" sz="1400" b="1" dirty="0"/>
              <a:t>Royden Powell, </a:t>
            </a:r>
            <a:r>
              <a:rPr lang="en-US" sz="1400" b="1" i="1" dirty="0"/>
              <a:t>Private Consultant</a:t>
            </a:r>
            <a:r>
              <a:rPr lang="en-US" sz="1400" b="1" dirty="0"/>
              <a:t> </a:t>
            </a:r>
          </a:p>
          <a:p>
            <a:pPr marL="342900" lvl="0" indent="-342900" fontAlgn="base">
              <a:spcBef>
                <a:spcPts val="1000"/>
              </a:spcBef>
              <a:buClr>
                <a:schemeClr val="accent1"/>
              </a:buClr>
              <a:buSzPct val="140000"/>
              <a:buFont typeface="Wingdings" panose="05000000000000000000" pitchFamily="2" charset="2"/>
              <a:buChar char="§"/>
            </a:pPr>
            <a:r>
              <a:rPr lang="en-US" sz="1400" b="1" dirty="0"/>
              <a:t>Jake Reilly, </a:t>
            </a:r>
            <a:r>
              <a:rPr lang="en-US" sz="1400" b="1" i="1" dirty="0"/>
              <a:t>National Fish and Wildlife Foundation </a:t>
            </a:r>
          </a:p>
          <a:p>
            <a:pPr marL="342900" lvl="0" indent="-342900" fontAlgn="base">
              <a:spcBef>
                <a:spcPts val="1000"/>
              </a:spcBef>
              <a:buClr>
                <a:schemeClr val="accent1"/>
              </a:buClr>
              <a:buSzPct val="140000"/>
              <a:buFont typeface="Wingdings" panose="05000000000000000000" pitchFamily="2" charset="2"/>
              <a:buChar char="§"/>
            </a:pPr>
            <a:r>
              <a:rPr lang="en-US" sz="1400" b="1" dirty="0"/>
              <a:t>Kelly Shenk, </a:t>
            </a:r>
            <a:r>
              <a:rPr lang="en-US" sz="1400" b="1" i="1" dirty="0"/>
              <a:t>Environmental Protection Agency</a:t>
            </a:r>
            <a:r>
              <a:rPr lang="en-US" sz="1400" b="1" dirty="0"/>
              <a:t> </a:t>
            </a:r>
          </a:p>
          <a:p>
            <a:pPr marL="342900" lvl="0" indent="-342900" fontAlgn="base">
              <a:spcBef>
                <a:spcPts val="1000"/>
              </a:spcBef>
              <a:buClr>
                <a:schemeClr val="accent1"/>
              </a:buClr>
              <a:buSzPct val="140000"/>
              <a:buFont typeface="Wingdings" panose="05000000000000000000" pitchFamily="2" charset="2"/>
              <a:buChar char="§"/>
            </a:pPr>
            <a:r>
              <a:rPr lang="en-US" sz="1400" b="1" dirty="0"/>
              <a:t>Jeff Swinehart, </a:t>
            </a:r>
            <a:r>
              <a:rPr lang="en-US" sz="1400" b="1" i="1" dirty="0"/>
              <a:t>Lancaster Farmland Trust</a:t>
            </a:r>
            <a:r>
              <a:rPr lang="en-US" sz="1400" b="1" dirty="0"/>
              <a:t> </a:t>
            </a:r>
          </a:p>
          <a:p>
            <a:pPr marL="342900" lvl="0" indent="-342900" fontAlgn="base">
              <a:spcBef>
                <a:spcPts val="1000"/>
              </a:spcBef>
              <a:buClr>
                <a:schemeClr val="accent1"/>
              </a:buClr>
              <a:buSzPct val="140000"/>
              <a:buFont typeface="Wingdings" panose="05000000000000000000" pitchFamily="2" charset="2"/>
              <a:buChar char="§"/>
            </a:pPr>
            <a:r>
              <a:rPr lang="en-US" sz="1400" b="1" dirty="0"/>
              <a:t>Christopher Thompson, </a:t>
            </a:r>
            <a:r>
              <a:rPr lang="en-US" sz="1400" b="1" i="1" dirty="0"/>
              <a:t>Lancaster County Conservation District </a:t>
            </a:r>
          </a:p>
          <a:p>
            <a:pPr marL="342900" lvl="0" indent="-342900" fontAlgn="base">
              <a:spcBef>
                <a:spcPts val="1000"/>
              </a:spcBef>
              <a:buClr>
                <a:schemeClr val="accent1"/>
              </a:buClr>
              <a:buSzPct val="140000"/>
              <a:buFont typeface="Wingdings" panose="05000000000000000000" pitchFamily="2" charset="2"/>
              <a:buChar char="§"/>
            </a:pPr>
            <a:r>
              <a:rPr lang="en-US" sz="1400" b="1" dirty="0"/>
              <a:t>Lindsay Thompson, </a:t>
            </a:r>
            <a:r>
              <a:rPr lang="en-US" sz="1400" b="1" i="1" dirty="0"/>
              <a:t>Delaware-Maryland Agribusiness Association </a:t>
            </a:r>
          </a:p>
          <a:p>
            <a:pPr marL="342900" lvl="0" indent="-342900" fontAlgn="base">
              <a:spcBef>
                <a:spcPts val="1000"/>
              </a:spcBef>
              <a:buClr>
                <a:schemeClr val="accent1"/>
              </a:buClr>
              <a:buSzPct val="140000"/>
              <a:buFont typeface="Wingdings" panose="05000000000000000000" pitchFamily="2" charset="2"/>
              <a:buChar char="§"/>
            </a:pPr>
            <a:r>
              <a:rPr lang="en-US" sz="1400" b="1" dirty="0"/>
              <a:t>Kendall Tyree, </a:t>
            </a:r>
            <a:r>
              <a:rPr lang="en-US" sz="1400" b="1" i="1" dirty="0"/>
              <a:t>Virginia Association of Soil and Water Conservation Districts </a:t>
            </a:r>
          </a:p>
          <a:p>
            <a:pPr marL="342900" lvl="0" indent="-342900" fontAlgn="base">
              <a:spcBef>
                <a:spcPts val="1000"/>
              </a:spcBef>
              <a:buClr>
                <a:schemeClr val="accent1"/>
              </a:buClr>
              <a:buSzPct val="140000"/>
              <a:buFont typeface="Wingdings" panose="05000000000000000000" pitchFamily="2" charset="2"/>
              <a:buChar char="§"/>
            </a:pPr>
            <a:r>
              <a:rPr lang="en-US" sz="1400" b="1" dirty="0"/>
              <a:t>Bobby Whitescarver, </a:t>
            </a:r>
            <a:r>
              <a:rPr lang="en-US" sz="1400" b="1" i="1" dirty="0"/>
              <a:t>Whitescarver Natural Resources Management, LLC </a:t>
            </a:r>
          </a:p>
          <a:p>
            <a:pPr marL="342900" lvl="0" indent="-342900" fontAlgn="base">
              <a:spcBef>
                <a:spcPts val="1000"/>
              </a:spcBef>
              <a:buClr>
                <a:schemeClr val="accent1"/>
              </a:buClr>
              <a:buSzPct val="140000"/>
              <a:buFont typeface="Wingdings" panose="05000000000000000000" pitchFamily="2" charset="2"/>
              <a:buChar char="§"/>
            </a:pPr>
            <a:r>
              <a:rPr lang="en-US" sz="1400" b="1" dirty="0"/>
              <a:t>Tim Woodward, </a:t>
            </a:r>
            <a:r>
              <a:rPr lang="en-US" sz="1400" b="1" i="1" dirty="0"/>
              <a:t>Tellus Agronomics</a:t>
            </a:r>
            <a:r>
              <a:rPr lang="en-US" sz="1400" b="1" dirty="0"/>
              <a:t> </a:t>
            </a:r>
          </a:p>
          <a:p>
            <a:pPr marL="342900" lvl="0" indent="-342900" fontAlgn="base">
              <a:spcBef>
                <a:spcPts val="1000"/>
              </a:spcBef>
              <a:buClr>
                <a:schemeClr val="accent1"/>
              </a:buClr>
              <a:buSzPct val="140000"/>
              <a:buFont typeface="Wingdings" panose="05000000000000000000" pitchFamily="2" charset="2"/>
              <a:buChar char="§"/>
            </a:pPr>
            <a:r>
              <a:rPr lang="en-US" sz="1400" b="1" dirty="0"/>
              <a:t>Dana York, </a:t>
            </a:r>
            <a:r>
              <a:rPr lang="en-US" sz="1400" b="1" i="1" dirty="0"/>
              <a:t>Green Earth Connection</a:t>
            </a:r>
          </a:p>
        </p:txBody>
      </p:sp>
    </p:spTree>
    <p:extLst>
      <p:ext uri="{BB962C8B-B14F-4D97-AF65-F5344CB8AC3E}">
        <p14:creationId xmlns:p14="http://schemas.microsoft.com/office/powerpoint/2010/main" val="1286978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9B30D6-2601-4CDC-A8D0-7637F6596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cxnSp>
        <p:nvCxnSpPr>
          <p:cNvPr id="3" name="Straight Connector 2">
            <a:extLst>
              <a:ext uri="{FF2B5EF4-FFF2-40B4-BE49-F238E27FC236}">
                <a16:creationId xmlns:a16="http://schemas.microsoft.com/office/drawing/2014/main" id="{7167AB22-3AC3-4CAB-8E6E-D3E014A15676}"/>
              </a:ext>
            </a:extLst>
          </p:cNvPr>
          <p:cNvCxnSpPr>
            <a:cxnSpLocks/>
          </p:cNvCxnSpPr>
          <p:nvPr/>
        </p:nvCxnSpPr>
        <p:spPr>
          <a:xfrm>
            <a:off x="3310547" y="0"/>
            <a:ext cx="0" cy="685800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5D4601E-B61C-4998-BFE5-44744419D6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6941" y="0"/>
            <a:ext cx="8875059" cy="6858000"/>
          </a:xfrm>
          <a:prstGeom prst="rect">
            <a:avLst/>
          </a:prstGeom>
        </p:spPr>
      </p:pic>
    </p:spTree>
    <p:extLst>
      <p:ext uri="{BB962C8B-B14F-4D97-AF65-F5344CB8AC3E}">
        <p14:creationId xmlns:p14="http://schemas.microsoft.com/office/powerpoint/2010/main" val="4033909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0C8C5D-4CEE-4A1A-BDCC-C3B7E82C688E}"/>
              </a:ext>
            </a:extLst>
          </p:cNvPr>
          <p:cNvSpPr/>
          <p:nvPr/>
        </p:nvSpPr>
        <p:spPr>
          <a:xfrm>
            <a:off x="609599" y="946484"/>
            <a:ext cx="9791032" cy="5520532"/>
          </a:xfrm>
          <a:prstGeom prst="rect">
            <a:avLst/>
          </a:prstGeom>
          <a:solidFill>
            <a:schemeClr val="accent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a:extLst>
              <a:ext uri="{FF2B5EF4-FFF2-40B4-BE49-F238E27FC236}">
                <a16:creationId xmlns:a16="http://schemas.microsoft.com/office/drawing/2014/main" id="{5FF1C645-766D-442C-94EE-1EF28B7B78A0}"/>
              </a:ext>
            </a:extLst>
          </p:cNvPr>
          <p:cNvGraphicFramePr>
            <a:graphicFrameLocks noGrp="1"/>
          </p:cNvGraphicFramePr>
          <p:nvPr>
            <p:extLst>
              <p:ext uri="{D42A27DB-BD31-4B8C-83A1-F6EECF244321}">
                <p14:modId xmlns:p14="http://schemas.microsoft.com/office/powerpoint/2010/main" val="959207947"/>
              </p:ext>
            </p:extLst>
          </p:nvPr>
        </p:nvGraphicFramePr>
        <p:xfrm>
          <a:off x="902769" y="1726423"/>
          <a:ext cx="9283968" cy="4546297"/>
        </p:xfrm>
        <a:graphic>
          <a:graphicData uri="http://schemas.openxmlformats.org/drawingml/2006/table">
            <a:tbl>
              <a:tblPr firstRow="1" bandRow="1">
                <a:tableStyleId>{5C22544A-7EE6-4342-B048-85BDC9FD1C3A}</a:tableStyleId>
              </a:tblPr>
              <a:tblGrid>
                <a:gridCol w="2320992">
                  <a:extLst>
                    <a:ext uri="{9D8B030D-6E8A-4147-A177-3AD203B41FA5}">
                      <a16:colId xmlns:a16="http://schemas.microsoft.com/office/drawing/2014/main" val="83088295"/>
                    </a:ext>
                  </a:extLst>
                </a:gridCol>
                <a:gridCol w="2320992">
                  <a:extLst>
                    <a:ext uri="{9D8B030D-6E8A-4147-A177-3AD203B41FA5}">
                      <a16:colId xmlns:a16="http://schemas.microsoft.com/office/drawing/2014/main" val="345663027"/>
                    </a:ext>
                  </a:extLst>
                </a:gridCol>
                <a:gridCol w="2320992">
                  <a:extLst>
                    <a:ext uri="{9D8B030D-6E8A-4147-A177-3AD203B41FA5}">
                      <a16:colId xmlns:a16="http://schemas.microsoft.com/office/drawing/2014/main" val="2259455056"/>
                    </a:ext>
                  </a:extLst>
                </a:gridCol>
                <a:gridCol w="2320992">
                  <a:extLst>
                    <a:ext uri="{9D8B030D-6E8A-4147-A177-3AD203B41FA5}">
                      <a16:colId xmlns:a16="http://schemas.microsoft.com/office/drawing/2014/main" val="4047176657"/>
                    </a:ext>
                  </a:extLst>
                </a:gridCol>
              </a:tblGrid>
              <a:tr h="408147">
                <a:tc>
                  <a:txBody>
                    <a:bodyPr/>
                    <a:lstStyle/>
                    <a:p>
                      <a:pPr algn="ctr"/>
                      <a:r>
                        <a:rPr lang="en-US" dirty="0"/>
                        <a:t>Fiscal Year</a:t>
                      </a:r>
                    </a:p>
                  </a:txBody>
                  <a:tcPr/>
                </a:tc>
                <a:tc>
                  <a:txBody>
                    <a:bodyPr/>
                    <a:lstStyle/>
                    <a:p>
                      <a:pPr algn="ctr"/>
                      <a:r>
                        <a:rPr lang="en-US" dirty="0"/>
                        <a:t>Pennsylvania*</a:t>
                      </a:r>
                    </a:p>
                  </a:txBody>
                  <a:tcPr/>
                </a:tc>
                <a:tc>
                  <a:txBody>
                    <a:bodyPr/>
                    <a:lstStyle/>
                    <a:p>
                      <a:pPr algn="ctr"/>
                      <a:r>
                        <a:rPr lang="en-US" dirty="0"/>
                        <a:t>Maryland</a:t>
                      </a:r>
                    </a:p>
                  </a:txBody>
                  <a:tcPr/>
                </a:tc>
                <a:tc>
                  <a:txBody>
                    <a:bodyPr/>
                    <a:lstStyle/>
                    <a:p>
                      <a:pPr algn="ctr"/>
                      <a:r>
                        <a:rPr lang="en-US" dirty="0"/>
                        <a:t>Virginia</a:t>
                      </a:r>
                    </a:p>
                  </a:txBody>
                  <a:tcPr/>
                </a:tc>
                <a:extLst>
                  <a:ext uri="{0D108BD9-81ED-4DB2-BD59-A6C34878D82A}">
                    <a16:rowId xmlns:a16="http://schemas.microsoft.com/office/drawing/2014/main" val="206066036"/>
                  </a:ext>
                </a:extLst>
              </a:tr>
              <a:tr h="413815">
                <a:tc>
                  <a:txBody>
                    <a:bodyPr/>
                    <a:lstStyle/>
                    <a:p>
                      <a:pPr algn="ctr"/>
                      <a:r>
                        <a:rPr lang="en-US" b="1" dirty="0"/>
                        <a:t>2009</a:t>
                      </a:r>
                    </a:p>
                  </a:txBody>
                  <a:tcPr/>
                </a:tc>
                <a:tc>
                  <a:txBody>
                    <a:bodyPr/>
                    <a:lstStyle/>
                    <a:p>
                      <a:pPr algn="ctr"/>
                      <a:r>
                        <a:rPr lang="en-US" b="1" dirty="0"/>
                        <a:t>5.7</a:t>
                      </a:r>
                    </a:p>
                  </a:txBody>
                  <a:tcPr/>
                </a:tc>
                <a:tc>
                  <a:txBody>
                    <a:bodyPr/>
                    <a:lstStyle/>
                    <a:p>
                      <a:pPr algn="ctr"/>
                      <a:r>
                        <a:rPr lang="en-US" b="1" dirty="0"/>
                        <a:t>8.0</a:t>
                      </a:r>
                    </a:p>
                  </a:txBody>
                  <a:tcPr/>
                </a:tc>
                <a:tc>
                  <a:txBody>
                    <a:bodyPr/>
                    <a:lstStyle/>
                    <a:p>
                      <a:pPr algn="ctr"/>
                      <a:r>
                        <a:rPr lang="en-US" b="1" dirty="0"/>
                        <a:t>1.0</a:t>
                      </a:r>
                    </a:p>
                  </a:txBody>
                  <a:tcPr/>
                </a:tc>
                <a:extLst>
                  <a:ext uri="{0D108BD9-81ED-4DB2-BD59-A6C34878D82A}">
                    <a16:rowId xmlns:a16="http://schemas.microsoft.com/office/drawing/2014/main" val="2362441282"/>
                  </a:ext>
                </a:extLst>
              </a:tr>
              <a:tr h="413815">
                <a:tc>
                  <a:txBody>
                    <a:bodyPr/>
                    <a:lstStyle/>
                    <a:p>
                      <a:pPr algn="ctr"/>
                      <a:r>
                        <a:rPr lang="en-US" b="1" dirty="0"/>
                        <a:t>2010</a:t>
                      </a:r>
                    </a:p>
                  </a:txBody>
                  <a:tcPr/>
                </a:tc>
                <a:tc>
                  <a:txBody>
                    <a:bodyPr/>
                    <a:lstStyle/>
                    <a:p>
                      <a:pPr algn="ctr"/>
                      <a:r>
                        <a:rPr lang="en-US" b="1" dirty="0"/>
                        <a:t>5.6</a:t>
                      </a:r>
                    </a:p>
                  </a:txBody>
                  <a:tcPr/>
                </a:tc>
                <a:tc>
                  <a:txBody>
                    <a:bodyPr/>
                    <a:lstStyle/>
                    <a:p>
                      <a:pPr algn="ctr"/>
                      <a:r>
                        <a:rPr lang="en-US" b="1" dirty="0"/>
                        <a:t>7.9</a:t>
                      </a:r>
                    </a:p>
                  </a:txBody>
                  <a:tcPr/>
                </a:tc>
                <a:tc>
                  <a:txBody>
                    <a:bodyPr/>
                    <a:lstStyle/>
                    <a:p>
                      <a:pPr algn="ctr"/>
                      <a:r>
                        <a:rPr lang="en-US" b="1" dirty="0"/>
                        <a:t>1.6</a:t>
                      </a:r>
                    </a:p>
                  </a:txBody>
                  <a:tcPr/>
                </a:tc>
                <a:extLst>
                  <a:ext uri="{0D108BD9-81ED-4DB2-BD59-A6C34878D82A}">
                    <a16:rowId xmlns:a16="http://schemas.microsoft.com/office/drawing/2014/main" val="1809544432"/>
                  </a:ext>
                </a:extLst>
              </a:tr>
              <a:tr h="413815">
                <a:tc>
                  <a:txBody>
                    <a:bodyPr/>
                    <a:lstStyle/>
                    <a:p>
                      <a:pPr algn="ctr"/>
                      <a:r>
                        <a:rPr lang="en-US" b="1" dirty="0"/>
                        <a:t>2011</a:t>
                      </a:r>
                    </a:p>
                  </a:txBody>
                  <a:tcPr/>
                </a:tc>
                <a:tc>
                  <a:txBody>
                    <a:bodyPr/>
                    <a:lstStyle/>
                    <a:p>
                      <a:pPr algn="ctr"/>
                      <a:r>
                        <a:rPr lang="en-US" b="1" dirty="0"/>
                        <a:t>6.0</a:t>
                      </a:r>
                    </a:p>
                  </a:txBody>
                  <a:tcPr/>
                </a:tc>
                <a:tc>
                  <a:txBody>
                    <a:bodyPr/>
                    <a:lstStyle/>
                    <a:p>
                      <a:pPr algn="ctr"/>
                      <a:r>
                        <a:rPr lang="en-US" b="1" dirty="0"/>
                        <a:t>8.0</a:t>
                      </a:r>
                    </a:p>
                  </a:txBody>
                  <a:tcPr/>
                </a:tc>
                <a:tc>
                  <a:txBody>
                    <a:bodyPr/>
                    <a:lstStyle/>
                    <a:p>
                      <a:pPr algn="ctr"/>
                      <a:r>
                        <a:rPr lang="en-US" b="1" dirty="0"/>
                        <a:t>1.2</a:t>
                      </a:r>
                    </a:p>
                  </a:txBody>
                  <a:tcPr/>
                </a:tc>
                <a:extLst>
                  <a:ext uri="{0D108BD9-81ED-4DB2-BD59-A6C34878D82A}">
                    <a16:rowId xmlns:a16="http://schemas.microsoft.com/office/drawing/2014/main" val="2179195563"/>
                  </a:ext>
                </a:extLst>
              </a:tr>
              <a:tr h="413815">
                <a:tc>
                  <a:txBody>
                    <a:bodyPr/>
                    <a:lstStyle/>
                    <a:p>
                      <a:pPr algn="ctr"/>
                      <a:r>
                        <a:rPr lang="en-US" b="1" dirty="0"/>
                        <a:t>2012</a:t>
                      </a:r>
                    </a:p>
                  </a:txBody>
                  <a:tcPr/>
                </a:tc>
                <a:tc>
                  <a:txBody>
                    <a:bodyPr/>
                    <a:lstStyle/>
                    <a:p>
                      <a:pPr algn="ctr"/>
                      <a:r>
                        <a:rPr lang="en-US" b="1" dirty="0"/>
                        <a:t>6.8</a:t>
                      </a:r>
                    </a:p>
                  </a:txBody>
                  <a:tcPr/>
                </a:tc>
                <a:tc>
                  <a:txBody>
                    <a:bodyPr/>
                    <a:lstStyle/>
                    <a:p>
                      <a:pPr algn="ctr"/>
                      <a:r>
                        <a:rPr lang="en-US" b="1" dirty="0"/>
                        <a:t>8.5</a:t>
                      </a:r>
                    </a:p>
                  </a:txBody>
                  <a:tcPr/>
                </a:tc>
                <a:tc>
                  <a:txBody>
                    <a:bodyPr/>
                    <a:lstStyle/>
                    <a:p>
                      <a:pPr algn="ctr"/>
                      <a:r>
                        <a:rPr lang="en-US" b="1" dirty="0"/>
                        <a:t>1.2</a:t>
                      </a:r>
                    </a:p>
                  </a:txBody>
                  <a:tcPr/>
                </a:tc>
                <a:extLst>
                  <a:ext uri="{0D108BD9-81ED-4DB2-BD59-A6C34878D82A}">
                    <a16:rowId xmlns:a16="http://schemas.microsoft.com/office/drawing/2014/main" val="841241986"/>
                  </a:ext>
                </a:extLst>
              </a:tr>
              <a:tr h="413815">
                <a:tc>
                  <a:txBody>
                    <a:bodyPr/>
                    <a:lstStyle/>
                    <a:p>
                      <a:pPr algn="ctr"/>
                      <a:r>
                        <a:rPr lang="en-US" b="1" dirty="0"/>
                        <a:t>2013</a:t>
                      </a:r>
                    </a:p>
                  </a:txBody>
                  <a:tcPr/>
                </a:tc>
                <a:tc>
                  <a:txBody>
                    <a:bodyPr/>
                    <a:lstStyle/>
                    <a:p>
                      <a:pPr algn="ctr"/>
                      <a:r>
                        <a:rPr lang="en-US" b="1" dirty="0"/>
                        <a:t>7.1</a:t>
                      </a:r>
                    </a:p>
                  </a:txBody>
                  <a:tcPr/>
                </a:tc>
                <a:tc>
                  <a:txBody>
                    <a:bodyPr/>
                    <a:lstStyle/>
                    <a:p>
                      <a:pPr algn="ctr"/>
                      <a:r>
                        <a:rPr lang="en-US" b="1" dirty="0"/>
                        <a:t>9.6</a:t>
                      </a:r>
                    </a:p>
                  </a:txBody>
                  <a:tcPr/>
                </a:tc>
                <a:tc>
                  <a:txBody>
                    <a:bodyPr/>
                    <a:lstStyle/>
                    <a:p>
                      <a:pPr algn="ctr"/>
                      <a:r>
                        <a:rPr lang="en-US" b="1" dirty="0"/>
                        <a:t>2.8</a:t>
                      </a:r>
                    </a:p>
                  </a:txBody>
                  <a:tcPr/>
                </a:tc>
                <a:extLst>
                  <a:ext uri="{0D108BD9-81ED-4DB2-BD59-A6C34878D82A}">
                    <a16:rowId xmlns:a16="http://schemas.microsoft.com/office/drawing/2014/main" val="1745251534"/>
                  </a:ext>
                </a:extLst>
              </a:tr>
              <a:tr h="413815">
                <a:tc>
                  <a:txBody>
                    <a:bodyPr/>
                    <a:lstStyle/>
                    <a:p>
                      <a:pPr algn="ctr"/>
                      <a:r>
                        <a:rPr lang="en-US" b="1" dirty="0"/>
                        <a:t>2014</a:t>
                      </a:r>
                    </a:p>
                  </a:txBody>
                  <a:tcPr/>
                </a:tc>
                <a:tc>
                  <a:txBody>
                    <a:bodyPr/>
                    <a:lstStyle/>
                    <a:p>
                      <a:pPr algn="ctr"/>
                      <a:r>
                        <a:rPr lang="en-US" b="1" dirty="0"/>
                        <a:t>7.1</a:t>
                      </a:r>
                    </a:p>
                  </a:txBody>
                  <a:tcPr/>
                </a:tc>
                <a:tc>
                  <a:txBody>
                    <a:bodyPr/>
                    <a:lstStyle/>
                    <a:p>
                      <a:pPr algn="ctr"/>
                      <a:r>
                        <a:rPr lang="en-US" b="1" dirty="0"/>
                        <a:t>9.5</a:t>
                      </a:r>
                    </a:p>
                  </a:txBody>
                  <a:tcPr/>
                </a:tc>
                <a:tc>
                  <a:txBody>
                    <a:bodyPr/>
                    <a:lstStyle/>
                    <a:p>
                      <a:pPr algn="ctr"/>
                      <a:r>
                        <a:rPr lang="en-US" b="1" dirty="0"/>
                        <a:t>1.2</a:t>
                      </a:r>
                    </a:p>
                  </a:txBody>
                  <a:tcPr/>
                </a:tc>
                <a:extLst>
                  <a:ext uri="{0D108BD9-81ED-4DB2-BD59-A6C34878D82A}">
                    <a16:rowId xmlns:a16="http://schemas.microsoft.com/office/drawing/2014/main" val="3164737135"/>
                  </a:ext>
                </a:extLst>
              </a:tr>
              <a:tr h="413815">
                <a:tc>
                  <a:txBody>
                    <a:bodyPr/>
                    <a:lstStyle/>
                    <a:p>
                      <a:pPr algn="ctr"/>
                      <a:r>
                        <a:rPr lang="en-US" b="1" dirty="0"/>
                        <a:t>2015</a:t>
                      </a:r>
                    </a:p>
                  </a:txBody>
                  <a:tcPr/>
                </a:tc>
                <a:tc>
                  <a:txBody>
                    <a:bodyPr/>
                    <a:lstStyle/>
                    <a:p>
                      <a:pPr algn="ctr"/>
                      <a:r>
                        <a:rPr lang="en-US" b="1" dirty="0"/>
                        <a:t>7.1</a:t>
                      </a:r>
                    </a:p>
                  </a:txBody>
                  <a:tcPr/>
                </a:tc>
                <a:tc>
                  <a:txBody>
                    <a:bodyPr/>
                    <a:lstStyle/>
                    <a:p>
                      <a:pPr algn="ctr"/>
                      <a:r>
                        <a:rPr lang="en-US" b="1" dirty="0"/>
                        <a:t>8.1</a:t>
                      </a:r>
                    </a:p>
                  </a:txBody>
                  <a:tcPr/>
                </a:tc>
                <a:tc>
                  <a:txBody>
                    <a:bodyPr/>
                    <a:lstStyle/>
                    <a:p>
                      <a:pPr algn="ctr"/>
                      <a:r>
                        <a:rPr lang="en-US" b="1" dirty="0"/>
                        <a:t>2.8</a:t>
                      </a:r>
                    </a:p>
                  </a:txBody>
                  <a:tcPr/>
                </a:tc>
                <a:extLst>
                  <a:ext uri="{0D108BD9-81ED-4DB2-BD59-A6C34878D82A}">
                    <a16:rowId xmlns:a16="http://schemas.microsoft.com/office/drawing/2014/main" val="3529683619"/>
                  </a:ext>
                </a:extLst>
              </a:tr>
              <a:tr h="413815">
                <a:tc>
                  <a:txBody>
                    <a:bodyPr/>
                    <a:lstStyle/>
                    <a:p>
                      <a:pPr algn="ctr"/>
                      <a:r>
                        <a:rPr lang="en-US" b="1" dirty="0"/>
                        <a:t>2016</a:t>
                      </a:r>
                    </a:p>
                  </a:txBody>
                  <a:tcPr/>
                </a:tc>
                <a:tc>
                  <a:txBody>
                    <a:bodyPr/>
                    <a:lstStyle/>
                    <a:p>
                      <a:pPr algn="ctr"/>
                      <a:r>
                        <a:rPr lang="en-US" b="1" dirty="0"/>
                        <a:t>6.9</a:t>
                      </a:r>
                    </a:p>
                  </a:txBody>
                  <a:tcPr/>
                </a:tc>
                <a:tc>
                  <a:txBody>
                    <a:bodyPr/>
                    <a:lstStyle/>
                    <a:p>
                      <a:pPr algn="ctr"/>
                      <a:r>
                        <a:rPr lang="en-US" b="1" dirty="0"/>
                        <a:t>8.8</a:t>
                      </a:r>
                    </a:p>
                  </a:txBody>
                  <a:tcPr/>
                </a:tc>
                <a:tc>
                  <a:txBody>
                    <a:bodyPr/>
                    <a:lstStyle/>
                    <a:p>
                      <a:pPr algn="ctr"/>
                      <a:r>
                        <a:rPr lang="en-US" b="1" dirty="0"/>
                        <a:t>2.8</a:t>
                      </a:r>
                    </a:p>
                  </a:txBody>
                  <a:tcPr/>
                </a:tc>
                <a:extLst>
                  <a:ext uri="{0D108BD9-81ED-4DB2-BD59-A6C34878D82A}">
                    <a16:rowId xmlns:a16="http://schemas.microsoft.com/office/drawing/2014/main" val="4061290527"/>
                  </a:ext>
                </a:extLst>
              </a:tr>
              <a:tr h="413815">
                <a:tc>
                  <a:txBody>
                    <a:bodyPr/>
                    <a:lstStyle/>
                    <a:p>
                      <a:pPr algn="ctr"/>
                      <a:r>
                        <a:rPr lang="en-US" b="1" dirty="0"/>
                        <a:t>2017</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0" dirty="0"/>
                        <a:t>Not avail.</a:t>
                      </a:r>
                      <a:endParaRPr lang="en-US" dirty="0"/>
                    </a:p>
                  </a:txBody>
                  <a:tcPr/>
                </a:tc>
                <a:tc>
                  <a:txBody>
                    <a:bodyPr/>
                    <a:lstStyle/>
                    <a:p>
                      <a:pPr algn="ctr"/>
                      <a:r>
                        <a:rPr lang="en-US" b="1" dirty="0"/>
                        <a:t>9.7</a:t>
                      </a:r>
                    </a:p>
                  </a:txBody>
                  <a:tcPr/>
                </a:tc>
                <a:tc>
                  <a:txBody>
                    <a:bodyPr/>
                    <a:lstStyle/>
                    <a:p>
                      <a:pPr algn="ctr"/>
                      <a:r>
                        <a:rPr lang="en-US" b="1" dirty="0"/>
                        <a:t>7.4</a:t>
                      </a:r>
                    </a:p>
                  </a:txBody>
                  <a:tcPr/>
                </a:tc>
                <a:extLst>
                  <a:ext uri="{0D108BD9-81ED-4DB2-BD59-A6C34878D82A}">
                    <a16:rowId xmlns:a16="http://schemas.microsoft.com/office/drawing/2014/main" val="3900726851"/>
                  </a:ext>
                </a:extLst>
              </a:tr>
              <a:tr h="413815">
                <a:tc>
                  <a:txBody>
                    <a:bodyPr/>
                    <a:lstStyle/>
                    <a:p>
                      <a:pPr algn="ctr"/>
                      <a:r>
                        <a:rPr lang="en-US" b="1" dirty="0"/>
                        <a:t>2018</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0" dirty="0"/>
                        <a:t>Not avail.</a:t>
                      </a:r>
                      <a:endParaRPr lang="en-US" dirty="0"/>
                    </a:p>
                  </a:txBody>
                  <a:tcPr/>
                </a:tc>
                <a:tc>
                  <a:txBody>
                    <a:bodyPr/>
                    <a:lstStyle/>
                    <a:p>
                      <a:pPr algn="ctr"/>
                      <a:r>
                        <a:rPr lang="en-US" b="0" dirty="0"/>
                        <a:t>Not avail.</a:t>
                      </a:r>
                    </a:p>
                  </a:txBody>
                  <a:tcPr/>
                </a:tc>
                <a:tc>
                  <a:txBody>
                    <a:bodyPr/>
                    <a:lstStyle/>
                    <a:p>
                      <a:pPr algn="ctr"/>
                      <a:r>
                        <a:rPr lang="en-US" b="1" dirty="0"/>
                        <a:t>2.2</a:t>
                      </a:r>
                    </a:p>
                  </a:txBody>
                  <a:tcPr/>
                </a:tc>
                <a:extLst>
                  <a:ext uri="{0D108BD9-81ED-4DB2-BD59-A6C34878D82A}">
                    <a16:rowId xmlns:a16="http://schemas.microsoft.com/office/drawing/2014/main" val="3181154668"/>
                  </a:ext>
                </a:extLst>
              </a:tr>
            </a:tbl>
          </a:graphicData>
        </a:graphic>
      </p:graphicFrame>
      <p:sp>
        <p:nvSpPr>
          <p:cNvPr id="10" name="Title 1">
            <a:extLst>
              <a:ext uri="{FF2B5EF4-FFF2-40B4-BE49-F238E27FC236}">
                <a16:creationId xmlns:a16="http://schemas.microsoft.com/office/drawing/2014/main" id="{7E1BE6B7-5FA9-4A54-9FC6-1F5CB1163D38}"/>
              </a:ext>
            </a:extLst>
          </p:cNvPr>
          <p:cNvSpPr txBox="1">
            <a:spLocks/>
          </p:cNvSpPr>
          <p:nvPr/>
        </p:nvSpPr>
        <p:spPr>
          <a:xfrm>
            <a:off x="368968" y="0"/>
            <a:ext cx="9817769" cy="786063"/>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solidFill>
                  <a:schemeClr val="tx1"/>
                </a:solidFill>
              </a:rPr>
              <a:t>How is Technical Assistance Funded?</a:t>
            </a:r>
          </a:p>
        </p:txBody>
      </p:sp>
      <p:sp>
        <p:nvSpPr>
          <p:cNvPr id="11" name="TextBox 10">
            <a:extLst>
              <a:ext uri="{FF2B5EF4-FFF2-40B4-BE49-F238E27FC236}">
                <a16:creationId xmlns:a16="http://schemas.microsoft.com/office/drawing/2014/main" id="{E60C884B-B61F-4C5E-9B9B-4FA81D548493}"/>
              </a:ext>
            </a:extLst>
          </p:cNvPr>
          <p:cNvSpPr txBox="1"/>
          <p:nvPr/>
        </p:nvSpPr>
        <p:spPr>
          <a:xfrm>
            <a:off x="1242781" y="6433141"/>
            <a:ext cx="2645229" cy="369332"/>
          </a:xfrm>
          <a:prstGeom prst="rect">
            <a:avLst/>
          </a:prstGeom>
          <a:noFill/>
        </p:spPr>
        <p:txBody>
          <a:bodyPr wrap="square" rtlCol="0">
            <a:spAutoFit/>
          </a:bodyPr>
          <a:lstStyle/>
          <a:p>
            <a:r>
              <a:rPr lang="en-US" dirty="0"/>
              <a:t>*</a:t>
            </a:r>
            <a:r>
              <a:rPr lang="en-US" sz="1600" dirty="0"/>
              <a:t>In millions.</a:t>
            </a:r>
            <a:endParaRPr lang="en-US" dirty="0"/>
          </a:p>
        </p:txBody>
      </p:sp>
      <p:sp>
        <p:nvSpPr>
          <p:cNvPr id="3" name="TextBox 2">
            <a:extLst>
              <a:ext uri="{FF2B5EF4-FFF2-40B4-BE49-F238E27FC236}">
                <a16:creationId xmlns:a16="http://schemas.microsoft.com/office/drawing/2014/main" id="{C65C8F8A-F396-49C9-AFFB-4AD4A848C399}"/>
              </a:ext>
            </a:extLst>
          </p:cNvPr>
          <p:cNvSpPr txBox="1"/>
          <p:nvPr/>
        </p:nvSpPr>
        <p:spPr>
          <a:xfrm>
            <a:off x="609599" y="1106906"/>
            <a:ext cx="9791032" cy="461665"/>
          </a:xfrm>
          <a:prstGeom prst="rect">
            <a:avLst/>
          </a:prstGeom>
          <a:noFill/>
        </p:spPr>
        <p:txBody>
          <a:bodyPr wrap="square" rtlCol="0">
            <a:spAutoFit/>
          </a:bodyPr>
          <a:lstStyle/>
          <a:p>
            <a:pPr algn="ctr"/>
            <a:r>
              <a:rPr lang="en-US" sz="2400" dirty="0">
                <a:solidFill>
                  <a:schemeClr val="bg1"/>
                </a:solidFill>
              </a:rPr>
              <a:t>State Funding for Technical Assistance</a:t>
            </a:r>
          </a:p>
        </p:txBody>
      </p:sp>
    </p:spTree>
    <p:extLst>
      <p:ext uri="{BB962C8B-B14F-4D97-AF65-F5344CB8AC3E}">
        <p14:creationId xmlns:p14="http://schemas.microsoft.com/office/powerpoint/2010/main" val="3458659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0C8C5D-4CEE-4A1A-BDCC-C3B7E82C688E}"/>
              </a:ext>
            </a:extLst>
          </p:cNvPr>
          <p:cNvSpPr/>
          <p:nvPr/>
        </p:nvSpPr>
        <p:spPr>
          <a:xfrm>
            <a:off x="609599" y="946484"/>
            <a:ext cx="9791032" cy="5520532"/>
          </a:xfrm>
          <a:prstGeom prst="rect">
            <a:avLst/>
          </a:prstGeom>
          <a:solidFill>
            <a:schemeClr val="accent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7E1BE6B7-5FA9-4A54-9FC6-1F5CB1163D38}"/>
              </a:ext>
            </a:extLst>
          </p:cNvPr>
          <p:cNvSpPr txBox="1">
            <a:spLocks/>
          </p:cNvSpPr>
          <p:nvPr/>
        </p:nvSpPr>
        <p:spPr>
          <a:xfrm>
            <a:off x="368968" y="0"/>
            <a:ext cx="9817769" cy="786063"/>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solidFill>
                  <a:schemeClr val="tx1"/>
                </a:solidFill>
              </a:rPr>
              <a:t>How is Technical Assistance Funded?</a:t>
            </a:r>
          </a:p>
        </p:txBody>
      </p:sp>
      <p:sp>
        <p:nvSpPr>
          <p:cNvPr id="11" name="TextBox 10">
            <a:extLst>
              <a:ext uri="{FF2B5EF4-FFF2-40B4-BE49-F238E27FC236}">
                <a16:creationId xmlns:a16="http://schemas.microsoft.com/office/drawing/2014/main" id="{E60C884B-B61F-4C5E-9B9B-4FA81D548493}"/>
              </a:ext>
            </a:extLst>
          </p:cNvPr>
          <p:cNvSpPr txBox="1"/>
          <p:nvPr/>
        </p:nvSpPr>
        <p:spPr>
          <a:xfrm>
            <a:off x="1242781" y="6433141"/>
            <a:ext cx="2645229" cy="369332"/>
          </a:xfrm>
          <a:prstGeom prst="rect">
            <a:avLst/>
          </a:prstGeom>
          <a:noFill/>
        </p:spPr>
        <p:txBody>
          <a:bodyPr wrap="square" rtlCol="0">
            <a:spAutoFit/>
          </a:bodyPr>
          <a:lstStyle/>
          <a:p>
            <a:r>
              <a:rPr lang="en-US" dirty="0"/>
              <a:t>*</a:t>
            </a:r>
            <a:r>
              <a:rPr lang="en-US" sz="1600" dirty="0"/>
              <a:t>In millions.</a:t>
            </a:r>
            <a:endParaRPr lang="en-US" dirty="0"/>
          </a:p>
        </p:txBody>
      </p:sp>
      <p:sp>
        <p:nvSpPr>
          <p:cNvPr id="3" name="TextBox 2">
            <a:extLst>
              <a:ext uri="{FF2B5EF4-FFF2-40B4-BE49-F238E27FC236}">
                <a16:creationId xmlns:a16="http://schemas.microsoft.com/office/drawing/2014/main" id="{C65C8F8A-F396-49C9-AFFB-4AD4A848C399}"/>
              </a:ext>
            </a:extLst>
          </p:cNvPr>
          <p:cNvSpPr txBox="1"/>
          <p:nvPr/>
        </p:nvSpPr>
        <p:spPr>
          <a:xfrm>
            <a:off x="609599" y="1106906"/>
            <a:ext cx="9791032" cy="461665"/>
          </a:xfrm>
          <a:prstGeom prst="rect">
            <a:avLst/>
          </a:prstGeom>
          <a:noFill/>
        </p:spPr>
        <p:txBody>
          <a:bodyPr wrap="square" rtlCol="0">
            <a:spAutoFit/>
          </a:bodyPr>
          <a:lstStyle/>
          <a:p>
            <a:pPr algn="ctr"/>
            <a:r>
              <a:rPr lang="en-US" sz="2400" dirty="0">
                <a:solidFill>
                  <a:schemeClr val="bg1"/>
                </a:solidFill>
              </a:rPr>
              <a:t>NRCS Funding for Technical Assistance</a:t>
            </a:r>
          </a:p>
        </p:txBody>
      </p:sp>
      <p:graphicFrame>
        <p:nvGraphicFramePr>
          <p:cNvPr id="7" name="Table 6">
            <a:extLst>
              <a:ext uri="{FF2B5EF4-FFF2-40B4-BE49-F238E27FC236}">
                <a16:creationId xmlns:a16="http://schemas.microsoft.com/office/drawing/2014/main" id="{CDB36CB2-1CF7-49E4-9E22-D414734EC741}"/>
              </a:ext>
            </a:extLst>
          </p:cNvPr>
          <p:cNvGraphicFramePr>
            <a:graphicFrameLocks noGrp="1"/>
          </p:cNvGraphicFramePr>
          <p:nvPr>
            <p:extLst>
              <p:ext uri="{D42A27DB-BD31-4B8C-83A1-F6EECF244321}">
                <p14:modId xmlns:p14="http://schemas.microsoft.com/office/powerpoint/2010/main" val="3096709838"/>
              </p:ext>
            </p:extLst>
          </p:nvPr>
        </p:nvGraphicFramePr>
        <p:xfrm>
          <a:off x="1088569" y="1716270"/>
          <a:ext cx="9098168" cy="4623944"/>
        </p:xfrm>
        <a:graphic>
          <a:graphicData uri="http://schemas.openxmlformats.org/drawingml/2006/table">
            <a:tbl>
              <a:tblPr firstRow="1" bandRow="1">
                <a:tableStyleId>{5C22544A-7EE6-4342-B048-85BDC9FD1C3A}</a:tableStyleId>
              </a:tblPr>
              <a:tblGrid>
                <a:gridCol w="2274542">
                  <a:extLst>
                    <a:ext uri="{9D8B030D-6E8A-4147-A177-3AD203B41FA5}">
                      <a16:colId xmlns:a16="http://schemas.microsoft.com/office/drawing/2014/main" val="83088295"/>
                    </a:ext>
                  </a:extLst>
                </a:gridCol>
                <a:gridCol w="2274542">
                  <a:extLst>
                    <a:ext uri="{9D8B030D-6E8A-4147-A177-3AD203B41FA5}">
                      <a16:colId xmlns:a16="http://schemas.microsoft.com/office/drawing/2014/main" val="345663027"/>
                    </a:ext>
                  </a:extLst>
                </a:gridCol>
                <a:gridCol w="2274542">
                  <a:extLst>
                    <a:ext uri="{9D8B030D-6E8A-4147-A177-3AD203B41FA5}">
                      <a16:colId xmlns:a16="http://schemas.microsoft.com/office/drawing/2014/main" val="2259455056"/>
                    </a:ext>
                  </a:extLst>
                </a:gridCol>
                <a:gridCol w="2274542">
                  <a:extLst>
                    <a:ext uri="{9D8B030D-6E8A-4147-A177-3AD203B41FA5}">
                      <a16:colId xmlns:a16="http://schemas.microsoft.com/office/drawing/2014/main" val="4047176657"/>
                    </a:ext>
                  </a:extLst>
                </a:gridCol>
              </a:tblGrid>
              <a:tr h="380485">
                <a:tc>
                  <a:txBody>
                    <a:bodyPr/>
                    <a:lstStyle/>
                    <a:p>
                      <a:pPr algn="ctr"/>
                      <a:r>
                        <a:rPr lang="en-US" dirty="0"/>
                        <a:t>Fiscal Year</a:t>
                      </a:r>
                    </a:p>
                  </a:txBody>
                  <a:tcPr/>
                </a:tc>
                <a:tc>
                  <a:txBody>
                    <a:bodyPr/>
                    <a:lstStyle/>
                    <a:p>
                      <a:pPr algn="ctr"/>
                      <a:r>
                        <a:rPr lang="en-US" dirty="0"/>
                        <a:t>Pennsylvania*</a:t>
                      </a:r>
                    </a:p>
                  </a:txBody>
                  <a:tcPr/>
                </a:tc>
                <a:tc>
                  <a:txBody>
                    <a:bodyPr/>
                    <a:lstStyle/>
                    <a:p>
                      <a:pPr algn="ctr"/>
                      <a:r>
                        <a:rPr lang="en-US" dirty="0"/>
                        <a:t>Maryland</a:t>
                      </a:r>
                    </a:p>
                  </a:txBody>
                  <a:tcPr/>
                </a:tc>
                <a:tc>
                  <a:txBody>
                    <a:bodyPr/>
                    <a:lstStyle/>
                    <a:p>
                      <a:pPr algn="ctr"/>
                      <a:r>
                        <a:rPr lang="en-US" dirty="0"/>
                        <a:t>Virginia</a:t>
                      </a:r>
                    </a:p>
                  </a:txBody>
                  <a:tcPr/>
                </a:tc>
                <a:extLst>
                  <a:ext uri="{0D108BD9-81ED-4DB2-BD59-A6C34878D82A}">
                    <a16:rowId xmlns:a16="http://schemas.microsoft.com/office/drawing/2014/main" val="206066036"/>
                  </a:ext>
                </a:extLst>
              </a:tr>
              <a:tr h="385769">
                <a:tc>
                  <a:txBody>
                    <a:bodyPr/>
                    <a:lstStyle/>
                    <a:p>
                      <a:pPr algn="ctr"/>
                      <a:r>
                        <a:rPr lang="en-US" b="1" dirty="0"/>
                        <a:t>2005</a:t>
                      </a:r>
                    </a:p>
                  </a:txBody>
                  <a:tcPr/>
                </a:tc>
                <a:tc>
                  <a:txBody>
                    <a:bodyPr/>
                    <a:lstStyle/>
                    <a:p>
                      <a:pPr algn="ctr"/>
                      <a:r>
                        <a:rPr lang="en-US" b="1" dirty="0"/>
                        <a:t>29</a:t>
                      </a:r>
                    </a:p>
                  </a:txBody>
                  <a:tcPr/>
                </a:tc>
                <a:tc>
                  <a:txBody>
                    <a:bodyPr/>
                    <a:lstStyle/>
                    <a:p>
                      <a:pPr algn="ctr"/>
                      <a:r>
                        <a:rPr lang="en-US" b="1" dirty="0"/>
                        <a:t>17.3</a:t>
                      </a:r>
                    </a:p>
                  </a:txBody>
                  <a:tcPr/>
                </a:tc>
                <a:tc>
                  <a:txBody>
                    <a:bodyPr/>
                    <a:lstStyle/>
                    <a:p>
                      <a:pPr algn="ctr"/>
                      <a:r>
                        <a:rPr lang="en-US" b="1" dirty="0"/>
                        <a:t>26.4</a:t>
                      </a:r>
                    </a:p>
                  </a:txBody>
                  <a:tcPr/>
                </a:tc>
                <a:extLst>
                  <a:ext uri="{0D108BD9-81ED-4DB2-BD59-A6C34878D82A}">
                    <a16:rowId xmlns:a16="http://schemas.microsoft.com/office/drawing/2014/main" val="2362441282"/>
                  </a:ext>
                </a:extLst>
              </a:tr>
              <a:tr h="385769">
                <a:tc>
                  <a:txBody>
                    <a:bodyPr/>
                    <a:lstStyle/>
                    <a:p>
                      <a:pPr algn="ctr"/>
                      <a:r>
                        <a:rPr lang="en-US" b="1" dirty="0"/>
                        <a:t>2006</a:t>
                      </a:r>
                    </a:p>
                  </a:txBody>
                  <a:tcPr/>
                </a:tc>
                <a:tc>
                  <a:txBody>
                    <a:bodyPr/>
                    <a:lstStyle/>
                    <a:p>
                      <a:pPr algn="ctr"/>
                      <a:r>
                        <a:rPr lang="en-US" b="1" dirty="0"/>
                        <a:t>27.5</a:t>
                      </a:r>
                    </a:p>
                  </a:txBody>
                  <a:tcPr/>
                </a:tc>
                <a:tc>
                  <a:txBody>
                    <a:bodyPr/>
                    <a:lstStyle/>
                    <a:p>
                      <a:pPr algn="ctr"/>
                      <a:r>
                        <a:rPr lang="en-US" b="1" dirty="0"/>
                        <a:t>17.1</a:t>
                      </a:r>
                    </a:p>
                  </a:txBody>
                  <a:tcPr/>
                </a:tc>
                <a:tc>
                  <a:txBody>
                    <a:bodyPr/>
                    <a:lstStyle/>
                    <a:p>
                      <a:pPr algn="ctr"/>
                      <a:r>
                        <a:rPr lang="en-US" b="1" dirty="0"/>
                        <a:t>26</a:t>
                      </a:r>
                    </a:p>
                  </a:txBody>
                  <a:tcPr/>
                </a:tc>
                <a:extLst>
                  <a:ext uri="{0D108BD9-81ED-4DB2-BD59-A6C34878D82A}">
                    <a16:rowId xmlns:a16="http://schemas.microsoft.com/office/drawing/2014/main" val="1809544432"/>
                  </a:ext>
                </a:extLst>
              </a:tr>
              <a:tr h="385769">
                <a:tc>
                  <a:txBody>
                    <a:bodyPr/>
                    <a:lstStyle/>
                    <a:p>
                      <a:pPr algn="ctr"/>
                      <a:r>
                        <a:rPr lang="en-US" b="1" dirty="0"/>
                        <a:t>2007</a:t>
                      </a:r>
                    </a:p>
                  </a:txBody>
                  <a:tcPr/>
                </a:tc>
                <a:tc>
                  <a:txBody>
                    <a:bodyPr/>
                    <a:lstStyle/>
                    <a:p>
                      <a:pPr algn="ctr"/>
                      <a:r>
                        <a:rPr lang="en-US" b="1" dirty="0"/>
                        <a:t>26.9</a:t>
                      </a:r>
                    </a:p>
                  </a:txBody>
                  <a:tcPr/>
                </a:tc>
                <a:tc>
                  <a:txBody>
                    <a:bodyPr/>
                    <a:lstStyle/>
                    <a:p>
                      <a:pPr algn="ctr"/>
                      <a:r>
                        <a:rPr lang="en-US" b="1" dirty="0"/>
                        <a:t>13.5</a:t>
                      </a:r>
                    </a:p>
                  </a:txBody>
                  <a:tcPr/>
                </a:tc>
                <a:tc>
                  <a:txBody>
                    <a:bodyPr/>
                    <a:lstStyle/>
                    <a:p>
                      <a:pPr algn="ctr"/>
                      <a:r>
                        <a:rPr lang="en-US" b="1" dirty="0"/>
                        <a:t>22.3</a:t>
                      </a:r>
                    </a:p>
                  </a:txBody>
                  <a:tcPr/>
                </a:tc>
                <a:extLst>
                  <a:ext uri="{0D108BD9-81ED-4DB2-BD59-A6C34878D82A}">
                    <a16:rowId xmlns:a16="http://schemas.microsoft.com/office/drawing/2014/main" val="2179195563"/>
                  </a:ext>
                </a:extLst>
              </a:tr>
              <a:tr h="385769">
                <a:tc>
                  <a:txBody>
                    <a:bodyPr/>
                    <a:lstStyle/>
                    <a:p>
                      <a:pPr algn="ctr"/>
                      <a:r>
                        <a:rPr lang="en-US" b="1" dirty="0"/>
                        <a:t>2008</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28</a:t>
                      </a:r>
                    </a:p>
                  </a:txBody>
                  <a:tcPr/>
                </a:tc>
                <a:tc>
                  <a:txBody>
                    <a:bodyPr/>
                    <a:lstStyle/>
                    <a:p>
                      <a:pPr algn="ctr"/>
                      <a:r>
                        <a:rPr lang="en-US" b="1" dirty="0"/>
                        <a:t>15.5</a:t>
                      </a:r>
                    </a:p>
                  </a:txBody>
                  <a:tcPr/>
                </a:tc>
                <a:tc>
                  <a:txBody>
                    <a:bodyPr/>
                    <a:lstStyle/>
                    <a:p>
                      <a:pPr algn="ctr"/>
                      <a:r>
                        <a:rPr lang="en-US" b="1" dirty="0"/>
                        <a:t>24.9</a:t>
                      </a:r>
                    </a:p>
                  </a:txBody>
                  <a:tcPr/>
                </a:tc>
                <a:extLst>
                  <a:ext uri="{0D108BD9-81ED-4DB2-BD59-A6C34878D82A}">
                    <a16:rowId xmlns:a16="http://schemas.microsoft.com/office/drawing/2014/main" val="329716057"/>
                  </a:ext>
                </a:extLst>
              </a:tr>
              <a:tr h="385769">
                <a:tc>
                  <a:txBody>
                    <a:bodyPr/>
                    <a:lstStyle/>
                    <a:p>
                      <a:pPr algn="ctr"/>
                      <a:r>
                        <a:rPr lang="en-US" b="1" dirty="0"/>
                        <a:t>2009</a:t>
                      </a:r>
                    </a:p>
                  </a:txBody>
                  <a:tcPr/>
                </a:tc>
                <a:tc>
                  <a:txBody>
                    <a:bodyPr/>
                    <a:lstStyle/>
                    <a:p>
                      <a:pPr algn="ctr"/>
                      <a:r>
                        <a:rPr lang="en-US" b="1" dirty="0"/>
                        <a:t>29.9</a:t>
                      </a:r>
                    </a:p>
                  </a:txBody>
                  <a:tcPr/>
                </a:tc>
                <a:tc>
                  <a:txBody>
                    <a:bodyPr/>
                    <a:lstStyle/>
                    <a:p>
                      <a:pPr algn="ctr"/>
                      <a:r>
                        <a:rPr lang="en-US" b="1" dirty="0"/>
                        <a:t>15.2</a:t>
                      </a:r>
                    </a:p>
                  </a:txBody>
                  <a:tcPr/>
                </a:tc>
                <a:tc>
                  <a:txBody>
                    <a:bodyPr/>
                    <a:lstStyle/>
                    <a:p>
                      <a:pPr algn="ctr"/>
                      <a:r>
                        <a:rPr lang="en-US" b="1" dirty="0"/>
                        <a:t>24.9</a:t>
                      </a:r>
                    </a:p>
                  </a:txBody>
                  <a:tcPr/>
                </a:tc>
                <a:extLst>
                  <a:ext uri="{0D108BD9-81ED-4DB2-BD59-A6C34878D82A}">
                    <a16:rowId xmlns:a16="http://schemas.microsoft.com/office/drawing/2014/main" val="841241986"/>
                  </a:ext>
                </a:extLst>
              </a:tr>
              <a:tr h="385769">
                <a:tc>
                  <a:txBody>
                    <a:bodyPr/>
                    <a:lstStyle/>
                    <a:p>
                      <a:pPr algn="ctr"/>
                      <a:r>
                        <a:rPr lang="en-US" b="1" dirty="0"/>
                        <a:t>2010</a:t>
                      </a:r>
                    </a:p>
                  </a:txBody>
                  <a:tcPr/>
                </a:tc>
                <a:tc>
                  <a:txBody>
                    <a:bodyPr/>
                    <a:lstStyle/>
                    <a:p>
                      <a:pPr algn="ctr"/>
                      <a:r>
                        <a:rPr lang="en-US" b="1" dirty="0"/>
                        <a:t>35.7</a:t>
                      </a:r>
                    </a:p>
                  </a:txBody>
                  <a:tcPr/>
                </a:tc>
                <a:tc>
                  <a:txBody>
                    <a:bodyPr/>
                    <a:lstStyle/>
                    <a:p>
                      <a:pPr algn="ctr"/>
                      <a:r>
                        <a:rPr lang="en-US" b="1" dirty="0"/>
                        <a:t>18.9</a:t>
                      </a:r>
                    </a:p>
                  </a:txBody>
                  <a:tcPr/>
                </a:tc>
                <a:tc>
                  <a:txBody>
                    <a:bodyPr/>
                    <a:lstStyle/>
                    <a:p>
                      <a:pPr algn="ctr"/>
                      <a:r>
                        <a:rPr lang="en-US" b="1" dirty="0"/>
                        <a:t>29.6</a:t>
                      </a:r>
                    </a:p>
                  </a:txBody>
                  <a:tcPr/>
                </a:tc>
                <a:extLst>
                  <a:ext uri="{0D108BD9-81ED-4DB2-BD59-A6C34878D82A}">
                    <a16:rowId xmlns:a16="http://schemas.microsoft.com/office/drawing/2014/main" val="167154615"/>
                  </a:ext>
                </a:extLst>
              </a:tr>
              <a:tr h="385769">
                <a:tc>
                  <a:txBody>
                    <a:bodyPr/>
                    <a:lstStyle/>
                    <a:p>
                      <a:pPr algn="ctr"/>
                      <a:r>
                        <a:rPr lang="en-US" b="1" dirty="0"/>
                        <a:t>2011</a:t>
                      </a:r>
                    </a:p>
                  </a:txBody>
                  <a:tcPr/>
                </a:tc>
                <a:tc>
                  <a:txBody>
                    <a:bodyPr/>
                    <a:lstStyle/>
                    <a:p>
                      <a:pPr algn="ctr"/>
                      <a:r>
                        <a:rPr lang="en-US" b="1" dirty="0"/>
                        <a:t>34.5</a:t>
                      </a:r>
                    </a:p>
                  </a:txBody>
                  <a:tcPr/>
                </a:tc>
                <a:tc>
                  <a:txBody>
                    <a:bodyPr/>
                    <a:lstStyle/>
                    <a:p>
                      <a:pPr algn="ctr"/>
                      <a:r>
                        <a:rPr lang="en-US" b="1" dirty="0"/>
                        <a:t>18.2</a:t>
                      </a:r>
                    </a:p>
                  </a:txBody>
                  <a:tcPr/>
                </a:tc>
                <a:tc>
                  <a:txBody>
                    <a:bodyPr/>
                    <a:lstStyle/>
                    <a:p>
                      <a:pPr algn="ctr"/>
                      <a:r>
                        <a:rPr lang="en-US" b="1" dirty="0"/>
                        <a:t>27.6</a:t>
                      </a:r>
                    </a:p>
                  </a:txBody>
                  <a:tcPr/>
                </a:tc>
                <a:extLst>
                  <a:ext uri="{0D108BD9-81ED-4DB2-BD59-A6C34878D82A}">
                    <a16:rowId xmlns:a16="http://schemas.microsoft.com/office/drawing/2014/main" val="1745251534"/>
                  </a:ext>
                </a:extLst>
              </a:tr>
              <a:tr h="385769">
                <a:tc>
                  <a:txBody>
                    <a:bodyPr/>
                    <a:lstStyle/>
                    <a:p>
                      <a:pPr algn="ctr"/>
                      <a:r>
                        <a:rPr lang="en-US" b="1" dirty="0"/>
                        <a:t>2012</a:t>
                      </a:r>
                    </a:p>
                  </a:txBody>
                  <a:tcPr/>
                </a:tc>
                <a:tc>
                  <a:txBody>
                    <a:bodyPr/>
                    <a:lstStyle/>
                    <a:p>
                      <a:pPr algn="ctr"/>
                      <a:r>
                        <a:rPr lang="en-US" b="1" dirty="0"/>
                        <a:t>31</a:t>
                      </a:r>
                    </a:p>
                  </a:txBody>
                  <a:tcPr/>
                </a:tc>
                <a:tc>
                  <a:txBody>
                    <a:bodyPr/>
                    <a:lstStyle/>
                    <a:p>
                      <a:pPr algn="ctr"/>
                      <a:r>
                        <a:rPr lang="en-US" b="1" dirty="0"/>
                        <a:t>14.5</a:t>
                      </a:r>
                    </a:p>
                  </a:txBody>
                  <a:tcPr/>
                </a:tc>
                <a:tc>
                  <a:txBody>
                    <a:bodyPr/>
                    <a:lstStyle/>
                    <a:p>
                      <a:pPr algn="ctr"/>
                      <a:r>
                        <a:rPr lang="en-US" b="1" dirty="0"/>
                        <a:t>25.8</a:t>
                      </a:r>
                    </a:p>
                  </a:txBody>
                  <a:tcPr/>
                </a:tc>
                <a:extLst>
                  <a:ext uri="{0D108BD9-81ED-4DB2-BD59-A6C34878D82A}">
                    <a16:rowId xmlns:a16="http://schemas.microsoft.com/office/drawing/2014/main" val="3164737135"/>
                  </a:ext>
                </a:extLst>
              </a:tr>
              <a:tr h="385769">
                <a:tc>
                  <a:txBody>
                    <a:bodyPr/>
                    <a:lstStyle/>
                    <a:p>
                      <a:pPr algn="ctr"/>
                      <a:r>
                        <a:rPr lang="en-US" b="1" dirty="0"/>
                        <a:t>2013</a:t>
                      </a:r>
                    </a:p>
                  </a:txBody>
                  <a:tcPr/>
                </a:tc>
                <a:tc>
                  <a:txBody>
                    <a:bodyPr/>
                    <a:lstStyle/>
                    <a:p>
                      <a:pPr algn="ctr"/>
                      <a:r>
                        <a:rPr lang="en-US" b="1" dirty="0"/>
                        <a:t>31</a:t>
                      </a:r>
                    </a:p>
                  </a:txBody>
                  <a:tcPr/>
                </a:tc>
                <a:tc>
                  <a:txBody>
                    <a:bodyPr/>
                    <a:lstStyle/>
                    <a:p>
                      <a:pPr algn="ctr"/>
                      <a:r>
                        <a:rPr lang="en-US" b="1" dirty="0"/>
                        <a:t>12.7</a:t>
                      </a:r>
                    </a:p>
                  </a:txBody>
                  <a:tcPr/>
                </a:tc>
                <a:tc>
                  <a:txBody>
                    <a:bodyPr/>
                    <a:lstStyle/>
                    <a:p>
                      <a:pPr algn="ctr"/>
                      <a:r>
                        <a:rPr lang="en-US" b="1" dirty="0"/>
                        <a:t>22</a:t>
                      </a:r>
                    </a:p>
                  </a:txBody>
                  <a:tcPr/>
                </a:tc>
                <a:extLst>
                  <a:ext uri="{0D108BD9-81ED-4DB2-BD59-A6C34878D82A}">
                    <a16:rowId xmlns:a16="http://schemas.microsoft.com/office/drawing/2014/main" val="3529683619"/>
                  </a:ext>
                </a:extLst>
              </a:tr>
              <a:tr h="385769">
                <a:tc>
                  <a:txBody>
                    <a:bodyPr/>
                    <a:lstStyle/>
                    <a:p>
                      <a:pPr algn="ctr"/>
                      <a:r>
                        <a:rPr lang="en-US" b="1" dirty="0"/>
                        <a:t>2014</a:t>
                      </a:r>
                    </a:p>
                  </a:txBody>
                  <a:tcPr/>
                </a:tc>
                <a:tc>
                  <a:txBody>
                    <a:bodyPr/>
                    <a:lstStyle/>
                    <a:p>
                      <a:pPr algn="ctr"/>
                      <a:r>
                        <a:rPr lang="en-US" b="1" dirty="0"/>
                        <a:t>32.7</a:t>
                      </a:r>
                    </a:p>
                  </a:txBody>
                  <a:tcPr/>
                </a:tc>
                <a:tc>
                  <a:txBody>
                    <a:bodyPr/>
                    <a:lstStyle/>
                    <a:p>
                      <a:pPr algn="ctr"/>
                      <a:r>
                        <a:rPr lang="en-US" b="1" dirty="0"/>
                        <a:t>14.5</a:t>
                      </a:r>
                    </a:p>
                  </a:txBody>
                  <a:tcPr/>
                </a:tc>
                <a:tc>
                  <a:txBody>
                    <a:bodyPr/>
                    <a:lstStyle/>
                    <a:p>
                      <a:pPr algn="ctr"/>
                      <a:r>
                        <a:rPr lang="en-US" b="1" dirty="0"/>
                        <a:t>24.8</a:t>
                      </a:r>
                    </a:p>
                  </a:txBody>
                  <a:tcPr/>
                </a:tc>
                <a:extLst>
                  <a:ext uri="{0D108BD9-81ED-4DB2-BD59-A6C34878D82A}">
                    <a16:rowId xmlns:a16="http://schemas.microsoft.com/office/drawing/2014/main" val="4061290527"/>
                  </a:ext>
                </a:extLst>
              </a:tr>
              <a:tr h="385769">
                <a:tc>
                  <a:txBody>
                    <a:bodyPr/>
                    <a:lstStyle/>
                    <a:p>
                      <a:pPr algn="ctr"/>
                      <a:r>
                        <a:rPr lang="en-US" b="1" dirty="0"/>
                        <a:t>2015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dirty="0"/>
                        <a:t>21.9</a:t>
                      </a:r>
                    </a:p>
                  </a:txBody>
                  <a:tcPr/>
                </a:tc>
                <a:tc>
                  <a:txBody>
                    <a:bodyPr/>
                    <a:lstStyle/>
                    <a:p>
                      <a:pPr algn="ctr"/>
                      <a:r>
                        <a:rPr lang="en-US" b="1" dirty="0"/>
                        <a:t>15.2</a:t>
                      </a:r>
                    </a:p>
                  </a:txBody>
                  <a:tcPr/>
                </a:tc>
                <a:tc>
                  <a:txBody>
                    <a:bodyPr/>
                    <a:lstStyle/>
                    <a:p>
                      <a:pPr algn="ctr"/>
                      <a:r>
                        <a:rPr lang="en-US" b="1" dirty="0"/>
                        <a:t>25</a:t>
                      </a:r>
                    </a:p>
                  </a:txBody>
                  <a:tcPr/>
                </a:tc>
                <a:extLst>
                  <a:ext uri="{0D108BD9-81ED-4DB2-BD59-A6C34878D82A}">
                    <a16:rowId xmlns:a16="http://schemas.microsoft.com/office/drawing/2014/main" val="3900726851"/>
                  </a:ext>
                </a:extLst>
              </a:tr>
            </a:tbl>
          </a:graphicData>
        </a:graphic>
      </p:graphicFrame>
      <p:sp>
        <p:nvSpPr>
          <p:cNvPr id="4" name="Arrow: Right 3">
            <a:extLst>
              <a:ext uri="{FF2B5EF4-FFF2-40B4-BE49-F238E27FC236}">
                <a16:creationId xmlns:a16="http://schemas.microsoft.com/office/drawing/2014/main" id="{AAD0F6E4-F65D-4E81-A35B-76EA5432A9EA}"/>
              </a:ext>
            </a:extLst>
          </p:cNvPr>
          <p:cNvSpPr/>
          <p:nvPr/>
        </p:nvSpPr>
        <p:spPr>
          <a:xfrm rot="5400000">
            <a:off x="3230198" y="3854155"/>
            <a:ext cx="4032825" cy="547115"/>
          </a:xfrm>
          <a:prstGeom prst="rightArrow">
            <a:avLst/>
          </a:prstGeom>
          <a:solidFill>
            <a:srgbClr val="C474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EB936C78-1D0D-4471-81F9-67E506791A19}"/>
              </a:ext>
            </a:extLst>
          </p:cNvPr>
          <p:cNvSpPr/>
          <p:nvPr/>
        </p:nvSpPr>
        <p:spPr>
          <a:xfrm rot="5400000">
            <a:off x="5307650" y="3854155"/>
            <a:ext cx="4032825" cy="547115"/>
          </a:xfrm>
          <a:prstGeom prst="rightArrow">
            <a:avLst/>
          </a:prstGeom>
          <a:solidFill>
            <a:srgbClr val="C474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53764797-648C-4C67-96DA-476F7FFBD0AA}"/>
              </a:ext>
            </a:extLst>
          </p:cNvPr>
          <p:cNvSpPr/>
          <p:nvPr/>
        </p:nvSpPr>
        <p:spPr>
          <a:xfrm rot="5400000">
            <a:off x="7661797" y="3854155"/>
            <a:ext cx="4032825" cy="547115"/>
          </a:xfrm>
          <a:prstGeom prst="rightArrow">
            <a:avLst/>
          </a:prstGeom>
          <a:solidFill>
            <a:srgbClr val="C4742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09508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3095-6460-47FC-BC4E-73AB52F43335}"/>
              </a:ext>
            </a:extLst>
          </p:cNvPr>
          <p:cNvSpPr>
            <a:spLocks noGrp="1"/>
          </p:cNvSpPr>
          <p:nvPr>
            <p:ph type="title"/>
          </p:nvPr>
        </p:nvSpPr>
        <p:spPr>
          <a:xfrm>
            <a:off x="677334" y="609600"/>
            <a:ext cx="9161610" cy="1320800"/>
          </a:xfrm>
        </p:spPr>
        <p:txBody>
          <a:bodyPr>
            <a:normAutofit fontScale="90000"/>
          </a:bodyPr>
          <a:lstStyle/>
          <a:p>
            <a:r>
              <a:rPr lang="en-US" b="1" dirty="0">
                <a:solidFill>
                  <a:schemeClr val="accent2">
                    <a:lumMod val="75000"/>
                  </a:schemeClr>
                </a:solidFill>
              </a:rPr>
              <a:t>RECOMMENDATIONS</a:t>
            </a:r>
            <a:br>
              <a:rPr lang="en-US" b="1" dirty="0">
                <a:solidFill>
                  <a:schemeClr val="tx1"/>
                </a:solidFill>
              </a:rPr>
            </a:br>
            <a:r>
              <a:rPr lang="en-US" b="1" dirty="0">
                <a:solidFill>
                  <a:schemeClr val="tx1"/>
                </a:solidFill>
              </a:rPr>
              <a:t>1.  Create a robust network of </a:t>
            </a:r>
            <a:r>
              <a:rPr lang="en-US" b="1" dirty="0">
                <a:solidFill>
                  <a:srgbClr val="42A020"/>
                </a:solidFill>
              </a:rPr>
              <a:t>private sector </a:t>
            </a:r>
            <a:br>
              <a:rPr lang="en-US" b="1" dirty="0">
                <a:solidFill>
                  <a:srgbClr val="42A020"/>
                </a:solidFill>
              </a:rPr>
            </a:br>
            <a:r>
              <a:rPr lang="en-US" b="1" dirty="0"/>
              <a:t>&amp; non-profit </a:t>
            </a:r>
            <a:r>
              <a:rPr lang="en-US" b="1" dirty="0">
                <a:solidFill>
                  <a:schemeClr val="tx1"/>
                </a:solidFill>
              </a:rPr>
              <a:t>providers of technical assistance.</a:t>
            </a:r>
            <a:br>
              <a:rPr lang="en-US" b="1" dirty="0">
                <a:solidFill>
                  <a:schemeClr val="tx1"/>
                </a:solidFill>
              </a:rPr>
            </a:br>
            <a:endParaRPr lang="en-US" dirty="0"/>
          </a:p>
        </p:txBody>
      </p:sp>
      <p:sp>
        <p:nvSpPr>
          <p:cNvPr id="3" name="Content Placeholder 2">
            <a:extLst>
              <a:ext uri="{FF2B5EF4-FFF2-40B4-BE49-F238E27FC236}">
                <a16:creationId xmlns:a16="http://schemas.microsoft.com/office/drawing/2014/main" id="{14425F0A-EBC2-4BC3-AB1F-E275B42297A1}"/>
              </a:ext>
            </a:extLst>
          </p:cNvPr>
          <p:cNvSpPr>
            <a:spLocks noGrp="1"/>
          </p:cNvSpPr>
          <p:nvPr>
            <p:ph sz="half" idx="1"/>
          </p:nvPr>
        </p:nvSpPr>
        <p:spPr>
          <a:xfrm>
            <a:off x="5258139" y="2300620"/>
            <a:ext cx="6375061" cy="4265280"/>
          </a:xfrm>
          <a:solidFill>
            <a:schemeClr val="accent1">
              <a:lumMod val="40000"/>
              <a:lumOff val="60000"/>
            </a:schemeClr>
          </a:solidFill>
          <a:ln>
            <a:solidFill>
              <a:schemeClr val="accent2"/>
            </a:solidFill>
          </a:ln>
        </p:spPr>
        <p:txBody>
          <a:bodyPr>
            <a:normAutofit fontScale="92500"/>
          </a:bodyPr>
          <a:lstStyle/>
          <a:p>
            <a:endParaRPr lang="en-US" dirty="0"/>
          </a:p>
          <a:p>
            <a:pPr>
              <a:spcAft>
                <a:spcPts val="1200"/>
              </a:spcAft>
            </a:pPr>
            <a:r>
              <a:rPr lang="en-US" sz="2400" dirty="0"/>
              <a:t>Make training and certification more streamlined and accessible</a:t>
            </a:r>
          </a:p>
          <a:p>
            <a:pPr>
              <a:spcAft>
                <a:spcPts val="1200"/>
              </a:spcAft>
            </a:pPr>
            <a:r>
              <a:rPr lang="en-US" sz="2400" dirty="0"/>
              <a:t>Allow private providers full certification authority</a:t>
            </a:r>
          </a:p>
          <a:p>
            <a:pPr>
              <a:spcAft>
                <a:spcPts val="1200"/>
              </a:spcAft>
            </a:pPr>
            <a:r>
              <a:rPr lang="en-US" sz="2400" dirty="0"/>
              <a:t>Remove NRCS’ inherent internal competition, while increasing NRCS staffing levels</a:t>
            </a:r>
          </a:p>
          <a:p>
            <a:pPr>
              <a:spcAft>
                <a:spcPts val="1200"/>
              </a:spcAft>
            </a:pPr>
            <a:r>
              <a:rPr lang="en-US" sz="2400" dirty="0"/>
              <a:t>Establish quantifiable numeric NRCS goals for out-sourcing TA to the private sector</a:t>
            </a:r>
          </a:p>
          <a:p>
            <a:endParaRPr lang="en-US" dirty="0"/>
          </a:p>
        </p:txBody>
      </p:sp>
      <p:pic>
        <p:nvPicPr>
          <p:cNvPr id="8" name="Content Placeholder 7">
            <a:extLst>
              <a:ext uri="{FF2B5EF4-FFF2-40B4-BE49-F238E27FC236}">
                <a16:creationId xmlns:a16="http://schemas.microsoft.com/office/drawing/2014/main" id="{D8755963-22A4-4ABE-A611-74982176B190}"/>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7334" y="2430463"/>
            <a:ext cx="4184650" cy="31384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1394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3222-B5B2-484B-93C1-C5B0848A24D2}"/>
              </a:ext>
            </a:extLst>
          </p:cNvPr>
          <p:cNvSpPr>
            <a:spLocks noGrp="1"/>
          </p:cNvSpPr>
          <p:nvPr>
            <p:ph type="ctrTitle"/>
          </p:nvPr>
        </p:nvSpPr>
        <p:spPr/>
        <p:txBody>
          <a:bodyPr>
            <a:normAutofit/>
          </a:bodyPr>
          <a:lstStyle/>
          <a:p>
            <a:pPr algn="ctr"/>
            <a:r>
              <a:rPr lang="en-US" sz="6600" dirty="0">
                <a:latin typeface="Trebuchet MS" panose="020B0603020202020204" pitchFamily="34" charset="0"/>
              </a:rPr>
              <a:t>Who am I and what is the Chesapeake Bay Commission? </a:t>
            </a:r>
          </a:p>
        </p:txBody>
      </p:sp>
      <p:sp>
        <p:nvSpPr>
          <p:cNvPr id="3" name="Rectangle 2">
            <a:extLst>
              <a:ext uri="{FF2B5EF4-FFF2-40B4-BE49-F238E27FC236}">
                <a16:creationId xmlns:a16="http://schemas.microsoft.com/office/drawing/2014/main" id="{CD3260AF-08E1-472D-8A96-9A3AA8712AD1}"/>
              </a:ext>
            </a:extLst>
          </p:cNvPr>
          <p:cNvSpPr/>
          <p:nvPr/>
        </p:nvSpPr>
        <p:spPr>
          <a:xfrm>
            <a:off x="0" y="6295293"/>
            <a:ext cx="12192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1270CB9-FA77-4588-8B29-D6A46A584FAB}"/>
              </a:ext>
            </a:extLst>
          </p:cNvPr>
          <p:cNvSpPr txBox="1"/>
          <p:nvPr/>
        </p:nvSpPr>
        <p:spPr>
          <a:xfrm>
            <a:off x="0" y="6101862"/>
            <a:ext cx="12192000" cy="386916"/>
          </a:xfrm>
          <a:prstGeom prst="rect">
            <a:avLst/>
          </a:prstGeom>
          <a:solidFill>
            <a:srgbClr val="42A020"/>
          </a:solidFill>
        </p:spPr>
        <p:txBody>
          <a:bodyPr wrap="square" rtlCol="0">
            <a:spAutoFit/>
          </a:bodyPr>
          <a:lstStyle/>
          <a:p>
            <a:endParaRPr lang="en-US" dirty="0"/>
          </a:p>
        </p:txBody>
      </p:sp>
    </p:spTree>
    <p:extLst>
      <p:ext uri="{BB962C8B-B14F-4D97-AF65-F5344CB8AC3E}">
        <p14:creationId xmlns:p14="http://schemas.microsoft.com/office/powerpoint/2010/main" val="3760313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AC039-50C5-42FD-B965-92268CD97C8A}"/>
              </a:ext>
            </a:extLst>
          </p:cNvPr>
          <p:cNvSpPr>
            <a:spLocks noGrp="1"/>
          </p:cNvSpPr>
          <p:nvPr>
            <p:ph type="title"/>
          </p:nvPr>
        </p:nvSpPr>
        <p:spPr>
          <a:xfrm>
            <a:off x="677334" y="609600"/>
            <a:ext cx="9185994" cy="1320800"/>
          </a:xfrm>
        </p:spPr>
        <p:txBody>
          <a:bodyPr>
            <a:noAutofit/>
          </a:bodyPr>
          <a:lstStyle/>
          <a:p>
            <a:pPr lvl="0">
              <a:spcBef>
                <a:spcPts val="1200"/>
              </a:spcBef>
              <a:spcAft>
                <a:spcPts val="600"/>
              </a:spcAft>
              <a:buClr>
                <a:srgbClr val="90C226"/>
              </a:buClr>
              <a:buSzPct val="80000"/>
            </a:pPr>
            <a:r>
              <a:rPr lang="en-US" sz="3200" b="1" dirty="0">
                <a:solidFill>
                  <a:schemeClr val="accent2">
                    <a:lumMod val="75000"/>
                  </a:schemeClr>
                </a:solidFill>
                <a:ea typeface="+mn-ea"/>
                <a:cs typeface="+mn-cs"/>
              </a:rPr>
              <a:t>RECOMMENDATIONS</a:t>
            </a:r>
            <a:br>
              <a:rPr lang="en-US" sz="3200" b="1" dirty="0">
                <a:solidFill>
                  <a:prstClr val="black"/>
                </a:solidFill>
                <a:ea typeface="+mn-ea"/>
                <a:cs typeface="+mn-cs"/>
              </a:rPr>
            </a:br>
            <a:r>
              <a:rPr lang="en-US" sz="3200" b="1" dirty="0">
                <a:solidFill>
                  <a:prstClr val="black"/>
                </a:solidFill>
                <a:ea typeface="+mn-ea"/>
                <a:cs typeface="+mn-cs"/>
              </a:rPr>
              <a:t>2.  Enhance the </a:t>
            </a:r>
            <a:r>
              <a:rPr lang="en-US" sz="3200" b="1" dirty="0">
                <a:solidFill>
                  <a:srgbClr val="42A020"/>
                </a:solidFill>
                <a:ea typeface="+mn-ea"/>
                <a:cs typeface="+mn-cs"/>
              </a:rPr>
              <a:t>job climate </a:t>
            </a:r>
            <a:r>
              <a:rPr lang="en-US" sz="3200" b="1" dirty="0">
                <a:solidFill>
                  <a:schemeClr val="tx1"/>
                </a:solidFill>
                <a:ea typeface="+mn-ea"/>
                <a:cs typeface="+mn-cs"/>
              </a:rPr>
              <a:t>for governmental professionals </a:t>
            </a:r>
            <a:r>
              <a:rPr lang="en-US" sz="3200" b="1" dirty="0">
                <a:solidFill>
                  <a:prstClr val="black"/>
                </a:solidFill>
                <a:ea typeface="+mn-ea"/>
                <a:cs typeface="+mn-cs"/>
              </a:rPr>
              <a:t>providing technical assistance.</a:t>
            </a:r>
          </a:p>
        </p:txBody>
      </p:sp>
      <p:sp>
        <p:nvSpPr>
          <p:cNvPr id="3" name="Content Placeholder 2">
            <a:extLst>
              <a:ext uri="{FF2B5EF4-FFF2-40B4-BE49-F238E27FC236}">
                <a16:creationId xmlns:a16="http://schemas.microsoft.com/office/drawing/2014/main" id="{051258B7-AE32-47BF-9281-B9D0E899E102}"/>
              </a:ext>
            </a:extLst>
          </p:cNvPr>
          <p:cNvSpPr>
            <a:spLocks noGrp="1"/>
          </p:cNvSpPr>
          <p:nvPr>
            <p:ph sz="half" idx="1"/>
          </p:nvPr>
        </p:nvSpPr>
        <p:spPr>
          <a:xfrm>
            <a:off x="1158704" y="2324538"/>
            <a:ext cx="6080296" cy="3880772"/>
          </a:xfrm>
          <a:solidFill>
            <a:schemeClr val="accent1">
              <a:lumMod val="40000"/>
              <a:lumOff val="60000"/>
            </a:schemeClr>
          </a:solidFill>
          <a:ln>
            <a:solidFill>
              <a:schemeClr val="accent2"/>
            </a:solidFill>
          </a:ln>
        </p:spPr>
        <p:txBody>
          <a:bodyPr>
            <a:normAutofit lnSpcReduction="10000"/>
          </a:bodyPr>
          <a:lstStyle/>
          <a:p>
            <a:pPr>
              <a:spcAft>
                <a:spcPts val="1200"/>
              </a:spcAft>
            </a:pPr>
            <a:endParaRPr lang="en-US" sz="2400" dirty="0"/>
          </a:p>
          <a:p>
            <a:pPr>
              <a:spcAft>
                <a:spcPts val="1200"/>
              </a:spcAft>
            </a:pPr>
            <a:r>
              <a:rPr lang="en-US" sz="2400" dirty="0"/>
              <a:t>Develop a tuition </a:t>
            </a:r>
            <a:r>
              <a:rPr lang="en-US" sz="2400" u="sng" dirty="0"/>
              <a:t>loan assistance</a:t>
            </a:r>
            <a:r>
              <a:rPr lang="en-US" sz="2400" dirty="0"/>
              <a:t> program </a:t>
            </a:r>
          </a:p>
          <a:p>
            <a:pPr>
              <a:spcAft>
                <a:spcPts val="1200"/>
              </a:spcAft>
            </a:pPr>
            <a:r>
              <a:rPr lang="en-US" sz="2400" dirty="0"/>
              <a:t>Develop a two-year </a:t>
            </a:r>
            <a:r>
              <a:rPr lang="en-US" sz="2400" u="sng" dirty="0"/>
              <a:t>certification program </a:t>
            </a:r>
            <a:r>
              <a:rPr lang="en-US" sz="2400" dirty="0"/>
              <a:t>for high school graduates, with post-graduate apprenticeship </a:t>
            </a:r>
          </a:p>
          <a:p>
            <a:pPr>
              <a:spcAft>
                <a:spcPts val="1200"/>
              </a:spcAft>
            </a:pPr>
            <a:r>
              <a:rPr lang="en-US" sz="2400" dirty="0"/>
              <a:t>Provide access to </a:t>
            </a:r>
            <a:r>
              <a:rPr lang="en-US" sz="2400" u="sng" dirty="0"/>
              <a:t>training</a:t>
            </a:r>
            <a:r>
              <a:rPr lang="en-US" sz="2400" dirty="0"/>
              <a:t> centered on innovative technologies</a:t>
            </a:r>
          </a:p>
          <a:p>
            <a:endParaRPr lang="en-US" dirty="0"/>
          </a:p>
        </p:txBody>
      </p:sp>
      <p:pic>
        <p:nvPicPr>
          <p:cNvPr id="6" name="Content Placeholder 5">
            <a:extLst>
              <a:ext uri="{FF2B5EF4-FFF2-40B4-BE49-F238E27FC236}">
                <a16:creationId xmlns:a16="http://schemas.microsoft.com/office/drawing/2014/main" id="{F45AD936-A759-4CE0-93FC-29B86BB726A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668655" y="2324538"/>
            <a:ext cx="2938970" cy="20848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6" name="Picture 1" descr="http://www.battlegroundps.org/blog/visitandapplyforbattlegroundsalternativelearningprograms/CASEE-DNR-Pollinator-webPhoto3-May2015.jpg?attredirects=0">
            <a:extLst>
              <a:ext uri="{FF2B5EF4-FFF2-40B4-BE49-F238E27FC236}">
                <a16:creationId xmlns:a16="http://schemas.microsoft.com/office/drawing/2014/main" id="{31E21F64-04C6-4791-9EFC-4765A86CDD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812" r="14812" b="23386"/>
          <a:stretch/>
        </p:blipFill>
        <p:spPr bwMode="auto">
          <a:xfrm>
            <a:off x="7668655" y="4409370"/>
            <a:ext cx="2938970" cy="21309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19721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23C148E-E27B-4629-AC13-E77CCF827A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0875" y="2294915"/>
            <a:ext cx="3811007" cy="27221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1F0DD494-19FD-4804-8C54-79D5C78797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1455" y="2631715"/>
            <a:ext cx="3072824" cy="2048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a:extLst>
              <a:ext uri="{FF2B5EF4-FFF2-40B4-BE49-F238E27FC236}">
                <a16:creationId xmlns:a16="http://schemas.microsoft.com/office/drawing/2014/main" id="{F1464897-5979-426E-AD1E-424487BDB4BD}"/>
              </a:ext>
            </a:extLst>
          </p:cNvPr>
          <p:cNvSpPr>
            <a:spLocks noGrp="1"/>
          </p:cNvSpPr>
          <p:nvPr>
            <p:ph type="title"/>
          </p:nvPr>
        </p:nvSpPr>
        <p:spPr>
          <a:xfrm>
            <a:off x="442202" y="439847"/>
            <a:ext cx="10765730" cy="1320800"/>
          </a:xfrm>
        </p:spPr>
        <p:txBody>
          <a:bodyPr>
            <a:normAutofit fontScale="90000"/>
          </a:bodyPr>
          <a:lstStyle/>
          <a:p>
            <a:pPr marL="342900" lvl="0" indent="-342900">
              <a:spcBef>
                <a:spcPts val="1200"/>
              </a:spcBef>
              <a:spcAft>
                <a:spcPts val="600"/>
              </a:spcAft>
            </a:pPr>
            <a:r>
              <a:rPr lang="en-US" sz="2800" b="1" dirty="0">
                <a:solidFill>
                  <a:prstClr val="black"/>
                </a:solidFill>
                <a:ea typeface="+mn-ea"/>
                <a:cs typeface="+mn-cs"/>
              </a:rPr>
              <a:t>   </a:t>
            </a:r>
            <a:r>
              <a:rPr lang="en-US" sz="2800" b="1" dirty="0">
                <a:solidFill>
                  <a:schemeClr val="accent2">
                    <a:lumMod val="75000"/>
                  </a:schemeClr>
                </a:solidFill>
                <a:ea typeface="+mn-ea"/>
                <a:cs typeface="+mn-cs"/>
              </a:rPr>
              <a:t>RECOMMENDATIONS </a:t>
            </a:r>
            <a:br>
              <a:rPr lang="en-US" sz="2800" b="1" dirty="0">
                <a:solidFill>
                  <a:schemeClr val="accent2">
                    <a:lumMod val="75000"/>
                  </a:schemeClr>
                </a:solidFill>
                <a:ea typeface="+mn-ea"/>
                <a:cs typeface="+mn-cs"/>
              </a:rPr>
            </a:br>
            <a:r>
              <a:rPr lang="en-US" b="1" dirty="0">
                <a:solidFill>
                  <a:prstClr val="black"/>
                </a:solidFill>
                <a:ea typeface="+mn-ea"/>
                <a:cs typeface="+mn-cs"/>
              </a:rPr>
              <a:t>3. Provide stable and predictable </a:t>
            </a:r>
            <a:r>
              <a:rPr lang="en-US" b="1" dirty="0">
                <a:solidFill>
                  <a:schemeClr val="tx1"/>
                </a:solidFill>
                <a:ea typeface="+mn-ea"/>
                <a:cs typeface="+mn-cs"/>
              </a:rPr>
              <a:t>levels of </a:t>
            </a:r>
            <a:br>
              <a:rPr lang="en-US" b="1" dirty="0">
                <a:solidFill>
                  <a:schemeClr val="tx1"/>
                </a:solidFill>
                <a:ea typeface="+mn-ea"/>
                <a:cs typeface="+mn-cs"/>
              </a:rPr>
            </a:br>
            <a:r>
              <a:rPr lang="en-US" b="1" dirty="0">
                <a:ea typeface="+mn-ea"/>
                <a:cs typeface="+mn-cs"/>
              </a:rPr>
              <a:t>funding </a:t>
            </a:r>
            <a:r>
              <a:rPr lang="en-US" b="1" dirty="0">
                <a:solidFill>
                  <a:prstClr val="black"/>
                </a:solidFill>
                <a:ea typeface="+mn-ea"/>
                <a:cs typeface="+mn-cs"/>
              </a:rPr>
              <a:t>for technical assistance, including funds independent of cost-share programs.</a:t>
            </a:r>
            <a:br>
              <a:rPr lang="en-US" b="1" dirty="0">
                <a:solidFill>
                  <a:prstClr val="black"/>
                </a:solidFill>
                <a:ea typeface="+mn-ea"/>
                <a:cs typeface="+mn-cs"/>
              </a:rPr>
            </a:br>
            <a:endParaRPr lang="en-US" dirty="0"/>
          </a:p>
        </p:txBody>
      </p:sp>
      <p:pic>
        <p:nvPicPr>
          <p:cNvPr id="6" name="Content Placeholder 5">
            <a:extLst>
              <a:ext uri="{FF2B5EF4-FFF2-40B4-BE49-F238E27FC236}">
                <a16:creationId xmlns:a16="http://schemas.microsoft.com/office/drawing/2014/main" id="{B3102C3C-5527-42D5-B3A7-5F2D100B239E}"/>
              </a:ext>
            </a:extLst>
          </p:cNvPr>
          <p:cNvPicPr>
            <a:picLocks noGrp="1" noChangeAspect="1"/>
          </p:cNvPicPr>
          <p:nvPr>
            <p:ph sz="half" idx="2"/>
          </p:nvPr>
        </p:nvPicPr>
        <p:blipFill>
          <a:blip r:embed="rId5" cstate="print">
            <a:extLst>
              <a:ext uri="{28A0092B-C50C-407E-A947-70E740481C1C}">
                <a14:useLocalDpi xmlns:a14="http://schemas.microsoft.com/office/drawing/2010/main" val="0"/>
              </a:ext>
            </a:extLst>
          </a:blip>
          <a:stretch>
            <a:fillRect/>
          </a:stretch>
        </p:blipFill>
        <p:spPr>
          <a:xfrm>
            <a:off x="6650680" y="4218075"/>
            <a:ext cx="4184650" cy="2401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13">
            <a:extLst>
              <a:ext uri="{FF2B5EF4-FFF2-40B4-BE49-F238E27FC236}">
                <a16:creationId xmlns:a16="http://schemas.microsoft.com/office/drawing/2014/main" id="{A54BC7A7-9BBD-40D9-8345-2078084EE4C4}"/>
              </a:ext>
            </a:extLst>
          </p:cNvPr>
          <p:cNvSpPr>
            <a:spLocks noGrp="1"/>
          </p:cNvSpPr>
          <p:nvPr>
            <p:ph sz="half" idx="1"/>
          </p:nvPr>
        </p:nvSpPr>
        <p:spPr>
          <a:xfrm>
            <a:off x="1052901" y="2572893"/>
            <a:ext cx="4184035" cy="3880772"/>
          </a:xfrm>
          <a:solidFill>
            <a:schemeClr val="accent1">
              <a:lumMod val="40000"/>
              <a:lumOff val="60000"/>
            </a:schemeClr>
          </a:solidFill>
          <a:ln>
            <a:solidFill>
              <a:schemeClr val="accent2"/>
            </a:solidFill>
          </a:ln>
        </p:spPr>
        <p:txBody>
          <a:bodyPr>
            <a:normAutofit lnSpcReduction="10000"/>
          </a:bodyPr>
          <a:lstStyle/>
          <a:p>
            <a:endParaRPr lang="en-US" sz="2400" dirty="0"/>
          </a:p>
          <a:p>
            <a:pPr>
              <a:spcAft>
                <a:spcPts val="1200"/>
              </a:spcAft>
            </a:pPr>
            <a:r>
              <a:rPr lang="en-US" sz="2400" u="sng" dirty="0"/>
              <a:t>state and federal levels</a:t>
            </a:r>
          </a:p>
          <a:p>
            <a:pPr lvl="1">
              <a:spcAft>
                <a:spcPts val="1200"/>
              </a:spcAft>
              <a:buSzPct val="150000"/>
              <a:buFont typeface="Wingdings" panose="05000000000000000000" pitchFamily="2" charset="2"/>
              <a:buChar char="§"/>
            </a:pPr>
            <a:r>
              <a:rPr lang="en-US" sz="2000" dirty="0"/>
              <a:t>Independent of and supplemental to cost-share programs</a:t>
            </a:r>
          </a:p>
          <a:p>
            <a:pPr lvl="1">
              <a:spcAft>
                <a:spcPts val="1200"/>
              </a:spcAft>
              <a:buSzPct val="150000"/>
              <a:buFont typeface="Wingdings" panose="05000000000000000000" pitchFamily="2" charset="2"/>
              <a:buChar char="§"/>
            </a:pPr>
            <a:r>
              <a:rPr lang="en-US" sz="2000" dirty="0"/>
              <a:t>Geographic targeting</a:t>
            </a:r>
          </a:p>
          <a:p>
            <a:pPr lvl="1">
              <a:spcAft>
                <a:spcPts val="1200"/>
              </a:spcAft>
              <a:buSzPct val="150000"/>
              <a:buFont typeface="Wingdings" panose="05000000000000000000" pitchFamily="2" charset="2"/>
              <a:buChar char="§"/>
            </a:pPr>
            <a:r>
              <a:rPr lang="en-US" sz="2000" dirty="0"/>
              <a:t>Consider Farm Bill state block grants (e.g. CWA section 319)</a:t>
            </a:r>
          </a:p>
          <a:p>
            <a:pPr lvl="1">
              <a:buSzPct val="130000"/>
              <a:buFont typeface="Wingdings" panose="05000000000000000000" pitchFamily="2" charset="2"/>
              <a:buChar char="§"/>
            </a:pPr>
            <a:endParaRPr lang="en-US" sz="2000" dirty="0"/>
          </a:p>
          <a:p>
            <a:pPr marL="457200" lvl="1" indent="0">
              <a:buSzPct val="130000"/>
              <a:buNone/>
            </a:pPr>
            <a:endParaRPr lang="en-US" dirty="0"/>
          </a:p>
        </p:txBody>
      </p:sp>
    </p:spTree>
    <p:extLst>
      <p:ext uri="{BB962C8B-B14F-4D97-AF65-F5344CB8AC3E}">
        <p14:creationId xmlns:p14="http://schemas.microsoft.com/office/powerpoint/2010/main" val="4226810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13222-B5B2-484B-93C1-C5B0848A24D2}"/>
              </a:ext>
            </a:extLst>
          </p:cNvPr>
          <p:cNvSpPr>
            <a:spLocks noGrp="1"/>
          </p:cNvSpPr>
          <p:nvPr>
            <p:ph type="ctrTitle"/>
          </p:nvPr>
        </p:nvSpPr>
        <p:spPr/>
        <p:txBody>
          <a:bodyPr>
            <a:normAutofit/>
          </a:bodyPr>
          <a:lstStyle/>
          <a:p>
            <a:pPr algn="ctr"/>
            <a:r>
              <a:rPr lang="en-US" sz="6600" dirty="0">
                <a:latin typeface="Trebuchet MS" panose="020B0603020202020204" pitchFamily="34" charset="0"/>
              </a:rPr>
              <a:t>What’s happening now? </a:t>
            </a:r>
          </a:p>
        </p:txBody>
      </p:sp>
      <p:sp>
        <p:nvSpPr>
          <p:cNvPr id="3" name="Rectangle 2">
            <a:extLst>
              <a:ext uri="{FF2B5EF4-FFF2-40B4-BE49-F238E27FC236}">
                <a16:creationId xmlns:a16="http://schemas.microsoft.com/office/drawing/2014/main" id="{CD3260AF-08E1-472D-8A96-9A3AA8712AD1}"/>
              </a:ext>
            </a:extLst>
          </p:cNvPr>
          <p:cNvSpPr/>
          <p:nvPr/>
        </p:nvSpPr>
        <p:spPr>
          <a:xfrm>
            <a:off x="0" y="6295293"/>
            <a:ext cx="12192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61270CB9-FA77-4588-8B29-D6A46A584FAB}"/>
              </a:ext>
            </a:extLst>
          </p:cNvPr>
          <p:cNvSpPr txBox="1"/>
          <p:nvPr/>
        </p:nvSpPr>
        <p:spPr>
          <a:xfrm>
            <a:off x="0" y="6101862"/>
            <a:ext cx="12192000" cy="386916"/>
          </a:xfrm>
          <a:prstGeom prst="rect">
            <a:avLst/>
          </a:prstGeom>
          <a:solidFill>
            <a:srgbClr val="42A02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236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254000"/>
            <a:ext cx="8745446" cy="1320800"/>
          </a:xfrm>
        </p:spPr>
        <p:txBody>
          <a:bodyPr>
            <a:normAutofit fontScale="90000"/>
          </a:bodyPr>
          <a:lstStyle/>
          <a:p>
            <a:pPr algn="ctr"/>
            <a:r>
              <a:rPr lang="en-US" sz="4400" b="1" dirty="0">
                <a:solidFill>
                  <a:schemeClr val="accent2">
                    <a:lumMod val="75000"/>
                  </a:schemeClr>
                </a:solidFill>
              </a:rPr>
              <a:t>THE 2018 FARM BILL</a:t>
            </a:r>
            <a:br>
              <a:rPr lang="en-US" b="1" dirty="0">
                <a:solidFill>
                  <a:schemeClr val="accent2">
                    <a:lumMod val="75000"/>
                  </a:schemeClr>
                </a:solidFill>
              </a:rPr>
            </a:br>
            <a:r>
              <a:rPr lang="en-US" dirty="0">
                <a:solidFill>
                  <a:schemeClr val="tx1"/>
                </a:solidFill>
              </a:rPr>
              <a:t>CBC Recommendations to Improve  Technical Assistance </a:t>
            </a:r>
            <a:br>
              <a:rPr lang="en-US" b="1" dirty="0">
                <a:solidFill>
                  <a:schemeClr val="accent2">
                    <a:lumMod val="75000"/>
                  </a:schemeClr>
                </a:solidFill>
              </a:rPr>
            </a:br>
            <a:endParaRPr lang="en-US" b="1" dirty="0">
              <a:solidFill>
                <a:schemeClr val="accent2">
                  <a:lumMod val="75000"/>
                </a:schemeClr>
              </a:solidFill>
            </a:endParaRPr>
          </a:p>
        </p:txBody>
      </p:sp>
      <p:sp>
        <p:nvSpPr>
          <p:cNvPr id="5" name="Content Placeholder 4"/>
          <p:cNvSpPr>
            <a:spLocks noGrp="1"/>
          </p:cNvSpPr>
          <p:nvPr>
            <p:ph idx="1"/>
          </p:nvPr>
        </p:nvSpPr>
        <p:spPr>
          <a:xfrm>
            <a:off x="1366123" y="2528047"/>
            <a:ext cx="8596668" cy="5009645"/>
          </a:xfrm>
        </p:spPr>
        <p:txBody>
          <a:bodyPr>
            <a:normAutofit/>
          </a:bodyPr>
          <a:lstStyle/>
          <a:p>
            <a:pPr>
              <a:spcBef>
                <a:spcPts val="1800"/>
              </a:spcBef>
            </a:pPr>
            <a:r>
              <a:rPr lang="en-US" sz="2800" b="1" dirty="0"/>
              <a:t>Critical Role of NRCS in providing TA</a:t>
            </a:r>
          </a:p>
          <a:p>
            <a:pPr>
              <a:spcBef>
                <a:spcPts val="1800"/>
              </a:spcBef>
            </a:pPr>
            <a:r>
              <a:rPr lang="en-US" sz="2800" b="1" dirty="0"/>
              <a:t>Long-Term Funding for Annual Practices with TA</a:t>
            </a:r>
          </a:p>
          <a:p>
            <a:pPr>
              <a:spcBef>
                <a:spcPts val="1800"/>
              </a:spcBef>
            </a:pPr>
            <a:r>
              <a:rPr lang="en-US" sz="2800" b="1" dirty="0"/>
              <a:t>Block Grants to States to support financial assistance, TA and edge of field monitoring.</a:t>
            </a:r>
          </a:p>
          <a:p>
            <a:pPr>
              <a:spcBef>
                <a:spcPts val="1800"/>
              </a:spcBef>
            </a:pPr>
            <a:r>
              <a:rPr lang="en-US" sz="2800" b="1" dirty="0"/>
              <a:t>Enhance RCPP</a:t>
            </a:r>
          </a:p>
          <a:p>
            <a:pPr>
              <a:spcBef>
                <a:spcPts val="1800"/>
              </a:spcBef>
            </a:pPr>
            <a:r>
              <a:rPr lang="en-US" sz="2800" b="1" dirty="0"/>
              <a:t>Modernize CREP</a:t>
            </a:r>
          </a:p>
          <a:p>
            <a:endParaRPr lang="en-US" sz="2800" b="1" dirty="0"/>
          </a:p>
          <a:p>
            <a:endParaRPr lang="en-US" sz="2800" b="1" dirty="0"/>
          </a:p>
          <a:p>
            <a:pPr lvl="2" fontAlgn="base"/>
            <a:endParaRPr lang="en-US" sz="1600" dirty="0"/>
          </a:p>
          <a:p>
            <a:pPr lvl="1"/>
            <a:endParaRPr lang="en-US" dirty="0"/>
          </a:p>
        </p:txBody>
      </p:sp>
      <p:cxnSp>
        <p:nvCxnSpPr>
          <p:cNvPr id="7" name="Straight Connector 6">
            <a:extLst>
              <a:ext uri="{FF2B5EF4-FFF2-40B4-BE49-F238E27FC236}">
                <a16:creationId xmlns:a16="http://schemas.microsoft.com/office/drawing/2014/main" id="{ABEFE32F-7581-4CBE-AD93-59E9C497E74A}"/>
              </a:ext>
            </a:extLst>
          </p:cNvPr>
          <p:cNvCxnSpPr>
            <a:cxnSpLocks/>
          </p:cNvCxnSpPr>
          <p:nvPr/>
        </p:nvCxnSpPr>
        <p:spPr>
          <a:xfrm>
            <a:off x="2931459" y="2178424"/>
            <a:ext cx="45182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896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75E7-7640-4D21-8D50-136A9240CA26}"/>
              </a:ext>
            </a:extLst>
          </p:cNvPr>
          <p:cNvSpPr>
            <a:spLocks noGrp="1"/>
          </p:cNvSpPr>
          <p:nvPr>
            <p:ph type="title"/>
          </p:nvPr>
        </p:nvSpPr>
        <p:spPr>
          <a:xfrm>
            <a:off x="2286000" y="636494"/>
            <a:ext cx="6988001" cy="1320800"/>
          </a:xfrm>
        </p:spPr>
        <p:txBody>
          <a:bodyPr>
            <a:normAutofit fontScale="90000"/>
          </a:bodyPr>
          <a:lstStyle/>
          <a:p>
            <a:r>
              <a:rPr lang="en-US" b="1" dirty="0">
                <a:solidFill>
                  <a:srgbClr val="000000"/>
                </a:solidFill>
                <a:latin typeface="NewCenturySchlbk-Bold"/>
              </a:rPr>
              <a:t>AMENDMENT TO H.R. 2, AS REPORTED</a:t>
            </a:r>
            <a:br>
              <a:rPr lang="en-US" b="1" dirty="0">
                <a:solidFill>
                  <a:srgbClr val="000000"/>
                </a:solidFill>
                <a:latin typeface="NewCenturySchlbk-Bold"/>
              </a:rPr>
            </a:br>
            <a:r>
              <a:rPr lang="en-US" b="1" dirty="0">
                <a:solidFill>
                  <a:srgbClr val="000000"/>
                </a:solidFill>
                <a:latin typeface="NewCenturySchlbk-Bold"/>
              </a:rPr>
              <a:t>OFFERED BY MR. BANKS OF INDIANA</a:t>
            </a:r>
            <a:br>
              <a:rPr lang="en-US" b="1" dirty="0">
                <a:solidFill>
                  <a:srgbClr val="000000"/>
                </a:solidFill>
                <a:latin typeface="NewCenturySchlbk-Bold"/>
              </a:rPr>
            </a:br>
            <a:endParaRPr lang="en-US" dirty="0"/>
          </a:p>
        </p:txBody>
      </p:sp>
      <p:sp>
        <p:nvSpPr>
          <p:cNvPr id="3" name="Content Placeholder 2">
            <a:extLst>
              <a:ext uri="{FF2B5EF4-FFF2-40B4-BE49-F238E27FC236}">
                <a16:creationId xmlns:a16="http://schemas.microsoft.com/office/drawing/2014/main" id="{058CA9DA-6B31-4693-8B40-839CD3F10971}"/>
              </a:ext>
            </a:extLst>
          </p:cNvPr>
          <p:cNvSpPr>
            <a:spLocks noGrp="1"/>
          </p:cNvSpPr>
          <p:nvPr>
            <p:ph idx="1"/>
          </p:nvPr>
        </p:nvSpPr>
        <p:spPr>
          <a:xfrm>
            <a:off x="650440" y="1978212"/>
            <a:ext cx="9300384" cy="5100823"/>
          </a:xfrm>
        </p:spPr>
        <p:txBody>
          <a:bodyPr>
            <a:normAutofit fontScale="47500" lnSpcReduction="20000"/>
          </a:bodyPr>
          <a:lstStyle/>
          <a:p>
            <a:pPr marL="0" indent="0">
              <a:buNone/>
            </a:pPr>
            <a:r>
              <a:rPr lang="en-US" sz="5000" dirty="0">
                <a:solidFill>
                  <a:srgbClr val="000000"/>
                </a:solidFill>
                <a:latin typeface="DeVinne"/>
              </a:rPr>
              <a:t>At the end of subtitle F of title XI, add the following:</a:t>
            </a:r>
          </a:p>
          <a:p>
            <a:pPr marL="0" indent="0">
              <a:buNone/>
            </a:pPr>
            <a:r>
              <a:rPr lang="en-US" sz="7000" b="1" dirty="0">
                <a:solidFill>
                  <a:srgbClr val="000000"/>
                </a:solidFill>
                <a:latin typeface="NewCenturySchlbk-Bold"/>
              </a:rPr>
              <a:t>SEC. 11613. WATERS OF THE UNITED STATES RULE.</a:t>
            </a:r>
          </a:p>
          <a:p>
            <a:pPr marL="0" indent="0">
              <a:buNone/>
            </a:pPr>
            <a:r>
              <a:rPr lang="en-US" sz="7000" i="1" dirty="0">
                <a:solidFill>
                  <a:srgbClr val="000000"/>
                </a:solidFill>
                <a:latin typeface="DeVinne"/>
              </a:rPr>
              <a:t>The final rule issued by the Administrator of the Environmental Protection Agency and the Secretary of the Army entitled ‘‘Clean Water Rule: Definition of ‘Waters  of the United States’ ’’, published on June </a:t>
            </a:r>
            <a:br>
              <a:rPr lang="en-US" sz="7000" i="1" dirty="0">
                <a:solidFill>
                  <a:srgbClr val="000000"/>
                </a:solidFill>
                <a:latin typeface="DeVinne"/>
              </a:rPr>
            </a:br>
            <a:r>
              <a:rPr lang="en-US" sz="7000" i="1" dirty="0">
                <a:solidFill>
                  <a:srgbClr val="000000"/>
                </a:solidFill>
                <a:latin typeface="DeVinne"/>
              </a:rPr>
              <a:t>29, 2015 (80 Fed. Reg. 37054), is repealed, and any regulation or policy revised under, or otherwise affected as a result of, that rule shall be applied as </a:t>
            </a:r>
            <a:br>
              <a:rPr lang="en-US" sz="7000" i="1" dirty="0">
                <a:solidFill>
                  <a:srgbClr val="000000"/>
                </a:solidFill>
                <a:latin typeface="DeVinne"/>
              </a:rPr>
            </a:br>
            <a:r>
              <a:rPr lang="en-US" sz="7000" i="1" dirty="0">
                <a:solidFill>
                  <a:srgbClr val="000000"/>
                </a:solidFill>
                <a:latin typeface="DeVinne"/>
              </a:rPr>
              <a:t>if that rule had not been issued.</a:t>
            </a:r>
          </a:p>
          <a:p>
            <a:pPr marL="0" indent="0">
              <a:buNone/>
            </a:pPr>
            <a:r>
              <a:rPr lang="en-US" sz="7000" dirty="0">
                <a:solidFill>
                  <a:srgbClr val="000000"/>
                </a:solidFill>
                <a:latin typeface="BGsddV01"/>
              </a:rPr>
              <a:t>◊</a:t>
            </a:r>
          </a:p>
        </p:txBody>
      </p:sp>
      <p:pic>
        <p:nvPicPr>
          <p:cNvPr id="1026" name="Picture 2" descr="Related image">
            <a:extLst>
              <a:ext uri="{FF2B5EF4-FFF2-40B4-BE49-F238E27FC236}">
                <a16:creationId xmlns:a16="http://schemas.microsoft.com/office/drawing/2014/main" id="{EC625C9D-937B-4D3D-8C68-BA2FDDB0D7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766" y="165567"/>
            <a:ext cx="1675186" cy="167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31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4" name="Picture 6" descr="Pennsylvania">
            <a:extLst>
              <a:ext uri="{FF2B5EF4-FFF2-40B4-BE49-F238E27FC236}">
                <a16:creationId xmlns:a16="http://schemas.microsoft.com/office/drawing/2014/main" id="{5A3FBBB9-C85A-4275-A20D-9707F1C78408}"/>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17474" y="2159331"/>
            <a:ext cx="2915973" cy="19245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77334" y="609600"/>
            <a:ext cx="8596668" cy="1320800"/>
          </a:xfrm>
        </p:spPr>
        <p:txBody>
          <a:bodyPr anchor="t">
            <a:normAutofit/>
          </a:bodyPr>
          <a:lstStyle/>
          <a:p>
            <a:r>
              <a:rPr lang="en-US" b="1"/>
              <a:t>State Action</a:t>
            </a:r>
            <a:br>
              <a:rPr lang="en-US" b="1"/>
            </a:br>
            <a:r>
              <a:rPr lang="en-US" b="1" i="1"/>
              <a:t>Pennsylvania</a:t>
            </a:r>
          </a:p>
        </p:txBody>
      </p:sp>
      <p:sp>
        <p:nvSpPr>
          <p:cNvPr id="5" name="Content Placeholder 4"/>
          <p:cNvSpPr>
            <a:spLocks noGrp="1"/>
          </p:cNvSpPr>
          <p:nvPr>
            <p:ph idx="1"/>
          </p:nvPr>
        </p:nvSpPr>
        <p:spPr>
          <a:xfrm>
            <a:off x="4063160" y="968189"/>
            <a:ext cx="5538040" cy="5073174"/>
          </a:xfrm>
        </p:spPr>
        <p:txBody>
          <a:bodyPr>
            <a:normAutofit lnSpcReduction="10000"/>
          </a:bodyPr>
          <a:lstStyle/>
          <a:p>
            <a:pPr>
              <a:lnSpc>
                <a:spcPct val="90000"/>
              </a:lnSpc>
            </a:pPr>
            <a:r>
              <a:rPr lang="en-US" sz="2400" b="1" dirty="0"/>
              <a:t>Ag Plan Reimbursement</a:t>
            </a:r>
          </a:p>
          <a:p>
            <a:pPr lvl="1">
              <a:lnSpc>
                <a:spcPct val="90000"/>
              </a:lnSpc>
              <a:buClr>
                <a:schemeClr val="tx1">
                  <a:lumMod val="50000"/>
                  <a:lumOff val="50000"/>
                </a:schemeClr>
              </a:buClr>
              <a:buFont typeface="Courier New" panose="02070309020205020404" pitchFamily="49" charset="0"/>
              <a:buChar char="o"/>
            </a:pPr>
            <a:r>
              <a:rPr lang="en-US" sz="2000" dirty="0"/>
              <a:t>$1.5M available for nutrient management and erosion &amp; sedimentation plan-writing</a:t>
            </a:r>
          </a:p>
          <a:p>
            <a:pPr lvl="1">
              <a:lnSpc>
                <a:spcPct val="90000"/>
              </a:lnSpc>
            </a:pPr>
            <a:endParaRPr lang="en-US" sz="2000" dirty="0"/>
          </a:p>
          <a:p>
            <a:pPr>
              <a:lnSpc>
                <a:spcPct val="90000"/>
              </a:lnSpc>
            </a:pPr>
            <a:r>
              <a:rPr lang="en-US" sz="2400" b="1" dirty="0"/>
              <a:t>PSU Ag Stewardship &amp; Conservation Certificate</a:t>
            </a:r>
          </a:p>
          <a:p>
            <a:pPr lvl="1">
              <a:lnSpc>
                <a:spcPct val="90000"/>
              </a:lnSpc>
              <a:buClr>
                <a:schemeClr val="tx1">
                  <a:lumMod val="50000"/>
                  <a:lumOff val="50000"/>
                </a:schemeClr>
              </a:buClr>
              <a:buFont typeface="Courier New" panose="02070309020205020404" pitchFamily="49" charset="0"/>
              <a:buChar char="o"/>
            </a:pPr>
            <a:r>
              <a:rPr lang="en-US" sz="2000" dirty="0"/>
              <a:t>Will jumpstart planning skills and in-field experience</a:t>
            </a:r>
          </a:p>
          <a:p>
            <a:pPr lvl="1">
              <a:lnSpc>
                <a:spcPct val="90000"/>
              </a:lnSpc>
            </a:pPr>
            <a:endParaRPr lang="en-US" sz="2000" dirty="0"/>
          </a:p>
          <a:p>
            <a:pPr>
              <a:lnSpc>
                <a:spcPct val="90000"/>
              </a:lnSpc>
            </a:pPr>
            <a:r>
              <a:rPr lang="en-US" sz="2400" b="1" dirty="0"/>
              <a:t>Thaddeus Stevens College of Technology</a:t>
            </a:r>
          </a:p>
          <a:p>
            <a:pPr lvl="1">
              <a:lnSpc>
                <a:spcPct val="90000"/>
              </a:lnSpc>
              <a:buClr>
                <a:schemeClr val="tx1">
                  <a:lumMod val="50000"/>
                  <a:lumOff val="50000"/>
                </a:schemeClr>
              </a:buClr>
              <a:buFont typeface="Courier New" panose="02070309020205020404" pitchFamily="49" charset="0"/>
              <a:buChar char="o"/>
            </a:pPr>
            <a:r>
              <a:rPr lang="en-US" sz="2000" dirty="0"/>
              <a:t>12 wk. conservation planning course under development</a:t>
            </a:r>
          </a:p>
        </p:txBody>
      </p:sp>
    </p:spTree>
    <p:extLst>
      <p:ext uri="{BB962C8B-B14F-4D97-AF65-F5344CB8AC3E}">
        <p14:creationId xmlns:p14="http://schemas.microsoft.com/office/powerpoint/2010/main" val="1307640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BBFA6-FA04-4B78-8677-BFB9A24CC339}"/>
              </a:ext>
            </a:extLst>
          </p:cNvPr>
          <p:cNvSpPr/>
          <p:nvPr/>
        </p:nvSpPr>
        <p:spPr>
          <a:xfrm>
            <a:off x="2456330" y="515942"/>
            <a:ext cx="6096000" cy="1200329"/>
          </a:xfrm>
          <a:prstGeom prst="rect">
            <a:avLst/>
          </a:prstGeom>
        </p:spPr>
        <p:txBody>
          <a:bodyPr>
            <a:spAutoFit/>
          </a:bodyPr>
          <a:lstStyle/>
          <a:p>
            <a:pPr algn="ctr"/>
            <a:r>
              <a:rPr lang="en-US" sz="3600" b="1" dirty="0">
                <a:solidFill>
                  <a:prstClr val="black"/>
                </a:solidFill>
                <a:ea typeface="+mj-ea"/>
                <a:cs typeface="+mj-cs"/>
              </a:rPr>
              <a:t>State Action</a:t>
            </a:r>
            <a:br>
              <a:rPr lang="en-US" sz="3600" b="1" dirty="0">
                <a:solidFill>
                  <a:prstClr val="black"/>
                </a:solidFill>
                <a:ea typeface="+mj-ea"/>
                <a:cs typeface="+mj-cs"/>
              </a:rPr>
            </a:br>
            <a:r>
              <a:rPr lang="en-US" sz="3600" b="1" i="1" dirty="0">
                <a:solidFill>
                  <a:srgbClr val="42A020"/>
                </a:solidFill>
                <a:ea typeface="+mj-ea"/>
                <a:cs typeface="+mj-cs"/>
              </a:rPr>
              <a:t>Maryland</a:t>
            </a:r>
            <a:endParaRPr lang="en-US" dirty="0"/>
          </a:p>
        </p:txBody>
      </p:sp>
      <p:sp>
        <p:nvSpPr>
          <p:cNvPr id="4" name="Content Placeholder 4">
            <a:extLst>
              <a:ext uri="{FF2B5EF4-FFF2-40B4-BE49-F238E27FC236}">
                <a16:creationId xmlns:a16="http://schemas.microsoft.com/office/drawing/2014/main" id="{8ED026C2-63A1-4749-B644-0A010A259E37}"/>
              </a:ext>
            </a:extLst>
          </p:cNvPr>
          <p:cNvSpPr txBox="1">
            <a:spLocks/>
          </p:cNvSpPr>
          <p:nvPr/>
        </p:nvSpPr>
        <p:spPr>
          <a:xfrm>
            <a:off x="587829" y="1485901"/>
            <a:ext cx="8850085" cy="520881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2"/>
            <a:endParaRPr lang="en-US" sz="1600" dirty="0"/>
          </a:p>
          <a:p>
            <a:r>
              <a:rPr lang="en-US" sz="2400" b="1" dirty="0"/>
              <a:t>Targeting Expanded TA in Conservation Districts</a:t>
            </a:r>
          </a:p>
          <a:p>
            <a:pPr lvl="1"/>
            <a:r>
              <a:rPr lang="en-US" sz="1800" dirty="0"/>
              <a:t>Using funds to hire one planner and two technicians in Talbot, St. Mary’s and Dorchester counties for FY 2019.  Committed to continuing effort in FY 2020.</a:t>
            </a:r>
          </a:p>
          <a:p>
            <a:r>
              <a:rPr lang="en-US" sz="2400" b="1" dirty="0"/>
              <a:t>Shorerivers Partnership</a:t>
            </a:r>
          </a:p>
          <a:p>
            <a:pPr lvl="1"/>
            <a:r>
              <a:rPr lang="en-US" sz="1800" dirty="0"/>
              <a:t>Collaborating with Shorerivers to leverage state funding to pilot new drainage management program on Eastern Shore.</a:t>
            </a:r>
          </a:p>
          <a:p>
            <a:pPr lvl="1"/>
            <a:r>
              <a:rPr lang="en-US" sz="1800" dirty="0"/>
              <a:t>Uses funding from National Fish and Wildlife Foundation, state and private sources.</a:t>
            </a:r>
          </a:p>
          <a:p>
            <a:pPr lvl="1"/>
            <a:r>
              <a:rPr lang="en-US" sz="1800" dirty="0"/>
              <a:t>Link outside engineering expertise with Soil Conservation District staff.</a:t>
            </a:r>
          </a:p>
          <a:p>
            <a:r>
              <a:rPr lang="en-US" sz="2400" b="1" dirty="0"/>
              <a:t>Green Light to Fill 8 Vacant State TA Positions</a:t>
            </a:r>
          </a:p>
          <a:p>
            <a:pPr lvl="1"/>
            <a:endParaRPr lang="en-US" sz="1800" dirty="0"/>
          </a:p>
        </p:txBody>
      </p:sp>
      <p:pic>
        <p:nvPicPr>
          <p:cNvPr id="4098" name="Picture 2" descr="Related image">
            <a:extLst>
              <a:ext uri="{FF2B5EF4-FFF2-40B4-BE49-F238E27FC236}">
                <a16:creationId xmlns:a16="http://schemas.microsoft.com/office/drawing/2014/main" id="{D0E099A2-EC39-4B27-8E9E-7798D2F67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30" y="-667872"/>
            <a:ext cx="4503041" cy="292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59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82" name="Picture 10" descr="http://www.ramw.org/sites/default/files/styles/content/public/images/329617_thumbnail.jpg?itok=qW-NCzYY">
            <a:extLst>
              <a:ext uri="{FF2B5EF4-FFF2-40B4-BE49-F238E27FC236}">
                <a16:creationId xmlns:a16="http://schemas.microsoft.com/office/drawing/2014/main" id="{5A58EDF3-1FAF-42D0-B89F-384EB32DCA16}"/>
              </a:ext>
            </a:extLst>
          </p:cNvPr>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3830" y="1909388"/>
            <a:ext cx="3528058" cy="2116834"/>
          </a:xfrm>
          <a:prstGeom prst="rect">
            <a:avLst/>
          </a:prstGeom>
          <a:solidFill>
            <a:schemeClr val="tx2">
              <a:lumMod val="60000"/>
              <a:lumOff val="40000"/>
            </a:schemeClr>
          </a:solidFill>
        </p:spPr>
      </p:pic>
      <p:sp>
        <p:nvSpPr>
          <p:cNvPr id="2" name="Title 1"/>
          <p:cNvSpPr>
            <a:spLocks noGrp="1"/>
          </p:cNvSpPr>
          <p:nvPr>
            <p:ph type="title"/>
          </p:nvPr>
        </p:nvSpPr>
        <p:spPr>
          <a:xfrm>
            <a:off x="677334" y="609600"/>
            <a:ext cx="8596668" cy="1320800"/>
          </a:xfrm>
        </p:spPr>
        <p:txBody>
          <a:bodyPr anchor="t">
            <a:normAutofit/>
          </a:bodyPr>
          <a:lstStyle/>
          <a:p>
            <a:r>
              <a:rPr lang="en-US" b="1"/>
              <a:t>State Action</a:t>
            </a:r>
            <a:br>
              <a:rPr lang="en-US" b="1"/>
            </a:br>
            <a:r>
              <a:rPr lang="en-US" b="1" i="1"/>
              <a:t>Virginia</a:t>
            </a:r>
          </a:p>
        </p:txBody>
      </p:sp>
      <p:sp>
        <p:nvSpPr>
          <p:cNvPr id="5" name="Content Placeholder 4"/>
          <p:cNvSpPr>
            <a:spLocks noGrp="1"/>
          </p:cNvSpPr>
          <p:nvPr>
            <p:ph idx="1"/>
          </p:nvPr>
        </p:nvSpPr>
        <p:spPr>
          <a:xfrm>
            <a:off x="3540716" y="1438711"/>
            <a:ext cx="5968346" cy="5180750"/>
          </a:xfrm>
        </p:spPr>
        <p:txBody>
          <a:bodyPr vert="horz" lIns="91440" tIns="45720" rIns="91440" bIns="45720" rtlCol="0" anchor="t">
            <a:normAutofit lnSpcReduction="10000"/>
          </a:bodyPr>
          <a:lstStyle/>
          <a:p>
            <a:r>
              <a:rPr lang="en-US" sz="2800" b="1" dirty="0"/>
              <a:t>Three budget amendments introduced; one remaining</a:t>
            </a:r>
          </a:p>
          <a:p>
            <a:pPr lvl="1">
              <a:buFont typeface="Courier New" panose="02070309020205020404" pitchFamily="49" charset="0"/>
              <a:buChar char="o"/>
            </a:pPr>
            <a:r>
              <a:rPr lang="en-US" sz="2200" dirty="0"/>
              <a:t>Would increase and stabilize TA funding using increased revenue from existing marine fuel sales tax</a:t>
            </a:r>
          </a:p>
          <a:p>
            <a:pPr lvl="2"/>
            <a:endParaRPr lang="en-US" sz="2000" dirty="0"/>
          </a:p>
          <a:p>
            <a:r>
              <a:rPr lang="en-US" sz="2800" b="1" dirty="0"/>
              <a:t>Virginia Environmental Endowment</a:t>
            </a:r>
          </a:p>
          <a:p>
            <a:pPr lvl="1">
              <a:buFont typeface="Courier New" charset="2"/>
              <a:buChar char="o"/>
            </a:pPr>
            <a:r>
              <a:rPr lang="en-US" sz="2200" dirty="0"/>
              <a:t>James River Water Quality Improvement Program prioritizes Improved Technical Assistance to Accelerate Implementation of Agricultural Pollution Reduction Practices</a:t>
            </a:r>
          </a:p>
        </p:txBody>
      </p:sp>
    </p:spTree>
    <p:extLst>
      <p:ext uri="{BB962C8B-B14F-4D97-AF65-F5344CB8AC3E}">
        <p14:creationId xmlns:p14="http://schemas.microsoft.com/office/powerpoint/2010/main" val="365171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BBFA6-FA04-4B78-8677-BFB9A24CC339}"/>
              </a:ext>
            </a:extLst>
          </p:cNvPr>
          <p:cNvSpPr/>
          <p:nvPr/>
        </p:nvSpPr>
        <p:spPr>
          <a:xfrm>
            <a:off x="2456330" y="515942"/>
            <a:ext cx="6096000" cy="1200329"/>
          </a:xfrm>
          <a:prstGeom prst="rect">
            <a:avLst/>
          </a:prstGeom>
        </p:spPr>
        <p:txBody>
          <a:bodyPr>
            <a:spAutoFit/>
          </a:bodyPr>
          <a:lstStyle/>
          <a:p>
            <a:pPr algn="ctr"/>
            <a:r>
              <a:rPr lang="en-US" sz="3600" b="1" dirty="0">
                <a:solidFill>
                  <a:prstClr val="black"/>
                </a:solidFill>
                <a:ea typeface="+mj-ea"/>
                <a:cs typeface="+mj-cs"/>
              </a:rPr>
              <a:t>State Action</a:t>
            </a:r>
            <a:br>
              <a:rPr lang="en-US" sz="3600" b="1" dirty="0">
                <a:solidFill>
                  <a:prstClr val="black"/>
                </a:solidFill>
                <a:ea typeface="+mj-ea"/>
                <a:cs typeface="+mj-cs"/>
              </a:rPr>
            </a:br>
            <a:r>
              <a:rPr lang="en-US" sz="3600" b="1" i="1" dirty="0">
                <a:solidFill>
                  <a:srgbClr val="42A020"/>
                </a:solidFill>
                <a:ea typeface="+mj-ea"/>
                <a:cs typeface="+mj-cs"/>
              </a:rPr>
              <a:t>Maryland</a:t>
            </a:r>
            <a:endParaRPr lang="en-US" dirty="0"/>
          </a:p>
        </p:txBody>
      </p:sp>
      <p:sp>
        <p:nvSpPr>
          <p:cNvPr id="4" name="Content Placeholder 4">
            <a:extLst>
              <a:ext uri="{FF2B5EF4-FFF2-40B4-BE49-F238E27FC236}">
                <a16:creationId xmlns:a16="http://schemas.microsoft.com/office/drawing/2014/main" id="{8ED026C2-63A1-4749-B644-0A010A259E37}"/>
              </a:ext>
            </a:extLst>
          </p:cNvPr>
          <p:cNvSpPr txBox="1">
            <a:spLocks/>
          </p:cNvSpPr>
          <p:nvPr/>
        </p:nvSpPr>
        <p:spPr>
          <a:xfrm>
            <a:off x="587829" y="1485901"/>
            <a:ext cx="8850085" cy="5208814"/>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2"/>
            <a:endParaRPr lang="en-US" sz="1600" dirty="0"/>
          </a:p>
          <a:p>
            <a:r>
              <a:rPr lang="en-US" sz="2400" b="1" dirty="0"/>
              <a:t>Partnership with Nat’l Assoc. of Conservation Districts</a:t>
            </a:r>
          </a:p>
          <a:p>
            <a:pPr lvl="1"/>
            <a:r>
              <a:rPr lang="en-US" sz="1800" dirty="0"/>
              <a:t>Leveraging state technical assistance funding through collaboration with NACD, recipient of a federal grant from NRCS to enhance TA nation-wide.</a:t>
            </a:r>
          </a:p>
          <a:p>
            <a:pPr lvl="1"/>
            <a:r>
              <a:rPr lang="en-US" sz="1800" dirty="0"/>
              <a:t>Using funds to hire one planner and two technicians in Talbot, St. Mary’s and Dorchester counties for FY 2019.  Committed to continuing effort in FY 2020.</a:t>
            </a:r>
          </a:p>
          <a:p>
            <a:r>
              <a:rPr lang="en-US" sz="2400" b="1" dirty="0"/>
              <a:t>Shorerivers Partnership</a:t>
            </a:r>
          </a:p>
          <a:p>
            <a:pPr lvl="1"/>
            <a:r>
              <a:rPr lang="en-US" sz="1800" dirty="0"/>
              <a:t>Collaborating with Shorerivers to leverage state funding to pilot new drainage management program on Eastern Shore.</a:t>
            </a:r>
          </a:p>
          <a:p>
            <a:pPr lvl="1"/>
            <a:r>
              <a:rPr lang="en-US" sz="1800" dirty="0"/>
              <a:t>Uses funding from National Fish and Wildlife Foundation, state and private sources.</a:t>
            </a:r>
          </a:p>
          <a:p>
            <a:pPr lvl="1"/>
            <a:r>
              <a:rPr lang="en-US" sz="1800" dirty="0"/>
              <a:t>Link outside engineering expertise with Soil Conservation District staff.</a:t>
            </a:r>
          </a:p>
          <a:p>
            <a:r>
              <a:rPr lang="en-US" sz="2400" b="1" dirty="0"/>
              <a:t>Green Light to Fill 8 Vacant State TA Positions</a:t>
            </a:r>
          </a:p>
          <a:p>
            <a:pPr lvl="1"/>
            <a:endParaRPr lang="en-US" sz="1800" dirty="0"/>
          </a:p>
        </p:txBody>
      </p:sp>
      <p:pic>
        <p:nvPicPr>
          <p:cNvPr id="4098" name="Picture 2" descr="Related image">
            <a:extLst>
              <a:ext uri="{FF2B5EF4-FFF2-40B4-BE49-F238E27FC236}">
                <a16:creationId xmlns:a16="http://schemas.microsoft.com/office/drawing/2014/main" id="{D0E099A2-EC39-4B27-8E9E-7798D2F67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830" y="-694766"/>
            <a:ext cx="4503041" cy="2926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493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0BBFA6-FA04-4B78-8677-BFB9A24CC339}"/>
              </a:ext>
            </a:extLst>
          </p:cNvPr>
          <p:cNvSpPr/>
          <p:nvPr/>
        </p:nvSpPr>
        <p:spPr>
          <a:xfrm>
            <a:off x="1264022" y="537517"/>
            <a:ext cx="9574306" cy="1200329"/>
          </a:xfrm>
          <a:prstGeom prst="rect">
            <a:avLst/>
          </a:prstGeom>
        </p:spPr>
        <p:txBody>
          <a:bodyPr wrap="square">
            <a:spAutoFit/>
          </a:bodyPr>
          <a:lstStyle/>
          <a:p>
            <a:pPr algn="ctr"/>
            <a:r>
              <a:rPr lang="en-US" sz="3600" b="1" dirty="0">
                <a:solidFill>
                  <a:prstClr val="black"/>
                </a:solidFill>
                <a:ea typeface="+mj-ea"/>
                <a:cs typeface="+mj-cs"/>
              </a:rPr>
              <a:t>Chesapeake Bay Program</a:t>
            </a:r>
            <a:br>
              <a:rPr lang="en-US" sz="3600" b="1" dirty="0">
                <a:solidFill>
                  <a:prstClr val="black"/>
                </a:solidFill>
                <a:ea typeface="+mj-ea"/>
                <a:cs typeface="+mj-cs"/>
              </a:rPr>
            </a:br>
            <a:r>
              <a:rPr lang="en-US" sz="3600" b="1" i="1" dirty="0">
                <a:solidFill>
                  <a:srgbClr val="42A020"/>
                </a:solidFill>
                <a:ea typeface="+mj-ea"/>
                <a:cs typeface="+mj-cs"/>
              </a:rPr>
              <a:t>Technical Assistance</a:t>
            </a:r>
            <a:endParaRPr lang="en-US" dirty="0"/>
          </a:p>
        </p:txBody>
      </p:sp>
      <p:pic>
        <p:nvPicPr>
          <p:cNvPr id="4" name="Picture 3" descr="cbplogoSRPPERIODS.png">
            <a:extLst>
              <a:ext uri="{FF2B5EF4-FFF2-40B4-BE49-F238E27FC236}">
                <a16:creationId xmlns:a16="http://schemas.microsoft.com/office/drawing/2014/main" id="{424DAB53-FE88-4261-8EE6-B83842B93C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931"/>
          <a:stretch/>
        </p:blipFill>
        <p:spPr bwMode="auto">
          <a:xfrm>
            <a:off x="365226" y="267395"/>
            <a:ext cx="2389264" cy="147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4">
            <a:extLst>
              <a:ext uri="{FF2B5EF4-FFF2-40B4-BE49-F238E27FC236}">
                <a16:creationId xmlns:a16="http://schemas.microsoft.com/office/drawing/2014/main" id="{7BD90EF5-8E32-4A14-AA06-F47EE5F99CA7}"/>
              </a:ext>
            </a:extLst>
          </p:cNvPr>
          <p:cNvSpPr txBox="1">
            <a:spLocks/>
          </p:cNvSpPr>
          <p:nvPr/>
        </p:nvSpPr>
        <p:spPr>
          <a:xfrm>
            <a:off x="677334" y="2160589"/>
            <a:ext cx="8596668" cy="3880773"/>
          </a:xfrm>
          <a:prstGeom prst="rect">
            <a:avLst/>
          </a:prstGeom>
        </p:spPr>
        <p:txBody>
          <a:bodyPr>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100" b="1" dirty="0"/>
              <a:t>Agricultural Technical Assistance Directive or Resolution </a:t>
            </a:r>
            <a:endParaRPr lang="en-US" sz="2800" b="1" dirty="0"/>
          </a:p>
          <a:p>
            <a:pPr lvl="1">
              <a:buClr>
                <a:schemeClr val="tx1">
                  <a:lumMod val="50000"/>
                  <a:lumOff val="50000"/>
                </a:schemeClr>
              </a:buClr>
              <a:buFont typeface="Arial" panose="020B0604020202020204" pitchFamily="34" charset="0"/>
              <a:buChar char="•"/>
            </a:pPr>
            <a:r>
              <a:rPr lang="en-US" sz="2300" dirty="0"/>
              <a:t>Executive Council Planning Committee stage</a:t>
            </a:r>
          </a:p>
          <a:p>
            <a:pPr lvl="1">
              <a:buClr>
                <a:schemeClr val="tx1">
                  <a:lumMod val="50000"/>
                  <a:lumOff val="50000"/>
                </a:schemeClr>
              </a:buClr>
              <a:buFont typeface="Arial" panose="020B0604020202020204" pitchFamily="34" charset="0"/>
              <a:buChar char="•"/>
            </a:pPr>
            <a:r>
              <a:rPr lang="en-US" sz="2300" b="1" dirty="0"/>
              <a:t>In part, to highlight “non-point” emphasis of Phase 3 WIPs.</a:t>
            </a:r>
          </a:p>
          <a:p>
            <a:pPr lvl="1">
              <a:buClr>
                <a:schemeClr val="tx1">
                  <a:lumMod val="50000"/>
                  <a:lumOff val="50000"/>
                </a:schemeClr>
              </a:buClr>
              <a:buFont typeface="Arial" panose="020B0604020202020204" pitchFamily="34" charset="0"/>
              <a:buChar char="•"/>
            </a:pPr>
            <a:r>
              <a:rPr lang="en-US" sz="2300" b="1" dirty="0"/>
              <a:t>Parallel document being considered related to </a:t>
            </a:r>
            <a:r>
              <a:rPr lang="en-US" sz="2300" b="1" dirty="0" err="1"/>
              <a:t>stormwater</a:t>
            </a:r>
            <a:r>
              <a:rPr lang="en-US" sz="2300" b="1" dirty="0"/>
              <a:t>.</a:t>
            </a:r>
            <a:br>
              <a:rPr lang="en-US" sz="2300" b="1" dirty="0"/>
            </a:br>
            <a:endParaRPr lang="en-US" sz="2300" b="1" dirty="0"/>
          </a:p>
          <a:p>
            <a:r>
              <a:rPr lang="en-US" sz="3100" b="1" dirty="0"/>
              <a:t>Includes Commission-suggested Action Items</a:t>
            </a:r>
          </a:p>
          <a:p>
            <a:pPr lvl="1">
              <a:buClr>
                <a:schemeClr val="tx1">
                  <a:lumMod val="50000"/>
                  <a:lumOff val="50000"/>
                </a:schemeClr>
              </a:buClr>
              <a:buFont typeface="Arial" panose="020B0604020202020204" pitchFamily="34" charset="0"/>
              <a:buChar char="•"/>
            </a:pPr>
            <a:r>
              <a:rPr lang="en-US" sz="2200" b="1" dirty="0"/>
              <a:t>Assess TA capacity to deliver ag sector load reductions.</a:t>
            </a:r>
          </a:p>
          <a:p>
            <a:pPr lvl="1">
              <a:buClr>
                <a:schemeClr val="tx1">
                  <a:lumMod val="50000"/>
                  <a:lumOff val="50000"/>
                </a:schemeClr>
              </a:buClr>
              <a:buFont typeface="Arial" panose="020B0604020202020204" pitchFamily="34" charset="0"/>
              <a:buChar char="•"/>
            </a:pPr>
            <a:r>
              <a:rPr lang="en-US" sz="2300" b="1" dirty="0"/>
              <a:t>Identify strategies (and timelines) to ensure needed capacity exists.</a:t>
            </a:r>
          </a:p>
          <a:p>
            <a:pPr lvl="1">
              <a:buClr>
                <a:schemeClr val="tx1">
                  <a:lumMod val="50000"/>
                  <a:lumOff val="50000"/>
                </a:schemeClr>
              </a:buClr>
              <a:buFont typeface="Arial" panose="020B0604020202020204" pitchFamily="34" charset="0"/>
              <a:buChar char="•"/>
            </a:pPr>
            <a:r>
              <a:rPr lang="en-US" sz="2300" b="1" dirty="0"/>
              <a:t>Enhance TA job climate per Commission report.</a:t>
            </a:r>
          </a:p>
          <a:p>
            <a:pPr lvl="1">
              <a:buClr>
                <a:schemeClr val="tx1">
                  <a:lumMod val="50000"/>
                  <a:lumOff val="50000"/>
                </a:schemeClr>
              </a:buClr>
              <a:buFont typeface="Arial" panose="020B0604020202020204" pitchFamily="34" charset="0"/>
              <a:buChar char="•"/>
            </a:pPr>
            <a:r>
              <a:rPr lang="en-US" sz="2300" b="1" dirty="0"/>
              <a:t>Commit to stable and predictable funding.</a:t>
            </a:r>
          </a:p>
          <a:p>
            <a:pPr lvl="1">
              <a:buClr>
                <a:schemeClr val="tx1">
                  <a:lumMod val="50000"/>
                  <a:lumOff val="50000"/>
                </a:schemeClr>
              </a:buClr>
              <a:buFont typeface="Arial" panose="020B0604020202020204" pitchFamily="34" charset="0"/>
              <a:buChar char="•"/>
            </a:pPr>
            <a:r>
              <a:rPr lang="en-US" sz="2300" b="1" dirty="0"/>
              <a:t>Support changes to Farm Bill that promote  Bay restoration.</a:t>
            </a:r>
          </a:p>
          <a:p>
            <a:endParaRPr lang="en-US" sz="2300" b="1" dirty="0"/>
          </a:p>
          <a:p>
            <a:pPr lvl="2"/>
            <a:endParaRPr lang="en-US" sz="1600" dirty="0"/>
          </a:p>
        </p:txBody>
      </p:sp>
    </p:spTree>
    <p:extLst>
      <p:ext uri="{BB962C8B-B14F-4D97-AF65-F5344CB8AC3E}">
        <p14:creationId xmlns:p14="http://schemas.microsoft.com/office/powerpoint/2010/main" val="309188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2"/>
          <p:cNvSpPr>
            <a:spLocks noChangeShapeType="1"/>
          </p:cNvSpPr>
          <p:nvPr/>
        </p:nvSpPr>
        <p:spPr bwMode="auto">
          <a:xfrm>
            <a:off x="2971800" y="1524000"/>
            <a:ext cx="6629400" cy="0"/>
          </a:xfrm>
          <a:prstGeom prst="line">
            <a:avLst/>
          </a:prstGeom>
          <a:noFill/>
          <a:ln w="9525">
            <a:solidFill>
              <a:srgbClr val="9933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9235" name="Text Box 3"/>
          <p:cNvSpPr txBox="1">
            <a:spLocks noChangeArrowheads="1"/>
          </p:cNvSpPr>
          <p:nvPr/>
        </p:nvSpPr>
        <p:spPr bwMode="auto">
          <a:xfrm>
            <a:off x="2797176" y="1189778"/>
            <a:ext cx="7620000" cy="4539704"/>
          </a:xfrm>
          <a:prstGeom prst="rect">
            <a:avLst/>
          </a:prstGeom>
          <a:solidFill>
            <a:srgbClr val="DCEDF0"/>
          </a:solidFill>
          <a:ln w="9525">
            <a:solidFill>
              <a:schemeClr val="accent4">
                <a:lumMod val="50000"/>
              </a:schemeClr>
            </a:solidFill>
            <a:miter lim="800000"/>
            <a:headEnd/>
            <a:tailEnd/>
          </a:ln>
          <a:effectLst/>
        </p:spPr>
        <p:txBody>
          <a:bodyPr wrap="square">
            <a:spAutoFit/>
          </a:bodyPr>
          <a:lstStyle/>
          <a:p>
            <a:pPr marL="0" marR="0" lvl="0" indent="0" algn="l" defTabSz="914400" rtl="0" eaLnBrk="0" fontAlgn="auto" latinLnBrk="0" hangingPunct="0">
              <a:lnSpc>
                <a:spcPct val="55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66CC"/>
              </a:solidFill>
              <a:effectLst>
                <a:outerShdw blurRad="38100" dist="38100" dir="2700000" algn="tl">
                  <a:srgbClr val="000000"/>
                </a:outerShdw>
              </a:effectLst>
              <a:uLnTx/>
              <a:uFillTx/>
              <a:latin typeface="Swis721 Cn BT"/>
              <a:ea typeface="+mn-ea"/>
              <a:cs typeface="+mn-cs"/>
            </a:endParaRP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1960s-70s 	Visible decline in Bay resources</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1976-1982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EPA conducts 5-year Bay study </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1980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Chesapeake Bay Commission established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1983 		</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First Bay Agreement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Bay Program created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1987 		</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Second Bay Agreement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WQ Goals: 40% reduction</a:t>
            </a: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	</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1992 		Amendments to Agreement – Tributary Strategies</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2000 		</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Third Bay Agreement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Water Quality Focus</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2008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Acknowledged Regulatory Approach (TMDL) needed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2010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Chesapeake Bay TMDL established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2014		</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Fourth Bay Agreement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Verification &amp; Accountability</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2017		60% of the practices in place to deliver clean water</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2025		TMDL to be achieved –  100% of practices</a:t>
            </a:r>
          </a:p>
          <a:p>
            <a:pPr marL="0" marR="0" lvl="0" indent="0" algn="l" defTabSz="914400" rtl="0" eaLnBrk="0" fontAlgn="auto" latinLnBrk="0" hangingPunct="0">
              <a:lnSpc>
                <a:spcPct val="55000"/>
              </a:lnSpc>
              <a:spcBef>
                <a:spcPct val="60000"/>
              </a:spcBef>
              <a:spcAft>
                <a:spcPts val="0"/>
              </a:spcAft>
              <a:buClrTx/>
              <a:buSzTx/>
              <a:buFontTx/>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708" name="AutoShape 5"/>
          <p:cNvSpPr>
            <a:spLocks noChangeArrowheads="1"/>
          </p:cNvSpPr>
          <p:nvPr/>
        </p:nvSpPr>
        <p:spPr bwMode="auto">
          <a:xfrm>
            <a:off x="1994780" y="1617182"/>
            <a:ext cx="485775" cy="4171767"/>
          </a:xfrm>
          <a:prstGeom prst="downArrow">
            <a:avLst>
              <a:gd name="adj1" fmla="val 50000"/>
              <a:gd name="adj2" fmla="val 266667"/>
            </a:avLst>
          </a:prstGeom>
          <a:solidFill>
            <a:schemeClr val="hlink"/>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709" name="Text Box 6"/>
          <p:cNvSpPr txBox="1">
            <a:spLocks noChangeArrowheads="1"/>
          </p:cNvSpPr>
          <p:nvPr/>
        </p:nvSpPr>
        <p:spPr bwMode="auto">
          <a:xfrm>
            <a:off x="1772610" y="1155992"/>
            <a:ext cx="970137"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itchFamily="34" charset="0"/>
                <a:ea typeface="+mn-ea"/>
                <a:cs typeface="+mn-cs"/>
              </a:rPr>
              <a:t>1960s</a:t>
            </a:r>
          </a:p>
        </p:txBody>
      </p:sp>
      <p:sp>
        <p:nvSpPr>
          <p:cNvPr id="72710" name="Text Box 7"/>
          <p:cNvSpPr txBox="1">
            <a:spLocks noChangeArrowheads="1"/>
          </p:cNvSpPr>
          <p:nvPr/>
        </p:nvSpPr>
        <p:spPr bwMode="auto">
          <a:xfrm>
            <a:off x="1828801" y="5793414"/>
            <a:ext cx="968375" cy="457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itchFamily="34" charset="0"/>
                <a:ea typeface="+mn-ea"/>
                <a:cs typeface="+mn-cs"/>
              </a:rPr>
              <a:t>2025</a:t>
            </a:r>
          </a:p>
        </p:txBody>
      </p:sp>
      <p:sp>
        <p:nvSpPr>
          <p:cNvPr id="8" name="Title 1"/>
          <p:cNvSpPr txBox="1">
            <a:spLocks/>
          </p:cNvSpPr>
          <p:nvPr/>
        </p:nvSpPr>
        <p:spPr>
          <a:xfrm>
            <a:off x="1752600" y="0"/>
            <a:ext cx="8610600" cy="869950"/>
          </a:xfrm>
          <a:prstGeom prst="rect">
            <a:avLst/>
          </a:prstGeom>
        </p:spPr>
        <p:txBody>
          <a:bodyPr/>
          <a:lstStyle/>
          <a:p>
            <a:pPr marL="0" marR="0" lvl="0" indent="0" algn="ctr" defTabSz="914400" rtl="0" eaLnBrk="1" fontAlgn="auto" latinLnBrk="0" hangingPunct="1">
              <a:lnSpc>
                <a:spcPts val="33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7030A0"/>
              </a:solidFill>
              <a:effectLst/>
              <a:uLnTx/>
              <a:uFillTx/>
              <a:latin typeface="Calibri Light" panose="020F0302020204030204"/>
              <a:ea typeface="+mn-ea"/>
              <a:cs typeface="+mn-cs"/>
            </a:endParaRPr>
          </a:p>
        </p:txBody>
      </p:sp>
      <p:sp>
        <p:nvSpPr>
          <p:cNvPr id="10" name="TextBox 9"/>
          <p:cNvSpPr txBox="1"/>
          <p:nvPr/>
        </p:nvSpPr>
        <p:spPr>
          <a:xfrm>
            <a:off x="2688771" y="326155"/>
            <a:ext cx="7620000" cy="889474"/>
          </a:xfrm>
          <a:prstGeom prst="rect">
            <a:avLst/>
          </a:prstGeom>
          <a:noFill/>
        </p:spPr>
        <p:txBody>
          <a:bodyPr wrap="square" rtlCol="0">
            <a:spAutoFit/>
          </a:bodyPr>
          <a:lstStyle/>
          <a:p>
            <a:pPr marL="0" marR="0" lvl="0" indent="0" algn="ctr" defTabSz="914400" rtl="0" eaLnBrk="0" fontAlgn="auto" latinLnBrk="0" hangingPunct="0">
              <a:lnSpc>
                <a:spcPct val="55000"/>
              </a:lnSpc>
              <a:spcBef>
                <a:spcPts val="1200"/>
              </a:spcBef>
              <a:spcAft>
                <a:spcPts val="0"/>
              </a:spcAft>
              <a:buClrTx/>
              <a:buSzTx/>
              <a:buFontTx/>
              <a:buNone/>
              <a:tabLst/>
              <a:defRPr/>
            </a:pPr>
            <a:r>
              <a:rPr kumimoji="0" lang="en-US" sz="4000" b="0" i="0" u="none" strike="noStrike" kern="1200" cap="none" spc="0" normalizeH="0" baseline="0" noProof="0" dirty="0">
                <a:ln>
                  <a:noFill/>
                </a:ln>
                <a:solidFill>
                  <a:srgbClr val="9B2D1F"/>
                </a:solidFill>
                <a:effectLst/>
                <a:uLnTx/>
                <a:uFillTx/>
                <a:latin typeface="Calibri" panose="020F0502020204030204"/>
                <a:ea typeface="+mn-ea"/>
                <a:cs typeface="+mn-cs"/>
              </a:rPr>
              <a:t>The Chesapeake Bay Restoration  </a:t>
            </a:r>
          </a:p>
          <a:p>
            <a:pPr marL="0" marR="0" lvl="0" indent="0" algn="ctr" defTabSz="914400" rtl="0" eaLnBrk="0" fontAlgn="auto" latinLnBrk="0" hangingPunct="0">
              <a:lnSpc>
                <a:spcPct val="55000"/>
              </a:lnSpc>
              <a:spcBef>
                <a:spcPts val="120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alibri Light" panose="020F0302020204030204"/>
                <a:ea typeface="+mn-ea"/>
                <a:cs typeface="+mn-cs"/>
              </a:rPr>
              <a:t>A History of Key Events </a:t>
            </a:r>
          </a:p>
        </p:txBody>
      </p:sp>
      <p:sp>
        <p:nvSpPr>
          <p:cNvPr id="9" name="Rectangle 8">
            <a:extLst>
              <a:ext uri="{FF2B5EF4-FFF2-40B4-BE49-F238E27FC236}">
                <a16:creationId xmlns:a16="http://schemas.microsoft.com/office/drawing/2014/main" id="{0225D098-2EF4-4982-B33C-3529AA6337B0}"/>
              </a:ext>
            </a:extLst>
          </p:cNvPr>
          <p:cNvSpPr/>
          <p:nvPr/>
        </p:nvSpPr>
        <p:spPr>
          <a:xfrm>
            <a:off x="0" y="6295293"/>
            <a:ext cx="12192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1C2E465-8DA9-4279-8B01-C142FAC080C4}"/>
              </a:ext>
            </a:extLst>
          </p:cNvPr>
          <p:cNvSpPr txBox="1"/>
          <p:nvPr/>
        </p:nvSpPr>
        <p:spPr>
          <a:xfrm>
            <a:off x="0" y="6101862"/>
            <a:ext cx="12192000" cy="386916"/>
          </a:xfrm>
          <a:prstGeom prst="rect">
            <a:avLst/>
          </a:prstGeom>
          <a:solidFill>
            <a:srgbClr val="42A020"/>
          </a:solidFill>
        </p:spPr>
        <p:txBody>
          <a:bodyPr wrap="square" rtlCol="0">
            <a:spAutoFit/>
          </a:bodyPr>
          <a:lstStyle/>
          <a:p>
            <a:endParaRPr lang="en-US" dirty="0"/>
          </a:p>
        </p:txBody>
      </p:sp>
    </p:spTree>
    <p:extLst>
      <p:ext uri="{BB962C8B-B14F-4D97-AF65-F5344CB8AC3E}">
        <p14:creationId xmlns:p14="http://schemas.microsoft.com/office/powerpoint/2010/main" val="420035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598D1AA4-F6DE-4BD2-BAED-FE6CBF34FBD0}"/>
              </a:ext>
            </a:extLst>
          </p:cNvPr>
          <p:cNvSpPr txBox="1">
            <a:spLocks/>
          </p:cNvSpPr>
          <p:nvPr/>
        </p:nvSpPr>
        <p:spPr>
          <a:xfrm>
            <a:off x="5824490" y="3741315"/>
            <a:ext cx="3118880" cy="1654307"/>
          </a:xfrm>
          <a:prstGeom prst="rect">
            <a:avLst/>
          </a:prstGeom>
        </p:spPr>
        <p:txBody>
          <a:bodyPr vert="horz" lIns="91440" tIns="45720" rIns="91440" bIns="45720" rtlCol="0" anchor="t">
            <a:normAutofit fontScale="70000" lnSpcReduction="2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r"/>
            <a:r>
              <a:rPr lang="en-US" sz="4800" dirty="0">
                <a:ln w="0"/>
                <a:solidFill>
                  <a:schemeClr val="accent1"/>
                </a:solidFill>
                <a:effectLst>
                  <a:outerShdw blurRad="38100" dist="25400" dir="5400000" algn="ctr" rotWithShape="0">
                    <a:srgbClr val="6E747A">
                      <a:alpha val="43000"/>
                    </a:srgbClr>
                  </a:outerShdw>
                </a:effectLst>
              </a:rPr>
              <a:t>Questions?</a:t>
            </a:r>
          </a:p>
          <a:p>
            <a:pPr algn="r"/>
            <a:r>
              <a:rPr lang="en-US" sz="4800" dirty="0">
                <a:ln w="0"/>
                <a:solidFill>
                  <a:schemeClr val="accent1"/>
                </a:solidFill>
                <a:effectLst>
                  <a:outerShdw blurRad="38100" dist="25400" dir="5400000" algn="ctr" rotWithShape="0">
                    <a:srgbClr val="6E747A">
                      <a:alpha val="43000"/>
                    </a:srgbClr>
                  </a:outerShdw>
                </a:effectLst>
              </a:rPr>
              <a:t>Ideas?</a:t>
            </a:r>
          </a:p>
          <a:p>
            <a:pPr algn="r"/>
            <a:r>
              <a:rPr lang="en-US" sz="4800" dirty="0">
                <a:ln w="0"/>
                <a:solidFill>
                  <a:schemeClr val="accent1"/>
                </a:solidFill>
                <a:effectLst>
                  <a:outerShdw blurRad="38100" dist="25400" dir="5400000" algn="ctr" rotWithShape="0">
                    <a:srgbClr val="6E747A">
                      <a:alpha val="43000"/>
                    </a:srgbClr>
                  </a:outerShdw>
                </a:effectLst>
              </a:rPr>
              <a:t>Opportunities?</a:t>
            </a:r>
          </a:p>
        </p:txBody>
      </p:sp>
      <p:pic>
        <p:nvPicPr>
          <p:cNvPr id="10" name="Picture 9">
            <a:extLst>
              <a:ext uri="{FF2B5EF4-FFF2-40B4-BE49-F238E27FC236}">
                <a16:creationId xmlns:a16="http://schemas.microsoft.com/office/drawing/2014/main" id="{D31A1565-DDF8-4881-8D8F-AC1287AEA8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377" y="1386895"/>
            <a:ext cx="2081858" cy="2040223"/>
          </a:xfrm>
          <a:prstGeom prst="rect">
            <a:avLst/>
          </a:prstGeom>
          <a:ln>
            <a:solidFill>
              <a:schemeClr val="accent2">
                <a:lumMod val="7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C69E78F0-3C7F-48D9-9569-DE4A5F39BF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88" y="0"/>
            <a:ext cx="5299364" cy="6858000"/>
          </a:xfrm>
          <a:prstGeom prst="rect">
            <a:avLst/>
          </a:prstGeom>
          <a:ln>
            <a:noFill/>
          </a:ln>
        </p:spPr>
      </p:pic>
      <p:cxnSp>
        <p:nvCxnSpPr>
          <p:cNvPr id="8" name="Straight Connector 7">
            <a:extLst>
              <a:ext uri="{FF2B5EF4-FFF2-40B4-BE49-F238E27FC236}">
                <a16:creationId xmlns:a16="http://schemas.microsoft.com/office/drawing/2014/main" id="{4FB22AFF-0805-4A82-B07B-E231A2A170FE}"/>
              </a:ext>
            </a:extLst>
          </p:cNvPr>
          <p:cNvCxnSpPr>
            <a:cxnSpLocks/>
          </p:cNvCxnSpPr>
          <p:nvPr/>
        </p:nvCxnSpPr>
        <p:spPr>
          <a:xfrm>
            <a:off x="5358352" y="0"/>
            <a:ext cx="0" cy="6858000"/>
          </a:xfrm>
          <a:prstGeom prst="line">
            <a:avLst/>
          </a:prstGeom>
          <a:ln w="762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731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rgbClr val="42A020"/>
                </a:solidFill>
                <a:latin typeface="+mn-lt"/>
              </a:rPr>
              <a:t>Chesapeake Bay Commission</a:t>
            </a:r>
          </a:p>
        </p:txBody>
      </p:sp>
      <p:sp>
        <p:nvSpPr>
          <p:cNvPr id="6" name="Content Placeholder 5"/>
          <p:cNvSpPr>
            <a:spLocks noGrp="1"/>
          </p:cNvSpPr>
          <p:nvPr>
            <p:ph idx="1"/>
          </p:nvPr>
        </p:nvSpPr>
        <p:spPr>
          <a:xfrm>
            <a:off x="1905000" y="1775192"/>
            <a:ext cx="8305800" cy="4625609"/>
          </a:xfrm>
        </p:spPr>
        <p:txBody>
          <a:bodyPr>
            <a:normAutofit/>
          </a:bodyPr>
          <a:lstStyle/>
          <a:p>
            <a:pPr>
              <a:buClr>
                <a:srgbClr val="42A020"/>
              </a:buClr>
              <a:buFont typeface="Arial" panose="020B0604020202020204" pitchFamily="34" charset="0"/>
              <a:buChar char="•"/>
            </a:pPr>
            <a:r>
              <a:rPr lang="en-US" sz="2800" b="1" dirty="0">
                <a:solidFill>
                  <a:schemeClr val="tx1"/>
                </a:solidFill>
              </a:rPr>
              <a:t>  Established by State Law</a:t>
            </a:r>
          </a:p>
          <a:p>
            <a:pPr>
              <a:buClr>
                <a:srgbClr val="42A020"/>
              </a:buClr>
              <a:buFont typeface="Arial" panose="020B0604020202020204" pitchFamily="34" charset="0"/>
              <a:buChar char="•"/>
            </a:pPr>
            <a:r>
              <a:rPr lang="en-US" sz="2800" b="1" dirty="0">
                <a:solidFill>
                  <a:schemeClr val="tx1"/>
                </a:solidFill>
              </a:rPr>
              <a:t>  Tri-State Legislative Commission</a:t>
            </a:r>
          </a:p>
          <a:p>
            <a:pPr lvl="1">
              <a:buClr>
                <a:srgbClr val="42A020"/>
              </a:buClr>
              <a:buFont typeface="Arial" panose="020B0604020202020204" pitchFamily="34" charset="0"/>
              <a:buChar char="•"/>
            </a:pPr>
            <a:r>
              <a:rPr lang="en-US" sz="2400" dirty="0">
                <a:solidFill>
                  <a:schemeClr val="tx1"/>
                </a:solidFill>
              </a:rPr>
              <a:t>   (Pennsylvania, Maryland &amp; Virginia)</a:t>
            </a:r>
          </a:p>
          <a:p>
            <a:pPr>
              <a:buClr>
                <a:srgbClr val="42A020"/>
              </a:buClr>
              <a:buFont typeface="Arial" panose="020B0604020202020204" pitchFamily="34" charset="0"/>
              <a:buChar char="•"/>
            </a:pPr>
            <a:r>
              <a:rPr lang="en-US" sz="2800" b="1" dirty="0">
                <a:solidFill>
                  <a:schemeClr val="tx1"/>
                </a:solidFill>
              </a:rPr>
              <a:t>  7-Member State Delegations </a:t>
            </a:r>
            <a:br>
              <a:rPr lang="en-US" sz="2800" b="1" dirty="0">
                <a:solidFill>
                  <a:schemeClr val="tx1"/>
                </a:solidFill>
              </a:rPr>
            </a:br>
            <a:r>
              <a:rPr lang="en-US" sz="2800" b="1" dirty="0">
                <a:solidFill>
                  <a:schemeClr val="tx1"/>
                </a:solidFill>
              </a:rPr>
              <a:t>   (21 members total)</a:t>
            </a:r>
          </a:p>
          <a:p>
            <a:pPr lvl="1">
              <a:buClr>
                <a:srgbClr val="42A020"/>
              </a:buClr>
              <a:buFont typeface="Arial" panose="020B0604020202020204" pitchFamily="34" charset="0"/>
              <a:buChar char="•"/>
            </a:pPr>
            <a:r>
              <a:rPr lang="en-US" sz="2400" dirty="0">
                <a:solidFill>
                  <a:schemeClr val="tx1"/>
                </a:solidFill>
              </a:rPr>
              <a:t>2 Senators</a:t>
            </a:r>
          </a:p>
          <a:p>
            <a:pPr lvl="1">
              <a:buClr>
                <a:srgbClr val="42A020"/>
              </a:buClr>
              <a:buFont typeface="Arial" panose="020B0604020202020204" pitchFamily="34" charset="0"/>
              <a:buChar char="•"/>
            </a:pPr>
            <a:r>
              <a:rPr lang="en-US" sz="2400" dirty="0">
                <a:solidFill>
                  <a:schemeClr val="tx1"/>
                </a:solidFill>
              </a:rPr>
              <a:t>3 House of Representatives</a:t>
            </a:r>
          </a:p>
          <a:p>
            <a:pPr lvl="1">
              <a:buClr>
                <a:srgbClr val="42A020"/>
              </a:buClr>
              <a:buFont typeface="Arial" panose="020B0604020202020204" pitchFamily="34" charset="0"/>
              <a:buChar char="•"/>
            </a:pPr>
            <a:r>
              <a:rPr lang="en-US" sz="2400" dirty="0">
                <a:solidFill>
                  <a:schemeClr val="tx1"/>
                </a:solidFill>
              </a:rPr>
              <a:t>1 Administration (Cabinet-level) </a:t>
            </a:r>
          </a:p>
          <a:p>
            <a:pPr lvl="1">
              <a:buClr>
                <a:srgbClr val="42A020"/>
              </a:buClr>
              <a:buFont typeface="Arial" panose="020B0604020202020204" pitchFamily="34" charset="0"/>
              <a:buChar char="•"/>
            </a:pPr>
            <a:r>
              <a:rPr lang="en-US" sz="2400" dirty="0">
                <a:solidFill>
                  <a:schemeClr val="tx1"/>
                </a:solidFill>
              </a:rPr>
              <a:t>1 Citizen</a:t>
            </a:r>
          </a:p>
        </p:txBody>
      </p:sp>
      <p:sp>
        <p:nvSpPr>
          <p:cNvPr id="7" name="Rectangle 6">
            <a:extLst>
              <a:ext uri="{FF2B5EF4-FFF2-40B4-BE49-F238E27FC236}">
                <a16:creationId xmlns:a16="http://schemas.microsoft.com/office/drawing/2014/main" id="{5CF28731-C0B6-4372-BF23-B706D3880CA8}"/>
              </a:ext>
            </a:extLst>
          </p:cNvPr>
          <p:cNvSpPr/>
          <p:nvPr/>
        </p:nvSpPr>
        <p:spPr>
          <a:xfrm>
            <a:off x="0" y="6295293"/>
            <a:ext cx="12192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96D825C-0116-4B31-9266-B04D7AA9607A}"/>
              </a:ext>
            </a:extLst>
          </p:cNvPr>
          <p:cNvSpPr txBox="1"/>
          <p:nvPr/>
        </p:nvSpPr>
        <p:spPr>
          <a:xfrm>
            <a:off x="0" y="6101862"/>
            <a:ext cx="12192000" cy="386916"/>
          </a:xfrm>
          <a:prstGeom prst="rect">
            <a:avLst/>
          </a:prstGeom>
          <a:solidFill>
            <a:srgbClr val="42A020"/>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2D7004D0-12D0-4484-BF33-F2E554AC1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814" y="1737360"/>
            <a:ext cx="4402017" cy="4402017"/>
          </a:xfrm>
          <a:prstGeom prst="rect">
            <a:avLst/>
          </a:prstGeom>
        </p:spPr>
      </p:pic>
    </p:spTree>
    <p:extLst>
      <p:ext uri="{BB962C8B-B14F-4D97-AF65-F5344CB8AC3E}">
        <p14:creationId xmlns:p14="http://schemas.microsoft.com/office/powerpoint/2010/main" val="317570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bwMode="auto">
          <a:xfrm>
            <a:off x="188259" y="392857"/>
            <a:ext cx="9502053" cy="1143000"/>
          </a:xfrm>
          <a:noFill/>
          <a:ln>
            <a:miter lim="800000"/>
            <a:headEnd/>
            <a:tailEnd/>
          </a:ln>
        </p:spPr>
        <p:txBody>
          <a:bodyPr vert="horz" wrap="square" lIns="91440" tIns="45720" rIns="91440" bIns="45720" numCol="1" rtlCol="0" anchor="t" anchorCtr="0" compatLnSpc="1">
            <a:prstTxWarp prst="textNoShape">
              <a:avLst/>
            </a:prstTxWarp>
            <a:normAutofit/>
          </a:bodyPr>
          <a:lstStyle/>
          <a:p>
            <a:pPr algn="ctr"/>
            <a:r>
              <a:rPr lang="en-US" sz="4400" dirty="0">
                <a:solidFill>
                  <a:srgbClr val="42A020"/>
                </a:solidFill>
                <a:latin typeface="Trebuchet MS" panose="020B0603020202020204" pitchFamily="34" charset="0"/>
              </a:rPr>
              <a:t>What Were the Creators Thinking? </a:t>
            </a:r>
          </a:p>
        </p:txBody>
      </p:sp>
      <p:sp>
        <p:nvSpPr>
          <p:cNvPr id="650243" name="Rectangle 3"/>
          <p:cNvSpPr>
            <a:spLocks noGrp="1" noChangeArrowheads="1"/>
          </p:cNvSpPr>
          <p:nvPr>
            <p:ph type="body" sz="half" idx="1"/>
          </p:nvPr>
        </p:nvSpPr>
        <p:spPr bwMode="auto">
          <a:xfrm>
            <a:off x="1210235" y="1425388"/>
            <a:ext cx="5082989" cy="5135254"/>
          </a:xfrm>
          <a:noFill/>
          <a:ln>
            <a:miter lim="800000"/>
            <a:headEnd/>
            <a:tailEnd/>
          </a:ln>
        </p:spPr>
        <p:txBody>
          <a:bodyPr vert="horz" wrap="square" lIns="91440" tIns="45720" rIns="91440" bIns="45720" numCol="1" rtlCol="0" anchor="t" anchorCtr="0" compatLnSpc="1">
            <a:prstTxWarp prst="textNoShape">
              <a:avLst/>
            </a:prstTxWarp>
            <a:normAutofit/>
          </a:bodyPr>
          <a:lstStyle/>
          <a:p>
            <a:pPr>
              <a:lnSpc>
                <a:spcPts val="3500"/>
              </a:lnSpc>
              <a:buClr>
                <a:srgbClr val="FFCC66"/>
              </a:buClr>
            </a:pPr>
            <a:r>
              <a:rPr lang="en-US" sz="3200" dirty="0"/>
              <a:t>Created in 1977-1980</a:t>
            </a:r>
          </a:p>
          <a:p>
            <a:pPr>
              <a:lnSpc>
                <a:spcPts val="3500"/>
              </a:lnSpc>
              <a:buClr>
                <a:srgbClr val="FFCC66"/>
              </a:buClr>
            </a:pPr>
            <a:r>
              <a:rPr lang="en-US" sz="3200" dirty="0"/>
              <a:t>Focused on legislative coordination</a:t>
            </a:r>
          </a:p>
          <a:p>
            <a:pPr>
              <a:lnSpc>
                <a:spcPts val="3500"/>
              </a:lnSpc>
              <a:buClr>
                <a:srgbClr val="FFCC66"/>
              </a:buClr>
            </a:pPr>
            <a:r>
              <a:rPr lang="en-US" sz="3200" dirty="0"/>
              <a:t>Interstate policy analysis</a:t>
            </a:r>
          </a:p>
          <a:p>
            <a:pPr>
              <a:lnSpc>
                <a:spcPts val="3500"/>
              </a:lnSpc>
              <a:buClr>
                <a:srgbClr val="FFCC66"/>
              </a:buClr>
            </a:pPr>
            <a:r>
              <a:rPr lang="en-US" sz="3200" dirty="0"/>
              <a:t>Intrastate interaction</a:t>
            </a:r>
          </a:p>
          <a:p>
            <a:pPr>
              <a:lnSpc>
                <a:spcPts val="3500"/>
              </a:lnSpc>
              <a:buClr>
                <a:srgbClr val="FFCC66"/>
              </a:buClr>
            </a:pPr>
            <a:r>
              <a:rPr lang="en-US" sz="3200" dirty="0"/>
              <a:t>Advisor at federal, state and local level.  </a:t>
            </a:r>
          </a:p>
          <a:p>
            <a:pPr>
              <a:lnSpc>
                <a:spcPts val="3500"/>
              </a:lnSpc>
              <a:buClr>
                <a:srgbClr val="FFCC66"/>
              </a:buClr>
            </a:pPr>
            <a:r>
              <a:rPr lang="en-US" sz="3200" dirty="0"/>
              <a:t>Policy Maker/Mediator</a:t>
            </a:r>
            <a:endParaRPr lang="en-US" sz="2400" dirty="0"/>
          </a:p>
        </p:txBody>
      </p:sp>
      <p:pic>
        <p:nvPicPr>
          <p:cNvPr id="650244" name="Picture 4" descr="Logo"/>
          <p:cNvPicPr>
            <a:picLocks noGrp="1" noChangeAspect="1" noChangeArrowheads="1"/>
          </p:cNvPicPr>
          <p:nvPr>
            <p:ph type="chart" sz="half" idx="2"/>
          </p:nvPr>
        </p:nvPicPr>
        <p:blipFill>
          <a:blip r:embed="rId3" cstate="print"/>
          <a:srcRect/>
          <a:stretch>
            <a:fillRect/>
          </a:stretch>
        </p:blipFill>
        <p:spPr bwMode="auto">
          <a:xfrm>
            <a:off x="6570595" y="1707059"/>
            <a:ext cx="3810000" cy="3741737"/>
          </a:xfrm>
          <a:noFill/>
          <a:ln w="28575">
            <a:solidFill>
              <a:schemeClr val="tx2"/>
            </a:solidFill>
            <a:miter lim="800000"/>
            <a:headEnd/>
            <a:tailEnd/>
          </a:ln>
          <a:effectLst>
            <a:outerShdw dist="107763" dir="2700000" algn="ctr" rotWithShape="0">
              <a:srgbClr val="808080"/>
            </a:outerShdw>
          </a:effectLst>
        </p:spPr>
      </p:pic>
      <p:sp>
        <p:nvSpPr>
          <p:cNvPr id="650245" name="Text Box 5"/>
          <p:cNvSpPr txBox="1">
            <a:spLocks noChangeArrowheads="1"/>
          </p:cNvSpPr>
          <p:nvPr/>
        </p:nvSpPr>
        <p:spPr bwMode="auto">
          <a:xfrm>
            <a:off x="6293224" y="5791201"/>
            <a:ext cx="3612776" cy="769441"/>
          </a:xfrm>
          <a:prstGeom prst="rect">
            <a:avLst/>
          </a:prstGeom>
          <a:noFill/>
          <a:ln w="57150">
            <a:noFill/>
            <a:miter lim="800000"/>
            <a:headEnd/>
            <a:tailEnd/>
          </a:ln>
          <a:effectLst/>
        </p:spPr>
        <p:txBody>
          <a:bodyPr wrap="square">
            <a:spAutoFit/>
          </a:bodyPr>
          <a:lstStyle/>
          <a:p>
            <a:pPr algn="r"/>
            <a:r>
              <a:rPr lang="en-US" sz="4400" i="1" dirty="0">
                <a:solidFill>
                  <a:schemeClr val="tx2"/>
                </a:solidFill>
                <a:latin typeface="Garamond" pitchFamily="18" charset="0"/>
                <a:cs typeface="Angsana New" pitchFamily="18" charset="-34"/>
              </a:rPr>
              <a:t>Policy</a:t>
            </a:r>
            <a:r>
              <a:rPr lang="en-US" sz="4400" dirty="0">
                <a:solidFill>
                  <a:schemeClr val="tx2"/>
                </a:solidFill>
                <a:latin typeface="Garamond" pitchFamily="18" charset="0"/>
                <a:cs typeface="Angsana New" pitchFamily="18" charset="-34"/>
              </a:rPr>
              <a:t> </a:t>
            </a:r>
            <a:r>
              <a:rPr lang="en-US" sz="4400" i="1" dirty="0">
                <a:solidFill>
                  <a:schemeClr val="tx2"/>
                </a:solidFill>
                <a:latin typeface="Garamond" pitchFamily="18" charset="0"/>
                <a:cs typeface="Angsana New" pitchFamily="18" charset="-34"/>
              </a:rPr>
              <a:t>for the Bay</a:t>
            </a:r>
          </a:p>
        </p:txBody>
      </p:sp>
    </p:spTree>
    <p:extLst>
      <p:ext uri="{BB962C8B-B14F-4D97-AF65-F5344CB8AC3E}">
        <p14:creationId xmlns:p14="http://schemas.microsoft.com/office/powerpoint/2010/main" val="137600793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2"/>
          <p:cNvSpPr>
            <a:spLocks noChangeShapeType="1"/>
          </p:cNvSpPr>
          <p:nvPr/>
        </p:nvSpPr>
        <p:spPr bwMode="auto">
          <a:xfrm>
            <a:off x="2971800" y="1524000"/>
            <a:ext cx="6629400" cy="0"/>
          </a:xfrm>
          <a:prstGeom prst="line">
            <a:avLst/>
          </a:prstGeom>
          <a:noFill/>
          <a:ln w="9525">
            <a:solidFill>
              <a:srgbClr val="9933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9235" name="Text Box 3"/>
          <p:cNvSpPr txBox="1">
            <a:spLocks noChangeArrowheads="1"/>
          </p:cNvSpPr>
          <p:nvPr/>
        </p:nvSpPr>
        <p:spPr bwMode="auto">
          <a:xfrm>
            <a:off x="2797176" y="1189778"/>
            <a:ext cx="7620000" cy="4539704"/>
          </a:xfrm>
          <a:prstGeom prst="rect">
            <a:avLst/>
          </a:prstGeom>
          <a:solidFill>
            <a:srgbClr val="DCEDF0"/>
          </a:solidFill>
          <a:ln w="9525">
            <a:solidFill>
              <a:schemeClr val="accent4">
                <a:lumMod val="50000"/>
              </a:schemeClr>
            </a:solidFill>
            <a:miter lim="800000"/>
            <a:headEnd/>
            <a:tailEnd/>
          </a:ln>
          <a:effectLst/>
        </p:spPr>
        <p:txBody>
          <a:bodyPr wrap="square">
            <a:spAutoFit/>
          </a:bodyPr>
          <a:lstStyle/>
          <a:p>
            <a:pPr marL="0" marR="0" lvl="0" indent="0" algn="l" defTabSz="914400" rtl="0" eaLnBrk="0" fontAlgn="auto" latinLnBrk="0" hangingPunct="0">
              <a:lnSpc>
                <a:spcPct val="55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66CC"/>
              </a:solidFill>
              <a:effectLst>
                <a:outerShdw blurRad="38100" dist="38100" dir="2700000" algn="tl">
                  <a:srgbClr val="000000"/>
                </a:outerShdw>
              </a:effectLst>
              <a:uLnTx/>
              <a:uFillTx/>
              <a:latin typeface="Swis721 Cn BT"/>
              <a:ea typeface="+mn-ea"/>
              <a:cs typeface="+mn-cs"/>
            </a:endParaRP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1960s-70s 	Visible decline in Bay resources</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1976-1982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EPA conducts 5-year Bay study </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1980 		Chesapeake Bay Commission established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1983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First Bay Agreement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Bay Program created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1987 		</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Second Bay Agreement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WQ Goals: 40% reduction</a:t>
            </a: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	</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1992 		Amendments to Agreement – Tributary Strategies</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2000 		</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Third Bay Agreement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Water Quality Focus</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2008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Acknowledged Regulatory Approach (TMDL) needed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2010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Chesapeake Bay TMDL established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2014		</a:t>
            </a:r>
            <a:r>
              <a:rPr kumimoji="0" lang="en-US" sz="1800" b="1" i="0" u="none" strike="noStrike" kern="1200" cap="none" spc="0" normalizeH="0" baseline="0" noProof="0" dirty="0">
                <a:ln>
                  <a:noFill/>
                </a:ln>
                <a:solidFill>
                  <a:srgbClr val="0070C0"/>
                </a:solidFill>
                <a:effectLst/>
                <a:uLnTx/>
                <a:uFillTx/>
                <a:latin typeface="Calibri" panose="020F0502020204030204"/>
                <a:ea typeface="+mn-ea"/>
                <a:cs typeface="+mn-cs"/>
              </a:rPr>
              <a:t>Fourth Bay Agreement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Verification &amp; Accountability</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2017		60% of the practices in place to deliver clean water</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2025		TMDL to be achieved –  100% of practices</a:t>
            </a:r>
          </a:p>
          <a:p>
            <a:pPr marL="0" marR="0" lvl="0" indent="0" algn="l" defTabSz="914400" rtl="0" eaLnBrk="0" fontAlgn="auto" latinLnBrk="0" hangingPunct="0">
              <a:lnSpc>
                <a:spcPct val="55000"/>
              </a:lnSpc>
              <a:spcBef>
                <a:spcPct val="60000"/>
              </a:spcBef>
              <a:spcAft>
                <a:spcPts val="0"/>
              </a:spcAft>
              <a:buClrTx/>
              <a:buSzTx/>
              <a:buFontTx/>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708" name="AutoShape 5"/>
          <p:cNvSpPr>
            <a:spLocks noChangeArrowheads="1"/>
          </p:cNvSpPr>
          <p:nvPr/>
        </p:nvSpPr>
        <p:spPr bwMode="auto">
          <a:xfrm>
            <a:off x="1994780" y="1617182"/>
            <a:ext cx="485775" cy="4171767"/>
          </a:xfrm>
          <a:prstGeom prst="downArrow">
            <a:avLst>
              <a:gd name="adj1" fmla="val 50000"/>
              <a:gd name="adj2" fmla="val 266667"/>
            </a:avLst>
          </a:prstGeom>
          <a:solidFill>
            <a:schemeClr val="hlink"/>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709" name="Text Box 6"/>
          <p:cNvSpPr txBox="1">
            <a:spLocks noChangeArrowheads="1"/>
          </p:cNvSpPr>
          <p:nvPr/>
        </p:nvSpPr>
        <p:spPr bwMode="auto">
          <a:xfrm>
            <a:off x="1772610" y="1155992"/>
            <a:ext cx="970137"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itchFamily="34" charset="0"/>
                <a:ea typeface="+mn-ea"/>
                <a:cs typeface="+mn-cs"/>
              </a:rPr>
              <a:t>1960s</a:t>
            </a:r>
          </a:p>
        </p:txBody>
      </p:sp>
      <p:sp>
        <p:nvSpPr>
          <p:cNvPr id="72710" name="Text Box 7"/>
          <p:cNvSpPr txBox="1">
            <a:spLocks noChangeArrowheads="1"/>
          </p:cNvSpPr>
          <p:nvPr/>
        </p:nvSpPr>
        <p:spPr bwMode="auto">
          <a:xfrm>
            <a:off x="1828801" y="5793414"/>
            <a:ext cx="968375" cy="457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itchFamily="34" charset="0"/>
                <a:ea typeface="+mn-ea"/>
                <a:cs typeface="+mn-cs"/>
              </a:rPr>
              <a:t>2025</a:t>
            </a:r>
          </a:p>
        </p:txBody>
      </p:sp>
      <p:sp>
        <p:nvSpPr>
          <p:cNvPr id="8" name="Title 1"/>
          <p:cNvSpPr txBox="1">
            <a:spLocks/>
          </p:cNvSpPr>
          <p:nvPr/>
        </p:nvSpPr>
        <p:spPr>
          <a:xfrm>
            <a:off x="1752600" y="0"/>
            <a:ext cx="8610600" cy="869950"/>
          </a:xfrm>
          <a:prstGeom prst="rect">
            <a:avLst/>
          </a:prstGeom>
        </p:spPr>
        <p:txBody>
          <a:bodyPr/>
          <a:lstStyle/>
          <a:p>
            <a:pPr marL="0" marR="0" lvl="0" indent="0" algn="ctr" defTabSz="914400" rtl="0" eaLnBrk="1" fontAlgn="auto" latinLnBrk="0" hangingPunct="1">
              <a:lnSpc>
                <a:spcPts val="33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7030A0"/>
              </a:solidFill>
              <a:effectLst/>
              <a:uLnTx/>
              <a:uFillTx/>
              <a:latin typeface="Calibri Light" panose="020F0302020204030204"/>
              <a:ea typeface="+mn-ea"/>
              <a:cs typeface="+mn-cs"/>
            </a:endParaRPr>
          </a:p>
        </p:txBody>
      </p:sp>
      <p:sp>
        <p:nvSpPr>
          <p:cNvPr id="10" name="TextBox 9"/>
          <p:cNvSpPr txBox="1"/>
          <p:nvPr/>
        </p:nvSpPr>
        <p:spPr>
          <a:xfrm>
            <a:off x="2688771" y="326155"/>
            <a:ext cx="7620000" cy="889474"/>
          </a:xfrm>
          <a:prstGeom prst="rect">
            <a:avLst/>
          </a:prstGeom>
          <a:noFill/>
        </p:spPr>
        <p:txBody>
          <a:bodyPr wrap="square" rtlCol="0">
            <a:spAutoFit/>
          </a:bodyPr>
          <a:lstStyle/>
          <a:p>
            <a:pPr marL="0" marR="0" lvl="0" indent="0" algn="ctr" defTabSz="914400" rtl="0" eaLnBrk="0" fontAlgn="auto" latinLnBrk="0" hangingPunct="0">
              <a:lnSpc>
                <a:spcPct val="55000"/>
              </a:lnSpc>
              <a:spcBef>
                <a:spcPts val="1200"/>
              </a:spcBef>
              <a:spcAft>
                <a:spcPts val="0"/>
              </a:spcAft>
              <a:buClrTx/>
              <a:buSzTx/>
              <a:buFontTx/>
              <a:buNone/>
              <a:tabLst/>
              <a:defRPr/>
            </a:pPr>
            <a:r>
              <a:rPr kumimoji="0" lang="en-US" sz="4000" b="0" i="0" u="none" strike="noStrike" kern="1200" cap="none" spc="0" normalizeH="0" baseline="0" noProof="0" dirty="0">
                <a:ln>
                  <a:noFill/>
                </a:ln>
                <a:solidFill>
                  <a:srgbClr val="9B2D1F"/>
                </a:solidFill>
                <a:effectLst/>
                <a:uLnTx/>
                <a:uFillTx/>
                <a:latin typeface="Calibri" panose="020F0502020204030204"/>
                <a:ea typeface="+mn-ea"/>
                <a:cs typeface="+mn-cs"/>
              </a:rPr>
              <a:t>The Chesapeake Bay Restoration  </a:t>
            </a:r>
          </a:p>
          <a:p>
            <a:pPr marL="0" marR="0" lvl="0" indent="0" algn="ctr" defTabSz="914400" rtl="0" eaLnBrk="0" fontAlgn="auto" latinLnBrk="0" hangingPunct="0">
              <a:lnSpc>
                <a:spcPct val="55000"/>
              </a:lnSpc>
              <a:spcBef>
                <a:spcPts val="120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Calibri Light" panose="020F0302020204030204"/>
                <a:ea typeface="+mn-ea"/>
                <a:cs typeface="+mn-cs"/>
              </a:rPr>
              <a:t>A History of Key Events </a:t>
            </a:r>
          </a:p>
        </p:txBody>
      </p:sp>
    </p:spTree>
    <p:extLst>
      <p:ext uri="{BB962C8B-B14F-4D97-AF65-F5344CB8AC3E}">
        <p14:creationId xmlns:p14="http://schemas.microsoft.com/office/powerpoint/2010/main" val="17374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
        <p:cNvGrpSpPr/>
        <p:nvPr/>
      </p:nvGrpSpPr>
      <p:grpSpPr>
        <a:xfrm>
          <a:off x="0" y="0"/>
          <a:ext cx="0" cy="0"/>
          <a:chOff x="0" y="0"/>
          <a:chExt cx="0" cy="0"/>
        </a:xfrm>
      </p:grpSpPr>
      <p:sp>
        <p:nvSpPr>
          <p:cNvPr id="73" name="Rectangle 72">
            <a:extLst>
              <a:ext uri="{FF2B5EF4-FFF2-40B4-BE49-F238E27FC236}">
                <a16:creationId xmlns:a16="http://schemas.microsoft.com/office/drawing/2014/main" id="{2DF7C36B-2A95-4DB1-A402-5367DFD5118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9FCA75FA-F681-4B5D-93C7-49F3DDA1D8E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7" name="Straight Connector 76">
            <a:extLst>
              <a:ext uri="{FF2B5EF4-FFF2-40B4-BE49-F238E27FC236}">
                <a16:creationId xmlns:a16="http://schemas.microsoft.com/office/drawing/2014/main" id="{834E074C-27C4-4E38-B099-012123B754E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9" name="Rectangle 78">
            <a:extLst>
              <a:ext uri="{FF2B5EF4-FFF2-40B4-BE49-F238E27FC236}">
                <a16:creationId xmlns:a16="http://schemas.microsoft.com/office/drawing/2014/main" id="{63BC5694-FA8F-4615-B9D4-CD42C4EB770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FF745DCA-39A3-4B2F-8A59-D6A9B6E04E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Rectangle 82">
            <a:extLst>
              <a:ext uri="{FF2B5EF4-FFF2-40B4-BE49-F238E27FC236}">
                <a16:creationId xmlns:a16="http://schemas.microsoft.com/office/drawing/2014/main" id="{4ED0B70E-523D-4FB1-8D0A-933A5593672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100" name="Picture 4" descr="Image result for chesapeake bay agreements">
            <a:extLst>
              <a:ext uri="{FF2B5EF4-FFF2-40B4-BE49-F238E27FC236}">
                <a16:creationId xmlns:a16="http://schemas.microsoft.com/office/drawing/2014/main" id="{3940C47D-51E2-41C1-80A1-C7A2F59698C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87" r="6803" b="-1"/>
          <a:stretch/>
        </p:blipFill>
        <p:spPr bwMode="auto">
          <a:xfrm>
            <a:off x="4742016" y="640080"/>
            <a:ext cx="6939941" cy="56942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D8347BC-A874-4E81-9082-FA206538431E}"/>
              </a:ext>
            </a:extLst>
          </p:cNvPr>
          <p:cNvSpPr/>
          <p:nvPr/>
        </p:nvSpPr>
        <p:spPr>
          <a:xfrm>
            <a:off x="-23038" y="0"/>
            <a:ext cx="4260695" cy="6858000"/>
          </a:xfrm>
          <a:prstGeom prst="rect">
            <a:avLst/>
          </a:prstGeom>
          <a:solidFill>
            <a:srgbClr val="42A020"/>
          </a:solidFill>
          <a:ln w="57150">
            <a:solidFill>
              <a:srgbClr val="51C6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2A020"/>
              </a:solidFill>
            </a:endParaRPr>
          </a:p>
        </p:txBody>
      </p:sp>
      <p:sp>
        <p:nvSpPr>
          <p:cNvPr id="41" name="Shape 41"/>
          <p:cNvSpPr txBox="1">
            <a:spLocks noGrp="1"/>
          </p:cNvSpPr>
          <p:nvPr>
            <p:ph type="body" idx="1"/>
          </p:nvPr>
        </p:nvSpPr>
        <p:spPr>
          <a:xfrm>
            <a:off x="450869" y="2216147"/>
            <a:ext cx="3084844" cy="5739618"/>
          </a:xfrm>
          <a:prstGeom prst="rect">
            <a:avLst/>
          </a:prstGeom>
        </p:spPr>
        <p:txBody>
          <a:bodyPr vert="horz" lIns="0" tIns="45720" rIns="0" bIns="45720" rtlCol="0" anchorCtr="0">
            <a:normAutofit/>
          </a:bodyPr>
          <a:lstStyle/>
          <a:p>
            <a:pPr>
              <a:lnSpc>
                <a:spcPct val="120000"/>
              </a:lnSpc>
              <a:spcAft>
                <a:spcPts val="600"/>
              </a:spcAft>
              <a:buFont typeface="Calibri" panose="020F0502020204030204" pitchFamily="34" charset="0"/>
              <a:buNone/>
            </a:pPr>
            <a:r>
              <a:rPr lang="en-US" sz="2400" dirty="0">
                <a:solidFill>
                  <a:srgbClr val="FFFFFF"/>
                </a:solidFill>
                <a:sym typeface="Oswald"/>
              </a:rPr>
              <a:t>Since the Chesapeake Bay Program’s start in 1983, its partners have used </a:t>
            </a:r>
            <a:r>
              <a:rPr lang="en-US" sz="2400" b="1" u="sng" dirty="0">
                <a:solidFill>
                  <a:srgbClr val="FFFFFF"/>
                </a:solidFill>
                <a:sym typeface="Oswald"/>
              </a:rPr>
              <a:t>written, signed  agreements </a:t>
            </a:r>
            <a:r>
              <a:rPr lang="en-US" sz="2400" dirty="0">
                <a:solidFill>
                  <a:srgbClr val="FFFFFF"/>
                </a:solidFill>
                <a:sym typeface="Oswald"/>
              </a:rPr>
              <a:t>to guide the restoration of the nation’s largest estuary. </a:t>
            </a:r>
          </a:p>
        </p:txBody>
      </p:sp>
      <p:pic>
        <p:nvPicPr>
          <p:cNvPr id="12" name="Picture 11" descr="cbplogoSRPPERIODS.png">
            <a:extLst>
              <a:ext uri="{FF2B5EF4-FFF2-40B4-BE49-F238E27FC236}">
                <a16:creationId xmlns:a16="http://schemas.microsoft.com/office/drawing/2014/main" id="{9F7F1D61-6E44-4E9B-A79E-21416B5628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931"/>
          <a:stretch/>
        </p:blipFill>
        <p:spPr bwMode="auto">
          <a:xfrm>
            <a:off x="672067" y="267395"/>
            <a:ext cx="2389264" cy="147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21276"/>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2"/>
          <p:cNvSpPr>
            <a:spLocks noChangeShapeType="1"/>
          </p:cNvSpPr>
          <p:nvPr/>
        </p:nvSpPr>
        <p:spPr bwMode="auto">
          <a:xfrm>
            <a:off x="2971800" y="1524000"/>
            <a:ext cx="6629400" cy="0"/>
          </a:xfrm>
          <a:prstGeom prst="line">
            <a:avLst/>
          </a:prstGeom>
          <a:noFill/>
          <a:ln w="9525">
            <a:solidFill>
              <a:srgbClr val="993300"/>
            </a:solidFill>
            <a:round/>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9235" name="Text Box 3"/>
          <p:cNvSpPr txBox="1">
            <a:spLocks noChangeArrowheads="1"/>
          </p:cNvSpPr>
          <p:nvPr/>
        </p:nvSpPr>
        <p:spPr bwMode="auto">
          <a:xfrm>
            <a:off x="2928736" y="1300156"/>
            <a:ext cx="7620000" cy="4539704"/>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w="9525">
            <a:solidFill>
              <a:schemeClr val="accent4">
                <a:lumMod val="50000"/>
              </a:schemeClr>
            </a:solidFill>
            <a:miter lim="800000"/>
            <a:headEnd/>
            <a:tailEnd/>
          </a:ln>
          <a:effectLst>
            <a:outerShdw blurRad="50800" dist="38100" dir="2700000" algn="tl" rotWithShape="0">
              <a:prstClr val="black">
                <a:alpha val="40000"/>
              </a:prstClr>
            </a:outerShdw>
          </a:effectLst>
        </p:spPr>
        <p:txBody>
          <a:bodyPr wrap="square">
            <a:spAutoFit/>
          </a:bodyPr>
          <a:lstStyle/>
          <a:p>
            <a:pPr marL="0" marR="0" lvl="0" indent="0" algn="l" defTabSz="914400" rtl="0" eaLnBrk="0" fontAlgn="auto" latinLnBrk="0" hangingPunct="0">
              <a:lnSpc>
                <a:spcPct val="55000"/>
              </a:lnSpc>
              <a:spcBef>
                <a:spcPct val="50000"/>
              </a:spcBef>
              <a:spcAft>
                <a:spcPts val="0"/>
              </a:spcAft>
              <a:buClrTx/>
              <a:buSzTx/>
              <a:buFontTx/>
              <a:buNone/>
              <a:tabLst/>
              <a:defRPr/>
            </a:pPr>
            <a:endParaRPr kumimoji="0" lang="en-US" sz="3200" b="1" i="0" u="none" strike="noStrike" kern="1200" cap="none" spc="0" normalizeH="0" baseline="0" noProof="0" dirty="0">
              <a:ln>
                <a:noFill/>
              </a:ln>
              <a:solidFill>
                <a:srgbClr val="0066CC"/>
              </a:solidFill>
              <a:effectLst>
                <a:outerShdw blurRad="38100" dist="38100" dir="2700000" algn="tl">
                  <a:srgbClr val="000000"/>
                </a:outerShdw>
              </a:effectLst>
              <a:uLnTx/>
              <a:uFillTx/>
              <a:latin typeface="Swis721 Cn BT"/>
              <a:ea typeface="+mn-ea"/>
              <a:cs typeface="+mn-cs"/>
            </a:endParaRP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1960s-70s 	Visible decline in Bay resources</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1976-1982 </a:t>
            </a: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EPA conducts 5-year Bay study </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1980 		</a:t>
            </a:r>
            <a:r>
              <a:rPr kumimoji="0" lang="en-US" sz="1800" b="0" i="0" u="none" strike="noStrike" kern="1200" cap="none" spc="0" normalizeH="0" baseline="0" noProof="0" dirty="0">
                <a:ln>
                  <a:noFill/>
                </a:ln>
                <a:effectLst/>
                <a:uLnTx/>
                <a:uFillTx/>
                <a:latin typeface="Calibri" panose="020F0502020204030204"/>
                <a:ea typeface="+mn-ea"/>
                <a:cs typeface="+mn-cs"/>
              </a:rPr>
              <a:t>Chesapeake Bay Commission established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1983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First Bay Agreement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Bay Program created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1987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Second Bay Agreement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WQ Goals: 40% reduction</a:t>
            </a: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	</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80808"/>
                </a:solidFill>
                <a:effectLst/>
                <a:uLnTx/>
                <a:uFillTx/>
                <a:latin typeface="Calibri" panose="020F0502020204030204"/>
                <a:ea typeface="+mn-ea"/>
                <a:cs typeface="+mn-cs"/>
              </a:rPr>
              <a:t>1992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Amendments to Agreement – Tributary Strategies</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2000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Third Bay Agreement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Water Quality Focus</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2008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Acknowledged Regulatory Approach (TMDL) needed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2010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Chesapeake Bay TMDL established</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2014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Fourth Bay Agreement </a:t>
            </a: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 Verification &amp; Accountability</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2017		60% of the practices in place to deliver clean water</a:t>
            </a:r>
          </a:p>
          <a:p>
            <a:pPr marL="0" marR="0" lvl="0" indent="0" algn="l" defTabSz="914400" rtl="0" eaLnBrk="0" fontAlgn="auto" latinLnBrk="0" hangingPunct="0">
              <a:lnSpc>
                <a:spcPct val="55000"/>
              </a:lnSpc>
              <a:spcBef>
                <a:spcPct val="6000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2025		TMDL to be achieved –  100% of practices</a:t>
            </a:r>
          </a:p>
          <a:p>
            <a:pPr marL="0" marR="0" lvl="0" indent="0" algn="l" defTabSz="914400" rtl="0" eaLnBrk="0" fontAlgn="auto" latinLnBrk="0" hangingPunct="0">
              <a:lnSpc>
                <a:spcPct val="55000"/>
              </a:lnSpc>
              <a:spcBef>
                <a:spcPct val="60000"/>
              </a:spcBef>
              <a:spcAft>
                <a:spcPts val="0"/>
              </a:spcAft>
              <a:buClrTx/>
              <a:buSzTx/>
              <a:buFontTx/>
              <a:buChar char="•"/>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2708" name="AutoShape 5"/>
          <p:cNvSpPr>
            <a:spLocks noChangeArrowheads="1"/>
          </p:cNvSpPr>
          <p:nvPr/>
        </p:nvSpPr>
        <p:spPr bwMode="auto">
          <a:xfrm>
            <a:off x="2014790" y="1537285"/>
            <a:ext cx="485775" cy="4171767"/>
          </a:xfrm>
          <a:prstGeom prst="downArrow">
            <a:avLst>
              <a:gd name="adj1" fmla="val 50000"/>
              <a:gd name="adj2" fmla="val 266667"/>
            </a:avLst>
          </a:prstGeom>
          <a:solidFill>
            <a:schemeClr val="hlink"/>
          </a:solidFill>
          <a:ln w="9525">
            <a:solidFill>
              <a:schemeClr val="tx1"/>
            </a:solid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709" name="Text Box 6"/>
          <p:cNvSpPr txBox="1">
            <a:spLocks noChangeArrowheads="1"/>
          </p:cNvSpPr>
          <p:nvPr/>
        </p:nvSpPr>
        <p:spPr bwMode="auto">
          <a:xfrm>
            <a:off x="1772610" y="1075620"/>
            <a:ext cx="970137" cy="461665"/>
          </a:xfrm>
          <a:prstGeom prst="rect">
            <a:avLst/>
          </a:prstGeom>
          <a:noFill/>
          <a:ln w="9525">
            <a:noFill/>
            <a:miter lim="800000"/>
            <a:headEnd/>
            <a:tailEnd/>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itchFamily="34" charset="0"/>
                <a:ea typeface="+mn-ea"/>
                <a:cs typeface="+mn-cs"/>
              </a:rPr>
              <a:t>1960s</a:t>
            </a:r>
          </a:p>
        </p:txBody>
      </p:sp>
      <p:sp>
        <p:nvSpPr>
          <p:cNvPr id="72710" name="Text Box 7"/>
          <p:cNvSpPr txBox="1">
            <a:spLocks noChangeArrowheads="1"/>
          </p:cNvSpPr>
          <p:nvPr/>
        </p:nvSpPr>
        <p:spPr bwMode="auto">
          <a:xfrm>
            <a:off x="1828801" y="5687460"/>
            <a:ext cx="968375" cy="45720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w Cen MT" pitchFamily="34" charset="0"/>
                <a:ea typeface="+mn-ea"/>
                <a:cs typeface="+mn-cs"/>
              </a:rPr>
              <a:t>2025</a:t>
            </a:r>
          </a:p>
        </p:txBody>
      </p:sp>
      <p:sp>
        <p:nvSpPr>
          <p:cNvPr id="8" name="Title 1"/>
          <p:cNvSpPr txBox="1">
            <a:spLocks/>
          </p:cNvSpPr>
          <p:nvPr/>
        </p:nvSpPr>
        <p:spPr>
          <a:xfrm>
            <a:off x="1752600" y="0"/>
            <a:ext cx="8610600" cy="869950"/>
          </a:xfrm>
          <a:prstGeom prst="rect">
            <a:avLst/>
          </a:prstGeom>
        </p:spPr>
        <p:txBody>
          <a:bodyPr/>
          <a:lstStyle/>
          <a:p>
            <a:pPr marL="0" marR="0" lvl="0" indent="0" algn="ctr" defTabSz="914400" rtl="0" eaLnBrk="1" fontAlgn="auto" latinLnBrk="0" hangingPunct="1">
              <a:lnSpc>
                <a:spcPts val="33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7030A0"/>
              </a:solidFill>
              <a:effectLst/>
              <a:uLnTx/>
              <a:uFillTx/>
              <a:latin typeface="Calibri Light" panose="020F0302020204030204"/>
              <a:ea typeface="+mn-ea"/>
              <a:cs typeface="+mn-cs"/>
            </a:endParaRPr>
          </a:p>
        </p:txBody>
      </p:sp>
      <p:sp>
        <p:nvSpPr>
          <p:cNvPr id="10" name="TextBox 9"/>
          <p:cNvSpPr txBox="1"/>
          <p:nvPr/>
        </p:nvSpPr>
        <p:spPr>
          <a:xfrm>
            <a:off x="0" y="326155"/>
            <a:ext cx="12192000" cy="889474"/>
          </a:xfrm>
          <a:prstGeom prst="rect">
            <a:avLst/>
          </a:prstGeom>
          <a:noFill/>
        </p:spPr>
        <p:txBody>
          <a:bodyPr wrap="square" rtlCol="0">
            <a:spAutoFit/>
          </a:bodyPr>
          <a:lstStyle/>
          <a:p>
            <a:pPr marL="0" marR="0" lvl="0" indent="0" algn="ctr" defTabSz="914400" rtl="0" eaLnBrk="0" fontAlgn="auto" latinLnBrk="0" hangingPunct="0">
              <a:lnSpc>
                <a:spcPct val="55000"/>
              </a:lnSpc>
              <a:spcBef>
                <a:spcPts val="1200"/>
              </a:spcBef>
              <a:spcAft>
                <a:spcPts val="0"/>
              </a:spcAft>
              <a:buClrTx/>
              <a:buSzTx/>
              <a:buFontTx/>
              <a:buNone/>
              <a:tabLst/>
              <a:defRPr/>
            </a:pPr>
            <a:r>
              <a:rPr kumimoji="0" lang="en-US" sz="4000" b="1" i="0" u="none" strike="noStrike" kern="1200" cap="none" spc="0" normalizeH="0" baseline="0" noProof="0" dirty="0">
                <a:ln>
                  <a:noFill/>
                </a:ln>
                <a:solidFill>
                  <a:srgbClr val="42A020"/>
                </a:solidFill>
                <a:effectLst/>
                <a:uLnTx/>
                <a:uFillTx/>
                <a:latin typeface="Trebuchet MS" panose="020B0603020202020204" pitchFamily="34" charset="0"/>
                <a:ea typeface="+mn-ea"/>
                <a:cs typeface="+mn-cs"/>
              </a:rPr>
              <a:t>The Chesapeake Bay Restoration  </a:t>
            </a:r>
          </a:p>
          <a:p>
            <a:pPr marL="0" marR="0" lvl="0" indent="0" algn="ctr" defTabSz="914400" rtl="0" eaLnBrk="0" fontAlgn="auto" latinLnBrk="0" hangingPunct="0">
              <a:lnSpc>
                <a:spcPct val="55000"/>
              </a:lnSpc>
              <a:spcBef>
                <a:spcPts val="120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A History of Key Events </a:t>
            </a:r>
          </a:p>
        </p:txBody>
      </p:sp>
      <p:sp>
        <p:nvSpPr>
          <p:cNvPr id="9" name="Rectangle 8">
            <a:extLst>
              <a:ext uri="{FF2B5EF4-FFF2-40B4-BE49-F238E27FC236}">
                <a16:creationId xmlns:a16="http://schemas.microsoft.com/office/drawing/2014/main" id="{0225D098-2EF4-4982-B33C-3529AA6337B0}"/>
              </a:ext>
            </a:extLst>
          </p:cNvPr>
          <p:cNvSpPr/>
          <p:nvPr/>
        </p:nvSpPr>
        <p:spPr>
          <a:xfrm>
            <a:off x="0" y="6295293"/>
            <a:ext cx="12192000" cy="1143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1C2E465-8DA9-4279-8B01-C142FAC080C4}"/>
              </a:ext>
            </a:extLst>
          </p:cNvPr>
          <p:cNvSpPr txBox="1"/>
          <p:nvPr/>
        </p:nvSpPr>
        <p:spPr>
          <a:xfrm>
            <a:off x="0" y="6101862"/>
            <a:ext cx="12192000" cy="386916"/>
          </a:xfrm>
          <a:prstGeom prst="rect">
            <a:avLst/>
          </a:prstGeom>
          <a:solidFill>
            <a:srgbClr val="42A02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569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6A9374D1-208B-48A4-BD99-DDF42B1ECAB3}"/>
              </a:ext>
            </a:extLst>
          </p:cNvPr>
          <p:cNvSpPr txBox="1"/>
          <p:nvPr/>
        </p:nvSpPr>
        <p:spPr>
          <a:xfrm>
            <a:off x="0" y="6101862"/>
            <a:ext cx="12192000" cy="386916"/>
          </a:xfrm>
          <a:prstGeom prst="rect">
            <a:avLst/>
          </a:prstGeom>
          <a:solidFill>
            <a:srgbClr val="42A02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AA65EAE5-4076-46B6-82CE-D0E2DF887C66}"/>
              </a:ext>
            </a:extLst>
          </p:cNvPr>
          <p:cNvSpPr/>
          <p:nvPr/>
        </p:nvSpPr>
        <p:spPr>
          <a:xfrm>
            <a:off x="0" y="6295293"/>
            <a:ext cx="12192000" cy="1143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42" name="Straight Connector 41"/>
          <p:cNvCxnSpPr>
            <a:stCxn id="31" idx="2"/>
          </p:cNvCxnSpPr>
          <p:nvPr/>
        </p:nvCxnSpPr>
        <p:spPr>
          <a:xfrm flipH="1">
            <a:off x="3783852" y="3644636"/>
            <a:ext cx="928486" cy="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182744" y="4368739"/>
            <a:ext cx="1371230" cy="1095391"/>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flipV="1">
            <a:off x="5037992" y="4651545"/>
            <a:ext cx="291579" cy="969078"/>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035304" y="2222933"/>
            <a:ext cx="989808" cy="68769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62314" y="2137302"/>
            <a:ext cx="0" cy="319312"/>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pic>
        <p:nvPicPr>
          <p:cNvPr id="47" name="Picture 2" descr="C:\Users\menloe\AppData\Local\Microsoft\Windows\Temporary Internet Files\Content.IE5\VP409897\MC9000010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947" y="2922738"/>
            <a:ext cx="2262457" cy="118395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 name="Oval 30"/>
          <p:cNvSpPr/>
          <p:nvPr/>
        </p:nvSpPr>
        <p:spPr>
          <a:xfrm>
            <a:off x="4712339" y="2345983"/>
            <a:ext cx="2673851" cy="2597306"/>
          </a:xfrm>
          <a:prstGeom prst="ellipse">
            <a:avLst/>
          </a:prstGeom>
          <a:solidFill>
            <a:srgbClr val="FFA365"/>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38" name="Straight Connector 37"/>
          <p:cNvCxnSpPr>
            <a:stCxn id="31" idx="7"/>
          </p:cNvCxnSpPr>
          <p:nvPr/>
        </p:nvCxnSpPr>
        <p:spPr>
          <a:xfrm flipV="1">
            <a:off x="6994613" y="2027878"/>
            <a:ext cx="1257922" cy="698473"/>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361654" y="3644286"/>
            <a:ext cx="1061999" cy="14315"/>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 name="Straight Connector 1"/>
          <p:cNvCxnSpPr/>
          <p:nvPr/>
        </p:nvCxnSpPr>
        <p:spPr>
          <a:xfrm>
            <a:off x="6587766" y="4828435"/>
            <a:ext cx="437610" cy="792189"/>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6" name="Rectangle 2"/>
          <p:cNvSpPr txBox="1">
            <a:spLocks noChangeArrowheads="1"/>
          </p:cNvSpPr>
          <p:nvPr/>
        </p:nvSpPr>
        <p:spPr>
          <a:xfrm>
            <a:off x="0" y="98332"/>
            <a:ext cx="12192000" cy="533400"/>
          </a:xfrm>
          <a:prstGeom prst="rect">
            <a:avLst/>
          </a:prstGeom>
          <a:ln>
            <a:noFill/>
          </a:ln>
        </p:spPr>
        <p:txBody>
          <a:bodyPr vert="horz" lIns="0" rIns="0" bIns="0" rtlCol="0" anchor="b">
            <a:normAutofit/>
            <a:scene3d>
              <a:camera prst="orthographicFront"/>
              <a:lightRig rig="threePt" dir="t">
                <a:rot lat="0" lon="0" rev="4800000"/>
              </a:lightRig>
            </a:scene3d>
            <a:sp3d prstMaterial="matte">
              <a:bevelT w="50800" h="10160"/>
            </a:sp3d>
          </a:bodyPr>
          <a:lst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srgbClr val="C00000"/>
                </a:solidFill>
                <a:effectLst/>
                <a:uLnTx/>
                <a:uFillTx/>
                <a:latin typeface="Calibri" panose="020F0502020204030204"/>
                <a:ea typeface="+mj-ea"/>
                <a:cs typeface="Times New Roman" pitchFamily="18" charset="0"/>
              </a:rPr>
              <a:t>Chesapeake Bay Program</a:t>
            </a:r>
          </a:p>
        </p:txBody>
      </p:sp>
      <p:grpSp>
        <p:nvGrpSpPr>
          <p:cNvPr id="7" name="Group 6"/>
          <p:cNvGrpSpPr/>
          <p:nvPr/>
        </p:nvGrpSpPr>
        <p:grpSpPr>
          <a:xfrm>
            <a:off x="2426338" y="663942"/>
            <a:ext cx="2286000" cy="1518789"/>
            <a:chOff x="506568" y="1034441"/>
            <a:chExt cx="2286000" cy="1518789"/>
          </a:xfrm>
        </p:grpSpPr>
        <p:pic>
          <p:nvPicPr>
            <p:cNvPr id="8" name="Picture 10" descr="FLAGMD"/>
            <p:cNvPicPr>
              <a:picLocks noChangeAspect="1" noChangeArrowheads="1"/>
            </p:cNvPicPr>
            <p:nvPr/>
          </p:nvPicPr>
          <p:blipFill>
            <a:blip r:embed="rId4" cstate="print"/>
            <a:srcRect/>
            <a:stretch>
              <a:fillRect/>
            </a:stretch>
          </p:blipFill>
          <p:spPr bwMode="auto">
            <a:xfrm>
              <a:off x="762001" y="1447800"/>
              <a:ext cx="1771452" cy="1105430"/>
            </a:xfrm>
            <a:prstGeom prst="rect">
              <a:avLst/>
            </a:prstGeom>
            <a:noFill/>
            <a:ln w="9525">
              <a:solidFill>
                <a:schemeClr val="tx1"/>
              </a:solidFill>
              <a:miter lim="800000"/>
              <a:headEnd/>
              <a:tailEnd/>
            </a:ln>
          </p:spPr>
        </p:pic>
        <p:sp>
          <p:nvSpPr>
            <p:cNvPr id="9" name="Text Box 17"/>
            <p:cNvSpPr txBox="1">
              <a:spLocks noChangeArrowheads="1"/>
            </p:cNvSpPr>
            <p:nvPr/>
          </p:nvSpPr>
          <p:spPr bwMode="auto">
            <a:xfrm>
              <a:off x="506568" y="1034441"/>
              <a:ext cx="2286000" cy="396875"/>
            </a:xfrm>
            <a:prstGeom prst="rect">
              <a:avLst/>
            </a:prstGeom>
            <a:noFill/>
            <a:ln w="12700">
              <a:noFill/>
              <a:miter lim="800000"/>
              <a:headEnd type="none" w="sm" len="sm"/>
              <a:tailEnd type="none" w="sm" len="sm"/>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Governor of MD</a:t>
              </a:r>
            </a:p>
          </p:txBody>
        </p:sp>
      </p:grpSp>
      <p:grpSp>
        <p:nvGrpSpPr>
          <p:cNvPr id="10" name="Group 9"/>
          <p:cNvGrpSpPr/>
          <p:nvPr/>
        </p:nvGrpSpPr>
        <p:grpSpPr>
          <a:xfrm>
            <a:off x="1881178" y="2445333"/>
            <a:ext cx="2362200" cy="1531048"/>
            <a:chOff x="457200" y="4696493"/>
            <a:chExt cx="2362200" cy="1531048"/>
          </a:xfrm>
        </p:grpSpPr>
        <p:pic>
          <p:nvPicPr>
            <p:cNvPr id="11" name="Picture 16" descr="EPALOG"/>
            <p:cNvPicPr>
              <a:picLocks noChangeAspect="1" noChangeArrowheads="1"/>
            </p:cNvPicPr>
            <p:nvPr/>
          </p:nvPicPr>
          <p:blipFill>
            <a:blip r:embed="rId5" cstate="print"/>
            <a:srcRect/>
            <a:stretch>
              <a:fillRect/>
            </a:stretch>
          </p:blipFill>
          <p:spPr bwMode="auto">
            <a:xfrm>
              <a:off x="1553389" y="5340929"/>
              <a:ext cx="979940" cy="886612"/>
            </a:xfrm>
            <a:prstGeom prst="rect">
              <a:avLst/>
            </a:prstGeom>
            <a:noFill/>
            <a:ln w="9525">
              <a:noFill/>
              <a:miter lim="800000"/>
              <a:headEnd/>
              <a:tailEnd/>
            </a:ln>
          </p:spPr>
        </p:pic>
        <p:sp>
          <p:nvSpPr>
            <p:cNvPr id="12" name="Text Box 18"/>
            <p:cNvSpPr txBox="1">
              <a:spLocks noChangeArrowheads="1"/>
            </p:cNvSpPr>
            <p:nvPr/>
          </p:nvSpPr>
          <p:spPr bwMode="auto">
            <a:xfrm>
              <a:off x="457200" y="4696493"/>
              <a:ext cx="2362200" cy="400050"/>
            </a:xfrm>
            <a:prstGeom prst="rect">
              <a:avLst/>
            </a:prstGeom>
            <a:noFill/>
            <a:ln w="12700">
              <a:noFill/>
              <a:miter lim="800000"/>
              <a:headEnd type="none" w="sm" len="sm"/>
              <a:tailEnd type="none" w="sm" len="sm"/>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EPA Administrator</a:t>
              </a:r>
            </a:p>
          </p:txBody>
        </p:sp>
      </p:grpSp>
      <p:grpSp>
        <p:nvGrpSpPr>
          <p:cNvPr id="13" name="Group 12"/>
          <p:cNvGrpSpPr/>
          <p:nvPr/>
        </p:nvGrpSpPr>
        <p:grpSpPr>
          <a:xfrm>
            <a:off x="4976711" y="582262"/>
            <a:ext cx="2133600" cy="1555040"/>
            <a:chOff x="3391849" y="978270"/>
            <a:chExt cx="2133600" cy="1555040"/>
          </a:xfrm>
        </p:grpSpPr>
        <p:pic>
          <p:nvPicPr>
            <p:cNvPr id="14" name="Picture 11" descr="vaflag"/>
            <p:cNvPicPr>
              <a:picLocks noChangeAspect="1" noChangeArrowheads="1"/>
            </p:cNvPicPr>
            <p:nvPr/>
          </p:nvPicPr>
          <p:blipFill>
            <a:blip r:embed="rId6" cstate="print"/>
            <a:srcRect/>
            <a:stretch>
              <a:fillRect/>
            </a:stretch>
          </p:blipFill>
          <p:spPr bwMode="auto">
            <a:xfrm>
              <a:off x="3581400" y="1371600"/>
              <a:ext cx="1792105" cy="1161710"/>
            </a:xfrm>
            <a:prstGeom prst="rect">
              <a:avLst/>
            </a:prstGeom>
            <a:noFill/>
            <a:ln w="9525">
              <a:solidFill>
                <a:schemeClr val="tx1"/>
              </a:solidFill>
              <a:miter lim="800000"/>
              <a:headEnd/>
              <a:tailEnd/>
            </a:ln>
          </p:spPr>
        </p:pic>
        <p:sp>
          <p:nvSpPr>
            <p:cNvPr id="15" name="Text Box 19"/>
            <p:cNvSpPr txBox="1">
              <a:spLocks noChangeArrowheads="1"/>
            </p:cNvSpPr>
            <p:nvPr/>
          </p:nvSpPr>
          <p:spPr bwMode="auto">
            <a:xfrm>
              <a:off x="3391849" y="978270"/>
              <a:ext cx="2133600" cy="400050"/>
            </a:xfrm>
            <a:prstGeom prst="rect">
              <a:avLst/>
            </a:prstGeom>
            <a:noFill/>
            <a:ln w="12700">
              <a:noFill/>
              <a:miter lim="800000"/>
              <a:headEnd type="none" w="sm" len="sm"/>
              <a:tailEnd type="none" w="sm" len="sm"/>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Governor of VA</a:t>
              </a:r>
            </a:p>
          </p:txBody>
        </p:sp>
      </p:grpSp>
      <p:grpSp>
        <p:nvGrpSpPr>
          <p:cNvPr id="16" name="Group 15"/>
          <p:cNvGrpSpPr/>
          <p:nvPr/>
        </p:nvGrpSpPr>
        <p:grpSpPr>
          <a:xfrm>
            <a:off x="7490964" y="570562"/>
            <a:ext cx="2076450" cy="1586405"/>
            <a:chOff x="6227762" y="968375"/>
            <a:chExt cx="2076450" cy="1586405"/>
          </a:xfrm>
        </p:grpSpPr>
        <p:pic>
          <p:nvPicPr>
            <p:cNvPr id="17" name="Picture 13" descr="paflag"/>
            <p:cNvPicPr>
              <a:picLocks noChangeAspect="1" noChangeArrowheads="1"/>
            </p:cNvPicPr>
            <p:nvPr/>
          </p:nvPicPr>
          <p:blipFill>
            <a:blip r:embed="rId7" cstate="print"/>
            <a:srcRect/>
            <a:stretch>
              <a:fillRect/>
            </a:stretch>
          </p:blipFill>
          <p:spPr bwMode="auto">
            <a:xfrm>
              <a:off x="6367780" y="1378129"/>
              <a:ext cx="1796413" cy="1176651"/>
            </a:xfrm>
            <a:prstGeom prst="rect">
              <a:avLst/>
            </a:prstGeom>
            <a:noFill/>
            <a:ln w="9525">
              <a:solidFill>
                <a:schemeClr val="tx1"/>
              </a:solidFill>
              <a:miter lim="800000"/>
              <a:headEnd/>
              <a:tailEnd/>
            </a:ln>
          </p:spPr>
        </p:pic>
        <p:sp>
          <p:nvSpPr>
            <p:cNvPr id="18" name="Text Box 20"/>
            <p:cNvSpPr txBox="1">
              <a:spLocks noChangeArrowheads="1"/>
            </p:cNvSpPr>
            <p:nvPr/>
          </p:nvSpPr>
          <p:spPr bwMode="auto">
            <a:xfrm>
              <a:off x="6227762" y="968375"/>
              <a:ext cx="2076450" cy="396875"/>
            </a:xfrm>
            <a:prstGeom prst="rect">
              <a:avLst/>
            </a:prstGeom>
            <a:noFill/>
            <a:ln w="12700">
              <a:noFill/>
              <a:miter lim="800000"/>
              <a:headEnd type="none" w="sm" len="sm"/>
              <a:tailEnd type="none" w="sm" len="sm"/>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Governor of PA</a:t>
              </a:r>
            </a:p>
          </p:txBody>
        </p:sp>
      </p:grpSp>
      <p:grpSp>
        <p:nvGrpSpPr>
          <p:cNvPr id="22" name="Group 21"/>
          <p:cNvGrpSpPr/>
          <p:nvPr/>
        </p:nvGrpSpPr>
        <p:grpSpPr>
          <a:xfrm>
            <a:off x="8279087" y="4700757"/>
            <a:ext cx="2286000" cy="1390650"/>
            <a:chOff x="3440906" y="5241925"/>
            <a:chExt cx="2286000" cy="1390650"/>
          </a:xfrm>
        </p:grpSpPr>
        <p:pic>
          <p:nvPicPr>
            <p:cNvPr id="23" name="Picture 12" descr="dcflag"/>
            <p:cNvPicPr>
              <a:picLocks noChangeAspect="1" noChangeArrowheads="1"/>
            </p:cNvPicPr>
            <p:nvPr/>
          </p:nvPicPr>
          <p:blipFill>
            <a:blip r:embed="rId8" cstate="print"/>
            <a:srcRect/>
            <a:stretch>
              <a:fillRect/>
            </a:stretch>
          </p:blipFill>
          <p:spPr bwMode="auto">
            <a:xfrm>
              <a:off x="3733800" y="5638800"/>
              <a:ext cx="1655763" cy="993775"/>
            </a:xfrm>
            <a:prstGeom prst="rect">
              <a:avLst/>
            </a:prstGeom>
            <a:noFill/>
            <a:ln w="3175">
              <a:solidFill>
                <a:schemeClr val="tx1"/>
              </a:solidFill>
              <a:miter lim="800000"/>
              <a:headEnd/>
              <a:tailEnd/>
            </a:ln>
          </p:spPr>
        </p:pic>
        <p:sp>
          <p:nvSpPr>
            <p:cNvPr id="24" name="Text Box 22"/>
            <p:cNvSpPr txBox="1">
              <a:spLocks noChangeArrowheads="1"/>
            </p:cNvSpPr>
            <p:nvPr/>
          </p:nvSpPr>
          <p:spPr bwMode="auto">
            <a:xfrm>
              <a:off x="3440906" y="5241925"/>
              <a:ext cx="2286000" cy="396875"/>
            </a:xfrm>
            <a:prstGeom prst="rect">
              <a:avLst/>
            </a:prstGeom>
            <a:noFill/>
            <a:ln w="12700">
              <a:noFill/>
              <a:miter lim="800000"/>
              <a:headEnd type="none" w="sm" len="sm"/>
              <a:tailEnd type="none" w="sm" len="sm"/>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Mayor of DC</a:t>
              </a:r>
            </a:p>
          </p:txBody>
        </p:sp>
      </p:grpSp>
      <p:grpSp>
        <p:nvGrpSpPr>
          <p:cNvPr id="25" name="Group 24"/>
          <p:cNvGrpSpPr/>
          <p:nvPr/>
        </p:nvGrpSpPr>
        <p:grpSpPr>
          <a:xfrm>
            <a:off x="7848600" y="2403286"/>
            <a:ext cx="2514600" cy="2089320"/>
            <a:chOff x="6248400" y="3886200"/>
            <a:chExt cx="2514600" cy="2089320"/>
          </a:xfrm>
        </p:grpSpPr>
        <p:sp>
          <p:nvSpPr>
            <p:cNvPr id="26" name="Text Box 23"/>
            <p:cNvSpPr txBox="1">
              <a:spLocks noChangeArrowheads="1"/>
            </p:cNvSpPr>
            <p:nvPr/>
          </p:nvSpPr>
          <p:spPr bwMode="auto">
            <a:xfrm>
              <a:off x="6248400" y="3886200"/>
              <a:ext cx="2514600" cy="708025"/>
            </a:xfrm>
            <a:prstGeom prst="rect">
              <a:avLst/>
            </a:prstGeom>
            <a:noFill/>
            <a:ln w="28575">
              <a:noFill/>
              <a:miter lim="800000"/>
              <a:headEnd type="none" w="sm" len="sm"/>
              <a:tailEnd type="none" w="sm" len="sm"/>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Chair of Chesapeake Bay Commission</a:t>
              </a:r>
            </a:p>
          </p:txBody>
        </p:sp>
        <p:pic>
          <p:nvPicPr>
            <p:cNvPr id="27" name="Picture 7" descr="COLOR LOGO"/>
            <p:cNvPicPr>
              <a:picLocks noChangeAspect="1" noChangeArrowheads="1"/>
            </p:cNvPicPr>
            <p:nvPr/>
          </p:nvPicPr>
          <p:blipFill>
            <a:blip r:embed="rId9" cstate="print"/>
            <a:srcRect l="12283" t="9564" r="8376" b="9564"/>
            <a:stretch>
              <a:fillRect/>
            </a:stretch>
          </p:blipFill>
          <p:spPr bwMode="auto">
            <a:xfrm>
              <a:off x="6870720" y="4662657"/>
              <a:ext cx="1300162" cy="1312863"/>
            </a:xfrm>
            <a:prstGeom prst="rect">
              <a:avLst/>
            </a:prstGeom>
            <a:noFill/>
            <a:ln w="28575">
              <a:solidFill>
                <a:schemeClr val="accent4">
                  <a:lumMod val="40000"/>
                  <a:lumOff val="60000"/>
                </a:schemeClr>
              </a:solidFill>
              <a:miter lim="800000"/>
              <a:headEnd/>
              <a:tailEnd/>
            </a:ln>
          </p:spPr>
        </p:pic>
      </p:grpSp>
      <p:grpSp>
        <p:nvGrpSpPr>
          <p:cNvPr id="28" name="Group 27"/>
          <p:cNvGrpSpPr/>
          <p:nvPr/>
        </p:nvGrpSpPr>
        <p:grpSpPr>
          <a:xfrm>
            <a:off x="1639796" y="4431559"/>
            <a:ext cx="2286000" cy="1582486"/>
            <a:chOff x="110331" y="2805446"/>
            <a:chExt cx="2286000" cy="1582486"/>
          </a:xfrm>
        </p:grpSpPr>
        <p:pic>
          <p:nvPicPr>
            <p:cNvPr id="29" name="Picture 28"/>
            <p:cNvPicPr>
              <a:picLocks noChangeAspect="1"/>
            </p:cNvPicPr>
            <p:nvPr/>
          </p:nvPicPr>
          <p:blipFill>
            <a:blip r:embed="rId10"/>
            <a:stretch>
              <a:fillRect/>
            </a:stretch>
          </p:blipFill>
          <p:spPr>
            <a:xfrm>
              <a:off x="364521" y="3214433"/>
              <a:ext cx="1777608" cy="1173499"/>
            </a:xfrm>
            <a:prstGeom prst="rect">
              <a:avLst/>
            </a:prstGeom>
            <a:ln>
              <a:solidFill>
                <a:schemeClr val="tx1"/>
              </a:solidFill>
            </a:ln>
          </p:spPr>
        </p:pic>
        <p:sp>
          <p:nvSpPr>
            <p:cNvPr id="30" name="Text Box 17"/>
            <p:cNvSpPr txBox="1">
              <a:spLocks noChangeArrowheads="1"/>
            </p:cNvSpPr>
            <p:nvPr/>
          </p:nvSpPr>
          <p:spPr bwMode="auto">
            <a:xfrm>
              <a:off x="110331" y="2805446"/>
              <a:ext cx="2286000" cy="396875"/>
            </a:xfrm>
            <a:prstGeom prst="rect">
              <a:avLst/>
            </a:prstGeom>
            <a:noFill/>
            <a:ln w="12700">
              <a:noFill/>
              <a:miter lim="800000"/>
              <a:headEnd type="none" w="sm" len="sm"/>
              <a:tailEnd type="none" w="sm" len="sm"/>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Governor of NY</a:t>
              </a:r>
            </a:p>
          </p:txBody>
        </p:sp>
      </p:grpSp>
      <p:grpSp>
        <p:nvGrpSpPr>
          <p:cNvPr id="32" name="Group 31"/>
          <p:cNvGrpSpPr/>
          <p:nvPr/>
        </p:nvGrpSpPr>
        <p:grpSpPr>
          <a:xfrm>
            <a:off x="3763264" y="4879578"/>
            <a:ext cx="2286000" cy="1493737"/>
            <a:chOff x="2432449" y="4531846"/>
            <a:chExt cx="2286000" cy="1493737"/>
          </a:xfrm>
        </p:grpSpPr>
        <p:pic>
          <p:nvPicPr>
            <p:cNvPr id="33" name="Picture 32"/>
            <p:cNvPicPr>
              <a:picLocks noChangeAspect="1"/>
            </p:cNvPicPr>
            <p:nvPr/>
          </p:nvPicPr>
          <p:blipFill>
            <a:blip r:embed="rId11"/>
            <a:stretch>
              <a:fillRect/>
            </a:stretch>
          </p:blipFill>
          <p:spPr>
            <a:xfrm>
              <a:off x="2717275" y="4925162"/>
              <a:ext cx="1666910" cy="1100421"/>
            </a:xfrm>
            <a:prstGeom prst="rect">
              <a:avLst/>
            </a:prstGeom>
            <a:ln>
              <a:solidFill>
                <a:schemeClr val="tx1"/>
              </a:solidFill>
            </a:ln>
          </p:spPr>
        </p:pic>
        <p:sp>
          <p:nvSpPr>
            <p:cNvPr id="34" name="Text Box 17"/>
            <p:cNvSpPr txBox="1">
              <a:spLocks noChangeArrowheads="1"/>
            </p:cNvSpPr>
            <p:nvPr/>
          </p:nvSpPr>
          <p:spPr bwMode="auto">
            <a:xfrm>
              <a:off x="2432449" y="4531846"/>
              <a:ext cx="2286000" cy="396875"/>
            </a:xfrm>
            <a:prstGeom prst="rect">
              <a:avLst/>
            </a:prstGeom>
            <a:noFill/>
            <a:ln w="12700">
              <a:noFill/>
              <a:miter lim="800000"/>
              <a:headEnd type="none" w="sm" len="sm"/>
              <a:tailEnd type="none" w="sm" len="sm"/>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Governor of DE</a:t>
              </a:r>
            </a:p>
          </p:txBody>
        </p:sp>
      </p:grpSp>
      <p:grpSp>
        <p:nvGrpSpPr>
          <p:cNvPr id="35" name="Group 34"/>
          <p:cNvGrpSpPr/>
          <p:nvPr/>
        </p:nvGrpSpPr>
        <p:grpSpPr>
          <a:xfrm>
            <a:off x="6137653" y="5052881"/>
            <a:ext cx="2286000" cy="1370588"/>
            <a:chOff x="4613653" y="4846816"/>
            <a:chExt cx="2286000" cy="1370588"/>
          </a:xfrm>
        </p:grpSpPr>
        <p:pic>
          <p:nvPicPr>
            <p:cNvPr id="36" name="Picture 35"/>
            <p:cNvPicPr>
              <a:picLocks noChangeAspect="1"/>
            </p:cNvPicPr>
            <p:nvPr/>
          </p:nvPicPr>
          <p:blipFill>
            <a:blip r:embed="rId12"/>
            <a:stretch>
              <a:fillRect/>
            </a:stretch>
          </p:blipFill>
          <p:spPr>
            <a:xfrm>
              <a:off x="4944159" y="5281624"/>
              <a:ext cx="1784376" cy="935780"/>
            </a:xfrm>
            <a:prstGeom prst="rect">
              <a:avLst/>
            </a:prstGeom>
            <a:ln>
              <a:solidFill>
                <a:schemeClr val="tx1"/>
              </a:solidFill>
            </a:ln>
          </p:spPr>
        </p:pic>
        <p:sp>
          <p:nvSpPr>
            <p:cNvPr id="37" name="Text Box 17"/>
            <p:cNvSpPr txBox="1">
              <a:spLocks noChangeArrowheads="1"/>
            </p:cNvSpPr>
            <p:nvPr/>
          </p:nvSpPr>
          <p:spPr bwMode="auto">
            <a:xfrm>
              <a:off x="4613653" y="4846816"/>
              <a:ext cx="2286000" cy="396875"/>
            </a:xfrm>
            <a:prstGeom prst="rect">
              <a:avLst/>
            </a:prstGeom>
            <a:noFill/>
            <a:ln w="12700">
              <a:noFill/>
              <a:miter lim="800000"/>
              <a:headEnd type="none" w="sm" len="sm"/>
              <a:tailEnd type="none" w="sm" len="sm"/>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Governor of WV</a:t>
              </a:r>
            </a:p>
          </p:txBody>
        </p:sp>
      </p:grpSp>
      <p:cxnSp>
        <p:nvCxnSpPr>
          <p:cNvPr id="41" name="Straight Connector 40"/>
          <p:cNvCxnSpPr/>
          <p:nvPr/>
        </p:nvCxnSpPr>
        <p:spPr>
          <a:xfrm flipV="1">
            <a:off x="3677922" y="4310546"/>
            <a:ext cx="1182688" cy="844894"/>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46" name="Arc 45"/>
          <p:cNvSpPr/>
          <p:nvPr/>
        </p:nvSpPr>
        <p:spPr>
          <a:xfrm>
            <a:off x="9067800" y="1828800"/>
            <a:ext cx="76200" cy="7620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9" name="Picture 48" descr="cbplogoSRPPERIODS.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42068" y="2585012"/>
            <a:ext cx="2389264" cy="166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4803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8F26DA1B472E440A19F676CC1408131" ma:contentTypeVersion="4" ma:contentTypeDescription="Create a new document." ma:contentTypeScope="" ma:versionID="8e8986bbf3e9207ace75d04c5317c6f0">
  <xsd:schema xmlns:xsd="http://www.w3.org/2001/XMLSchema" xmlns:xs="http://www.w3.org/2001/XMLSchema" xmlns:p="http://schemas.microsoft.com/office/2006/metadata/properties" xmlns:ns2="0dc3134e-2050-4cb8-a5be-0b715e20025a" xmlns:ns3="73bc94dc-bd01-4ec4-87d0-1fd8504e6ce2" targetNamespace="http://schemas.microsoft.com/office/2006/metadata/properties" ma:root="true" ma:fieldsID="b51236d37241eb8c6f0b15bdbc6120c0" ns2:_="" ns3:_="">
    <xsd:import namespace="0dc3134e-2050-4cb8-a5be-0b715e20025a"/>
    <xsd:import namespace="73bc94dc-bd01-4ec4-87d0-1fd8504e6ce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c3134e-2050-4cb8-a5be-0b715e20025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bc94dc-bd01-4ec4-87d0-1fd8504e6ce2"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4C9A8D-DA84-44A8-8D4A-0A33C1BD3C3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73bc94dc-bd01-4ec4-87d0-1fd8504e6ce2"/>
    <ds:schemaRef ds:uri="0dc3134e-2050-4cb8-a5be-0b715e20025a"/>
    <ds:schemaRef ds:uri="http://www.w3.org/XML/1998/namespace"/>
  </ds:schemaRefs>
</ds:datastoreItem>
</file>

<file path=customXml/itemProps2.xml><?xml version="1.0" encoding="utf-8"?>
<ds:datastoreItem xmlns:ds="http://schemas.openxmlformats.org/officeDocument/2006/customXml" ds:itemID="{0B86EA24-B4B4-496A-BA08-C013A6F5F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c3134e-2050-4cb8-a5be-0b715e20025a"/>
    <ds:schemaRef ds:uri="73bc94dc-bd01-4ec4-87d0-1fd8504e6c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D514AE-1018-4DF1-8771-B5EC972684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1104</TotalTime>
  <Words>3609</Words>
  <Application>Microsoft Office PowerPoint</Application>
  <PresentationFormat>Widescreen</PresentationFormat>
  <Paragraphs>576</Paragraphs>
  <Slides>30</Slides>
  <Notes>30</Notes>
  <HiddenSlides>2</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30</vt:i4>
      </vt:variant>
    </vt:vector>
  </HeadingPairs>
  <TitlesOfParts>
    <vt:vector size="50" baseType="lpstr">
      <vt:lpstr>Angsana New</vt:lpstr>
      <vt:lpstr>Arial</vt:lpstr>
      <vt:lpstr>BGsddV01</vt:lpstr>
      <vt:lpstr>Calibri</vt:lpstr>
      <vt:lpstr>Calibri Light</vt:lpstr>
      <vt:lpstr>Courier New</vt:lpstr>
      <vt:lpstr>DeVinne</vt:lpstr>
      <vt:lpstr>DINOT-Black</vt:lpstr>
      <vt:lpstr>DINOT-CondMedium</vt:lpstr>
      <vt:lpstr>Garamond</vt:lpstr>
      <vt:lpstr>NewCenturySchlbk-Bold</vt:lpstr>
      <vt:lpstr>Oswald</vt:lpstr>
      <vt:lpstr>Swis721 Cn BT</vt:lpstr>
      <vt:lpstr>Times New Roman</vt:lpstr>
      <vt:lpstr>Trebuchet MS</vt:lpstr>
      <vt:lpstr>Tw Cen MT</vt:lpstr>
      <vt:lpstr>Wingdings</vt:lpstr>
      <vt:lpstr>Wingdings 3</vt:lpstr>
      <vt:lpstr>Facet</vt:lpstr>
      <vt:lpstr>Retrospect</vt:lpstr>
      <vt:lpstr>PowerPoint Presentation</vt:lpstr>
      <vt:lpstr>Who am I and what is the Chesapeake Bay Commission? </vt:lpstr>
      <vt:lpstr>PowerPoint Presentation</vt:lpstr>
      <vt:lpstr>Chesapeake Bay Commission</vt:lpstr>
      <vt:lpstr>What Were the Creators Thinking? </vt:lpstr>
      <vt:lpstr>PowerPoint Presentation</vt:lpstr>
      <vt:lpstr>PowerPoint Presentation</vt:lpstr>
      <vt:lpstr>PowerPoint Presentation</vt:lpstr>
      <vt:lpstr>PowerPoint Presentation</vt:lpstr>
      <vt:lpstr>The Chesapeake Bay Commission makes intentional, strategic policy decisions</vt:lpstr>
      <vt:lpstr>PowerPoint Presentation</vt:lpstr>
      <vt:lpstr>PowerPoint Presentation</vt:lpstr>
      <vt:lpstr>Reductions are achieved through PRACTICES . . . </vt:lpstr>
      <vt:lpstr>Agricultural Conservation Is Dependent Upon  Adequate Funding and TECHNICAL ASSISTANCE  </vt:lpstr>
      <vt:lpstr>CBC’s Technical Assistance Expert Team</vt:lpstr>
      <vt:lpstr>PowerPoint Presentation</vt:lpstr>
      <vt:lpstr>PowerPoint Presentation</vt:lpstr>
      <vt:lpstr>PowerPoint Presentation</vt:lpstr>
      <vt:lpstr>RECOMMENDATIONS 1.  Create a robust network of private sector  &amp; non-profit providers of technical assistance. </vt:lpstr>
      <vt:lpstr>RECOMMENDATIONS 2.  Enhance the job climate for governmental professionals providing technical assistance.</vt:lpstr>
      <vt:lpstr>   RECOMMENDATIONS  3. Provide stable and predictable levels of  funding for technical assistance, including funds independent of cost-share programs. </vt:lpstr>
      <vt:lpstr>What’s happening now? </vt:lpstr>
      <vt:lpstr>THE 2018 FARM BILL CBC Recommendations to Improve  Technical Assistance  </vt:lpstr>
      <vt:lpstr>AMENDMENT TO H.R. 2, AS REPORTED OFFERED BY MR. BANKS OF INDIANA </vt:lpstr>
      <vt:lpstr>State Action Pennsylvania</vt:lpstr>
      <vt:lpstr>PowerPoint Presentation</vt:lpstr>
      <vt:lpstr>State Action Virginia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Boots on the Ground</dc:title>
  <dc:creator>Ann Jennings</dc:creator>
  <cp:lastModifiedBy>Ann Swanson</cp:lastModifiedBy>
  <cp:revision>75</cp:revision>
  <cp:lastPrinted>2018-02-15T15:50:28Z</cp:lastPrinted>
  <dcterms:created xsi:type="dcterms:W3CDTF">2017-10-23T17:46:39Z</dcterms:created>
  <dcterms:modified xsi:type="dcterms:W3CDTF">2018-05-22T12:13:24Z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0x010100E8F26DA1B472E440A19F676CC1408131</vt:lpwstr>
  </property>
</Properties>
</file>