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7" r:id="rId3"/>
    <p:sldId id="258" r:id="rId4"/>
    <p:sldId id="332" r:id="rId5"/>
    <p:sldId id="324" r:id="rId6"/>
    <p:sldId id="325" r:id="rId7"/>
    <p:sldId id="323" r:id="rId8"/>
    <p:sldId id="333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44E4B2-ABB8-437F-979A-F7983D8A9DE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53E430-C047-4E9B-BF1A-E5ED9BE5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/>
          <a:stretch/>
        </p:blipFill>
        <p:spPr bwMode="auto">
          <a:xfrm>
            <a:off x="762000" y="1828800"/>
            <a:ext cx="760602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58066" r="24451" b="13577"/>
          <a:stretch/>
        </p:blipFill>
        <p:spPr bwMode="auto">
          <a:xfrm>
            <a:off x="1153462" y="4891665"/>
            <a:ext cx="6797040" cy="19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76200"/>
            <a:ext cx="8610600" cy="1561072"/>
          </a:xfrm>
        </p:spPr>
        <p:txBody>
          <a:bodyPr>
            <a:noAutofit/>
          </a:bodyPr>
          <a:lstStyle/>
          <a:p>
            <a:r>
              <a:rPr lang="en-US" sz="4400" dirty="0" smtClean="0"/>
              <a:t>Fish Habitat Decision Support Tool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03982" y="3429000"/>
            <a:ext cx="6136036" cy="707886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 cmpd="dbl">
            <a:solidFill>
              <a:schemeClr val="tx2">
                <a:lumMod val="2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www.FishHabitatTool.org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Brief overview of the </a:t>
            </a:r>
            <a:r>
              <a:rPr lang="en-US" dirty="0" smtClean="0"/>
              <a:t>assessments</a:t>
            </a:r>
          </a:p>
          <a:p>
            <a:pPr lvl="0"/>
            <a:r>
              <a:rPr lang="en-US" dirty="0" smtClean="0"/>
              <a:t>Demonstration </a:t>
            </a:r>
            <a:r>
              <a:rPr lang="en-US" dirty="0"/>
              <a:t>of landing website and general layout of the tool </a:t>
            </a:r>
            <a:endParaRPr lang="en-US" sz="3600" dirty="0"/>
          </a:p>
          <a:p>
            <a:pPr lvl="0"/>
            <a:r>
              <a:rPr lang="en-US" dirty="0"/>
              <a:t>Demonstration of visualization tool </a:t>
            </a:r>
            <a:endParaRPr lang="en-US" sz="3600" dirty="0"/>
          </a:p>
          <a:p>
            <a:pPr lvl="0"/>
            <a:r>
              <a:rPr lang="en-US" dirty="0"/>
              <a:t>Demonstration of ranking tool </a:t>
            </a:r>
            <a:endParaRPr lang="en-US" sz="3600" dirty="0"/>
          </a:p>
          <a:p>
            <a:pPr lvl="0"/>
            <a:r>
              <a:rPr lang="en-US" dirty="0"/>
              <a:t>Demonstration of </a:t>
            </a:r>
            <a:r>
              <a:rPr lang="en-US" dirty="0" err="1"/>
              <a:t>futuring</a:t>
            </a:r>
            <a:r>
              <a:rPr lang="en-US" dirty="0"/>
              <a:t> </a:t>
            </a:r>
            <a:r>
              <a:rPr lang="en-US" dirty="0" smtClean="0"/>
              <a:t>tool</a:t>
            </a:r>
            <a:endParaRPr lang="en-US" sz="3600" dirty="0"/>
          </a:p>
          <a:p>
            <a:pPr lvl="0"/>
            <a:r>
              <a:rPr lang="en-US" dirty="0" smtClean="0"/>
              <a:t>Questions</a:t>
            </a:r>
            <a:endParaRPr lang="en-US" sz="3600" dirty="0"/>
          </a:p>
          <a:p>
            <a:pPr lvl="2"/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2008 – Midwest Fish Habitat Partnerships</a:t>
            </a:r>
          </a:p>
          <a:p>
            <a:pPr lvl="1"/>
            <a:r>
              <a:rPr lang="en-US" dirty="0" smtClean="0"/>
              <a:t>2009 - Great Plains FHP</a:t>
            </a:r>
          </a:p>
          <a:p>
            <a:pPr lvl="1"/>
            <a:r>
              <a:rPr lang="en-US" dirty="0" smtClean="0"/>
              <a:t>2012 - North Atlantic LCC </a:t>
            </a:r>
          </a:p>
          <a:p>
            <a:r>
              <a:rPr lang="en-US" dirty="0" smtClean="0"/>
              <a:t>Assessment Process</a:t>
            </a:r>
          </a:p>
          <a:p>
            <a:pPr lvl="1"/>
            <a:r>
              <a:rPr lang="en-US" dirty="0" smtClean="0"/>
              <a:t>Landscape characteristics used to predict aquatic characteristics (statistical models)</a:t>
            </a:r>
          </a:p>
          <a:p>
            <a:pPr lvl="1"/>
            <a:r>
              <a:rPr lang="en-US" dirty="0" smtClean="0"/>
              <a:t>“Post-modeling” indices of stress and habitat quality</a:t>
            </a:r>
          </a:p>
          <a:p>
            <a:r>
              <a:rPr lang="en-US" dirty="0" smtClean="0"/>
              <a:t>Tool development</a:t>
            </a:r>
          </a:p>
          <a:p>
            <a:pPr lvl="1"/>
            <a:r>
              <a:rPr lang="en-US" dirty="0" smtClean="0"/>
              <a:t>Originally ArcGIS Desktop</a:t>
            </a:r>
          </a:p>
          <a:p>
            <a:pPr lvl="1"/>
            <a:r>
              <a:rPr lang="en-US" dirty="0" smtClean="0"/>
              <a:t>Midwest FHPs secured funding for web version</a:t>
            </a:r>
          </a:p>
          <a:p>
            <a:pPr lvl="2"/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2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Chesapeake Bay Brook Trout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745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Statistical details</a:t>
            </a:r>
          </a:p>
          <a:p>
            <a:pPr lvl="1"/>
            <a:r>
              <a:rPr lang="en-US" dirty="0" smtClean="0"/>
              <a:t>Strong model </a:t>
            </a:r>
          </a:p>
          <a:p>
            <a:pPr lvl="1"/>
            <a:r>
              <a:rPr lang="en-US" dirty="0" smtClean="0"/>
              <a:t>Key factors: </a:t>
            </a:r>
          </a:p>
          <a:p>
            <a:pPr lvl="2"/>
            <a:r>
              <a:rPr lang="en-US" dirty="0" smtClean="0"/>
              <a:t>Natural</a:t>
            </a:r>
          </a:p>
          <a:p>
            <a:pPr lvl="3"/>
            <a:r>
              <a:rPr lang="en-US" dirty="0" smtClean="0"/>
              <a:t>Predicted July stream temperature</a:t>
            </a:r>
          </a:p>
          <a:p>
            <a:pPr lvl="3"/>
            <a:r>
              <a:rPr lang="en-US" dirty="0" smtClean="0"/>
              <a:t>Slope</a:t>
            </a:r>
          </a:p>
          <a:p>
            <a:pPr lvl="3"/>
            <a:r>
              <a:rPr lang="en-US" dirty="0" smtClean="0"/>
              <a:t>Precipitation</a:t>
            </a:r>
          </a:p>
          <a:p>
            <a:pPr lvl="2"/>
            <a:r>
              <a:rPr lang="en-US" dirty="0" smtClean="0"/>
              <a:t>Stressors</a:t>
            </a:r>
          </a:p>
          <a:p>
            <a:pPr lvl="3"/>
            <a:r>
              <a:rPr lang="en-US" dirty="0" smtClean="0"/>
              <a:t>Impervious surface cover</a:t>
            </a:r>
          </a:p>
          <a:p>
            <a:pPr lvl="3"/>
            <a:r>
              <a:rPr lang="en-US" dirty="0" smtClean="0"/>
              <a:t>Agriculture</a:t>
            </a:r>
          </a:p>
          <a:p>
            <a:pPr lvl="3"/>
            <a:r>
              <a:rPr lang="en-US" dirty="0" smtClean="0"/>
              <a:t>Mining</a:t>
            </a:r>
          </a:p>
          <a:p>
            <a:r>
              <a:rPr lang="en-US" dirty="0" smtClean="0"/>
              <a:t>Post-modeling Indices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r>
              <a:rPr lang="en-US" dirty="0" smtClean="0"/>
              <a:t>Natural habitat quality</a:t>
            </a:r>
          </a:p>
          <a:p>
            <a:pPr lvl="1"/>
            <a:r>
              <a:rPr lang="en-US" dirty="0" smtClean="0"/>
              <a:t>Climate change vulnerability</a:t>
            </a:r>
          </a:p>
          <a:p>
            <a:pPr lvl="2"/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41090"/>
          <a:stretch/>
        </p:blipFill>
        <p:spPr bwMode="auto">
          <a:xfrm>
            <a:off x="5531700" y="1447800"/>
            <a:ext cx="33935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Chesapeake Bay Brook Trout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0745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Invasive species data</a:t>
            </a:r>
          </a:p>
          <a:p>
            <a:pPr lvl="1"/>
            <a:r>
              <a:rPr lang="en-US" dirty="0" smtClean="0"/>
              <a:t>Barriers</a:t>
            </a:r>
          </a:p>
          <a:p>
            <a:pPr lvl="1"/>
            <a:r>
              <a:rPr lang="en-US" dirty="0" smtClean="0"/>
              <a:t>Springs/Groundwater </a:t>
            </a:r>
          </a:p>
          <a:p>
            <a:pPr lvl="1"/>
            <a:r>
              <a:rPr lang="en-US" dirty="0" smtClean="0"/>
              <a:t>Acid Precipitation</a:t>
            </a:r>
          </a:p>
          <a:p>
            <a:pPr lvl="1"/>
            <a:r>
              <a:rPr lang="en-US" dirty="0" smtClean="0"/>
              <a:t>Local variability </a:t>
            </a:r>
          </a:p>
          <a:p>
            <a:pPr lvl="2"/>
            <a:r>
              <a:rPr lang="en-US" dirty="0" smtClean="0"/>
              <a:t>Habitat complexity</a:t>
            </a:r>
          </a:p>
          <a:p>
            <a:pPr lvl="2"/>
            <a:r>
              <a:rPr lang="en-US" dirty="0" smtClean="0"/>
              <a:t>Water quality</a:t>
            </a:r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41090"/>
          <a:stretch/>
        </p:blipFill>
        <p:spPr bwMode="auto">
          <a:xfrm>
            <a:off x="5531700" y="1447800"/>
            <a:ext cx="33935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is complete</a:t>
            </a:r>
          </a:p>
          <a:p>
            <a:r>
              <a:rPr lang="en-US" dirty="0" smtClean="0"/>
              <a:t>Tool is still being refined</a:t>
            </a:r>
          </a:p>
          <a:p>
            <a:r>
              <a:rPr lang="en-US" dirty="0" smtClean="0"/>
              <a:t>95% complete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Webtool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Data repository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(30-100+ attributes for 1.2 million catchments)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Downloadable GIS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Visualization of data and model 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Ranking algorithm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User-defined weighting of metrics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Priority establishment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Future scenario modeling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User defined landscape modifications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Visualize change in brook trout occupancy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18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Landing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www.FishHabitatTool.org</a:t>
            </a:r>
          </a:p>
          <a:p>
            <a:r>
              <a:rPr lang="en-US" dirty="0" smtClean="0"/>
              <a:t>Tutorial Videos</a:t>
            </a:r>
          </a:p>
          <a:p>
            <a:r>
              <a:rPr lang="en-US" dirty="0" smtClean="0"/>
              <a:t>Reports/Data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90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85BCA17-0AB7-4481-A604-8D2154D0147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5076</TotalTime>
  <Words>203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Fish Habitat Decision Support Tool</vt:lpstr>
      <vt:lpstr>Overview</vt:lpstr>
      <vt:lpstr>Project Overview</vt:lpstr>
      <vt:lpstr>Chesapeake Bay Brook Trout Assessment</vt:lpstr>
      <vt:lpstr>Chesapeake Bay Brook Trout Assessment</vt:lpstr>
      <vt:lpstr>Disclaimers</vt:lpstr>
      <vt:lpstr>Webtool Utility</vt:lpstr>
      <vt:lpstr>Landing Page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ORB/SARP Models Progress and Overview</dc:title>
  <dc:creator>rmartin</dc:creator>
  <cp:lastModifiedBy>Runion, Kyle</cp:lastModifiedBy>
  <cp:revision>154</cp:revision>
  <dcterms:created xsi:type="dcterms:W3CDTF">2011-08-22T16:53:13Z</dcterms:created>
  <dcterms:modified xsi:type="dcterms:W3CDTF">2015-10-14T11:47:03Z</dcterms:modified>
</cp:coreProperties>
</file>