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8"/>
  </p:sldMasterIdLst>
  <p:notesMasterIdLst>
    <p:notesMasterId r:id="rId39"/>
  </p:notesMasterIdLst>
  <p:sldIdLst>
    <p:sldId id="256" r:id="rId19"/>
    <p:sldId id="260" r:id="rId20"/>
    <p:sldId id="329" r:id="rId21"/>
    <p:sldId id="328" r:id="rId22"/>
    <p:sldId id="291" r:id="rId23"/>
    <p:sldId id="309" r:id="rId24"/>
    <p:sldId id="330" r:id="rId25"/>
    <p:sldId id="285" r:id="rId26"/>
    <p:sldId id="331" r:id="rId27"/>
    <p:sldId id="326" r:id="rId28"/>
    <p:sldId id="335" r:id="rId29"/>
    <p:sldId id="263" r:id="rId30"/>
    <p:sldId id="336" r:id="rId31"/>
    <p:sldId id="290" r:id="rId32"/>
    <p:sldId id="333" r:id="rId33"/>
    <p:sldId id="306" r:id="rId34"/>
    <p:sldId id="334" r:id="rId35"/>
    <p:sldId id="314" r:id="rId36"/>
    <p:sldId id="337" r:id="rId37"/>
    <p:sldId id="280" r:id="rId38"/>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78A900C-7CE9-4E3A-8019-603A3B7F293A}">
  <a:tblStyle styleId="{778A900C-7CE9-4E3A-8019-603A3B7F293A}"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2" autoAdjust="0"/>
    <p:restoredTop sz="85747" autoAdjust="0"/>
  </p:normalViewPr>
  <p:slideViewPr>
    <p:cSldViewPr snapToGrid="0" snapToObjects="1">
      <p:cViewPr>
        <p:scale>
          <a:sx n="95" d="100"/>
          <a:sy n="95" d="100"/>
        </p:scale>
        <p:origin x="-1320" y="-46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8.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customXml" Target="../customXml/item10.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2" y="4560570"/>
            <a:ext cx="5852159" cy="4320540"/>
          </a:xfrm>
          <a:prstGeom prst="rect">
            <a:avLst/>
          </a:prstGeom>
          <a:noFill/>
          <a:ln>
            <a:noFill/>
          </a:ln>
        </p:spPr>
        <p:txBody>
          <a:bodyPr lIns="96637" tIns="96637" rIns="96637" bIns="96637"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019248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b="1" dirty="0" smtClean="0"/>
              <a:t>Thank Paige</a:t>
            </a:r>
          </a:p>
          <a:p>
            <a:endParaRPr lang="en-US" dirty="0" smtClean="0"/>
          </a:p>
          <a:p>
            <a:endParaRPr dirty="0"/>
          </a:p>
        </p:txBody>
      </p:sp>
    </p:spTree>
    <p:extLst>
      <p:ext uri="{BB962C8B-B14F-4D97-AF65-F5344CB8AC3E}">
        <p14:creationId xmlns:p14="http://schemas.microsoft.com/office/powerpoint/2010/main" val="215769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1" dirty="0" smtClean="0"/>
              <a:t>Map of all BT</a:t>
            </a:r>
            <a:r>
              <a:rPr lang="en-US" b="1" baseline="0" dirty="0" smtClean="0"/>
              <a:t> patches, but need to drill down to ID allopatric, vulnerable patches. Needs UOG update.</a:t>
            </a:r>
            <a:endParaRPr lang="en-US" b="1" baseline="0" dirty="0"/>
          </a:p>
          <a:p>
            <a:endParaRPr lang="en-US" baseline="0" dirty="0"/>
          </a:p>
          <a:p>
            <a:r>
              <a:rPr lang="en-US" baseline="0" dirty="0"/>
              <a:t>Talking Points:</a:t>
            </a:r>
          </a:p>
          <a:p>
            <a:r>
              <a:rPr lang="en-US" baseline="0" dirty="0"/>
              <a:t>Discussion Question 1 (continued)</a:t>
            </a:r>
          </a:p>
          <a:p>
            <a:pPr marL="296408" lvl="8" indent="-296408">
              <a:buFont typeface="Wingdings" panose="05000000000000000000" pitchFamily="2" charset="2"/>
              <a:buChar char="§"/>
            </a:pPr>
            <a:r>
              <a:rPr lang="en-US" sz="1900" dirty="0">
                <a:latin typeface="Rockwell" charset="0"/>
                <a:ea typeface="Rockwell" charset="0"/>
                <a:cs typeface="Rockwell" charset="0"/>
              </a:rPr>
              <a:t>What is your anticipated deadline? What is your anticipated trajectory? </a:t>
            </a:r>
          </a:p>
          <a:p>
            <a:pPr marL="296408" lvl="8" indent="-296408">
              <a:buFont typeface="Wingdings" panose="05000000000000000000" pitchFamily="2" charset="2"/>
              <a:buChar char="§"/>
            </a:pPr>
            <a:r>
              <a:rPr lang="en-US" sz="1900" dirty="0">
                <a:latin typeface="Rockwell" charset="0"/>
                <a:ea typeface="Rockwell" charset="0"/>
                <a:cs typeface="Rockwell" charset="0"/>
              </a:rPr>
              <a:t>What actual progress has been made thus far? </a:t>
            </a:r>
          </a:p>
          <a:p>
            <a:pPr marL="296408" lvl="8" indent="-296408">
              <a:buFont typeface="Wingdings" panose="05000000000000000000" pitchFamily="2" charset="2"/>
              <a:buChar char="§"/>
            </a:pPr>
            <a:r>
              <a:rPr lang="en-US" sz="1900" dirty="0">
                <a:latin typeface="Rockwell" charset="0"/>
                <a:ea typeface="Rockwell" charset="0"/>
                <a:cs typeface="Rockwell" charset="0"/>
              </a:rPr>
              <a:t>What could explain any existing gap(s) between your actual progress and anticipated trajectory?</a:t>
            </a:r>
          </a:p>
          <a:p>
            <a:endParaRPr lang="en-US" dirty="0"/>
          </a:p>
        </p:txBody>
      </p:sp>
    </p:spTree>
    <p:extLst>
      <p:ext uri="{BB962C8B-B14F-4D97-AF65-F5344CB8AC3E}">
        <p14:creationId xmlns:p14="http://schemas.microsoft.com/office/powerpoint/2010/main" val="169704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1" dirty="0" smtClean="0"/>
              <a:t>Map of all BT</a:t>
            </a:r>
            <a:r>
              <a:rPr lang="en-US" b="1" baseline="0" dirty="0" smtClean="0"/>
              <a:t> patches, but need to drill down to ID allopatric, vulnerable patches. Needs UOG update.</a:t>
            </a:r>
            <a:endParaRPr lang="en-US" b="1" baseline="0" dirty="0"/>
          </a:p>
          <a:p>
            <a:endParaRPr lang="en-US" baseline="0" dirty="0"/>
          </a:p>
          <a:p>
            <a:r>
              <a:rPr lang="en-US" baseline="0" dirty="0"/>
              <a:t>Talking Points:</a:t>
            </a:r>
          </a:p>
          <a:p>
            <a:r>
              <a:rPr lang="en-US" baseline="0" dirty="0"/>
              <a:t>Discussion Question 1 (continued)</a:t>
            </a:r>
          </a:p>
          <a:p>
            <a:pPr marL="296408" lvl="8" indent="-296408">
              <a:buFont typeface="Wingdings" panose="05000000000000000000" pitchFamily="2" charset="2"/>
              <a:buChar char="§"/>
            </a:pPr>
            <a:r>
              <a:rPr lang="en-US" sz="1900" dirty="0">
                <a:latin typeface="Rockwell" charset="0"/>
                <a:ea typeface="Rockwell" charset="0"/>
                <a:cs typeface="Rockwell" charset="0"/>
              </a:rPr>
              <a:t>What is your anticipated deadline? What is your anticipated trajectory? </a:t>
            </a:r>
          </a:p>
          <a:p>
            <a:pPr marL="296408" lvl="8" indent="-296408">
              <a:buFont typeface="Wingdings" panose="05000000000000000000" pitchFamily="2" charset="2"/>
              <a:buChar char="§"/>
            </a:pPr>
            <a:r>
              <a:rPr lang="en-US" sz="1900" dirty="0">
                <a:latin typeface="Rockwell" charset="0"/>
                <a:ea typeface="Rockwell" charset="0"/>
                <a:cs typeface="Rockwell" charset="0"/>
              </a:rPr>
              <a:t>What actual progress has been made thus far? </a:t>
            </a:r>
          </a:p>
          <a:p>
            <a:pPr marL="296408" lvl="8" indent="-296408">
              <a:buFont typeface="Wingdings" panose="05000000000000000000" pitchFamily="2" charset="2"/>
              <a:buChar char="§"/>
            </a:pPr>
            <a:r>
              <a:rPr lang="en-US" sz="1900" dirty="0">
                <a:latin typeface="Rockwell" charset="0"/>
                <a:ea typeface="Rockwell" charset="0"/>
                <a:cs typeface="Rockwell" charset="0"/>
              </a:rPr>
              <a:t>What could explain any existing gap(s) between your actual progress and anticipated trajectory?</a:t>
            </a:r>
          </a:p>
          <a:p>
            <a:endParaRPr lang="en-US" dirty="0"/>
          </a:p>
        </p:txBody>
      </p:sp>
    </p:spTree>
    <p:extLst>
      <p:ext uri="{BB962C8B-B14F-4D97-AF65-F5344CB8AC3E}">
        <p14:creationId xmlns:p14="http://schemas.microsoft.com/office/powerpoint/2010/main" val="169704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defTabSz="966529">
              <a:defRPr/>
            </a:pPr>
            <a:r>
              <a:rPr lang="en-US" dirty="0">
                <a:latin typeface="Rockwell" charset="0"/>
                <a:ea typeface="Rockwell" charset="0"/>
                <a:cs typeface="Rockwell" charset="0"/>
              </a:rPr>
              <a:t>INSTRUCTIONS: </a:t>
            </a:r>
            <a:r>
              <a:rPr lang="en-US" dirty="0"/>
              <a:t>consider these questions and include those that are most relevant to your outcome. </a:t>
            </a:r>
          </a:p>
          <a:p>
            <a:pPr>
              <a:buNone/>
            </a:pPr>
            <a:endParaRPr lang="en-US" dirty="0">
              <a:latin typeface="Rockwell" charset="0"/>
              <a:ea typeface="Rockwell" charset="0"/>
              <a:cs typeface="Rockwell" charset="0"/>
            </a:endParaRPr>
          </a:p>
          <a:p>
            <a:endParaRPr lang="en-US" baseline="0" dirty="0">
              <a:latin typeface="Rockwell" charset="0"/>
            </a:endParaRPr>
          </a:p>
        </p:txBody>
      </p:sp>
    </p:spTree>
    <p:extLst>
      <p:ext uri="{BB962C8B-B14F-4D97-AF65-F5344CB8AC3E}">
        <p14:creationId xmlns:p14="http://schemas.microsoft.com/office/powerpoint/2010/main" val="327338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defTabSz="966529">
              <a:defRPr/>
            </a:pPr>
            <a:r>
              <a:rPr lang="en-US" dirty="0">
                <a:latin typeface="Rockwell" charset="0"/>
                <a:ea typeface="Rockwell" charset="0"/>
                <a:cs typeface="Rockwell" charset="0"/>
              </a:rPr>
              <a:t>INSTRUCTIONS: </a:t>
            </a:r>
            <a:r>
              <a:rPr lang="en-US" dirty="0"/>
              <a:t>consider these questions and include those that are most relevant to your outcome. </a:t>
            </a:r>
          </a:p>
          <a:p>
            <a:pPr>
              <a:buNone/>
            </a:pPr>
            <a:endParaRPr lang="en-US" dirty="0">
              <a:latin typeface="Rockwell" charset="0"/>
              <a:ea typeface="Rockwell" charset="0"/>
              <a:cs typeface="Rockwell" charset="0"/>
            </a:endParaRPr>
          </a:p>
          <a:p>
            <a:endParaRPr lang="en-US" baseline="0" dirty="0">
              <a:latin typeface="Rockwell" charset="0"/>
            </a:endParaRPr>
          </a:p>
        </p:txBody>
      </p:sp>
    </p:spTree>
    <p:extLst>
      <p:ext uri="{BB962C8B-B14F-4D97-AF65-F5344CB8AC3E}">
        <p14:creationId xmlns:p14="http://schemas.microsoft.com/office/powerpoint/2010/main" val="3273389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[section header,</a:t>
            </a:r>
            <a:r>
              <a:rPr lang="en-US" baseline="0" dirty="0"/>
              <a:t> no action required] </a:t>
            </a:r>
            <a:r>
              <a:rPr lang="en-US" dirty="0"/>
              <a:t>This second section provides the BUT part of the AND, BUT, THEREFORE story structure. This section provides an opportunity to talk about your challenges, based on your analysis</a:t>
            </a:r>
            <a:r>
              <a:rPr lang="en-US" baseline="0" dirty="0"/>
              <a:t> using the logic table and the discussion questions in the SRS Quarterly Meeting Guide</a:t>
            </a:r>
            <a:r>
              <a:rPr lang="en-US" dirty="0"/>
              <a:t>. </a:t>
            </a:r>
            <a:endParaRPr dirty="0"/>
          </a:p>
        </p:txBody>
      </p:sp>
    </p:spTree>
    <p:extLst>
      <p:ext uri="{BB962C8B-B14F-4D97-AF65-F5344CB8AC3E}">
        <p14:creationId xmlns:p14="http://schemas.microsoft.com/office/powerpoint/2010/main" val="1876179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Shape 254"/>
          <p:cNvSpPr>
            <a:spLocks noGrp="1" noRot="1" noChangeAspect="1"/>
          </p:cNvSpPr>
          <p:nvPr>
            <p:ph type="sldImg" idx="2"/>
          </p:nvPr>
        </p:nvSpPr>
        <p:spPr>
          <a:noFill/>
        </p:spPr>
      </p:sp>
      <p:sp>
        <p:nvSpPr>
          <p:cNvPr id="255" name="Shape 255"/>
          <p:cNvSpPr txBox="1">
            <a:spLocks noGrp="1"/>
          </p:cNvSpPr>
          <p:nvPr>
            <p:ph type="body" idx="1"/>
          </p:nvPr>
        </p:nvSpPr>
        <p:spPr>
          <a:ln/>
        </p:spPr>
        <p:txBody>
          <a:bodyPr lIns="96625" tIns="96625" rIns="96625" bIns="96625">
            <a:noAutofit/>
          </a:bodyPr>
          <a:lstStyle/>
          <a:p>
            <a:pPr fontAlgn="auto">
              <a:spcAft>
                <a:spcPts val="0"/>
              </a:spcAft>
              <a:buSzPct val="25000"/>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[section header,</a:t>
            </a:r>
            <a:r>
              <a:rPr lang="en-US" baseline="0" dirty="0"/>
              <a:t> no action required] </a:t>
            </a:r>
            <a:r>
              <a:rPr lang="en-US" dirty="0"/>
              <a:t>This second section provides the THEREFORE part of the AND, BUT, THEREFORE story structure. This section provides an opportunity to talk about your adaptations and next steps, based on your analysis</a:t>
            </a:r>
            <a:r>
              <a:rPr lang="en-US" baseline="0" dirty="0"/>
              <a:t> using the logic table and the discussion questions in the SRS Quarterly Meeting Guide</a:t>
            </a:r>
            <a:r>
              <a:rPr lang="en-US" dirty="0"/>
              <a:t>. </a:t>
            </a:r>
          </a:p>
          <a:p>
            <a:endParaRPr dirty="0"/>
          </a:p>
        </p:txBody>
      </p:sp>
    </p:spTree>
    <p:extLst>
      <p:ext uri="{BB962C8B-B14F-4D97-AF65-F5344CB8AC3E}">
        <p14:creationId xmlns:p14="http://schemas.microsoft.com/office/powerpoint/2010/main" val="165096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271"/>
          <p:cNvSpPr>
            <a:spLocks noGrp="1" noRot="1" noChangeAspect="1"/>
          </p:cNvSpPr>
          <p:nvPr>
            <p:ph type="sldImg" idx="2"/>
          </p:nvPr>
        </p:nvSpPr>
        <p:spPr>
          <a:noFill/>
        </p:spPr>
      </p:sp>
      <p:sp>
        <p:nvSpPr>
          <p:cNvPr id="272" name="Shape 272"/>
          <p:cNvSpPr txBox="1">
            <a:spLocks noGrp="1"/>
          </p:cNvSpPr>
          <p:nvPr>
            <p:ph type="body" idx="1"/>
          </p:nvPr>
        </p:nvSpPr>
        <p:spPr>
          <a:ln/>
        </p:spPr>
        <p:txBody>
          <a:bodyPr lIns="96625" tIns="96625" rIns="96625" bIns="96625">
            <a:noAutofit/>
          </a:bodyPr>
          <a:lstStyle/>
          <a:p>
            <a:pPr fontAlgn="auto">
              <a:spcAft>
                <a:spcPts val="0"/>
              </a:spcAft>
              <a:buSzPct val="25000"/>
              <a:defRPr/>
            </a:pPr>
            <a:endParaRPr dirty="0">
              <a:latin typeface="Rockwell"/>
              <a:ea typeface="Rockwell"/>
              <a:cs typeface="Rockwell"/>
              <a:sym typeface="Rockwell"/>
            </a:endParaRPr>
          </a:p>
          <a:p>
            <a:pPr fontAlgn="auto">
              <a:spcAft>
                <a:spcPts val="0"/>
              </a:spcAft>
              <a:buSzPct val="25000"/>
              <a:defRPr/>
            </a:pPr>
            <a:endParaRPr dirty="0"/>
          </a:p>
          <a:p>
            <a:pPr fontAlgn="auto">
              <a:spcAft>
                <a:spcPts val="0"/>
              </a:spcAft>
              <a:buSzPct val="25000"/>
              <a:defRPr/>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i="0" u="none" baseline="0" dirty="0" smtClean="0">
                <a:solidFill>
                  <a:srgbClr val="FF0000"/>
                </a:solidFill>
              </a:rPr>
              <a:t>BT </a:t>
            </a:r>
            <a:r>
              <a:rPr lang="en-US" b="1" i="0" u="none" baseline="0" dirty="0" smtClean="0">
                <a:solidFill>
                  <a:srgbClr val="FF0000"/>
                </a:solidFill>
              </a:rPr>
              <a:t>Outcome linked in some way </a:t>
            </a:r>
            <a:r>
              <a:rPr lang="en-US" b="1" i="0" u="none" baseline="0" dirty="0" smtClean="0">
                <a:solidFill>
                  <a:srgbClr val="FF0000"/>
                </a:solidFill>
              </a:rPr>
              <a:t>to </a:t>
            </a:r>
            <a:r>
              <a:rPr lang="en-US" b="1" i="0" u="none" baseline="0" dirty="0" smtClean="0">
                <a:solidFill>
                  <a:srgbClr val="FF0000"/>
                </a:solidFill>
              </a:rPr>
              <a:t>all </a:t>
            </a:r>
            <a:r>
              <a:rPr lang="en-US" b="1" i="0" u="none" baseline="0" dirty="0" smtClean="0">
                <a:solidFill>
                  <a:srgbClr val="FF0000"/>
                </a:solidFill>
              </a:rPr>
              <a:t>of the other </a:t>
            </a:r>
            <a:r>
              <a:rPr lang="en-US" b="1" i="0" u="none" baseline="0" dirty="0" smtClean="0">
                <a:solidFill>
                  <a:srgbClr val="FF0000"/>
                </a:solidFill>
              </a:rPr>
              <a:t>Goals; need better coordination with those management plans.</a:t>
            </a:r>
            <a:endParaRPr lang="en-US" b="1" i="0" u="none" dirty="0">
              <a:solidFill>
                <a:srgbClr val="FF0000"/>
              </a:solidFill>
            </a:endParaRPr>
          </a:p>
          <a:p>
            <a:endParaRPr lang="en-US" dirty="0"/>
          </a:p>
        </p:txBody>
      </p:sp>
    </p:spTree>
    <p:extLst>
      <p:ext uri="{BB962C8B-B14F-4D97-AF65-F5344CB8AC3E}">
        <p14:creationId xmlns:p14="http://schemas.microsoft.com/office/powerpoint/2010/main" val="3623836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Shape 285"/>
          <p:cNvSpPr>
            <a:spLocks noGrp="1" noRot="1" noChangeAspect="1"/>
          </p:cNvSpPr>
          <p:nvPr>
            <p:ph type="sldImg" idx="2"/>
          </p:nvPr>
        </p:nvSpPr>
        <p:spPr>
          <a:xfrm>
            <a:off x="428625" y="708025"/>
            <a:ext cx="6297613" cy="3541713"/>
          </a:xfrm>
          <a:noFill/>
        </p:spPr>
      </p:sp>
      <p:sp>
        <p:nvSpPr>
          <p:cNvPr id="286" name="Shape 286"/>
          <p:cNvSpPr txBox="1">
            <a:spLocks noGrp="1"/>
          </p:cNvSpPr>
          <p:nvPr>
            <p:ph type="body" idx="1"/>
          </p:nvPr>
        </p:nvSpPr>
        <p:spPr>
          <a:xfrm>
            <a:off x="715963" y="4486275"/>
            <a:ext cx="5724525" cy="4249738"/>
          </a:xfrm>
          <a:ln/>
        </p:spPr>
        <p:txBody>
          <a:bodyPr lIns="94825" tIns="94825" rIns="94825" bIns="94825">
            <a:noAutofit/>
          </a:bodyPr>
          <a:lstStyle/>
          <a:p>
            <a:pPr marL="228600" indent="-228600" fontAlgn="auto">
              <a:spcAft>
                <a:spcPts val="0"/>
              </a:spcAft>
              <a:buSzPct val="25000"/>
              <a:buAutoNum type="arabicPeriod"/>
              <a:defRPr/>
            </a:pPr>
            <a:r>
              <a:rPr lang="en-US" dirty="0" smtClean="0"/>
              <a:t>Coordinate</a:t>
            </a:r>
            <a:r>
              <a:rPr lang="en-US" baseline="0" dirty="0" smtClean="0"/>
              <a:t> reps performance plans with </a:t>
            </a:r>
            <a:r>
              <a:rPr lang="en-US" dirty="0" smtClean="0"/>
              <a:t>BTAT</a:t>
            </a:r>
            <a:r>
              <a:rPr lang="en-US" baseline="0" dirty="0" smtClean="0"/>
              <a:t> </a:t>
            </a:r>
            <a:r>
              <a:rPr lang="en-US" baseline="0" dirty="0" err="1" smtClean="0"/>
              <a:t>workplans</a:t>
            </a:r>
            <a:r>
              <a:rPr lang="en-US" baseline="0" dirty="0" smtClean="0"/>
              <a:t> to better align; financial support for workshops</a:t>
            </a:r>
          </a:p>
          <a:p>
            <a:pPr marL="228600" indent="-228600" fontAlgn="auto">
              <a:spcAft>
                <a:spcPts val="0"/>
              </a:spcAft>
              <a:buSzPct val="25000"/>
              <a:buAutoNum type="arabicPeriod"/>
              <a:defRPr/>
            </a:pPr>
            <a:r>
              <a:rPr lang="en-US" baseline="0" dirty="0" smtClean="0"/>
              <a:t>For example, engage planners/DOT on culvert replacement projects to use fish-friendly culverts, connect BT patches</a:t>
            </a:r>
          </a:p>
          <a:p>
            <a:pPr marL="228600" indent="-228600" fontAlgn="auto">
              <a:spcAft>
                <a:spcPts val="0"/>
              </a:spcAft>
              <a:buSzPct val="25000"/>
              <a:buAutoNum type="arabicPeriod"/>
              <a:defRPr/>
            </a:pPr>
            <a:r>
              <a:rPr lang="en-US" baseline="0" dirty="0" smtClean="0"/>
              <a:t>For example, ensuring monitoring is fully supported, make it explicit restoration project objectives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endParaRPr dirty="0"/>
          </a:p>
        </p:txBody>
      </p:sp>
    </p:spTree>
    <p:extLst>
      <p:ext uri="{BB962C8B-B14F-4D97-AF65-F5344CB8AC3E}">
        <p14:creationId xmlns:p14="http://schemas.microsoft.com/office/powerpoint/2010/main" val="328247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[time for discussion at the end of the presentation, before the next outcome presentation]</a:t>
            </a:r>
            <a:endParaRPr dirty="0"/>
          </a:p>
        </p:txBody>
      </p:sp>
    </p:spTree>
    <p:extLst>
      <p:ext uri="{BB962C8B-B14F-4D97-AF65-F5344CB8AC3E}">
        <p14:creationId xmlns:p14="http://schemas.microsoft.com/office/powerpoint/2010/main" val="315892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7" name="Shape 95"/>
          <p:cNvSpPr>
            <a:spLocks noGrp="1" noRot="1" noChangeAspect="1"/>
          </p:cNvSpPr>
          <p:nvPr>
            <p:ph type="sldImg" idx="2"/>
          </p:nvPr>
        </p:nvSpPr>
        <p:spPr>
          <a:noFill/>
        </p:spPr>
      </p:sp>
      <p:sp>
        <p:nvSpPr>
          <p:cNvPr id="96" name="Shape 96"/>
          <p:cNvSpPr txBox="1">
            <a:spLocks noGrp="1"/>
          </p:cNvSpPr>
          <p:nvPr>
            <p:ph type="body" idx="1"/>
          </p:nvPr>
        </p:nvSpPr>
        <p:spPr>
          <a:ln/>
        </p:spPr>
        <p:txBody>
          <a:bodyPr lIns="96625" tIns="96625" rIns="96625" bIns="96625">
            <a:noAutofit/>
          </a:bodyPr>
          <a:lstStyle/>
          <a:p>
            <a:pPr fontAlgn="auto">
              <a:spcAft>
                <a:spcPts val="0"/>
              </a:spcAft>
              <a:buClr>
                <a:srgbClr val="3B8D61"/>
              </a:buClr>
              <a:buSzPct val="25000"/>
              <a:defRPr/>
            </a:pPr>
            <a:r>
              <a:rPr lang="en" b="1" dirty="0" smtClean="0">
                <a:solidFill>
                  <a:srgbClr val="3B8D61"/>
                </a:solidFill>
              </a:rPr>
              <a:t>The estimates are based on th 2015 EBTJV</a:t>
            </a:r>
            <a:r>
              <a:rPr lang="en" b="1" baseline="0" dirty="0" smtClean="0">
                <a:solidFill>
                  <a:srgbClr val="3B8D61"/>
                </a:solidFill>
              </a:rPr>
              <a:t> assessment</a:t>
            </a:r>
            <a:endParaRPr b="1" dirty="0">
              <a:solidFill>
                <a:srgbClr val="3B8D6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Shape 285"/>
          <p:cNvSpPr>
            <a:spLocks noGrp="1" noRot="1" noChangeAspect="1"/>
          </p:cNvSpPr>
          <p:nvPr>
            <p:ph type="sldImg" idx="2"/>
          </p:nvPr>
        </p:nvSpPr>
        <p:spPr>
          <a:xfrm>
            <a:off x="428625" y="708025"/>
            <a:ext cx="6297613" cy="3541713"/>
          </a:xfrm>
          <a:noFill/>
        </p:spPr>
      </p:sp>
      <p:sp>
        <p:nvSpPr>
          <p:cNvPr id="286" name="Shape 286"/>
          <p:cNvSpPr txBox="1">
            <a:spLocks noGrp="1"/>
          </p:cNvSpPr>
          <p:nvPr>
            <p:ph type="body" idx="1"/>
          </p:nvPr>
        </p:nvSpPr>
        <p:spPr>
          <a:xfrm>
            <a:off x="715963" y="4486275"/>
            <a:ext cx="5724525" cy="4249738"/>
          </a:xfrm>
          <a:ln/>
        </p:spPr>
        <p:txBody>
          <a:bodyPr lIns="94825" tIns="94825" rIns="94825" bIns="94825">
            <a:noAutofit/>
          </a:bodyPr>
          <a:lstStyle/>
          <a:p>
            <a:pPr marL="228600" indent="-228600" fontAlgn="auto">
              <a:spcAft>
                <a:spcPts val="0"/>
              </a:spcAft>
              <a:buSzPct val="25000"/>
              <a:buAutoNum type="arabicPeriod"/>
              <a:defRPr/>
            </a:pPr>
            <a:r>
              <a:rPr lang="en-US" dirty="0" smtClean="0"/>
              <a:t>Coordinate</a:t>
            </a:r>
            <a:r>
              <a:rPr lang="en-US" baseline="0" dirty="0" smtClean="0"/>
              <a:t> reps performance plans with </a:t>
            </a:r>
            <a:r>
              <a:rPr lang="en-US" dirty="0" smtClean="0"/>
              <a:t>BTAT</a:t>
            </a:r>
            <a:r>
              <a:rPr lang="en-US" baseline="0" dirty="0" smtClean="0"/>
              <a:t> </a:t>
            </a:r>
            <a:r>
              <a:rPr lang="en-US" baseline="0" dirty="0" err="1" smtClean="0"/>
              <a:t>workplans</a:t>
            </a:r>
            <a:r>
              <a:rPr lang="en-US" baseline="0" dirty="0" smtClean="0"/>
              <a:t> to better align; financial support for workshops</a:t>
            </a:r>
          </a:p>
          <a:p>
            <a:pPr marL="228600" indent="-228600" fontAlgn="auto">
              <a:spcAft>
                <a:spcPts val="0"/>
              </a:spcAft>
              <a:buSzPct val="25000"/>
              <a:buAutoNum type="arabicPeriod"/>
              <a:defRPr/>
            </a:pPr>
            <a:r>
              <a:rPr lang="en-US" baseline="0" dirty="0" smtClean="0"/>
              <a:t>For example, engage planners/DOT on culvert replacement projects to use fish-friendly culverts, connect BT patches</a:t>
            </a:r>
          </a:p>
          <a:p>
            <a:pPr marL="228600" indent="-228600" fontAlgn="auto">
              <a:spcAft>
                <a:spcPts val="0"/>
              </a:spcAft>
              <a:buSzPct val="25000"/>
              <a:buAutoNum type="arabicPeriod"/>
              <a:defRPr/>
            </a:pPr>
            <a:r>
              <a:rPr lang="en-US" baseline="0" dirty="0" smtClean="0"/>
              <a:t>For example, ensuring monitoring is fully supported, make it explicit restoration project objectives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[section header, no action required]</a:t>
            </a:r>
            <a:r>
              <a:rPr lang="en-US" baseline="0" dirty="0"/>
              <a:t> </a:t>
            </a:r>
            <a:r>
              <a:rPr lang="en-US" dirty="0"/>
              <a:t>The section that follows should provide some brief historical context for the Bay Program’s work toward this outcome. Add slides as needed while being mindful of the time you have. </a:t>
            </a:r>
            <a:endParaRPr dirty="0"/>
          </a:p>
        </p:txBody>
      </p:sp>
    </p:spTree>
    <p:extLst>
      <p:ext uri="{BB962C8B-B14F-4D97-AF65-F5344CB8AC3E}">
        <p14:creationId xmlns:p14="http://schemas.microsoft.com/office/powerpoint/2010/main" val="262250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INSTRUCTIONS: Describe the factors, efforts &amp; gaps, and management approaches that</a:t>
            </a:r>
            <a:r>
              <a:rPr lang="en-US" baseline="0" dirty="0"/>
              <a:t> are relevant to your ask or key takeaway. You could use the analysis and insight gained from your logic table to consider questions like, </a:t>
            </a:r>
          </a:p>
          <a:p>
            <a:endParaRPr lang="en-US" baseline="0" dirty="0"/>
          </a:p>
          <a:p>
            <a:pPr marL="474254" lvl="2" indent="-474254">
              <a:buFont typeface="Arial" panose="020B0604020202020204" pitchFamily="34" charset="0"/>
              <a:buChar char="•"/>
            </a:pPr>
            <a:r>
              <a:rPr lang="en-US" dirty="0">
                <a:latin typeface="Rockwell" panose="02060603020205020403" pitchFamily="18" charset="0"/>
              </a:rPr>
              <a:t>What are my critical</a:t>
            </a:r>
            <a:r>
              <a:rPr lang="en-US" baseline="0" dirty="0">
                <a:latin typeface="Rockwell" panose="02060603020205020403" pitchFamily="18" charset="0"/>
              </a:rPr>
              <a:t> factors originally identified in the Management Strategy?</a:t>
            </a:r>
          </a:p>
          <a:p>
            <a:pPr marL="474254" lvl="2" indent="-474254">
              <a:buFont typeface="Arial" panose="020B0604020202020204" pitchFamily="34" charset="0"/>
              <a:buChar char="•"/>
            </a:pPr>
            <a:r>
              <a:rPr lang="en-US" baseline="0" dirty="0">
                <a:latin typeface="Rockwell" panose="02060603020205020403" pitchFamily="18" charset="0"/>
              </a:rPr>
              <a:t>What did I originally identify in the Management Strategy as gaps in existing programs that addressed those factors?</a:t>
            </a:r>
          </a:p>
          <a:p>
            <a:pPr marL="474254" lvl="2" indent="-474254">
              <a:buFont typeface="Arial" panose="020B0604020202020204" pitchFamily="34" charset="0"/>
              <a:buChar char="•"/>
            </a:pPr>
            <a:r>
              <a:rPr lang="en-US" baseline="0" dirty="0">
                <a:latin typeface="Rockwell" panose="02060603020205020403" pitchFamily="18" charset="0"/>
              </a:rPr>
              <a:t>What were the management approaches I chose for my strategy and </a:t>
            </a:r>
            <a:r>
              <a:rPr lang="en-US" baseline="0" dirty="0" err="1">
                <a:latin typeface="Rockwell" panose="02060603020205020403" pitchFamily="18" charset="0"/>
              </a:rPr>
              <a:t>workplan</a:t>
            </a:r>
            <a:r>
              <a:rPr lang="en-US" baseline="0" dirty="0">
                <a:latin typeface="Rockwell" panose="02060603020205020403" pitchFamily="18" charset="0"/>
              </a:rPr>
              <a:t> to address those gaps? </a:t>
            </a:r>
          </a:p>
          <a:p>
            <a:pPr marL="474254" lvl="2" indent="-474254">
              <a:buFont typeface="Arial" panose="020B0604020202020204" pitchFamily="34" charset="0"/>
              <a:buChar char="•"/>
            </a:pPr>
            <a:endParaRPr lang="en-US" baseline="0" dirty="0">
              <a:latin typeface="Rockwell" panose="02060603020205020403" pitchFamily="18" charset="0"/>
            </a:endParaRPr>
          </a:p>
          <a:p>
            <a:pPr marL="0" lvl="2" indent="0">
              <a:buFont typeface="Arial" panose="020B0604020202020204" pitchFamily="34" charset="0"/>
              <a:buNone/>
            </a:pPr>
            <a:endParaRPr lang="en-US" sz="1200" dirty="0">
              <a:latin typeface="Rockwell" panose="02060603020205020403" pitchFamily="18" charset="0"/>
            </a:endParaRPr>
          </a:p>
          <a:p>
            <a:r>
              <a:rPr lang="en-US" dirty="0"/>
              <a:t>REMEMBER: Prioritize</a:t>
            </a:r>
            <a:r>
              <a:rPr lang="en-US" baseline="0" dirty="0"/>
              <a:t> the information you want to present based on your story, ask, or key takeaway. </a:t>
            </a:r>
            <a:endParaRPr lang="en-US" dirty="0"/>
          </a:p>
          <a:p>
            <a:endParaRPr lang="en-US" dirty="0"/>
          </a:p>
        </p:txBody>
      </p:sp>
    </p:spTree>
    <p:extLst>
      <p:ext uri="{BB962C8B-B14F-4D97-AF65-F5344CB8AC3E}">
        <p14:creationId xmlns:p14="http://schemas.microsoft.com/office/powerpoint/2010/main" val="1312784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Shape 122"/>
          <p:cNvSpPr>
            <a:spLocks noGrp="1" noRot="1" noChangeAspect="1"/>
          </p:cNvSpPr>
          <p:nvPr>
            <p:ph type="sldImg" idx="2"/>
          </p:nvPr>
        </p:nvSpPr>
        <p:spPr>
          <a:noFill/>
        </p:spPr>
      </p:sp>
      <p:sp>
        <p:nvSpPr>
          <p:cNvPr id="123" name="Shape 123"/>
          <p:cNvSpPr txBox="1">
            <a:spLocks noGrp="1"/>
          </p:cNvSpPr>
          <p:nvPr>
            <p:ph type="body" idx="1"/>
          </p:nvPr>
        </p:nvSpPr>
        <p:spPr>
          <a:ln/>
        </p:spPr>
        <p:txBody>
          <a:bodyPr lIns="96625" tIns="96625" rIns="96625" bIns="96625">
            <a:noAutofit/>
          </a:bodyPr>
          <a:lstStyle/>
          <a:p>
            <a:pPr fontAlgn="auto">
              <a:spcAft>
                <a:spcPts val="0"/>
              </a:spcAft>
              <a:buClr>
                <a:srgbClr val="3B8D61"/>
              </a:buClr>
              <a:buSzPct val="25000"/>
              <a:defRPr/>
            </a:pPr>
            <a:r>
              <a:rPr lang="en-US" b="1" dirty="0" smtClean="0">
                <a:solidFill>
                  <a:srgbClr val="3B8D61"/>
                </a:solidFill>
              </a:rPr>
              <a:t>Monitoring support – both existing populations and restoration projects, resources</a:t>
            </a:r>
            <a:r>
              <a:rPr lang="en-US" b="1" baseline="0" dirty="0" smtClean="0">
                <a:solidFill>
                  <a:srgbClr val="3B8D61"/>
                </a:solidFill>
              </a:rPr>
              <a:t> needed to adequately address</a:t>
            </a:r>
          </a:p>
          <a:p>
            <a:pPr fontAlgn="auto">
              <a:spcAft>
                <a:spcPts val="0"/>
              </a:spcAft>
              <a:buClr>
                <a:srgbClr val="3B8D61"/>
              </a:buClr>
              <a:buSzPct val="25000"/>
              <a:defRPr/>
            </a:pPr>
            <a:r>
              <a:rPr lang="en-US" b="1" baseline="0" dirty="0" smtClean="0">
                <a:solidFill>
                  <a:srgbClr val="3B8D61"/>
                </a:solidFill>
              </a:rPr>
              <a:t>Identify/communicate priority areas – both conservation, where stressors are the lowest, and restoration</a:t>
            </a:r>
            <a:endParaRPr lang="en-US" b="1" dirty="0">
              <a:solidFill>
                <a:srgbClr val="3B8D6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endParaRPr dirty="0"/>
          </a:p>
        </p:txBody>
      </p:sp>
    </p:spTree>
    <p:extLst>
      <p:ext uri="{BB962C8B-B14F-4D97-AF65-F5344CB8AC3E}">
        <p14:creationId xmlns:p14="http://schemas.microsoft.com/office/powerpoint/2010/main" val="400654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Shape 144"/>
          <p:cNvSpPr>
            <a:spLocks noGrp="1" noRot="1" noChangeAspect="1"/>
          </p:cNvSpPr>
          <p:nvPr>
            <p:ph type="sldImg" idx="2"/>
          </p:nvPr>
        </p:nvSpPr>
        <p:spPr>
          <a:noFill/>
        </p:spPr>
      </p:sp>
      <p:sp>
        <p:nvSpPr>
          <p:cNvPr id="145" name="Shape 145"/>
          <p:cNvSpPr txBox="1">
            <a:spLocks noGrp="1"/>
          </p:cNvSpPr>
          <p:nvPr>
            <p:ph type="body" idx="1"/>
          </p:nvPr>
        </p:nvSpPr>
        <p:spPr>
          <a:ln/>
        </p:spPr>
        <p:txBody>
          <a:bodyPr vert="horz" wrap="square" lIns="96625" tIns="96625" rIns="96625" bIns="96625" numCol="1" compatLnSpc="1">
            <a:prstTxWarp prst="textNoShape">
              <a:avLst/>
            </a:prstTxWarp>
            <a:noAutofit/>
          </a:bodyPr>
          <a:lstStyle/>
          <a:p>
            <a:pPr fontAlgn="auto">
              <a:spcAft>
                <a:spcPts val="0"/>
              </a:spcAft>
              <a:buClr>
                <a:srgbClr val="3B8D61"/>
              </a:buClr>
              <a:buSzPct val="25000"/>
              <a:defRPr/>
            </a:pPr>
            <a:r>
              <a:rPr lang="en-US" b="1" dirty="0" smtClean="0">
                <a:solidFill>
                  <a:srgbClr val="3B8D61"/>
                </a:solidFill>
              </a:rPr>
              <a:t>I would add Federal to the UGR project partner</a:t>
            </a:r>
            <a:r>
              <a:rPr lang="en-US" b="1" baseline="0" dirty="0" smtClean="0">
                <a:solidFill>
                  <a:srgbClr val="3B8D61"/>
                </a:solidFill>
              </a:rPr>
              <a:t> list</a:t>
            </a:r>
            <a:endParaRPr lang="en-US" b="1" dirty="0" smtClean="0">
              <a:solidFill>
                <a:srgbClr val="3B8D6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0" y="2878750"/>
            <a:ext cx="4505699" cy="1159799"/>
          </a:xfrm>
          <a:prstGeom prst="rect">
            <a:avLst/>
          </a:prstGeom>
        </p:spPr>
        <p:txBody>
          <a:bodyPr lIns="91425" tIns="91425" rIns="91425" bIns="91425" anchor="b" anchorCtr="0"/>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a:p>
        </p:txBody>
      </p:sp>
      <p:sp>
        <p:nvSpPr>
          <p:cNvPr id="17" name="Shape 17"/>
          <p:cNvSpPr txBox="1">
            <a:spLocks noGrp="1"/>
          </p:cNvSpPr>
          <p:nvPr>
            <p:ph type="subTitle" idx="1"/>
          </p:nvPr>
        </p:nvSpPr>
        <p:spPr>
          <a:xfrm>
            <a:off x="4113600" y="3983050"/>
            <a:ext cx="4505699" cy="784799"/>
          </a:xfrm>
          <a:prstGeom prst="rect">
            <a:avLst/>
          </a:prstGeom>
        </p:spPr>
        <p:txBody>
          <a:bodyPr lIns="91425" tIns="91425" rIns="91425" bIns="91425" anchor="t" anchorCtr="0"/>
          <a:lstStyle>
            <a:lvl1pPr lvl="0" rtl="0">
              <a:spcBef>
                <a:spcPts val="0"/>
              </a:spcBef>
              <a:buClr>
                <a:srgbClr val="94BF6E"/>
              </a:buClr>
              <a:buSzPct val="100000"/>
              <a:buNone/>
              <a:defRPr sz="1800" b="1">
                <a:solidFill>
                  <a:srgbClr val="94BF6E"/>
                </a:solidFill>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a:p>
        </p:txBody>
      </p:sp>
      <p:sp>
        <p:nvSpPr>
          <p:cNvPr id="18" name="Shape 18"/>
          <p:cNvSpPr/>
          <p:nvPr/>
        </p:nvSpPr>
        <p:spPr>
          <a:xfrm>
            <a:off x="0" y="4288499"/>
            <a:ext cx="34743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a:off x="0" y="0"/>
            <a:ext cx="34743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0" name="Shape 20"/>
          <p:cNvSpPr/>
          <p:nvPr/>
        </p:nvSpPr>
        <p:spPr>
          <a:xfrm>
            <a:off x="0" y="500625"/>
            <a:ext cx="34743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a:off x="0" y="4493604"/>
            <a:ext cx="34743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a:off x="0" y="4584075"/>
            <a:ext cx="34743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3398537" y="1599537"/>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26" name="Shape 26"/>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7" name="Shape 27"/>
          <p:cNvSpPr/>
          <p:nvPr/>
        </p:nvSpPr>
        <p:spPr>
          <a:xfrm>
            <a:off x="0" y="500624"/>
            <a:ext cx="9144000" cy="7320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a:off x="0" y="3962800"/>
            <a:ext cx="9144000" cy="370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a:off x="0" y="4333125"/>
            <a:ext cx="9144000" cy="8102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30" name="Shape 30"/>
          <p:cNvSpPr txBox="1">
            <a:spLocks noGrp="1"/>
          </p:cNvSpPr>
          <p:nvPr>
            <p:ph type="body" idx="1"/>
          </p:nvPr>
        </p:nvSpPr>
        <p:spPr>
          <a:xfrm>
            <a:off x="1556175" y="2300275"/>
            <a:ext cx="6031800" cy="605100"/>
          </a:xfrm>
          <a:prstGeom prst="rect">
            <a:avLst/>
          </a:prstGeom>
        </p:spPr>
        <p:txBody>
          <a:bodyPr lIns="91425" tIns="91425" rIns="91425" bIns="91425" anchor="ctr" anchorCtr="0"/>
          <a:lstStyle>
            <a:lvl1pPr lvl="0" algn="ctr" rtl="0">
              <a:spcBef>
                <a:spcPts val="0"/>
              </a:spcBef>
              <a:buClr>
                <a:srgbClr val="FFFFFF"/>
              </a:buClr>
              <a:buSzPct val="100000"/>
              <a:defRPr sz="2000">
                <a:solidFill>
                  <a:srgbClr val="FFFFFF"/>
                </a:solidFill>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33" name="Shape 3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35" name="Shape 3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36" name="Shape 3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37" name="Shape 3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38" name="Shape 3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1146025" y="1767275"/>
            <a:ext cx="7540800" cy="3158699"/>
          </a:xfrm>
          <a:prstGeom prst="rect">
            <a:avLst/>
          </a:prstGeom>
        </p:spPr>
        <p:txBody>
          <a:bodyPr lIns="91425" tIns="91425" rIns="91425" bIns="91425" anchor="t" anchorCtr="0"/>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63" name="Shape 6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64" name="Shape 6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65" name="Shape 6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67" name="Shape 6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68" name="Shape 6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style B">
    <p:spTree>
      <p:nvGrpSpPr>
        <p:cNvPr id="1" name="Shape 88"/>
        <p:cNvGrpSpPr/>
        <p:nvPr/>
      </p:nvGrpSpPr>
      <p:grpSpPr>
        <a:xfrm>
          <a:off x="0" y="0"/>
          <a:ext cx="0" cy="0"/>
          <a:chOff x="0" y="0"/>
          <a:chExt cx="0" cy="0"/>
        </a:xfrm>
      </p:grpSpPr>
      <p:sp>
        <p:nvSpPr>
          <p:cNvPr id="89" name="Shape 89"/>
          <p:cNvSpPr/>
          <p:nvPr/>
        </p:nvSpPr>
        <p:spPr>
          <a:xfrm>
            <a:off x="0" y="4294550"/>
            <a:ext cx="9144000" cy="241199"/>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90" name="Shape 9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91" name="Shape 9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93" name="Shape 9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B841C61-79D3-4598-A2F1-CCC0AA584C6A}" type="datetimeFigureOut">
              <a:rPr lang="en-US" smtClean="0">
                <a:solidFill>
                  <a:prstClr val="black">
                    <a:tint val="75000"/>
                  </a:prstClr>
                </a:solidFill>
              </a:rPr>
              <a:pPr/>
              <a:t>4/26/2017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91A7F48-8656-4821-B352-C2D0D06B6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2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8"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1146049" y="1759925"/>
            <a:ext cx="7656576" cy="1159799"/>
          </a:xfrm>
          <a:prstGeom prst="rect">
            <a:avLst/>
          </a:prstGeom>
        </p:spPr>
        <p:txBody>
          <a:bodyPr lIns="91425" tIns="91425" rIns="91425" bIns="91425" anchor="b" anchorCtr="0">
            <a:noAutofit/>
          </a:bodyPr>
          <a:lstStyle/>
          <a:p>
            <a:pPr lvl="0">
              <a:spcBef>
                <a:spcPts val="0"/>
              </a:spcBef>
              <a:buNone/>
            </a:pPr>
            <a:r>
              <a:rPr lang="en-US" dirty="0">
                <a:latin typeface="Rockwell" charset="0"/>
                <a:ea typeface="Rockwell" charset="0"/>
                <a:cs typeface="Rockwell" charset="0"/>
              </a:rPr>
              <a:t>Brook Trout Outcome</a:t>
            </a:r>
            <a:endParaRPr lang="en" dirty="0">
              <a:latin typeface="Rockwell" charset="0"/>
              <a:ea typeface="Rockwell" charset="0"/>
              <a:cs typeface="Rockwell" charset="0"/>
            </a:endParaRPr>
          </a:p>
        </p:txBody>
      </p:sp>
      <p:pic>
        <p:nvPicPr>
          <p:cNvPr id="11"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511" y="536448"/>
            <a:ext cx="17430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762919" y="3334252"/>
            <a:ext cx="4219156" cy="646331"/>
          </a:xfrm>
          <a:prstGeom prst="rect">
            <a:avLst/>
          </a:prstGeom>
        </p:spPr>
        <p:txBody>
          <a:bodyPr wrap="square">
            <a:spAutoFit/>
          </a:bodyPr>
          <a:lstStyle/>
          <a:p>
            <a:r>
              <a:rPr lang="en-US" sz="1800" i="1" dirty="0">
                <a:solidFill>
                  <a:schemeClr val="bg1"/>
                </a:solidFill>
                <a:latin typeface="Rockwell" charset="0"/>
                <a:ea typeface="Rockwell" charset="0"/>
                <a:cs typeface="Rockwell" charset="0"/>
              </a:rPr>
              <a:t>Stephen Faulkner, USGS</a:t>
            </a:r>
          </a:p>
          <a:p>
            <a:r>
              <a:rPr lang="en-US" sz="1800" i="1" dirty="0">
                <a:solidFill>
                  <a:schemeClr val="bg1"/>
                </a:solidFill>
                <a:latin typeface="Rockwell" charset="0"/>
              </a:rPr>
              <a:t>Brook Trout Action Team </a:t>
            </a:r>
            <a:r>
              <a:rPr lang="en-US" sz="1800" i="1" dirty="0" smtClean="0">
                <a:solidFill>
                  <a:schemeClr val="bg1"/>
                </a:solidFill>
                <a:latin typeface="Rockwell" charset="0"/>
              </a:rPr>
              <a:t>Coordinator</a:t>
            </a:r>
            <a:endParaRPr lang="en-US" dirty="0">
              <a:solidFill>
                <a:schemeClr val="bg1"/>
              </a:solidFill>
            </a:endParaRPr>
          </a:p>
        </p:txBody>
      </p:sp>
      <p:sp>
        <p:nvSpPr>
          <p:cNvPr id="5" name="Rectangle 4"/>
          <p:cNvSpPr/>
          <p:nvPr/>
        </p:nvSpPr>
        <p:spPr>
          <a:xfrm>
            <a:off x="0" y="71755"/>
            <a:ext cx="9143999" cy="369332"/>
          </a:xfrm>
          <a:prstGeom prst="rect">
            <a:avLst/>
          </a:prstGeom>
        </p:spPr>
        <p:txBody>
          <a:bodyPr wrap="square">
            <a:spAutoFit/>
          </a:bodyPr>
          <a:lstStyle/>
          <a:p>
            <a:pPr algn="ctr"/>
            <a:r>
              <a:rPr lang="en-US" sz="1800" dirty="0">
                <a:solidFill>
                  <a:schemeClr val="bg1"/>
                </a:solidFill>
                <a:latin typeface="Rockwell" charset="0"/>
                <a:ea typeface="Rockwell" charset="0"/>
                <a:cs typeface="Rockwell" charset="0"/>
              </a:rPr>
              <a:t>Quarterly Progress Meeting - </a:t>
            </a:r>
            <a:r>
              <a:rPr lang="en-US" sz="1800" dirty="0">
                <a:solidFill>
                  <a:schemeClr val="bg1"/>
                </a:solidFill>
                <a:latin typeface="Rockwell" charset="0"/>
              </a:rPr>
              <a:t>May 2017</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82307" y="926739"/>
            <a:ext cx="6861693" cy="4292984"/>
            <a:chOff x="2282307" y="926739"/>
            <a:chExt cx="6861693" cy="4292984"/>
          </a:xfrm>
        </p:grpSpPr>
        <p:pic>
          <p:nvPicPr>
            <p:cNvPr id="9" name="Picture 8"/>
            <p:cNvPicPr>
              <a:picLocks noChangeAspect="1"/>
            </p:cNvPicPr>
            <p:nvPr/>
          </p:nvPicPr>
          <p:blipFill>
            <a:blip r:embed="rId3"/>
            <a:stretch>
              <a:fillRect/>
            </a:stretch>
          </p:blipFill>
          <p:spPr>
            <a:xfrm>
              <a:off x="2282307" y="931165"/>
              <a:ext cx="6861693" cy="4288558"/>
            </a:xfrm>
            <a:prstGeom prst="rect">
              <a:avLst/>
            </a:prstGeom>
          </p:spPr>
        </p:pic>
        <p:sp>
          <p:nvSpPr>
            <p:cNvPr id="11" name="Rectangle 10"/>
            <p:cNvSpPr/>
            <p:nvPr/>
          </p:nvSpPr>
          <p:spPr>
            <a:xfrm>
              <a:off x="5798684" y="931165"/>
              <a:ext cx="298835" cy="407343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7519" y="926739"/>
              <a:ext cx="3046481" cy="31807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146025" y="147672"/>
            <a:ext cx="3208799" cy="1028700"/>
          </a:xfrm>
        </p:spPr>
        <p:txBody>
          <a:bodyPr/>
          <a:lstStyle/>
          <a:p>
            <a:r>
              <a:rPr lang="en-US" dirty="0">
                <a:latin typeface="Rockwell" panose="02060603020205020403" pitchFamily="18" charset="0"/>
              </a:rPr>
              <a:t>Are we on track?</a:t>
            </a:r>
          </a:p>
        </p:txBody>
      </p:sp>
      <p:grpSp>
        <p:nvGrpSpPr>
          <p:cNvPr id="5" name="Shape 633"/>
          <p:cNvGrpSpPr/>
          <p:nvPr/>
        </p:nvGrpSpPr>
        <p:grpSpPr>
          <a:xfrm>
            <a:off x="437199" y="931165"/>
            <a:ext cx="313892" cy="227819"/>
            <a:chOff x="4604550" y="3714775"/>
            <a:chExt cx="439625" cy="319075"/>
          </a:xfrm>
        </p:grpSpPr>
        <p:sp>
          <p:nvSpPr>
            <p:cNvPr id="6"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4" name="Group 13"/>
          <p:cNvGrpSpPr/>
          <p:nvPr/>
        </p:nvGrpSpPr>
        <p:grpSpPr>
          <a:xfrm>
            <a:off x="0" y="931165"/>
            <a:ext cx="5945120" cy="4245822"/>
            <a:chOff x="0" y="931165"/>
            <a:chExt cx="5945120" cy="4245822"/>
          </a:xfrm>
        </p:grpSpPr>
        <p:pic>
          <p:nvPicPr>
            <p:cNvPr id="8" name="Picture 7"/>
            <p:cNvPicPr>
              <a:picLocks noChangeAspect="1"/>
            </p:cNvPicPr>
            <p:nvPr/>
          </p:nvPicPr>
          <p:blipFill>
            <a:blip r:embed="rId4"/>
            <a:stretch>
              <a:fillRect/>
            </a:stretch>
          </p:blipFill>
          <p:spPr>
            <a:xfrm>
              <a:off x="0" y="964652"/>
              <a:ext cx="5945120" cy="4212335"/>
            </a:xfrm>
            <a:prstGeom prst="rect">
              <a:avLst/>
            </a:prstGeom>
          </p:spPr>
        </p:pic>
        <p:sp>
          <p:nvSpPr>
            <p:cNvPr id="10" name="Rectangle 9"/>
            <p:cNvSpPr/>
            <p:nvPr/>
          </p:nvSpPr>
          <p:spPr>
            <a:xfrm>
              <a:off x="0" y="931165"/>
              <a:ext cx="5945120" cy="31365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468870" y="1517031"/>
            <a:ext cx="2628649" cy="3369969"/>
            <a:chOff x="3468870" y="1517031"/>
            <a:chExt cx="2628649" cy="3369969"/>
          </a:xfrm>
        </p:grpSpPr>
        <p:cxnSp>
          <p:nvCxnSpPr>
            <p:cNvPr id="16" name="Straight Connector 15"/>
            <p:cNvCxnSpPr/>
            <p:nvPr/>
          </p:nvCxnSpPr>
          <p:spPr>
            <a:xfrm flipV="1">
              <a:off x="3680530" y="1517031"/>
              <a:ext cx="2416989" cy="1517031"/>
            </a:xfrm>
            <a:prstGeom prst="line">
              <a:avLst/>
            </a:prstGeom>
            <a:ln w="38100" cmpd="sng">
              <a:solidFill>
                <a:srgbClr val="FFFF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680530" y="3669099"/>
              <a:ext cx="2416989" cy="1217901"/>
            </a:xfrm>
            <a:prstGeom prst="line">
              <a:avLst/>
            </a:prstGeom>
            <a:ln w="38100" cmpd="sng">
              <a:solidFill>
                <a:srgbClr val="FFFF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468870" y="3034062"/>
              <a:ext cx="446837" cy="635037"/>
            </a:xfrm>
            <a:prstGeom prst="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542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25" y="147672"/>
            <a:ext cx="3208799" cy="1028700"/>
          </a:xfrm>
        </p:spPr>
        <p:txBody>
          <a:bodyPr/>
          <a:lstStyle/>
          <a:p>
            <a:r>
              <a:rPr lang="en-US" dirty="0">
                <a:latin typeface="Rockwell" panose="02060603020205020403" pitchFamily="18" charset="0"/>
              </a:rPr>
              <a:t>Are we on track?</a:t>
            </a:r>
          </a:p>
        </p:txBody>
      </p:sp>
      <p:grpSp>
        <p:nvGrpSpPr>
          <p:cNvPr id="5" name="Shape 633"/>
          <p:cNvGrpSpPr/>
          <p:nvPr/>
        </p:nvGrpSpPr>
        <p:grpSpPr>
          <a:xfrm>
            <a:off x="437199" y="931165"/>
            <a:ext cx="313892" cy="227819"/>
            <a:chOff x="4604550" y="3714775"/>
            <a:chExt cx="439625" cy="319075"/>
          </a:xfrm>
        </p:grpSpPr>
        <p:sp>
          <p:nvSpPr>
            <p:cNvPr id="6"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18" name="Straight Connector 17"/>
          <p:cNvCxnSpPr/>
          <p:nvPr/>
        </p:nvCxnSpPr>
        <p:spPr>
          <a:xfrm>
            <a:off x="2306961" y="1636505"/>
            <a:ext cx="1" cy="298972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35100" y="4928229"/>
            <a:ext cx="610299" cy="284693"/>
          </a:xfrm>
          <a:prstGeom prst="rect">
            <a:avLst/>
          </a:prstGeom>
          <a:noFill/>
        </p:spPr>
        <p:txBody>
          <a:bodyPr wrap="square" lIns="68580" tIns="34290" rIns="68580" bIns="34290" rtlCol="0">
            <a:spAutoFit/>
          </a:bodyPr>
          <a:lstStyle/>
          <a:p>
            <a:r>
              <a:rPr lang="en-US" dirty="0"/>
              <a:t>Time</a:t>
            </a:r>
          </a:p>
        </p:txBody>
      </p:sp>
      <p:sp>
        <p:nvSpPr>
          <p:cNvPr id="20" name="TextBox 19"/>
          <p:cNvSpPr txBox="1"/>
          <p:nvPr/>
        </p:nvSpPr>
        <p:spPr>
          <a:xfrm>
            <a:off x="2148401" y="4672063"/>
            <a:ext cx="611087" cy="284693"/>
          </a:xfrm>
          <a:prstGeom prst="rect">
            <a:avLst/>
          </a:prstGeom>
          <a:noFill/>
        </p:spPr>
        <p:txBody>
          <a:bodyPr wrap="square" lIns="68580" tIns="34290" rIns="68580" bIns="34290" rtlCol="0">
            <a:spAutoFit/>
          </a:bodyPr>
          <a:lstStyle/>
          <a:p>
            <a:r>
              <a:rPr lang="en-US" dirty="0" smtClean="0"/>
              <a:t>2015</a:t>
            </a:r>
            <a:endParaRPr lang="en-US" dirty="0"/>
          </a:p>
        </p:txBody>
      </p:sp>
      <p:sp>
        <p:nvSpPr>
          <p:cNvPr id="22" name="TextBox 21"/>
          <p:cNvSpPr txBox="1"/>
          <p:nvPr/>
        </p:nvSpPr>
        <p:spPr>
          <a:xfrm>
            <a:off x="8203374" y="4672063"/>
            <a:ext cx="597715" cy="284693"/>
          </a:xfrm>
          <a:prstGeom prst="rect">
            <a:avLst/>
          </a:prstGeom>
          <a:noFill/>
        </p:spPr>
        <p:txBody>
          <a:bodyPr wrap="square" lIns="68580" tIns="34290" rIns="68580" bIns="34290" rtlCol="0">
            <a:spAutoFit/>
          </a:bodyPr>
          <a:lstStyle/>
          <a:p>
            <a:r>
              <a:rPr lang="en-US" dirty="0"/>
              <a:t>2025</a:t>
            </a:r>
          </a:p>
        </p:txBody>
      </p:sp>
      <p:sp>
        <p:nvSpPr>
          <p:cNvPr id="24" name="TextBox 23"/>
          <p:cNvSpPr txBox="1"/>
          <p:nvPr/>
        </p:nvSpPr>
        <p:spPr>
          <a:xfrm>
            <a:off x="366141" y="1605946"/>
            <a:ext cx="2815780" cy="500137"/>
          </a:xfrm>
          <a:prstGeom prst="rect">
            <a:avLst/>
          </a:prstGeom>
          <a:noFill/>
        </p:spPr>
        <p:txBody>
          <a:bodyPr wrap="square" lIns="68580" tIns="34290" rIns="68580" bIns="34290" rtlCol="0">
            <a:spAutoFit/>
          </a:bodyPr>
          <a:lstStyle/>
          <a:p>
            <a:pPr algn="ctr"/>
            <a:r>
              <a:rPr lang="en-US" dirty="0" smtClean="0"/>
              <a:t>14,600</a:t>
            </a:r>
          </a:p>
          <a:p>
            <a:pPr algn="ctr"/>
            <a:r>
              <a:rPr lang="en-US" dirty="0" smtClean="0"/>
              <a:t>(target)</a:t>
            </a:r>
            <a:endParaRPr lang="en-US" dirty="0"/>
          </a:p>
        </p:txBody>
      </p:sp>
      <p:cxnSp>
        <p:nvCxnSpPr>
          <p:cNvPr id="25" name="Straight Connector 24"/>
          <p:cNvCxnSpPr/>
          <p:nvPr/>
        </p:nvCxnSpPr>
        <p:spPr>
          <a:xfrm flipV="1">
            <a:off x="2306961" y="1636505"/>
            <a:ext cx="6151229" cy="298343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67854" y="4662731"/>
            <a:ext cx="621643" cy="284693"/>
          </a:xfrm>
          <a:prstGeom prst="rect">
            <a:avLst/>
          </a:prstGeom>
          <a:noFill/>
        </p:spPr>
        <p:txBody>
          <a:bodyPr wrap="square" lIns="68580" tIns="34290" rIns="68580" bIns="34290" rtlCol="0">
            <a:spAutoFit/>
          </a:bodyPr>
          <a:lstStyle/>
          <a:p>
            <a:r>
              <a:rPr lang="en-US" dirty="0"/>
              <a:t>2017</a:t>
            </a:r>
          </a:p>
        </p:txBody>
      </p:sp>
      <p:sp>
        <p:nvSpPr>
          <p:cNvPr id="27" name="TextBox 26"/>
          <p:cNvSpPr txBox="1"/>
          <p:nvPr/>
        </p:nvSpPr>
        <p:spPr>
          <a:xfrm rot="20044814">
            <a:off x="4003536" y="2764947"/>
            <a:ext cx="2946179" cy="284693"/>
          </a:xfrm>
          <a:prstGeom prst="rect">
            <a:avLst/>
          </a:prstGeom>
          <a:noFill/>
        </p:spPr>
        <p:txBody>
          <a:bodyPr wrap="square" lIns="68580" tIns="34290" rIns="68580" bIns="34290" rtlCol="0">
            <a:spAutoFit/>
          </a:bodyPr>
          <a:lstStyle/>
          <a:p>
            <a:r>
              <a:rPr lang="en-US" dirty="0"/>
              <a:t>1,100 km</a:t>
            </a:r>
            <a:r>
              <a:rPr lang="en-US" baseline="30000" dirty="0"/>
              <a:t>2</a:t>
            </a:r>
            <a:r>
              <a:rPr lang="en-US" dirty="0"/>
              <a:t> newly occupied habitat</a:t>
            </a:r>
          </a:p>
        </p:txBody>
      </p:sp>
      <p:cxnSp>
        <p:nvCxnSpPr>
          <p:cNvPr id="28" name="Straight Connector 27"/>
          <p:cNvCxnSpPr/>
          <p:nvPr/>
        </p:nvCxnSpPr>
        <p:spPr>
          <a:xfrm flipV="1">
            <a:off x="2357296" y="4261305"/>
            <a:ext cx="1121504" cy="35863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20608678">
            <a:off x="2948254" y="4298273"/>
            <a:ext cx="649622" cy="284693"/>
          </a:xfrm>
          <a:prstGeom prst="rect">
            <a:avLst/>
          </a:prstGeom>
          <a:noFill/>
        </p:spPr>
        <p:txBody>
          <a:bodyPr wrap="square" lIns="68580" tIns="34290" rIns="68580" bIns="34290" rtlCol="0">
            <a:spAutoFit/>
          </a:bodyPr>
          <a:lstStyle/>
          <a:p>
            <a:r>
              <a:rPr lang="en-US" dirty="0"/>
              <a:t>???</a:t>
            </a:r>
          </a:p>
        </p:txBody>
      </p:sp>
      <p:sp>
        <p:nvSpPr>
          <p:cNvPr id="30" name="TextBox 29"/>
          <p:cNvSpPr txBox="1"/>
          <p:nvPr/>
        </p:nvSpPr>
        <p:spPr>
          <a:xfrm>
            <a:off x="3635268" y="4181353"/>
            <a:ext cx="2626045" cy="438582"/>
          </a:xfrm>
          <a:prstGeom prst="rect">
            <a:avLst/>
          </a:prstGeom>
          <a:noFill/>
        </p:spPr>
        <p:txBody>
          <a:bodyPr wrap="square" lIns="68580" tIns="34290" rIns="68580" bIns="34290" rtlCol="0">
            <a:spAutoFit/>
          </a:bodyPr>
          <a:lstStyle/>
          <a:p>
            <a:r>
              <a:rPr lang="en-US" sz="1200" dirty="0"/>
              <a:t>No annual presence/absence indicator</a:t>
            </a:r>
          </a:p>
        </p:txBody>
      </p:sp>
      <p:sp>
        <p:nvSpPr>
          <p:cNvPr id="32" name="TextBox 31"/>
          <p:cNvSpPr txBox="1"/>
          <p:nvPr/>
        </p:nvSpPr>
        <p:spPr>
          <a:xfrm>
            <a:off x="1076986" y="3007533"/>
            <a:ext cx="1229975" cy="500137"/>
          </a:xfrm>
          <a:prstGeom prst="rect">
            <a:avLst/>
          </a:prstGeom>
          <a:noFill/>
        </p:spPr>
        <p:txBody>
          <a:bodyPr vert="horz" wrap="square" lIns="68580" tIns="34290" rIns="68580" bIns="34290" rtlCol="0">
            <a:spAutoFit/>
          </a:bodyPr>
          <a:lstStyle/>
          <a:p>
            <a:r>
              <a:rPr lang="en-US" dirty="0"/>
              <a:t>Occupied habitat </a:t>
            </a:r>
            <a:r>
              <a:rPr lang="en-US" dirty="0" smtClean="0"/>
              <a:t>(km</a:t>
            </a:r>
            <a:r>
              <a:rPr lang="en-US" baseline="30000" dirty="0" smtClean="0"/>
              <a:t>2</a:t>
            </a:r>
            <a:r>
              <a:rPr lang="en-US" dirty="0" smtClean="0"/>
              <a:t> )</a:t>
            </a:r>
            <a:endParaRPr lang="en-US" dirty="0"/>
          </a:p>
        </p:txBody>
      </p:sp>
      <p:cxnSp>
        <p:nvCxnSpPr>
          <p:cNvPr id="34" name="Straight Connector 33"/>
          <p:cNvCxnSpPr/>
          <p:nvPr/>
        </p:nvCxnSpPr>
        <p:spPr>
          <a:xfrm flipV="1">
            <a:off x="2325789" y="4639253"/>
            <a:ext cx="6172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325789" y="1626467"/>
            <a:ext cx="617220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62543" y="4479820"/>
            <a:ext cx="1163246" cy="500137"/>
          </a:xfrm>
          <a:prstGeom prst="rect">
            <a:avLst/>
          </a:prstGeom>
          <a:noFill/>
        </p:spPr>
        <p:txBody>
          <a:bodyPr wrap="square" lIns="68580" tIns="34290" rIns="68580" bIns="34290" rtlCol="0">
            <a:spAutoFit/>
          </a:bodyPr>
          <a:lstStyle/>
          <a:p>
            <a:pPr algn="ctr"/>
            <a:r>
              <a:rPr lang="en-US" dirty="0" smtClean="0"/>
              <a:t>13,500</a:t>
            </a:r>
          </a:p>
          <a:p>
            <a:pPr algn="ctr"/>
            <a:r>
              <a:rPr lang="en-US" dirty="0" smtClean="0"/>
              <a:t>(baseline)</a:t>
            </a:r>
            <a:endParaRPr lang="en-US" dirty="0"/>
          </a:p>
        </p:txBody>
      </p:sp>
    </p:spTree>
    <p:extLst>
      <p:ext uri="{BB962C8B-B14F-4D97-AF65-F5344CB8AC3E}">
        <p14:creationId xmlns:p14="http://schemas.microsoft.com/office/powerpoint/2010/main" val="371659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latin typeface="Rockwell" charset="0"/>
                <a:ea typeface="Rockwell" charset="0"/>
                <a:cs typeface="Rockwell" charset="0"/>
              </a:rPr>
              <a:t>Analysis</a:t>
            </a:r>
            <a:endParaRPr lang="en" dirty="0">
              <a:latin typeface="Rockwell" charset="0"/>
              <a:ea typeface="Rockwell" charset="0"/>
              <a:cs typeface="Rockwell" charset="0"/>
            </a:endParaRPr>
          </a:p>
        </p:txBody>
      </p:sp>
      <p:sp>
        <p:nvSpPr>
          <p:cNvPr id="176" name="Shape 176"/>
          <p:cNvSpPr txBox="1">
            <a:spLocks noGrp="1"/>
          </p:cNvSpPr>
          <p:nvPr>
            <p:ph type="body" idx="1"/>
          </p:nvPr>
        </p:nvSpPr>
        <p:spPr>
          <a:xfrm>
            <a:off x="4720725" y="533898"/>
            <a:ext cx="4521756" cy="1025528"/>
          </a:xfrm>
          <a:prstGeom prst="rect">
            <a:avLst/>
          </a:prstGeom>
        </p:spPr>
        <p:txBody>
          <a:bodyPr lIns="91425" tIns="91425" rIns="91425" bIns="91425" anchor="t" anchorCtr="0">
            <a:noAutofit/>
          </a:bodyPr>
          <a:lstStyle/>
          <a:p>
            <a:pPr>
              <a:buNone/>
            </a:pPr>
            <a:r>
              <a:rPr lang="en-US" sz="1800" dirty="0" smtClean="0">
                <a:latin typeface="Rockwell" charset="0"/>
                <a:ea typeface="Rockwell" charset="0"/>
                <a:cs typeface="Rockwell" charset="0"/>
              </a:rPr>
              <a:t>Discussion Question 2: Which actions were most critical in progress thus far? </a:t>
            </a:r>
            <a:endParaRPr lang="en-US" sz="1800" dirty="0">
              <a:latin typeface="Rockwell" charset="0"/>
              <a:ea typeface="Rockwell" charset="0"/>
              <a:cs typeface="Rockwell" charset="0"/>
            </a:endParaRPr>
          </a:p>
        </p:txBody>
      </p:sp>
      <p:grpSp>
        <p:nvGrpSpPr>
          <p:cNvPr id="12" name="Shape 636"/>
          <p:cNvGrpSpPr/>
          <p:nvPr/>
        </p:nvGrpSpPr>
        <p:grpSpPr>
          <a:xfrm>
            <a:off x="333039" y="806801"/>
            <a:ext cx="495313" cy="480379"/>
            <a:chOff x="5292575" y="3681900"/>
            <a:chExt cx="420150" cy="373275"/>
          </a:xfrm>
        </p:grpSpPr>
        <p:sp>
          <p:nvSpPr>
            <p:cNvPr id="13" name="Shape 637"/>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638"/>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639"/>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640"/>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641"/>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642"/>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643"/>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1" name="Shape 152"/>
          <p:cNvSpPr>
            <a:spLocks noChangeArrowheads="1"/>
          </p:cNvSpPr>
          <p:nvPr/>
        </p:nvSpPr>
        <p:spPr bwMode="auto">
          <a:xfrm>
            <a:off x="609600" y="1657351"/>
            <a:ext cx="8331200" cy="1464447"/>
          </a:xfrm>
          <a:prstGeom prst="rect">
            <a:avLst/>
          </a:prstGeom>
          <a:solidFill>
            <a:srgbClr val="94BF6E"/>
          </a:solidFill>
          <a:ln w="25400">
            <a:solidFill>
              <a:srgbClr val="CDD7E5">
                <a:alpha val="89410"/>
              </a:srgbClr>
            </a:solidFill>
            <a:round/>
            <a:headEnd/>
            <a:tailEnd/>
          </a:ln>
        </p:spPr>
        <p:txBody>
          <a:bodyPr lIns="91425" tIns="91425" rIns="91425" bIns="91425" anchor="ctr"/>
          <a:lstStyle/>
          <a:p>
            <a:pPr>
              <a:buClr>
                <a:srgbClr val="000000"/>
              </a:buClr>
              <a:buFont typeface="Arial" charset="0"/>
              <a:buNone/>
            </a:pPr>
            <a:endParaRPr lang="en-US"/>
          </a:p>
        </p:txBody>
      </p:sp>
      <p:sp>
        <p:nvSpPr>
          <p:cNvPr id="22" name="Shape 154"/>
          <p:cNvSpPr>
            <a:spLocks noChangeArrowheads="1"/>
          </p:cNvSpPr>
          <p:nvPr/>
        </p:nvSpPr>
        <p:spPr bwMode="auto">
          <a:xfrm rot="10800000">
            <a:off x="609599" y="3121796"/>
            <a:ext cx="2404906" cy="1789880"/>
          </a:xfrm>
          <a:prstGeom prst="rect">
            <a:avLst/>
          </a:prstGeom>
          <a:solidFill>
            <a:srgbClr val="165751"/>
          </a:solidFill>
          <a:ln w="25400">
            <a:solidFill>
              <a:schemeClr val="bg1"/>
            </a:solidFill>
            <a:round/>
            <a:headEnd/>
            <a:tailEnd/>
          </a:ln>
        </p:spPr>
        <p:txBody>
          <a:bodyPr rot="10800000" lIns="91425" tIns="91425" rIns="91425" bIns="91425" anchor="ctr"/>
          <a:lstStyle/>
          <a:p>
            <a:pPr>
              <a:buClr>
                <a:srgbClr val="000000"/>
              </a:buClr>
              <a:buFont typeface="Arial" charset="0"/>
              <a:buNone/>
            </a:pPr>
            <a:endParaRPr lang="en-US"/>
          </a:p>
        </p:txBody>
      </p:sp>
      <p:sp>
        <p:nvSpPr>
          <p:cNvPr id="23" name="Shape 155"/>
          <p:cNvSpPr txBox="1">
            <a:spLocks noChangeArrowheads="1"/>
          </p:cNvSpPr>
          <p:nvPr/>
        </p:nvSpPr>
        <p:spPr bwMode="auto">
          <a:xfrm>
            <a:off x="710904" y="3144069"/>
            <a:ext cx="2303601" cy="1789880"/>
          </a:xfrm>
          <a:prstGeom prst="rect">
            <a:avLst/>
          </a:prstGeom>
          <a:noFill/>
          <a:ln w="9525">
            <a:noFill/>
            <a:miter lim="800000"/>
            <a:headEnd/>
            <a:tailEnd/>
          </a:ln>
        </p:spPr>
        <p:txBody>
          <a:bodyPr lIns="106675" tIns="106675" rIns="106675" bIns="106675"/>
          <a:lstStyle/>
          <a:p>
            <a:pPr>
              <a:lnSpc>
                <a:spcPct val="90000"/>
              </a:lnSpc>
              <a:buClr>
                <a:srgbClr val="FFFFFF"/>
              </a:buClr>
              <a:buSzPct val="100000"/>
            </a:pPr>
            <a:r>
              <a:rPr lang="en-US" sz="1500" dirty="0" smtClean="0">
                <a:solidFill>
                  <a:srgbClr val="FFFFFF"/>
                </a:solidFill>
                <a:latin typeface="Rockwell" pitchFamily="18" charset="0"/>
                <a:sym typeface="Rockwell" pitchFamily="18" charset="0"/>
              </a:rPr>
              <a:t>Greater </a:t>
            </a:r>
            <a:r>
              <a:rPr lang="en-US" sz="1500" dirty="0">
                <a:solidFill>
                  <a:srgbClr val="FFFFFF"/>
                </a:solidFill>
                <a:latin typeface="Rockwell" pitchFamily="18" charset="0"/>
                <a:sym typeface="Rockwell" pitchFamily="18" charset="0"/>
              </a:rPr>
              <a:t>coordination and consensus among conservation partners </a:t>
            </a:r>
          </a:p>
          <a:p>
            <a:pPr>
              <a:lnSpc>
                <a:spcPct val="90000"/>
              </a:lnSpc>
              <a:buClr>
                <a:srgbClr val="FFFFFF"/>
              </a:buClr>
              <a:buSzPct val="100000"/>
            </a:pPr>
            <a:endParaRPr lang="en-US" sz="1500" dirty="0">
              <a:solidFill>
                <a:srgbClr val="FFFFFF"/>
              </a:solidFill>
              <a:latin typeface="Rockwell" pitchFamily="18" charset="0"/>
              <a:sym typeface="Rockwell" pitchFamily="18" charset="0"/>
            </a:endParaRPr>
          </a:p>
          <a:p>
            <a:pPr>
              <a:lnSpc>
                <a:spcPct val="90000"/>
              </a:lnSpc>
              <a:buClr>
                <a:srgbClr val="FFFFFF"/>
              </a:buClr>
              <a:buSzPct val="25000"/>
              <a:buFont typeface="Arial" charset="0"/>
              <a:buNone/>
            </a:pPr>
            <a:endParaRPr lang="en-US" sz="1500" dirty="0">
              <a:solidFill>
                <a:srgbClr val="FFFFFF"/>
              </a:solidFill>
              <a:latin typeface="Rockwell" pitchFamily="18" charset="0"/>
              <a:sym typeface="Rockwell" pitchFamily="18" charset="0"/>
            </a:endParaRPr>
          </a:p>
        </p:txBody>
      </p:sp>
      <p:pic>
        <p:nvPicPr>
          <p:cNvPr id="29" name="Shape 180"/>
          <p:cNvPicPr preferRelativeResize="0"/>
          <p:nvPr/>
        </p:nvPicPr>
        <p:blipFill rotWithShape="1">
          <a:blip r:embed="rId3">
            <a:alphaModFix/>
          </a:blip>
          <a:srcRect/>
          <a:stretch/>
        </p:blipFill>
        <p:spPr>
          <a:xfrm>
            <a:off x="837025" y="1775664"/>
            <a:ext cx="1891993" cy="1227818"/>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p:cNvGrpSpPr/>
          <p:nvPr/>
        </p:nvGrpSpPr>
        <p:grpSpPr>
          <a:xfrm>
            <a:off x="3505125" y="1799635"/>
            <a:ext cx="2332967" cy="3134315"/>
            <a:chOff x="3505125" y="1799635"/>
            <a:chExt cx="2332967" cy="3134315"/>
          </a:xfrm>
        </p:grpSpPr>
        <p:sp>
          <p:nvSpPr>
            <p:cNvPr id="24" name="Shape 157"/>
            <p:cNvSpPr>
              <a:spLocks noChangeArrowheads="1"/>
            </p:cNvSpPr>
            <p:nvPr/>
          </p:nvSpPr>
          <p:spPr bwMode="auto">
            <a:xfrm rot="10800000">
              <a:off x="3505125" y="3144070"/>
              <a:ext cx="2332966" cy="1789880"/>
            </a:xfrm>
            <a:prstGeom prst="rect">
              <a:avLst/>
            </a:prstGeom>
            <a:solidFill>
              <a:srgbClr val="165751"/>
            </a:solidFill>
            <a:ln w="25400">
              <a:solidFill>
                <a:schemeClr val="bg1"/>
              </a:solidFill>
              <a:round/>
              <a:headEnd/>
              <a:tailEnd/>
            </a:ln>
          </p:spPr>
          <p:txBody>
            <a:bodyPr rot="10800000" lIns="91425" tIns="91425" rIns="91425" bIns="91425" anchor="ctr"/>
            <a:lstStyle/>
            <a:p>
              <a:pPr>
                <a:buClr>
                  <a:srgbClr val="000000"/>
                </a:buClr>
                <a:buFont typeface="Arial" charset="0"/>
                <a:buNone/>
              </a:pPr>
              <a:endParaRPr lang="en-US"/>
            </a:p>
          </p:txBody>
        </p:sp>
        <p:sp>
          <p:nvSpPr>
            <p:cNvPr id="25" name="Shape 158"/>
            <p:cNvSpPr txBox="1"/>
            <p:nvPr/>
          </p:nvSpPr>
          <p:spPr bwMode="auto">
            <a:xfrm>
              <a:off x="3632199" y="3121025"/>
              <a:ext cx="2205893" cy="1790700"/>
            </a:xfrm>
            <a:prstGeom prst="rect">
              <a:avLst/>
            </a:prstGeom>
            <a:noFill/>
            <a:ln>
              <a:noFill/>
            </a:ln>
          </p:spPr>
          <p:txBody>
            <a:bodyPr lIns="106675" tIns="106675" rIns="106675" bIns="106675"/>
            <a:lstStyle/>
            <a:p>
              <a:pPr lvl="2">
                <a:lnSpc>
                  <a:spcPct val="90000"/>
                </a:lnSpc>
                <a:buClr>
                  <a:schemeClr val="lt1"/>
                </a:buClr>
                <a:buSzPct val="25000"/>
                <a:defRPr/>
              </a:pPr>
              <a:r>
                <a:rPr lang="en-US" sz="1500" dirty="0">
                  <a:solidFill>
                    <a:schemeClr val="lt1"/>
                  </a:solidFill>
                  <a:latin typeface="Rockwell"/>
                  <a:ea typeface="Rockwell"/>
                  <a:cs typeface="Rockwell"/>
                  <a:sym typeface="Rockwell"/>
                </a:rPr>
                <a:t>Integrating the best available science into </a:t>
              </a:r>
              <a:r>
                <a:rPr lang="en-US" sz="1500" dirty="0" smtClean="0">
                  <a:solidFill>
                    <a:schemeClr val="lt1"/>
                  </a:solidFill>
                  <a:latin typeface="Rockwell"/>
                  <a:ea typeface="Rockwell"/>
                  <a:cs typeface="Rockwell"/>
                  <a:sym typeface="Rockwell"/>
                </a:rPr>
                <a:t>DST, restoration decisions, monitoring</a:t>
              </a:r>
              <a:endParaRPr lang="en-US" sz="1500" dirty="0">
                <a:solidFill>
                  <a:schemeClr val="lt1"/>
                </a:solidFill>
                <a:latin typeface="Rockwell"/>
                <a:ea typeface="Rockwell"/>
                <a:cs typeface="Rockwell"/>
                <a:sym typeface="Rockwell"/>
              </a:endParaRPr>
            </a:p>
            <a:p>
              <a:pPr lvl="2">
                <a:lnSpc>
                  <a:spcPct val="90000"/>
                </a:lnSpc>
                <a:buClr>
                  <a:schemeClr val="lt1"/>
                </a:buClr>
                <a:buSzPct val="25000"/>
                <a:defRPr/>
              </a:pPr>
              <a:endParaRPr lang="en" sz="1500" dirty="0" smtClean="0">
                <a:solidFill>
                  <a:schemeClr val="lt1"/>
                </a:solidFill>
                <a:latin typeface="Rockwell"/>
                <a:ea typeface="Rockwell"/>
                <a:cs typeface="Rockwell"/>
                <a:sym typeface="Rockwell"/>
              </a:endParaRPr>
            </a:p>
          </p:txBody>
        </p:sp>
        <p:pic>
          <p:nvPicPr>
            <p:cNvPr id="30" name="Picture 29"/>
            <p:cNvPicPr/>
            <p:nvPr/>
          </p:nvPicPr>
          <p:blipFill>
            <a:blip r:embed="rId4">
              <a:extLst>
                <a:ext uri="{28A0092B-C50C-407E-A947-70E740481C1C}">
                  <a14:useLocalDpi xmlns:a14="http://schemas.microsoft.com/office/drawing/2010/main" val="0"/>
                </a:ext>
              </a:extLst>
            </a:blip>
            <a:srcRect/>
            <a:stretch>
              <a:fillRect/>
            </a:stretch>
          </p:blipFill>
          <p:spPr bwMode="auto">
            <a:xfrm>
              <a:off x="3557976" y="1799635"/>
              <a:ext cx="2227261" cy="1227818"/>
            </a:xfrm>
            <a:prstGeom prst="rect">
              <a:avLst/>
            </a:prstGeom>
            <a:noFill/>
          </p:spPr>
        </p:pic>
      </p:grpSp>
      <p:grpSp>
        <p:nvGrpSpPr>
          <p:cNvPr id="4" name="Group 3"/>
          <p:cNvGrpSpPr/>
          <p:nvPr/>
        </p:nvGrpSpPr>
        <p:grpSpPr>
          <a:xfrm>
            <a:off x="6349825" y="1728493"/>
            <a:ext cx="2693690" cy="3205457"/>
            <a:chOff x="6349825" y="1728493"/>
            <a:chExt cx="2693690" cy="3205457"/>
          </a:xfrm>
        </p:grpSpPr>
        <p:sp>
          <p:nvSpPr>
            <p:cNvPr id="26" name="Shape 163"/>
            <p:cNvSpPr>
              <a:spLocks noChangeArrowheads="1"/>
            </p:cNvSpPr>
            <p:nvPr/>
          </p:nvSpPr>
          <p:spPr bwMode="auto">
            <a:xfrm rot="10800000">
              <a:off x="6349825" y="3144068"/>
              <a:ext cx="2693690" cy="1767609"/>
            </a:xfrm>
            <a:prstGeom prst="rect">
              <a:avLst/>
            </a:prstGeom>
            <a:solidFill>
              <a:srgbClr val="165751"/>
            </a:solidFill>
            <a:ln w="25400">
              <a:solidFill>
                <a:schemeClr val="bg1"/>
              </a:solidFill>
              <a:round/>
              <a:headEnd/>
              <a:tailEnd/>
            </a:ln>
          </p:spPr>
          <p:txBody>
            <a:bodyPr rot="10800000" lIns="91425" tIns="91425" rIns="91425" bIns="91425" anchor="ctr"/>
            <a:lstStyle/>
            <a:p>
              <a:pPr>
                <a:buClr>
                  <a:srgbClr val="000000"/>
                </a:buClr>
                <a:buFont typeface="Arial" charset="0"/>
                <a:buNone/>
              </a:pPr>
              <a:endParaRPr lang="en-US"/>
            </a:p>
          </p:txBody>
        </p:sp>
        <p:sp>
          <p:nvSpPr>
            <p:cNvPr id="28" name="Shape 155"/>
            <p:cNvSpPr txBox="1">
              <a:spLocks noChangeArrowheads="1"/>
            </p:cNvSpPr>
            <p:nvPr/>
          </p:nvSpPr>
          <p:spPr bwMode="auto">
            <a:xfrm>
              <a:off x="6365577" y="3144070"/>
              <a:ext cx="2677938" cy="1789880"/>
            </a:xfrm>
            <a:prstGeom prst="rect">
              <a:avLst/>
            </a:prstGeom>
            <a:noFill/>
            <a:ln w="9525">
              <a:noFill/>
              <a:miter lim="800000"/>
              <a:headEnd/>
              <a:tailEnd/>
            </a:ln>
          </p:spPr>
          <p:txBody>
            <a:bodyPr lIns="106675" tIns="106675" rIns="106675" bIns="106675"/>
            <a:lstStyle/>
            <a:p>
              <a:pPr>
                <a:lnSpc>
                  <a:spcPct val="90000"/>
                </a:lnSpc>
                <a:buClr>
                  <a:srgbClr val="FFFFFF"/>
                </a:buClr>
                <a:buSzPct val="100000"/>
              </a:pPr>
              <a:r>
                <a:rPr lang="en-US" sz="1500" dirty="0">
                  <a:solidFill>
                    <a:srgbClr val="FFFFFF"/>
                  </a:solidFill>
                  <a:latin typeface="Rockwell" pitchFamily="18" charset="0"/>
                  <a:sym typeface="Rockwell" pitchFamily="18" charset="0"/>
                </a:rPr>
                <a:t>Identifying and prioritizing “best of the best” areas within each state for </a:t>
              </a:r>
              <a:r>
                <a:rPr lang="en-US" sz="1500" dirty="0" smtClean="0">
                  <a:solidFill>
                    <a:srgbClr val="FFFFFF"/>
                  </a:solidFill>
                  <a:latin typeface="Rockwell" pitchFamily="18" charset="0"/>
                  <a:sym typeface="Rockwell" pitchFamily="18" charset="0"/>
                </a:rPr>
                <a:t>both conservation </a:t>
              </a:r>
              <a:r>
                <a:rPr lang="en-US" sz="1500" dirty="0">
                  <a:solidFill>
                    <a:srgbClr val="FFFFFF"/>
                  </a:solidFill>
                  <a:latin typeface="Rockwell" pitchFamily="18" charset="0"/>
                  <a:sym typeface="Rockwell" pitchFamily="18" charset="0"/>
                </a:rPr>
                <a:t>and restoration</a:t>
              </a:r>
            </a:p>
            <a:p>
              <a:pPr>
                <a:lnSpc>
                  <a:spcPct val="90000"/>
                </a:lnSpc>
                <a:buClr>
                  <a:srgbClr val="FFFFFF"/>
                </a:buClr>
                <a:buSzPct val="100000"/>
              </a:pPr>
              <a:endParaRPr lang="en-US" sz="1500" dirty="0" smtClean="0">
                <a:solidFill>
                  <a:srgbClr val="FFFFFF"/>
                </a:solidFill>
                <a:latin typeface="Rockwell" pitchFamily="18" charset="0"/>
                <a:sym typeface="Rockwell" pitchFamily="18" charset="0"/>
              </a:endParaRPr>
            </a:p>
            <a:p>
              <a:pPr marL="114300" indent="-114300">
                <a:lnSpc>
                  <a:spcPct val="90000"/>
                </a:lnSpc>
                <a:buClr>
                  <a:srgbClr val="FFFFFF"/>
                </a:buClr>
                <a:buSzPct val="100000"/>
                <a:buFont typeface="Arial" panose="020B0604020202020204" pitchFamily="34" charset="0"/>
                <a:buChar char="•"/>
              </a:pPr>
              <a:endParaRPr lang="en-US" sz="1500" dirty="0">
                <a:solidFill>
                  <a:srgbClr val="FFFFFF"/>
                </a:solidFill>
                <a:latin typeface="Rockwell" pitchFamily="18" charset="0"/>
                <a:sym typeface="Rockwell" pitchFamily="18" charset="0"/>
              </a:endParaRPr>
            </a:p>
            <a:p>
              <a:pPr>
                <a:lnSpc>
                  <a:spcPct val="90000"/>
                </a:lnSpc>
                <a:buClr>
                  <a:srgbClr val="FFFFFF"/>
                </a:buClr>
                <a:buSzPct val="25000"/>
                <a:buFont typeface="Arial" charset="0"/>
                <a:buNone/>
              </a:pPr>
              <a:endParaRPr lang="en-US" sz="1500" dirty="0">
                <a:solidFill>
                  <a:srgbClr val="FFFFFF"/>
                </a:solidFill>
                <a:latin typeface="Rockwell" pitchFamily="18" charset="0"/>
                <a:sym typeface="Rockwell" pitchFamily="18" charset="0"/>
              </a:endParaRPr>
            </a:p>
          </p:txBody>
        </p:sp>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776" y="1728493"/>
              <a:ext cx="1801791" cy="137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latin typeface="Rockwell" charset="0"/>
                <a:ea typeface="Rockwell" charset="0"/>
                <a:cs typeface="Rockwell" charset="0"/>
              </a:rPr>
              <a:t>Analysis</a:t>
            </a:r>
            <a:endParaRPr lang="en" dirty="0">
              <a:latin typeface="Rockwell" charset="0"/>
              <a:ea typeface="Rockwell" charset="0"/>
              <a:cs typeface="Rockwell" charset="0"/>
            </a:endParaRPr>
          </a:p>
        </p:txBody>
      </p:sp>
      <p:sp>
        <p:nvSpPr>
          <p:cNvPr id="176" name="Shape 176"/>
          <p:cNvSpPr txBox="1">
            <a:spLocks noGrp="1"/>
          </p:cNvSpPr>
          <p:nvPr>
            <p:ph type="body" idx="1"/>
          </p:nvPr>
        </p:nvSpPr>
        <p:spPr>
          <a:xfrm>
            <a:off x="4720725" y="357515"/>
            <a:ext cx="4521756" cy="1025528"/>
          </a:xfrm>
          <a:prstGeom prst="rect">
            <a:avLst/>
          </a:prstGeom>
        </p:spPr>
        <p:txBody>
          <a:bodyPr lIns="91425" tIns="91425" rIns="91425" bIns="91425" anchor="t" anchorCtr="0">
            <a:noAutofit/>
          </a:bodyPr>
          <a:lstStyle/>
          <a:p>
            <a:pPr>
              <a:buNone/>
            </a:pPr>
            <a:r>
              <a:rPr lang="en-US" sz="1800" dirty="0">
                <a:latin typeface="Rockwell" charset="0"/>
                <a:ea typeface="Rockwell" charset="0"/>
                <a:cs typeface="Rockwell" charset="0"/>
              </a:rPr>
              <a:t>Discussion Question 3: Which management actions will be the most critical to your progress in the future? Why?</a:t>
            </a:r>
            <a:endParaRPr lang="en-US" sz="1800" dirty="0">
              <a:latin typeface="Rockwell" charset="0"/>
              <a:ea typeface="Rockwell" charset="0"/>
              <a:cs typeface="Rockwell" charset="0"/>
            </a:endParaRPr>
          </a:p>
        </p:txBody>
      </p:sp>
      <p:grpSp>
        <p:nvGrpSpPr>
          <p:cNvPr id="12" name="Shape 636"/>
          <p:cNvGrpSpPr/>
          <p:nvPr/>
        </p:nvGrpSpPr>
        <p:grpSpPr>
          <a:xfrm>
            <a:off x="333039" y="806801"/>
            <a:ext cx="495313" cy="480379"/>
            <a:chOff x="5292575" y="3681900"/>
            <a:chExt cx="420150" cy="373275"/>
          </a:xfrm>
        </p:grpSpPr>
        <p:sp>
          <p:nvSpPr>
            <p:cNvPr id="13" name="Shape 637"/>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638"/>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639"/>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640"/>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641"/>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642"/>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643"/>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1" name="Shape 152"/>
          <p:cNvSpPr>
            <a:spLocks noChangeArrowheads="1"/>
          </p:cNvSpPr>
          <p:nvPr/>
        </p:nvSpPr>
        <p:spPr bwMode="auto">
          <a:xfrm>
            <a:off x="609600" y="1657351"/>
            <a:ext cx="8331200" cy="1464447"/>
          </a:xfrm>
          <a:prstGeom prst="rect">
            <a:avLst/>
          </a:prstGeom>
          <a:solidFill>
            <a:srgbClr val="94BF6E"/>
          </a:solidFill>
          <a:ln w="25400">
            <a:solidFill>
              <a:srgbClr val="CDD7E5">
                <a:alpha val="89410"/>
              </a:srgbClr>
            </a:solidFill>
            <a:round/>
            <a:headEnd/>
            <a:tailEnd/>
          </a:ln>
        </p:spPr>
        <p:txBody>
          <a:bodyPr lIns="91425" tIns="91425" rIns="91425" bIns="91425" anchor="ctr"/>
          <a:lstStyle/>
          <a:p>
            <a:pPr>
              <a:buClr>
                <a:srgbClr val="000000"/>
              </a:buClr>
              <a:buFont typeface="Arial" charset="0"/>
              <a:buNone/>
            </a:pPr>
            <a:endParaRPr lang="en-US"/>
          </a:p>
        </p:txBody>
      </p:sp>
      <p:sp>
        <p:nvSpPr>
          <p:cNvPr id="22" name="Shape 154"/>
          <p:cNvSpPr>
            <a:spLocks noChangeArrowheads="1"/>
          </p:cNvSpPr>
          <p:nvPr/>
        </p:nvSpPr>
        <p:spPr bwMode="auto">
          <a:xfrm rot="10800000">
            <a:off x="609598" y="3121796"/>
            <a:ext cx="2475246" cy="1789880"/>
          </a:xfrm>
          <a:prstGeom prst="rect">
            <a:avLst/>
          </a:prstGeom>
          <a:solidFill>
            <a:srgbClr val="165751"/>
          </a:solidFill>
          <a:ln w="25400">
            <a:solidFill>
              <a:schemeClr val="bg1"/>
            </a:solidFill>
            <a:round/>
            <a:headEnd/>
            <a:tailEnd/>
          </a:ln>
        </p:spPr>
        <p:txBody>
          <a:bodyPr rot="10800000" lIns="91425" tIns="91425" rIns="91425" bIns="91425" anchor="ctr"/>
          <a:lstStyle/>
          <a:p>
            <a:pPr>
              <a:buClr>
                <a:srgbClr val="000000"/>
              </a:buClr>
              <a:buFont typeface="Arial" charset="0"/>
              <a:buNone/>
            </a:pPr>
            <a:endParaRPr lang="en-US"/>
          </a:p>
        </p:txBody>
      </p:sp>
      <p:sp>
        <p:nvSpPr>
          <p:cNvPr id="23" name="Shape 155"/>
          <p:cNvSpPr txBox="1">
            <a:spLocks noChangeArrowheads="1"/>
          </p:cNvSpPr>
          <p:nvPr/>
        </p:nvSpPr>
        <p:spPr bwMode="auto">
          <a:xfrm>
            <a:off x="710904" y="3144069"/>
            <a:ext cx="2373940" cy="1789880"/>
          </a:xfrm>
          <a:prstGeom prst="rect">
            <a:avLst/>
          </a:prstGeom>
          <a:noFill/>
          <a:ln w="9525">
            <a:noFill/>
            <a:miter lim="800000"/>
            <a:headEnd/>
            <a:tailEnd/>
          </a:ln>
        </p:spPr>
        <p:txBody>
          <a:bodyPr lIns="106675" tIns="106675" rIns="106675" bIns="106675"/>
          <a:lstStyle/>
          <a:p>
            <a:pPr marL="174625" indent="-174625">
              <a:lnSpc>
                <a:spcPct val="90000"/>
              </a:lnSpc>
              <a:buClr>
                <a:srgbClr val="FFFFFF"/>
              </a:buClr>
              <a:buSzPct val="100000"/>
              <a:buFont typeface="Arial" panose="020B0604020202020204" pitchFamily="34" charset="0"/>
              <a:buChar char="•"/>
            </a:pPr>
            <a:r>
              <a:rPr lang="en-US" sz="1500" dirty="0" smtClean="0">
                <a:solidFill>
                  <a:srgbClr val="FFFFFF"/>
                </a:solidFill>
                <a:latin typeface="Rockwell" pitchFamily="18" charset="0"/>
                <a:sym typeface="Rockwell" pitchFamily="18" charset="0"/>
              </a:rPr>
              <a:t>Coordination </a:t>
            </a:r>
            <a:r>
              <a:rPr lang="en-US" sz="1500" dirty="0">
                <a:solidFill>
                  <a:srgbClr val="FFFFFF"/>
                </a:solidFill>
                <a:latin typeface="Rockwell" pitchFamily="18" charset="0"/>
                <a:sym typeface="Rockwell" pitchFamily="18" charset="0"/>
              </a:rPr>
              <a:t>between </a:t>
            </a:r>
            <a:r>
              <a:rPr lang="en-US" sz="1500" dirty="0" smtClean="0">
                <a:solidFill>
                  <a:srgbClr val="FFFFFF"/>
                </a:solidFill>
                <a:latin typeface="Rockwell" pitchFamily="18" charset="0"/>
                <a:sym typeface="Rockwell" pitchFamily="18" charset="0"/>
              </a:rPr>
              <a:t>DST </a:t>
            </a:r>
            <a:r>
              <a:rPr lang="en-US" sz="1500" dirty="0">
                <a:solidFill>
                  <a:srgbClr val="FFFFFF"/>
                </a:solidFill>
                <a:latin typeface="Rockwell" pitchFamily="18" charset="0"/>
                <a:sym typeface="Rockwell" pitchFamily="18" charset="0"/>
              </a:rPr>
              <a:t>and on-the-ground practitioners, </a:t>
            </a:r>
            <a:r>
              <a:rPr lang="en-US" sz="1500" dirty="0" smtClean="0">
                <a:solidFill>
                  <a:srgbClr val="FFFFFF"/>
                </a:solidFill>
                <a:latin typeface="Rockwell" pitchFamily="18" charset="0"/>
                <a:sym typeface="Rockwell" pitchFamily="18" charset="0"/>
              </a:rPr>
              <a:t>projects</a:t>
            </a:r>
          </a:p>
          <a:p>
            <a:pPr>
              <a:lnSpc>
                <a:spcPct val="90000"/>
              </a:lnSpc>
              <a:buClr>
                <a:srgbClr val="FFFFFF"/>
              </a:buClr>
              <a:buSzPct val="100000"/>
            </a:pPr>
            <a:endParaRPr lang="en-US" sz="1500" dirty="0">
              <a:solidFill>
                <a:srgbClr val="FFFFFF"/>
              </a:solidFill>
              <a:latin typeface="Rockwell" pitchFamily="18" charset="0"/>
              <a:sym typeface="Rockwell" pitchFamily="18" charset="0"/>
            </a:endParaRPr>
          </a:p>
          <a:p>
            <a:pPr>
              <a:lnSpc>
                <a:spcPct val="90000"/>
              </a:lnSpc>
              <a:buClr>
                <a:srgbClr val="FFFFFF"/>
              </a:buClr>
              <a:buSzPct val="100000"/>
            </a:pPr>
            <a:endParaRPr lang="en-US" sz="1500" dirty="0" smtClean="0">
              <a:solidFill>
                <a:srgbClr val="FFFFFF"/>
              </a:solidFill>
              <a:latin typeface="Rockwell" pitchFamily="18" charset="0"/>
              <a:sym typeface="Rockwell" pitchFamily="18" charset="0"/>
            </a:endParaRPr>
          </a:p>
          <a:p>
            <a:pPr>
              <a:lnSpc>
                <a:spcPct val="90000"/>
              </a:lnSpc>
              <a:buClr>
                <a:srgbClr val="FFFFFF"/>
              </a:buClr>
              <a:buSzPct val="100000"/>
            </a:pPr>
            <a:endParaRPr lang="en-US" sz="1500" dirty="0">
              <a:solidFill>
                <a:srgbClr val="FFFFFF"/>
              </a:solidFill>
              <a:latin typeface="Rockwell" pitchFamily="18" charset="0"/>
              <a:sym typeface="Rockwell" pitchFamily="18" charset="0"/>
            </a:endParaRPr>
          </a:p>
          <a:p>
            <a:pPr>
              <a:lnSpc>
                <a:spcPct val="90000"/>
              </a:lnSpc>
              <a:buClr>
                <a:srgbClr val="FFFFFF"/>
              </a:buClr>
              <a:buSzPct val="25000"/>
              <a:buFont typeface="Arial" charset="0"/>
              <a:buNone/>
            </a:pPr>
            <a:endParaRPr lang="en-US" sz="1500" dirty="0">
              <a:solidFill>
                <a:srgbClr val="FFFFFF"/>
              </a:solidFill>
              <a:latin typeface="Rockwell" pitchFamily="18" charset="0"/>
              <a:sym typeface="Rockwell" pitchFamily="18" charset="0"/>
            </a:endParaRPr>
          </a:p>
        </p:txBody>
      </p:sp>
      <p:pic>
        <p:nvPicPr>
          <p:cNvPr id="29" name="Shape 180"/>
          <p:cNvPicPr preferRelativeResize="0"/>
          <p:nvPr/>
        </p:nvPicPr>
        <p:blipFill rotWithShape="1">
          <a:blip r:embed="rId3">
            <a:alphaModFix/>
          </a:blip>
          <a:srcRect/>
          <a:stretch/>
        </p:blipFill>
        <p:spPr>
          <a:xfrm>
            <a:off x="837025" y="1775664"/>
            <a:ext cx="1891993" cy="1227818"/>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p:cNvGrpSpPr/>
          <p:nvPr/>
        </p:nvGrpSpPr>
        <p:grpSpPr>
          <a:xfrm>
            <a:off x="3505125" y="1799635"/>
            <a:ext cx="2513838" cy="3134315"/>
            <a:chOff x="3505125" y="1799635"/>
            <a:chExt cx="2513838" cy="3134315"/>
          </a:xfrm>
        </p:grpSpPr>
        <p:sp>
          <p:nvSpPr>
            <p:cNvPr id="24" name="Shape 157"/>
            <p:cNvSpPr>
              <a:spLocks noChangeArrowheads="1"/>
            </p:cNvSpPr>
            <p:nvPr/>
          </p:nvSpPr>
          <p:spPr bwMode="auto">
            <a:xfrm rot="10800000">
              <a:off x="3505125" y="3144070"/>
              <a:ext cx="2513838" cy="1789880"/>
            </a:xfrm>
            <a:prstGeom prst="rect">
              <a:avLst/>
            </a:prstGeom>
            <a:solidFill>
              <a:srgbClr val="165751"/>
            </a:solidFill>
            <a:ln w="25400">
              <a:solidFill>
                <a:schemeClr val="bg1"/>
              </a:solidFill>
              <a:round/>
              <a:headEnd/>
              <a:tailEnd/>
            </a:ln>
          </p:spPr>
          <p:txBody>
            <a:bodyPr rot="10800000" lIns="91425" tIns="91425" rIns="91425" bIns="91425" anchor="ctr"/>
            <a:lstStyle/>
            <a:p>
              <a:pPr>
                <a:buClr>
                  <a:srgbClr val="000000"/>
                </a:buClr>
                <a:buFont typeface="Arial" charset="0"/>
                <a:buNone/>
              </a:pPr>
              <a:endParaRPr lang="en-US"/>
            </a:p>
          </p:txBody>
        </p:sp>
        <p:sp>
          <p:nvSpPr>
            <p:cNvPr id="25" name="Shape 158"/>
            <p:cNvSpPr txBox="1"/>
            <p:nvPr/>
          </p:nvSpPr>
          <p:spPr bwMode="auto">
            <a:xfrm>
              <a:off x="3632199" y="3121025"/>
              <a:ext cx="2386764" cy="1790700"/>
            </a:xfrm>
            <a:prstGeom prst="rect">
              <a:avLst/>
            </a:prstGeom>
            <a:noFill/>
            <a:ln>
              <a:noFill/>
            </a:ln>
          </p:spPr>
          <p:txBody>
            <a:bodyPr lIns="106675" tIns="106675" rIns="106675" bIns="106675"/>
            <a:lstStyle/>
            <a:p>
              <a:pPr marL="174625" lvl="2" indent="-174625">
                <a:lnSpc>
                  <a:spcPct val="90000"/>
                </a:lnSpc>
                <a:buClr>
                  <a:schemeClr val="lt1"/>
                </a:buClr>
                <a:buSzPct val="100000"/>
                <a:buFont typeface="Arial" panose="020B0604020202020204" pitchFamily="34" charset="0"/>
                <a:buChar char="•"/>
                <a:defRPr/>
              </a:pPr>
              <a:r>
                <a:rPr lang="en-US" sz="1500" dirty="0">
                  <a:solidFill>
                    <a:schemeClr val="lt1"/>
                  </a:solidFill>
                  <a:latin typeface="Rockwell"/>
                  <a:ea typeface="Rockwell"/>
                  <a:cs typeface="Rockwell"/>
                  <a:sym typeface="Rockwell"/>
                </a:rPr>
                <a:t>Identifying key decision-makers </a:t>
              </a:r>
              <a:r>
                <a:rPr lang="en-US" sz="1500" dirty="0" smtClean="0">
                  <a:solidFill>
                    <a:schemeClr val="lt1"/>
                  </a:solidFill>
                  <a:latin typeface="Rockwell"/>
                  <a:ea typeface="Rockwell"/>
                  <a:cs typeface="Rockwell"/>
                  <a:sym typeface="Rockwell"/>
                </a:rPr>
                <a:t>at state/local </a:t>
              </a:r>
              <a:r>
                <a:rPr lang="en-US" sz="1500" dirty="0">
                  <a:solidFill>
                    <a:schemeClr val="lt1"/>
                  </a:solidFill>
                  <a:latin typeface="Rockwell"/>
                  <a:ea typeface="Rockwell"/>
                  <a:cs typeface="Rockwell"/>
                  <a:sym typeface="Rockwell"/>
                </a:rPr>
                <a:t>levels to </a:t>
              </a:r>
              <a:r>
                <a:rPr lang="en-US" sz="1500" dirty="0" smtClean="0">
                  <a:solidFill>
                    <a:schemeClr val="lt1"/>
                  </a:solidFill>
                  <a:latin typeface="Rockwell"/>
                  <a:ea typeface="Rockwell"/>
                  <a:cs typeface="Rockwell"/>
                  <a:sym typeface="Rockwell"/>
                </a:rPr>
                <a:t>educate/engage</a:t>
              </a:r>
            </a:p>
            <a:p>
              <a:pPr marL="174625" lvl="2" indent="-174625">
                <a:lnSpc>
                  <a:spcPct val="90000"/>
                </a:lnSpc>
                <a:buClr>
                  <a:schemeClr val="lt1"/>
                </a:buClr>
                <a:buSzPct val="25000"/>
                <a:buFont typeface="Arial" panose="020B0604020202020204" pitchFamily="34" charset="0"/>
                <a:buChar char="•"/>
                <a:defRPr/>
              </a:pPr>
              <a:endParaRPr lang="en-US" sz="1500" dirty="0" smtClean="0">
                <a:solidFill>
                  <a:schemeClr val="lt1"/>
                </a:solidFill>
                <a:latin typeface="Rockwell"/>
                <a:ea typeface="Rockwell"/>
                <a:cs typeface="Rockwell"/>
                <a:sym typeface="Rockwell"/>
              </a:endParaRPr>
            </a:p>
            <a:p>
              <a:pPr marL="174625" lvl="2" indent="-174625">
                <a:lnSpc>
                  <a:spcPct val="90000"/>
                </a:lnSpc>
                <a:buClr>
                  <a:schemeClr val="lt1"/>
                </a:buClr>
                <a:buSzPct val="100000"/>
                <a:buFont typeface="Arial" panose="020B0604020202020204" pitchFamily="34" charset="0"/>
                <a:buChar char="•"/>
                <a:defRPr/>
              </a:pPr>
              <a:r>
                <a:rPr lang="en-US" sz="1500" dirty="0" smtClean="0">
                  <a:solidFill>
                    <a:schemeClr val="lt1"/>
                  </a:solidFill>
                  <a:latin typeface="Rockwell"/>
                  <a:ea typeface="Rockwell"/>
                  <a:cs typeface="Rockwell"/>
                  <a:sym typeface="Rockwell"/>
                </a:rPr>
                <a:t>Monitoring </a:t>
              </a:r>
              <a:r>
                <a:rPr lang="en-US" sz="1500" dirty="0">
                  <a:solidFill>
                    <a:schemeClr val="lt1"/>
                  </a:solidFill>
                  <a:latin typeface="Rockwell"/>
                  <a:ea typeface="Rockwell"/>
                  <a:cs typeface="Rockwell"/>
                  <a:sym typeface="Rockwell"/>
                </a:rPr>
                <a:t>restoration progress/success </a:t>
              </a:r>
            </a:p>
            <a:p>
              <a:pPr marL="285750" lvl="2" indent="-285750">
                <a:lnSpc>
                  <a:spcPct val="90000"/>
                </a:lnSpc>
                <a:buClr>
                  <a:schemeClr val="lt1"/>
                </a:buClr>
                <a:buSzPct val="25000"/>
                <a:buFont typeface="Arial" panose="020B0604020202020204" pitchFamily="34" charset="0"/>
                <a:buChar char="•"/>
                <a:defRPr/>
              </a:pPr>
              <a:endParaRPr lang="en-US" sz="1500" dirty="0">
                <a:solidFill>
                  <a:schemeClr val="lt1"/>
                </a:solidFill>
                <a:latin typeface="Rockwell"/>
                <a:ea typeface="Rockwell"/>
                <a:cs typeface="Rockwell"/>
                <a:sym typeface="Rockwell"/>
              </a:endParaRPr>
            </a:p>
            <a:p>
              <a:pPr marL="285750" lvl="2" indent="-285750">
                <a:lnSpc>
                  <a:spcPct val="90000"/>
                </a:lnSpc>
                <a:buClr>
                  <a:schemeClr val="lt1"/>
                </a:buClr>
                <a:buSzPct val="25000"/>
                <a:buFont typeface="Arial" panose="020B0604020202020204" pitchFamily="34" charset="0"/>
                <a:buChar char="•"/>
                <a:defRPr/>
              </a:pPr>
              <a:endParaRPr lang="en-US" sz="1500" dirty="0">
                <a:solidFill>
                  <a:schemeClr val="lt1"/>
                </a:solidFill>
                <a:latin typeface="Rockwell"/>
                <a:ea typeface="Rockwell"/>
                <a:cs typeface="Rockwell"/>
                <a:sym typeface="Rockwell"/>
              </a:endParaRPr>
            </a:p>
            <a:p>
              <a:pPr lvl="2">
                <a:lnSpc>
                  <a:spcPct val="90000"/>
                </a:lnSpc>
                <a:buClr>
                  <a:schemeClr val="lt1"/>
                </a:buClr>
                <a:buSzPct val="25000"/>
                <a:defRPr/>
              </a:pPr>
              <a:endParaRPr lang="en" sz="1500" dirty="0" smtClean="0">
                <a:solidFill>
                  <a:schemeClr val="lt1"/>
                </a:solidFill>
                <a:latin typeface="Rockwell"/>
                <a:ea typeface="Rockwell"/>
                <a:cs typeface="Rockwell"/>
                <a:sym typeface="Rockwell"/>
              </a:endParaRPr>
            </a:p>
          </p:txBody>
        </p:sp>
        <p:pic>
          <p:nvPicPr>
            <p:cNvPr id="30" name="Picture 29"/>
            <p:cNvPicPr/>
            <p:nvPr/>
          </p:nvPicPr>
          <p:blipFill>
            <a:blip r:embed="rId4">
              <a:extLst>
                <a:ext uri="{28A0092B-C50C-407E-A947-70E740481C1C}">
                  <a14:useLocalDpi xmlns:a14="http://schemas.microsoft.com/office/drawing/2010/main" val="0"/>
                </a:ext>
              </a:extLst>
            </a:blip>
            <a:srcRect/>
            <a:stretch>
              <a:fillRect/>
            </a:stretch>
          </p:blipFill>
          <p:spPr bwMode="auto">
            <a:xfrm>
              <a:off x="3557976" y="1799635"/>
              <a:ext cx="2227261" cy="1227818"/>
            </a:xfrm>
            <a:prstGeom prst="rect">
              <a:avLst/>
            </a:prstGeom>
            <a:noFill/>
          </p:spPr>
        </p:pic>
      </p:grpSp>
      <p:grpSp>
        <p:nvGrpSpPr>
          <p:cNvPr id="4" name="Group 3"/>
          <p:cNvGrpSpPr/>
          <p:nvPr/>
        </p:nvGrpSpPr>
        <p:grpSpPr>
          <a:xfrm>
            <a:off x="6349826" y="1728493"/>
            <a:ext cx="2590971" cy="3205457"/>
            <a:chOff x="6349826" y="1728493"/>
            <a:chExt cx="2590971" cy="3205457"/>
          </a:xfrm>
        </p:grpSpPr>
        <p:sp>
          <p:nvSpPr>
            <p:cNvPr id="26" name="Shape 163"/>
            <p:cNvSpPr>
              <a:spLocks noChangeArrowheads="1"/>
            </p:cNvSpPr>
            <p:nvPr/>
          </p:nvSpPr>
          <p:spPr bwMode="auto">
            <a:xfrm rot="10800000">
              <a:off x="6349826" y="3144069"/>
              <a:ext cx="2590971" cy="1767609"/>
            </a:xfrm>
            <a:prstGeom prst="rect">
              <a:avLst/>
            </a:prstGeom>
            <a:solidFill>
              <a:srgbClr val="165751"/>
            </a:solidFill>
            <a:ln w="25400">
              <a:solidFill>
                <a:schemeClr val="bg1"/>
              </a:solidFill>
              <a:round/>
              <a:headEnd/>
              <a:tailEnd/>
            </a:ln>
          </p:spPr>
          <p:txBody>
            <a:bodyPr rot="10800000" lIns="91425" tIns="91425" rIns="91425" bIns="91425" anchor="ctr"/>
            <a:lstStyle/>
            <a:p>
              <a:pPr>
                <a:buClr>
                  <a:srgbClr val="000000"/>
                </a:buClr>
                <a:buFont typeface="Arial" charset="0"/>
                <a:buNone/>
              </a:pPr>
              <a:endParaRPr lang="en-US"/>
            </a:p>
          </p:txBody>
        </p:sp>
        <p:sp>
          <p:nvSpPr>
            <p:cNvPr id="28" name="Shape 155"/>
            <p:cNvSpPr txBox="1">
              <a:spLocks noChangeArrowheads="1"/>
            </p:cNvSpPr>
            <p:nvPr/>
          </p:nvSpPr>
          <p:spPr bwMode="auto">
            <a:xfrm>
              <a:off x="6468292" y="3144070"/>
              <a:ext cx="2472505" cy="1789880"/>
            </a:xfrm>
            <a:prstGeom prst="rect">
              <a:avLst/>
            </a:prstGeom>
            <a:noFill/>
            <a:ln w="9525">
              <a:noFill/>
              <a:miter lim="800000"/>
              <a:headEnd/>
              <a:tailEnd/>
            </a:ln>
          </p:spPr>
          <p:txBody>
            <a:bodyPr lIns="106675" tIns="106675" rIns="106675" bIns="106675"/>
            <a:lstStyle/>
            <a:p>
              <a:pPr marL="174625" indent="-174625">
                <a:lnSpc>
                  <a:spcPct val="90000"/>
                </a:lnSpc>
                <a:buClr>
                  <a:srgbClr val="FFFFFF"/>
                </a:buClr>
                <a:buSzPct val="100000"/>
                <a:buFont typeface="Arial" panose="020B0604020202020204" pitchFamily="34" charset="0"/>
                <a:buChar char="•"/>
              </a:pPr>
              <a:r>
                <a:rPr lang="en-US" sz="1500" dirty="0" smtClean="0">
                  <a:solidFill>
                    <a:srgbClr val="FFFFFF"/>
                  </a:solidFill>
                  <a:latin typeface="Rockwell" pitchFamily="18" charset="0"/>
                  <a:sym typeface="Rockwell" pitchFamily="18" charset="0"/>
                </a:rPr>
                <a:t>Cross-GIT </a:t>
              </a:r>
              <a:r>
                <a:rPr lang="en-US" sz="1500" dirty="0">
                  <a:solidFill>
                    <a:srgbClr val="FFFFFF"/>
                  </a:solidFill>
                  <a:latin typeface="Rockwell" pitchFamily="18" charset="0"/>
                  <a:sym typeface="Rockwell" pitchFamily="18" charset="0"/>
                </a:rPr>
                <a:t>goal coordination</a:t>
              </a:r>
            </a:p>
            <a:p>
              <a:pPr marL="174625" indent="-174625">
                <a:lnSpc>
                  <a:spcPct val="90000"/>
                </a:lnSpc>
                <a:buClr>
                  <a:srgbClr val="FFFFFF"/>
                </a:buClr>
                <a:buSzPct val="100000"/>
              </a:pPr>
              <a:endParaRPr lang="en-US" sz="1500" dirty="0">
                <a:solidFill>
                  <a:srgbClr val="FFFFFF"/>
                </a:solidFill>
                <a:latin typeface="Rockwell" pitchFamily="18" charset="0"/>
                <a:sym typeface="Rockwell" pitchFamily="18" charset="0"/>
              </a:endParaRPr>
            </a:p>
            <a:p>
              <a:pPr marL="174625" indent="-174625">
                <a:lnSpc>
                  <a:spcPct val="90000"/>
                </a:lnSpc>
                <a:buClr>
                  <a:srgbClr val="FFFFFF"/>
                </a:buClr>
                <a:buSzPct val="100000"/>
                <a:buFont typeface="Arial" panose="020B0604020202020204" pitchFamily="34" charset="0"/>
                <a:buChar char="•"/>
              </a:pPr>
              <a:r>
                <a:rPr lang="en-US" sz="1500" dirty="0" smtClean="0">
                  <a:solidFill>
                    <a:srgbClr val="FFFFFF"/>
                  </a:solidFill>
                  <a:latin typeface="Rockwell" pitchFamily="18" charset="0"/>
                  <a:sym typeface="Rockwell" pitchFamily="18" charset="0"/>
                </a:rPr>
                <a:t>Strong </a:t>
              </a:r>
              <a:r>
                <a:rPr lang="en-US" sz="1500" dirty="0">
                  <a:solidFill>
                    <a:srgbClr val="FFFFFF"/>
                  </a:solidFill>
                  <a:latin typeface="Rockwell" pitchFamily="18" charset="0"/>
                  <a:sym typeface="Rockwell" pitchFamily="18" charset="0"/>
                </a:rPr>
                <a:t>engagement, participation among the partners</a:t>
              </a:r>
            </a:p>
            <a:p>
              <a:pPr marL="114300" indent="-114300">
                <a:lnSpc>
                  <a:spcPct val="90000"/>
                </a:lnSpc>
                <a:buClr>
                  <a:srgbClr val="FFFFFF"/>
                </a:buClr>
                <a:buSzPct val="100000"/>
                <a:buFont typeface="Arial" panose="020B0604020202020204" pitchFamily="34" charset="0"/>
                <a:buChar char="•"/>
              </a:pPr>
              <a:endParaRPr lang="en-US" sz="1500" dirty="0" smtClean="0">
                <a:solidFill>
                  <a:srgbClr val="FFFFFF"/>
                </a:solidFill>
                <a:latin typeface="Rockwell" pitchFamily="18" charset="0"/>
                <a:sym typeface="Rockwell" pitchFamily="18" charset="0"/>
              </a:endParaRPr>
            </a:p>
            <a:p>
              <a:pPr marL="114300" indent="-114300">
                <a:lnSpc>
                  <a:spcPct val="90000"/>
                </a:lnSpc>
                <a:buClr>
                  <a:srgbClr val="FFFFFF"/>
                </a:buClr>
                <a:buSzPct val="100000"/>
                <a:buFont typeface="Arial" panose="020B0604020202020204" pitchFamily="34" charset="0"/>
                <a:buChar char="•"/>
              </a:pPr>
              <a:endParaRPr lang="en-US" sz="1500" dirty="0">
                <a:solidFill>
                  <a:srgbClr val="FFFFFF"/>
                </a:solidFill>
                <a:latin typeface="Rockwell" pitchFamily="18" charset="0"/>
                <a:sym typeface="Rockwell" pitchFamily="18" charset="0"/>
              </a:endParaRPr>
            </a:p>
            <a:p>
              <a:pPr>
                <a:lnSpc>
                  <a:spcPct val="90000"/>
                </a:lnSpc>
                <a:buClr>
                  <a:srgbClr val="FFFFFF"/>
                </a:buClr>
                <a:buSzPct val="25000"/>
                <a:buFont typeface="Arial" charset="0"/>
                <a:buNone/>
              </a:pPr>
              <a:endParaRPr lang="en-US" sz="1500" dirty="0">
                <a:solidFill>
                  <a:srgbClr val="FFFFFF"/>
                </a:solidFill>
                <a:latin typeface="Rockwell" pitchFamily="18" charset="0"/>
                <a:sym typeface="Rockwell" pitchFamily="18" charset="0"/>
              </a:endParaRPr>
            </a:p>
          </p:txBody>
        </p:sp>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776" y="1728493"/>
              <a:ext cx="1801791" cy="137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7310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4720" y="1609344"/>
            <a:ext cx="5669280" cy="1480198"/>
          </a:xfrm>
          <a:prstGeom prst="rect">
            <a:avLst/>
          </a:prstGeom>
        </p:spPr>
        <p:txBody>
          <a:bodyPr lIns="91425" tIns="91425" rIns="91425" bIns="91425" anchor="b" anchorCtr="0">
            <a:noAutofit/>
          </a:bodyPr>
          <a:lstStyle/>
          <a:p>
            <a:pPr lvl="0"/>
            <a:r>
              <a:rPr lang="en-US" dirty="0">
                <a:latin typeface="Rockwell" charset="0"/>
                <a:ea typeface="Rockwell" charset="0"/>
                <a:cs typeface="Rockwell" charset="0"/>
              </a:rPr>
              <a:t>Challenges:</a:t>
            </a:r>
            <a:br>
              <a:rPr lang="en-US" dirty="0">
                <a:latin typeface="Rockwell" charset="0"/>
                <a:ea typeface="Rockwell" charset="0"/>
                <a:cs typeface="Rockwell" charset="0"/>
              </a:rPr>
            </a:br>
            <a:r>
              <a:rPr lang="en-US" sz="2200" i="1" dirty="0">
                <a:latin typeface="Rockwell" charset="0"/>
                <a:ea typeface="Rockwell" charset="0"/>
                <a:cs typeface="Rockwell" charset="0"/>
              </a:rPr>
              <a:t>Are our actions having the expected effect?</a:t>
            </a:r>
            <a:endParaRPr lang="en" sz="2200"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dirty="0">
                <a:solidFill>
                  <a:srgbClr val="18637B"/>
                </a:solidFill>
                <a:latin typeface="Rockwell" charset="0"/>
                <a:ea typeface="Rockwell" charset="0"/>
                <a:cs typeface="Rockwell" charset="0"/>
                <a:sym typeface="Roboto Slab"/>
              </a:rPr>
              <a:t>3</a:t>
            </a:r>
            <a:endParaRPr lang="en" sz="20000" dirty="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2002317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hape 257"/>
          <p:cNvSpPr txBox="1">
            <a:spLocks noGrp="1"/>
          </p:cNvSpPr>
          <p:nvPr>
            <p:ph type="title"/>
          </p:nvPr>
        </p:nvSpPr>
        <p:spPr>
          <a:xfrm>
            <a:off x="1146175" y="530225"/>
            <a:ext cx="3208338" cy="1028700"/>
          </a:xfrm>
        </p:spPr>
        <p:txBody>
          <a:bodyPr/>
          <a:lstStyle/>
          <a:p>
            <a:pPr eaLnBrk="1" hangingPunct="1">
              <a:spcBef>
                <a:spcPct val="0"/>
              </a:spcBef>
              <a:spcAft>
                <a:spcPct val="0"/>
              </a:spcAft>
              <a:buSzPct val="25000"/>
            </a:pPr>
            <a:r>
              <a:rPr lang="en-US" smtClean="0">
                <a:latin typeface="Rockwell" pitchFamily="18" charset="0"/>
                <a:cs typeface="Arial" charset="0"/>
                <a:sym typeface="Rockwell" pitchFamily="18" charset="0"/>
              </a:rPr>
              <a:t>Challenges</a:t>
            </a:r>
          </a:p>
        </p:txBody>
      </p:sp>
      <p:grpSp>
        <p:nvGrpSpPr>
          <p:cNvPr id="21506" name="Shape 258"/>
          <p:cNvGrpSpPr>
            <a:grpSpLocks/>
          </p:cNvGrpSpPr>
          <p:nvPr/>
        </p:nvGrpSpPr>
        <p:grpSpPr bwMode="auto">
          <a:xfrm>
            <a:off x="492125" y="865188"/>
            <a:ext cx="254000" cy="360362"/>
            <a:chOff x="3979850" y="1598950"/>
            <a:chExt cx="356823" cy="505374"/>
          </a:xfrm>
        </p:grpSpPr>
        <p:sp>
          <p:nvSpPr>
            <p:cNvPr id="21512" name="Shape 259"/>
            <p:cNvSpPr>
              <a:spLocks/>
            </p:cNvSpPr>
            <p:nvPr/>
          </p:nvSpPr>
          <p:spPr bwMode="auto">
            <a:xfrm>
              <a:off x="3979850" y="1602600"/>
              <a:ext cx="44475" cy="501724"/>
            </a:xfrm>
            <a:custGeom>
              <a:avLst/>
              <a:gdLst>
                <a:gd name="T0" fmla="*/ 0 w 120000"/>
                <a:gd name="T1" fmla="*/ 0 h 120000"/>
                <a:gd name="T2" fmla="*/ 120000 w 120000"/>
                <a:gd name="T3" fmla="*/ 120000 h 120000"/>
              </a:gdLst>
              <a:ahLst/>
              <a:cxnLst>
                <a:cxn ang="0">
                  <a:pos x="119932" y="120000"/>
                </a:cxn>
                <a:cxn ang="0">
                  <a:pos x="119932" y="2917"/>
                </a:cxn>
                <a:cxn ang="0">
                  <a:pos x="119932" y="2917"/>
                </a:cxn>
                <a:cxn ang="0">
                  <a:pos x="119932" y="2331"/>
                </a:cxn>
                <a:cxn ang="0">
                  <a:pos x="116694" y="1751"/>
                </a:cxn>
                <a:cxn ang="0">
                  <a:pos x="115008" y="1315"/>
                </a:cxn>
                <a:cxn ang="0">
                  <a:pos x="110084" y="878"/>
                </a:cxn>
                <a:cxn ang="0">
                  <a:pos x="105160" y="442"/>
                </a:cxn>
                <a:cxn ang="0">
                  <a:pos x="100236" y="149"/>
                </a:cxn>
                <a:cxn ang="0">
                  <a:pos x="93693" y="0"/>
                </a:cxn>
                <a:cxn ang="0">
                  <a:pos x="87082" y="0"/>
                </a:cxn>
                <a:cxn ang="0">
                  <a:pos x="32917" y="0"/>
                </a:cxn>
                <a:cxn ang="0">
                  <a:pos x="32917" y="0"/>
                </a:cxn>
                <a:cxn ang="0">
                  <a:pos x="26306" y="0"/>
                </a:cxn>
                <a:cxn ang="0">
                  <a:pos x="19763" y="149"/>
                </a:cxn>
                <a:cxn ang="0">
                  <a:pos x="14839" y="442"/>
                </a:cxn>
                <a:cxn ang="0">
                  <a:pos x="9915" y="878"/>
                </a:cxn>
                <a:cxn ang="0">
                  <a:pos x="6610" y="1315"/>
                </a:cxn>
                <a:cxn ang="0">
                  <a:pos x="3305" y="1751"/>
                </a:cxn>
                <a:cxn ang="0">
                  <a:pos x="1686" y="2331"/>
                </a:cxn>
                <a:cxn ang="0">
                  <a:pos x="67" y="2917"/>
                </a:cxn>
                <a:cxn ang="0">
                  <a:pos x="67" y="120000"/>
                </a:cxn>
                <a:cxn ang="0">
                  <a:pos x="119932" y="120000"/>
                </a:cxn>
              </a:cxnLst>
              <a:rect l="T0" t="T1" r="T2" b="T3"/>
              <a:pathLst>
                <a:path w="120000" h="120000" fill="none" extrusionOk="0">
                  <a:moveTo>
                    <a:pt x="119932" y="120000"/>
                  </a:moveTo>
                  <a:lnTo>
                    <a:pt x="119932" y="2917"/>
                  </a:lnTo>
                  <a:lnTo>
                    <a:pt x="119932" y="2331"/>
                  </a:lnTo>
                  <a:lnTo>
                    <a:pt x="116694" y="1751"/>
                  </a:lnTo>
                  <a:lnTo>
                    <a:pt x="115008" y="1315"/>
                  </a:lnTo>
                  <a:lnTo>
                    <a:pt x="110084" y="878"/>
                  </a:lnTo>
                  <a:lnTo>
                    <a:pt x="105160" y="442"/>
                  </a:lnTo>
                  <a:lnTo>
                    <a:pt x="100236" y="149"/>
                  </a:lnTo>
                  <a:lnTo>
                    <a:pt x="93693" y="0"/>
                  </a:lnTo>
                  <a:lnTo>
                    <a:pt x="87082" y="0"/>
                  </a:lnTo>
                  <a:lnTo>
                    <a:pt x="32917" y="0"/>
                  </a:lnTo>
                  <a:lnTo>
                    <a:pt x="26306" y="0"/>
                  </a:lnTo>
                  <a:lnTo>
                    <a:pt x="19763" y="149"/>
                  </a:lnTo>
                  <a:lnTo>
                    <a:pt x="14839" y="442"/>
                  </a:lnTo>
                  <a:lnTo>
                    <a:pt x="9915" y="878"/>
                  </a:lnTo>
                  <a:lnTo>
                    <a:pt x="6610" y="1315"/>
                  </a:lnTo>
                  <a:lnTo>
                    <a:pt x="3305" y="1751"/>
                  </a:lnTo>
                  <a:lnTo>
                    <a:pt x="1686" y="2331"/>
                  </a:lnTo>
                  <a:lnTo>
                    <a:pt x="67" y="2917"/>
                  </a:lnTo>
                  <a:lnTo>
                    <a:pt x="67" y="120000"/>
                  </a:lnTo>
                  <a:lnTo>
                    <a:pt x="119932" y="120000"/>
                  </a:lnTo>
                  <a:close/>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1513" name="Shape 260"/>
            <p:cNvSpPr>
              <a:spLocks/>
            </p:cNvSpPr>
            <p:nvPr/>
          </p:nvSpPr>
          <p:spPr bwMode="auto">
            <a:xfrm>
              <a:off x="4037075" y="1598950"/>
              <a:ext cx="299598" cy="228950"/>
            </a:xfrm>
            <a:custGeom>
              <a:avLst/>
              <a:gdLst>
                <a:gd name="T0" fmla="*/ 0 w 120000"/>
                <a:gd name="T1" fmla="*/ 0 h 120000"/>
                <a:gd name="T2" fmla="*/ 120000 w 120000"/>
                <a:gd name="T3" fmla="*/ 120000 h 120000"/>
              </a:gdLst>
              <a:ahLst/>
              <a:cxnLst>
                <a:cxn ang="0">
                  <a:pos x="10" y="110107"/>
                </a:cxn>
                <a:cxn ang="0">
                  <a:pos x="7329" y="104996"/>
                </a:cxn>
                <a:cxn ang="0">
                  <a:pos x="14399" y="101812"/>
                </a:cxn>
                <a:cxn ang="0">
                  <a:pos x="21708" y="100528"/>
                </a:cxn>
                <a:cxn ang="0">
                  <a:pos x="28788" y="100528"/>
                </a:cxn>
                <a:cxn ang="0">
                  <a:pos x="36098" y="101485"/>
                </a:cxn>
                <a:cxn ang="0">
                  <a:pos x="43177" y="103398"/>
                </a:cxn>
                <a:cxn ang="0">
                  <a:pos x="57566" y="109150"/>
                </a:cxn>
                <a:cxn ang="0">
                  <a:pos x="71955" y="114889"/>
                </a:cxn>
                <a:cxn ang="0">
                  <a:pos x="82930" y="118401"/>
                </a:cxn>
                <a:cxn ang="0">
                  <a:pos x="90000" y="119672"/>
                </a:cxn>
                <a:cxn ang="0">
                  <a:pos x="97319" y="119672"/>
                </a:cxn>
                <a:cxn ang="0">
                  <a:pos x="104389" y="118715"/>
                </a:cxn>
                <a:cxn ang="0">
                  <a:pos x="111698" y="115846"/>
                </a:cxn>
                <a:cxn ang="0">
                  <a:pos x="115113" y="113618"/>
                </a:cxn>
                <a:cxn ang="0">
                  <a:pos x="118047" y="111063"/>
                </a:cxn>
                <a:cxn ang="0">
                  <a:pos x="119509" y="107866"/>
                </a:cxn>
                <a:cxn ang="0">
                  <a:pos x="119999" y="104682"/>
                </a:cxn>
                <a:cxn ang="0">
                  <a:pos x="119018" y="102127"/>
                </a:cxn>
                <a:cxn ang="0">
                  <a:pos x="115113" y="97016"/>
                </a:cxn>
                <a:cxn ang="0">
                  <a:pos x="107553" y="84568"/>
                </a:cxn>
                <a:cxn ang="0">
                  <a:pos x="103658" y="77872"/>
                </a:cxn>
                <a:cxn ang="0">
                  <a:pos x="102436" y="74046"/>
                </a:cxn>
                <a:cxn ang="0">
                  <a:pos x="101945" y="69250"/>
                </a:cxn>
                <a:cxn ang="0">
                  <a:pos x="102436" y="64782"/>
                </a:cxn>
                <a:cxn ang="0">
                  <a:pos x="103658" y="60314"/>
                </a:cxn>
                <a:cxn ang="0">
                  <a:pos x="107553" y="50749"/>
                </a:cxn>
                <a:cxn ang="0">
                  <a:pos x="115113" y="30635"/>
                </a:cxn>
                <a:cxn ang="0">
                  <a:pos x="119018" y="19471"/>
                </a:cxn>
                <a:cxn ang="0">
                  <a:pos x="119999" y="15317"/>
                </a:cxn>
                <a:cxn ang="0">
                  <a:pos x="119509" y="12775"/>
                </a:cxn>
                <a:cxn ang="0">
                  <a:pos x="118047" y="12133"/>
                </a:cxn>
                <a:cxn ang="0">
                  <a:pos x="115113" y="13404"/>
                </a:cxn>
                <a:cxn ang="0">
                  <a:pos x="111698" y="15645"/>
                </a:cxn>
                <a:cxn ang="0">
                  <a:pos x="104389" y="18514"/>
                </a:cxn>
                <a:cxn ang="0">
                  <a:pos x="97319" y="19785"/>
                </a:cxn>
                <a:cxn ang="0">
                  <a:pos x="90000" y="19471"/>
                </a:cxn>
                <a:cxn ang="0">
                  <a:pos x="82930" y="18200"/>
                </a:cxn>
                <a:cxn ang="0">
                  <a:pos x="71955" y="15003"/>
                </a:cxn>
                <a:cxn ang="0">
                  <a:pos x="57566" y="8936"/>
                </a:cxn>
                <a:cxn ang="0">
                  <a:pos x="43177" y="3511"/>
                </a:cxn>
                <a:cxn ang="0">
                  <a:pos x="36098" y="1284"/>
                </a:cxn>
                <a:cxn ang="0">
                  <a:pos x="28788" y="327"/>
                </a:cxn>
                <a:cxn ang="0">
                  <a:pos x="21708" y="327"/>
                </a:cxn>
                <a:cxn ang="0">
                  <a:pos x="14399" y="1598"/>
                </a:cxn>
                <a:cxn ang="0">
                  <a:pos x="7329" y="4795"/>
                </a:cxn>
                <a:cxn ang="0">
                  <a:pos x="10" y="9892"/>
                </a:cxn>
              </a:cxnLst>
              <a:rect l="T0" t="T1" r="T2" b="T3"/>
              <a:pathLst>
                <a:path w="120000" h="120000" fill="none" extrusionOk="0">
                  <a:moveTo>
                    <a:pt x="10" y="110107"/>
                  </a:moveTo>
                  <a:lnTo>
                    <a:pt x="10" y="110107"/>
                  </a:lnTo>
                  <a:lnTo>
                    <a:pt x="3664" y="107237"/>
                  </a:lnTo>
                  <a:lnTo>
                    <a:pt x="7329" y="104996"/>
                  </a:lnTo>
                  <a:lnTo>
                    <a:pt x="10984" y="103083"/>
                  </a:lnTo>
                  <a:lnTo>
                    <a:pt x="14399" y="101812"/>
                  </a:lnTo>
                  <a:lnTo>
                    <a:pt x="18054" y="100842"/>
                  </a:lnTo>
                  <a:lnTo>
                    <a:pt x="21708" y="100528"/>
                  </a:lnTo>
                  <a:lnTo>
                    <a:pt x="25373" y="100214"/>
                  </a:lnTo>
                  <a:lnTo>
                    <a:pt x="28788" y="100528"/>
                  </a:lnTo>
                  <a:lnTo>
                    <a:pt x="32443" y="100842"/>
                  </a:lnTo>
                  <a:lnTo>
                    <a:pt x="36098" y="101485"/>
                  </a:lnTo>
                  <a:lnTo>
                    <a:pt x="39763" y="102441"/>
                  </a:lnTo>
                  <a:lnTo>
                    <a:pt x="43177" y="103398"/>
                  </a:lnTo>
                  <a:lnTo>
                    <a:pt x="50487" y="106280"/>
                  </a:lnTo>
                  <a:lnTo>
                    <a:pt x="57566" y="109150"/>
                  </a:lnTo>
                  <a:lnTo>
                    <a:pt x="64876" y="112020"/>
                  </a:lnTo>
                  <a:lnTo>
                    <a:pt x="71955" y="114889"/>
                  </a:lnTo>
                  <a:lnTo>
                    <a:pt x="79265" y="117444"/>
                  </a:lnTo>
                  <a:lnTo>
                    <a:pt x="82930" y="118401"/>
                  </a:lnTo>
                  <a:lnTo>
                    <a:pt x="86345" y="119043"/>
                  </a:lnTo>
                  <a:lnTo>
                    <a:pt x="90000" y="119672"/>
                  </a:lnTo>
                  <a:lnTo>
                    <a:pt x="93654" y="120000"/>
                  </a:lnTo>
                  <a:lnTo>
                    <a:pt x="97319" y="119672"/>
                  </a:lnTo>
                  <a:lnTo>
                    <a:pt x="100724" y="119357"/>
                  </a:lnTo>
                  <a:lnTo>
                    <a:pt x="104389" y="118715"/>
                  </a:lnTo>
                  <a:lnTo>
                    <a:pt x="108044" y="117444"/>
                  </a:lnTo>
                  <a:lnTo>
                    <a:pt x="111698" y="115846"/>
                  </a:lnTo>
                  <a:lnTo>
                    <a:pt x="115113" y="113618"/>
                  </a:lnTo>
                  <a:lnTo>
                    <a:pt x="116825" y="112334"/>
                  </a:lnTo>
                  <a:lnTo>
                    <a:pt x="118047" y="111063"/>
                  </a:lnTo>
                  <a:lnTo>
                    <a:pt x="118778" y="109464"/>
                  </a:lnTo>
                  <a:lnTo>
                    <a:pt x="119509" y="107866"/>
                  </a:lnTo>
                  <a:lnTo>
                    <a:pt x="119999" y="106280"/>
                  </a:lnTo>
                  <a:lnTo>
                    <a:pt x="119999" y="104682"/>
                  </a:lnTo>
                  <a:lnTo>
                    <a:pt x="119509" y="103398"/>
                  </a:lnTo>
                  <a:lnTo>
                    <a:pt x="119018" y="102127"/>
                  </a:lnTo>
                  <a:lnTo>
                    <a:pt x="115113" y="97016"/>
                  </a:lnTo>
                  <a:lnTo>
                    <a:pt x="111218" y="90949"/>
                  </a:lnTo>
                  <a:lnTo>
                    <a:pt x="107553" y="84568"/>
                  </a:lnTo>
                  <a:lnTo>
                    <a:pt x="103658" y="77872"/>
                  </a:lnTo>
                  <a:lnTo>
                    <a:pt x="102927" y="75959"/>
                  </a:lnTo>
                  <a:lnTo>
                    <a:pt x="102436" y="74046"/>
                  </a:lnTo>
                  <a:lnTo>
                    <a:pt x="102196" y="71806"/>
                  </a:lnTo>
                  <a:lnTo>
                    <a:pt x="101945" y="69250"/>
                  </a:lnTo>
                  <a:lnTo>
                    <a:pt x="102196" y="67023"/>
                  </a:lnTo>
                  <a:lnTo>
                    <a:pt x="102436" y="64782"/>
                  </a:lnTo>
                  <a:lnTo>
                    <a:pt x="102927" y="62555"/>
                  </a:lnTo>
                  <a:lnTo>
                    <a:pt x="103658" y="60314"/>
                  </a:lnTo>
                  <a:lnTo>
                    <a:pt x="107553" y="50749"/>
                  </a:lnTo>
                  <a:lnTo>
                    <a:pt x="111218" y="40856"/>
                  </a:lnTo>
                  <a:lnTo>
                    <a:pt x="115113" y="30635"/>
                  </a:lnTo>
                  <a:lnTo>
                    <a:pt x="119018" y="19471"/>
                  </a:lnTo>
                  <a:lnTo>
                    <a:pt x="119749" y="17230"/>
                  </a:lnTo>
                  <a:lnTo>
                    <a:pt x="119999" y="15317"/>
                  </a:lnTo>
                  <a:lnTo>
                    <a:pt x="119999" y="13732"/>
                  </a:lnTo>
                  <a:lnTo>
                    <a:pt x="119509" y="12775"/>
                  </a:lnTo>
                  <a:lnTo>
                    <a:pt x="118778" y="12448"/>
                  </a:lnTo>
                  <a:lnTo>
                    <a:pt x="118047" y="12133"/>
                  </a:lnTo>
                  <a:lnTo>
                    <a:pt x="116825" y="12775"/>
                  </a:lnTo>
                  <a:lnTo>
                    <a:pt x="115113" y="13404"/>
                  </a:lnTo>
                  <a:lnTo>
                    <a:pt x="111698" y="15645"/>
                  </a:lnTo>
                  <a:lnTo>
                    <a:pt x="108044" y="17230"/>
                  </a:lnTo>
                  <a:lnTo>
                    <a:pt x="104389" y="18514"/>
                  </a:lnTo>
                  <a:lnTo>
                    <a:pt x="100724" y="19157"/>
                  </a:lnTo>
                  <a:lnTo>
                    <a:pt x="97319" y="19785"/>
                  </a:lnTo>
                  <a:lnTo>
                    <a:pt x="93654" y="19785"/>
                  </a:lnTo>
                  <a:lnTo>
                    <a:pt x="90000" y="19471"/>
                  </a:lnTo>
                  <a:lnTo>
                    <a:pt x="86345" y="19157"/>
                  </a:lnTo>
                  <a:lnTo>
                    <a:pt x="82930" y="18200"/>
                  </a:lnTo>
                  <a:lnTo>
                    <a:pt x="79265" y="17230"/>
                  </a:lnTo>
                  <a:lnTo>
                    <a:pt x="71955" y="15003"/>
                  </a:lnTo>
                  <a:lnTo>
                    <a:pt x="64876" y="12133"/>
                  </a:lnTo>
                  <a:lnTo>
                    <a:pt x="57566" y="8936"/>
                  </a:lnTo>
                  <a:lnTo>
                    <a:pt x="50487" y="6066"/>
                  </a:lnTo>
                  <a:lnTo>
                    <a:pt x="43177" y="3511"/>
                  </a:lnTo>
                  <a:lnTo>
                    <a:pt x="39763" y="2240"/>
                  </a:lnTo>
                  <a:lnTo>
                    <a:pt x="36098" y="1284"/>
                  </a:lnTo>
                  <a:lnTo>
                    <a:pt x="32443" y="642"/>
                  </a:lnTo>
                  <a:lnTo>
                    <a:pt x="28788" y="327"/>
                  </a:lnTo>
                  <a:lnTo>
                    <a:pt x="25373" y="0"/>
                  </a:lnTo>
                  <a:lnTo>
                    <a:pt x="21708" y="327"/>
                  </a:lnTo>
                  <a:lnTo>
                    <a:pt x="18054" y="956"/>
                  </a:lnTo>
                  <a:lnTo>
                    <a:pt x="14399" y="1598"/>
                  </a:lnTo>
                  <a:lnTo>
                    <a:pt x="10984" y="3197"/>
                  </a:lnTo>
                  <a:lnTo>
                    <a:pt x="7329" y="4795"/>
                  </a:lnTo>
                  <a:lnTo>
                    <a:pt x="3664" y="7023"/>
                  </a:lnTo>
                  <a:lnTo>
                    <a:pt x="10" y="9892"/>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grpSp>
      <p:grpSp>
        <p:nvGrpSpPr>
          <p:cNvPr id="2" name="Group 1"/>
          <p:cNvGrpSpPr/>
          <p:nvPr/>
        </p:nvGrpSpPr>
        <p:grpSpPr>
          <a:xfrm>
            <a:off x="374020" y="3661318"/>
            <a:ext cx="8918001" cy="566929"/>
            <a:chOff x="374016" y="3504512"/>
            <a:chExt cx="8918001" cy="566929"/>
          </a:xfrm>
        </p:grpSpPr>
        <p:pic>
          <p:nvPicPr>
            <p:cNvPr id="14" name="Picture 2" descr="C:\Users\GHUNT\AppData\Local\Microsoft\Windows\Temporary Internet Files\Content.IE5\RUWAF1WS\trout-sillouette[1].png"/>
            <p:cNvPicPr>
              <a:picLocks noChangeAspect="1" noChangeArrowheads="1"/>
            </p:cNvPicPr>
            <p:nvPr/>
          </p:nvPicPr>
          <p:blipFill>
            <a:blip r:embed="rId3">
              <a:duotone>
                <a:schemeClr val="accent4">
                  <a:shade val="45000"/>
                  <a:satMod val="135000"/>
                </a:schemeClr>
                <a:prstClr val="white"/>
              </a:duotone>
              <a:extLst/>
            </a:blip>
            <a:srcRect/>
            <a:stretch>
              <a:fillRect/>
            </a:stretch>
          </p:blipFill>
          <p:spPr bwMode="auto">
            <a:xfrm>
              <a:off x="374016" y="3504512"/>
              <a:ext cx="869133" cy="313612"/>
            </a:xfrm>
            <a:prstGeom prst="rect">
              <a:avLst/>
            </a:prstGeom>
            <a:noFill/>
            <a:extLst/>
          </p:spPr>
        </p:pic>
        <p:sp>
          <p:nvSpPr>
            <p:cNvPr id="15" name="Shape 261"/>
            <p:cNvSpPr txBox="1">
              <a:spLocks/>
            </p:cNvSpPr>
            <p:nvPr/>
          </p:nvSpPr>
          <p:spPr>
            <a:xfrm>
              <a:off x="1397380" y="3504512"/>
              <a:ext cx="7894637" cy="56692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Font typeface="Nixie One"/>
                <a:buNone/>
              </a:pPr>
              <a:r>
                <a:rPr lang="en-US" sz="2100" dirty="0" smtClean="0">
                  <a:solidFill>
                    <a:schemeClr val="accent4">
                      <a:lumMod val="50000"/>
                    </a:schemeClr>
                  </a:solidFill>
                  <a:latin typeface="Rockwell" pitchFamily="18" charset="0"/>
                  <a:cs typeface="Arial" charset="0"/>
                  <a:sym typeface="Rockwell" pitchFamily="18" charset="0"/>
                </a:rPr>
                <a:t>Majority of restoration opportunities are on private property</a:t>
              </a:r>
            </a:p>
          </p:txBody>
        </p:sp>
      </p:grpSp>
      <p:grpSp>
        <p:nvGrpSpPr>
          <p:cNvPr id="3" name="Group 2"/>
          <p:cNvGrpSpPr/>
          <p:nvPr/>
        </p:nvGrpSpPr>
        <p:grpSpPr>
          <a:xfrm>
            <a:off x="374016" y="2956653"/>
            <a:ext cx="8918001" cy="566361"/>
            <a:chOff x="374019" y="2643041"/>
            <a:chExt cx="8918001" cy="566361"/>
          </a:xfrm>
        </p:grpSpPr>
        <p:pic>
          <p:nvPicPr>
            <p:cNvPr id="12" name="Picture 2" descr="C:\Users\GHUNT\AppData\Local\Microsoft\Windows\Temporary Internet Files\Content.IE5\RUWAF1WS\trout-sillouette[1].png"/>
            <p:cNvPicPr>
              <a:picLocks noChangeAspect="1" noChangeArrowheads="1"/>
            </p:cNvPicPr>
            <p:nvPr/>
          </p:nvPicPr>
          <p:blipFill>
            <a:blip r:embed="rId3">
              <a:duotone>
                <a:schemeClr val="accent4">
                  <a:shade val="45000"/>
                  <a:satMod val="135000"/>
                </a:schemeClr>
                <a:prstClr val="white"/>
              </a:duotone>
              <a:extLst/>
            </a:blip>
            <a:srcRect/>
            <a:stretch>
              <a:fillRect/>
            </a:stretch>
          </p:blipFill>
          <p:spPr bwMode="auto">
            <a:xfrm>
              <a:off x="374019" y="2643041"/>
              <a:ext cx="869133" cy="313612"/>
            </a:xfrm>
            <a:prstGeom prst="rect">
              <a:avLst/>
            </a:prstGeom>
            <a:noFill/>
            <a:extLst/>
          </p:spPr>
        </p:pic>
        <p:sp>
          <p:nvSpPr>
            <p:cNvPr id="16" name="Shape 261"/>
            <p:cNvSpPr txBox="1">
              <a:spLocks/>
            </p:cNvSpPr>
            <p:nvPr/>
          </p:nvSpPr>
          <p:spPr>
            <a:xfrm>
              <a:off x="1397383" y="2643041"/>
              <a:ext cx="7894637" cy="56636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Font typeface="Nixie One"/>
                <a:buNone/>
              </a:pPr>
              <a:r>
                <a:rPr lang="en-US" sz="2100" dirty="0" smtClean="0">
                  <a:solidFill>
                    <a:schemeClr val="accent4">
                      <a:lumMod val="50000"/>
                    </a:schemeClr>
                  </a:solidFill>
                  <a:latin typeface="Rockwell" panose="02060603020205020403" pitchFamily="18" charset="0"/>
                  <a:cs typeface="Arial" charset="0"/>
                  <a:sym typeface="Rockwell" pitchFamily="18" charset="0"/>
                </a:rPr>
                <a:t>Limited </a:t>
              </a:r>
              <a:r>
                <a:rPr lang="en-US" sz="2100" dirty="0" smtClean="0">
                  <a:solidFill>
                    <a:schemeClr val="accent4">
                      <a:lumMod val="50000"/>
                    </a:schemeClr>
                  </a:solidFill>
                  <a:latin typeface="Rockwell" pitchFamily="18" charset="0"/>
                  <a:cs typeface="Arial" charset="0"/>
                </a:rPr>
                <a:t>understanding/access to DST’s</a:t>
              </a:r>
            </a:p>
            <a:p>
              <a:pPr>
                <a:lnSpc>
                  <a:spcPct val="90000"/>
                </a:lnSpc>
                <a:spcBef>
                  <a:spcPct val="0"/>
                </a:spcBef>
                <a:spcAft>
                  <a:spcPct val="0"/>
                </a:spcAft>
                <a:buSzTx/>
                <a:buFont typeface="Nixie One"/>
                <a:buNone/>
              </a:pPr>
              <a:endParaRPr lang="en-US" sz="2100" dirty="0" smtClean="0">
                <a:solidFill>
                  <a:schemeClr val="accent4">
                    <a:lumMod val="50000"/>
                  </a:schemeClr>
                </a:solidFill>
                <a:latin typeface="Rockwell" pitchFamily="18" charset="0"/>
                <a:cs typeface="Arial" charset="0"/>
                <a:sym typeface="Rockwell" pitchFamily="18" charset="0"/>
              </a:endParaRPr>
            </a:p>
            <a:p>
              <a:pPr>
                <a:lnSpc>
                  <a:spcPct val="90000"/>
                </a:lnSpc>
                <a:spcBef>
                  <a:spcPct val="0"/>
                </a:spcBef>
                <a:spcAft>
                  <a:spcPct val="0"/>
                </a:spcAft>
                <a:buSzTx/>
                <a:buFont typeface="Nixie One"/>
                <a:buNone/>
              </a:pPr>
              <a:endParaRPr lang="en-US" sz="2100" dirty="0" smtClean="0">
                <a:solidFill>
                  <a:schemeClr val="accent4">
                    <a:lumMod val="50000"/>
                  </a:schemeClr>
                </a:solidFill>
                <a:latin typeface="Rockwell" pitchFamily="18" charset="0"/>
                <a:cs typeface="Arial" charset="0"/>
                <a:sym typeface="Rockwell" pitchFamily="18" charset="0"/>
              </a:endParaRPr>
            </a:p>
          </p:txBody>
        </p:sp>
      </p:grpSp>
      <p:grpSp>
        <p:nvGrpSpPr>
          <p:cNvPr id="4" name="Group 3"/>
          <p:cNvGrpSpPr/>
          <p:nvPr/>
        </p:nvGrpSpPr>
        <p:grpSpPr>
          <a:xfrm>
            <a:off x="374016" y="2380396"/>
            <a:ext cx="8918001" cy="461194"/>
            <a:chOff x="374018" y="2214366"/>
            <a:chExt cx="8918001" cy="461194"/>
          </a:xfrm>
        </p:grpSpPr>
        <p:pic>
          <p:nvPicPr>
            <p:cNvPr id="11" name="Picture 2" descr="C:\Users\GHUNT\AppData\Local\Microsoft\Windows\Temporary Internet Files\Content.IE5\RUWAF1WS\trout-sillouette[1].png"/>
            <p:cNvPicPr>
              <a:picLocks noChangeAspect="1" noChangeArrowheads="1"/>
            </p:cNvPicPr>
            <p:nvPr/>
          </p:nvPicPr>
          <p:blipFill>
            <a:blip r:embed="rId3">
              <a:duotone>
                <a:schemeClr val="accent4">
                  <a:shade val="45000"/>
                  <a:satMod val="135000"/>
                </a:schemeClr>
                <a:prstClr val="white"/>
              </a:duotone>
              <a:extLst/>
            </a:blip>
            <a:srcRect/>
            <a:stretch>
              <a:fillRect/>
            </a:stretch>
          </p:blipFill>
          <p:spPr bwMode="auto">
            <a:xfrm>
              <a:off x="374018" y="2214366"/>
              <a:ext cx="869133" cy="313612"/>
            </a:xfrm>
            <a:prstGeom prst="rect">
              <a:avLst/>
            </a:prstGeom>
            <a:noFill/>
            <a:extLst/>
          </p:spPr>
        </p:pic>
        <p:sp>
          <p:nvSpPr>
            <p:cNvPr id="17" name="Shape 261"/>
            <p:cNvSpPr txBox="1">
              <a:spLocks/>
            </p:cNvSpPr>
            <p:nvPr/>
          </p:nvSpPr>
          <p:spPr>
            <a:xfrm>
              <a:off x="1397382" y="2214366"/>
              <a:ext cx="7894637" cy="46119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Font typeface="Nixie One"/>
                <a:buNone/>
              </a:pPr>
              <a:r>
                <a:rPr lang="en-US" sz="2100" dirty="0" smtClean="0">
                  <a:solidFill>
                    <a:schemeClr val="accent4">
                      <a:lumMod val="50000"/>
                    </a:schemeClr>
                  </a:solidFill>
                  <a:latin typeface="Rockwell" panose="02060603020205020403" pitchFamily="18" charset="0"/>
                  <a:cs typeface="Arial" charset="0"/>
                  <a:sym typeface="Rockwell" pitchFamily="18" charset="0"/>
                </a:rPr>
                <a:t>Insufficient resources for partner engagement/monitoring</a:t>
              </a:r>
              <a:endParaRPr lang="en-US" sz="2100" dirty="0" smtClean="0">
                <a:solidFill>
                  <a:schemeClr val="accent4">
                    <a:lumMod val="50000"/>
                  </a:schemeClr>
                </a:solidFill>
                <a:latin typeface="Rockwell" panose="02060603020205020403" pitchFamily="18" charset="0"/>
                <a:cs typeface="Arial" charset="0"/>
                <a:sym typeface="Rockwell" pitchFamily="18" charset="0"/>
              </a:endParaRPr>
            </a:p>
          </p:txBody>
        </p:sp>
      </p:grpSp>
      <p:grpSp>
        <p:nvGrpSpPr>
          <p:cNvPr id="5" name="Group 4"/>
          <p:cNvGrpSpPr/>
          <p:nvPr/>
        </p:nvGrpSpPr>
        <p:grpSpPr>
          <a:xfrm>
            <a:off x="374020" y="4272277"/>
            <a:ext cx="8918001" cy="871223"/>
            <a:chOff x="374020" y="4272277"/>
            <a:chExt cx="8918001" cy="871223"/>
          </a:xfrm>
        </p:grpSpPr>
        <p:pic>
          <p:nvPicPr>
            <p:cNvPr id="18" name="Picture 2" descr="C:\Users\GHUNT\AppData\Local\Microsoft\Windows\Temporary Internet Files\Content.IE5\RUWAF1WS\trout-sillouette[1].png"/>
            <p:cNvPicPr>
              <a:picLocks noChangeAspect="1" noChangeArrowheads="1"/>
            </p:cNvPicPr>
            <p:nvPr/>
          </p:nvPicPr>
          <p:blipFill>
            <a:blip r:embed="rId3">
              <a:duotone>
                <a:schemeClr val="accent4">
                  <a:shade val="45000"/>
                  <a:satMod val="135000"/>
                </a:schemeClr>
                <a:prstClr val="white"/>
              </a:duotone>
              <a:extLst/>
            </a:blip>
            <a:srcRect/>
            <a:stretch>
              <a:fillRect/>
            </a:stretch>
          </p:blipFill>
          <p:spPr bwMode="auto">
            <a:xfrm>
              <a:off x="374020" y="4272277"/>
              <a:ext cx="869133" cy="313612"/>
            </a:xfrm>
            <a:prstGeom prst="rect">
              <a:avLst/>
            </a:prstGeom>
            <a:noFill/>
            <a:extLst/>
          </p:spPr>
        </p:pic>
        <p:sp>
          <p:nvSpPr>
            <p:cNvPr id="19" name="Shape 261"/>
            <p:cNvSpPr txBox="1">
              <a:spLocks/>
            </p:cNvSpPr>
            <p:nvPr/>
          </p:nvSpPr>
          <p:spPr>
            <a:xfrm>
              <a:off x="1397384" y="4272277"/>
              <a:ext cx="7894637" cy="87122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Font typeface="Nixie One"/>
                <a:buNone/>
              </a:pPr>
              <a:r>
                <a:rPr lang="en-US" sz="2100" dirty="0" smtClean="0">
                  <a:solidFill>
                    <a:schemeClr val="accent4">
                      <a:lumMod val="50000"/>
                    </a:schemeClr>
                  </a:solidFill>
                  <a:latin typeface="Rockwell" pitchFamily="18" charset="0"/>
                  <a:cs typeface="Arial" charset="0"/>
                  <a:sym typeface="Rockwell" pitchFamily="18" charset="0"/>
                </a:rPr>
                <a:t>Restoration opportunities not equal among States</a:t>
              </a:r>
            </a:p>
          </p:txBody>
        </p:sp>
      </p:grpSp>
      <p:grpSp>
        <p:nvGrpSpPr>
          <p:cNvPr id="23" name="Group 22"/>
          <p:cNvGrpSpPr/>
          <p:nvPr/>
        </p:nvGrpSpPr>
        <p:grpSpPr>
          <a:xfrm>
            <a:off x="374020" y="1771817"/>
            <a:ext cx="8918001" cy="871223"/>
            <a:chOff x="374020" y="4272277"/>
            <a:chExt cx="8918001" cy="871223"/>
          </a:xfrm>
        </p:grpSpPr>
        <p:pic>
          <p:nvPicPr>
            <p:cNvPr id="24" name="Picture 2" descr="C:\Users\GHUNT\AppData\Local\Microsoft\Windows\Temporary Internet Files\Content.IE5\RUWAF1WS\trout-sillouette[1].png"/>
            <p:cNvPicPr>
              <a:picLocks noChangeAspect="1" noChangeArrowheads="1"/>
            </p:cNvPicPr>
            <p:nvPr/>
          </p:nvPicPr>
          <p:blipFill>
            <a:blip r:embed="rId3">
              <a:duotone>
                <a:schemeClr val="accent4">
                  <a:shade val="45000"/>
                  <a:satMod val="135000"/>
                </a:schemeClr>
                <a:prstClr val="white"/>
              </a:duotone>
              <a:extLst/>
            </a:blip>
            <a:srcRect/>
            <a:stretch>
              <a:fillRect/>
            </a:stretch>
          </p:blipFill>
          <p:spPr bwMode="auto">
            <a:xfrm>
              <a:off x="374020" y="4272277"/>
              <a:ext cx="869133" cy="313612"/>
            </a:xfrm>
            <a:prstGeom prst="rect">
              <a:avLst/>
            </a:prstGeom>
            <a:noFill/>
            <a:extLst/>
          </p:spPr>
        </p:pic>
        <p:sp>
          <p:nvSpPr>
            <p:cNvPr id="25" name="Shape 261"/>
            <p:cNvSpPr txBox="1">
              <a:spLocks/>
            </p:cNvSpPr>
            <p:nvPr/>
          </p:nvSpPr>
          <p:spPr>
            <a:xfrm>
              <a:off x="1397384" y="4272277"/>
              <a:ext cx="7894637" cy="87122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Font typeface="Nixie One"/>
                <a:buNone/>
              </a:pPr>
              <a:r>
                <a:rPr lang="en-US" sz="2100" dirty="0" smtClean="0">
                  <a:solidFill>
                    <a:schemeClr val="accent4">
                      <a:lumMod val="50000"/>
                    </a:schemeClr>
                  </a:solidFill>
                  <a:latin typeface="Rockwell" pitchFamily="18" charset="0"/>
                  <a:cs typeface="Arial" charset="0"/>
                  <a:sym typeface="Rockwell" pitchFamily="18" charset="0"/>
                </a:rPr>
                <a:t>Limited ability to control stressors</a:t>
              </a:r>
            </a:p>
          </p:txBody>
        </p:sp>
      </p:grpSp>
    </p:spTree>
    <p:extLst>
      <p:ext uri="{BB962C8B-B14F-4D97-AF65-F5344CB8AC3E}">
        <p14:creationId xmlns:p14="http://schemas.microsoft.com/office/powerpoint/2010/main" val="51402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4720" y="1609344"/>
            <a:ext cx="5669280" cy="1481328"/>
          </a:xfrm>
          <a:prstGeom prst="rect">
            <a:avLst/>
          </a:prstGeom>
        </p:spPr>
        <p:txBody>
          <a:bodyPr lIns="91425" tIns="91425" rIns="91425" bIns="91425" anchor="b" anchorCtr="0">
            <a:noAutofit/>
          </a:bodyPr>
          <a:lstStyle/>
          <a:p>
            <a:pPr lvl="0"/>
            <a:r>
              <a:rPr lang="en-US" dirty="0">
                <a:latin typeface="Rockwell" charset="0"/>
                <a:ea typeface="Rockwell" charset="0"/>
                <a:cs typeface="Rockwell" charset="0"/>
              </a:rPr>
              <a:t>Adaptations:</a:t>
            </a:r>
            <a:br>
              <a:rPr lang="en-US" dirty="0">
                <a:latin typeface="Rockwell" charset="0"/>
                <a:ea typeface="Rockwell" charset="0"/>
                <a:cs typeface="Rockwell" charset="0"/>
              </a:rPr>
            </a:br>
            <a:r>
              <a:rPr lang="en-US" sz="2200" i="1" dirty="0">
                <a:latin typeface="Rockwell" charset="0"/>
                <a:ea typeface="Rockwell" charset="0"/>
                <a:cs typeface="Rockwell" charset="0"/>
              </a:rPr>
              <a:t>How should we adapt?</a:t>
            </a:r>
            <a:endParaRPr lang="en"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dirty="0">
                <a:solidFill>
                  <a:srgbClr val="18637B"/>
                </a:solidFill>
                <a:latin typeface="Rockwell" charset="0"/>
                <a:ea typeface="Rockwell" charset="0"/>
                <a:cs typeface="Rockwell" charset="0"/>
                <a:sym typeface="Roboto Slab"/>
              </a:rPr>
              <a:t>4</a:t>
            </a:r>
            <a:endParaRPr lang="en" sz="20000" dirty="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1542300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hape 274"/>
          <p:cNvSpPr txBox="1">
            <a:spLocks noGrp="1"/>
          </p:cNvSpPr>
          <p:nvPr>
            <p:ph type="title"/>
          </p:nvPr>
        </p:nvSpPr>
        <p:spPr>
          <a:xfrm>
            <a:off x="1076325" y="530225"/>
            <a:ext cx="3487738" cy="1028700"/>
          </a:xfrm>
        </p:spPr>
        <p:txBody>
          <a:bodyPr/>
          <a:lstStyle/>
          <a:p>
            <a:pPr eaLnBrk="1" hangingPunct="1">
              <a:spcBef>
                <a:spcPct val="0"/>
              </a:spcBef>
              <a:spcAft>
                <a:spcPct val="0"/>
              </a:spcAft>
              <a:buSzPct val="25000"/>
            </a:pPr>
            <a:r>
              <a:rPr lang="en-US" smtClean="0">
                <a:latin typeface="Rockwell" pitchFamily="18" charset="0"/>
                <a:cs typeface="Arial" charset="0"/>
                <a:sym typeface="Rockwell" pitchFamily="18" charset="0"/>
              </a:rPr>
              <a:t>Based on what we’ve learned, we plan to…</a:t>
            </a:r>
          </a:p>
        </p:txBody>
      </p:sp>
      <p:grpSp>
        <p:nvGrpSpPr>
          <p:cNvPr id="23554" name="Shape 275"/>
          <p:cNvGrpSpPr>
            <a:grpSpLocks/>
          </p:cNvGrpSpPr>
          <p:nvPr/>
        </p:nvGrpSpPr>
        <p:grpSpPr bwMode="auto">
          <a:xfrm>
            <a:off x="255588" y="773113"/>
            <a:ext cx="568325" cy="585787"/>
            <a:chOff x="4630125" y="278900"/>
            <a:chExt cx="400675" cy="456675"/>
          </a:xfrm>
        </p:grpSpPr>
        <p:sp>
          <p:nvSpPr>
            <p:cNvPr id="23559" name="Shape 276"/>
            <p:cNvSpPr>
              <a:spLocks/>
            </p:cNvSpPr>
            <p:nvPr/>
          </p:nvSpPr>
          <p:spPr bwMode="auto">
            <a:xfrm>
              <a:off x="4659350" y="328825"/>
              <a:ext cx="371450" cy="96849"/>
            </a:xfrm>
            <a:custGeom>
              <a:avLst/>
              <a:gdLst>
                <a:gd name="T0" fmla="*/ 0 w 120000"/>
                <a:gd name="T1" fmla="*/ 0 h 120000"/>
                <a:gd name="T2" fmla="*/ 120000 w 120000"/>
                <a:gd name="T3" fmla="*/ 120000 h 120000"/>
              </a:gdLst>
              <a:ahLst/>
              <a:cxnLst>
                <a:cxn ang="0">
                  <a:pos x="103079" y="30"/>
                </a:cxn>
                <a:cxn ang="0">
                  <a:pos x="7478" y="30"/>
                </a:cxn>
                <a:cxn ang="0">
                  <a:pos x="7478" y="30"/>
                </a:cxn>
                <a:cxn ang="0">
                  <a:pos x="5903" y="774"/>
                </a:cxn>
                <a:cxn ang="0">
                  <a:pos x="4530" y="2292"/>
                </a:cxn>
                <a:cxn ang="0">
                  <a:pos x="3149" y="5296"/>
                </a:cxn>
                <a:cxn ang="0">
                  <a:pos x="2172" y="8332"/>
                </a:cxn>
                <a:cxn ang="0">
                  <a:pos x="1187" y="12854"/>
                </a:cxn>
                <a:cxn ang="0">
                  <a:pos x="597" y="17377"/>
                </a:cxn>
                <a:cxn ang="0">
                  <a:pos x="8" y="22674"/>
                </a:cxn>
                <a:cxn ang="0">
                  <a:pos x="8" y="28683"/>
                </a:cxn>
                <a:cxn ang="0">
                  <a:pos x="8" y="91316"/>
                </a:cxn>
                <a:cxn ang="0">
                  <a:pos x="8" y="91316"/>
                </a:cxn>
                <a:cxn ang="0">
                  <a:pos x="8" y="97356"/>
                </a:cxn>
                <a:cxn ang="0">
                  <a:pos x="597" y="102622"/>
                </a:cxn>
                <a:cxn ang="0">
                  <a:pos x="1187" y="107145"/>
                </a:cxn>
                <a:cxn ang="0">
                  <a:pos x="2172" y="111667"/>
                </a:cxn>
                <a:cxn ang="0">
                  <a:pos x="3149" y="115446"/>
                </a:cxn>
                <a:cxn ang="0">
                  <a:pos x="4530" y="117707"/>
                </a:cxn>
                <a:cxn ang="0">
                  <a:pos x="5903" y="119225"/>
                </a:cxn>
                <a:cxn ang="0">
                  <a:pos x="7478" y="119969"/>
                </a:cxn>
                <a:cxn ang="0">
                  <a:pos x="103079" y="119969"/>
                </a:cxn>
                <a:cxn ang="0">
                  <a:pos x="119991" y="60371"/>
                </a:cxn>
                <a:cxn ang="0">
                  <a:pos x="103079" y="30"/>
                </a:cxn>
              </a:cxnLst>
              <a:rect l="T0" t="T1" r="T2" b="T3"/>
              <a:pathLst>
                <a:path w="120000" h="120000" fill="none" extrusionOk="0">
                  <a:moveTo>
                    <a:pt x="103079" y="30"/>
                  </a:moveTo>
                  <a:lnTo>
                    <a:pt x="7478" y="30"/>
                  </a:lnTo>
                  <a:lnTo>
                    <a:pt x="5903" y="774"/>
                  </a:lnTo>
                  <a:lnTo>
                    <a:pt x="4530" y="2292"/>
                  </a:lnTo>
                  <a:lnTo>
                    <a:pt x="3149" y="5296"/>
                  </a:lnTo>
                  <a:lnTo>
                    <a:pt x="2172" y="8332"/>
                  </a:lnTo>
                  <a:lnTo>
                    <a:pt x="1187" y="12854"/>
                  </a:lnTo>
                  <a:lnTo>
                    <a:pt x="597" y="17377"/>
                  </a:lnTo>
                  <a:lnTo>
                    <a:pt x="8" y="22674"/>
                  </a:lnTo>
                  <a:lnTo>
                    <a:pt x="8" y="28683"/>
                  </a:lnTo>
                  <a:lnTo>
                    <a:pt x="8" y="91316"/>
                  </a:lnTo>
                  <a:lnTo>
                    <a:pt x="8" y="97356"/>
                  </a:lnTo>
                  <a:lnTo>
                    <a:pt x="597" y="102622"/>
                  </a:lnTo>
                  <a:lnTo>
                    <a:pt x="1187" y="107145"/>
                  </a:lnTo>
                  <a:lnTo>
                    <a:pt x="2172" y="111667"/>
                  </a:lnTo>
                  <a:lnTo>
                    <a:pt x="3149" y="115446"/>
                  </a:lnTo>
                  <a:lnTo>
                    <a:pt x="4530" y="117707"/>
                  </a:lnTo>
                  <a:lnTo>
                    <a:pt x="5903" y="119225"/>
                  </a:lnTo>
                  <a:lnTo>
                    <a:pt x="7478" y="119969"/>
                  </a:lnTo>
                  <a:lnTo>
                    <a:pt x="103079" y="119969"/>
                  </a:lnTo>
                  <a:lnTo>
                    <a:pt x="119991" y="60371"/>
                  </a:lnTo>
                  <a:lnTo>
                    <a:pt x="103079" y="30"/>
                  </a:lnTo>
                  <a:close/>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3560" name="Shape 277"/>
            <p:cNvSpPr>
              <a:spLocks/>
            </p:cNvSpPr>
            <p:nvPr/>
          </p:nvSpPr>
          <p:spPr bwMode="auto">
            <a:xfrm>
              <a:off x="4630125" y="452425"/>
              <a:ext cx="371450" cy="96849"/>
            </a:xfrm>
            <a:custGeom>
              <a:avLst/>
              <a:gdLst>
                <a:gd name="T0" fmla="*/ 0 w 120000"/>
                <a:gd name="T1" fmla="*/ 0 h 120000"/>
                <a:gd name="T2" fmla="*/ 120000 w 120000"/>
                <a:gd name="T3" fmla="*/ 120000 h 120000"/>
              </a:gdLst>
              <a:ahLst/>
              <a:cxnLst>
                <a:cxn ang="0">
                  <a:pos x="16920" y="30"/>
                </a:cxn>
                <a:cxn ang="0">
                  <a:pos x="112521" y="30"/>
                </a:cxn>
                <a:cxn ang="0">
                  <a:pos x="112521" y="30"/>
                </a:cxn>
                <a:cxn ang="0">
                  <a:pos x="114088" y="774"/>
                </a:cxn>
                <a:cxn ang="0">
                  <a:pos x="115469" y="2292"/>
                </a:cxn>
                <a:cxn ang="0">
                  <a:pos x="116842" y="4553"/>
                </a:cxn>
                <a:cxn ang="0">
                  <a:pos x="117827" y="8332"/>
                </a:cxn>
                <a:cxn ang="0">
                  <a:pos x="118812" y="12854"/>
                </a:cxn>
                <a:cxn ang="0">
                  <a:pos x="119402" y="17377"/>
                </a:cxn>
                <a:cxn ang="0">
                  <a:pos x="119991" y="22674"/>
                </a:cxn>
                <a:cxn ang="0">
                  <a:pos x="119991" y="28683"/>
                </a:cxn>
                <a:cxn ang="0">
                  <a:pos x="119991" y="91316"/>
                </a:cxn>
                <a:cxn ang="0">
                  <a:pos x="119991" y="91316"/>
                </a:cxn>
                <a:cxn ang="0">
                  <a:pos x="119991" y="97356"/>
                </a:cxn>
                <a:cxn ang="0">
                  <a:pos x="119402" y="102622"/>
                </a:cxn>
                <a:cxn ang="0">
                  <a:pos x="118812" y="107145"/>
                </a:cxn>
                <a:cxn ang="0">
                  <a:pos x="117827" y="111667"/>
                </a:cxn>
                <a:cxn ang="0">
                  <a:pos x="116842" y="114703"/>
                </a:cxn>
                <a:cxn ang="0">
                  <a:pos x="115469" y="117707"/>
                </a:cxn>
                <a:cxn ang="0">
                  <a:pos x="114088" y="119225"/>
                </a:cxn>
                <a:cxn ang="0">
                  <a:pos x="112521" y="119969"/>
                </a:cxn>
                <a:cxn ang="0">
                  <a:pos x="16920" y="119969"/>
                </a:cxn>
                <a:cxn ang="0">
                  <a:pos x="8" y="59628"/>
                </a:cxn>
                <a:cxn ang="0">
                  <a:pos x="16920" y="30"/>
                </a:cxn>
              </a:cxnLst>
              <a:rect l="T0" t="T1" r="T2" b="T3"/>
              <a:pathLst>
                <a:path w="120000" h="120000" fill="none" extrusionOk="0">
                  <a:moveTo>
                    <a:pt x="16920" y="30"/>
                  </a:moveTo>
                  <a:lnTo>
                    <a:pt x="112521" y="30"/>
                  </a:lnTo>
                  <a:lnTo>
                    <a:pt x="114088" y="774"/>
                  </a:lnTo>
                  <a:lnTo>
                    <a:pt x="115469" y="2292"/>
                  </a:lnTo>
                  <a:lnTo>
                    <a:pt x="116842" y="4553"/>
                  </a:lnTo>
                  <a:lnTo>
                    <a:pt x="117827" y="8332"/>
                  </a:lnTo>
                  <a:lnTo>
                    <a:pt x="118812" y="12854"/>
                  </a:lnTo>
                  <a:lnTo>
                    <a:pt x="119402" y="17377"/>
                  </a:lnTo>
                  <a:lnTo>
                    <a:pt x="119991" y="22674"/>
                  </a:lnTo>
                  <a:lnTo>
                    <a:pt x="119991" y="28683"/>
                  </a:lnTo>
                  <a:lnTo>
                    <a:pt x="119991" y="91316"/>
                  </a:lnTo>
                  <a:lnTo>
                    <a:pt x="119991" y="97356"/>
                  </a:lnTo>
                  <a:lnTo>
                    <a:pt x="119402" y="102622"/>
                  </a:lnTo>
                  <a:lnTo>
                    <a:pt x="118812" y="107145"/>
                  </a:lnTo>
                  <a:lnTo>
                    <a:pt x="117827" y="111667"/>
                  </a:lnTo>
                  <a:lnTo>
                    <a:pt x="116842" y="114703"/>
                  </a:lnTo>
                  <a:lnTo>
                    <a:pt x="115469" y="117707"/>
                  </a:lnTo>
                  <a:lnTo>
                    <a:pt x="114088" y="119225"/>
                  </a:lnTo>
                  <a:lnTo>
                    <a:pt x="112521" y="119969"/>
                  </a:lnTo>
                  <a:lnTo>
                    <a:pt x="16920" y="119969"/>
                  </a:lnTo>
                  <a:lnTo>
                    <a:pt x="8" y="59628"/>
                  </a:lnTo>
                  <a:lnTo>
                    <a:pt x="16920" y="30"/>
                  </a:lnTo>
                  <a:close/>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3561" name="Shape 278"/>
            <p:cNvSpPr>
              <a:spLocks/>
            </p:cNvSpPr>
            <p:nvPr/>
          </p:nvSpPr>
          <p:spPr bwMode="auto">
            <a:xfrm>
              <a:off x="4808525" y="278900"/>
              <a:ext cx="43873" cy="49950"/>
            </a:xfrm>
            <a:custGeom>
              <a:avLst/>
              <a:gdLst>
                <a:gd name="T0" fmla="*/ 0 w 120000"/>
                <a:gd name="T1" fmla="*/ 0 h 120000"/>
                <a:gd name="T2" fmla="*/ 120000 w 120000"/>
                <a:gd name="T3" fmla="*/ 120000 h 120000"/>
              </a:gdLst>
              <a:ahLst/>
              <a:cxnLst>
                <a:cxn ang="0">
                  <a:pos x="119931" y="120000"/>
                </a:cxn>
                <a:cxn ang="0">
                  <a:pos x="119931" y="35135"/>
                </a:cxn>
                <a:cxn ang="0">
                  <a:pos x="119931" y="35135"/>
                </a:cxn>
                <a:cxn ang="0">
                  <a:pos x="119931" y="27867"/>
                </a:cxn>
                <a:cxn ang="0">
                  <a:pos x="118290" y="21981"/>
                </a:cxn>
                <a:cxn ang="0">
                  <a:pos x="113299" y="16156"/>
                </a:cxn>
                <a:cxn ang="0">
                  <a:pos x="108307" y="10270"/>
                </a:cxn>
                <a:cxn ang="0">
                  <a:pos x="103316" y="5885"/>
                </a:cxn>
                <a:cxn ang="0">
                  <a:pos x="96615" y="2942"/>
                </a:cxn>
                <a:cxn ang="0">
                  <a:pos x="88273" y="1501"/>
                </a:cxn>
                <a:cxn ang="0">
                  <a:pos x="81641" y="60"/>
                </a:cxn>
                <a:cxn ang="0">
                  <a:pos x="38358" y="60"/>
                </a:cxn>
                <a:cxn ang="0">
                  <a:pos x="38358" y="60"/>
                </a:cxn>
                <a:cxn ang="0">
                  <a:pos x="31658" y="1501"/>
                </a:cxn>
                <a:cxn ang="0">
                  <a:pos x="23384" y="2942"/>
                </a:cxn>
                <a:cxn ang="0">
                  <a:pos x="16683" y="5885"/>
                </a:cxn>
                <a:cxn ang="0">
                  <a:pos x="11692" y="10270"/>
                </a:cxn>
                <a:cxn ang="0">
                  <a:pos x="6700" y="16156"/>
                </a:cxn>
                <a:cxn ang="0">
                  <a:pos x="1709" y="21981"/>
                </a:cxn>
                <a:cxn ang="0">
                  <a:pos x="68" y="27867"/>
                </a:cxn>
                <a:cxn ang="0">
                  <a:pos x="68" y="35135"/>
                </a:cxn>
                <a:cxn ang="0">
                  <a:pos x="68" y="120000"/>
                </a:cxn>
                <a:cxn ang="0">
                  <a:pos x="119931" y="120000"/>
                </a:cxn>
              </a:cxnLst>
              <a:rect l="T0" t="T1" r="T2" b="T3"/>
              <a:pathLst>
                <a:path w="120000" h="120000" fill="none" extrusionOk="0">
                  <a:moveTo>
                    <a:pt x="119931" y="120000"/>
                  </a:moveTo>
                  <a:lnTo>
                    <a:pt x="119931" y="35135"/>
                  </a:lnTo>
                  <a:lnTo>
                    <a:pt x="119931" y="27867"/>
                  </a:lnTo>
                  <a:lnTo>
                    <a:pt x="118290" y="21981"/>
                  </a:lnTo>
                  <a:lnTo>
                    <a:pt x="113299" y="16156"/>
                  </a:lnTo>
                  <a:lnTo>
                    <a:pt x="108307" y="10270"/>
                  </a:lnTo>
                  <a:lnTo>
                    <a:pt x="103316" y="5885"/>
                  </a:lnTo>
                  <a:lnTo>
                    <a:pt x="96615" y="2942"/>
                  </a:lnTo>
                  <a:lnTo>
                    <a:pt x="88273" y="1501"/>
                  </a:lnTo>
                  <a:lnTo>
                    <a:pt x="81641" y="60"/>
                  </a:lnTo>
                  <a:lnTo>
                    <a:pt x="38358" y="60"/>
                  </a:lnTo>
                  <a:lnTo>
                    <a:pt x="31658" y="1501"/>
                  </a:lnTo>
                  <a:lnTo>
                    <a:pt x="23384" y="2942"/>
                  </a:lnTo>
                  <a:lnTo>
                    <a:pt x="16683" y="5885"/>
                  </a:lnTo>
                  <a:lnTo>
                    <a:pt x="11692" y="10270"/>
                  </a:lnTo>
                  <a:lnTo>
                    <a:pt x="6700" y="16156"/>
                  </a:lnTo>
                  <a:lnTo>
                    <a:pt x="1709" y="21981"/>
                  </a:lnTo>
                  <a:lnTo>
                    <a:pt x="68" y="27867"/>
                  </a:lnTo>
                  <a:lnTo>
                    <a:pt x="68" y="35135"/>
                  </a:lnTo>
                  <a:lnTo>
                    <a:pt x="68" y="120000"/>
                  </a:lnTo>
                  <a:lnTo>
                    <a:pt x="119931" y="120000"/>
                  </a:lnTo>
                  <a:close/>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3562" name="Shape 279"/>
            <p:cNvSpPr>
              <a:spLocks/>
            </p:cNvSpPr>
            <p:nvPr/>
          </p:nvSpPr>
          <p:spPr bwMode="auto">
            <a:xfrm>
              <a:off x="4808525" y="549250"/>
              <a:ext cx="43873" cy="186325"/>
            </a:xfrm>
            <a:custGeom>
              <a:avLst/>
              <a:gdLst>
                <a:gd name="T0" fmla="*/ 0 w 120000"/>
                <a:gd name="T1" fmla="*/ 0 h 120000"/>
                <a:gd name="T2" fmla="*/ 120000 w 120000"/>
                <a:gd name="T3" fmla="*/ 120000 h 120000"/>
              </a:gdLst>
              <a:ahLst/>
              <a:cxnLst>
                <a:cxn ang="0">
                  <a:pos x="68" y="0"/>
                </a:cxn>
                <a:cxn ang="0">
                  <a:pos x="68" y="119999"/>
                </a:cxn>
                <a:cxn ang="0">
                  <a:pos x="119931" y="119999"/>
                </a:cxn>
                <a:cxn ang="0">
                  <a:pos x="119931" y="0"/>
                </a:cxn>
                <a:cxn ang="0">
                  <a:pos x="68" y="0"/>
                </a:cxn>
              </a:cxnLst>
              <a:rect l="T0" t="T1" r="T2" b="T3"/>
              <a:pathLst>
                <a:path w="120000" h="120000" fill="none" extrusionOk="0">
                  <a:moveTo>
                    <a:pt x="68" y="0"/>
                  </a:moveTo>
                  <a:lnTo>
                    <a:pt x="68" y="119999"/>
                  </a:lnTo>
                  <a:lnTo>
                    <a:pt x="119931" y="119999"/>
                  </a:lnTo>
                  <a:lnTo>
                    <a:pt x="119931" y="0"/>
                  </a:lnTo>
                  <a:lnTo>
                    <a:pt x="68" y="0"/>
                  </a:lnTo>
                  <a:close/>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grpSp>
      <p:grpSp>
        <p:nvGrpSpPr>
          <p:cNvPr id="16" name="Group 15"/>
          <p:cNvGrpSpPr/>
          <p:nvPr/>
        </p:nvGrpSpPr>
        <p:grpSpPr>
          <a:xfrm>
            <a:off x="374020" y="3534659"/>
            <a:ext cx="8918001" cy="566929"/>
            <a:chOff x="374016" y="3504512"/>
            <a:chExt cx="8918001" cy="566929"/>
          </a:xfrm>
        </p:grpSpPr>
        <p:pic>
          <p:nvPicPr>
            <p:cNvPr id="17" name="Picture 2" descr="C:\Users\GHUNT\AppData\Local\Microsoft\Windows\Temporary Internet Files\Content.IE5\RUWAF1WS\trout-sillouette[1].png"/>
            <p:cNvPicPr>
              <a:picLocks noChangeAspect="1" noChangeArrowheads="1"/>
            </p:cNvPicPr>
            <p:nvPr/>
          </p:nvPicPr>
          <p:blipFill>
            <a:blip r:embed="rId3">
              <a:duotone>
                <a:schemeClr val="accent4">
                  <a:shade val="45000"/>
                  <a:satMod val="135000"/>
                </a:schemeClr>
                <a:prstClr val="white"/>
              </a:duotone>
              <a:extLst/>
            </a:blip>
            <a:srcRect/>
            <a:stretch>
              <a:fillRect/>
            </a:stretch>
          </p:blipFill>
          <p:spPr bwMode="auto">
            <a:xfrm>
              <a:off x="374016" y="3504512"/>
              <a:ext cx="869133" cy="313612"/>
            </a:xfrm>
            <a:prstGeom prst="rect">
              <a:avLst/>
            </a:prstGeom>
            <a:noFill/>
            <a:extLst/>
          </p:spPr>
        </p:pic>
        <p:sp>
          <p:nvSpPr>
            <p:cNvPr id="18" name="Shape 261"/>
            <p:cNvSpPr txBox="1">
              <a:spLocks/>
            </p:cNvSpPr>
            <p:nvPr/>
          </p:nvSpPr>
          <p:spPr>
            <a:xfrm>
              <a:off x="1397380" y="3504512"/>
              <a:ext cx="7894637" cy="56692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2100" dirty="0">
                  <a:solidFill>
                    <a:schemeClr val="accent4">
                      <a:lumMod val="50000"/>
                    </a:schemeClr>
                  </a:solidFill>
                  <a:latin typeface="Rockwell" pitchFamily="18" charset="0"/>
                  <a:cs typeface="Arial" charset="0"/>
                  <a:sym typeface="Rockwell" pitchFamily="18" charset="0"/>
                </a:rPr>
                <a:t>Developing a template for communicating “best of best” </a:t>
              </a:r>
              <a:endParaRPr lang="en-US" sz="2100" dirty="0" smtClean="0">
                <a:solidFill>
                  <a:schemeClr val="accent4">
                    <a:lumMod val="50000"/>
                  </a:schemeClr>
                </a:solidFill>
                <a:latin typeface="Rockwell" pitchFamily="18" charset="0"/>
                <a:cs typeface="Arial" charset="0"/>
                <a:sym typeface="Rockwell" pitchFamily="18" charset="0"/>
              </a:endParaRPr>
            </a:p>
            <a:p>
              <a:pPr>
                <a:lnSpc>
                  <a:spcPct val="90000"/>
                </a:lnSpc>
                <a:spcBef>
                  <a:spcPct val="0"/>
                </a:spcBef>
                <a:spcAft>
                  <a:spcPct val="0"/>
                </a:spcAft>
                <a:buSzTx/>
                <a:buNone/>
              </a:pPr>
              <a:r>
                <a:rPr lang="en-US" sz="2100" dirty="0" smtClean="0">
                  <a:solidFill>
                    <a:schemeClr val="accent4">
                      <a:lumMod val="50000"/>
                    </a:schemeClr>
                  </a:solidFill>
                  <a:latin typeface="Rockwell" pitchFamily="18" charset="0"/>
                  <a:cs typeface="Arial" charset="0"/>
                  <a:sym typeface="Rockwell" pitchFamily="18" charset="0"/>
                </a:rPr>
                <a:t>areas </a:t>
              </a:r>
              <a:r>
                <a:rPr lang="en-US" sz="2100" dirty="0">
                  <a:solidFill>
                    <a:schemeClr val="accent4">
                      <a:lumMod val="50000"/>
                    </a:schemeClr>
                  </a:solidFill>
                  <a:latin typeface="Rockwell" pitchFamily="18" charset="0"/>
                  <a:cs typeface="Arial" charset="0"/>
                  <a:sym typeface="Rockwell" pitchFamily="18" charset="0"/>
                </a:rPr>
                <a:t>for conservation/restoration efforts</a:t>
              </a:r>
            </a:p>
          </p:txBody>
        </p:sp>
      </p:grpSp>
      <p:grpSp>
        <p:nvGrpSpPr>
          <p:cNvPr id="22" name="Group 21"/>
          <p:cNvGrpSpPr/>
          <p:nvPr/>
        </p:nvGrpSpPr>
        <p:grpSpPr>
          <a:xfrm>
            <a:off x="385220" y="2652265"/>
            <a:ext cx="8918001" cy="461194"/>
            <a:chOff x="374018" y="2214366"/>
            <a:chExt cx="8918001" cy="461194"/>
          </a:xfrm>
        </p:grpSpPr>
        <p:pic>
          <p:nvPicPr>
            <p:cNvPr id="23" name="Picture 2" descr="C:\Users\GHUNT\AppData\Local\Microsoft\Windows\Temporary Internet Files\Content.IE5\RUWAF1WS\trout-sillouette[1].png"/>
            <p:cNvPicPr>
              <a:picLocks noChangeAspect="1" noChangeArrowheads="1"/>
            </p:cNvPicPr>
            <p:nvPr/>
          </p:nvPicPr>
          <p:blipFill>
            <a:blip r:embed="rId3">
              <a:duotone>
                <a:schemeClr val="accent4">
                  <a:shade val="45000"/>
                  <a:satMod val="135000"/>
                </a:schemeClr>
                <a:prstClr val="white"/>
              </a:duotone>
              <a:extLst/>
            </a:blip>
            <a:srcRect/>
            <a:stretch>
              <a:fillRect/>
            </a:stretch>
          </p:blipFill>
          <p:spPr bwMode="auto">
            <a:xfrm>
              <a:off x="374018" y="2214366"/>
              <a:ext cx="869133" cy="313612"/>
            </a:xfrm>
            <a:prstGeom prst="rect">
              <a:avLst/>
            </a:prstGeom>
            <a:noFill/>
            <a:extLst/>
          </p:spPr>
        </p:pic>
        <p:sp>
          <p:nvSpPr>
            <p:cNvPr id="24" name="Shape 261"/>
            <p:cNvSpPr txBox="1">
              <a:spLocks/>
            </p:cNvSpPr>
            <p:nvPr/>
          </p:nvSpPr>
          <p:spPr>
            <a:xfrm>
              <a:off x="1397382" y="2214366"/>
              <a:ext cx="7894637" cy="46119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2100" dirty="0">
                  <a:solidFill>
                    <a:schemeClr val="accent4">
                      <a:lumMod val="50000"/>
                    </a:schemeClr>
                  </a:solidFill>
                  <a:latin typeface="Rockwell" panose="02060603020205020403" pitchFamily="18" charset="0"/>
                  <a:cs typeface="Arial" charset="0"/>
                  <a:sym typeface="Rockwell" pitchFamily="18" charset="0"/>
                </a:rPr>
                <a:t>Develop a priority list of streams to re-introduce and restore brook trout to create </a:t>
              </a:r>
              <a:r>
                <a:rPr lang="en-US" sz="2100" dirty="0" smtClean="0">
                  <a:solidFill>
                    <a:schemeClr val="accent4">
                      <a:lumMod val="50000"/>
                    </a:schemeClr>
                  </a:solidFill>
                  <a:latin typeface="Rockwell" panose="02060603020205020403" pitchFamily="18" charset="0"/>
                  <a:cs typeface="Arial" charset="0"/>
                  <a:sym typeface="Rockwell" pitchFamily="18" charset="0"/>
                </a:rPr>
                <a:t>naturally reproducing populations</a:t>
              </a:r>
              <a:endParaRPr lang="en-US" sz="2100" dirty="0">
                <a:solidFill>
                  <a:schemeClr val="accent4">
                    <a:lumMod val="50000"/>
                  </a:schemeClr>
                </a:solidFill>
                <a:latin typeface="Rockwell" panose="02060603020205020403" pitchFamily="18" charset="0"/>
                <a:cs typeface="Arial" charset="0"/>
                <a:sym typeface="Rockwell" pitchFamily="18" charset="0"/>
              </a:endParaRPr>
            </a:p>
          </p:txBody>
        </p:sp>
      </p:grpSp>
      <p:grpSp>
        <p:nvGrpSpPr>
          <p:cNvPr id="25" name="Group 24"/>
          <p:cNvGrpSpPr/>
          <p:nvPr/>
        </p:nvGrpSpPr>
        <p:grpSpPr>
          <a:xfrm>
            <a:off x="374020" y="4409415"/>
            <a:ext cx="8918001" cy="761947"/>
            <a:chOff x="374020" y="4272277"/>
            <a:chExt cx="8918001" cy="871223"/>
          </a:xfrm>
        </p:grpSpPr>
        <p:pic>
          <p:nvPicPr>
            <p:cNvPr id="26" name="Picture 2" descr="C:\Users\GHUNT\AppData\Local\Microsoft\Windows\Temporary Internet Files\Content.IE5\RUWAF1WS\trout-sillouette[1].png"/>
            <p:cNvPicPr>
              <a:picLocks noChangeAspect="1" noChangeArrowheads="1"/>
            </p:cNvPicPr>
            <p:nvPr/>
          </p:nvPicPr>
          <p:blipFill>
            <a:blip r:embed="rId3">
              <a:duotone>
                <a:schemeClr val="accent4">
                  <a:shade val="45000"/>
                  <a:satMod val="135000"/>
                </a:schemeClr>
                <a:prstClr val="white"/>
              </a:duotone>
              <a:extLst/>
            </a:blip>
            <a:srcRect/>
            <a:stretch>
              <a:fillRect/>
            </a:stretch>
          </p:blipFill>
          <p:spPr bwMode="auto">
            <a:xfrm>
              <a:off x="374020" y="4272277"/>
              <a:ext cx="869133" cy="313612"/>
            </a:xfrm>
            <a:prstGeom prst="rect">
              <a:avLst/>
            </a:prstGeom>
            <a:noFill/>
            <a:extLst/>
          </p:spPr>
        </p:pic>
        <p:sp>
          <p:nvSpPr>
            <p:cNvPr id="27" name="Shape 261"/>
            <p:cNvSpPr txBox="1">
              <a:spLocks/>
            </p:cNvSpPr>
            <p:nvPr/>
          </p:nvSpPr>
          <p:spPr>
            <a:xfrm>
              <a:off x="1397384" y="4272277"/>
              <a:ext cx="7894637" cy="87122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2100" dirty="0" smtClean="0">
                  <a:solidFill>
                    <a:schemeClr val="accent4">
                      <a:lumMod val="50000"/>
                    </a:schemeClr>
                  </a:solidFill>
                  <a:latin typeface="Rockwell" pitchFamily="18" charset="0"/>
                  <a:cs typeface="Arial" charset="0"/>
                  <a:sym typeface="Rockwell" pitchFamily="18" charset="0"/>
                </a:rPr>
                <a:t>Work </a:t>
              </a:r>
              <a:r>
                <a:rPr lang="en-US" sz="2100" dirty="0">
                  <a:solidFill>
                    <a:schemeClr val="accent4">
                      <a:lumMod val="50000"/>
                    </a:schemeClr>
                  </a:solidFill>
                  <a:latin typeface="Rockwell" pitchFamily="18" charset="0"/>
                  <a:cs typeface="Arial" charset="0"/>
                  <a:sym typeface="Rockwell" pitchFamily="18" charset="0"/>
                </a:rPr>
                <a:t>with </a:t>
              </a:r>
              <a:r>
                <a:rPr lang="en-US" sz="2100" dirty="0" smtClean="0">
                  <a:solidFill>
                    <a:schemeClr val="accent4">
                      <a:lumMod val="50000"/>
                    </a:schemeClr>
                  </a:solidFill>
                  <a:latin typeface="Rockwell" pitchFamily="18" charset="0"/>
                  <a:cs typeface="Arial" charset="0"/>
                  <a:sym typeface="Rockwell" pitchFamily="18" charset="0"/>
                </a:rPr>
                <a:t>partners </a:t>
              </a:r>
              <a:r>
                <a:rPr lang="en-US" sz="2100" dirty="0">
                  <a:solidFill>
                    <a:schemeClr val="accent4">
                      <a:lumMod val="50000"/>
                    </a:schemeClr>
                  </a:solidFill>
                  <a:latin typeface="Rockwell" pitchFamily="18" charset="0"/>
                  <a:cs typeface="Arial" charset="0"/>
                  <a:sym typeface="Rockwell" pitchFamily="18" charset="0"/>
                </a:rPr>
                <a:t>to revise work plan to address </a:t>
              </a:r>
              <a:endParaRPr lang="en-US" sz="2100" dirty="0" smtClean="0">
                <a:solidFill>
                  <a:schemeClr val="accent4">
                    <a:lumMod val="50000"/>
                  </a:schemeClr>
                </a:solidFill>
                <a:latin typeface="Rockwell" pitchFamily="18" charset="0"/>
                <a:cs typeface="Arial" charset="0"/>
                <a:sym typeface="Rockwell" pitchFamily="18" charset="0"/>
              </a:endParaRPr>
            </a:p>
            <a:p>
              <a:pPr>
                <a:lnSpc>
                  <a:spcPct val="90000"/>
                </a:lnSpc>
                <a:spcBef>
                  <a:spcPct val="0"/>
                </a:spcBef>
                <a:spcAft>
                  <a:spcPct val="0"/>
                </a:spcAft>
                <a:buSzTx/>
                <a:buNone/>
              </a:pPr>
              <a:r>
                <a:rPr lang="en-US" sz="2100" dirty="0" smtClean="0">
                  <a:solidFill>
                    <a:schemeClr val="accent4">
                      <a:lumMod val="50000"/>
                    </a:schemeClr>
                  </a:solidFill>
                  <a:latin typeface="Rockwell" pitchFamily="18" charset="0"/>
                  <a:cs typeface="Arial" charset="0"/>
                  <a:sym typeface="Rockwell" pitchFamily="18" charset="0"/>
                </a:rPr>
                <a:t>Challenges </a:t>
              </a:r>
              <a:r>
                <a:rPr lang="en-US" sz="2100" dirty="0">
                  <a:solidFill>
                    <a:schemeClr val="accent4">
                      <a:lumMod val="50000"/>
                    </a:schemeClr>
                  </a:solidFill>
                  <a:latin typeface="Rockwell" pitchFamily="18" charset="0"/>
                  <a:cs typeface="Arial" charset="0"/>
                  <a:sym typeface="Rockwell" pitchFamily="18" charset="0"/>
                </a:rPr>
                <a:t>including cross-GIT collaboration</a:t>
              </a:r>
            </a:p>
          </p:txBody>
        </p:sp>
      </p:grpSp>
      <p:grpSp>
        <p:nvGrpSpPr>
          <p:cNvPr id="28" name="Group 27"/>
          <p:cNvGrpSpPr/>
          <p:nvPr/>
        </p:nvGrpSpPr>
        <p:grpSpPr>
          <a:xfrm>
            <a:off x="374020" y="1781042"/>
            <a:ext cx="8918001" cy="871223"/>
            <a:chOff x="374020" y="4272277"/>
            <a:chExt cx="8918001" cy="871223"/>
          </a:xfrm>
        </p:grpSpPr>
        <p:pic>
          <p:nvPicPr>
            <p:cNvPr id="29" name="Picture 2" descr="C:\Users\GHUNT\AppData\Local\Microsoft\Windows\Temporary Internet Files\Content.IE5\RUWAF1WS\trout-sillouette[1].png"/>
            <p:cNvPicPr>
              <a:picLocks noChangeAspect="1" noChangeArrowheads="1"/>
            </p:cNvPicPr>
            <p:nvPr/>
          </p:nvPicPr>
          <p:blipFill>
            <a:blip r:embed="rId3">
              <a:duotone>
                <a:schemeClr val="accent4">
                  <a:shade val="45000"/>
                  <a:satMod val="135000"/>
                </a:schemeClr>
                <a:prstClr val="white"/>
              </a:duotone>
              <a:extLst/>
            </a:blip>
            <a:srcRect/>
            <a:stretch>
              <a:fillRect/>
            </a:stretch>
          </p:blipFill>
          <p:spPr bwMode="auto">
            <a:xfrm>
              <a:off x="374020" y="4272277"/>
              <a:ext cx="869133" cy="313612"/>
            </a:xfrm>
            <a:prstGeom prst="rect">
              <a:avLst/>
            </a:prstGeom>
            <a:noFill/>
            <a:extLst/>
          </p:spPr>
        </p:pic>
        <p:sp>
          <p:nvSpPr>
            <p:cNvPr id="30" name="Shape 261"/>
            <p:cNvSpPr txBox="1">
              <a:spLocks/>
            </p:cNvSpPr>
            <p:nvPr/>
          </p:nvSpPr>
          <p:spPr>
            <a:xfrm>
              <a:off x="1397384" y="4272277"/>
              <a:ext cx="7894637" cy="87122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2100" dirty="0">
                  <a:solidFill>
                    <a:schemeClr val="accent4">
                      <a:lumMod val="50000"/>
                    </a:schemeClr>
                  </a:solidFill>
                  <a:latin typeface="Rockwell" pitchFamily="18" charset="0"/>
                  <a:cs typeface="Arial" charset="0"/>
                  <a:sym typeface="Rockwell" pitchFamily="18" charset="0"/>
                </a:rPr>
                <a:t>Improve coordination with </a:t>
              </a:r>
              <a:r>
                <a:rPr lang="en-US" sz="2100" dirty="0" smtClean="0">
                  <a:solidFill>
                    <a:schemeClr val="accent4">
                      <a:lumMod val="50000"/>
                    </a:schemeClr>
                  </a:solidFill>
                  <a:latin typeface="Rockwell" pitchFamily="18" charset="0"/>
                  <a:cs typeface="Arial" charset="0"/>
                  <a:sym typeface="Rockwell" pitchFamily="18" charset="0"/>
                </a:rPr>
                <a:t>partners and </a:t>
              </a:r>
              <a:r>
                <a:rPr lang="en-US" sz="2100" dirty="0">
                  <a:solidFill>
                    <a:schemeClr val="accent4">
                      <a:lumMod val="50000"/>
                    </a:schemeClr>
                  </a:solidFill>
                  <a:latin typeface="Rockwell" pitchFamily="18" charset="0"/>
                  <a:cs typeface="Arial" charset="0"/>
                  <a:sym typeface="Rockwell" pitchFamily="18" charset="0"/>
                </a:rPr>
                <a:t>local agencies to tie their projects with our </a:t>
              </a:r>
              <a:r>
                <a:rPr lang="en-US" sz="2100" dirty="0" smtClean="0">
                  <a:solidFill>
                    <a:schemeClr val="accent4">
                      <a:lumMod val="50000"/>
                    </a:schemeClr>
                  </a:solidFill>
                  <a:latin typeface="Rockwell" pitchFamily="18" charset="0"/>
                  <a:cs typeface="Arial" charset="0"/>
                  <a:sym typeface="Rockwell" pitchFamily="18" charset="0"/>
                </a:rPr>
                <a:t>Outcome target and </a:t>
              </a:r>
              <a:r>
                <a:rPr lang="en-US" sz="2100" dirty="0">
                  <a:solidFill>
                    <a:schemeClr val="accent4">
                      <a:lumMod val="50000"/>
                    </a:schemeClr>
                  </a:solidFill>
                  <a:latin typeface="Rockwell" pitchFamily="18" charset="0"/>
                  <a:cs typeface="Arial" charset="0"/>
                  <a:sym typeface="Rockwell" pitchFamily="18" charset="0"/>
                </a:rPr>
                <a:t>CBP </a:t>
              </a:r>
              <a:r>
                <a:rPr lang="en-US" sz="2100" dirty="0" smtClean="0">
                  <a:solidFill>
                    <a:schemeClr val="accent4">
                      <a:lumMod val="50000"/>
                    </a:schemeClr>
                  </a:solidFill>
                  <a:latin typeface="Rockwell" pitchFamily="18" charset="0"/>
                  <a:cs typeface="Arial" charset="0"/>
                  <a:sym typeface="Rockwell" pitchFamily="18" charset="0"/>
                </a:rPr>
                <a:t>priorities</a:t>
              </a:r>
              <a:endParaRPr lang="en-US" sz="2100" dirty="0">
                <a:solidFill>
                  <a:schemeClr val="accent4">
                    <a:lumMod val="50000"/>
                  </a:schemeClr>
                </a:solidFill>
                <a:latin typeface="Rockwell" pitchFamily="18" charset="0"/>
                <a:cs typeface="Arial" charset="0"/>
                <a:sym typeface="Rockwell" pitchFamily="18" charset="0"/>
              </a:endParaRPr>
            </a:p>
          </p:txBody>
        </p:sp>
      </p:grpSp>
    </p:spTree>
    <p:extLst>
      <p:ext uri="{BB962C8B-B14F-4D97-AF65-F5344CB8AC3E}">
        <p14:creationId xmlns:p14="http://schemas.microsoft.com/office/powerpoint/2010/main" val="51654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59308" y="697909"/>
            <a:ext cx="1942555"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Su</a:t>
            </a:r>
            <a:r>
              <a:rPr sz="975" b="1" spc="-9" dirty="0">
                <a:solidFill>
                  <a:srgbClr val="1E4E82"/>
                </a:solidFill>
                <a:latin typeface="Rockwell" panose="02060603020205020403" pitchFamily="18" charset="0"/>
                <a:cs typeface="Calibri"/>
              </a:rPr>
              <a:t>st</a:t>
            </a:r>
            <a:r>
              <a:rPr sz="975" b="1" spc="4" dirty="0">
                <a:solidFill>
                  <a:srgbClr val="1E4E82"/>
                </a:solidFill>
                <a:latin typeface="Rockwell" panose="02060603020205020403" pitchFamily="18" charset="0"/>
                <a:cs typeface="Calibri"/>
              </a:rPr>
              <a:t>ainab</a:t>
            </a:r>
            <a:r>
              <a:rPr sz="975" b="1" spc="-2" dirty="0">
                <a:solidFill>
                  <a:srgbClr val="1E4E82"/>
                </a:solidFill>
                <a:latin typeface="Rockwell" panose="02060603020205020403" pitchFamily="18" charset="0"/>
                <a:cs typeface="Calibri"/>
              </a:rPr>
              <a:t>l</a:t>
            </a:r>
            <a:r>
              <a:rPr sz="975" b="1" spc="4" dirty="0">
                <a:solidFill>
                  <a:srgbClr val="1E4E82"/>
                </a:solidFill>
                <a:latin typeface="Rockwell" panose="02060603020205020403" pitchFamily="18" charset="0"/>
                <a:cs typeface="Calibri"/>
              </a:rPr>
              <a:t>e</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Fisherie</a:t>
            </a:r>
            <a:r>
              <a:rPr lang="en-US" sz="975" b="1" spc="4" dirty="0">
                <a:solidFill>
                  <a:srgbClr val="1E4E82"/>
                </a:solidFill>
                <a:latin typeface="Rockwell" panose="02060603020205020403" pitchFamily="18" charset="0"/>
                <a:cs typeface="Calibri"/>
              </a:rPr>
              <a:t>s</a:t>
            </a:r>
            <a:endParaRPr sz="975" dirty="0">
              <a:latin typeface="Rockwell" panose="02060603020205020403" pitchFamily="18" charset="0"/>
              <a:cs typeface="Calibri"/>
            </a:endParaRPr>
          </a:p>
        </p:txBody>
      </p:sp>
      <p:sp>
        <p:nvSpPr>
          <p:cNvPr id="4" name="object 4"/>
          <p:cNvSpPr txBox="1"/>
          <p:nvPr/>
        </p:nvSpPr>
        <p:spPr>
          <a:xfrm>
            <a:off x="2342424" y="1898337"/>
            <a:ext cx="1432131" cy="150041"/>
          </a:xfrm>
          <a:prstGeom prst="rect">
            <a:avLst/>
          </a:prstGeom>
        </p:spPr>
        <p:txBody>
          <a:bodyPr vert="horz" wrap="square" lIns="0" tIns="0" rIns="0" bIns="0" rtlCol="0">
            <a:spAutoFit/>
          </a:bodyPr>
          <a:lstStyle/>
          <a:p>
            <a:pPr marL="4562"/>
            <a:r>
              <a:rPr sz="975" b="1" spc="-28" dirty="0">
                <a:solidFill>
                  <a:srgbClr val="1E4E82"/>
                </a:solidFill>
                <a:latin typeface="Rockwell" panose="02060603020205020403" pitchFamily="18" charset="0"/>
                <a:cs typeface="Calibri"/>
              </a:rPr>
              <a:t>W</a:t>
            </a:r>
            <a:r>
              <a:rPr sz="975" b="1" spc="-8"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er</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Quality</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5" name="object 5"/>
          <p:cNvSpPr txBox="1"/>
          <p:nvPr/>
        </p:nvSpPr>
        <p:spPr>
          <a:xfrm>
            <a:off x="2413866" y="2103428"/>
            <a:ext cx="1963168" cy="590435"/>
          </a:xfrm>
          <a:prstGeom prst="rect">
            <a:avLst/>
          </a:prstGeom>
        </p:spPr>
        <p:txBody>
          <a:bodyPr vert="horz" wrap="square" lIns="0" tIns="0" rIns="0" bIns="0" rtlCol="0">
            <a:spAutoFit/>
          </a:bodyPr>
          <a:lstStyle/>
          <a:p>
            <a:pPr marL="153267" marR="1825" indent="-148706">
              <a:lnSpc>
                <a:spcPct val="102400"/>
              </a:lnSpc>
              <a:buSzPct val="65853"/>
              <a:buFont typeface="Symbol"/>
              <a:buChar char=""/>
              <a:tabLst>
                <a:tab pos="79370" algn="l"/>
              </a:tabLst>
            </a:pPr>
            <a:r>
              <a:rPr sz="750" b="1" dirty="0">
                <a:solidFill>
                  <a:srgbClr val="008000"/>
                </a:solidFill>
                <a:latin typeface="Rockwell" panose="02060603020205020403" pitchFamily="18" charset="0"/>
                <a:cs typeface="Calibri"/>
              </a:rPr>
              <a:t>2017 </a:t>
            </a:r>
            <a:r>
              <a:rPr sz="750" b="1" spc="-28" dirty="0">
                <a:solidFill>
                  <a:srgbClr val="008000"/>
                </a:solidFill>
                <a:latin typeface="Rockwell" panose="02060603020205020403" pitchFamily="18" charset="0"/>
                <a:cs typeface="Calibri"/>
              </a:rPr>
              <a:t>W</a:t>
            </a:r>
            <a:r>
              <a:rPr sz="750" b="1" dirty="0">
                <a:solidFill>
                  <a:srgbClr val="008000"/>
                </a:solidFill>
                <a:latin typeface="Rockwell" panose="02060603020205020403" pitchFamily="18" charset="0"/>
                <a:cs typeface="Calibri"/>
              </a:rPr>
              <a:t>a</a:t>
            </a:r>
            <a:r>
              <a:rPr sz="750" b="1" spc="-8"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ershed Implem</a:t>
            </a:r>
            <a:r>
              <a:rPr sz="750" b="1" spc="-4" dirty="0">
                <a:solidFill>
                  <a:srgbClr val="008000"/>
                </a:solidFill>
                <a:latin typeface="Rockwell" panose="02060603020205020403" pitchFamily="18" charset="0"/>
                <a:cs typeface="Calibri"/>
              </a:rPr>
              <a:t>e</a:t>
            </a:r>
            <a:r>
              <a:rPr sz="750" b="1" spc="-8" dirty="0">
                <a:solidFill>
                  <a:srgbClr val="008000"/>
                </a:solidFill>
                <a:latin typeface="Rockwell" panose="02060603020205020403" pitchFamily="18" charset="0"/>
                <a:cs typeface="Calibri"/>
              </a:rPr>
              <a:t>n</a:t>
            </a:r>
            <a:r>
              <a:rPr sz="750" b="1" spc="-9"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ation Plans (WIP) </a:t>
            </a:r>
            <a:endParaRPr lang="en-US" sz="750" b="1" dirty="0">
              <a:solidFill>
                <a:srgbClr val="008000"/>
              </a:solidFill>
              <a:latin typeface="Rockwell" panose="02060603020205020403" pitchFamily="18" charset="0"/>
              <a:cs typeface="Calibri"/>
            </a:endParaRP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2</a:t>
            </a:r>
            <a:r>
              <a:rPr sz="750" b="1" dirty="0">
                <a:solidFill>
                  <a:schemeClr val="tx1">
                    <a:lumMod val="95000"/>
                    <a:lumOff val="5000"/>
                  </a:schemeClr>
                </a:solidFill>
                <a:latin typeface="Rockwell" panose="02060603020205020403" pitchFamily="18" charset="0"/>
                <a:cs typeface="Calibri"/>
              </a:rPr>
              <a:t>025 WIP</a:t>
            </a:r>
          </a:p>
          <a:p>
            <a:pPr marL="132056" marR="159881" indent="-127495">
              <a:lnSpc>
                <a:spcPts val="905"/>
              </a:lnSpc>
              <a:spcBef>
                <a:spcPts val="31"/>
              </a:spcBef>
              <a:buSzPct val="65853"/>
              <a:buFont typeface="Symbol"/>
              <a:buChar char=""/>
              <a:tabLst>
                <a:tab pos="79370" algn="l"/>
              </a:tabLst>
            </a:pPr>
            <a:r>
              <a:rPr sz="750" b="1" spc="-27" dirty="0">
                <a:solidFill>
                  <a:schemeClr val="tx1"/>
                </a:solidFill>
                <a:latin typeface="Rockwell" panose="02060603020205020403" pitchFamily="18" charset="0"/>
                <a:cs typeface="Calibri"/>
              </a:rPr>
              <a:t>W</a:t>
            </a:r>
            <a:r>
              <a:rPr sz="750" b="1" dirty="0">
                <a:solidFill>
                  <a:schemeClr val="tx1"/>
                </a:solidFill>
                <a:latin typeface="Rockwell" panose="02060603020205020403" pitchFamily="18" charset="0"/>
                <a:cs typeface="Calibri"/>
              </a:rPr>
              <a:t>a</a:t>
            </a:r>
            <a:r>
              <a:rPr sz="750" b="1" spc="-9" dirty="0">
                <a:solidFill>
                  <a:schemeClr val="tx1"/>
                </a:solidFill>
                <a:latin typeface="Rockwell" panose="02060603020205020403" pitchFamily="18" charset="0"/>
                <a:cs typeface="Calibri"/>
              </a:rPr>
              <a:t>t</a:t>
            </a:r>
            <a:r>
              <a:rPr sz="750" b="1" dirty="0">
                <a:solidFill>
                  <a:schemeClr val="tx1"/>
                </a:solidFill>
                <a:latin typeface="Rockwell" panose="02060603020205020403" pitchFamily="18" charset="0"/>
                <a:cs typeface="Calibri"/>
              </a:rPr>
              <a:t>er Quality S</a:t>
            </a:r>
            <a:r>
              <a:rPr sz="750" b="1" spc="-11" dirty="0">
                <a:solidFill>
                  <a:schemeClr val="tx1"/>
                </a:solidFill>
                <a:latin typeface="Rockwell" panose="02060603020205020403" pitchFamily="18" charset="0"/>
                <a:cs typeface="Calibri"/>
              </a:rPr>
              <a:t>t</a:t>
            </a:r>
            <a:r>
              <a:rPr sz="750" b="1" dirty="0">
                <a:solidFill>
                  <a:schemeClr val="tx1"/>
                </a:solidFill>
                <a:latin typeface="Rockwell" panose="02060603020205020403" pitchFamily="18" charset="0"/>
                <a:cs typeface="Calibri"/>
              </a:rPr>
              <a:t>andards </a:t>
            </a:r>
            <a:r>
              <a:rPr sz="750" b="1" spc="-23" dirty="0">
                <a:solidFill>
                  <a:schemeClr val="tx1"/>
                </a:solidFill>
                <a:latin typeface="Rockwell" panose="02060603020205020403" pitchFamily="18" charset="0"/>
                <a:cs typeface="Calibri"/>
              </a:rPr>
              <a:t>A</a:t>
            </a:r>
            <a:r>
              <a:rPr sz="750" b="1" spc="-14" dirty="0">
                <a:solidFill>
                  <a:schemeClr val="tx1"/>
                </a:solidFill>
                <a:latin typeface="Rockwell" panose="02060603020205020403" pitchFamily="18" charset="0"/>
                <a:cs typeface="Calibri"/>
              </a:rPr>
              <a:t>t</a:t>
            </a:r>
            <a:r>
              <a:rPr sz="750" b="1" spc="-23" dirty="0">
                <a:solidFill>
                  <a:schemeClr val="tx1"/>
                </a:solidFill>
                <a:latin typeface="Rockwell" panose="02060603020205020403" pitchFamily="18" charset="0"/>
                <a:cs typeface="Calibri"/>
              </a:rPr>
              <a:t>t</a:t>
            </a:r>
            <a:r>
              <a:rPr sz="750" b="1" dirty="0">
                <a:solidFill>
                  <a:schemeClr val="tx1"/>
                </a:solidFill>
                <a:latin typeface="Rockwell" panose="02060603020205020403" pitchFamily="18" charset="0"/>
                <a:cs typeface="Calibri"/>
              </a:rPr>
              <a:t>ainme</a:t>
            </a:r>
            <a:r>
              <a:rPr sz="750" b="1" spc="-9" dirty="0">
                <a:solidFill>
                  <a:schemeClr val="tx1"/>
                </a:solidFill>
                <a:latin typeface="Rockwell" panose="02060603020205020403" pitchFamily="18" charset="0"/>
                <a:cs typeface="Calibri"/>
              </a:rPr>
              <a:t>n</a:t>
            </a:r>
            <a:r>
              <a:rPr sz="750" b="1" dirty="0">
                <a:solidFill>
                  <a:schemeClr val="tx1"/>
                </a:solidFill>
                <a:latin typeface="Rockwell" panose="02060603020205020403" pitchFamily="18" charset="0"/>
                <a:cs typeface="Calibri"/>
              </a:rPr>
              <a:t>t </a:t>
            </a:r>
            <a:r>
              <a:rPr lang="en-US" sz="750" b="1" dirty="0">
                <a:solidFill>
                  <a:schemeClr val="tx1"/>
                </a:solidFill>
                <a:latin typeface="Rockwell" panose="02060603020205020403" pitchFamily="18" charset="0"/>
                <a:cs typeface="Calibri"/>
              </a:rPr>
              <a:t>and</a:t>
            </a:r>
            <a:r>
              <a:rPr sz="750" b="1" dirty="0">
                <a:solidFill>
                  <a:schemeClr val="tx1"/>
                </a:solidFill>
                <a:latin typeface="Rockwell" panose="02060603020205020403" pitchFamily="18" charset="0"/>
                <a:cs typeface="Calibri"/>
              </a:rPr>
              <a:t> Moni</a:t>
            </a:r>
            <a:r>
              <a:rPr sz="750" b="1" spc="-9" dirty="0">
                <a:solidFill>
                  <a:schemeClr val="tx1"/>
                </a:solidFill>
                <a:latin typeface="Rockwell" panose="02060603020205020403" pitchFamily="18" charset="0"/>
                <a:cs typeface="Calibri"/>
              </a:rPr>
              <a:t>t</a:t>
            </a:r>
            <a:r>
              <a:rPr sz="750" b="1" dirty="0">
                <a:solidFill>
                  <a:schemeClr val="tx1"/>
                </a:solidFill>
                <a:latin typeface="Rockwell" panose="02060603020205020403" pitchFamily="18" charset="0"/>
                <a:cs typeface="Calibri"/>
              </a:rPr>
              <a:t>oring</a:t>
            </a:r>
          </a:p>
        </p:txBody>
      </p:sp>
      <p:sp>
        <p:nvSpPr>
          <p:cNvPr id="6" name="object 6"/>
          <p:cNvSpPr txBox="1"/>
          <p:nvPr/>
        </p:nvSpPr>
        <p:spPr>
          <a:xfrm>
            <a:off x="2374162" y="2836633"/>
            <a:ext cx="1887258"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Healt</a:t>
            </a:r>
            <a:r>
              <a:rPr sz="975" b="1" spc="-17" dirty="0">
                <a:solidFill>
                  <a:srgbClr val="1E4E82"/>
                </a:solidFill>
                <a:latin typeface="Rockwell" panose="02060603020205020403" pitchFamily="18" charset="0"/>
                <a:cs typeface="Calibri"/>
              </a:rPr>
              <a:t>h</a:t>
            </a:r>
            <a:r>
              <a:rPr sz="975" b="1" spc="4" dirty="0">
                <a:solidFill>
                  <a:srgbClr val="1E4E82"/>
                </a:solidFill>
                <a:latin typeface="Rockwell" panose="02060603020205020403" pitchFamily="18" charset="0"/>
                <a:cs typeface="Calibri"/>
              </a:rPr>
              <a:t>y</a:t>
            </a:r>
            <a:r>
              <a:rPr sz="975" b="1" spc="2" dirty="0">
                <a:solidFill>
                  <a:srgbClr val="1E4E82"/>
                </a:solidFill>
                <a:latin typeface="Rockwell" panose="02060603020205020403" pitchFamily="18" charset="0"/>
                <a:cs typeface="Calibri"/>
              </a:rPr>
              <a:t> </a:t>
            </a:r>
            <a:r>
              <a:rPr sz="975" b="1" spc="-27" dirty="0">
                <a:solidFill>
                  <a:srgbClr val="1E4E82"/>
                </a:solidFill>
                <a:latin typeface="Rockwell" panose="02060603020205020403" pitchFamily="18" charset="0"/>
                <a:cs typeface="Calibri"/>
              </a:rPr>
              <a:t>W</a:t>
            </a:r>
            <a:r>
              <a:rPr sz="975" b="1" spc="-8"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a:t>
            </a:r>
            <a:r>
              <a:rPr sz="975" b="1" spc="-9"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sheds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7" name="object 7"/>
          <p:cNvSpPr txBox="1"/>
          <p:nvPr/>
        </p:nvSpPr>
        <p:spPr>
          <a:xfrm>
            <a:off x="2479892" y="3042083"/>
            <a:ext cx="1524727" cy="115416"/>
          </a:xfrm>
          <a:prstGeom prst="rect">
            <a:avLst/>
          </a:prstGeom>
        </p:spPr>
        <p:txBody>
          <a:bodyPr vert="horz" wrap="square" lIns="0" tIns="0" rIns="0" bIns="0" rtlCol="0">
            <a:spAutoFit/>
          </a:bodyPr>
          <a:lstStyle/>
          <a:p>
            <a:pPr marL="79142" indent="-74581">
              <a:buSzPct val="65853"/>
              <a:buFont typeface="Symbol"/>
              <a:buChar char=""/>
              <a:tabLst>
                <a:tab pos="79370" algn="l"/>
              </a:tabLst>
            </a:pPr>
            <a:r>
              <a:rPr sz="750" b="1" dirty="0">
                <a:solidFill>
                  <a:srgbClr val="008000"/>
                </a:solidFill>
                <a:latin typeface="Rockwell" panose="02060603020205020403" pitchFamily="18" charset="0"/>
                <a:cs typeface="Calibri"/>
              </a:rPr>
              <a:t>Healt</a:t>
            </a:r>
            <a:r>
              <a:rPr sz="750" b="1" spc="-13" dirty="0">
                <a:solidFill>
                  <a:srgbClr val="008000"/>
                </a:solidFill>
                <a:latin typeface="Rockwell" panose="02060603020205020403" pitchFamily="18" charset="0"/>
                <a:cs typeface="Calibri"/>
              </a:rPr>
              <a:t>h</a:t>
            </a:r>
            <a:r>
              <a:rPr sz="750" b="1" dirty="0">
                <a:solidFill>
                  <a:srgbClr val="008000"/>
                </a:solidFill>
                <a:latin typeface="Rockwell" panose="02060603020205020403" pitchFamily="18" charset="0"/>
                <a:cs typeface="Calibri"/>
              </a:rPr>
              <a:t>y </a:t>
            </a:r>
            <a:r>
              <a:rPr sz="750" b="1" spc="-28" dirty="0">
                <a:solidFill>
                  <a:srgbClr val="008000"/>
                </a:solidFill>
                <a:latin typeface="Rockwell" panose="02060603020205020403" pitchFamily="18" charset="0"/>
                <a:cs typeface="Calibri"/>
              </a:rPr>
              <a:t>W</a:t>
            </a:r>
            <a:r>
              <a:rPr sz="750" b="1" dirty="0">
                <a:solidFill>
                  <a:srgbClr val="008000"/>
                </a:solidFill>
                <a:latin typeface="Rockwell" panose="02060603020205020403" pitchFamily="18" charset="0"/>
                <a:cs typeface="Calibri"/>
              </a:rPr>
              <a:t>a</a:t>
            </a:r>
            <a:r>
              <a:rPr sz="750" b="1" spc="-9"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ers</a:t>
            </a:r>
            <a:endParaRPr sz="750" dirty="0">
              <a:solidFill>
                <a:srgbClr val="008000"/>
              </a:solidFill>
              <a:latin typeface="Rockwell" panose="02060603020205020403" pitchFamily="18" charset="0"/>
              <a:cs typeface="Calibri"/>
            </a:endParaRPr>
          </a:p>
        </p:txBody>
      </p:sp>
      <p:sp>
        <p:nvSpPr>
          <p:cNvPr id="8" name="object 8"/>
          <p:cNvSpPr txBox="1"/>
          <p:nvPr/>
        </p:nvSpPr>
        <p:spPr>
          <a:xfrm>
            <a:off x="2342425" y="3601100"/>
            <a:ext cx="1768814"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Land</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Conse</a:t>
            </a:r>
            <a:r>
              <a:rPr sz="975" b="1" spc="9" dirty="0">
                <a:solidFill>
                  <a:srgbClr val="1E4E82"/>
                </a:solidFill>
                <a:latin typeface="Rockwell" panose="02060603020205020403" pitchFamily="18" charset="0"/>
                <a:cs typeface="Calibri"/>
              </a:rPr>
              <a:t>r</a:t>
            </a:r>
            <a:r>
              <a:rPr sz="975" b="1" spc="-13" dirty="0">
                <a:solidFill>
                  <a:srgbClr val="1E4E82"/>
                </a:solidFill>
                <a:latin typeface="Rockwell" panose="02060603020205020403" pitchFamily="18" charset="0"/>
                <a:cs typeface="Calibri"/>
              </a:rPr>
              <a:t>v</a:t>
            </a:r>
            <a:r>
              <a:rPr sz="975" b="1" spc="-8" dirty="0">
                <a:solidFill>
                  <a:srgbClr val="1E4E82"/>
                </a:solidFill>
                <a:latin typeface="Rockwell" panose="02060603020205020403" pitchFamily="18" charset="0"/>
                <a:cs typeface="Calibri"/>
              </a:rPr>
              <a:t>a</a:t>
            </a:r>
            <a:r>
              <a:rPr sz="975" b="1" dirty="0">
                <a:solidFill>
                  <a:srgbClr val="1E4E82"/>
                </a:solidFill>
                <a:latin typeface="Rockwell" panose="02060603020205020403" pitchFamily="18" charset="0"/>
                <a:cs typeface="Calibri"/>
              </a:rPr>
              <a:t>tion</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9" name="object 9"/>
          <p:cNvSpPr txBox="1"/>
          <p:nvPr/>
        </p:nvSpPr>
        <p:spPr>
          <a:xfrm>
            <a:off x="2413865" y="3741745"/>
            <a:ext cx="1931103" cy="466794"/>
          </a:xfrm>
          <a:prstGeom prst="rect">
            <a:avLst/>
          </a:prstGeom>
        </p:spPr>
        <p:txBody>
          <a:bodyPr vert="horz" wrap="square" lIns="0" tIns="0" rIns="0" bIns="0" rtlCol="0">
            <a:spAutoFit/>
          </a:bodyPr>
          <a:lstStyle/>
          <a:p>
            <a:pPr marL="132056" indent="-127495">
              <a:buSzPct val="65853"/>
              <a:buFont typeface="Symbol"/>
              <a:buChar char=""/>
              <a:tabLst>
                <a:tab pos="79370" algn="l"/>
              </a:tabLst>
            </a:pPr>
            <a:r>
              <a:rPr sz="750" b="1" dirty="0">
                <a:solidFill>
                  <a:srgbClr val="008000"/>
                </a:solidFill>
                <a:latin typeface="Rockwell" panose="02060603020205020403" pitchFamily="18" charset="0"/>
                <a:cs typeface="Calibri"/>
              </a:rPr>
              <a:t>Pro</a:t>
            </a:r>
            <a:r>
              <a:rPr sz="750" b="1" spc="-9"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ec</a:t>
            </a:r>
            <a:r>
              <a:rPr sz="750" b="1" spc="-8"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ed Lands</a:t>
            </a:r>
            <a:r>
              <a:rPr sz="750" b="1" spc="-2" dirty="0">
                <a:solidFill>
                  <a:srgbClr val="008000"/>
                </a:solidFill>
                <a:latin typeface="Rockwell" panose="02060603020205020403" pitchFamily="18" charset="0"/>
                <a:cs typeface="Calibri"/>
              </a:rPr>
              <a:t> </a:t>
            </a:r>
            <a:endParaRPr lang="en-US" sz="750" b="1" spc="-2" dirty="0">
              <a:solidFill>
                <a:srgbClr val="008000"/>
              </a:solidFill>
              <a:latin typeface="Rockwell" panose="02060603020205020403" pitchFamily="18" charset="0"/>
              <a:cs typeface="Calibri"/>
            </a:endParaRPr>
          </a:p>
          <a:p>
            <a:pPr marL="132056" indent="-127495">
              <a:buSzPct val="65853"/>
              <a:buFont typeface="Symbol"/>
              <a:buChar char=""/>
              <a:tabLst>
                <a:tab pos="79370" algn="l"/>
              </a:tabLst>
            </a:pPr>
            <a:r>
              <a:rPr sz="750" b="1" dirty="0">
                <a:solidFill>
                  <a:srgbClr val="008000"/>
                </a:solidFill>
                <a:latin typeface="Rockwell" panose="02060603020205020403" pitchFamily="18" charset="0"/>
                <a:cs typeface="Calibri"/>
              </a:rPr>
              <a:t>Land Use M</a:t>
            </a:r>
            <a:r>
              <a:rPr sz="750" b="1" spc="-5" dirty="0">
                <a:solidFill>
                  <a:srgbClr val="008000"/>
                </a:solidFill>
                <a:latin typeface="Rockwell" panose="02060603020205020403" pitchFamily="18" charset="0"/>
                <a:cs typeface="Calibri"/>
              </a:rPr>
              <a:t>e</a:t>
            </a:r>
            <a:r>
              <a:rPr sz="750" b="1" dirty="0">
                <a:solidFill>
                  <a:srgbClr val="008000"/>
                </a:solidFill>
                <a:latin typeface="Rockwell" panose="02060603020205020403" pitchFamily="18" charset="0"/>
                <a:cs typeface="Calibri"/>
              </a:rPr>
              <a:t>thods and</a:t>
            </a:r>
            <a:endParaRPr sz="750" dirty="0">
              <a:solidFill>
                <a:srgbClr val="008000"/>
              </a:solidFill>
              <a:latin typeface="Rockwell" panose="02060603020205020403" pitchFamily="18" charset="0"/>
              <a:cs typeface="Calibri"/>
            </a:endParaRPr>
          </a:p>
          <a:p>
            <a:pPr marL="132056">
              <a:spcBef>
                <a:spcPts val="20"/>
              </a:spcBef>
            </a:pPr>
            <a:r>
              <a:rPr sz="750" b="1" dirty="0">
                <a:solidFill>
                  <a:srgbClr val="008000"/>
                </a:solidFill>
                <a:latin typeface="Rockwell" panose="02060603020205020403" pitchFamily="18" charset="0"/>
                <a:cs typeface="Calibri"/>
              </a:rPr>
              <a:t>M</a:t>
            </a:r>
            <a:r>
              <a:rPr sz="750" b="1" spc="-5" dirty="0">
                <a:solidFill>
                  <a:srgbClr val="008000"/>
                </a:solidFill>
                <a:latin typeface="Rockwell" panose="02060603020205020403" pitchFamily="18" charset="0"/>
                <a:cs typeface="Calibri"/>
              </a:rPr>
              <a:t>e</a:t>
            </a:r>
            <a:r>
              <a:rPr sz="750" b="1" dirty="0">
                <a:solidFill>
                  <a:srgbClr val="008000"/>
                </a:solidFill>
                <a:latin typeface="Rockwell" panose="02060603020205020403" pitchFamily="18" charset="0"/>
                <a:cs typeface="Calibri"/>
              </a:rPr>
              <a:t>trics</a:t>
            </a:r>
            <a:r>
              <a:rPr sz="750" b="1" spc="-2" dirty="0">
                <a:solidFill>
                  <a:srgbClr val="008000"/>
                </a:solidFill>
                <a:latin typeface="Rockwell" panose="02060603020205020403" pitchFamily="18" charset="0"/>
                <a:cs typeface="Calibri"/>
              </a:rPr>
              <a:t> </a:t>
            </a:r>
            <a:r>
              <a:rPr sz="750" b="1" dirty="0">
                <a:solidFill>
                  <a:srgbClr val="008000"/>
                </a:solidFill>
                <a:latin typeface="Rockwell" panose="02060603020205020403" pitchFamily="18" charset="0"/>
                <a:cs typeface="Calibri"/>
              </a:rPr>
              <a:t>D</a:t>
            </a:r>
            <a:r>
              <a:rPr sz="750" b="1" spc="-8" dirty="0">
                <a:solidFill>
                  <a:srgbClr val="008000"/>
                </a:solidFill>
                <a:latin typeface="Rockwell" panose="02060603020205020403" pitchFamily="18" charset="0"/>
                <a:cs typeface="Calibri"/>
              </a:rPr>
              <a:t>e</a:t>
            </a:r>
            <a:r>
              <a:rPr sz="750" b="1" dirty="0">
                <a:solidFill>
                  <a:srgbClr val="008000"/>
                </a:solidFill>
                <a:latin typeface="Rockwell" panose="02060603020205020403" pitchFamily="18" charset="0"/>
                <a:cs typeface="Calibri"/>
              </a:rPr>
              <a:t>velopme</a:t>
            </a:r>
            <a:r>
              <a:rPr sz="750" b="1" spc="-8" dirty="0">
                <a:solidFill>
                  <a:srgbClr val="008000"/>
                </a:solidFill>
                <a:latin typeface="Rockwell" panose="02060603020205020403" pitchFamily="18" charset="0"/>
                <a:cs typeface="Calibri"/>
              </a:rPr>
              <a:t>n</a:t>
            </a:r>
            <a:r>
              <a:rPr sz="750" b="1" dirty="0">
                <a:solidFill>
                  <a:srgbClr val="008000"/>
                </a:solidFill>
                <a:latin typeface="Rockwell" panose="02060603020205020403" pitchFamily="18" charset="0"/>
                <a:cs typeface="Calibri"/>
              </a:rPr>
              <a:t>t </a:t>
            </a:r>
            <a:endParaRPr lang="en-US" sz="750" b="1" dirty="0">
              <a:solidFill>
                <a:srgbClr val="008000"/>
              </a:solidFill>
              <a:latin typeface="Rockwell" panose="02060603020205020403" pitchFamily="18" charset="0"/>
              <a:cs typeface="Calibri"/>
            </a:endParaRPr>
          </a:p>
          <a:p>
            <a:pPr marL="132056">
              <a:spcBef>
                <a:spcPts val="20"/>
              </a:spcBef>
            </a:pPr>
            <a:r>
              <a:rPr sz="750" b="1" dirty="0">
                <a:solidFill>
                  <a:srgbClr val="008000"/>
                </a:solidFill>
                <a:latin typeface="Rockwell" panose="02060603020205020403" pitchFamily="18" charset="0"/>
                <a:cs typeface="Calibri"/>
              </a:rPr>
              <a:t>Land Use O</a:t>
            </a:r>
            <a:r>
              <a:rPr sz="750" b="1" spc="-5" dirty="0">
                <a:solidFill>
                  <a:srgbClr val="008000"/>
                </a:solidFill>
                <a:latin typeface="Rockwell" panose="02060603020205020403" pitchFamily="18" charset="0"/>
                <a:cs typeface="Calibri"/>
              </a:rPr>
              <a:t>p</a:t>
            </a:r>
            <a:r>
              <a:rPr sz="750" b="1" dirty="0">
                <a:solidFill>
                  <a:srgbClr val="008000"/>
                </a:solidFill>
                <a:latin typeface="Rockwell" panose="02060603020205020403" pitchFamily="18" charset="0"/>
                <a:cs typeface="Calibri"/>
              </a:rPr>
              <a:t>tions </a:t>
            </a:r>
            <a:r>
              <a:rPr sz="750" b="1" spc="-20" dirty="0">
                <a:solidFill>
                  <a:srgbClr val="008000"/>
                </a:solidFill>
                <a:latin typeface="Rockwell" panose="02060603020205020403" pitchFamily="18" charset="0"/>
                <a:cs typeface="Calibri"/>
              </a:rPr>
              <a:t>E</a:t>
            </a:r>
            <a:r>
              <a:rPr sz="750" b="1" dirty="0">
                <a:solidFill>
                  <a:srgbClr val="008000"/>
                </a:solidFill>
                <a:latin typeface="Rockwell" panose="02060603020205020403" pitchFamily="18" charset="0"/>
                <a:cs typeface="Calibri"/>
              </a:rPr>
              <a:t>valuation</a:t>
            </a:r>
            <a:endParaRPr sz="750" dirty="0">
              <a:solidFill>
                <a:srgbClr val="008000"/>
              </a:solidFill>
              <a:latin typeface="Rockwell" panose="02060603020205020403" pitchFamily="18" charset="0"/>
              <a:cs typeface="Calibri"/>
            </a:endParaRPr>
          </a:p>
        </p:txBody>
      </p:sp>
      <p:sp>
        <p:nvSpPr>
          <p:cNvPr id="10" name="object 10"/>
          <p:cNvSpPr txBox="1"/>
          <p:nvPr/>
        </p:nvSpPr>
        <p:spPr>
          <a:xfrm>
            <a:off x="2376714" y="4316822"/>
            <a:ext cx="2096336"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E</a:t>
            </a:r>
            <a:r>
              <a:rPr sz="975" b="1" spc="-11" dirty="0">
                <a:solidFill>
                  <a:srgbClr val="1E4E82"/>
                </a:solidFill>
                <a:latin typeface="Rockwell" panose="02060603020205020403" pitchFamily="18" charset="0"/>
                <a:cs typeface="Calibri"/>
              </a:rPr>
              <a:t>n</a:t>
            </a:r>
            <a:r>
              <a:rPr sz="975" b="1" spc="2" dirty="0">
                <a:solidFill>
                  <a:srgbClr val="1E4E82"/>
                </a:solidFill>
                <a:latin typeface="Rockwell" panose="02060603020205020403" pitchFamily="18" charset="0"/>
                <a:cs typeface="Calibri"/>
              </a:rPr>
              <a:t>vi</a:t>
            </a:r>
            <a:r>
              <a:rPr sz="975" b="1" spc="-9" dirty="0">
                <a:solidFill>
                  <a:srgbClr val="1E4E82"/>
                </a:solidFill>
                <a:latin typeface="Rockwell" panose="02060603020205020403" pitchFamily="18" charset="0"/>
                <a:cs typeface="Calibri"/>
              </a:rPr>
              <a:t>r</a:t>
            </a:r>
            <a:r>
              <a:rPr sz="975" b="1" spc="5" dirty="0">
                <a:solidFill>
                  <a:srgbClr val="1E4E82"/>
                </a:solidFill>
                <a:latin typeface="Rockwell" panose="02060603020205020403" pitchFamily="18" charset="0"/>
                <a:cs typeface="Calibri"/>
              </a:rPr>
              <a:t>onme</a:t>
            </a:r>
            <a:r>
              <a:rPr sz="975" b="1" spc="-5" dirty="0">
                <a:solidFill>
                  <a:srgbClr val="1E4E82"/>
                </a:solidFill>
                <a:latin typeface="Rockwell" panose="02060603020205020403" pitchFamily="18" charset="0"/>
                <a:cs typeface="Calibri"/>
              </a:rPr>
              <a:t>n</a:t>
            </a:r>
            <a:r>
              <a:rPr sz="975" b="1" spc="-9"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al</a:t>
            </a:r>
            <a:r>
              <a:rPr sz="975" b="1" spc="2" dirty="0">
                <a:solidFill>
                  <a:srgbClr val="1E4E82"/>
                </a:solidFill>
                <a:latin typeface="Rockwell" panose="02060603020205020403" pitchFamily="18" charset="0"/>
                <a:cs typeface="Calibri"/>
              </a:rPr>
              <a:t> Li</a:t>
            </a:r>
            <a:r>
              <a:rPr sz="975" b="1" spc="-13"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a:t>
            </a:r>
            <a:r>
              <a:rPr sz="975" b="1" spc="-20"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acy</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11" name="object 11"/>
          <p:cNvSpPr txBox="1"/>
          <p:nvPr/>
        </p:nvSpPr>
        <p:spPr>
          <a:xfrm>
            <a:off x="2448155" y="4470646"/>
            <a:ext cx="1754744" cy="466281"/>
          </a:xfrm>
          <a:prstGeom prst="rect">
            <a:avLst/>
          </a:prstGeom>
        </p:spPr>
        <p:txBody>
          <a:bodyPr vert="horz" wrap="square" lIns="0" tIns="0" rIns="0" bIns="0" rtlCol="0">
            <a:spAutoFit/>
          </a:bodyPr>
          <a:lstStyle/>
          <a:p>
            <a:pPr marL="132056" indent="-127495">
              <a:buSzPct val="65853"/>
              <a:buFont typeface="Symbol"/>
              <a:buChar char=""/>
              <a:tabLst>
                <a:tab pos="79370" algn="l"/>
              </a:tabLst>
            </a:pPr>
            <a:r>
              <a:rPr sz="750" b="1" dirty="0">
                <a:solidFill>
                  <a:srgbClr val="008000"/>
                </a:solidFill>
                <a:latin typeface="Rockwell" panose="02060603020205020403" pitchFamily="18" charset="0"/>
                <a:cs typeface="Calibri"/>
              </a:rPr>
              <a:t>Stude</a:t>
            </a:r>
            <a:r>
              <a:rPr sz="750" b="1" spc="-9" dirty="0">
                <a:solidFill>
                  <a:srgbClr val="008000"/>
                </a:solidFill>
                <a:latin typeface="Rockwell" panose="02060603020205020403" pitchFamily="18" charset="0"/>
                <a:cs typeface="Calibri"/>
              </a:rPr>
              <a:t>n</a:t>
            </a:r>
            <a:r>
              <a:rPr sz="750" b="1" dirty="0">
                <a:solidFill>
                  <a:srgbClr val="008000"/>
                </a:solidFill>
                <a:latin typeface="Rockwell" panose="02060603020205020403" pitchFamily="18" charset="0"/>
                <a:cs typeface="Calibri"/>
              </a:rPr>
              <a:t>t </a:t>
            </a:r>
            <a:endParaRPr lang="en-US" sz="750" b="1" dirty="0">
              <a:solidFill>
                <a:srgbClr val="008000"/>
              </a:solidFill>
              <a:latin typeface="Rockwell" panose="02060603020205020403" pitchFamily="18" charset="0"/>
              <a:cs typeface="Calibri"/>
            </a:endParaRPr>
          </a:p>
          <a:p>
            <a:pPr marL="132056" indent="-127495">
              <a:buSzPct val="65853"/>
              <a:buFont typeface="Symbol"/>
              <a:buChar char=""/>
              <a:tabLst>
                <a:tab pos="79370" algn="l"/>
              </a:tabLst>
            </a:pPr>
            <a:r>
              <a:rPr sz="750" b="1" dirty="0">
                <a:solidFill>
                  <a:srgbClr val="008000"/>
                </a:solidFill>
                <a:latin typeface="Rockwell" panose="02060603020205020403" pitchFamily="18" charset="0"/>
                <a:cs typeface="Calibri"/>
              </a:rPr>
              <a:t>Su</a:t>
            </a:r>
            <a:r>
              <a:rPr sz="750" b="1" spc="-9" dirty="0">
                <a:solidFill>
                  <a:srgbClr val="008000"/>
                </a:solidFill>
                <a:latin typeface="Rockwell" panose="02060603020205020403" pitchFamily="18" charset="0"/>
                <a:cs typeface="Calibri"/>
              </a:rPr>
              <a:t>st</a:t>
            </a:r>
            <a:r>
              <a:rPr sz="750" b="1" dirty="0">
                <a:solidFill>
                  <a:srgbClr val="008000"/>
                </a:solidFill>
                <a:latin typeface="Rockwell" panose="02060603020205020403" pitchFamily="18" charset="0"/>
                <a:cs typeface="Calibri"/>
              </a:rPr>
              <a:t>ainab</a:t>
            </a:r>
            <a:r>
              <a:rPr sz="750" b="1" spc="-4" dirty="0">
                <a:solidFill>
                  <a:srgbClr val="008000"/>
                </a:solidFill>
                <a:latin typeface="Rockwell" panose="02060603020205020403" pitchFamily="18" charset="0"/>
                <a:cs typeface="Calibri"/>
              </a:rPr>
              <a:t>l</a:t>
            </a:r>
            <a:r>
              <a:rPr sz="750" b="1" dirty="0">
                <a:solidFill>
                  <a:srgbClr val="008000"/>
                </a:solidFill>
                <a:latin typeface="Rockwell" panose="02060603020205020403" pitchFamily="18" charset="0"/>
                <a:cs typeface="Calibri"/>
              </a:rPr>
              <a:t>e Schools </a:t>
            </a:r>
            <a:endParaRPr sz="750" dirty="0">
              <a:solidFill>
                <a:srgbClr val="008000"/>
              </a:solidFill>
              <a:latin typeface="Rockwell" panose="02060603020205020403" pitchFamily="18" charset="0"/>
              <a:cs typeface="Calibri"/>
            </a:endParaRPr>
          </a:p>
          <a:p>
            <a:pPr marL="132056" marR="244726" indent="-127495">
              <a:lnSpc>
                <a:spcPct val="102400"/>
              </a:lnSpc>
              <a:buSzPct val="65853"/>
              <a:buFont typeface="Symbol"/>
              <a:buChar char=""/>
              <a:tabLst>
                <a:tab pos="79370" algn="l"/>
              </a:tabLst>
            </a:pPr>
            <a:r>
              <a:rPr sz="750" b="1" spc="-5" dirty="0">
                <a:solidFill>
                  <a:srgbClr val="008000"/>
                </a:solidFill>
                <a:latin typeface="Rockwell" panose="02060603020205020403" pitchFamily="18" charset="0"/>
                <a:cs typeface="Calibri"/>
              </a:rPr>
              <a:t>E</a:t>
            </a:r>
            <a:r>
              <a:rPr sz="750" b="1" spc="-11" dirty="0">
                <a:solidFill>
                  <a:srgbClr val="008000"/>
                </a:solidFill>
                <a:latin typeface="Rockwell" panose="02060603020205020403" pitchFamily="18" charset="0"/>
                <a:cs typeface="Calibri"/>
              </a:rPr>
              <a:t>n</a:t>
            </a:r>
            <a:r>
              <a:rPr sz="750" b="1" dirty="0">
                <a:solidFill>
                  <a:srgbClr val="008000"/>
                </a:solidFill>
                <a:latin typeface="Rockwell" panose="02060603020205020403" pitchFamily="18" charset="0"/>
                <a:cs typeface="Calibri"/>
              </a:rPr>
              <a:t>viro</a:t>
            </a:r>
            <a:r>
              <a:rPr sz="750" b="1" spc="-4" dirty="0">
                <a:solidFill>
                  <a:srgbClr val="008000"/>
                </a:solidFill>
                <a:latin typeface="Rockwell" panose="02060603020205020403" pitchFamily="18" charset="0"/>
                <a:cs typeface="Calibri"/>
              </a:rPr>
              <a:t>n</a:t>
            </a:r>
            <a:r>
              <a:rPr sz="750" b="1" dirty="0">
                <a:solidFill>
                  <a:srgbClr val="008000"/>
                </a:solidFill>
                <a:latin typeface="Rockwell" panose="02060603020205020403" pitchFamily="18" charset="0"/>
                <a:cs typeface="Calibri"/>
              </a:rPr>
              <a:t>me</a:t>
            </a:r>
            <a:r>
              <a:rPr sz="750" b="1" spc="-9" dirty="0">
                <a:solidFill>
                  <a:srgbClr val="008000"/>
                </a:solidFill>
                <a:latin typeface="Rockwell" panose="02060603020205020403" pitchFamily="18" charset="0"/>
                <a:cs typeface="Calibri"/>
              </a:rPr>
              <a:t>nt</a:t>
            </a:r>
            <a:r>
              <a:rPr sz="750" b="1" dirty="0">
                <a:solidFill>
                  <a:srgbClr val="008000"/>
                </a:solidFill>
                <a:latin typeface="Rockwell" panose="02060603020205020403" pitchFamily="18" charset="0"/>
                <a:cs typeface="Calibri"/>
              </a:rPr>
              <a:t>al Li</a:t>
            </a:r>
            <a:r>
              <a:rPr sz="750" b="1" spc="-9"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eracy Planning</a:t>
            </a:r>
            <a:endParaRPr sz="750" dirty="0">
              <a:solidFill>
                <a:srgbClr val="008000"/>
              </a:solidFill>
              <a:latin typeface="Rockwell" panose="02060603020205020403" pitchFamily="18" charset="0"/>
              <a:cs typeface="Calibri"/>
            </a:endParaRPr>
          </a:p>
        </p:txBody>
      </p:sp>
      <p:sp>
        <p:nvSpPr>
          <p:cNvPr id="12" name="object 12"/>
          <p:cNvSpPr/>
          <p:nvPr/>
        </p:nvSpPr>
        <p:spPr>
          <a:xfrm>
            <a:off x="1248304" y="801909"/>
            <a:ext cx="711680" cy="39607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14" name="object 14"/>
          <p:cNvSpPr/>
          <p:nvPr/>
        </p:nvSpPr>
        <p:spPr>
          <a:xfrm>
            <a:off x="1273515" y="2953235"/>
            <a:ext cx="701323" cy="33656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19" name="object 19"/>
          <p:cNvSpPr/>
          <p:nvPr/>
        </p:nvSpPr>
        <p:spPr>
          <a:xfrm>
            <a:off x="1229268" y="2010930"/>
            <a:ext cx="713833" cy="33732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21" name="object 21"/>
          <p:cNvSpPr txBox="1"/>
          <p:nvPr/>
        </p:nvSpPr>
        <p:spPr>
          <a:xfrm>
            <a:off x="5586409" y="698027"/>
            <a:ext cx="1397776"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Vi</a:t>
            </a:r>
            <a:r>
              <a:rPr sz="975" b="1" spc="-9"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al</a:t>
            </a:r>
            <a:r>
              <a:rPr sz="975" b="1" spc="2" dirty="0">
                <a:solidFill>
                  <a:srgbClr val="1E4E82"/>
                </a:solidFill>
                <a:latin typeface="Rockwell" panose="02060603020205020403" pitchFamily="18" charset="0"/>
                <a:cs typeface="Calibri"/>
              </a:rPr>
              <a:t> </a:t>
            </a:r>
            <a:r>
              <a:rPr sz="975" b="1" spc="5" dirty="0">
                <a:solidFill>
                  <a:srgbClr val="1E4E82"/>
                </a:solidFill>
                <a:latin typeface="Rockwell" panose="02060603020205020403" pitchFamily="18" charset="0"/>
                <a:cs typeface="Calibri"/>
              </a:rPr>
              <a:t>Hab</a:t>
            </a:r>
            <a:r>
              <a:rPr sz="975" b="1" spc="-2" dirty="0">
                <a:solidFill>
                  <a:srgbClr val="1E4E82"/>
                </a:solidFill>
                <a:latin typeface="Rockwell" panose="02060603020205020403" pitchFamily="18" charset="0"/>
                <a:cs typeface="Calibri"/>
              </a:rPr>
              <a:t>i</a:t>
            </a:r>
            <a:r>
              <a:rPr sz="975" b="1" spc="-8" dirty="0">
                <a:solidFill>
                  <a:srgbClr val="1E4E82"/>
                </a:solidFill>
                <a:latin typeface="Rockwell" panose="02060603020205020403" pitchFamily="18" charset="0"/>
                <a:cs typeface="Calibri"/>
              </a:rPr>
              <a:t>ta</a:t>
            </a:r>
            <a:r>
              <a:rPr sz="975" b="1" spc="4" dirty="0">
                <a:solidFill>
                  <a:srgbClr val="1E4E82"/>
                </a:solidFill>
                <a:latin typeface="Rockwell" panose="02060603020205020403" pitchFamily="18" charset="0"/>
                <a:cs typeface="Calibri"/>
              </a:rPr>
              <a:t>ts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22" name="object 22"/>
          <p:cNvSpPr txBox="1"/>
          <p:nvPr/>
        </p:nvSpPr>
        <p:spPr>
          <a:xfrm>
            <a:off x="5645873" y="864400"/>
            <a:ext cx="2009376" cy="925638"/>
          </a:xfrm>
          <a:prstGeom prst="rect">
            <a:avLst/>
          </a:prstGeom>
        </p:spPr>
        <p:txBody>
          <a:bodyPr vert="horz" wrap="square" lIns="0" tIns="0" rIns="0" bIns="0" rtlCol="0">
            <a:spAutoFit/>
          </a:bodyPr>
          <a:lstStyle/>
          <a:p>
            <a:pPr marL="174706" indent="-170144">
              <a:buSzPct val="65853"/>
              <a:buFont typeface="Symbol"/>
              <a:buChar char=""/>
              <a:tabLst>
                <a:tab pos="79370" algn="l"/>
              </a:tabLst>
            </a:pPr>
            <a:r>
              <a:rPr sz="750" b="1" spc="-31" dirty="0">
                <a:solidFill>
                  <a:srgbClr val="008000"/>
                </a:solidFill>
                <a:latin typeface="Rockwell" panose="02060603020205020403" pitchFamily="18" charset="0"/>
                <a:cs typeface="Calibri"/>
              </a:rPr>
              <a:t>W</a:t>
            </a:r>
            <a:r>
              <a:rPr sz="750" b="1" spc="-5" dirty="0">
                <a:solidFill>
                  <a:srgbClr val="008000"/>
                </a:solidFill>
                <a:latin typeface="Rockwell" panose="02060603020205020403" pitchFamily="18" charset="0"/>
                <a:cs typeface="Calibri"/>
              </a:rPr>
              <a:t>e</a:t>
            </a:r>
            <a:r>
              <a:rPr sz="750" b="1" dirty="0">
                <a:solidFill>
                  <a:srgbClr val="008000"/>
                </a:solidFill>
                <a:latin typeface="Rockwell" panose="02060603020205020403" pitchFamily="18" charset="0"/>
                <a:cs typeface="Calibri"/>
              </a:rPr>
              <a:t>tlan</a:t>
            </a:r>
            <a:r>
              <a:rPr sz="750" b="1" spc="-4" dirty="0">
                <a:solidFill>
                  <a:srgbClr val="008000"/>
                </a:solidFill>
                <a:latin typeface="Rockwell" panose="02060603020205020403" pitchFamily="18" charset="0"/>
                <a:cs typeface="Calibri"/>
              </a:rPr>
              <a:t>d</a:t>
            </a:r>
            <a:r>
              <a:rPr sz="750" b="1" dirty="0">
                <a:solidFill>
                  <a:srgbClr val="008000"/>
                </a:solidFill>
                <a:latin typeface="Rockwell" panose="02060603020205020403" pitchFamily="18" charset="0"/>
                <a:cs typeface="Calibri"/>
              </a:rPr>
              <a:t>s </a:t>
            </a:r>
            <a:endParaRPr lang="en-US" sz="750" b="1" dirty="0">
              <a:solidFill>
                <a:srgbClr val="008000"/>
              </a:solidFill>
              <a:latin typeface="Rockwell" panose="02060603020205020403" pitchFamily="18" charset="0"/>
              <a:cs typeface="Calibri"/>
            </a:endParaRPr>
          </a:p>
          <a:p>
            <a:pPr marL="174706" indent="-170144">
              <a:buSzPct val="65853"/>
              <a:buFont typeface="Symbol"/>
              <a:buChar char=""/>
              <a:tabLst>
                <a:tab pos="79370" algn="l"/>
              </a:tabLst>
            </a:pPr>
            <a:r>
              <a:rPr lang="en-US" sz="750" b="1" dirty="0">
                <a:solidFill>
                  <a:schemeClr val="tx1"/>
                </a:solidFill>
                <a:latin typeface="Rockwell" panose="02060603020205020403" pitchFamily="18" charset="0"/>
                <a:cs typeface="Calibri"/>
              </a:rPr>
              <a:t>Black Duck </a:t>
            </a:r>
          </a:p>
          <a:p>
            <a:pPr marL="174706" indent="-170144">
              <a:buSzPct val="65853"/>
              <a:buFont typeface="Symbol"/>
              <a:buChar char=""/>
              <a:tabLst>
                <a:tab pos="79370" algn="l"/>
              </a:tabLst>
            </a:pPr>
            <a:r>
              <a:rPr sz="750" b="1" dirty="0">
                <a:solidFill>
                  <a:srgbClr val="008000"/>
                </a:solidFill>
                <a:latin typeface="Rockwell" panose="02060603020205020403" pitchFamily="18" charset="0"/>
                <a:cs typeface="Calibri"/>
              </a:rPr>
              <a:t>Stream Health </a:t>
            </a:r>
            <a:endParaRPr lang="en-US" sz="750" b="1" dirty="0">
              <a:solidFill>
                <a:srgbClr val="008000"/>
              </a:solidFill>
              <a:latin typeface="Rockwell" panose="02060603020205020403" pitchFamily="18" charset="0"/>
              <a:cs typeface="Calibri"/>
            </a:endParaRPr>
          </a:p>
          <a:p>
            <a:pPr marL="174706" indent="-170144">
              <a:buSzPct val="65853"/>
              <a:buFont typeface="Symbol"/>
              <a:buChar char=""/>
              <a:tabLst>
                <a:tab pos="79370" algn="l"/>
              </a:tabLst>
            </a:pPr>
            <a:r>
              <a:rPr sz="750" b="1" dirty="0">
                <a:solidFill>
                  <a:srgbClr val="008000"/>
                </a:solidFill>
                <a:latin typeface="Rockwell" panose="02060603020205020403" pitchFamily="18" charset="0"/>
                <a:cs typeface="Calibri"/>
              </a:rPr>
              <a:t>Brook </a:t>
            </a:r>
            <a:r>
              <a:rPr sz="750" b="1" spc="-28"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rout</a:t>
            </a:r>
            <a:r>
              <a:rPr lang="en-US" sz="750" b="1" dirty="0">
                <a:solidFill>
                  <a:srgbClr val="008000"/>
                </a:solidFill>
                <a:latin typeface="Rockwell" panose="02060603020205020403" pitchFamily="18" charset="0"/>
                <a:cs typeface="Calibri"/>
              </a:rPr>
              <a:t> </a:t>
            </a:r>
          </a:p>
          <a:p>
            <a:pPr marL="174706" indent="-170144">
              <a:buSzPct val="65853"/>
              <a:buFont typeface="Symbol"/>
              <a:buChar char=""/>
              <a:tabLst>
                <a:tab pos="79370" algn="l"/>
              </a:tabLst>
            </a:pPr>
            <a:r>
              <a:rPr sz="750" b="1" dirty="0">
                <a:solidFill>
                  <a:srgbClr val="008000"/>
                </a:solidFill>
                <a:latin typeface="Rockwell" panose="02060603020205020403" pitchFamily="18" charset="0"/>
                <a:cs typeface="Calibri"/>
              </a:rPr>
              <a:t>Fish </a:t>
            </a:r>
            <a:r>
              <a:rPr sz="750" b="1" spc="-11" dirty="0">
                <a:solidFill>
                  <a:srgbClr val="008000"/>
                </a:solidFill>
                <a:latin typeface="Rockwell" panose="02060603020205020403" pitchFamily="18" charset="0"/>
                <a:cs typeface="Calibri"/>
              </a:rPr>
              <a:t>P</a:t>
            </a:r>
            <a:r>
              <a:rPr sz="750" b="1" dirty="0">
                <a:solidFill>
                  <a:srgbClr val="008000"/>
                </a:solidFill>
                <a:latin typeface="Rockwell" panose="02060603020205020403" pitchFamily="18" charset="0"/>
                <a:cs typeface="Calibri"/>
              </a:rPr>
              <a:t>assage </a:t>
            </a:r>
            <a:endParaRPr lang="en-US" sz="750" b="1" dirty="0">
              <a:solidFill>
                <a:srgbClr val="008000"/>
              </a:solidFill>
              <a:latin typeface="Rockwell" panose="02060603020205020403" pitchFamily="18" charset="0"/>
              <a:cs typeface="Calibri"/>
            </a:endParaRPr>
          </a:p>
          <a:p>
            <a:pPr marL="174706" indent="-170144">
              <a:buSzPct val="65853"/>
              <a:buFont typeface="Symbol"/>
              <a:buChar char=""/>
              <a:tabLst>
                <a:tab pos="79370" algn="l"/>
              </a:tabLst>
            </a:pPr>
            <a:r>
              <a:rPr sz="750" b="1" dirty="0">
                <a:solidFill>
                  <a:schemeClr val="tx1"/>
                </a:solidFill>
                <a:latin typeface="Rockwell" panose="02060603020205020403" pitchFamily="18" charset="0"/>
                <a:cs typeface="Calibri"/>
              </a:rPr>
              <a:t>Submerged Aqu</a:t>
            </a:r>
            <a:r>
              <a:rPr sz="750" b="1" spc="-4" dirty="0">
                <a:solidFill>
                  <a:schemeClr val="tx1"/>
                </a:solidFill>
                <a:latin typeface="Rockwell" panose="02060603020205020403" pitchFamily="18" charset="0"/>
                <a:cs typeface="Calibri"/>
              </a:rPr>
              <a:t>atic</a:t>
            </a:r>
            <a:r>
              <a:rPr sz="750" b="1" dirty="0">
                <a:solidFill>
                  <a:schemeClr val="tx1"/>
                </a:solidFill>
                <a:latin typeface="Rockwell" panose="02060603020205020403" pitchFamily="18" charset="0"/>
                <a:cs typeface="Calibri"/>
              </a:rPr>
              <a:t> </a:t>
            </a:r>
            <a:r>
              <a:rPr sz="750" b="1" spc="-40" dirty="0">
                <a:solidFill>
                  <a:schemeClr val="tx1"/>
                </a:solidFill>
                <a:latin typeface="Rockwell" panose="02060603020205020403" pitchFamily="18" charset="0"/>
                <a:cs typeface="Calibri"/>
              </a:rPr>
              <a:t>V</a:t>
            </a:r>
            <a:r>
              <a:rPr sz="750" b="1" dirty="0">
                <a:solidFill>
                  <a:schemeClr val="tx1"/>
                </a:solidFill>
                <a:latin typeface="Rockwell" panose="02060603020205020403" pitchFamily="18" charset="0"/>
                <a:cs typeface="Calibri"/>
              </a:rPr>
              <a:t>eg</a:t>
            </a:r>
            <a:r>
              <a:rPr sz="750" b="1" spc="-5" dirty="0">
                <a:solidFill>
                  <a:schemeClr val="tx1"/>
                </a:solidFill>
                <a:latin typeface="Rockwell" panose="02060603020205020403" pitchFamily="18" charset="0"/>
                <a:cs typeface="Calibri"/>
              </a:rPr>
              <a:t>e</a:t>
            </a:r>
            <a:r>
              <a:rPr sz="750" b="1" spc="-9" dirty="0">
                <a:solidFill>
                  <a:schemeClr val="tx1"/>
                </a:solidFill>
                <a:latin typeface="Rockwell" panose="02060603020205020403" pitchFamily="18" charset="0"/>
                <a:cs typeface="Calibri"/>
              </a:rPr>
              <a:t>t</a:t>
            </a:r>
            <a:r>
              <a:rPr sz="750" b="1" dirty="0">
                <a:solidFill>
                  <a:schemeClr val="tx1"/>
                </a:solidFill>
                <a:latin typeface="Rockwell" panose="02060603020205020403" pitchFamily="18" charset="0"/>
                <a:cs typeface="Calibri"/>
              </a:rPr>
              <a:t>ation (</a:t>
            </a:r>
            <a:r>
              <a:rPr sz="750" b="1" spc="-5" dirty="0">
                <a:solidFill>
                  <a:schemeClr val="tx1"/>
                </a:solidFill>
                <a:latin typeface="Rockwell" panose="02060603020205020403" pitchFamily="18" charset="0"/>
                <a:cs typeface="Calibri"/>
              </a:rPr>
              <a:t>S</a:t>
            </a:r>
            <a:r>
              <a:rPr sz="750" b="1" spc="-52" dirty="0">
                <a:solidFill>
                  <a:schemeClr val="tx1"/>
                </a:solidFill>
                <a:latin typeface="Rockwell" panose="02060603020205020403" pitchFamily="18" charset="0"/>
                <a:cs typeface="Calibri"/>
              </a:rPr>
              <a:t>A</a:t>
            </a:r>
            <a:r>
              <a:rPr sz="750" b="1" dirty="0">
                <a:solidFill>
                  <a:schemeClr val="tx1"/>
                </a:solidFill>
                <a:latin typeface="Rockwell" panose="02060603020205020403" pitchFamily="18" charset="0"/>
                <a:cs typeface="Calibri"/>
              </a:rPr>
              <a:t>V) </a:t>
            </a:r>
            <a:endParaRPr lang="en-US" sz="750" b="1" dirty="0">
              <a:solidFill>
                <a:schemeClr val="tx1"/>
              </a:solidFill>
              <a:latin typeface="Rockwell" panose="02060603020205020403" pitchFamily="18" charset="0"/>
              <a:cs typeface="Calibri"/>
            </a:endParaRPr>
          </a:p>
          <a:p>
            <a:pPr marL="174706" indent="-170144">
              <a:buSzPct val="65853"/>
              <a:buFont typeface="Symbol"/>
              <a:buChar char=""/>
              <a:tabLst>
                <a:tab pos="79370" algn="l"/>
              </a:tabLst>
            </a:pPr>
            <a:r>
              <a:rPr sz="750" b="1" spc="-13" dirty="0">
                <a:solidFill>
                  <a:srgbClr val="008000"/>
                </a:solidFill>
                <a:latin typeface="Rockwell" panose="02060603020205020403" pitchFamily="18" charset="0"/>
                <a:cs typeface="Calibri"/>
              </a:rPr>
              <a:t>F</a:t>
            </a:r>
            <a:r>
              <a:rPr sz="750" b="1" dirty="0">
                <a:solidFill>
                  <a:srgbClr val="008000"/>
                </a:solidFill>
                <a:latin typeface="Rockwell" panose="02060603020205020403" pitchFamily="18" charset="0"/>
                <a:cs typeface="Calibri"/>
              </a:rPr>
              <a:t>ore</a:t>
            </a:r>
            <a:r>
              <a:rPr sz="750" b="1" spc="-9" dirty="0">
                <a:solidFill>
                  <a:srgbClr val="008000"/>
                </a:solidFill>
                <a:latin typeface="Rockwell" panose="02060603020205020403" pitchFamily="18" charset="0"/>
                <a:cs typeface="Calibri"/>
              </a:rPr>
              <a:t>s</a:t>
            </a:r>
            <a:r>
              <a:rPr sz="750" b="1" dirty="0">
                <a:solidFill>
                  <a:srgbClr val="008000"/>
                </a:solidFill>
                <a:latin typeface="Rockwell" panose="02060603020205020403" pitchFamily="18" charset="0"/>
                <a:cs typeface="Calibri"/>
              </a:rPr>
              <a:t>t </a:t>
            </a:r>
            <a:r>
              <a:rPr sz="750" b="1" spc="-8" dirty="0">
                <a:solidFill>
                  <a:srgbClr val="008000"/>
                </a:solidFill>
                <a:latin typeface="Rockwell" panose="02060603020205020403" pitchFamily="18" charset="0"/>
                <a:cs typeface="Calibri"/>
              </a:rPr>
              <a:t>Buf</a:t>
            </a:r>
            <a:r>
              <a:rPr sz="750" b="1" spc="-17" dirty="0">
                <a:solidFill>
                  <a:srgbClr val="008000"/>
                </a:solidFill>
                <a:latin typeface="Rockwell" panose="02060603020205020403" pitchFamily="18" charset="0"/>
                <a:cs typeface="Calibri"/>
              </a:rPr>
              <a:t>f</a:t>
            </a:r>
            <a:r>
              <a:rPr sz="750" b="1" dirty="0">
                <a:solidFill>
                  <a:srgbClr val="008000"/>
                </a:solidFill>
                <a:latin typeface="Rockwell" panose="02060603020205020403" pitchFamily="18" charset="0"/>
                <a:cs typeface="Calibri"/>
              </a:rPr>
              <a:t>er </a:t>
            </a:r>
            <a:endParaRPr lang="en-US" sz="750" b="1" dirty="0">
              <a:solidFill>
                <a:srgbClr val="008000"/>
              </a:solidFill>
              <a:latin typeface="Rockwell" panose="02060603020205020403" pitchFamily="18" charset="0"/>
              <a:cs typeface="Calibri"/>
            </a:endParaRPr>
          </a:p>
          <a:p>
            <a:pPr marL="174706" marR="1825" indent="-170144">
              <a:lnSpc>
                <a:spcPct val="102400"/>
              </a:lnSpc>
              <a:buSzPct val="65853"/>
              <a:buFont typeface="Symbol"/>
              <a:buChar char=""/>
              <a:tabLst>
                <a:tab pos="79370" algn="l"/>
              </a:tabLst>
            </a:pPr>
            <a:r>
              <a:rPr sz="750" b="1" spc="-27"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ree Cano</a:t>
            </a:r>
            <a:r>
              <a:rPr sz="750" b="1" spc="-5" dirty="0">
                <a:solidFill>
                  <a:srgbClr val="008000"/>
                </a:solidFill>
                <a:latin typeface="Rockwell" panose="02060603020205020403" pitchFamily="18" charset="0"/>
                <a:cs typeface="Calibri"/>
              </a:rPr>
              <a:t>p</a:t>
            </a:r>
            <a:r>
              <a:rPr sz="750" b="1" dirty="0">
                <a:solidFill>
                  <a:srgbClr val="008000"/>
                </a:solidFill>
                <a:latin typeface="Rockwell" panose="02060603020205020403" pitchFamily="18" charset="0"/>
                <a:cs typeface="Calibri"/>
              </a:rPr>
              <a:t>y</a:t>
            </a:r>
            <a:endParaRPr sz="750" dirty="0">
              <a:solidFill>
                <a:srgbClr val="008000"/>
              </a:solidFill>
              <a:latin typeface="Rockwell" panose="02060603020205020403" pitchFamily="18" charset="0"/>
              <a:cs typeface="Calibri"/>
            </a:endParaRPr>
          </a:p>
        </p:txBody>
      </p:sp>
      <p:sp>
        <p:nvSpPr>
          <p:cNvPr id="23" name="object 23"/>
          <p:cNvSpPr txBox="1"/>
          <p:nvPr/>
        </p:nvSpPr>
        <p:spPr>
          <a:xfrm>
            <a:off x="5569526" y="1896208"/>
            <a:ext cx="1835889" cy="150041"/>
          </a:xfrm>
          <a:prstGeom prst="rect">
            <a:avLst/>
          </a:prstGeom>
        </p:spPr>
        <p:txBody>
          <a:bodyPr vert="horz" wrap="square" lIns="0" tIns="0" rIns="0" bIns="0" rtlCol="0">
            <a:spAutoFit/>
          </a:bodyPr>
          <a:lstStyle/>
          <a:p>
            <a:pPr marL="4562"/>
            <a:r>
              <a:rPr sz="975" b="1" spc="-83" dirty="0">
                <a:solidFill>
                  <a:srgbClr val="1E4E82"/>
                </a:solidFill>
                <a:latin typeface="Rockwell" panose="02060603020205020403" pitchFamily="18" charset="0"/>
                <a:cs typeface="Calibri"/>
              </a:rPr>
              <a:t>T</a:t>
            </a:r>
            <a:r>
              <a:rPr sz="975" b="1" spc="-17" dirty="0">
                <a:solidFill>
                  <a:srgbClr val="1E4E82"/>
                </a:solidFill>
                <a:latin typeface="Rockwell" panose="02060603020205020403" pitchFamily="18" charset="0"/>
                <a:cs typeface="Calibri"/>
              </a:rPr>
              <a:t>o</a:t>
            </a:r>
            <a:r>
              <a:rPr sz="975" b="1" spc="4" dirty="0">
                <a:solidFill>
                  <a:srgbClr val="1E4E82"/>
                </a:solidFill>
                <a:latin typeface="Rockwell" panose="02060603020205020403" pitchFamily="18" charset="0"/>
                <a:cs typeface="Calibri"/>
              </a:rPr>
              <a:t>xic</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Co</a:t>
            </a:r>
            <a:r>
              <a:rPr sz="975" b="1" spc="-8" dirty="0">
                <a:solidFill>
                  <a:srgbClr val="1E4E82"/>
                </a:solidFill>
                <a:latin typeface="Rockwell" panose="02060603020205020403" pitchFamily="18" charset="0"/>
                <a:cs typeface="Calibri"/>
              </a:rPr>
              <a:t>nt</a:t>
            </a:r>
            <a:r>
              <a:rPr sz="975" b="1" spc="4" dirty="0">
                <a:solidFill>
                  <a:srgbClr val="1E4E82"/>
                </a:solidFill>
                <a:latin typeface="Rockwell" panose="02060603020205020403" pitchFamily="18" charset="0"/>
                <a:cs typeface="Calibri"/>
              </a:rPr>
              <a:t>amina</a:t>
            </a:r>
            <a:r>
              <a:rPr sz="975" b="1" spc="-8" dirty="0">
                <a:solidFill>
                  <a:srgbClr val="1E4E82"/>
                </a:solidFill>
                <a:latin typeface="Rockwell" panose="02060603020205020403" pitchFamily="18" charset="0"/>
                <a:cs typeface="Calibri"/>
              </a:rPr>
              <a:t>n</a:t>
            </a:r>
            <a:r>
              <a:rPr sz="975" b="1" spc="4" dirty="0">
                <a:solidFill>
                  <a:srgbClr val="1E4E82"/>
                </a:solidFill>
                <a:latin typeface="Rockwell" panose="02060603020205020403" pitchFamily="18" charset="0"/>
                <a:cs typeface="Calibri"/>
              </a:rPr>
              <a:t>ts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24" name="object 24"/>
          <p:cNvSpPr txBox="1"/>
          <p:nvPr/>
        </p:nvSpPr>
        <p:spPr>
          <a:xfrm>
            <a:off x="5640967" y="2088599"/>
            <a:ext cx="1809386" cy="353174"/>
          </a:xfrm>
          <a:prstGeom prst="rect">
            <a:avLst/>
          </a:prstGeom>
        </p:spPr>
        <p:txBody>
          <a:bodyPr vert="horz" wrap="square" lIns="0" tIns="0" rIns="0" bIns="0" rtlCol="0">
            <a:spAutoFit/>
          </a:bodyPr>
          <a:lstStyle/>
          <a:p>
            <a:pPr marL="174706" marR="47212" indent="-170144">
              <a:lnSpc>
                <a:spcPct val="102400"/>
              </a:lnSpc>
              <a:buSzPct val="65853"/>
              <a:buFont typeface="Symbol"/>
              <a:buChar char=""/>
              <a:tabLst>
                <a:tab pos="79370" algn="l"/>
              </a:tabLst>
            </a:pPr>
            <a:r>
              <a:rPr sz="750" b="1" spc="-56" dirty="0">
                <a:solidFill>
                  <a:srgbClr val="008000"/>
                </a:solidFill>
                <a:latin typeface="Rockwell" panose="02060603020205020403" pitchFamily="18" charset="0"/>
                <a:cs typeface="Calibri"/>
              </a:rPr>
              <a:t>T</a:t>
            </a:r>
            <a:r>
              <a:rPr sz="750" b="1" spc="-17" dirty="0">
                <a:solidFill>
                  <a:srgbClr val="008000"/>
                </a:solidFill>
                <a:latin typeface="Rockwell" panose="02060603020205020403" pitchFamily="18" charset="0"/>
                <a:cs typeface="Calibri"/>
              </a:rPr>
              <a:t>o</a:t>
            </a:r>
            <a:r>
              <a:rPr sz="750" b="1" dirty="0">
                <a:solidFill>
                  <a:srgbClr val="008000"/>
                </a:solidFill>
                <a:latin typeface="Rockwell" panose="02060603020205020403" pitchFamily="18" charset="0"/>
                <a:cs typeface="Calibri"/>
              </a:rPr>
              <a:t>xic </a:t>
            </a:r>
            <a:r>
              <a:rPr sz="750" b="1" spc="-4" dirty="0">
                <a:solidFill>
                  <a:srgbClr val="008000"/>
                </a:solidFill>
                <a:latin typeface="Rockwell" panose="02060603020205020403" pitchFamily="18" charset="0"/>
                <a:cs typeface="Calibri"/>
              </a:rPr>
              <a:t>C</a:t>
            </a:r>
            <a:r>
              <a:rPr sz="750" b="1" dirty="0">
                <a:solidFill>
                  <a:srgbClr val="008000"/>
                </a:solidFill>
                <a:latin typeface="Rockwell" panose="02060603020205020403" pitchFamily="18" charset="0"/>
                <a:cs typeface="Calibri"/>
              </a:rPr>
              <a:t>o</a:t>
            </a:r>
            <a:r>
              <a:rPr sz="750" b="1" spc="-8" dirty="0">
                <a:solidFill>
                  <a:srgbClr val="008000"/>
                </a:solidFill>
                <a:latin typeface="Rockwell" panose="02060603020205020403" pitchFamily="18" charset="0"/>
                <a:cs typeface="Calibri"/>
              </a:rPr>
              <a:t>n</a:t>
            </a:r>
            <a:r>
              <a:rPr sz="750" b="1" spc="-9"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amina</a:t>
            </a:r>
            <a:r>
              <a:rPr sz="750" b="1" spc="-9" dirty="0">
                <a:solidFill>
                  <a:srgbClr val="008000"/>
                </a:solidFill>
                <a:latin typeface="Rockwell" panose="02060603020205020403" pitchFamily="18" charset="0"/>
                <a:cs typeface="Calibri"/>
              </a:rPr>
              <a:t>n</a:t>
            </a:r>
            <a:r>
              <a:rPr sz="750" b="1" dirty="0">
                <a:solidFill>
                  <a:srgbClr val="008000"/>
                </a:solidFill>
                <a:latin typeface="Rockwell" panose="02060603020205020403" pitchFamily="18" charset="0"/>
                <a:cs typeface="Calibri"/>
              </a:rPr>
              <a:t>ts </a:t>
            </a:r>
            <a:r>
              <a:rPr sz="750" b="1" spc="-13" dirty="0">
                <a:solidFill>
                  <a:srgbClr val="008000"/>
                </a:solidFill>
                <a:latin typeface="Rockwell" panose="02060603020205020403" pitchFamily="18" charset="0"/>
                <a:cs typeface="Calibri"/>
              </a:rPr>
              <a:t>R</a:t>
            </a:r>
            <a:r>
              <a:rPr sz="750" b="1" dirty="0">
                <a:solidFill>
                  <a:srgbClr val="008000"/>
                </a:solidFill>
                <a:latin typeface="Rockwell" panose="02060603020205020403" pitchFamily="18" charset="0"/>
                <a:cs typeface="Calibri"/>
              </a:rPr>
              <a:t>esearch </a:t>
            </a:r>
            <a:r>
              <a:rPr sz="750" b="1" spc="-56" dirty="0">
                <a:solidFill>
                  <a:srgbClr val="008000"/>
                </a:solidFill>
                <a:latin typeface="Rockwell" panose="02060603020205020403" pitchFamily="18" charset="0"/>
                <a:cs typeface="Calibri"/>
              </a:rPr>
              <a:t>T</a:t>
            </a:r>
            <a:r>
              <a:rPr sz="750" b="1" spc="-17" dirty="0">
                <a:solidFill>
                  <a:srgbClr val="008000"/>
                </a:solidFill>
                <a:latin typeface="Rockwell" panose="02060603020205020403" pitchFamily="18" charset="0"/>
                <a:cs typeface="Calibri"/>
              </a:rPr>
              <a:t>o</a:t>
            </a:r>
            <a:r>
              <a:rPr sz="750" b="1" dirty="0">
                <a:solidFill>
                  <a:srgbClr val="008000"/>
                </a:solidFill>
                <a:latin typeface="Rockwell" panose="02060603020205020403" pitchFamily="18" charset="0"/>
                <a:cs typeface="Calibri"/>
              </a:rPr>
              <a:t>xic </a:t>
            </a:r>
            <a:r>
              <a:rPr sz="750" b="1" spc="-4" dirty="0">
                <a:solidFill>
                  <a:srgbClr val="008000"/>
                </a:solidFill>
                <a:latin typeface="Rockwell" panose="02060603020205020403" pitchFamily="18" charset="0"/>
                <a:cs typeface="Calibri"/>
              </a:rPr>
              <a:t>C</a:t>
            </a:r>
            <a:r>
              <a:rPr sz="750" b="1" dirty="0">
                <a:solidFill>
                  <a:srgbClr val="008000"/>
                </a:solidFill>
                <a:latin typeface="Rockwell" panose="02060603020205020403" pitchFamily="18" charset="0"/>
                <a:cs typeface="Calibri"/>
              </a:rPr>
              <a:t>o</a:t>
            </a:r>
            <a:r>
              <a:rPr sz="750" b="1" spc="-8" dirty="0">
                <a:solidFill>
                  <a:srgbClr val="008000"/>
                </a:solidFill>
                <a:latin typeface="Rockwell" panose="02060603020205020403" pitchFamily="18" charset="0"/>
                <a:cs typeface="Calibri"/>
              </a:rPr>
              <a:t>n</a:t>
            </a:r>
            <a:r>
              <a:rPr sz="750" b="1" spc="-9"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amina</a:t>
            </a:r>
            <a:r>
              <a:rPr sz="750" b="1" spc="-9" dirty="0">
                <a:solidFill>
                  <a:srgbClr val="008000"/>
                </a:solidFill>
                <a:latin typeface="Rockwell" panose="02060603020205020403" pitchFamily="18" charset="0"/>
                <a:cs typeface="Calibri"/>
              </a:rPr>
              <a:t>n</a:t>
            </a:r>
            <a:r>
              <a:rPr sz="750" b="1" dirty="0">
                <a:solidFill>
                  <a:srgbClr val="008000"/>
                </a:solidFill>
                <a:latin typeface="Rockwell" panose="02060603020205020403" pitchFamily="18" charset="0"/>
                <a:cs typeface="Calibri"/>
              </a:rPr>
              <a:t>ts </a:t>
            </a:r>
            <a:r>
              <a:rPr sz="750" b="1" spc="-14" dirty="0">
                <a:solidFill>
                  <a:srgbClr val="008000"/>
                </a:solidFill>
                <a:latin typeface="Rockwell" panose="02060603020205020403" pitchFamily="18" charset="0"/>
                <a:cs typeface="Calibri"/>
              </a:rPr>
              <a:t>P</a:t>
            </a:r>
            <a:r>
              <a:rPr sz="750" b="1" dirty="0">
                <a:solidFill>
                  <a:srgbClr val="008000"/>
                </a:solidFill>
                <a:latin typeface="Rockwell" panose="02060603020205020403" pitchFamily="18" charset="0"/>
                <a:cs typeface="Calibri"/>
              </a:rPr>
              <a:t>olicy and Pr</a:t>
            </a:r>
            <a:r>
              <a:rPr sz="750" b="1" spc="-8" dirty="0">
                <a:solidFill>
                  <a:srgbClr val="008000"/>
                </a:solidFill>
                <a:latin typeface="Rockwell" panose="02060603020205020403" pitchFamily="18" charset="0"/>
                <a:cs typeface="Calibri"/>
              </a:rPr>
              <a:t>e</a:t>
            </a:r>
            <a:r>
              <a:rPr sz="750" b="1" dirty="0">
                <a:solidFill>
                  <a:srgbClr val="008000"/>
                </a:solidFill>
                <a:latin typeface="Rockwell" panose="02060603020205020403" pitchFamily="18" charset="0"/>
                <a:cs typeface="Calibri"/>
              </a:rPr>
              <a:t>ve</a:t>
            </a:r>
            <a:r>
              <a:rPr sz="750" b="1" spc="-8" dirty="0">
                <a:solidFill>
                  <a:srgbClr val="008000"/>
                </a:solidFill>
                <a:latin typeface="Rockwell" panose="02060603020205020403" pitchFamily="18" charset="0"/>
                <a:cs typeface="Calibri"/>
              </a:rPr>
              <a:t>n</a:t>
            </a:r>
            <a:r>
              <a:rPr sz="750" b="1" dirty="0">
                <a:solidFill>
                  <a:srgbClr val="008000"/>
                </a:solidFill>
                <a:latin typeface="Rockwell" panose="02060603020205020403" pitchFamily="18" charset="0"/>
                <a:cs typeface="Calibri"/>
              </a:rPr>
              <a:t>tion</a:t>
            </a:r>
            <a:endParaRPr sz="750" dirty="0">
              <a:solidFill>
                <a:srgbClr val="008000"/>
              </a:solidFill>
              <a:latin typeface="Rockwell" panose="02060603020205020403" pitchFamily="18" charset="0"/>
              <a:cs typeface="Calibri"/>
            </a:endParaRPr>
          </a:p>
        </p:txBody>
      </p:sp>
      <p:sp>
        <p:nvSpPr>
          <p:cNvPr id="25" name="object 25"/>
          <p:cNvSpPr txBox="1"/>
          <p:nvPr/>
        </p:nvSpPr>
        <p:spPr>
          <a:xfrm>
            <a:off x="5601262" y="2840062"/>
            <a:ext cx="1311724"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S</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ew</a:t>
            </a:r>
            <a:r>
              <a:rPr sz="975" b="1" spc="4"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dsh</a:t>
            </a:r>
            <a:r>
              <a:rPr sz="975" b="1" spc="-2" dirty="0">
                <a:solidFill>
                  <a:srgbClr val="1E4E82"/>
                </a:solidFill>
                <a:latin typeface="Rockwell" panose="02060603020205020403" pitchFamily="18" charset="0"/>
                <a:cs typeface="Calibri"/>
              </a:rPr>
              <a:t>i</a:t>
            </a:r>
            <a:r>
              <a:rPr sz="975" b="1" spc="4" dirty="0">
                <a:solidFill>
                  <a:srgbClr val="1E4E82"/>
                </a:solidFill>
                <a:latin typeface="Rockwell" panose="02060603020205020403" pitchFamily="18" charset="0"/>
                <a:cs typeface="Calibri"/>
              </a:rPr>
              <a:t>p</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26" name="object 26"/>
          <p:cNvSpPr txBox="1"/>
          <p:nvPr/>
        </p:nvSpPr>
        <p:spPr>
          <a:xfrm>
            <a:off x="5640966" y="3029241"/>
            <a:ext cx="1753109" cy="346249"/>
          </a:xfrm>
          <a:prstGeom prst="rect">
            <a:avLst/>
          </a:prstGeom>
        </p:spPr>
        <p:txBody>
          <a:bodyPr vert="horz" wrap="square" lIns="0" tIns="0" rIns="0" bIns="0" rtlCol="0">
            <a:spAutoFit/>
          </a:bodyPr>
          <a:lstStyle/>
          <a:p>
            <a:pPr marL="79142" indent="-74581">
              <a:buSzPct val="65853"/>
              <a:buFont typeface="Symbol"/>
              <a:buChar char=""/>
              <a:tabLst>
                <a:tab pos="79370" algn="l"/>
              </a:tabLst>
            </a:pPr>
            <a:r>
              <a:rPr sz="750" b="1" dirty="0">
                <a:solidFill>
                  <a:srgbClr val="008000"/>
                </a:solidFill>
                <a:latin typeface="Rockwell" panose="02060603020205020403" pitchFamily="18" charset="0"/>
                <a:cs typeface="Calibri"/>
              </a:rPr>
              <a:t>Citi</a:t>
            </a:r>
            <a:r>
              <a:rPr sz="750" b="1" spc="-9" dirty="0">
                <a:solidFill>
                  <a:srgbClr val="008000"/>
                </a:solidFill>
                <a:latin typeface="Rockwell" panose="02060603020205020403" pitchFamily="18" charset="0"/>
                <a:cs typeface="Calibri"/>
              </a:rPr>
              <a:t>z</a:t>
            </a:r>
            <a:r>
              <a:rPr sz="750" b="1" dirty="0">
                <a:solidFill>
                  <a:srgbClr val="008000"/>
                </a:solidFill>
                <a:latin typeface="Rockwell" panose="02060603020205020403" pitchFamily="18" charset="0"/>
                <a:cs typeface="Calibri"/>
              </a:rPr>
              <a:t>en S</a:t>
            </a:r>
            <a:r>
              <a:rPr sz="750" b="1" spc="-9" dirty="0">
                <a:solidFill>
                  <a:srgbClr val="008000"/>
                </a:solidFill>
                <a:latin typeface="Rockwell" panose="02060603020205020403" pitchFamily="18" charset="0"/>
                <a:cs typeface="Calibri"/>
              </a:rPr>
              <a:t>t</a:t>
            </a:r>
            <a:r>
              <a:rPr sz="750" b="1" spc="-5" dirty="0">
                <a:solidFill>
                  <a:srgbClr val="008000"/>
                </a:solidFill>
                <a:latin typeface="Rockwell" panose="02060603020205020403" pitchFamily="18" charset="0"/>
                <a:cs typeface="Calibri"/>
              </a:rPr>
              <a:t>e</a:t>
            </a:r>
            <a:r>
              <a:rPr sz="750" b="1" dirty="0">
                <a:solidFill>
                  <a:srgbClr val="008000"/>
                </a:solidFill>
                <a:latin typeface="Rockwell" panose="02060603020205020403" pitchFamily="18" charset="0"/>
                <a:cs typeface="Calibri"/>
              </a:rPr>
              <a:t>wardship</a:t>
            </a:r>
            <a:r>
              <a:rPr sz="750" b="1" spc="-2" dirty="0">
                <a:solidFill>
                  <a:srgbClr val="008000"/>
                </a:solidFill>
                <a:latin typeface="Rockwell" panose="02060603020205020403" pitchFamily="18" charset="0"/>
                <a:cs typeface="Calibri"/>
              </a:rPr>
              <a:t> </a:t>
            </a:r>
            <a:endParaRPr lang="en-US" sz="750" b="1" spc="-2" dirty="0">
              <a:solidFill>
                <a:srgbClr val="008000"/>
              </a:solidFill>
              <a:latin typeface="Rockwell" panose="02060603020205020403" pitchFamily="18" charset="0"/>
              <a:cs typeface="Calibri"/>
            </a:endParaRPr>
          </a:p>
          <a:p>
            <a:pPr marL="79142" indent="-74581">
              <a:buSzPct val="65853"/>
              <a:buFont typeface="Symbol"/>
              <a:buChar char=""/>
              <a:tabLst>
                <a:tab pos="79370" algn="l"/>
              </a:tabLst>
            </a:pPr>
            <a:r>
              <a:rPr sz="750" b="1" dirty="0">
                <a:solidFill>
                  <a:srgbClr val="008000"/>
                </a:solidFill>
                <a:latin typeface="Rockwell" panose="02060603020205020403" pitchFamily="18" charset="0"/>
                <a:cs typeface="Calibri"/>
              </a:rPr>
              <a:t>Lo</a:t>
            </a:r>
            <a:r>
              <a:rPr sz="750" b="1" spc="-8" dirty="0">
                <a:solidFill>
                  <a:srgbClr val="008000"/>
                </a:solidFill>
                <a:latin typeface="Rockwell" panose="02060603020205020403" pitchFamily="18" charset="0"/>
                <a:cs typeface="Calibri"/>
              </a:rPr>
              <a:t>c</a:t>
            </a:r>
            <a:r>
              <a:rPr sz="750" b="1" dirty="0">
                <a:solidFill>
                  <a:srgbClr val="008000"/>
                </a:solidFill>
                <a:latin typeface="Rockwell" panose="02060603020205020403" pitchFamily="18" charset="0"/>
                <a:cs typeface="Calibri"/>
              </a:rPr>
              <a:t>al Leadership</a:t>
            </a:r>
            <a:r>
              <a:rPr sz="750" b="1" spc="-4" dirty="0">
                <a:solidFill>
                  <a:srgbClr val="008000"/>
                </a:solidFill>
                <a:latin typeface="Rockwell" panose="02060603020205020403" pitchFamily="18" charset="0"/>
                <a:cs typeface="Calibri"/>
              </a:rPr>
              <a:t> </a:t>
            </a:r>
            <a:endParaRPr lang="en-US" sz="750" b="1" spc="-4" dirty="0">
              <a:solidFill>
                <a:srgbClr val="008000"/>
              </a:solidFill>
              <a:latin typeface="Rockwell" panose="02060603020205020403" pitchFamily="18" charset="0"/>
              <a:cs typeface="Calibri"/>
            </a:endParaRPr>
          </a:p>
          <a:p>
            <a:pPr marL="79142" indent="-74581">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Diversity</a:t>
            </a:r>
          </a:p>
        </p:txBody>
      </p:sp>
      <p:sp>
        <p:nvSpPr>
          <p:cNvPr id="27" name="object 27"/>
          <p:cNvSpPr txBox="1"/>
          <p:nvPr/>
        </p:nvSpPr>
        <p:spPr>
          <a:xfrm>
            <a:off x="5569525" y="3600154"/>
            <a:ext cx="1375199"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Public</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Access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28" name="object 28"/>
          <p:cNvSpPr txBox="1"/>
          <p:nvPr/>
        </p:nvSpPr>
        <p:spPr>
          <a:xfrm>
            <a:off x="5640966" y="3741745"/>
            <a:ext cx="1866318" cy="117725"/>
          </a:xfrm>
          <a:prstGeom prst="rect">
            <a:avLst/>
          </a:prstGeom>
        </p:spPr>
        <p:txBody>
          <a:bodyPr vert="horz" wrap="square" lIns="0" tIns="0" rIns="0" bIns="0" rtlCol="0">
            <a:spAutoFit/>
          </a:bodyPr>
          <a:lstStyle/>
          <a:p>
            <a:pPr marL="132056" marR="1825" indent="-127495">
              <a:lnSpc>
                <a:spcPct val="102400"/>
              </a:lnSpc>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Public A</a:t>
            </a:r>
            <a:r>
              <a:rPr sz="750" b="1" spc="-11" dirty="0">
                <a:solidFill>
                  <a:schemeClr val="tx1">
                    <a:lumMod val="95000"/>
                    <a:lumOff val="5000"/>
                  </a:schemeClr>
                </a:solidFill>
                <a:latin typeface="Rockwell" panose="02060603020205020403" pitchFamily="18" charset="0"/>
                <a:cs typeface="Calibri"/>
              </a:rPr>
              <a:t>c</a:t>
            </a:r>
            <a:r>
              <a:rPr sz="750" b="1" spc="-8" dirty="0">
                <a:solidFill>
                  <a:schemeClr val="tx1">
                    <a:lumMod val="95000"/>
                    <a:lumOff val="5000"/>
                  </a:schemeClr>
                </a:solidFill>
                <a:latin typeface="Rockwell" panose="02060603020205020403" pitchFamily="18" charset="0"/>
                <a:cs typeface="Calibri"/>
              </a:rPr>
              <a:t>c</a:t>
            </a:r>
            <a:r>
              <a:rPr sz="750" b="1" dirty="0">
                <a:solidFill>
                  <a:schemeClr val="tx1">
                    <a:lumMod val="95000"/>
                    <a:lumOff val="5000"/>
                  </a:schemeClr>
                </a:solidFill>
                <a:latin typeface="Rockwell" panose="02060603020205020403" pitchFamily="18" charset="0"/>
                <a:cs typeface="Calibri"/>
              </a:rPr>
              <a:t>ess Si</a:t>
            </a:r>
            <a:r>
              <a:rPr sz="750" b="1" spc="-8"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 D</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velopme</a:t>
            </a:r>
            <a:r>
              <a:rPr sz="750" b="1" spc="-9"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a:t>
            </a:r>
            <a:endParaRPr sz="750" dirty="0">
              <a:solidFill>
                <a:schemeClr val="tx1">
                  <a:lumMod val="95000"/>
                  <a:lumOff val="5000"/>
                </a:schemeClr>
              </a:solidFill>
              <a:latin typeface="Rockwell" panose="02060603020205020403" pitchFamily="18" charset="0"/>
              <a:cs typeface="Calibri"/>
            </a:endParaRPr>
          </a:p>
        </p:txBody>
      </p:sp>
      <p:sp>
        <p:nvSpPr>
          <p:cNvPr id="29" name="object 29"/>
          <p:cNvSpPr txBox="1"/>
          <p:nvPr/>
        </p:nvSpPr>
        <p:spPr>
          <a:xfrm>
            <a:off x="5569525" y="4320605"/>
            <a:ext cx="1735441"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Clim</a:t>
            </a:r>
            <a:r>
              <a:rPr sz="975" b="1" spc="-8"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a:t>
            </a:r>
            <a:r>
              <a:rPr sz="975" b="1" spc="2" dirty="0">
                <a:solidFill>
                  <a:srgbClr val="1E4E82"/>
                </a:solidFill>
                <a:latin typeface="Rockwell" panose="02060603020205020403" pitchFamily="18" charset="0"/>
                <a:cs typeface="Calibri"/>
              </a:rPr>
              <a:t> </a:t>
            </a:r>
            <a:r>
              <a:rPr sz="975" b="1" spc="-11"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esiliency</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30" name="object 30"/>
          <p:cNvSpPr txBox="1"/>
          <p:nvPr/>
        </p:nvSpPr>
        <p:spPr>
          <a:xfrm>
            <a:off x="5640966" y="4476573"/>
            <a:ext cx="1680472" cy="235449"/>
          </a:xfrm>
          <a:prstGeom prst="rect">
            <a:avLst/>
          </a:prstGeom>
        </p:spPr>
        <p:txBody>
          <a:bodyPr vert="horz" wrap="square" lIns="0" tIns="0" rIns="0" bIns="0" rtlCol="0">
            <a:spAutoFit/>
          </a:bodyPr>
          <a:lstStyle/>
          <a:p>
            <a:pPr marL="153495" marR="1825" indent="-148934">
              <a:lnSpc>
                <a:spcPct val="102400"/>
              </a:lnSpc>
              <a:buSzPct val="65853"/>
              <a:buFont typeface="Symbol"/>
              <a:buChar char=""/>
              <a:tabLst>
                <a:tab pos="79370" algn="l"/>
              </a:tabLst>
            </a:pPr>
            <a:r>
              <a:rPr sz="750" b="1" dirty="0">
                <a:solidFill>
                  <a:srgbClr val="008000"/>
                </a:solidFill>
                <a:latin typeface="Rockwell" panose="02060603020205020403" pitchFamily="18" charset="0"/>
                <a:cs typeface="Calibri"/>
              </a:rPr>
              <a:t>Moni</a:t>
            </a:r>
            <a:r>
              <a:rPr sz="750" b="1" spc="-9"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oring and</a:t>
            </a:r>
            <a:r>
              <a:rPr sz="750" b="1" spc="-2" dirty="0">
                <a:solidFill>
                  <a:srgbClr val="008000"/>
                </a:solidFill>
                <a:latin typeface="Rockwell" panose="02060603020205020403" pitchFamily="18" charset="0"/>
                <a:cs typeface="Calibri"/>
              </a:rPr>
              <a:t> </a:t>
            </a:r>
            <a:r>
              <a:rPr sz="750" b="1" dirty="0">
                <a:solidFill>
                  <a:srgbClr val="008000"/>
                </a:solidFill>
                <a:latin typeface="Rockwell" panose="02060603020205020403" pitchFamily="18" charset="0"/>
                <a:cs typeface="Calibri"/>
              </a:rPr>
              <a:t>Assessme</a:t>
            </a:r>
            <a:r>
              <a:rPr sz="750" b="1" spc="-9" dirty="0">
                <a:solidFill>
                  <a:srgbClr val="008000"/>
                </a:solidFill>
                <a:latin typeface="Rockwell" panose="02060603020205020403" pitchFamily="18" charset="0"/>
                <a:cs typeface="Calibri"/>
              </a:rPr>
              <a:t>n</a:t>
            </a:r>
            <a:r>
              <a:rPr sz="750" b="1" dirty="0">
                <a:solidFill>
                  <a:srgbClr val="008000"/>
                </a:solidFill>
                <a:latin typeface="Rockwell" panose="02060603020205020403" pitchFamily="18" charset="0"/>
                <a:cs typeface="Calibri"/>
              </a:rPr>
              <a:t>t </a:t>
            </a:r>
            <a:endParaRPr lang="en-US" sz="750" b="1" dirty="0">
              <a:solidFill>
                <a:srgbClr val="008000"/>
              </a:solidFill>
              <a:latin typeface="Rockwell" panose="02060603020205020403" pitchFamily="18" charset="0"/>
              <a:cs typeface="Calibri"/>
            </a:endParaRPr>
          </a:p>
          <a:p>
            <a:pPr marL="153495" marR="1825" indent="-148934">
              <a:lnSpc>
                <a:spcPct val="102400"/>
              </a:lnSpc>
              <a:buSzPct val="65853"/>
              <a:buFont typeface="Symbol"/>
              <a:buChar char=""/>
              <a:tabLst>
                <a:tab pos="79370" algn="l"/>
              </a:tabLst>
            </a:pPr>
            <a:r>
              <a:rPr sz="750" b="1" dirty="0">
                <a:solidFill>
                  <a:srgbClr val="008000"/>
                </a:solidFill>
                <a:latin typeface="Rockwell" panose="02060603020205020403" pitchFamily="18" charset="0"/>
                <a:cs typeface="Calibri"/>
              </a:rPr>
              <a:t>Ada</a:t>
            </a:r>
            <a:r>
              <a:rPr sz="750" b="1" spc="-5" dirty="0">
                <a:solidFill>
                  <a:srgbClr val="008000"/>
                </a:solidFill>
                <a:latin typeface="Rockwell" panose="02060603020205020403" pitchFamily="18" charset="0"/>
                <a:cs typeface="Calibri"/>
              </a:rPr>
              <a:t>p</a:t>
            </a:r>
            <a:r>
              <a:rPr sz="750" b="1" spc="-9" dirty="0">
                <a:solidFill>
                  <a:srgbClr val="008000"/>
                </a:solidFill>
                <a:latin typeface="Rockwell" panose="02060603020205020403" pitchFamily="18" charset="0"/>
                <a:cs typeface="Calibri"/>
              </a:rPr>
              <a:t>t</a:t>
            </a:r>
            <a:r>
              <a:rPr sz="750" b="1" dirty="0">
                <a:solidFill>
                  <a:srgbClr val="008000"/>
                </a:solidFill>
                <a:latin typeface="Rockwell" panose="02060603020205020403" pitchFamily="18" charset="0"/>
                <a:cs typeface="Calibri"/>
              </a:rPr>
              <a:t>ation Ou</a:t>
            </a:r>
            <a:r>
              <a:rPr sz="750" b="1" spc="-11" dirty="0">
                <a:solidFill>
                  <a:srgbClr val="008000"/>
                </a:solidFill>
                <a:latin typeface="Rockwell" panose="02060603020205020403" pitchFamily="18" charset="0"/>
                <a:cs typeface="Calibri"/>
              </a:rPr>
              <a:t>t</a:t>
            </a:r>
            <a:r>
              <a:rPr sz="750" b="1" spc="-9" dirty="0">
                <a:solidFill>
                  <a:srgbClr val="008000"/>
                </a:solidFill>
                <a:latin typeface="Rockwell" panose="02060603020205020403" pitchFamily="18" charset="0"/>
                <a:cs typeface="Calibri"/>
              </a:rPr>
              <a:t>c</a:t>
            </a:r>
            <a:r>
              <a:rPr sz="750" b="1" dirty="0">
                <a:solidFill>
                  <a:srgbClr val="008000"/>
                </a:solidFill>
                <a:latin typeface="Rockwell" panose="02060603020205020403" pitchFamily="18" charset="0"/>
                <a:cs typeface="Calibri"/>
              </a:rPr>
              <a:t>ome</a:t>
            </a:r>
          </a:p>
        </p:txBody>
      </p:sp>
      <p:sp>
        <p:nvSpPr>
          <p:cNvPr id="31" name="object 31"/>
          <p:cNvSpPr/>
          <p:nvPr/>
        </p:nvSpPr>
        <p:spPr>
          <a:xfrm>
            <a:off x="1241137" y="3708086"/>
            <a:ext cx="701964" cy="37707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33" name="object 33"/>
          <p:cNvSpPr/>
          <p:nvPr/>
        </p:nvSpPr>
        <p:spPr>
          <a:xfrm>
            <a:off x="1258975" y="4430644"/>
            <a:ext cx="718416" cy="37724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35" name="object 35"/>
          <p:cNvSpPr/>
          <p:nvPr/>
        </p:nvSpPr>
        <p:spPr>
          <a:xfrm>
            <a:off x="4440987" y="3714718"/>
            <a:ext cx="759665" cy="35845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37" name="object 37"/>
          <p:cNvSpPr/>
          <p:nvPr/>
        </p:nvSpPr>
        <p:spPr>
          <a:xfrm>
            <a:off x="4473558" y="2954587"/>
            <a:ext cx="758831" cy="37755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39" name="object 39"/>
          <p:cNvSpPr/>
          <p:nvPr/>
        </p:nvSpPr>
        <p:spPr>
          <a:xfrm>
            <a:off x="4478014" y="800846"/>
            <a:ext cx="739521" cy="397143"/>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41" name="object 41"/>
          <p:cNvSpPr/>
          <p:nvPr/>
        </p:nvSpPr>
        <p:spPr>
          <a:xfrm>
            <a:off x="4461169" y="2013160"/>
            <a:ext cx="739482" cy="403071"/>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43" name="object 43"/>
          <p:cNvSpPr/>
          <p:nvPr/>
        </p:nvSpPr>
        <p:spPr>
          <a:xfrm>
            <a:off x="4478014" y="4429908"/>
            <a:ext cx="756926" cy="3791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45" name="object 45"/>
          <p:cNvSpPr/>
          <p:nvPr/>
        </p:nvSpPr>
        <p:spPr>
          <a:xfrm>
            <a:off x="1273515" y="4249786"/>
            <a:ext cx="6678371" cy="1300"/>
          </a:xfrm>
          <a:custGeom>
            <a:avLst/>
            <a:gdLst/>
            <a:ahLst/>
            <a:cxnLst/>
            <a:rect l="l" t="t" r="r" b="b"/>
            <a:pathLst>
              <a:path w="12960985" h="5080">
                <a:moveTo>
                  <a:pt x="0" y="4583"/>
                </a:moveTo>
                <a:lnTo>
                  <a:pt x="12960511"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46" name="object 46"/>
          <p:cNvSpPr/>
          <p:nvPr/>
        </p:nvSpPr>
        <p:spPr>
          <a:xfrm>
            <a:off x="1206554" y="1829966"/>
            <a:ext cx="6678371" cy="1300"/>
          </a:xfrm>
          <a:custGeom>
            <a:avLst/>
            <a:gdLst/>
            <a:ahLst/>
            <a:cxnLst/>
            <a:rect l="l" t="t" r="r" b="b"/>
            <a:pathLst>
              <a:path w="12960985" h="5079">
                <a:moveTo>
                  <a:pt x="0" y="4583"/>
                </a:moveTo>
                <a:lnTo>
                  <a:pt x="12960546"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47" name="object 47"/>
          <p:cNvSpPr/>
          <p:nvPr/>
        </p:nvSpPr>
        <p:spPr>
          <a:xfrm>
            <a:off x="1197370" y="3464233"/>
            <a:ext cx="6678371" cy="1300"/>
          </a:xfrm>
          <a:custGeom>
            <a:avLst/>
            <a:gdLst/>
            <a:ahLst/>
            <a:cxnLst/>
            <a:rect l="l" t="t" r="r" b="b"/>
            <a:pathLst>
              <a:path w="12960985" h="5080">
                <a:moveTo>
                  <a:pt x="0" y="4583"/>
                </a:moveTo>
                <a:lnTo>
                  <a:pt x="12960527"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48" name="object 48"/>
          <p:cNvSpPr/>
          <p:nvPr/>
        </p:nvSpPr>
        <p:spPr>
          <a:xfrm>
            <a:off x="1258975" y="2756243"/>
            <a:ext cx="6678371" cy="1300"/>
          </a:xfrm>
          <a:custGeom>
            <a:avLst/>
            <a:gdLst/>
            <a:ahLst/>
            <a:cxnLst/>
            <a:rect l="l" t="t" r="r" b="b"/>
            <a:pathLst>
              <a:path w="12960985" h="5079">
                <a:moveTo>
                  <a:pt x="0" y="4544"/>
                </a:moveTo>
                <a:lnTo>
                  <a:pt x="12960519"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53" name="Title 52"/>
          <p:cNvSpPr>
            <a:spLocks noGrp="1"/>
          </p:cNvSpPr>
          <p:nvPr>
            <p:ph type="title"/>
          </p:nvPr>
        </p:nvSpPr>
        <p:spPr>
          <a:xfrm>
            <a:off x="1483049" y="-159341"/>
            <a:ext cx="6172200" cy="857250"/>
          </a:xfrm>
        </p:spPr>
        <p:txBody>
          <a:bodyPr>
            <a:normAutofit/>
          </a:bodyPr>
          <a:lstStyle/>
          <a:p>
            <a:r>
              <a:rPr lang="en-US" sz="2700" dirty="0">
                <a:solidFill>
                  <a:schemeClr val="tx1">
                    <a:lumMod val="95000"/>
                    <a:lumOff val="5000"/>
                  </a:schemeClr>
                </a:solidFill>
                <a:latin typeface="Rockwell" panose="02060603020205020403" pitchFamily="18" charset="0"/>
              </a:rPr>
              <a:t>Agreement Goals and Outcomes</a:t>
            </a:r>
          </a:p>
        </p:txBody>
      </p:sp>
      <p:sp>
        <p:nvSpPr>
          <p:cNvPr id="55" name="object 46"/>
          <p:cNvSpPr/>
          <p:nvPr/>
        </p:nvSpPr>
        <p:spPr>
          <a:xfrm>
            <a:off x="1077308" y="571500"/>
            <a:ext cx="6678371" cy="1300"/>
          </a:xfrm>
          <a:custGeom>
            <a:avLst/>
            <a:gdLst/>
            <a:ahLst/>
            <a:cxnLst/>
            <a:rect l="l" t="t" r="r" b="b"/>
            <a:pathLst>
              <a:path w="12960985" h="5079">
                <a:moveTo>
                  <a:pt x="0" y="4583"/>
                </a:moveTo>
                <a:lnTo>
                  <a:pt x="12960546"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40" name="object 5"/>
          <p:cNvSpPr txBox="1"/>
          <p:nvPr/>
        </p:nvSpPr>
        <p:spPr>
          <a:xfrm>
            <a:off x="2376714" y="900686"/>
            <a:ext cx="1963168" cy="588623"/>
          </a:xfrm>
          <a:prstGeom prst="rect">
            <a:avLst/>
          </a:prstGeom>
        </p:spPr>
        <p:txBody>
          <a:bodyPr vert="horz" wrap="square" lIns="0" tIns="0" rIns="0" bIns="0" rtlCol="0">
            <a:spAutoFit/>
          </a:bodyPr>
          <a:lstStyle/>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Blue Crab Abundance</a:t>
            </a: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Blue Crab Management</a:t>
            </a: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Oyster </a:t>
            </a: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Forage Fish</a:t>
            </a:r>
          </a:p>
          <a:p>
            <a:pPr marL="153267" marR="1825" indent="-148706">
              <a:lnSpc>
                <a:spcPct val="102400"/>
              </a:lnSpc>
              <a:buSzPct val="65853"/>
              <a:buFont typeface="Symbol"/>
              <a:buChar char=""/>
              <a:tabLst>
                <a:tab pos="79370" algn="l"/>
              </a:tabLst>
            </a:pPr>
            <a:r>
              <a:rPr lang="en-US" sz="750" b="1" dirty="0">
                <a:solidFill>
                  <a:srgbClr val="008000"/>
                </a:solidFill>
                <a:latin typeface="Rockwell" panose="02060603020205020403" pitchFamily="18" charset="0"/>
                <a:cs typeface="Calibri"/>
              </a:rPr>
              <a:t>Fish Habitat</a:t>
            </a:r>
          </a:p>
        </p:txBody>
      </p:sp>
    </p:spTree>
    <p:extLst>
      <p:ext uri="{BB962C8B-B14F-4D97-AF65-F5344CB8AC3E}">
        <p14:creationId xmlns:p14="http://schemas.microsoft.com/office/powerpoint/2010/main" val="2302715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hape 288"/>
          <p:cNvSpPr txBox="1">
            <a:spLocks noGrp="1"/>
          </p:cNvSpPr>
          <p:nvPr>
            <p:ph type="title"/>
          </p:nvPr>
        </p:nvSpPr>
        <p:spPr>
          <a:xfrm>
            <a:off x="1146175" y="530225"/>
            <a:ext cx="3208338" cy="1028700"/>
          </a:xfrm>
        </p:spPr>
        <p:txBody>
          <a:bodyPr/>
          <a:lstStyle/>
          <a:p>
            <a:pPr eaLnBrk="1" hangingPunct="1">
              <a:spcBef>
                <a:spcPct val="0"/>
              </a:spcBef>
              <a:spcAft>
                <a:spcPct val="0"/>
              </a:spcAft>
              <a:buSzPct val="25000"/>
            </a:pPr>
            <a:r>
              <a:rPr lang="en-US" smtClean="0">
                <a:latin typeface="Rockwell" pitchFamily="18" charset="0"/>
                <a:cs typeface="Arial" charset="0"/>
                <a:sym typeface="Rockwell" pitchFamily="18" charset="0"/>
              </a:rPr>
              <a:t>What We Want</a:t>
            </a:r>
          </a:p>
        </p:txBody>
      </p:sp>
      <p:grpSp>
        <p:nvGrpSpPr>
          <p:cNvPr id="25602" name="Shape 290"/>
          <p:cNvGrpSpPr>
            <a:grpSpLocks/>
          </p:cNvGrpSpPr>
          <p:nvPr/>
        </p:nvGrpSpPr>
        <p:grpSpPr bwMode="auto">
          <a:xfrm>
            <a:off x="422275" y="890588"/>
            <a:ext cx="327025" cy="309562"/>
            <a:chOff x="6618700" y="1635475"/>
            <a:chExt cx="456675" cy="432325"/>
          </a:xfrm>
        </p:grpSpPr>
        <p:sp>
          <p:nvSpPr>
            <p:cNvPr id="25606" name="Shape 291"/>
            <p:cNvSpPr>
              <a:spLocks/>
            </p:cNvSpPr>
            <p:nvPr/>
          </p:nvSpPr>
          <p:spPr bwMode="auto">
            <a:xfrm>
              <a:off x="6663775" y="1904000"/>
              <a:ext cx="117525" cy="163800"/>
            </a:xfrm>
            <a:custGeom>
              <a:avLst/>
              <a:gdLst>
                <a:gd name="T0" fmla="*/ 0 w 120000"/>
                <a:gd name="T1" fmla="*/ 0 h 120000"/>
                <a:gd name="T2" fmla="*/ 120000 w 120000"/>
                <a:gd name="T3" fmla="*/ 120000 h 120000"/>
              </a:gdLst>
              <a:ahLst/>
              <a:cxnLst>
                <a:cxn ang="0">
                  <a:pos x="0" y="0"/>
                </a:cxn>
                <a:cxn ang="0">
                  <a:pos x="13069" y="110183"/>
                </a:cxn>
                <a:cxn ang="0">
                  <a:pos x="13069" y="110183"/>
                </a:cxn>
                <a:cxn ang="0">
                  <a:pos x="13682" y="112417"/>
                </a:cxn>
                <a:cxn ang="0">
                  <a:pos x="14932" y="114194"/>
                </a:cxn>
                <a:cxn ang="0">
                  <a:pos x="16158" y="115970"/>
                </a:cxn>
                <a:cxn ang="0">
                  <a:pos x="18021" y="117326"/>
                </a:cxn>
                <a:cxn ang="0">
                  <a:pos x="20523" y="118205"/>
                </a:cxn>
                <a:cxn ang="0">
                  <a:pos x="22386" y="119102"/>
                </a:cxn>
                <a:cxn ang="0">
                  <a:pos x="25500" y="119999"/>
                </a:cxn>
                <a:cxn ang="0">
                  <a:pos x="27977" y="119999"/>
                </a:cxn>
                <a:cxn ang="0">
                  <a:pos x="105067" y="119999"/>
                </a:cxn>
                <a:cxn ang="0">
                  <a:pos x="105067" y="119999"/>
                </a:cxn>
                <a:cxn ang="0">
                  <a:pos x="108181" y="119542"/>
                </a:cxn>
                <a:cxn ang="0">
                  <a:pos x="111295" y="119102"/>
                </a:cxn>
                <a:cxn ang="0">
                  <a:pos x="113771" y="117765"/>
                </a:cxn>
                <a:cxn ang="0">
                  <a:pos x="116247" y="115970"/>
                </a:cxn>
                <a:cxn ang="0">
                  <a:pos x="116247" y="115970"/>
                </a:cxn>
                <a:cxn ang="0">
                  <a:pos x="118136" y="114194"/>
                </a:cxn>
                <a:cxn ang="0">
                  <a:pos x="119361" y="111959"/>
                </a:cxn>
                <a:cxn ang="0">
                  <a:pos x="120000" y="109725"/>
                </a:cxn>
                <a:cxn ang="0">
                  <a:pos x="119361" y="107051"/>
                </a:cxn>
                <a:cxn ang="0">
                  <a:pos x="93886" y="1794"/>
                </a:cxn>
              </a:cxnLst>
              <a:rect l="T0" t="T1" r="T2" b="T3"/>
              <a:pathLst>
                <a:path w="120000" h="120000" fill="none" extrusionOk="0">
                  <a:moveTo>
                    <a:pt x="0" y="0"/>
                  </a:moveTo>
                  <a:lnTo>
                    <a:pt x="13069" y="110183"/>
                  </a:lnTo>
                  <a:lnTo>
                    <a:pt x="13682" y="112417"/>
                  </a:lnTo>
                  <a:lnTo>
                    <a:pt x="14932" y="114194"/>
                  </a:lnTo>
                  <a:lnTo>
                    <a:pt x="16158" y="115970"/>
                  </a:lnTo>
                  <a:lnTo>
                    <a:pt x="18021" y="117326"/>
                  </a:lnTo>
                  <a:lnTo>
                    <a:pt x="20523" y="118205"/>
                  </a:lnTo>
                  <a:lnTo>
                    <a:pt x="22386" y="119102"/>
                  </a:lnTo>
                  <a:lnTo>
                    <a:pt x="25500" y="119999"/>
                  </a:lnTo>
                  <a:lnTo>
                    <a:pt x="27977" y="119999"/>
                  </a:lnTo>
                  <a:lnTo>
                    <a:pt x="105067" y="119999"/>
                  </a:lnTo>
                  <a:lnTo>
                    <a:pt x="108181" y="119542"/>
                  </a:lnTo>
                  <a:lnTo>
                    <a:pt x="111295" y="119102"/>
                  </a:lnTo>
                  <a:lnTo>
                    <a:pt x="113771" y="117765"/>
                  </a:lnTo>
                  <a:lnTo>
                    <a:pt x="116247" y="115970"/>
                  </a:lnTo>
                  <a:lnTo>
                    <a:pt x="118136" y="114194"/>
                  </a:lnTo>
                  <a:lnTo>
                    <a:pt x="119361" y="111959"/>
                  </a:lnTo>
                  <a:lnTo>
                    <a:pt x="120000" y="109725"/>
                  </a:lnTo>
                  <a:lnTo>
                    <a:pt x="119361" y="107051"/>
                  </a:lnTo>
                  <a:lnTo>
                    <a:pt x="93886" y="1794"/>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5607" name="Shape 292"/>
            <p:cNvSpPr>
              <a:spLocks/>
            </p:cNvSpPr>
            <p:nvPr/>
          </p:nvSpPr>
          <p:spPr bwMode="auto">
            <a:xfrm>
              <a:off x="7046125" y="1775525"/>
              <a:ext cx="29250" cy="99275"/>
            </a:xfrm>
            <a:custGeom>
              <a:avLst/>
              <a:gdLst>
                <a:gd name="T0" fmla="*/ 0 w 120000"/>
                <a:gd name="T1" fmla="*/ 0 h 120000"/>
                <a:gd name="T2" fmla="*/ 120000 w 120000"/>
                <a:gd name="T3" fmla="*/ 120000 h 120000"/>
              </a:gdLst>
              <a:ahLst/>
              <a:cxnLst>
                <a:cxn ang="0">
                  <a:pos x="102" y="119969"/>
                </a:cxn>
                <a:cxn ang="0">
                  <a:pos x="102" y="119969"/>
                </a:cxn>
                <a:cxn ang="0">
                  <a:pos x="25128" y="115557"/>
                </a:cxn>
                <a:cxn ang="0">
                  <a:pos x="50051" y="109665"/>
                </a:cxn>
                <a:cxn ang="0">
                  <a:pos x="70051" y="103047"/>
                </a:cxn>
                <a:cxn ang="0">
                  <a:pos x="87487" y="95673"/>
                </a:cxn>
                <a:cxn ang="0">
                  <a:pos x="102564" y="87574"/>
                </a:cxn>
                <a:cxn ang="0">
                  <a:pos x="112512" y="78750"/>
                </a:cxn>
                <a:cxn ang="0">
                  <a:pos x="120000" y="69926"/>
                </a:cxn>
                <a:cxn ang="0">
                  <a:pos x="120000" y="60347"/>
                </a:cxn>
                <a:cxn ang="0">
                  <a:pos x="120000" y="60347"/>
                </a:cxn>
                <a:cxn ang="0">
                  <a:pos x="120000" y="50798"/>
                </a:cxn>
                <a:cxn ang="0">
                  <a:pos x="112512" y="41218"/>
                </a:cxn>
                <a:cxn ang="0">
                  <a:pos x="102564" y="33120"/>
                </a:cxn>
                <a:cxn ang="0">
                  <a:pos x="87487" y="25021"/>
                </a:cxn>
                <a:cxn ang="0">
                  <a:pos x="70051" y="17678"/>
                </a:cxn>
                <a:cxn ang="0">
                  <a:pos x="50051" y="11060"/>
                </a:cxn>
                <a:cxn ang="0">
                  <a:pos x="25128" y="5167"/>
                </a:cxn>
                <a:cxn ang="0">
                  <a:pos x="102" y="0"/>
                </a:cxn>
              </a:cxnLst>
              <a:rect l="T0" t="T1" r="T2" b="T3"/>
              <a:pathLst>
                <a:path w="120000" h="120000" fill="none" extrusionOk="0">
                  <a:moveTo>
                    <a:pt x="102" y="119969"/>
                  </a:moveTo>
                  <a:lnTo>
                    <a:pt x="102" y="119969"/>
                  </a:lnTo>
                  <a:lnTo>
                    <a:pt x="25128" y="115557"/>
                  </a:lnTo>
                  <a:lnTo>
                    <a:pt x="50051" y="109665"/>
                  </a:lnTo>
                  <a:lnTo>
                    <a:pt x="70051" y="103047"/>
                  </a:lnTo>
                  <a:lnTo>
                    <a:pt x="87487" y="95673"/>
                  </a:lnTo>
                  <a:lnTo>
                    <a:pt x="102564" y="87574"/>
                  </a:lnTo>
                  <a:lnTo>
                    <a:pt x="112512" y="78750"/>
                  </a:lnTo>
                  <a:lnTo>
                    <a:pt x="120000" y="69926"/>
                  </a:lnTo>
                  <a:lnTo>
                    <a:pt x="120000" y="60347"/>
                  </a:lnTo>
                  <a:lnTo>
                    <a:pt x="120000" y="50798"/>
                  </a:lnTo>
                  <a:lnTo>
                    <a:pt x="112512" y="41218"/>
                  </a:lnTo>
                  <a:lnTo>
                    <a:pt x="102564" y="33120"/>
                  </a:lnTo>
                  <a:lnTo>
                    <a:pt x="87487" y="25021"/>
                  </a:lnTo>
                  <a:lnTo>
                    <a:pt x="70051" y="17678"/>
                  </a:lnTo>
                  <a:lnTo>
                    <a:pt x="50051" y="11060"/>
                  </a:lnTo>
                  <a:lnTo>
                    <a:pt x="25128" y="5167"/>
                  </a:lnTo>
                  <a:lnTo>
                    <a:pt x="102" y="0"/>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5608" name="Shape 293"/>
            <p:cNvSpPr>
              <a:spLocks/>
            </p:cNvSpPr>
            <p:nvPr/>
          </p:nvSpPr>
          <p:spPr bwMode="auto">
            <a:xfrm>
              <a:off x="6618700" y="1751775"/>
              <a:ext cx="96849" cy="146750"/>
            </a:xfrm>
            <a:custGeom>
              <a:avLst/>
              <a:gdLst>
                <a:gd name="T0" fmla="*/ 0 w 120000"/>
                <a:gd name="T1" fmla="*/ 0 h 120000"/>
                <a:gd name="T2" fmla="*/ 120000 w 120000"/>
                <a:gd name="T3" fmla="*/ 120000 h 120000"/>
              </a:gdLst>
              <a:ahLst/>
              <a:cxnLst>
                <a:cxn ang="0">
                  <a:pos x="119969" y="0"/>
                </a:cxn>
                <a:cxn ang="0">
                  <a:pos x="119969" y="0"/>
                </a:cxn>
                <a:cxn ang="0">
                  <a:pos x="83758" y="0"/>
                </a:cxn>
                <a:cxn ang="0">
                  <a:pos x="53588" y="0"/>
                </a:cxn>
                <a:cxn ang="0">
                  <a:pos x="53588" y="0"/>
                </a:cxn>
                <a:cxn ang="0">
                  <a:pos x="48322" y="511"/>
                </a:cxn>
                <a:cxn ang="0">
                  <a:pos x="43768" y="1001"/>
                </a:cxn>
                <a:cxn ang="0">
                  <a:pos x="38502" y="2003"/>
                </a:cxn>
                <a:cxn ang="0">
                  <a:pos x="33980" y="3005"/>
                </a:cxn>
                <a:cxn ang="0">
                  <a:pos x="28683" y="4988"/>
                </a:cxn>
                <a:cxn ang="0">
                  <a:pos x="24161" y="6480"/>
                </a:cxn>
                <a:cxn ang="0">
                  <a:pos x="20382" y="8974"/>
                </a:cxn>
                <a:cxn ang="0">
                  <a:pos x="16633" y="10957"/>
                </a:cxn>
                <a:cxn ang="0">
                  <a:pos x="12854" y="13942"/>
                </a:cxn>
                <a:cxn ang="0">
                  <a:pos x="9075" y="16436"/>
                </a:cxn>
                <a:cxn ang="0">
                  <a:pos x="6814" y="19420"/>
                </a:cxn>
                <a:cxn ang="0">
                  <a:pos x="4553" y="22405"/>
                </a:cxn>
                <a:cxn ang="0">
                  <a:pos x="2292" y="25901"/>
                </a:cxn>
                <a:cxn ang="0">
                  <a:pos x="774" y="29376"/>
                </a:cxn>
                <a:cxn ang="0">
                  <a:pos x="30" y="32361"/>
                </a:cxn>
                <a:cxn ang="0">
                  <a:pos x="30" y="35856"/>
                </a:cxn>
                <a:cxn ang="0">
                  <a:pos x="30" y="83652"/>
                </a:cxn>
                <a:cxn ang="0">
                  <a:pos x="30" y="83652"/>
                </a:cxn>
                <a:cxn ang="0">
                  <a:pos x="30" y="87148"/>
                </a:cxn>
                <a:cxn ang="0">
                  <a:pos x="774" y="90623"/>
                </a:cxn>
                <a:cxn ang="0">
                  <a:pos x="2292" y="93608"/>
                </a:cxn>
                <a:cxn ang="0">
                  <a:pos x="4553" y="97103"/>
                </a:cxn>
                <a:cxn ang="0">
                  <a:pos x="6814" y="100088"/>
                </a:cxn>
                <a:cxn ang="0">
                  <a:pos x="9075" y="103073"/>
                </a:cxn>
                <a:cxn ang="0">
                  <a:pos x="12854" y="106057"/>
                </a:cxn>
                <a:cxn ang="0">
                  <a:pos x="16633" y="108551"/>
                </a:cxn>
                <a:cxn ang="0">
                  <a:pos x="20382" y="110534"/>
                </a:cxn>
                <a:cxn ang="0">
                  <a:pos x="24161" y="113028"/>
                </a:cxn>
                <a:cxn ang="0">
                  <a:pos x="28683" y="115011"/>
                </a:cxn>
                <a:cxn ang="0">
                  <a:pos x="33980" y="116504"/>
                </a:cxn>
                <a:cxn ang="0">
                  <a:pos x="38502" y="117505"/>
                </a:cxn>
                <a:cxn ang="0">
                  <a:pos x="43768" y="118507"/>
                </a:cxn>
                <a:cxn ang="0">
                  <a:pos x="48322" y="118998"/>
                </a:cxn>
                <a:cxn ang="0">
                  <a:pos x="53588" y="119509"/>
                </a:cxn>
                <a:cxn ang="0">
                  <a:pos x="53588" y="119509"/>
                </a:cxn>
                <a:cxn ang="0">
                  <a:pos x="83758" y="119509"/>
                </a:cxn>
                <a:cxn ang="0">
                  <a:pos x="119969" y="120000"/>
                </a:cxn>
              </a:cxnLst>
              <a:rect l="T0" t="T1" r="T2" b="T3"/>
              <a:pathLst>
                <a:path w="120000" h="120000" fill="none" extrusionOk="0">
                  <a:moveTo>
                    <a:pt x="119969" y="0"/>
                  </a:moveTo>
                  <a:lnTo>
                    <a:pt x="119969" y="0"/>
                  </a:lnTo>
                  <a:lnTo>
                    <a:pt x="83758" y="0"/>
                  </a:lnTo>
                  <a:lnTo>
                    <a:pt x="53588" y="0"/>
                  </a:lnTo>
                  <a:lnTo>
                    <a:pt x="48322" y="511"/>
                  </a:lnTo>
                  <a:lnTo>
                    <a:pt x="43768" y="1001"/>
                  </a:lnTo>
                  <a:lnTo>
                    <a:pt x="38502" y="2003"/>
                  </a:lnTo>
                  <a:lnTo>
                    <a:pt x="33980" y="3005"/>
                  </a:lnTo>
                  <a:lnTo>
                    <a:pt x="28683" y="4988"/>
                  </a:lnTo>
                  <a:lnTo>
                    <a:pt x="24161" y="6480"/>
                  </a:lnTo>
                  <a:lnTo>
                    <a:pt x="20382" y="8974"/>
                  </a:lnTo>
                  <a:lnTo>
                    <a:pt x="16633" y="10957"/>
                  </a:lnTo>
                  <a:lnTo>
                    <a:pt x="12854" y="13942"/>
                  </a:lnTo>
                  <a:lnTo>
                    <a:pt x="9075" y="16436"/>
                  </a:lnTo>
                  <a:lnTo>
                    <a:pt x="6814" y="19420"/>
                  </a:lnTo>
                  <a:lnTo>
                    <a:pt x="4553" y="22405"/>
                  </a:lnTo>
                  <a:lnTo>
                    <a:pt x="2292" y="25901"/>
                  </a:lnTo>
                  <a:lnTo>
                    <a:pt x="774" y="29376"/>
                  </a:lnTo>
                  <a:lnTo>
                    <a:pt x="30" y="32361"/>
                  </a:lnTo>
                  <a:lnTo>
                    <a:pt x="30" y="35856"/>
                  </a:lnTo>
                  <a:lnTo>
                    <a:pt x="30" y="83652"/>
                  </a:lnTo>
                  <a:lnTo>
                    <a:pt x="30" y="87148"/>
                  </a:lnTo>
                  <a:lnTo>
                    <a:pt x="774" y="90623"/>
                  </a:lnTo>
                  <a:lnTo>
                    <a:pt x="2292" y="93608"/>
                  </a:lnTo>
                  <a:lnTo>
                    <a:pt x="4553" y="97103"/>
                  </a:lnTo>
                  <a:lnTo>
                    <a:pt x="6814" y="100088"/>
                  </a:lnTo>
                  <a:lnTo>
                    <a:pt x="9075" y="103073"/>
                  </a:lnTo>
                  <a:lnTo>
                    <a:pt x="12854" y="106057"/>
                  </a:lnTo>
                  <a:lnTo>
                    <a:pt x="16633" y="108551"/>
                  </a:lnTo>
                  <a:lnTo>
                    <a:pt x="20382" y="110534"/>
                  </a:lnTo>
                  <a:lnTo>
                    <a:pt x="24161" y="113028"/>
                  </a:lnTo>
                  <a:lnTo>
                    <a:pt x="28683" y="115011"/>
                  </a:lnTo>
                  <a:lnTo>
                    <a:pt x="33980" y="116504"/>
                  </a:lnTo>
                  <a:lnTo>
                    <a:pt x="38502" y="117505"/>
                  </a:lnTo>
                  <a:lnTo>
                    <a:pt x="43768" y="118507"/>
                  </a:lnTo>
                  <a:lnTo>
                    <a:pt x="48322" y="118998"/>
                  </a:lnTo>
                  <a:lnTo>
                    <a:pt x="53588" y="119509"/>
                  </a:lnTo>
                  <a:lnTo>
                    <a:pt x="83758" y="119509"/>
                  </a:lnTo>
                  <a:lnTo>
                    <a:pt x="119969" y="120000"/>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5609" name="Shape 294"/>
            <p:cNvSpPr>
              <a:spLocks/>
            </p:cNvSpPr>
            <p:nvPr/>
          </p:nvSpPr>
          <p:spPr bwMode="auto">
            <a:xfrm>
              <a:off x="6721600" y="1660450"/>
              <a:ext cx="278900" cy="329423"/>
            </a:xfrm>
            <a:custGeom>
              <a:avLst/>
              <a:gdLst>
                <a:gd name="T0" fmla="*/ 0 w 120000"/>
                <a:gd name="T1" fmla="*/ 0 h 120000"/>
                <a:gd name="T2" fmla="*/ 120000 w 120000"/>
                <a:gd name="T3" fmla="*/ 120000 h 120000"/>
              </a:gdLst>
              <a:ahLst/>
              <a:cxnLst>
                <a:cxn ang="0">
                  <a:pos x="119989" y="0"/>
                </a:cxn>
                <a:cxn ang="0">
                  <a:pos x="119989" y="0"/>
                </a:cxn>
                <a:cxn ang="0">
                  <a:pos x="115804" y="2886"/>
                </a:cxn>
                <a:cxn ang="0">
                  <a:pos x="111351" y="5546"/>
                </a:cxn>
                <a:cxn ang="0">
                  <a:pos x="106898" y="8205"/>
                </a:cxn>
                <a:cxn ang="0">
                  <a:pos x="102445" y="10645"/>
                </a:cxn>
                <a:cxn ang="0">
                  <a:pos x="97723" y="12867"/>
                </a:cxn>
                <a:cxn ang="0">
                  <a:pos x="93269" y="14862"/>
                </a:cxn>
                <a:cxn ang="0">
                  <a:pos x="84363" y="18632"/>
                </a:cxn>
                <a:cxn ang="0">
                  <a:pos x="75457" y="21737"/>
                </a:cxn>
                <a:cxn ang="0">
                  <a:pos x="66808" y="24397"/>
                </a:cxn>
                <a:cxn ang="0">
                  <a:pos x="58687" y="26391"/>
                </a:cxn>
                <a:cxn ang="0">
                  <a:pos x="51351" y="28167"/>
                </a:cxn>
                <a:cxn ang="0">
                  <a:pos x="51351" y="28167"/>
                </a:cxn>
                <a:cxn ang="0">
                  <a:pos x="45596" y="29278"/>
                </a:cxn>
                <a:cxn ang="0">
                  <a:pos x="39562" y="30161"/>
                </a:cxn>
                <a:cxn ang="0">
                  <a:pos x="33022" y="31054"/>
                </a:cxn>
                <a:cxn ang="0">
                  <a:pos x="26471" y="31500"/>
                </a:cxn>
                <a:cxn ang="0">
                  <a:pos x="13112" y="32602"/>
                </a:cxn>
                <a:cxn ang="0">
                  <a:pos x="10" y="33048"/>
                </a:cxn>
                <a:cxn ang="0">
                  <a:pos x="10" y="86723"/>
                </a:cxn>
                <a:cxn ang="0">
                  <a:pos x="10" y="86723"/>
                </a:cxn>
                <a:cxn ang="0">
                  <a:pos x="13112" y="87388"/>
                </a:cxn>
                <a:cxn ang="0">
                  <a:pos x="26471" y="88271"/>
                </a:cxn>
                <a:cxn ang="0">
                  <a:pos x="33022" y="88945"/>
                </a:cxn>
                <a:cxn ang="0">
                  <a:pos x="39562" y="89610"/>
                </a:cxn>
                <a:cxn ang="0">
                  <a:pos x="45596" y="90494"/>
                </a:cxn>
                <a:cxn ang="0">
                  <a:pos x="51351" y="91605"/>
                </a:cxn>
                <a:cxn ang="0">
                  <a:pos x="51351" y="91605"/>
                </a:cxn>
                <a:cxn ang="0">
                  <a:pos x="58687" y="93380"/>
                </a:cxn>
                <a:cxn ang="0">
                  <a:pos x="66808" y="95593"/>
                </a:cxn>
                <a:cxn ang="0">
                  <a:pos x="75457" y="98034"/>
                </a:cxn>
                <a:cxn ang="0">
                  <a:pos x="84363" y="101358"/>
                </a:cxn>
                <a:cxn ang="0">
                  <a:pos x="93269" y="104910"/>
                </a:cxn>
                <a:cxn ang="0">
                  <a:pos x="97723" y="107132"/>
                </a:cxn>
                <a:cxn ang="0">
                  <a:pos x="102445" y="109345"/>
                </a:cxn>
                <a:cxn ang="0">
                  <a:pos x="106898" y="111567"/>
                </a:cxn>
                <a:cxn ang="0">
                  <a:pos x="111351" y="114226"/>
                </a:cxn>
                <a:cxn ang="0">
                  <a:pos x="115804" y="116885"/>
                </a:cxn>
                <a:cxn ang="0">
                  <a:pos x="119989" y="119990"/>
                </a:cxn>
              </a:cxnLst>
              <a:rect l="T0" t="T1" r="T2" b="T3"/>
              <a:pathLst>
                <a:path w="120000" h="120000" fill="none" extrusionOk="0">
                  <a:moveTo>
                    <a:pt x="119989" y="0"/>
                  </a:moveTo>
                  <a:lnTo>
                    <a:pt x="119989" y="0"/>
                  </a:lnTo>
                  <a:lnTo>
                    <a:pt x="115804" y="2886"/>
                  </a:lnTo>
                  <a:lnTo>
                    <a:pt x="111351" y="5546"/>
                  </a:lnTo>
                  <a:lnTo>
                    <a:pt x="106898" y="8205"/>
                  </a:lnTo>
                  <a:lnTo>
                    <a:pt x="102445" y="10645"/>
                  </a:lnTo>
                  <a:lnTo>
                    <a:pt x="97723" y="12867"/>
                  </a:lnTo>
                  <a:lnTo>
                    <a:pt x="93269" y="14862"/>
                  </a:lnTo>
                  <a:lnTo>
                    <a:pt x="84363" y="18632"/>
                  </a:lnTo>
                  <a:lnTo>
                    <a:pt x="75457" y="21737"/>
                  </a:lnTo>
                  <a:lnTo>
                    <a:pt x="66808" y="24397"/>
                  </a:lnTo>
                  <a:lnTo>
                    <a:pt x="58687" y="26391"/>
                  </a:lnTo>
                  <a:lnTo>
                    <a:pt x="51351" y="28167"/>
                  </a:lnTo>
                  <a:lnTo>
                    <a:pt x="45596" y="29278"/>
                  </a:lnTo>
                  <a:lnTo>
                    <a:pt x="39562" y="30161"/>
                  </a:lnTo>
                  <a:lnTo>
                    <a:pt x="33022" y="31054"/>
                  </a:lnTo>
                  <a:lnTo>
                    <a:pt x="26471" y="31500"/>
                  </a:lnTo>
                  <a:lnTo>
                    <a:pt x="13112" y="32602"/>
                  </a:lnTo>
                  <a:lnTo>
                    <a:pt x="10" y="33048"/>
                  </a:lnTo>
                  <a:lnTo>
                    <a:pt x="10" y="86723"/>
                  </a:lnTo>
                  <a:lnTo>
                    <a:pt x="13112" y="87388"/>
                  </a:lnTo>
                  <a:lnTo>
                    <a:pt x="26471" y="88271"/>
                  </a:lnTo>
                  <a:lnTo>
                    <a:pt x="33022" y="88945"/>
                  </a:lnTo>
                  <a:lnTo>
                    <a:pt x="39562" y="89610"/>
                  </a:lnTo>
                  <a:lnTo>
                    <a:pt x="45596" y="90494"/>
                  </a:lnTo>
                  <a:lnTo>
                    <a:pt x="51351" y="91605"/>
                  </a:lnTo>
                  <a:lnTo>
                    <a:pt x="58687" y="93380"/>
                  </a:lnTo>
                  <a:lnTo>
                    <a:pt x="66808" y="95593"/>
                  </a:lnTo>
                  <a:lnTo>
                    <a:pt x="75457" y="98034"/>
                  </a:lnTo>
                  <a:lnTo>
                    <a:pt x="84363" y="101358"/>
                  </a:lnTo>
                  <a:lnTo>
                    <a:pt x="93269" y="104910"/>
                  </a:lnTo>
                  <a:lnTo>
                    <a:pt x="97723" y="107132"/>
                  </a:lnTo>
                  <a:lnTo>
                    <a:pt x="102445" y="109345"/>
                  </a:lnTo>
                  <a:lnTo>
                    <a:pt x="106898" y="111567"/>
                  </a:lnTo>
                  <a:lnTo>
                    <a:pt x="111351" y="114226"/>
                  </a:lnTo>
                  <a:lnTo>
                    <a:pt x="115804" y="116885"/>
                  </a:lnTo>
                  <a:lnTo>
                    <a:pt x="119989" y="119990"/>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5610" name="Shape 295"/>
            <p:cNvSpPr>
              <a:spLocks/>
            </p:cNvSpPr>
            <p:nvPr/>
          </p:nvSpPr>
          <p:spPr bwMode="auto">
            <a:xfrm>
              <a:off x="7006550" y="1635475"/>
              <a:ext cx="34749" cy="378749"/>
            </a:xfrm>
            <a:custGeom>
              <a:avLst/>
              <a:gdLst>
                <a:gd name="T0" fmla="*/ 0 w 120000"/>
                <a:gd name="T1" fmla="*/ 0 h 120000"/>
                <a:gd name="T2" fmla="*/ 120000 w 120000"/>
                <a:gd name="T3" fmla="*/ 120000 h 120000"/>
              </a:gdLst>
              <a:ahLst/>
              <a:cxnLst>
                <a:cxn ang="0">
                  <a:pos x="88402" y="388"/>
                </a:cxn>
                <a:cxn ang="0">
                  <a:pos x="88402" y="388"/>
                </a:cxn>
                <a:cxn ang="0">
                  <a:pos x="77870" y="7"/>
                </a:cxn>
                <a:cxn ang="0">
                  <a:pos x="69496" y="7"/>
                </a:cxn>
                <a:cxn ang="0">
                  <a:pos x="69496" y="7"/>
                </a:cxn>
                <a:cxn ang="0">
                  <a:pos x="58964" y="7"/>
                </a:cxn>
                <a:cxn ang="0">
                  <a:pos x="50503" y="388"/>
                </a:cxn>
                <a:cxn ang="0">
                  <a:pos x="40057" y="776"/>
                </a:cxn>
                <a:cxn ang="0">
                  <a:pos x="33755" y="1354"/>
                </a:cxn>
                <a:cxn ang="0">
                  <a:pos x="33755" y="1354"/>
                </a:cxn>
                <a:cxn ang="0">
                  <a:pos x="86" y="4245"/>
                </a:cxn>
                <a:cxn ang="0">
                  <a:pos x="86" y="115944"/>
                </a:cxn>
                <a:cxn ang="0">
                  <a:pos x="86" y="115944"/>
                </a:cxn>
                <a:cxn ang="0">
                  <a:pos x="33755" y="118645"/>
                </a:cxn>
                <a:cxn ang="0">
                  <a:pos x="33755" y="118645"/>
                </a:cxn>
                <a:cxn ang="0">
                  <a:pos x="40057" y="119223"/>
                </a:cxn>
                <a:cxn ang="0">
                  <a:pos x="50503" y="119611"/>
                </a:cxn>
                <a:cxn ang="0">
                  <a:pos x="58964" y="119992"/>
                </a:cxn>
                <a:cxn ang="0">
                  <a:pos x="69496" y="119992"/>
                </a:cxn>
                <a:cxn ang="0">
                  <a:pos x="69496" y="119992"/>
                </a:cxn>
                <a:cxn ang="0">
                  <a:pos x="77870" y="119992"/>
                </a:cxn>
                <a:cxn ang="0">
                  <a:pos x="88402" y="119611"/>
                </a:cxn>
                <a:cxn ang="0">
                  <a:pos x="88402" y="119611"/>
                </a:cxn>
                <a:cxn ang="0">
                  <a:pos x="101007" y="119033"/>
                </a:cxn>
                <a:cxn ang="0">
                  <a:pos x="111539" y="118067"/>
                </a:cxn>
                <a:cxn ang="0">
                  <a:pos x="117841" y="116712"/>
                </a:cxn>
                <a:cxn ang="0">
                  <a:pos x="119913" y="115366"/>
                </a:cxn>
                <a:cxn ang="0">
                  <a:pos x="119913" y="4633"/>
                </a:cxn>
                <a:cxn ang="0">
                  <a:pos x="119913" y="4633"/>
                </a:cxn>
                <a:cxn ang="0">
                  <a:pos x="117841" y="3287"/>
                </a:cxn>
                <a:cxn ang="0">
                  <a:pos x="111539" y="2130"/>
                </a:cxn>
                <a:cxn ang="0">
                  <a:pos x="101007" y="966"/>
                </a:cxn>
                <a:cxn ang="0">
                  <a:pos x="88402" y="388"/>
                </a:cxn>
                <a:cxn ang="0">
                  <a:pos x="88402" y="388"/>
                </a:cxn>
              </a:cxnLst>
              <a:rect l="T0" t="T1" r="T2" b="T3"/>
              <a:pathLst>
                <a:path w="120000" h="120000" fill="none" extrusionOk="0">
                  <a:moveTo>
                    <a:pt x="88402" y="388"/>
                  </a:moveTo>
                  <a:lnTo>
                    <a:pt x="88402" y="388"/>
                  </a:lnTo>
                  <a:lnTo>
                    <a:pt x="77870" y="7"/>
                  </a:lnTo>
                  <a:lnTo>
                    <a:pt x="69496" y="7"/>
                  </a:lnTo>
                  <a:lnTo>
                    <a:pt x="58964" y="7"/>
                  </a:lnTo>
                  <a:lnTo>
                    <a:pt x="50503" y="388"/>
                  </a:lnTo>
                  <a:lnTo>
                    <a:pt x="40057" y="776"/>
                  </a:lnTo>
                  <a:lnTo>
                    <a:pt x="33755" y="1354"/>
                  </a:lnTo>
                  <a:lnTo>
                    <a:pt x="86" y="4245"/>
                  </a:lnTo>
                  <a:lnTo>
                    <a:pt x="86" y="115944"/>
                  </a:lnTo>
                  <a:lnTo>
                    <a:pt x="33755" y="118645"/>
                  </a:lnTo>
                  <a:lnTo>
                    <a:pt x="40057" y="119223"/>
                  </a:lnTo>
                  <a:lnTo>
                    <a:pt x="50503" y="119611"/>
                  </a:lnTo>
                  <a:lnTo>
                    <a:pt x="58964" y="119992"/>
                  </a:lnTo>
                  <a:lnTo>
                    <a:pt x="69496" y="119992"/>
                  </a:lnTo>
                  <a:lnTo>
                    <a:pt x="77870" y="119992"/>
                  </a:lnTo>
                  <a:lnTo>
                    <a:pt x="88402" y="119611"/>
                  </a:lnTo>
                  <a:lnTo>
                    <a:pt x="101007" y="119033"/>
                  </a:lnTo>
                  <a:lnTo>
                    <a:pt x="111539" y="118067"/>
                  </a:lnTo>
                  <a:lnTo>
                    <a:pt x="117841" y="116712"/>
                  </a:lnTo>
                  <a:lnTo>
                    <a:pt x="119913" y="115366"/>
                  </a:lnTo>
                  <a:lnTo>
                    <a:pt x="119913" y="4633"/>
                  </a:lnTo>
                  <a:lnTo>
                    <a:pt x="117841" y="3287"/>
                  </a:lnTo>
                  <a:lnTo>
                    <a:pt x="111539" y="2130"/>
                  </a:lnTo>
                  <a:lnTo>
                    <a:pt x="101007" y="966"/>
                  </a:lnTo>
                  <a:lnTo>
                    <a:pt x="88402" y="388"/>
                  </a:lnTo>
                  <a:close/>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grpSp>
      <p:sp>
        <p:nvSpPr>
          <p:cNvPr id="25603" name="Shape 299"/>
          <p:cNvSpPr txBox="1">
            <a:spLocks noChangeArrowheads="1"/>
          </p:cNvSpPr>
          <p:nvPr/>
        </p:nvSpPr>
        <p:spPr bwMode="auto">
          <a:xfrm>
            <a:off x="231775" y="3979863"/>
            <a:ext cx="8912225" cy="1163637"/>
          </a:xfrm>
          <a:prstGeom prst="rect">
            <a:avLst/>
          </a:prstGeom>
          <a:solidFill>
            <a:srgbClr val="94BF6E"/>
          </a:solidFill>
          <a:ln w="9525">
            <a:noFill/>
            <a:miter lim="800000"/>
            <a:headEnd/>
            <a:tailEnd/>
          </a:ln>
        </p:spPr>
        <p:txBody>
          <a:bodyPr lIns="91425" tIns="91425" rIns="91425" bIns="91425"/>
          <a:lstStyle/>
          <a:p>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017"/>
          <a:stretch/>
        </p:blipFill>
        <p:spPr>
          <a:xfrm>
            <a:off x="169819" y="1546857"/>
            <a:ext cx="4395866" cy="2433006"/>
          </a:xfrm>
          <a:prstGeom prst="rect">
            <a:avLst/>
          </a:prstGeom>
        </p:spPr>
      </p:pic>
      <p:grpSp>
        <p:nvGrpSpPr>
          <p:cNvPr id="18" name="Group 17"/>
          <p:cNvGrpSpPr/>
          <p:nvPr/>
        </p:nvGrpSpPr>
        <p:grpSpPr>
          <a:xfrm>
            <a:off x="4687887" y="3002559"/>
            <a:ext cx="4375727" cy="566929"/>
            <a:chOff x="374016" y="3504512"/>
            <a:chExt cx="4375727" cy="566929"/>
          </a:xfrm>
        </p:grpSpPr>
        <p:pic>
          <p:nvPicPr>
            <p:cNvPr id="19" name="Picture 2" descr="C:\Users\GHUNT\AppData\Local\Microsoft\Windows\Temporary Internet Files\Content.IE5\RUWAF1WS\trout-sillouette[1].png"/>
            <p:cNvPicPr>
              <a:picLocks noChangeAspect="1" noChangeArrowheads="1"/>
            </p:cNvPicPr>
            <p:nvPr/>
          </p:nvPicPr>
          <p:blipFill>
            <a:blip r:embed="rId4">
              <a:duotone>
                <a:schemeClr val="accent4">
                  <a:shade val="45000"/>
                  <a:satMod val="135000"/>
                </a:schemeClr>
                <a:prstClr val="white"/>
              </a:duotone>
              <a:extLst/>
            </a:blip>
            <a:srcRect/>
            <a:stretch>
              <a:fillRect/>
            </a:stretch>
          </p:blipFill>
          <p:spPr bwMode="auto">
            <a:xfrm>
              <a:off x="374016" y="3504512"/>
              <a:ext cx="869133" cy="313612"/>
            </a:xfrm>
            <a:prstGeom prst="rect">
              <a:avLst/>
            </a:prstGeom>
            <a:noFill/>
            <a:extLst/>
          </p:spPr>
        </p:pic>
        <p:sp>
          <p:nvSpPr>
            <p:cNvPr id="20" name="Shape 261"/>
            <p:cNvSpPr txBox="1">
              <a:spLocks/>
            </p:cNvSpPr>
            <p:nvPr/>
          </p:nvSpPr>
          <p:spPr>
            <a:xfrm>
              <a:off x="1397380" y="3504512"/>
              <a:ext cx="3352363" cy="56692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1800" dirty="0">
                  <a:solidFill>
                    <a:schemeClr val="accent4">
                      <a:lumMod val="50000"/>
                    </a:schemeClr>
                  </a:solidFill>
                  <a:latin typeface="Rockwell" pitchFamily="18" charset="0"/>
                  <a:cs typeface="Arial" charset="0"/>
                  <a:sym typeface="Rockwell" pitchFamily="18" charset="0"/>
                </a:rPr>
                <a:t>Support for cross-GIT collaboration, monitoring programs</a:t>
              </a:r>
            </a:p>
          </p:txBody>
        </p:sp>
      </p:grpSp>
      <p:grpSp>
        <p:nvGrpSpPr>
          <p:cNvPr id="21" name="Group 20"/>
          <p:cNvGrpSpPr/>
          <p:nvPr/>
        </p:nvGrpSpPr>
        <p:grpSpPr>
          <a:xfrm>
            <a:off x="4699087" y="1540929"/>
            <a:ext cx="4364527" cy="461194"/>
            <a:chOff x="374018" y="2214366"/>
            <a:chExt cx="4364527" cy="461194"/>
          </a:xfrm>
        </p:grpSpPr>
        <p:pic>
          <p:nvPicPr>
            <p:cNvPr id="22" name="Picture 2" descr="C:\Users\GHUNT\AppData\Local\Microsoft\Windows\Temporary Internet Files\Content.IE5\RUWAF1WS\trout-sillouette[1].png"/>
            <p:cNvPicPr>
              <a:picLocks noChangeAspect="1" noChangeArrowheads="1"/>
            </p:cNvPicPr>
            <p:nvPr/>
          </p:nvPicPr>
          <p:blipFill>
            <a:blip r:embed="rId4">
              <a:duotone>
                <a:schemeClr val="accent4">
                  <a:shade val="45000"/>
                  <a:satMod val="135000"/>
                </a:schemeClr>
                <a:prstClr val="white"/>
              </a:duotone>
              <a:extLst/>
            </a:blip>
            <a:srcRect/>
            <a:stretch>
              <a:fillRect/>
            </a:stretch>
          </p:blipFill>
          <p:spPr bwMode="auto">
            <a:xfrm>
              <a:off x="374018" y="2214366"/>
              <a:ext cx="869133" cy="313612"/>
            </a:xfrm>
            <a:prstGeom prst="rect">
              <a:avLst/>
            </a:prstGeom>
            <a:noFill/>
            <a:extLst/>
          </p:spPr>
        </p:pic>
        <p:sp>
          <p:nvSpPr>
            <p:cNvPr id="23" name="Shape 261"/>
            <p:cNvSpPr txBox="1">
              <a:spLocks/>
            </p:cNvSpPr>
            <p:nvPr/>
          </p:nvSpPr>
          <p:spPr>
            <a:xfrm>
              <a:off x="1397382" y="2214366"/>
              <a:ext cx="3341163" cy="46119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1800" dirty="0">
                  <a:solidFill>
                    <a:schemeClr val="accent4">
                      <a:lumMod val="50000"/>
                    </a:schemeClr>
                  </a:solidFill>
                  <a:latin typeface="Rockwell" panose="02060603020205020403" pitchFamily="18" charset="0"/>
                  <a:cs typeface="Arial" charset="0"/>
                  <a:sym typeface="Rockwell" pitchFamily="18" charset="0"/>
                </a:rPr>
                <a:t>Pathways for communication/</a:t>
              </a:r>
            </a:p>
            <a:p>
              <a:pPr>
                <a:lnSpc>
                  <a:spcPct val="90000"/>
                </a:lnSpc>
                <a:spcBef>
                  <a:spcPct val="0"/>
                </a:spcBef>
                <a:spcAft>
                  <a:spcPct val="0"/>
                </a:spcAft>
                <a:buSzTx/>
                <a:buNone/>
              </a:pPr>
              <a:r>
                <a:rPr lang="en-US" sz="1800" dirty="0">
                  <a:solidFill>
                    <a:schemeClr val="accent4">
                      <a:lumMod val="50000"/>
                    </a:schemeClr>
                  </a:solidFill>
                  <a:latin typeface="Rockwell" panose="02060603020205020403" pitchFamily="18" charset="0"/>
                  <a:cs typeface="Arial" charset="0"/>
                  <a:sym typeface="Rockwell" pitchFamily="18" charset="0"/>
                </a:rPr>
                <a:t>outreach with key decision-makers/planners to increase awareness/opportunities</a:t>
              </a:r>
            </a:p>
          </p:txBody>
        </p:sp>
      </p:grpSp>
      <p:grpSp>
        <p:nvGrpSpPr>
          <p:cNvPr id="24" name="Group 23"/>
          <p:cNvGrpSpPr/>
          <p:nvPr/>
        </p:nvGrpSpPr>
        <p:grpSpPr>
          <a:xfrm>
            <a:off x="4687887" y="270283"/>
            <a:ext cx="4375727" cy="871223"/>
            <a:chOff x="374020" y="4272277"/>
            <a:chExt cx="4375727" cy="871223"/>
          </a:xfrm>
        </p:grpSpPr>
        <p:pic>
          <p:nvPicPr>
            <p:cNvPr id="25" name="Picture 2" descr="C:\Users\GHUNT\AppData\Local\Microsoft\Windows\Temporary Internet Files\Content.IE5\RUWAF1WS\trout-sillouette[1].png"/>
            <p:cNvPicPr>
              <a:picLocks noChangeAspect="1" noChangeArrowheads="1"/>
            </p:cNvPicPr>
            <p:nvPr/>
          </p:nvPicPr>
          <p:blipFill>
            <a:blip r:embed="rId4">
              <a:duotone>
                <a:schemeClr val="accent4">
                  <a:shade val="45000"/>
                  <a:satMod val="135000"/>
                </a:schemeClr>
                <a:prstClr val="white"/>
              </a:duotone>
              <a:extLst/>
            </a:blip>
            <a:srcRect/>
            <a:stretch>
              <a:fillRect/>
            </a:stretch>
          </p:blipFill>
          <p:spPr bwMode="auto">
            <a:xfrm>
              <a:off x="374020" y="4272277"/>
              <a:ext cx="869133" cy="313612"/>
            </a:xfrm>
            <a:prstGeom prst="rect">
              <a:avLst/>
            </a:prstGeom>
            <a:noFill/>
            <a:extLst/>
          </p:spPr>
        </p:pic>
        <p:sp>
          <p:nvSpPr>
            <p:cNvPr id="26" name="Shape 261"/>
            <p:cNvSpPr txBox="1">
              <a:spLocks/>
            </p:cNvSpPr>
            <p:nvPr/>
          </p:nvSpPr>
          <p:spPr>
            <a:xfrm>
              <a:off x="1397385" y="4272277"/>
              <a:ext cx="3352362" cy="87122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1800" dirty="0">
                  <a:solidFill>
                    <a:schemeClr val="accent4">
                      <a:lumMod val="50000"/>
                    </a:schemeClr>
                  </a:solidFill>
                  <a:latin typeface="Rockwell" pitchFamily="18" charset="0"/>
                  <a:cs typeface="Arial" charset="0"/>
                  <a:sym typeface="Rockwell" pitchFamily="18" charset="0"/>
                </a:rPr>
                <a:t>Incentives for Team Members to be more engaged and invested in the Outcome.</a:t>
              </a:r>
            </a:p>
          </p:txBody>
        </p:sp>
      </p:grpSp>
    </p:spTree>
    <p:extLst>
      <p:ext uri="{BB962C8B-B14F-4D97-AF65-F5344CB8AC3E}">
        <p14:creationId xmlns:p14="http://schemas.microsoft.com/office/powerpoint/2010/main" val="30093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3146318" y="1609717"/>
            <a:ext cx="5263745" cy="1886012"/>
          </a:xfrm>
          <a:prstGeom prst="rect">
            <a:avLst/>
          </a:prstGeom>
        </p:spPr>
        <p:txBody>
          <a:bodyPr lIns="91425" tIns="91425" rIns="91425" bIns="91425" anchor="ctr" anchorCtr="0">
            <a:noAutofit/>
          </a:bodyPr>
          <a:lstStyle/>
          <a:p>
            <a:pPr lvl="0" algn="l">
              <a:spcBef>
                <a:spcPts val="0"/>
              </a:spcBef>
              <a:buNone/>
            </a:pPr>
            <a:r>
              <a:rPr lang="en" sz="3600" dirty="0">
                <a:latin typeface="Rockwell" charset="0"/>
                <a:ea typeface="Rockwell" charset="0"/>
                <a:cs typeface="Rockwell" charset="0"/>
              </a:rPr>
              <a:t>Goal: </a:t>
            </a:r>
            <a:r>
              <a:rPr lang="en" sz="2400" dirty="0">
                <a:latin typeface="Rockwell" charset="0"/>
                <a:ea typeface="Rockwell" charset="0"/>
                <a:cs typeface="Rockwell" charset="0"/>
              </a:rPr>
              <a:t>Brook Trout Outcome</a:t>
            </a:r>
          </a:p>
          <a:p>
            <a:pPr lvl="0" algn="l">
              <a:spcBef>
                <a:spcPts val="0"/>
              </a:spcBef>
              <a:buNone/>
            </a:pPr>
            <a:endParaRPr lang="en" dirty="0">
              <a:latin typeface="Rockwell" charset="0"/>
              <a:ea typeface="Rockwell" charset="0"/>
              <a:cs typeface="Rockwell" charset="0"/>
            </a:endParaRPr>
          </a:p>
          <a:p>
            <a:pPr algn="l">
              <a:buNone/>
            </a:pPr>
            <a:r>
              <a:rPr lang="en-US" sz="3600" dirty="0">
                <a:latin typeface="Rockwell" charset="0"/>
                <a:ea typeface="Rockwell" charset="0"/>
                <a:cs typeface="Rockwell" charset="0"/>
              </a:rPr>
              <a:t>Outcome: </a:t>
            </a:r>
            <a:r>
              <a:rPr lang="en-US" sz="2400" i="1" kern="1200" dirty="0">
                <a:solidFill>
                  <a:schemeClr val="bg1"/>
                </a:solidFill>
                <a:latin typeface="Rockwell" panose="02060603020205020403" pitchFamily="18" charset="0"/>
              </a:rPr>
              <a:t>Restore and sustain naturally reproducing Brook Trout populations in Chesapeake Bay headwater streams, with an eight percent increase in occupied habitat by 2025.</a:t>
            </a:r>
          </a:p>
          <a:p>
            <a:pPr lvl="0" algn="l">
              <a:spcBef>
                <a:spcPts val="0"/>
              </a:spcBef>
              <a:buNone/>
            </a:pPr>
            <a:endParaRPr lang="en-US" sz="2800" dirty="0">
              <a:latin typeface="Rockwell" charset="0"/>
              <a:ea typeface="Rockwell" charset="0"/>
              <a:cs typeface="Rockwell" charset="0"/>
            </a:endParaRPr>
          </a:p>
        </p:txBody>
      </p:sp>
      <p:sp>
        <p:nvSpPr>
          <p:cNvPr id="3" name="TextBox 2"/>
          <p:cNvSpPr txBox="1"/>
          <p:nvPr/>
        </p:nvSpPr>
        <p:spPr>
          <a:xfrm>
            <a:off x="0" y="119289"/>
            <a:ext cx="9144000" cy="307777"/>
          </a:xfrm>
          <a:prstGeom prst="rect">
            <a:avLst/>
          </a:prstGeom>
          <a:noFill/>
        </p:spPr>
        <p:txBody>
          <a:bodyPr wrap="square" rtlCol="0">
            <a:spAutoFit/>
          </a:bodyPr>
          <a:lstStyle/>
          <a:p>
            <a:pPr algn="ctr"/>
            <a:r>
              <a:rPr lang="en-US" i="1" dirty="0">
                <a:solidFill>
                  <a:schemeClr val="bg1"/>
                </a:solidFill>
                <a:latin typeface="Rockwell" charset="0"/>
                <a:ea typeface="Rockwell" charset="0"/>
                <a:cs typeface="Rockwell" charset="0"/>
              </a:rPr>
              <a:t>Through the </a:t>
            </a:r>
            <a:r>
              <a:rPr lang="en-US" dirty="0">
                <a:solidFill>
                  <a:schemeClr val="bg1"/>
                </a:solidFill>
                <a:latin typeface="Rockwell" charset="0"/>
                <a:ea typeface="Rockwell" charset="0"/>
                <a:cs typeface="Rockwell" charset="0"/>
              </a:rPr>
              <a:t>Chesapeake Bay Watershed Agreement</a:t>
            </a:r>
            <a:r>
              <a:rPr lang="en-US" i="1" dirty="0">
                <a:solidFill>
                  <a:schemeClr val="bg1"/>
                </a:solidFill>
                <a:latin typeface="Rockwell" charset="0"/>
                <a:ea typeface="Rockwell" charset="0"/>
                <a:cs typeface="Rockwell" charset="0"/>
              </a:rPr>
              <a:t>, the Chesapeake Bay Program has committed to</a:t>
            </a:r>
            <a:r>
              <a:rPr lang="mr-IN" i="1" dirty="0">
                <a:solidFill>
                  <a:schemeClr val="bg1"/>
                </a:solidFill>
                <a:latin typeface="Rockwell" charset="0"/>
                <a:ea typeface="Rockwell" charset="0"/>
                <a:cs typeface="Rockwell" charset="0"/>
              </a:rPr>
              <a:t>…</a:t>
            </a:r>
            <a:endParaRPr lang="en-US" i="1" dirty="0">
              <a:solidFill>
                <a:schemeClr val="bg1"/>
              </a:solidFill>
              <a:latin typeface="Rockwell" charset="0"/>
              <a:ea typeface="Rockwell" charset="0"/>
              <a:cs typeface="Rockwell" charset="0"/>
            </a:endParaRPr>
          </a:p>
        </p:txBody>
      </p:sp>
      <p:sp>
        <p:nvSpPr>
          <p:cNvPr id="2" name="Rectangle 1"/>
          <p:cNvSpPr/>
          <p:nvPr/>
        </p:nvSpPr>
        <p:spPr>
          <a:xfrm>
            <a:off x="463296" y="1614678"/>
            <a:ext cx="2450592" cy="1881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45060" y="1609718"/>
            <a:ext cx="2507590" cy="188601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3" name="Title 2"/>
          <p:cNvSpPr>
            <a:spLocks noGrp="1"/>
          </p:cNvSpPr>
          <p:nvPr>
            <p:ph type="ctrTitle"/>
          </p:nvPr>
        </p:nvSpPr>
        <p:spPr/>
        <p:txBody>
          <a:bodyPr/>
          <a:lstStyle/>
          <a:p>
            <a:r>
              <a:rPr lang="en-US" dirty="0">
                <a:latin typeface="Rockwell" panose="02060603020205020403" pitchFamily="18" charset="0"/>
              </a:rPr>
              <a:t>Discussion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hape 98"/>
          <p:cNvSpPr txBox="1">
            <a:spLocks noGrp="1"/>
          </p:cNvSpPr>
          <p:nvPr>
            <p:ph type="body" idx="1"/>
          </p:nvPr>
        </p:nvSpPr>
        <p:spPr>
          <a:xfrm>
            <a:off x="122238" y="465138"/>
            <a:ext cx="6659562" cy="692150"/>
          </a:xfrm>
        </p:spPr>
        <p:txBody>
          <a:bodyPr anchor="t"/>
          <a:lstStyle/>
          <a:p>
            <a:pPr indent="0" algn="l" eaLnBrk="1" hangingPunct="1">
              <a:spcBef>
                <a:spcPct val="0"/>
              </a:spcBef>
              <a:spcAft>
                <a:spcPct val="0"/>
              </a:spcAft>
              <a:buSzPct val="25000"/>
              <a:buFont typeface="Nixie One"/>
              <a:buNone/>
            </a:pPr>
            <a:r>
              <a:rPr lang="en-US" sz="3600" smtClean="0">
                <a:latin typeface="Rockwell" pitchFamily="18" charset="0"/>
                <a:cs typeface="Arial" charset="0"/>
                <a:sym typeface="Rockwell" pitchFamily="18" charset="0"/>
              </a:rPr>
              <a:t>Occupied Habitat:</a:t>
            </a:r>
          </a:p>
        </p:txBody>
      </p:sp>
      <p:sp>
        <p:nvSpPr>
          <p:cNvPr id="13314" name="Shape 100"/>
          <p:cNvSpPr txBox="1">
            <a:spLocks noChangeArrowheads="1"/>
          </p:cNvSpPr>
          <p:nvPr/>
        </p:nvSpPr>
        <p:spPr bwMode="auto">
          <a:xfrm>
            <a:off x="0" y="4273550"/>
            <a:ext cx="8978900" cy="847725"/>
          </a:xfrm>
          <a:prstGeom prst="rect">
            <a:avLst/>
          </a:prstGeom>
          <a:noFill/>
          <a:ln w="9525">
            <a:noFill/>
            <a:miter lim="800000"/>
            <a:headEnd/>
            <a:tailEnd/>
          </a:ln>
        </p:spPr>
        <p:txBody>
          <a:bodyPr lIns="91425" tIns="91425" rIns="91425" bIns="91425"/>
          <a:lstStyle/>
          <a:p>
            <a:pPr>
              <a:buClr>
                <a:srgbClr val="FFFFFF"/>
              </a:buClr>
              <a:buSzPct val="25000"/>
              <a:buFont typeface="Rockwell" pitchFamily="18" charset="0"/>
              <a:buNone/>
            </a:pPr>
            <a:endParaRPr lang="en-US" sz="1600">
              <a:solidFill>
                <a:srgbClr val="FFFFFF"/>
              </a:solidFill>
              <a:latin typeface="Rockwell" pitchFamily="18" charset="0"/>
              <a:sym typeface="Rockwell" pitchFamily="18" charset="0"/>
            </a:endParaRPr>
          </a:p>
          <a:p>
            <a:pPr>
              <a:buClr>
                <a:srgbClr val="000000"/>
              </a:buClr>
              <a:buFont typeface="Arial" charset="0"/>
              <a:buNone/>
            </a:pPr>
            <a:endParaRPr lang="en-US">
              <a:latin typeface="Rockwell" pitchFamily="18" charset="0"/>
              <a:sym typeface="Rockwell" pitchFamily="18" charset="0"/>
            </a:endParaRPr>
          </a:p>
        </p:txBody>
      </p:sp>
      <p:sp>
        <p:nvSpPr>
          <p:cNvPr id="13317" name="TextBox 3"/>
          <p:cNvSpPr txBox="1">
            <a:spLocks noChangeArrowheads="1"/>
          </p:cNvSpPr>
          <p:nvPr/>
        </p:nvSpPr>
        <p:spPr bwMode="auto">
          <a:xfrm>
            <a:off x="152400" y="1408113"/>
            <a:ext cx="3962400" cy="1815882"/>
          </a:xfrm>
          <a:prstGeom prst="rect">
            <a:avLst/>
          </a:prstGeom>
          <a:noFill/>
          <a:ln w="9525">
            <a:noFill/>
            <a:miter lim="800000"/>
            <a:headEnd/>
            <a:tailEnd/>
          </a:ln>
        </p:spPr>
        <p:txBody>
          <a:bodyPr>
            <a:spAutoFit/>
          </a:bodyPr>
          <a:lstStyle/>
          <a:p>
            <a:r>
              <a:rPr lang="en-US" sz="1600" dirty="0" smtClean="0">
                <a:solidFill>
                  <a:schemeClr val="bg1"/>
                </a:solidFill>
                <a:latin typeface="Rockwell" pitchFamily="18" charset="0"/>
              </a:rPr>
              <a:t>Baseline: EBTJV 2015 assessment </a:t>
            </a:r>
            <a:r>
              <a:rPr lang="en-US" sz="1600" dirty="0" smtClean="0">
                <a:solidFill>
                  <a:schemeClr val="bg1"/>
                </a:solidFill>
                <a:latin typeface="Rockwell" pitchFamily="18" charset="0"/>
              </a:rPr>
              <a:t>estimated 13,500 </a:t>
            </a:r>
            <a:r>
              <a:rPr lang="en-US" sz="1600" dirty="0">
                <a:solidFill>
                  <a:schemeClr val="bg1"/>
                </a:solidFill>
                <a:latin typeface="Rockwell" pitchFamily="18" charset="0"/>
              </a:rPr>
              <a:t>sq. km of </a:t>
            </a:r>
            <a:r>
              <a:rPr lang="en-US" sz="1600" dirty="0" smtClean="0">
                <a:solidFill>
                  <a:schemeClr val="bg1"/>
                </a:solidFill>
                <a:latin typeface="Rockwell" pitchFamily="18" charset="0"/>
              </a:rPr>
              <a:t>allopatric </a:t>
            </a:r>
            <a:r>
              <a:rPr lang="en-US" sz="1600" dirty="0" smtClean="0">
                <a:solidFill>
                  <a:schemeClr val="bg1"/>
                </a:solidFill>
                <a:latin typeface="Rockwell" pitchFamily="18" charset="0"/>
              </a:rPr>
              <a:t>(Brook Trout only) </a:t>
            </a:r>
            <a:r>
              <a:rPr lang="en-US" sz="1600" dirty="0">
                <a:solidFill>
                  <a:schemeClr val="bg1"/>
                </a:solidFill>
                <a:latin typeface="Rockwell" pitchFamily="18" charset="0"/>
              </a:rPr>
              <a:t>occupied </a:t>
            </a:r>
            <a:r>
              <a:rPr lang="en-US" sz="1600" dirty="0" smtClean="0">
                <a:solidFill>
                  <a:schemeClr val="bg1"/>
                </a:solidFill>
                <a:latin typeface="Rockwell" pitchFamily="18" charset="0"/>
              </a:rPr>
              <a:t>habitat </a:t>
            </a:r>
            <a:r>
              <a:rPr lang="en-US" sz="1600" dirty="0" err="1" smtClean="0">
                <a:solidFill>
                  <a:schemeClr val="bg1"/>
                </a:solidFill>
                <a:latin typeface="Rockwell" pitchFamily="18" charset="0"/>
              </a:rPr>
              <a:t>baywide</a:t>
            </a:r>
            <a:r>
              <a:rPr lang="en-US" sz="1600" dirty="0" smtClean="0">
                <a:solidFill>
                  <a:schemeClr val="bg1"/>
                </a:solidFill>
                <a:latin typeface="Rockwell" pitchFamily="18" charset="0"/>
              </a:rPr>
              <a:t>. </a:t>
            </a:r>
            <a:endParaRPr lang="en-US" sz="1600" dirty="0">
              <a:solidFill>
                <a:schemeClr val="bg1"/>
              </a:solidFill>
              <a:latin typeface="Rockwell" pitchFamily="18" charset="0"/>
            </a:endParaRPr>
          </a:p>
          <a:p>
            <a:endParaRPr lang="en-US" sz="1600" dirty="0">
              <a:solidFill>
                <a:schemeClr val="bg1"/>
              </a:solidFill>
              <a:latin typeface="Rockwell" pitchFamily="18" charset="0"/>
            </a:endParaRPr>
          </a:p>
          <a:p>
            <a:r>
              <a:rPr lang="en-US" sz="1600" dirty="0" smtClean="0">
                <a:solidFill>
                  <a:schemeClr val="bg1"/>
                </a:solidFill>
                <a:latin typeface="Rockwell" pitchFamily="18" charset="0"/>
              </a:rPr>
              <a:t>Outcome target: Increase by 1,100 sq. km for a total of 14,600 </a:t>
            </a:r>
            <a:r>
              <a:rPr lang="en-US" sz="1600" dirty="0" err="1" smtClean="0">
                <a:solidFill>
                  <a:schemeClr val="bg1"/>
                </a:solidFill>
                <a:latin typeface="Rockwell" pitchFamily="18" charset="0"/>
              </a:rPr>
              <a:t>sq</a:t>
            </a:r>
            <a:r>
              <a:rPr lang="en-US" sz="1600" dirty="0" smtClean="0">
                <a:solidFill>
                  <a:schemeClr val="bg1"/>
                </a:solidFill>
                <a:latin typeface="Rockwell" pitchFamily="18" charset="0"/>
              </a:rPr>
              <a:t> km by 2025.</a:t>
            </a:r>
            <a:endParaRPr lang="en-US" sz="1600" dirty="0">
              <a:solidFill>
                <a:schemeClr val="bg1"/>
              </a:solidFill>
              <a:latin typeface="Rockwell"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99926"/>
            <a:ext cx="3505200" cy="4637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2589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hape 288"/>
          <p:cNvSpPr txBox="1">
            <a:spLocks noGrp="1"/>
          </p:cNvSpPr>
          <p:nvPr>
            <p:ph type="title"/>
          </p:nvPr>
        </p:nvSpPr>
        <p:spPr>
          <a:xfrm>
            <a:off x="1146175" y="530225"/>
            <a:ext cx="3208338" cy="1028700"/>
          </a:xfrm>
        </p:spPr>
        <p:txBody>
          <a:bodyPr/>
          <a:lstStyle/>
          <a:p>
            <a:pPr eaLnBrk="1" hangingPunct="1">
              <a:spcBef>
                <a:spcPct val="0"/>
              </a:spcBef>
              <a:spcAft>
                <a:spcPct val="0"/>
              </a:spcAft>
              <a:buSzPct val="25000"/>
            </a:pPr>
            <a:r>
              <a:rPr lang="en-US" smtClean="0">
                <a:latin typeface="Rockwell" pitchFamily="18" charset="0"/>
                <a:cs typeface="Arial" charset="0"/>
                <a:sym typeface="Rockwell" pitchFamily="18" charset="0"/>
              </a:rPr>
              <a:t>What We Want</a:t>
            </a:r>
          </a:p>
        </p:txBody>
      </p:sp>
      <p:grpSp>
        <p:nvGrpSpPr>
          <p:cNvPr id="25602" name="Shape 290"/>
          <p:cNvGrpSpPr>
            <a:grpSpLocks/>
          </p:cNvGrpSpPr>
          <p:nvPr/>
        </p:nvGrpSpPr>
        <p:grpSpPr bwMode="auto">
          <a:xfrm>
            <a:off x="422275" y="890588"/>
            <a:ext cx="327025" cy="309562"/>
            <a:chOff x="6618700" y="1635475"/>
            <a:chExt cx="456675" cy="432325"/>
          </a:xfrm>
        </p:grpSpPr>
        <p:sp>
          <p:nvSpPr>
            <p:cNvPr id="25606" name="Shape 291"/>
            <p:cNvSpPr>
              <a:spLocks/>
            </p:cNvSpPr>
            <p:nvPr/>
          </p:nvSpPr>
          <p:spPr bwMode="auto">
            <a:xfrm>
              <a:off x="6663775" y="1904000"/>
              <a:ext cx="117525" cy="163800"/>
            </a:xfrm>
            <a:custGeom>
              <a:avLst/>
              <a:gdLst>
                <a:gd name="T0" fmla="*/ 0 w 120000"/>
                <a:gd name="T1" fmla="*/ 0 h 120000"/>
                <a:gd name="T2" fmla="*/ 120000 w 120000"/>
                <a:gd name="T3" fmla="*/ 120000 h 120000"/>
              </a:gdLst>
              <a:ahLst/>
              <a:cxnLst>
                <a:cxn ang="0">
                  <a:pos x="0" y="0"/>
                </a:cxn>
                <a:cxn ang="0">
                  <a:pos x="13069" y="110183"/>
                </a:cxn>
                <a:cxn ang="0">
                  <a:pos x="13069" y="110183"/>
                </a:cxn>
                <a:cxn ang="0">
                  <a:pos x="13682" y="112417"/>
                </a:cxn>
                <a:cxn ang="0">
                  <a:pos x="14932" y="114194"/>
                </a:cxn>
                <a:cxn ang="0">
                  <a:pos x="16158" y="115970"/>
                </a:cxn>
                <a:cxn ang="0">
                  <a:pos x="18021" y="117326"/>
                </a:cxn>
                <a:cxn ang="0">
                  <a:pos x="20523" y="118205"/>
                </a:cxn>
                <a:cxn ang="0">
                  <a:pos x="22386" y="119102"/>
                </a:cxn>
                <a:cxn ang="0">
                  <a:pos x="25500" y="119999"/>
                </a:cxn>
                <a:cxn ang="0">
                  <a:pos x="27977" y="119999"/>
                </a:cxn>
                <a:cxn ang="0">
                  <a:pos x="105067" y="119999"/>
                </a:cxn>
                <a:cxn ang="0">
                  <a:pos x="105067" y="119999"/>
                </a:cxn>
                <a:cxn ang="0">
                  <a:pos x="108181" y="119542"/>
                </a:cxn>
                <a:cxn ang="0">
                  <a:pos x="111295" y="119102"/>
                </a:cxn>
                <a:cxn ang="0">
                  <a:pos x="113771" y="117765"/>
                </a:cxn>
                <a:cxn ang="0">
                  <a:pos x="116247" y="115970"/>
                </a:cxn>
                <a:cxn ang="0">
                  <a:pos x="116247" y="115970"/>
                </a:cxn>
                <a:cxn ang="0">
                  <a:pos x="118136" y="114194"/>
                </a:cxn>
                <a:cxn ang="0">
                  <a:pos x="119361" y="111959"/>
                </a:cxn>
                <a:cxn ang="0">
                  <a:pos x="120000" y="109725"/>
                </a:cxn>
                <a:cxn ang="0">
                  <a:pos x="119361" y="107051"/>
                </a:cxn>
                <a:cxn ang="0">
                  <a:pos x="93886" y="1794"/>
                </a:cxn>
              </a:cxnLst>
              <a:rect l="T0" t="T1" r="T2" b="T3"/>
              <a:pathLst>
                <a:path w="120000" h="120000" fill="none" extrusionOk="0">
                  <a:moveTo>
                    <a:pt x="0" y="0"/>
                  </a:moveTo>
                  <a:lnTo>
                    <a:pt x="13069" y="110183"/>
                  </a:lnTo>
                  <a:lnTo>
                    <a:pt x="13682" y="112417"/>
                  </a:lnTo>
                  <a:lnTo>
                    <a:pt x="14932" y="114194"/>
                  </a:lnTo>
                  <a:lnTo>
                    <a:pt x="16158" y="115970"/>
                  </a:lnTo>
                  <a:lnTo>
                    <a:pt x="18021" y="117326"/>
                  </a:lnTo>
                  <a:lnTo>
                    <a:pt x="20523" y="118205"/>
                  </a:lnTo>
                  <a:lnTo>
                    <a:pt x="22386" y="119102"/>
                  </a:lnTo>
                  <a:lnTo>
                    <a:pt x="25500" y="119999"/>
                  </a:lnTo>
                  <a:lnTo>
                    <a:pt x="27977" y="119999"/>
                  </a:lnTo>
                  <a:lnTo>
                    <a:pt x="105067" y="119999"/>
                  </a:lnTo>
                  <a:lnTo>
                    <a:pt x="108181" y="119542"/>
                  </a:lnTo>
                  <a:lnTo>
                    <a:pt x="111295" y="119102"/>
                  </a:lnTo>
                  <a:lnTo>
                    <a:pt x="113771" y="117765"/>
                  </a:lnTo>
                  <a:lnTo>
                    <a:pt x="116247" y="115970"/>
                  </a:lnTo>
                  <a:lnTo>
                    <a:pt x="118136" y="114194"/>
                  </a:lnTo>
                  <a:lnTo>
                    <a:pt x="119361" y="111959"/>
                  </a:lnTo>
                  <a:lnTo>
                    <a:pt x="120000" y="109725"/>
                  </a:lnTo>
                  <a:lnTo>
                    <a:pt x="119361" y="107051"/>
                  </a:lnTo>
                  <a:lnTo>
                    <a:pt x="93886" y="1794"/>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5607" name="Shape 292"/>
            <p:cNvSpPr>
              <a:spLocks/>
            </p:cNvSpPr>
            <p:nvPr/>
          </p:nvSpPr>
          <p:spPr bwMode="auto">
            <a:xfrm>
              <a:off x="7046125" y="1775525"/>
              <a:ext cx="29250" cy="99275"/>
            </a:xfrm>
            <a:custGeom>
              <a:avLst/>
              <a:gdLst>
                <a:gd name="T0" fmla="*/ 0 w 120000"/>
                <a:gd name="T1" fmla="*/ 0 h 120000"/>
                <a:gd name="T2" fmla="*/ 120000 w 120000"/>
                <a:gd name="T3" fmla="*/ 120000 h 120000"/>
              </a:gdLst>
              <a:ahLst/>
              <a:cxnLst>
                <a:cxn ang="0">
                  <a:pos x="102" y="119969"/>
                </a:cxn>
                <a:cxn ang="0">
                  <a:pos x="102" y="119969"/>
                </a:cxn>
                <a:cxn ang="0">
                  <a:pos x="25128" y="115557"/>
                </a:cxn>
                <a:cxn ang="0">
                  <a:pos x="50051" y="109665"/>
                </a:cxn>
                <a:cxn ang="0">
                  <a:pos x="70051" y="103047"/>
                </a:cxn>
                <a:cxn ang="0">
                  <a:pos x="87487" y="95673"/>
                </a:cxn>
                <a:cxn ang="0">
                  <a:pos x="102564" y="87574"/>
                </a:cxn>
                <a:cxn ang="0">
                  <a:pos x="112512" y="78750"/>
                </a:cxn>
                <a:cxn ang="0">
                  <a:pos x="120000" y="69926"/>
                </a:cxn>
                <a:cxn ang="0">
                  <a:pos x="120000" y="60347"/>
                </a:cxn>
                <a:cxn ang="0">
                  <a:pos x="120000" y="60347"/>
                </a:cxn>
                <a:cxn ang="0">
                  <a:pos x="120000" y="50798"/>
                </a:cxn>
                <a:cxn ang="0">
                  <a:pos x="112512" y="41218"/>
                </a:cxn>
                <a:cxn ang="0">
                  <a:pos x="102564" y="33120"/>
                </a:cxn>
                <a:cxn ang="0">
                  <a:pos x="87487" y="25021"/>
                </a:cxn>
                <a:cxn ang="0">
                  <a:pos x="70051" y="17678"/>
                </a:cxn>
                <a:cxn ang="0">
                  <a:pos x="50051" y="11060"/>
                </a:cxn>
                <a:cxn ang="0">
                  <a:pos x="25128" y="5167"/>
                </a:cxn>
                <a:cxn ang="0">
                  <a:pos x="102" y="0"/>
                </a:cxn>
              </a:cxnLst>
              <a:rect l="T0" t="T1" r="T2" b="T3"/>
              <a:pathLst>
                <a:path w="120000" h="120000" fill="none" extrusionOk="0">
                  <a:moveTo>
                    <a:pt x="102" y="119969"/>
                  </a:moveTo>
                  <a:lnTo>
                    <a:pt x="102" y="119969"/>
                  </a:lnTo>
                  <a:lnTo>
                    <a:pt x="25128" y="115557"/>
                  </a:lnTo>
                  <a:lnTo>
                    <a:pt x="50051" y="109665"/>
                  </a:lnTo>
                  <a:lnTo>
                    <a:pt x="70051" y="103047"/>
                  </a:lnTo>
                  <a:lnTo>
                    <a:pt x="87487" y="95673"/>
                  </a:lnTo>
                  <a:lnTo>
                    <a:pt x="102564" y="87574"/>
                  </a:lnTo>
                  <a:lnTo>
                    <a:pt x="112512" y="78750"/>
                  </a:lnTo>
                  <a:lnTo>
                    <a:pt x="120000" y="69926"/>
                  </a:lnTo>
                  <a:lnTo>
                    <a:pt x="120000" y="60347"/>
                  </a:lnTo>
                  <a:lnTo>
                    <a:pt x="120000" y="50798"/>
                  </a:lnTo>
                  <a:lnTo>
                    <a:pt x="112512" y="41218"/>
                  </a:lnTo>
                  <a:lnTo>
                    <a:pt x="102564" y="33120"/>
                  </a:lnTo>
                  <a:lnTo>
                    <a:pt x="87487" y="25021"/>
                  </a:lnTo>
                  <a:lnTo>
                    <a:pt x="70051" y="17678"/>
                  </a:lnTo>
                  <a:lnTo>
                    <a:pt x="50051" y="11060"/>
                  </a:lnTo>
                  <a:lnTo>
                    <a:pt x="25128" y="5167"/>
                  </a:lnTo>
                  <a:lnTo>
                    <a:pt x="102" y="0"/>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5608" name="Shape 293"/>
            <p:cNvSpPr>
              <a:spLocks/>
            </p:cNvSpPr>
            <p:nvPr/>
          </p:nvSpPr>
          <p:spPr bwMode="auto">
            <a:xfrm>
              <a:off x="6618700" y="1751775"/>
              <a:ext cx="96849" cy="146750"/>
            </a:xfrm>
            <a:custGeom>
              <a:avLst/>
              <a:gdLst>
                <a:gd name="T0" fmla="*/ 0 w 120000"/>
                <a:gd name="T1" fmla="*/ 0 h 120000"/>
                <a:gd name="T2" fmla="*/ 120000 w 120000"/>
                <a:gd name="T3" fmla="*/ 120000 h 120000"/>
              </a:gdLst>
              <a:ahLst/>
              <a:cxnLst>
                <a:cxn ang="0">
                  <a:pos x="119969" y="0"/>
                </a:cxn>
                <a:cxn ang="0">
                  <a:pos x="119969" y="0"/>
                </a:cxn>
                <a:cxn ang="0">
                  <a:pos x="83758" y="0"/>
                </a:cxn>
                <a:cxn ang="0">
                  <a:pos x="53588" y="0"/>
                </a:cxn>
                <a:cxn ang="0">
                  <a:pos x="53588" y="0"/>
                </a:cxn>
                <a:cxn ang="0">
                  <a:pos x="48322" y="511"/>
                </a:cxn>
                <a:cxn ang="0">
                  <a:pos x="43768" y="1001"/>
                </a:cxn>
                <a:cxn ang="0">
                  <a:pos x="38502" y="2003"/>
                </a:cxn>
                <a:cxn ang="0">
                  <a:pos x="33980" y="3005"/>
                </a:cxn>
                <a:cxn ang="0">
                  <a:pos x="28683" y="4988"/>
                </a:cxn>
                <a:cxn ang="0">
                  <a:pos x="24161" y="6480"/>
                </a:cxn>
                <a:cxn ang="0">
                  <a:pos x="20382" y="8974"/>
                </a:cxn>
                <a:cxn ang="0">
                  <a:pos x="16633" y="10957"/>
                </a:cxn>
                <a:cxn ang="0">
                  <a:pos x="12854" y="13942"/>
                </a:cxn>
                <a:cxn ang="0">
                  <a:pos x="9075" y="16436"/>
                </a:cxn>
                <a:cxn ang="0">
                  <a:pos x="6814" y="19420"/>
                </a:cxn>
                <a:cxn ang="0">
                  <a:pos x="4553" y="22405"/>
                </a:cxn>
                <a:cxn ang="0">
                  <a:pos x="2292" y="25901"/>
                </a:cxn>
                <a:cxn ang="0">
                  <a:pos x="774" y="29376"/>
                </a:cxn>
                <a:cxn ang="0">
                  <a:pos x="30" y="32361"/>
                </a:cxn>
                <a:cxn ang="0">
                  <a:pos x="30" y="35856"/>
                </a:cxn>
                <a:cxn ang="0">
                  <a:pos x="30" y="83652"/>
                </a:cxn>
                <a:cxn ang="0">
                  <a:pos x="30" y="83652"/>
                </a:cxn>
                <a:cxn ang="0">
                  <a:pos x="30" y="87148"/>
                </a:cxn>
                <a:cxn ang="0">
                  <a:pos x="774" y="90623"/>
                </a:cxn>
                <a:cxn ang="0">
                  <a:pos x="2292" y="93608"/>
                </a:cxn>
                <a:cxn ang="0">
                  <a:pos x="4553" y="97103"/>
                </a:cxn>
                <a:cxn ang="0">
                  <a:pos x="6814" y="100088"/>
                </a:cxn>
                <a:cxn ang="0">
                  <a:pos x="9075" y="103073"/>
                </a:cxn>
                <a:cxn ang="0">
                  <a:pos x="12854" y="106057"/>
                </a:cxn>
                <a:cxn ang="0">
                  <a:pos x="16633" y="108551"/>
                </a:cxn>
                <a:cxn ang="0">
                  <a:pos x="20382" y="110534"/>
                </a:cxn>
                <a:cxn ang="0">
                  <a:pos x="24161" y="113028"/>
                </a:cxn>
                <a:cxn ang="0">
                  <a:pos x="28683" y="115011"/>
                </a:cxn>
                <a:cxn ang="0">
                  <a:pos x="33980" y="116504"/>
                </a:cxn>
                <a:cxn ang="0">
                  <a:pos x="38502" y="117505"/>
                </a:cxn>
                <a:cxn ang="0">
                  <a:pos x="43768" y="118507"/>
                </a:cxn>
                <a:cxn ang="0">
                  <a:pos x="48322" y="118998"/>
                </a:cxn>
                <a:cxn ang="0">
                  <a:pos x="53588" y="119509"/>
                </a:cxn>
                <a:cxn ang="0">
                  <a:pos x="53588" y="119509"/>
                </a:cxn>
                <a:cxn ang="0">
                  <a:pos x="83758" y="119509"/>
                </a:cxn>
                <a:cxn ang="0">
                  <a:pos x="119969" y="120000"/>
                </a:cxn>
              </a:cxnLst>
              <a:rect l="T0" t="T1" r="T2" b="T3"/>
              <a:pathLst>
                <a:path w="120000" h="120000" fill="none" extrusionOk="0">
                  <a:moveTo>
                    <a:pt x="119969" y="0"/>
                  </a:moveTo>
                  <a:lnTo>
                    <a:pt x="119969" y="0"/>
                  </a:lnTo>
                  <a:lnTo>
                    <a:pt x="83758" y="0"/>
                  </a:lnTo>
                  <a:lnTo>
                    <a:pt x="53588" y="0"/>
                  </a:lnTo>
                  <a:lnTo>
                    <a:pt x="48322" y="511"/>
                  </a:lnTo>
                  <a:lnTo>
                    <a:pt x="43768" y="1001"/>
                  </a:lnTo>
                  <a:lnTo>
                    <a:pt x="38502" y="2003"/>
                  </a:lnTo>
                  <a:lnTo>
                    <a:pt x="33980" y="3005"/>
                  </a:lnTo>
                  <a:lnTo>
                    <a:pt x="28683" y="4988"/>
                  </a:lnTo>
                  <a:lnTo>
                    <a:pt x="24161" y="6480"/>
                  </a:lnTo>
                  <a:lnTo>
                    <a:pt x="20382" y="8974"/>
                  </a:lnTo>
                  <a:lnTo>
                    <a:pt x="16633" y="10957"/>
                  </a:lnTo>
                  <a:lnTo>
                    <a:pt x="12854" y="13942"/>
                  </a:lnTo>
                  <a:lnTo>
                    <a:pt x="9075" y="16436"/>
                  </a:lnTo>
                  <a:lnTo>
                    <a:pt x="6814" y="19420"/>
                  </a:lnTo>
                  <a:lnTo>
                    <a:pt x="4553" y="22405"/>
                  </a:lnTo>
                  <a:lnTo>
                    <a:pt x="2292" y="25901"/>
                  </a:lnTo>
                  <a:lnTo>
                    <a:pt x="774" y="29376"/>
                  </a:lnTo>
                  <a:lnTo>
                    <a:pt x="30" y="32361"/>
                  </a:lnTo>
                  <a:lnTo>
                    <a:pt x="30" y="35856"/>
                  </a:lnTo>
                  <a:lnTo>
                    <a:pt x="30" y="83652"/>
                  </a:lnTo>
                  <a:lnTo>
                    <a:pt x="30" y="87148"/>
                  </a:lnTo>
                  <a:lnTo>
                    <a:pt x="774" y="90623"/>
                  </a:lnTo>
                  <a:lnTo>
                    <a:pt x="2292" y="93608"/>
                  </a:lnTo>
                  <a:lnTo>
                    <a:pt x="4553" y="97103"/>
                  </a:lnTo>
                  <a:lnTo>
                    <a:pt x="6814" y="100088"/>
                  </a:lnTo>
                  <a:lnTo>
                    <a:pt x="9075" y="103073"/>
                  </a:lnTo>
                  <a:lnTo>
                    <a:pt x="12854" y="106057"/>
                  </a:lnTo>
                  <a:lnTo>
                    <a:pt x="16633" y="108551"/>
                  </a:lnTo>
                  <a:lnTo>
                    <a:pt x="20382" y="110534"/>
                  </a:lnTo>
                  <a:lnTo>
                    <a:pt x="24161" y="113028"/>
                  </a:lnTo>
                  <a:lnTo>
                    <a:pt x="28683" y="115011"/>
                  </a:lnTo>
                  <a:lnTo>
                    <a:pt x="33980" y="116504"/>
                  </a:lnTo>
                  <a:lnTo>
                    <a:pt x="38502" y="117505"/>
                  </a:lnTo>
                  <a:lnTo>
                    <a:pt x="43768" y="118507"/>
                  </a:lnTo>
                  <a:lnTo>
                    <a:pt x="48322" y="118998"/>
                  </a:lnTo>
                  <a:lnTo>
                    <a:pt x="53588" y="119509"/>
                  </a:lnTo>
                  <a:lnTo>
                    <a:pt x="83758" y="119509"/>
                  </a:lnTo>
                  <a:lnTo>
                    <a:pt x="119969" y="120000"/>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5609" name="Shape 294"/>
            <p:cNvSpPr>
              <a:spLocks/>
            </p:cNvSpPr>
            <p:nvPr/>
          </p:nvSpPr>
          <p:spPr bwMode="auto">
            <a:xfrm>
              <a:off x="6721600" y="1660450"/>
              <a:ext cx="278900" cy="329423"/>
            </a:xfrm>
            <a:custGeom>
              <a:avLst/>
              <a:gdLst>
                <a:gd name="T0" fmla="*/ 0 w 120000"/>
                <a:gd name="T1" fmla="*/ 0 h 120000"/>
                <a:gd name="T2" fmla="*/ 120000 w 120000"/>
                <a:gd name="T3" fmla="*/ 120000 h 120000"/>
              </a:gdLst>
              <a:ahLst/>
              <a:cxnLst>
                <a:cxn ang="0">
                  <a:pos x="119989" y="0"/>
                </a:cxn>
                <a:cxn ang="0">
                  <a:pos x="119989" y="0"/>
                </a:cxn>
                <a:cxn ang="0">
                  <a:pos x="115804" y="2886"/>
                </a:cxn>
                <a:cxn ang="0">
                  <a:pos x="111351" y="5546"/>
                </a:cxn>
                <a:cxn ang="0">
                  <a:pos x="106898" y="8205"/>
                </a:cxn>
                <a:cxn ang="0">
                  <a:pos x="102445" y="10645"/>
                </a:cxn>
                <a:cxn ang="0">
                  <a:pos x="97723" y="12867"/>
                </a:cxn>
                <a:cxn ang="0">
                  <a:pos x="93269" y="14862"/>
                </a:cxn>
                <a:cxn ang="0">
                  <a:pos x="84363" y="18632"/>
                </a:cxn>
                <a:cxn ang="0">
                  <a:pos x="75457" y="21737"/>
                </a:cxn>
                <a:cxn ang="0">
                  <a:pos x="66808" y="24397"/>
                </a:cxn>
                <a:cxn ang="0">
                  <a:pos x="58687" y="26391"/>
                </a:cxn>
                <a:cxn ang="0">
                  <a:pos x="51351" y="28167"/>
                </a:cxn>
                <a:cxn ang="0">
                  <a:pos x="51351" y="28167"/>
                </a:cxn>
                <a:cxn ang="0">
                  <a:pos x="45596" y="29278"/>
                </a:cxn>
                <a:cxn ang="0">
                  <a:pos x="39562" y="30161"/>
                </a:cxn>
                <a:cxn ang="0">
                  <a:pos x="33022" y="31054"/>
                </a:cxn>
                <a:cxn ang="0">
                  <a:pos x="26471" y="31500"/>
                </a:cxn>
                <a:cxn ang="0">
                  <a:pos x="13112" y="32602"/>
                </a:cxn>
                <a:cxn ang="0">
                  <a:pos x="10" y="33048"/>
                </a:cxn>
                <a:cxn ang="0">
                  <a:pos x="10" y="86723"/>
                </a:cxn>
                <a:cxn ang="0">
                  <a:pos x="10" y="86723"/>
                </a:cxn>
                <a:cxn ang="0">
                  <a:pos x="13112" y="87388"/>
                </a:cxn>
                <a:cxn ang="0">
                  <a:pos x="26471" y="88271"/>
                </a:cxn>
                <a:cxn ang="0">
                  <a:pos x="33022" y="88945"/>
                </a:cxn>
                <a:cxn ang="0">
                  <a:pos x="39562" y="89610"/>
                </a:cxn>
                <a:cxn ang="0">
                  <a:pos x="45596" y="90494"/>
                </a:cxn>
                <a:cxn ang="0">
                  <a:pos x="51351" y="91605"/>
                </a:cxn>
                <a:cxn ang="0">
                  <a:pos x="51351" y="91605"/>
                </a:cxn>
                <a:cxn ang="0">
                  <a:pos x="58687" y="93380"/>
                </a:cxn>
                <a:cxn ang="0">
                  <a:pos x="66808" y="95593"/>
                </a:cxn>
                <a:cxn ang="0">
                  <a:pos x="75457" y="98034"/>
                </a:cxn>
                <a:cxn ang="0">
                  <a:pos x="84363" y="101358"/>
                </a:cxn>
                <a:cxn ang="0">
                  <a:pos x="93269" y="104910"/>
                </a:cxn>
                <a:cxn ang="0">
                  <a:pos x="97723" y="107132"/>
                </a:cxn>
                <a:cxn ang="0">
                  <a:pos x="102445" y="109345"/>
                </a:cxn>
                <a:cxn ang="0">
                  <a:pos x="106898" y="111567"/>
                </a:cxn>
                <a:cxn ang="0">
                  <a:pos x="111351" y="114226"/>
                </a:cxn>
                <a:cxn ang="0">
                  <a:pos x="115804" y="116885"/>
                </a:cxn>
                <a:cxn ang="0">
                  <a:pos x="119989" y="119990"/>
                </a:cxn>
              </a:cxnLst>
              <a:rect l="T0" t="T1" r="T2" b="T3"/>
              <a:pathLst>
                <a:path w="120000" h="120000" fill="none" extrusionOk="0">
                  <a:moveTo>
                    <a:pt x="119989" y="0"/>
                  </a:moveTo>
                  <a:lnTo>
                    <a:pt x="119989" y="0"/>
                  </a:lnTo>
                  <a:lnTo>
                    <a:pt x="115804" y="2886"/>
                  </a:lnTo>
                  <a:lnTo>
                    <a:pt x="111351" y="5546"/>
                  </a:lnTo>
                  <a:lnTo>
                    <a:pt x="106898" y="8205"/>
                  </a:lnTo>
                  <a:lnTo>
                    <a:pt x="102445" y="10645"/>
                  </a:lnTo>
                  <a:lnTo>
                    <a:pt x="97723" y="12867"/>
                  </a:lnTo>
                  <a:lnTo>
                    <a:pt x="93269" y="14862"/>
                  </a:lnTo>
                  <a:lnTo>
                    <a:pt x="84363" y="18632"/>
                  </a:lnTo>
                  <a:lnTo>
                    <a:pt x="75457" y="21737"/>
                  </a:lnTo>
                  <a:lnTo>
                    <a:pt x="66808" y="24397"/>
                  </a:lnTo>
                  <a:lnTo>
                    <a:pt x="58687" y="26391"/>
                  </a:lnTo>
                  <a:lnTo>
                    <a:pt x="51351" y="28167"/>
                  </a:lnTo>
                  <a:lnTo>
                    <a:pt x="45596" y="29278"/>
                  </a:lnTo>
                  <a:lnTo>
                    <a:pt x="39562" y="30161"/>
                  </a:lnTo>
                  <a:lnTo>
                    <a:pt x="33022" y="31054"/>
                  </a:lnTo>
                  <a:lnTo>
                    <a:pt x="26471" y="31500"/>
                  </a:lnTo>
                  <a:lnTo>
                    <a:pt x="13112" y="32602"/>
                  </a:lnTo>
                  <a:lnTo>
                    <a:pt x="10" y="33048"/>
                  </a:lnTo>
                  <a:lnTo>
                    <a:pt x="10" y="86723"/>
                  </a:lnTo>
                  <a:lnTo>
                    <a:pt x="13112" y="87388"/>
                  </a:lnTo>
                  <a:lnTo>
                    <a:pt x="26471" y="88271"/>
                  </a:lnTo>
                  <a:lnTo>
                    <a:pt x="33022" y="88945"/>
                  </a:lnTo>
                  <a:lnTo>
                    <a:pt x="39562" y="89610"/>
                  </a:lnTo>
                  <a:lnTo>
                    <a:pt x="45596" y="90494"/>
                  </a:lnTo>
                  <a:lnTo>
                    <a:pt x="51351" y="91605"/>
                  </a:lnTo>
                  <a:lnTo>
                    <a:pt x="58687" y="93380"/>
                  </a:lnTo>
                  <a:lnTo>
                    <a:pt x="66808" y="95593"/>
                  </a:lnTo>
                  <a:lnTo>
                    <a:pt x="75457" y="98034"/>
                  </a:lnTo>
                  <a:lnTo>
                    <a:pt x="84363" y="101358"/>
                  </a:lnTo>
                  <a:lnTo>
                    <a:pt x="93269" y="104910"/>
                  </a:lnTo>
                  <a:lnTo>
                    <a:pt x="97723" y="107132"/>
                  </a:lnTo>
                  <a:lnTo>
                    <a:pt x="102445" y="109345"/>
                  </a:lnTo>
                  <a:lnTo>
                    <a:pt x="106898" y="111567"/>
                  </a:lnTo>
                  <a:lnTo>
                    <a:pt x="111351" y="114226"/>
                  </a:lnTo>
                  <a:lnTo>
                    <a:pt x="115804" y="116885"/>
                  </a:lnTo>
                  <a:lnTo>
                    <a:pt x="119989" y="119990"/>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25610" name="Shape 295"/>
            <p:cNvSpPr>
              <a:spLocks/>
            </p:cNvSpPr>
            <p:nvPr/>
          </p:nvSpPr>
          <p:spPr bwMode="auto">
            <a:xfrm>
              <a:off x="7006550" y="1635475"/>
              <a:ext cx="34749" cy="378749"/>
            </a:xfrm>
            <a:custGeom>
              <a:avLst/>
              <a:gdLst>
                <a:gd name="T0" fmla="*/ 0 w 120000"/>
                <a:gd name="T1" fmla="*/ 0 h 120000"/>
                <a:gd name="T2" fmla="*/ 120000 w 120000"/>
                <a:gd name="T3" fmla="*/ 120000 h 120000"/>
              </a:gdLst>
              <a:ahLst/>
              <a:cxnLst>
                <a:cxn ang="0">
                  <a:pos x="88402" y="388"/>
                </a:cxn>
                <a:cxn ang="0">
                  <a:pos x="88402" y="388"/>
                </a:cxn>
                <a:cxn ang="0">
                  <a:pos x="77870" y="7"/>
                </a:cxn>
                <a:cxn ang="0">
                  <a:pos x="69496" y="7"/>
                </a:cxn>
                <a:cxn ang="0">
                  <a:pos x="69496" y="7"/>
                </a:cxn>
                <a:cxn ang="0">
                  <a:pos x="58964" y="7"/>
                </a:cxn>
                <a:cxn ang="0">
                  <a:pos x="50503" y="388"/>
                </a:cxn>
                <a:cxn ang="0">
                  <a:pos x="40057" y="776"/>
                </a:cxn>
                <a:cxn ang="0">
                  <a:pos x="33755" y="1354"/>
                </a:cxn>
                <a:cxn ang="0">
                  <a:pos x="33755" y="1354"/>
                </a:cxn>
                <a:cxn ang="0">
                  <a:pos x="86" y="4245"/>
                </a:cxn>
                <a:cxn ang="0">
                  <a:pos x="86" y="115944"/>
                </a:cxn>
                <a:cxn ang="0">
                  <a:pos x="86" y="115944"/>
                </a:cxn>
                <a:cxn ang="0">
                  <a:pos x="33755" y="118645"/>
                </a:cxn>
                <a:cxn ang="0">
                  <a:pos x="33755" y="118645"/>
                </a:cxn>
                <a:cxn ang="0">
                  <a:pos x="40057" y="119223"/>
                </a:cxn>
                <a:cxn ang="0">
                  <a:pos x="50503" y="119611"/>
                </a:cxn>
                <a:cxn ang="0">
                  <a:pos x="58964" y="119992"/>
                </a:cxn>
                <a:cxn ang="0">
                  <a:pos x="69496" y="119992"/>
                </a:cxn>
                <a:cxn ang="0">
                  <a:pos x="69496" y="119992"/>
                </a:cxn>
                <a:cxn ang="0">
                  <a:pos x="77870" y="119992"/>
                </a:cxn>
                <a:cxn ang="0">
                  <a:pos x="88402" y="119611"/>
                </a:cxn>
                <a:cxn ang="0">
                  <a:pos x="88402" y="119611"/>
                </a:cxn>
                <a:cxn ang="0">
                  <a:pos x="101007" y="119033"/>
                </a:cxn>
                <a:cxn ang="0">
                  <a:pos x="111539" y="118067"/>
                </a:cxn>
                <a:cxn ang="0">
                  <a:pos x="117841" y="116712"/>
                </a:cxn>
                <a:cxn ang="0">
                  <a:pos x="119913" y="115366"/>
                </a:cxn>
                <a:cxn ang="0">
                  <a:pos x="119913" y="4633"/>
                </a:cxn>
                <a:cxn ang="0">
                  <a:pos x="119913" y="4633"/>
                </a:cxn>
                <a:cxn ang="0">
                  <a:pos x="117841" y="3287"/>
                </a:cxn>
                <a:cxn ang="0">
                  <a:pos x="111539" y="2130"/>
                </a:cxn>
                <a:cxn ang="0">
                  <a:pos x="101007" y="966"/>
                </a:cxn>
                <a:cxn ang="0">
                  <a:pos x="88402" y="388"/>
                </a:cxn>
                <a:cxn ang="0">
                  <a:pos x="88402" y="388"/>
                </a:cxn>
              </a:cxnLst>
              <a:rect l="T0" t="T1" r="T2" b="T3"/>
              <a:pathLst>
                <a:path w="120000" h="120000" fill="none" extrusionOk="0">
                  <a:moveTo>
                    <a:pt x="88402" y="388"/>
                  </a:moveTo>
                  <a:lnTo>
                    <a:pt x="88402" y="388"/>
                  </a:lnTo>
                  <a:lnTo>
                    <a:pt x="77870" y="7"/>
                  </a:lnTo>
                  <a:lnTo>
                    <a:pt x="69496" y="7"/>
                  </a:lnTo>
                  <a:lnTo>
                    <a:pt x="58964" y="7"/>
                  </a:lnTo>
                  <a:lnTo>
                    <a:pt x="50503" y="388"/>
                  </a:lnTo>
                  <a:lnTo>
                    <a:pt x="40057" y="776"/>
                  </a:lnTo>
                  <a:lnTo>
                    <a:pt x="33755" y="1354"/>
                  </a:lnTo>
                  <a:lnTo>
                    <a:pt x="86" y="4245"/>
                  </a:lnTo>
                  <a:lnTo>
                    <a:pt x="86" y="115944"/>
                  </a:lnTo>
                  <a:lnTo>
                    <a:pt x="33755" y="118645"/>
                  </a:lnTo>
                  <a:lnTo>
                    <a:pt x="40057" y="119223"/>
                  </a:lnTo>
                  <a:lnTo>
                    <a:pt x="50503" y="119611"/>
                  </a:lnTo>
                  <a:lnTo>
                    <a:pt x="58964" y="119992"/>
                  </a:lnTo>
                  <a:lnTo>
                    <a:pt x="69496" y="119992"/>
                  </a:lnTo>
                  <a:lnTo>
                    <a:pt x="77870" y="119992"/>
                  </a:lnTo>
                  <a:lnTo>
                    <a:pt x="88402" y="119611"/>
                  </a:lnTo>
                  <a:lnTo>
                    <a:pt x="101007" y="119033"/>
                  </a:lnTo>
                  <a:lnTo>
                    <a:pt x="111539" y="118067"/>
                  </a:lnTo>
                  <a:lnTo>
                    <a:pt x="117841" y="116712"/>
                  </a:lnTo>
                  <a:lnTo>
                    <a:pt x="119913" y="115366"/>
                  </a:lnTo>
                  <a:lnTo>
                    <a:pt x="119913" y="4633"/>
                  </a:lnTo>
                  <a:lnTo>
                    <a:pt x="117841" y="3287"/>
                  </a:lnTo>
                  <a:lnTo>
                    <a:pt x="111539" y="2130"/>
                  </a:lnTo>
                  <a:lnTo>
                    <a:pt x="101007" y="966"/>
                  </a:lnTo>
                  <a:lnTo>
                    <a:pt x="88402" y="388"/>
                  </a:lnTo>
                  <a:close/>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grpSp>
      <p:sp>
        <p:nvSpPr>
          <p:cNvPr id="25603" name="Shape 299"/>
          <p:cNvSpPr txBox="1">
            <a:spLocks noChangeArrowheads="1"/>
          </p:cNvSpPr>
          <p:nvPr/>
        </p:nvSpPr>
        <p:spPr bwMode="auto">
          <a:xfrm>
            <a:off x="231775" y="3979863"/>
            <a:ext cx="8912225" cy="1163637"/>
          </a:xfrm>
          <a:prstGeom prst="rect">
            <a:avLst/>
          </a:prstGeom>
          <a:solidFill>
            <a:srgbClr val="94BF6E"/>
          </a:solidFill>
          <a:ln w="9525">
            <a:noFill/>
            <a:miter lim="800000"/>
            <a:headEnd/>
            <a:tailEnd/>
          </a:ln>
        </p:spPr>
        <p:txBody>
          <a:bodyPr lIns="91425" tIns="91425" rIns="91425" bIns="91425"/>
          <a:lstStyle/>
          <a:p>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017"/>
          <a:stretch/>
        </p:blipFill>
        <p:spPr>
          <a:xfrm>
            <a:off x="169819" y="1546857"/>
            <a:ext cx="4395866" cy="2433006"/>
          </a:xfrm>
          <a:prstGeom prst="rect">
            <a:avLst/>
          </a:prstGeom>
        </p:spPr>
      </p:pic>
      <p:grpSp>
        <p:nvGrpSpPr>
          <p:cNvPr id="18" name="Group 17"/>
          <p:cNvGrpSpPr/>
          <p:nvPr/>
        </p:nvGrpSpPr>
        <p:grpSpPr>
          <a:xfrm>
            <a:off x="4687887" y="3002559"/>
            <a:ext cx="4375727" cy="566929"/>
            <a:chOff x="374016" y="3504512"/>
            <a:chExt cx="4375727" cy="566929"/>
          </a:xfrm>
        </p:grpSpPr>
        <p:pic>
          <p:nvPicPr>
            <p:cNvPr id="19" name="Picture 2" descr="C:\Users\GHUNT\AppData\Local\Microsoft\Windows\Temporary Internet Files\Content.IE5\RUWAF1WS\trout-sillouette[1].png"/>
            <p:cNvPicPr>
              <a:picLocks noChangeAspect="1" noChangeArrowheads="1"/>
            </p:cNvPicPr>
            <p:nvPr/>
          </p:nvPicPr>
          <p:blipFill>
            <a:blip r:embed="rId4">
              <a:duotone>
                <a:schemeClr val="accent4">
                  <a:shade val="45000"/>
                  <a:satMod val="135000"/>
                </a:schemeClr>
                <a:prstClr val="white"/>
              </a:duotone>
              <a:extLst/>
            </a:blip>
            <a:srcRect/>
            <a:stretch>
              <a:fillRect/>
            </a:stretch>
          </p:blipFill>
          <p:spPr bwMode="auto">
            <a:xfrm>
              <a:off x="374016" y="3504512"/>
              <a:ext cx="869133" cy="313612"/>
            </a:xfrm>
            <a:prstGeom prst="rect">
              <a:avLst/>
            </a:prstGeom>
            <a:noFill/>
            <a:extLst/>
          </p:spPr>
        </p:pic>
        <p:sp>
          <p:nvSpPr>
            <p:cNvPr id="20" name="Shape 261"/>
            <p:cNvSpPr txBox="1">
              <a:spLocks/>
            </p:cNvSpPr>
            <p:nvPr/>
          </p:nvSpPr>
          <p:spPr>
            <a:xfrm>
              <a:off x="1397380" y="3504512"/>
              <a:ext cx="3352363" cy="56692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1800" dirty="0">
                  <a:solidFill>
                    <a:schemeClr val="accent4">
                      <a:lumMod val="50000"/>
                    </a:schemeClr>
                  </a:solidFill>
                  <a:latin typeface="Rockwell" pitchFamily="18" charset="0"/>
                  <a:cs typeface="Arial" charset="0"/>
                  <a:sym typeface="Rockwell" pitchFamily="18" charset="0"/>
                </a:rPr>
                <a:t>Support for cross-GIT collaboration, monitoring programs</a:t>
              </a:r>
            </a:p>
          </p:txBody>
        </p:sp>
      </p:grpSp>
      <p:grpSp>
        <p:nvGrpSpPr>
          <p:cNvPr id="21" name="Group 20"/>
          <p:cNvGrpSpPr/>
          <p:nvPr/>
        </p:nvGrpSpPr>
        <p:grpSpPr>
          <a:xfrm>
            <a:off x="4699087" y="1540929"/>
            <a:ext cx="4364527" cy="461194"/>
            <a:chOff x="374018" y="2214366"/>
            <a:chExt cx="4364527" cy="461194"/>
          </a:xfrm>
        </p:grpSpPr>
        <p:pic>
          <p:nvPicPr>
            <p:cNvPr id="22" name="Picture 2" descr="C:\Users\GHUNT\AppData\Local\Microsoft\Windows\Temporary Internet Files\Content.IE5\RUWAF1WS\trout-sillouette[1].png"/>
            <p:cNvPicPr>
              <a:picLocks noChangeAspect="1" noChangeArrowheads="1"/>
            </p:cNvPicPr>
            <p:nvPr/>
          </p:nvPicPr>
          <p:blipFill>
            <a:blip r:embed="rId4">
              <a:duotone>
                <a:schemeClr val="accent4">
                  <a:shade val="45000"/>
                  <a:satMod val="135000"/>
                </a:schemeClr>
                <a:prstClr val="white"/>
              </a:duotone>
              <a:extLst/>
            </a:blip>
            <a:srcRect/>
            <a:stretch>
              <a:fillRect/>
            </a:stretch>
          </p:blipFill>
          <p:spPr bwMode="auto">
            <a:xfrm>
              <a:off x="374018" y="2214366"/>
              <a:ext cx="869133" cy="313612"/>
            </a:xfrm>
            <a:prstGeom prst="rect">
              <a:avLst/>
            </a:prstGeom>
            <a:noFill/>
            <a:extLst/>
          </p:spPr>
        </p:pic>
        <p:sp>
          <p:nvSpPr>
            <p:cNvPr id="23" name="Shape 261"/>
            <p:cNvSpPr txBox="1">
              <a:spLocks/>
            </p:cNvSpPr>
            <p:nvPr/>
          </p:nvSpPr>
          <p:spPr>
            <a:xfrm>
              <a:off x="1397382" y="2214366"/>
              <a:ext cx="3341163" cy="46119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1800" dirty="0">
                  <a:solidFill>
                    <a:schemeClr val="accent4">
                      <a:lumMod val="50000"/>
                    </a:schemeClr>
                  </a:solidFill>
                  <a:latin typeface="Rockwell" panose="02060603020205020403" pitchFamily="18" charset="0"/>
                  <a:cs typeface="Arial" charset="0"/>
                  <a:sym typeface="Rockwell" pitchFamily="18" charset="0"/>
                </a:rPr>
                <a:t>Pathways for communication/</a:t>
              </a:r>
            </a:p>
            <a:p>
              <a:pPr>
                <a:lnSpc>
                  <a:spcPct val="90000"/>
                </a:lnSpc>
                <a:spcBef>
                  <a:spcPct val="0"/>
                </a:spcBef>
                <a:spcAft>
                  <a:spcPct val="0"/>
                </a:spcAft>
                <a:buSzTx/>
                <a:buNone/>
              </a:pPr>
              <a:r>
                <a:rPr lang="en-US" sz="1800" dirty="0">
                  <a:solidFill>
                    <a:schemeClr val="accent4">
                      <a:lumMod val="50000"/>
                    </a:schemeClr>
                  </a:solidFill>
                  <a:latin typeface="Rockwell" panose="02060603020205020403" pitchFamily="18" charset="0"/>
                  <a:cs typeface="Arial" charset="0"/>
                  <a:sym typeface="Rockwell" pitchFamily="18" charset="0"/>
                </a:rPr>
                <a:t>outreach with key decision-makers/planners to increase awareness/opportunities</a:t>
              </a:r>
            </a:p>
          </p:txBody>
        </p:sp>
      </p:grpSp>
      <p:grpSp>
        <p:nvGrpSpPr>
          <p:cNvPr id="24" name="Group 23"/>
          <p:cNvGrpSpPr/>
          <p:nvPr/>
        </p:nvGrpSpPr>
        <p:grpSpPr>
          <a:xfrm>
            <a:off x="4687887" y="270283"/>
            <a:ext cx="4375727" cy="871223"/>
            <a:chOff x="374020" y="4272277"/>
            <a:chExt cx="4375727" cy="871223"/>
          </a:xfrm>
        </p:grpSpPr>
        <p:pic>
          <p:nvPicPr>
            <p:cNvPr id="25" name="Picture 2" descr="C:\Users\GHUNT\AppData\Local\Microsoft\Windows\Temporary Internet Files\Content.IE5\RUWAF1WS\trout-sillouette[1].png"/>
            <p:cNvPicPr>
              <a:picLocks noChangeAspect="1" noChangeArrowheads="1"/>
            </p:cNvPicPr>
            <p:nvPr/>
          </p:nvPicPr>
          <p:blipFill>
            <a:blip r:embed="rId4">
              <a:duotone>
                <a:schemeClr val="accent4">
                  <a:shade val="45000"/>
                  <a:satMod val="135000"/>
                </a:schemeClr>
                <a:prstClr val="white"/>
              </a:duotone>
              <a:extLst/>
            </a:blip>
            <a:srcRect/>
            <a:stretch>
              <a:fillRect/>
            </a:stretch>
          </p:blipFill>
          <p:spPr bwMode="auto">
            <a:xfrm>
              <a:off x="374020" y="4272277"/>
              <a:ext cx="869133" cy="313612"/>
            </a:xfrm>
            <a:prstGeom prst="rect">
              <a:avLst/>
            </a:prstGeom>
            <a:noFill/>
            <a:extLst/>
          </p:spPr>
        </p:pic>
        <p:sp>
          <p:nvSpPr>
            <p:cNvPr id="26" name="Shape 261"/>
            <p:cNvSpPr txBox="1">
              <a:spLocks/>
            </p:cNvSpPr>
            <p:nvPr/>
          </p:nvSpPr>
          <p:spPr>
            <a:xfrm>
              <a:off x="1397385" y="4272277"/>
              <a:ext cx="3352362" cy="87122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lnSpc>
                  <a:spcPct val="90000"/>
                </a:lnSpc>
                <a:spcBef>
                  <a:spcPct val="0"/>
                </a:spcBef>
                <a:spcAft>
                  <a:spcPct val="0"/>
                </a:spcAft>
                <a:buSzTx/>
                <a:buNone/>
              </a:pPr>
              <a:r>
                <a:rPr lang="en-US" sz="1800" dirty="0">
                  <a:solidFill>
                    <a:schemeClr val="accent4">
                      <a:lumMod val="50000"/>
                    </a:schemeClr>
                  </a:solidFill>
                  <a:latin typeface="Rockwell" pitchFamily="18" charset="0"/>
                  <a:cs typeface="Arial" charset="0"/>
                  <a:sym typeface="Rockwell" pitchFamily="18" charset="0"/>
                </a:rPr>
                <a:t>Incentives for Team Members to be more engaged and invested in the Outcome.</a:t>
              </a:r>
            </a:p>
          </p:txBody>
        </p:sp>
      </p:grpSp>
    </p:spTree>
    <p:extLst>
      <p:ext uri="{BB962C8B-B14F-4D97-AF65-F5344CB8AC3E}">
        <p14:creationId xmlns:p14="http://schemas.microsoft.com/office/powerpoint/2010/main" val="238876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1299" y="1612900"/>
            <a:ext cx="5672701" cy="1481328"/>
          </a:xfrm>
          <a:prstGeom prst="rect">
            <a:avLst/>
          </a:prstGeom>
        </p:spPr>
        <p:txBody>
          <a:bodyPr lIns="91425" tIns="91425" rIns="91425" bIns="91425" anchor="b" anchorCtr="0">
            <a:noAutofit/>
          </a:bodyPr>
          <a:lstStyle/>
          <a:p>
            <a:pPr lvl="0"/>
            <a:r>
              <a:rPr lang="en" dirty="0">
                <a:latin typeface="Rockwell" charset="0"/>
                <a:ea typeface="Rockwell" charset="0"/>
                <a:cs typeface="Rockwell" charset="0"/>
              </a:rPr>
              <a:t>Setting the Stage:</a:t>
            </a:r>
            <a:r>
              <a:rPr lang="en" sz="3600" dirty="0">
                <a:latin typeface="Rockwell" charset="0"/>
                <a:ea typeface="Rockwell" charset="0"/>
                <a:cs typeface="Rockwell" charset="0"/>
              </a:rPr>
              <a:t/>
            </a:r>
            <a:br>
              <a:rPr lang="en" sz="3600" dirty="0">
                <a:latin typeface="Rockwell" charset="0"/>
                <a:ea typeface="Rockwell" charset="0"/>
                <a:cs typeface="Rockwell" charset="0"/>
              </a:rPr>
            </a:br>
            <a:r>
              <a:rPr lang="en" sz="2200" i="1" dirty="0">
                <a:latin typeface="Rockwell" charset="0"/>
                <a:ea typeface="Rockwell" charset="0"/>
                <a:cs typeface="Rockwell" charset="0"/>
              </a:rPr>
              <a:t>What are our assumptions?</a:t>
            </a:r>
            <a:endParaRPr lang="en" sz="2200" b="0"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dirty="0">
                <a:solidFill>
                  <a:srgbClr val="18637B"/>
                </a:solidFill>
                <a:latin typeface="Rockwell" charset="0"/>
                <a:ea typeface="Rockwell" charset="0"/>
                <a:cs typeface="Rockwell" charset="0"/>
                <a:sym typeface="Roboto Slab"/>
              </a:rPr>
              <a:t>1</a:t>
            </a:r>
          </a:p>
        </p:txBody>
      </p:sp>
    </p:spTree>
    <p:extLst>
      <p:ext uri="{BB962C8B-B14F-4D97-AF65-F5344CB8AC3E}">
        <p14:creationId xmlns:p14="http://schemas.microsoft.com/office/powerpoint/2010/main" val="462686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Rockwell" charset="0"/>
                <a:ea typeface="Rockwell" charset="0"/>
                <a:cs typeface="Rockwell" charset="0"/>
              </a:rPr>
              <a:t>Logic Behind Our Outcome</a:t>
            </a:r>
          </a:p>
        </p:txBody>
      </p:sp>
      <p:grpSp>
        <p:nvGrpSpPr>
          <p:cNvPr id="37" name="Shape 589"/>
          <p:cNvGrpSpPr/>
          <p:nvPr/>
        </p:nvGrpSpPr>
        <p:grpSpPr>
          <a:xfrm>
            <a:off x="433725" y="828939"/>
            <a:ext cx="369548" cy="274765"/>
            <a:chOff x="5247525" y="3007275"/>
            <a:chExt cx="517575" cy="384825"/>
          </a:xfrm>
        </p:grpSpPr>
        <p:sp>
          <p:nvSpPr>
            <p:cNvPr id="38" name="Shape 590"/>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591"/>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TextBox 1"/>
          <p:cNvSpPr txBox="1"/>
          <p:nvPr/>
        </p:nvSpPr>
        <p:spPr>
          <a:xfrm>
            <a:off x="4818010" y="734372"/>
            <a:ext cx="3602299" cy="707886"/>
          </a:xfrm>
          <a:prstGeom prst="rect">
            <a:avLst/>
          </a:prstGeom>
          <a:noFill/>
        </p:spPr>
        <p:txBody>
          <a:bodyPr wrap="square" rtlCol="0">
            <a:spAutoFit/>
          </a:bodyPr>
          <a:lstStyle/>
          <a:p>
            <a:pPr algn="ctr"/>
            <a:r>
              <a:rPr lang="en-US" sz="2000" b="1" dirty="0">
                <a:solidFill>
                  <a:schemeClr val="accent1">
                    <a:lumMod val="50000"/>
                  </a:schemeClr>
                </a:solidFill>
                <a:latin typeface="Rockwell" panose="02060603020205020403" pitchFamily="18" charset="0"/>
              </a:rPr>
              <a:t>Following the Decision </a:t>
            </a:r>
            <a:r>
              <a:rPr lang="en-US" sz="2000" b="1" dirty="0" smtClean="0">
                <a:solidFill>
                  <a:schemeClr val="accent1">
                    <a:lumMod val="50000"/>
                  </a:schemeClr>
                </a:solidFill>
                <a:latin typeface="Rockwell" panose="02060603020205020403" pitchFamily="18" charset="0"/>
              </a:rPr>
              <a:t>Framework</a:t>
            </a:r>
            <a:endParaRPr lang="en-US" sz="2200" b="1" dirty="0">
              <a:solidFill>
                <a:schemeClr val="accent1">
                  <a:lumMod val="50000"/>
                </a:schemeClr>
              </a:solidFill>
              <a:latin typeface="Rockwell" panose="02060603020205020403" pitchFamily="18" charset="0"/>
            </a:endParaRPr>
          </a:p>
        </p:txBody>
      </p:sp>
      <p:pic>
        <p:nvPicPr>
          <p:cNvPr id="3" name="Picture 2"/>
          <p:cNvPicPr>
            <a:picLocks noChangeAspect="1"/>
          </p:cNvPicPr>
          <p:nvPr/>
        </p:nvPicPr>
        <p:blipFill>
          <a:blip r:embed="rId3"/>
          <a:stretch>
            <a:fillRect/>
          </a:stretch>
        </p:blipFill>
        <p:spPr>
          <a:xfrm>
            <a:off x="1729963" y="1665557"/>
            <a:ext cx="6007268" cy="3333321"/>
          </a:xfrm>
          <a:prstGeom prst="rect">
            <a:avLst/>
          </a:prstGeom>
          <a:ln>
            <a:solidFill>
              <a:schemeClr val="accent1">
                <a:lumMod val="50000"/>
              </a:schemeClr>
            </a:solidFill>
          </a:ln>
        </p:spPr>
      </p:pic>
    </p:spTree>
    <p:extLst>
      <p:ext uri="{BB962C8B-B14F-4D97-AF65-F5344CB8AC3E}">
        <p14:creationId xmlns:p14="http://schemas.microsoft.com/office/powerpoint/2010/main" val="3863896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hape 125"/>
          <p:cNvSpPr txBox="1">
            <a:spLocks noGrp="1"/>
          </p:cNvSpPr>
          <p:nvPr>
            <p:ph type="title"/>
          </p:nvPr>
        </p:nvSpPr>
        <p:spPr>
          <a:xfrm>
            <a:off x="1146175" y="530225"/>
            <a:ext cx="3208338" cy="1028700"/>
          </a:xfrm>
        </p:spPr>
        <p:txBody>
          <a:bodyPr/>
          <a:lstStyle/>
          <a:p>
            <a:pPr eaLnBrk="1" hangingPunct="1">
              <a:spcBef>
                <a:spcPct val="0"/>
              </a:spcBef>
              <a:spcAft>
                <a:spcPct val="0"/>
              </a:spcAft>
              <a:buSzPct val="25000"/>
            </a:pPr>
            <a:r>
              <a:rPr lang="en-US" smtClean="0">
                <a:latin typeface="Rockwell" pitchFamily="18" charset="0"/>
                <a:cs typeface="Arial" charset="0"/>
                <a:sym typeface="Rockwell" pitchFamily="18" charset="0"/>
              </a:rPr>
              <a:t>Logic Behind Our Outcome</a:t>
            </a:r>
          </a:p>
        </p:txBody>
      </p:sp>
      <p:sp>
        <p:nvSpPr>
          <p:cNvPr id="17410" name="Shape 126"/>
          <p:cNvSpPr>
            <a:spLocks noChangeArrowheads="1"/>
          </p:cNvSpPr>
          <p:nvPr/>
        </p:nvSpPr>
        <p:spPr bwMode="auto">
          <a:xfrm>
            <a:off x="433388" y="2035175"/>
            <a:ext cx="2773362" cy="950913"/>
          </a:xfrm>
          <a:prstGeom prst="homePlate">
            <a:avLst>
              <a:gd name="adj" fmla="val 30137"/>
            </a:avLst>
          </a:prstGeom>
          <a:solidFill>
            <a:srgbClr val="94BF6E"/>
          </a:solidFill>
          <a:ln w="9525">
            <a:noFill/>
            <a:miter lim="800000"/>
            <a:headEnd/>
            <a:tailEnd/>
          </a:ln>
        </p:spPr>
        <p:txBody>
          <a:bodyPr lIns="91425" tIns="91425" rIns="91425" bIns="91425" anchor="ctr"/>
          <a:lstStyle/>
          <a:p>
            <a:pPr algn="ctr">
              <a:buClr>
                <a:srgbClr val="FFFFFF"/>
              </a:buClr>
              <a:buSzPct val="25000"/>
              <a:buFont typeface="Rockwell" pitchFamily="18" charset="0"/>
              <a:buNone/>
            </a:pPr>
            <a:r>
              <a:rPr lang="en-US" sz="2200" b="1" dirty="0">
                <a:solidFill>
                  <a:srgbClr val="FFFFFF"/>
                </a:solidFill>
                <a:latin typeface="Rockwell" pitchFamily="18" charset="0"/>
                <a:sym typeface="Rockwell" pitchFamily="18" charset="0"/>
              </a:rPr>
              <a:t>Factors</a:t>
            </a:r>
          </a:p>
        </p:txBody>
      </p:sp>
      <p:grpSp>
        <p:nvGrpSpPr>
          <p:cNvPr id="17413" name="Shape 129"/>
          <p:cNvGrpSpPr>
            <a:grpSpLocks/>
          </p:cNvGrpSpPr>
          <p:nvPr/>
        </p:nvGrpSpPr>
        <p:grpSpPr bwMode="auto">
          <a:xfrm>
            <a:off x="433388" y="828675"/>
            <a:ext cx="369887" cy="274638"/>
            <a:chOff x="5247525" y="3007275"/>
            <a:chExt cx="517573" cy="384823"/>
          </a:xfrm>
        </p:grpSpPr>
        <p:sp>
          <p:nvSpPr>
            <p:cNvPr id="17419" name="Shape 130"/>
            <p:cNvSpPr>
              <a:spLocks/>
            </p:cNvSpPr>
            <p:nvPr/>
          </p:nvSpPr>
          <p:spPr bwMode="auto">
            <a:xfrm>
              <a:off x="5247525" y="3007275"/>
              <a:ext cx="348900" cy="348900"/>
            </a:xfrm>
            <a:custGeom>
              <a:avLst/>
              <a:gdLst>
                <a:gd name="T0" fmla="*/ 0 w 120000"/>
                <a:gd name="T1" fmla="*/ 0 h 120000"/>
                <a:gd name="T2" fmla="*/ 120000 w 120000"/>
                <a:gd name="T3" fmla="*/ 120000 h 120000"/>
              </a:gdLst>
              <a:ahLst/>
              <a:cxnLst>
                <a:cxn ang="0">
                  <a:pos x="100318" y="43353"/>
                </a:cxn>
                <a:cxn ang="0">
                  <a:pos x="106388" y="27858"/>
                </a:cxn>
                <a:cxn ang="0">
                  <a:pos x="106595" y="22407"/>
                </a:cxn>
                <a:cxn ang="0">
                  <a:pos x="98641" y="14032"/>
                </a:cxn>
                <a:cxn ang="0">
                  <a:pos x="93190" y="13198"/>
                </a:cxn>
                <a:cxn ang="0">
                  <a:pos x="79165" y="20730"/>
                </a:cxn>
                <a:cxn ang="0">
                  <a:pos x="70154" y="5451"/>
                </a:cxn>
                <a:cxn ang="0">
                  <a:pos x="67222" y="1049"/>
                </a:cxn>
                <a:cxn ang="0">
                  <a:pos x="55709" y="0"/>
                </a:cxn>
                <a:cxn ang="0">
                  <a:pos x="50894" y="2519"/>
                </a:cxn>
                <a:cxn ang="0">
                  <a:pos x="48168" y="17798"/>
                </a:cxn>
                <a:cxn ang="0">
                  <a:pos x="28693" y="14239"/>
                </a:cxn>
                <a:cxn ang="0">
                  <a:pos x="24505" y="12983"/>
                </a:cxn>
                <a:cxn ang="0">
                  <a:pos x="14660" y="20524"/>
                </a:cxn>
                <a:cxn ang="0">
                  <a:pos x="12777" y="24505"/>
                </a:cxn>
                <a:cxn ang="0">
                  <a:pos x="21779" y="38538"/>
                </a:cxn>
                <a:cxn ang="0">
                  <a:pos x="17807" y="48374"/>
                </a:cxn>
                <a:cxn ang="0">
                  <a:pos x="2304" y="51100"/>
                </a:cxn>
                <a:cxn ang="0">
                  <a:pos x="8" y="55915"/>
                </a:cxn>
                <a:cxn ang="0">
                  <a:pos x="842" y="67437"/>
                </a:cxn>
                <a:cxn ang="0">
                  <a:pos x="5451" y="70369"/>
                </a:cxn>
                <a:cxn ang="0">
                  <a:pos x="20524" y="79157"/>
                </a:cxn>
                <a:cxn ang="0">
                  <a:pos x="12992" y="93404"/>
                </a:cxn>
                <a:cxn ang="0">
                  <a:pos x="13826" y="98641"/>
                </a:cxn>
                <a:cxn ang="0">
                  <a:pos x="22201" y="106595"/>
                </a:cxn>
                <a:cxn ang="0">
                  <a:pos x="27644" y="106388"/>
                </a:cxn>
                <a:cxn ang="0">
                  <a:pos x="43147" y="100524"/>
                </a:cxn>
                <a:cxn ang="0">
                  <a:pos x="49845" y="115597"/>
                </a:cxn>
                <a:cxn ang="0">
                  <a:pos x="53611" y="119578"/>
                </a:cxn>
                <a:cxn ang="0">
                  <a:pos x="65133" y="120000"/>
                </a:cxn>
                <a:cxn ang="0">
                  <a:pos x="69527" y="116646"/>
                </a:cxn>
                <a:cxn ang="0">
                  <a:pos x="74135" y="101358"/>
                </a:cxn>
                <a:cxn ang="0">
                  <a:pos x="91306" y="105967"/>
                </a:cxn>
                <a:cxn ang="0">
                  <a:pos x="96543" y="107016"/>
                </a:cxn>
                <a:cxn ang="0">
                  <a:pos x="105339" y="99475"/>
                </a:cxn>
                <a:cxn ang="0">
                  <a:pos x="107016" y="94445"/>
                </a:cxn>
                <a:cxn ang="0">
                  <a:pos x="98013" y="81461"/>
                </a:cxn>
                <a:cxn ang="0">
                  <a:pos x="114557" y="70369"/>
                </a:cxn>
                <a:cxn ang="0">
                  <a:pos x="118323" y="68271"/>
                </a:cxn>
                <a:cxn ang="0">
                  <a:pos x="120000" y="55915"/>
                </a:cxn>
                <a:cxn ang="0">
                  <a:pos x="118323" y="51728"/>
                </a:cxn>
                <a:cxn ang="0">
                  <a:pos x="114557" y="49630"/>
                </a:cxn>
                <a:cxn ang="0">
                  <a:pos x="69114" y="77274"/>
                </a:cxn>
                <a:cxn ang="0">
                  <a:pos x="59896" y="79578"/>
                </a:cxn>
                <a:cxn ang="0">
                  <a:pos x="50894" y="77274"/>
                </a:cxn>
                <a:cxn ang="0">
                  <a:pos x="44815" y="72459"/>
                </a:cxn>
                <a:cxn ang="0">
                  <a:pos x="40842" y="63662"/>
                </a:cxn>
                <a:cxn ang="0">
                  <a:pos x="41255" y="54453"/>
                </a:cxn>
                <a:cxn ang="0">
                  <a:pos x="46079" y="46285"/>
                </a:cxn>
                <a:cxn ang="0">
                  <a:pos x="52570" y="41883"/>
                </a:cxn>
                <a:cxn ang="0">
                  <a:pos x="61779" y="40627"/>
                </a:cxn>
                <a:cxn ang="0">
                  <a:pos x="70782" y="43774"/>
                </a:cxn>
                <a:cxn ang="0">
                  <a:pos x="76233" y="49217"/>
                </a:cxn>
                <a:cxn ang="0">
                  <a:pos x="79372" y="58220"/>
                </a:cxn>
                <a:cxn ang="0">
                  <a:pos x="78116" y="67437"/>
                </a:cxn>
                <a:cxn ang="0">
                  <a:pos x="73714" y="73929"/>
                </a:cxn>
              </a:cxnLst>
              <a:rect l="T0" t="T1" r="T2" b="T3"/>
              <a:pathLst>
                <a:path w="120000" h="120000" fill="none" extrusionOk="0">
                  <a:moveTo>
                    <a:pt x="114557" y="49630"/>
                  </a:moveTo>
                  <a:lnTo>
                    <a:pt x="101986" y="48374"/>
                  </a:lnTo>
                  <a:lnTo>
                    <a:pt x="101358" y="45864"/>
                  </a:lnTo>
                  <a:lnTo>
                    <a:pt x="100318" y="43353"/>
                  </a:lnTo>
                  <a:lnTo>
                    <a:pt x="99269" y="40842"/>
                  </a:lnTo>
                  <a:lnTo>
                    <a:pt x="98013" y="38538"/>
                  </a:lnTo>
                  <a:lnTo>
                    <a:pt x="105760" y="28693"/>
                  </a:lnTo>
                  <a:lnTo>
                    <a:pt x="106388" y="27858"/>
                  </a:lnTo>
                  <a:lnTo>
                    <a:pt x="106809" y="26809"/>
                  </a:lnTo>
                  <a:lnTo>
                    <a:pt x="107016" y="25760"/>
                  </a:lnTo>
                  <a:lnTo>
                    <a:pt x="107016" y="24505"/>
                  </a:lnTo>
                  <a:lnTo>
                    <a:pt x="106809" y="23456"/>
                  </a:lnTo>
                  <a:lnTo>
                    <a:pt x="106595" y="22407"/>
                  </a:lnTo>
                  <a:lnTo>
                    <a:pt x="105967" y="21367"/>
                  </a:lnTo>
                  <a:lnTo>
                    <a:pt x="105339" y="20524"/>
                  </a:lnTo>
                  <a:lnTo>
                    <a:pt x="99475" y="14660"/>
                  </a:lnTo>
                  <a:lnTo>
                    <a:pt x="98641" y="14032"/>
                  </a:lnTo>
                  <a:lnTo>
                    <a:pt x="97592" y="13404"/>
                  </a:lnTo>
                  <a:lnTo>
                    <a:pt x="96543" y="12983"/>
                  </a:lnTo>
                  <a:lnTo>
                    <a:pt x="95494" y="12983"/>
                  </a:lnTo>
                  <a:lnTo>
                    <a:pt x="94239" y="12983"/>
                  </a:lnTo>
                  <a:lnTo>
                    <a:pt x="93190" y="13198"/>
                  </a:lnTo>
                  <a:lnTo>
                    <a:pt x="92149" y="13611"/>
                  </a:lnTo>
                  <a:lnTo>
                    <a:pt x="91306" y="14239"/>
                  </a:lnTo>
                  <a:lnTo>
                    <a:pt x="81470" y="21994"/>
                  </a:lnTo>
                  <a:lnTo>
                    <a:pt x="79165" y="20730"/>
                  </a:lnTo>
                  <a:lnTo>
                    <a:pt x="76646" y="19690"/>
                  </a:lnTo>
                  <a:lnTo>
                    <a:pt x="74135" y="18641"/>
                  </a:lnTo>
                  <a:lnTo>
                    <a:pt x="71625" y="17798"/>
                  </a:lnTo>
                  <a:lnTo>
                    <a:pt x="70154" y="5451"/>
                  </a:lnTo>
                  <a:lnTo>
                    <a:pt x="69948" y="4402"/>
                  </a:lnTo>
                  <a:lnTo>
                    <a:pt x="69527" y="3353"/>
                  </a:lnTo>
                  <a:lnTo>
                    <a:pt x="68899" y="2519"/>
                  </a:lnTo>
                  <a:lnTo>
                    <a:pt x="68271" y="1676"/>
                  </a:lnTo>
                  <a:lnTo>
                    <a:pt x="67222" y="1049"/>
                  </a:lnTo>
                  <a:lnTo>
                    <a:pt x="66388" y="421"/>
                  </a:lnTo>
                  <a:lnTo>
                    <a:pt x="65133" y="214"/>
                  </a:lnTo>
                  <a:lnTo>
                    <a:pt x="64084" y="0"/>
                  </a:lnTo>
                  <a:lnTo>
                    <a:pt x="55709" y="0"/>
                  </a:lnTo>
                  <a:lnTo>
                    <a:pt x="54660" y="214"/>
                  </a:lnTo>
                  <a:lnTo>
                    <a:pt x="53611" y="421"/>
                  </a:lnTo>
                  <a:lnTo>
                    <a:pt x="52570" y="1049"/>
                  </a:lnTo>
                  <a:lnTo>
                    <a:pt x="51728" y="1676"/>
                  </a:lnTo>
                  <a:lnTo>
                    <a:pt x="50894" y="2519"/>
                  </a:lnTo>
                  <a:lnTo>
                    <a:pt x="50266" y="3353"/>
                  </a:lnTo>
                  <a:lnTo>
                    <a:pt x="49845" y="4402"/>
                  </a:lnTo>
                  <a:lnTo>
                    <a:pt x="49638" y="5451"/>
                  </a:lnTo>
                  <a:lnTo>
                    <a:pt x="48168" y="17798"/>
                  </a:lnTo>
                  <a:lnTo>
                    <a:pt x="45657" y="18641"/>
                  </a:lnTo>
                  <a:lnTo>
                    <a:pt x="43147" y="19690"/>
                  </a:lnTo>
                  <a:lnTo>
                    <a:pt x="40842" y="20730"/>
                  </a:lnTo>
                  <a:lnTo>
                    <a:pt x="38538" y="21994"/>
                  </a:lnTo>
                  <a:lnTo>
                    <a:pt x="28693" y="14239"/>
                  </a:lnTo>
                  <a:lnTo>
                    <a:pt x="27644" y="13611"/>
                  </a:lnTo>
                  <a:lnTo>
                    <a:pt x="26603" y="13198"/>
                  </a:lnTo>
                  <a:lnTo>
                    <a:pt x="25554" y="12983"/>
                  </a:lnTo>
                  <a:lnTo>
                    <a:pt x="24505" y="12983"/>
                  </a:lnTo>
                  <a:lnTo>
                    <a:pt x="23456" y="12983"/>
                  </a:lnTo>
                  <a:lnTo>
                    <a:pt x="22201" y="13404"/>
                  </a:lnTo>
                  <a:lnTo>
                    <a:pt x="21367" y="14032"/>
                  </a:lnTo>
                  <a:lnTo>
                    <a:pt x="20524" y="14660"/>
                  </a:lnTo>
                  <a:lnTo>
                    <a:pt x="14660" y="20524"/>
                  </a:lnTo>
                  <a:lnTo>
                    <a:pt x="13826" y="21367"/>
                  </a:lnTo>
                  <a:lnTo>
                    <a:pt x="13404" y="22407"/>
                  </a:lnTo>
                  <a:lnTo>
                    <a:pt x="12992" y="23456"/>
                  </a:lnTo>
                  <a:lnTo>
                    <a:pt x="12777" y="24505"/>
                  </a:lnTo>
                  <a:lnTo>
                    <a:pt x="12777" y="25760"/>
                  </a:lnTo>
                  <a:lnTo>
                    <a:pt x="12992" y="26809"/>
                  </a:lnTo>
                  <a:lnTo>
                    <a:pt x="13404" y="27858"/>
                  </a:lnTo>
                  <a:lnTo>
                    <a:pt x="14032" y="28693"/>
                  </a:lnTo>
                  <a:lnTo>
                    <a:pt x="21779" y="38538"/>
                  </a:lnTo>
                  <a:lnTo>
                    <a:pt x="20524" y="40842"/>
                  </a:lnTo>
                  <a:lnTo>
                    <a:pt x="19484" y="43353"/>
                  </a:lnTo>
                  <a:lnTo>
                    <a:pt x="18641" y="45864"/>
                  </a:lnTo>
                  <a:lnTo>
                    <a:pt x="17807" y="48374"/>
                  </a:lnTo>
                  <a:lnTo>
                    <a:pt x="5451" y="49630"/>
                  </a:lnTo>
                  <a:lnTo>
                    <a:pt x="4402" y="50051"/>
                  </a:lnTo>
                  <a:lnTo>
                    <a:pt x="3353" y="50472"/>
                  </a:lnTo>
                  <a:lnTo>
                    <a:pt x="2304" y="51100"/>
                  </a:lnTo>
                  <a:lnTo>
                    <a:pt x="1470" y="51728"/>
                  </a:lnTo>
                  <a:lnTo>
                    <a:pt x="842" y="52777"/>
                  </a:lnTo>
                  <a:lnTo>
                    <a:pt x="421" y="53611"/>
                  </a:lnTo>
                  <a:lnTo>
                    <a:pt x="8" y="54866"/>
                  </a:lnTo>
                  <a:lnTo>
                    <a:pt x="8" y="55915"/>
                  </a:lnTo>
                  <a:lnTo>
                    <a:pt x="8" y="64084"/>
                  </a:lnTo>
                  <a:lnTo>
                    <a:pt x="8" y="65339"/>
                  </a:lnTo>
                  <a:lnTo>
                    <a:pt x="421" y="66388"/>
                  </a:lnTo>
                  <a:lnTo>
                    <a:pt x="842" y="67437"/>
                  </a:lnTo>
                  <a:lnTo>
                    <a:pt x="1470" y="68271"/>
                  </a:lnTo>
                  <a:lnTo>
                    <a:pt x="2304" y="69105"/>
                  </a:lnTo>
                  <a:lnTo>
                    <a:pt x="3353" y="69742"/>
                  </a:lnTo>
                  <a:lnTo>
                    <a:pt x="4402" y="70154"/>
                  </a:lnTo>
                  <a:lnTo>
                    <a:pt x="5451" y="70369"/>
                  </a:lnTo>
                  <a:lnTo>
                    <a:pt x="17807" y="71831"/>
                  </a:lnTo>
                  <a:lnTo>
                    <a:pt x="18641" y="74342"/>
                  </a:lnTo>
                  <a:lnTo>
                    <a:pt x="19484" y="76646"/>
                  </a:lnTo>
                  <a:lnTo>
                    <a:pt x="20524" y="79157"/>
                  </a:lnTo>
                  <a:lnTo>
                    <a:pt x="21779" y="81461"/>
                  </a:lnTo>
                  <a:lnTo>
                    <a:pt x="14032" y="91306"/>
                  </a:lnTo>
                  <a:lnTo>
                    <a:pt x="13404" y="92355"/>
                  </a:lnTo>
                  <a:lnTo>
                    <a:pt x="12992" y="93404"/>
                  </a:lnTo>
                  <a:lnTo>
                    <a:pt x="12777" y="94445"/>
                  </a:lnTo>
                  <a:lnTo>
                    <a:pt x="12777" y="95494"/>
                  </a:lnTo>
                  <a:lnTo>
                    <a:pt x="12992" y="96543"/>
                  </a:lnTo>
                  <a:lnTo>
                    <a:pt x="13404" y="97592"/>
                  </a:lnTo>
                  <a:lnTo>
                    <a:pt x="13826" y="98641"/>
                  </a:lnTo>
                  <a:lnTo>
                    <a:pt x="14660" y="99475"/>
                  </a:lnTo>
                  <a:lnTo>
                    <a:pt x="20524" y="105339"/>
                  </a:lnTo>
                  <a:lnTo>
                    <a:pt x="21367" y="106173"/>
                  </a:lnTo>
                  <a:lnTo>
                    <a:pt x="22201" y="106595"/>
                  </a:lnTo>
                  <a:lnTo>
                    <a:pt x="23456" y="107016"/>
                  </a:lnTo>
                  <a:lnTo>
                    <a:pt x="24505" y="107222"/>
                  </a:lnTo>
                  <a:lnTo>
                    <a:pt x="25554" y="107222"/>
                  </a:lnTo>
                  <a:lnTo>
                    <a:pt x="26603" y="106801"/>
                  </a:lnTo>
                  <a:lnTo>
                    <a:pt x="27644" y="106388"/>
                  </a:lnTo>
                  <a:lnTo>
                    <a:pt x="28693" y="105967"/>
                  </a:lnTo>
                  <a:lnTo>
                    <a:pt x="38538" y="98220"/>
                  </a:lnTo>
                  <a:lnTo>
                    <a:pt x="40842" y="99269"/>
                  </a:lnTo>
                  <a:lnTo>
                    <a:pt x="43147" y="100524"/>
                  </a:lnTo>
                  <a:lnTo>
                    <a:pt x="45657" y="101358"/>
                  </a:lnTo>
                  <a:lnTo>
                    <a:pt x="48168" y="102201"/>
                  </a:lnTo>
                  <a:lnTo>
                    <a:pt x="49638" y="114548"/>
                  </a:lnTo>
                  <a:lnTo>
                    <a:pt x="49845" y="115597"/>
                  </a:lnTo>
                  <a:lnTo>
                    <a:pt x="50266" y="116646"/>
                  </a:lnTo>
                  <a:lnTo>
                    <a:pt x="50894" y="117695"/>
                  </a:lnTo>
                  <a:lnTo>
                    <a:pt x="51728" y="118529"/>
                  </a:lnTo>
                  <a:lnTo>
                    <a:pt x="52570" y="119157"/>
                  </a:lnTo>
                  <a:lnTo>
                    <a:pt x="53611" y="119578"/>
                  </a:lnTo>
                  <a:lnTo>
                    <a:pt x="54660" y="120000"/>
                  </a:lnTo>
                  <a:lnTo>
                    <a:pt x="55709" y="120000"/>
                  </a:lnTo>
                  <a:lnTo>
                    <a:pt x="64084" y="120000"/>
                  </a:lnTo>
                  <a:lnTo>
                    <a:pt x="65133" y="120000"/>
                  </a:lnTo>
                  <a:lnTo>
                    <a:pt x="66388" y="119578"/>
                  </a:lnTo>
                  <a:lnTo>
                    <a:pt x="67222" y="119157"/>
                  </a:lnTo>
                  <a:lnTo>
                    <a:pt x="68271" y="118529"/>
                  </a:lnTo>
                  <a:lnTo>
                    <a:pt x="68899" y="117695"/>
                  </a:lnTo>
                  <a:lnTo>
                    <a:pt x="69527" y="116646"/>
                  </a:lnTo>
                  <a:lnTo>
                    <a:pt x="69948" y="115597"/>
                  </a:lnTo>
                  <a:lnTo>
                    <a:pt x="70154" y="114548"/>
                  </a:lnTo>
                  <a:lnTo>
                    <a:pt x="71625" y="102201"/>
                  </a:lnTo>
                  <a:lnTo>
                    <a:pt x="74135" y="101358"/>
                  </a:lnTo>
                  <a:lnTo>
                    <a:pt x="76646" y="100524"/>
                  </a:lnTo>
                  <a:lnTo>
                    <a:pt x="79165" y="99269"/>
                  </a:lnTo>
                  <a:lnTo>
                    <a:pt x="81470" y="98220"/>
                  </a:lnTo>
                  <a:lnTo>
                    <a:pt x="91306" y="105967"/>
                  </a:lnTo>
                  <a:lnTo>
                    <a:pt x="92149" y="106388"/>
                  </a:lnTo>
                  <a:lnTo>
                    <a:pt x="93190" y="106801"/>
                  </a:lnTo>
                  <a:lnTo>
                    <a:pt x="94239" y="107222"/>
                  </a:lnTo>
                  <a:lnTo>
                    <a:pt x="95494" y="107222"/>
                  </a:lnTo>
                  <a:lnTo>
                    <a:pt x="96543" y="107016"/>
                  </a:lnTo>
                  <a:lnTo>
                    <a:pt x="97592" y="106595"/>
                  </a:lnTo>
                  <a:lnTo>
                    <a:pt x="98641" y="106173"/>
                  </a:lnTo>
                  <a:lnTo>
                    <a:pt x="99475" y="105339"/>
                  </a:lnTo>
                  <a:lnTo>
                    <a:pt x="105339" y="99475"/>
                  </a:lnTo>
                  <a:lnTo>
                    <a:pt x="105967" y="98641"/>
                  </a:lnTo>
                  <a:lnTo>
                    <a:pt x="106595" y="97592"/>
                  </a:lnTo>
                  <a:lnTo>
                    <a:pt x="106809" y="96543"/>
                  </a:lnTo>
                  <a:lnTo>
                    <a:pt x="107016" y="95494"/>
                  </a:lnTo>
                  <a:lnTo>
                    <a:pt x="107016" y="94445"/>
                  </a:lnTo>
                  <a:lnTo>
                    <a:pt x="106809" y="93404"/>
                  </a:lnTo>
                  <a:lnTo>
                    <a:pt x="106388" y="92355"/>
                  </a:lnTo>
                  <a:lnTo>
                    <a:pt x="105760" y="91306"/>
                  </a:lnTo>
                  <a:lnTo>
                    <a:pt x="98013" y="81461"/>
                  </a:lnTo>
                  <a:lnTo>
                    <a:pt x="99269" y="79157"/>
                  </a:lnTo>
                  <a:lnTo>
                    <a:pt x="100318" y="76646"/>
                  </a:lnTo>
                  <a:lnTo>
                    <a:pt x="101358" y="74342"/>
                  </a:lnTo>
                  <a:lnTo>
                    <a:pt x="101986" y="71831"/>
                  </a:lnTo>
                  <a:lnTo>
                    <a:pt x="114557" y="70369"/>
                  </a:lnTo>
                  <a:lnTo>
                    <a:pt x="115597" y="70154"/>
                  </a:lnTo>
                  <a:lnTo>
                    <a:pt x="116646" y="69742"/>
                  </a:lnTo>
                  <a:lnTo>
                    <a:pt x="117489" y="69105"/>
                  </a:lnTo>
                  <a:lnTo>
                    <a:pt x="118323" y="68271"/>
                  </a:lnTo>
                  <a:lnTo>
                    <a:pt x="118950" y="67437"/>
                  </a:lnTo>
                  <a:lnTo>
                    <a:pt x="119578" y="66388"/>
                  </a:lnTo>
                  <a:lnTo>
                    <a:pt x="119793" y="65339"/>
                  </a:lnTo>
                  <a:lnTo>
                    <a:pt x="120000" y="64084"/>
                  </a:lnTo>
                  <a:lnTo>
                    <a:pt x="120000" y="55915"/>
                  </a:lnTo>
                  <a:lnTo>
                    <a:pt x="119793" y="54866"/>
                  </a:lnTo>
                  <a:lnTo>
                    <a:pt x="119578" y="53611"/>
                  </a:lnTo>
                  <a:lnTo>
                    <a:pt x="118950" y="52777"/>
                  </a:lnTo>
                  <a:lnTo>
                    <a:pt x="118323" y="51728"/>
                  </a:lnTo>
                  <a:lnTo>
                    <a:pt x="117489" y="51100"/>
                  </a:lnTo>
                  <a:lnTo>
                    <a:pt x="116646" y="50472"/>
                  </a:lnTo>
                  <a:lnTo>
                    <a:pt x="115597" y="50051"/>
                  </a:lnTo>
                  <a:lnTo>
                    <a:pt x="114557" y="49630"/>
                  </a:lnTo>
                  <a:close/>
                  <a:moveTo>
                    <a:pt x="73714" y="73929"/>
                  </a:moveTo>
                  <a:lnTo>
                    <a:pt x="73714" y="73929"/>
                  </a:lnTo>
                  <a:lnTo>
                    <a:pt x="72252" y="75184"/>
                  </a:lnTo>
                  <a:lnTo>
                    <a:pt x="70782" y="76440"/>
                  </a:lnTo>
                  <a:lnTo>
                    <a:pt x="69114" y="77274"/>
                  </a:lnTo>
                  <a:lnTo>
                    <a:pt x="67222" y="78116"/>
                  </a:lnTo>
                  <a:lnTo>
                    <a:pt x="65554" y="78744"/>
                  </a:lnTo>
                  <a:lnTo>
                    <a:pt x="63662" y="79157"/>
                  </a:lnTo>
                  <a:lnTo>
                    <a:pt x="61779" y="79372"/>
                  </a:lnTo>
                  <a:lnTo>
                    <a:pt x="59896" y="79578"/>
                  </a:lnTo>
                  <a:lnTo>
                    <a:pt x="58013" y="79372"/>
                  </a:lnTo>
                  <a:lnTo>
                    <a:pt x="56130" y="79157"/>
                  </a:lnTo>
                  <a:lnTo>
                    <a:pt x="54453" y="78744"/>
                  </a:lnTo>
                  <a:lnTo>
                    <a:pt x="52570" y="78116"/>
                  </a:lnTo>
                  <a:lnTo>
                    <a:pt x="50894" y="77274"/>
                  </a:lnTo>
                  <a:lnTo>
                    <a:pt x="49217" y="76440"/>
                  </a:lnTo>
                  <a:lnTo>
                    <a:pt x="47540" y="75184"/>
                  </a:lnTo>
                  <a:lnTo>
                    <a:pt x="46079" y="73929"/>
                  </a:lnTo>
                  <a:lnTo>
                    <a:pt x="44815" y="72459"/>
                  </a:lnTo>
                  <a:lnTo>
                    <a:pt x="43559" y="70782"/>
                  </a:lnTo>
                  <a:lnTo>
                    <a:pt x="42725" y="69105"/>
                  </a:lnTo>
                  <a:lnTo>
                    <a:pt x="41883" y="67437"/>
                  </a:lnTo>
                  <a:lnTo>
                    <a:pt x="41255" y="65546"/>
                  </a:lnTo>
                  <a:lnTo>
                    <a:pt x="40842" y="63662"/>
                  </a:lnTo>
                  <a:lnTo>
                    <a:pt x="40421" y="61986"/>
                  </a:lnTo>
                  <a:lnTo>
                    <a:pt x="40421" y="60103"/>
                  </a:lnTo>
                  <a:lnTo>
                    <a:pt x="40421" y="58220"/>
                  </a:lnTo>
                  <a:lnTo>
                    <a:pt x="40842" y="56337"/>
                  </a:lnTo>
                  <a:lnTo>
                    <a:pt x="41255" y="54453"/>
                  </a:lnTo>
                  <a:lnTo>
                    <a:pt x="41883" y="52777"/>
                  </a:lnTo>
                  <a:lnTo>
                    <a:pt x="42725" y="50894"/>
                  </a:lnTo>
                  <a:lnTo>
                    <a:pt x="43559" y="49217"/>
                  </a:lnTo>
                  <a:lnTo>
                    <a:pt x="44815" y="47747"/>
                  </a:lnTo>
                  <a:lnTo>
                    <a:pt x="46079" y="46285"/>
                  </a:lnTo>
                  <a:lnTo>
                    <a:pt x="47540" y="44815"/>
                  </a:lnTo>
                  <a:lnTo>
                    <a:pt x="49217" y="43774"/>
                  </a:lnTo>
                  <a:lnTo>
                    <a:pt x="50894" y="42725"/>
                  </a:lnTo>
                  <a:lnTo>
                    <a:pt x="52570" y="41883"/>
                  </a:lnTo>
                  <a:lnTo>
                    <a:pt x="54453" y="41255"/>
                  </a:lnTo>
                  <a:lnTo>
                    <a:pt x="56130" y="40842"/>
                  </a:lnTo>
                  <a:lnTo>
                    <a:pt x="58013" y="40627"/>
                  </a:lnTo>
                  <a:lnTo>
                    <a:pt x="59896" y="40421"/>
                  </a:lnTo>
                  <a:lnTo>
                    <a:pt x="61779" y="40627"/>
                  </a:lnTo>
                  <a:lnTo>
                    <a:pt x="63662" y="40842"/>
                  </a:lnTo>
                  <a:lnTo>
                    <a:pt x="65554" y="41255"/>
                  </a:lnTo>
                  <a:lnTo>
                    <a:pt x="67222" y="41883"/>
                  </a:lnTo>
                  <a:lnTo>
                    <a:pt x="69114" y="42725"/>
                  </a:lnTo>
                  <a:lnTo>
                    <a:pt x="70782" y="43774"/>
                  </a:lnTo>
                  <a:lnTo>
                    <a:pt x="72252" y="44815"/>
                  </a:lnTo>
                  <a:lnTo>
                    <a:pt x="73714" y="46285"/>
                  </a:lnTo>
                  <a:lnTo>
                    <a:pt x="75184" y="47747"/>
                  </a:lnTo>
                  <a:lnTo>
                    <a:pt x="76233" y="49217"/>
                  </a:lnTo>
                  <a:lnTo>
                    <a:pt x="77274" y="50894"/>
                  </a:lnTo>
                  <a:lnTo>
                    <a:pt x="78116" y="52777"/>
                  </a:lnTo>
                  <a:lnTo>
                    <a:pt x="78744" y="54453"/>
                  </a:lnTo>
                  <a:lnTo>
                    <a:pt x="79165" y="56337"/>
                  </a:lnTo>
                  <a:lnTo>
                    <a:pt x="79372" y="58220"/>
                  </a:lnTo>
                  <a:lnTo>
                    <a:pt x="79372" y="60103"/>
                  </a:lnTo>
                  <a:lnTo>
                    <a:pt x="79372" y="61986"/>
                  </a:lnTo>
                  <a:lnTo>
                    <a:pt x="79165" y="63662"/>
                  </a:lnTo>
                  <a:lnTo>
                    <a:pt x="78744" y="65546"/>
                  </a:lnTo>
                  <a:lnTo>
                    <a:pt x="78116" y="67437"/>
                  </a:lnTo>
                  <a:lnTo>
                    <a:pt x="77274" y="69105"/>
                  </a:lnTo>
                  <a:lnTo>
                    <a:pt x="76233" y="70782"/>
                  </a:lnTo>
                  <a:lnTo>
                    <a:pt x="75184" y="72459"/>
                  </a:lnTo>
                  <a:lnTo>
                    <a:pt x="73714" y="73929"/>
                  </a:lnTo>
                  <a:close/>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17420" name="Shape 131"/>
            <p:cNvSpPr>
              <a:spLocks/>
            </p:cNvSpPr>
            <p:nvPr/>
          </p:nvSpPr>
          <p:spPr bwMode="auto">
            <a:xfrm>
              <a:off x="5566575" y="3193575"/>
              <a:ext cx="198523" cy="198523"/>
            </a:xfrm>
            <a:custGeom>
              <a:avLst/>
              <a:gdLst>
                <a:gd name="T0" fmla="*/ 0 w 120000"/>
                <a:gd name="T1" fmla="*/ 0 h 120000"/>
                <a:gd name="T2" fmla="*/ 120000 w 120000"/>
                <a:gd name="T3" fmla="*/ 120000 h 120000"/>
              </a:gdLst>
              <a:ahLst/>
              <a:cxnLst>
                <a:cxn ang="0">
                  <a:pos x="90910" y="33502"/>
                </a:cxn>
                <a:cxn ang="0">
                  <a:pos x="94960" y="13630"/>
                </a:cxn>
                <a:cxn ang="0">
                  <a:pos x="92391" y="7374"/>
                </a:cxn>
                <a:cxn ang="0">
                  <a:pos x="82810" y="2584"/>
                </a:cxn>
                <a:cxn ang="0">
                  <a:pos x="76554" y="4427"/>
                </a:cxn>
                <a:cxn ang="0">
                  <a:pos x="62939" y="19523"/>
                </a:cxn>
                <a:cxn ang="0">
                  <a:pos x="51907" y="2584"/>
                </a:cxn>
                <a:cxn ang="0">
                  <a:pos x="46014" y="15"/>
                </a:cxn>
                <a:cxn ang="0">
                  <a:pos x="35708" y="3324"/>
                </a:cxn>
                <a:cxn ang="0">
                  <a:pos x="32398" y="9217"/>
                </a:cxn>
                <a:cxn ang="0">
                  <a:pos x="33502" y="29452"/>
                </a:cxn>
                <a:cxn ang="0">
                  <a:pos x="13993" y="25402"/>
                </a:cxn>
                <a:cxn ang="0">
                  <a:pos x="7737" y="27623"/>
                </a:cxn>
                <a:cxn ang="0">
                  <a:pos x="2946" y="37189"/>
                </a:cxn>
                <a:cxn ang="0">
                  <a:pos x="4427" y="43808"/>
                </a:cxn>
                <a:cxn ang="0">
                  <a:pos x="19886" y="57060"/>
                </a:cxn>
                <a:cxn ang="0">
                  <a:pos x="2946" y="68107"/>
                </a:cxn>
                <a:cxn ang="0">
                  <a:pos x="377" y="74363"/>
                </a:cxn>
                <a:cxn ang="0">
                  <a:pos x="3687" y="84291"/>
                </a:cxn>
                <a:cxn ang="0">
                  <a:pos x="9202" y="87601"/>
                </a:cxn>
                <a:cxn ang="0">
                  <a:pos x="29452" y="86497"/>
                </a:cxn>
                <a:cxn ang="0">
                  <a:pos x="25402" y="106384"/>
                </a:cxn>
                <a:cxn ang="0">
                  <a:pos x="27971" y="112262"/>
                </a:cxn>
                <a:cxn ang="0">
                  <a:pos x="37551" y="117415"/>
                </a:cxn>
                <a:cxn ang="0">
                  <a:pos x="43808" y="115572"/>
                </a:cxn>
                <a:cxn ang="0">
                  <a:pos x="57423" y="100491"/>
                </a:cxn>
                <a:cxn ang="0">
                  <a:pos x="68469" y="117415"/>
                </a:cxn>
                <a:cxn ang="0">
                  <a:pos x="74348" y="120000"/>
                </a:cxn>
                <a:cxn ang="0">
                  <a:pos x="84654" y="116675"/>
                </a:cxn>
                <a:cxn ang="0">
                  <a:pos x="87963" y="110797"/>
                </a:cxn>
                <a:cxn ang="0">
                  <a:pos x="86497" y="90547"/>
                </a:cxn>
                <a:cxn ang="0">
                  <a:pos x="106369" y="94597"/>
                </a:cxn>
                <a:cxn ang="0">
                  <a:pos x="112625" y="92391"/>
                </a:cxn>
                <a:cxn ang="0">
                  <a:pos x="117415" y="82825"/>
                </a:cxn>
                <a:cxn ang="0">
                  <a:pos x="115572" y="76191"/>
                </a:cxn>
                <a:cxn ang="0">
                  <a:pos x="100476" y="62954"/>
                </a:cxn>
                <a:cxn ang="0">
                  <a:pos x="117415" y="51907"/>
                </a:cxn>
                <a:cxn ang="0">
                  <a:pos x="119984" y="45651"/>
                </a:cxn>
                <a:cxn ang="0">
                  <a:pos x="116675" y="35345"/>
                </a:cxn>
                <a:cxn ang="0">
                  <a:pos x="111159" y="32398"/>
                </a:cxn>
                <a:cxn ang="0">
                  <a:pos x="82810" y="71416"/>
                </a:cxn>
                <a:cxn ang="0">
                  <a:pos x="76554" y="79138"/>
                </a:cxn>
                <a:cxn ang="0">
                  <a:pos x="68092" y="83928"/>
                </a:cxn>
                <a:cxn ang="0">
                  <a:pos x="58526" y="85032"/>
                </a:cxn>
                <a:cxn ang="0">
                  <a:pos x="48961" y="82448"/>
                </a:cxn>
                <a:cxn ang="0">
                  <a:pos x="42704" y="78035"/>
                </a:cxn>
                <a:cxn ang="0">
                  <a:pos x="37174" y="70313"/>
                </a:cxn>
                <a:cxn ang="0">
                  <a:pos x="34967" y="60748"/>
                </a:cxn>
                <a:cxn ang="0">
                  <a:pos x="36448" y="51167"/>
                </a:cxn>
                <a:cxn ang="0">
                  <a:pos x="40498" y="44548"/>
                </a:cxn>
                <a:cxn ang="0">
                  <a:pos x="47857" y="37914"/>
                </a:cxn>
                <a:cxn ang="0">
                  <a:pos x="57045" y="34982"/>
                </a:cxn>
                <a:cxn ang="0">
                  <a:pos x="66626" y="35708"/>
                </a:cxn>
                <a:cxn ang="0">
                  <a:pos x="73607" y="38655"/>
                </a:cxn>
                <a:cxn ang="0">
                  <a:pos x="80982" y="45651"/>
                </a:cxn>
                <a:cxn ang="0">
                  <a:pos x="84654" y="54476"/>
                </a:cxn>
                <a:cxn ang="0">
                  <a:pos x="85017" y="64057"/>
                </a:cxn>
                <a:cxn ang="0">
                  <a:pos x="82810" y="71416"/>
                </a:cxn>
              </a:cxnLst>
              <a:rect l="T0" t="T1" r="T2" b="T3"/>
              <a:pathLst>
                <a:path w="120000" h="120000" fill="none" extrusionOk="0">
                  <a:moveTo>
                    <a:pt x="109678" y="32398"/>
                  </a:moveTo>
                  <a:lnTo>
                    <a:pt x="92754" y="36086"/>
                  </a:lnTo>
                  <a:lnTo>
                    <a:pt x="90910" y="33502"/>
                  </a:lnTo>
                  <a:lnTo>
                    <a:pt x="88704" y="31295"/>
                  </a:lnTo>
                  <a:lnTo>
                    <a:pt x="94597" y="14733"/>
                  </a:lnTo>
                  <a:lnTo>
                    <a:pt x="94960" y="13630"/>
                  </a:lnTo>
                  <a:lnTo>
                    <a:pt x="94960" y="12527"/>
                  </a:lnTo>
                  <a:lnTo>
                    <a:pt x="94597" y="10321"/>
                  </a:lnTo>
                  <a:lnTo>
                    <a:pt x="93116" y="8477"/>
                  </a:lnTo>
                  <a:lnTo>
                    <a:pt x="92391" y="7374"/>
                  </a:lnTo>
                  <a:lnTo>
                    <a:pt x="91650" y="7011"/>
                  </a:lnTo>
                  <a:lnTo>
                    <a:pt x="83913" y="2961"/>
                  </a:lnTo>
                  <a:lnTo>
                    <a:pt x="82810" y="2584"/>
                  </a:lnTo>
                  <a:lnTo>
                    <a:pt x="81707" y="2584"/>
                  </a:lnTo>
                  <a:lnTo>
                    <a:pt x="79501" y="2584"/>
                  </a:lnTo>
                  <a:lnTo>
                    <a:pt x="77295" y="3687"/>
                  </a:lnTo>
                  <a:lnTo>
                    <a:pt x="76554" y="4427"/>
                  </a:lnTo>
                  <a:lnTo>
                    <a:pt x="75829" y="5168"/>
                  </a:lnTo>
                  <a:lnTo>
                    <a:pt x="66248" y="19886"/>
                  </a:lnTo>
                  <a:lnTo>
                    <a:pt x="62939" y="19523"/>
                  </a:lnTo>
                  <a:lnTo>
                    <a:pt x="59992" y="19523"/>
                  </a:lnTo>
                  <a:lnTo>
                    <a:pt x="52633" y="3687"/>
                  </a:lnTo>
                  <a:lnTo>
                    <a:pt x="51907" y="2584"/>
                  </a:lnTo>
                  <a:lnTo>
                    <a:pt x="51167" y="1858"/>
                  </a:lnTo>
                  <a:lnTo>
                    <a:pt x="49323" y="755"/>
                  </a:lnTo>
                  <a:lnTo>
                    <a:pt x="47117" y="15"/>
                  </a:lnTo>
                  <a:lnTo>
                    <a:pt x="46014" y="15"/>
                  </a:lnTo>
                  <a:lnTo>
                    <a:pt x="44911" y="377"/>
                  </a:lnTo>
                  <a:lnTo>
                    <a:pt x="36811" y="2961"/>
                  </a:lnTo>
                  <a:lnTo>
                    <a:pt x="35708" y="3324"/>
                  </a:lnTo>
                  <a:lnTo>
                    <a:pt x="34605" y="4064"/>
                  </a:lnTo>
                  <a:lnTo>
                    <a:pt x="33124" y="5908"/>
                  </a:lnTo>
                  <a:lnTo>
                    <a:pt x="32398" y="8114"/>
                  </a:lnTo>
                  <a:lnTo>
                    <a:pt x="32398" y="9217"/>
                  </a:lnTo>
                  <a:lnTo>
                    <a:pt x="32398" y="10321"/>
                  </a:lnTo>
                  <a:lnTo>
                    <a:pt x="36071" y="27623"/>
                  </a:lnTo>
                  <a:lnTo>
                    <a:pt x="33502" y="29452"/>
                  </a:lnTo>
                  <a:lnTo>
                    <a:pt x="31295" y="31658"/>
                  </a:lnTo>
                  <a:lnTo>
                    <a:pt x="15096" y="25402"/>
                  </a:lnTo>
                  <a:lnTo>
                    <a:pt x="13993" y="25402"/>
                  </a:lnTo>
                  <a:lnTo>
                    <a:pt x="12527" y="25039"/>
                  </a:lnTo>
                  <a:lnTo>
                    <a:pt x="10306" y="25780"/>
                  </a:lnTo>
                  <a:lnTo>
                    <a:pt x="8477" y="26883"/>
                  </a:lnTo>
                  <a:lnTo>
                    <a:pt x="7737" y="27623"/>
                  </a:lnTo>
                  <a:lnTo>
                    <a:pt x="6996" y="28726"/>
                  </a:lnTo>
                  <a:lnTo>
                    <a:pt x="3324" y="36086"/>
                  </a:lnTo>
                  <a:lnTo>
                    <a:pt x="2946" y="37189"/>
                  </a:lnTo>
                  <a:lnTo>
                    <a:pt x="2584" y="38292"/>
                  </a:lnTo>
                  <a:lnTo>
                    <a:pt x="2946" y="40861"/>
                  </a:lnTo>
                  <a:lnTo>
                    <a:pt x="3687" y="42704"/>
                  </a:lnTo>
                  <a:lnTo>
                    <a:pt x="4427" y="43808"/>
                  </a:lnTo>
                  <a:lnTo>
                    <a:pt x="5530" y="44548"/>
                  </a:lnTo>
                  <a:lnTo>
                    <a:pt x="20249" y="54114"/>
                  </a:lnTo>
                  <a:lnTo>
                    <a:pt x="19886" y="57060"/>
                  </a:lnTo>
                  <a:lnTo>
                    <a:pt x="19508" y="60370"/>
                  </a:lnTo>
                  <a:lnTo>
                    <a:pt x="3687" y="67729"/>
                  </a:lnTo>
                  <a:lnTo>
                    <a:pt x="2946" y="68107"/>
                  </a:lnTo>
                  <a:lnTo>
                    <a:pt x="1843" y="68832"/>
                  </a:lnTo>
                  <a:lnTo>
                    <a:pt x="740" y="71038"/>
                  </a:lnTo>
                  <a:lnTo>
                    <a:pt x="0" y="73260"/>
                  </a:lnTo>
                  <a:lnTo>
                    <a:pt x="377" y="74363"/>
                  </a:lnTo>
                  <a:lnTo>
                    <a:pt x="377" y="75466"/>
                  </a:lnTo>
                  <a:lnTo>
                    <a:pt x="3324" y="83566"/>
                  </a:lnTo>
                  <a:lnTo>
                    <a:pt x="3687" y="84291"/>
                  </a:lnTo>
                  <a:lnTo>
                    <a:pt x="4427" y="85394"/>
                  </a:lnTo>
                  <a:lnTo>
                    <a:pt x="5893" y="86875"/>
                  </a:lnTo>
                  <a:lnTo>
                    <a:pt x="8099" y="87601"/>
                  </a:lnTo>
                  <a:lnTo>
                    <a:pt x="9202" y="87601"/>
                  </a:lnTo>
                  <a:lnTo>
                    <a:pt x="10306" y="87601"/>
                  </a:lnTo>
                  <a:lnTo>
                    <a:pt x="27608" y="83928"/>
                  </a:lnTo>
                  <a:lnTo>
                    <a:pt x="29452" y="86497"/>
                  </a:lnTo>
                  <a:lnTo>
                    <a:pt x="31658" y="88704"/>
                  </a:lnTo>
                  <a:lnTo>
                    <a:pt x="25765" y="105266"/>
                  </a:lnTo>
                  <a:lnTo>
                    <a:pt x="25402" y="106384"/>
                  </a:lnTo>
                  <a:lnTo>
                    <a:pt x="25402" y="107487"/>
                  </a:lnTo>
                  <a:lnTo>
                    <a:pt x="25765" y="109693"/>
                  </a:lnTo>
                  <a:lnTo>
                    <a:pt x="26868" y="111522"/>
                  </a:lnTo>
                  <a:lnTo>
                    <a:pt x="27971" y="112262"/>
                  </a:lnTo>
                  <a:lnTo>
                    <a:pt x="28711" y="113003"/>
                  </a:lnTo>
                  <a:lnTo>
                    <a:pt x="36448" y="116675"/>
                  </a:lnTo>
                  <a:lnTo>
                    <a:pt x="37551" y="117415"/>
                  </a:lnTo>
                  <a:lnTo>
                    <a:pt x="38655" y="117415"/>
                  </a:lnTo>
                  <a:lnTo>
                    <a:pt x="40861" y="117415"/>
                  </a:lnTo>
                  <a:lnTo>
                    <a:pt x="43067" y="116312"/>
                  </a:lnTo>
                  <a:lnTo>
                    <a:pt x="43808" y="115572"/>
                  </a:lnTo>
                  <a:lnTo>
                    <a:pt x="44533" y="114846"/>
                  </a:lnTo>
                  <a:lnTo>
                    <a:pt x="54114" y="100113"/>
                  </a:lnTo>
                  <a:lnTo>
                    <a:pt x="57423" y="100491"/>
                  </a:lnTo>
                  <a:lnTo>
                    <a:pt x="60370" y="100491"/>
                  </a:lnTo>
                  <a:lnTo>
                    <a:pt x="67729" y="116312"/>
                  </a:lnTo>
                  <a:lnTo>
                    <a:pt x="68469" y="117415"/>
                  </a:lnTo>
                  <a:lnTo>
                    <a:pt x="69195" y="118156"/>
                  </a:lnTo>
                  <a:lnTo>
                    <a:pt x="71038" y="119259"/>
                  </a:lnTo>
                  <a:lnTo>
                    <a:pt x="73245" y="120000"/>
                  </a:lnTo>
                  <a:lnTo>
                    <a:pt x="74348" y="120000"/>
                  </a:lnTo>
                  <a:lnTo>
                    <a:pt x="75451" y="119622"/>
                  </a:lnTo>
                  <a:lnTo>
                    <a:pt x="83551" y="117053"/>
                  </a:lnTo>
                  <a:lnTo>
                    <a:pt x="84654" y="116675"/>
                  </a:lnTo>
                  <a:lnTo>
                    <a:pt x="85394" y="115950"/>
                  </a:lnTo>
                  <a:lnTo>
                    <a:pt x="86860" y="114106"/>
                  </a:lnTo>
                  <a:lnTo>
                    <a:pt x="87963" y="111900"/>
                  </a:lnTo>
                  <a:lnTo>
                    <a:pt x="87963" y="110797"/>
                  </a:lnTo>
                  <a:lnTo>
                    <a:pt x="87963" y="109693"/>
                  </a:lnTo>
                  <a:lnTo>
                    <a:pt x="84291" y="92391"/>
                  </a:lnTo>
                  <a:lnTo>
                    <a:pt x="86497" y="90547"/>
                  </a:lnTo>
                  <a:lnTo>
                    <a:pt x="89066" y="88341"/>
                  </a:lnTo>
                  <a:lnTo>
                    <a:pt x="105266" y="94597"/>
                  </a:lnTo>
                  <a:lnTo>
                    <a:pt x="106369" y="94597"/>
                  </a:lnTo>
                  <a:lnTo>
                    <a:pt x="107472" y="94975"/>
                  </a:lnTo>
                  <a:lnTo>
                    <a:pt x="109678" y="94234"/>
                  </a:lnTo>
                  <a:lnTo>
                    <a:pt x="111885" y="93131"/>
                  </a:lnTo>
                  <a:lnTo>
                    <a:pt x="112625" y="92391"/>
                  </a:lnTo>
                  <a:lnTo>
                    <a:pt x="113366" y="91288"/>
                  </a:lnTo>
                  <a:lnTo>
                    <a:pt x="117038" y="83566"/>
                  </a:lnTo>
                  <a:lnTo>
                    <a:pt x="117415" y="82825"/>
                  </a:lnTo>
                  <a:lnTo>
                    <a:pt x="117778" y="81344"/>
                  </a:lnTo>
                  <a:lnTo>
                    <a:pt x="117415" y="79138"/>
                  </a:lnTo>
                  <a:lnTo>
                    <a:pt x="116312" y="77295"/>
                  </a:lnTo>
                  <a:lnTo>
                    <a:pt x="115572" y="76191"/>
                  </a:lnTo>
                  <a:lnTo>
                    <a:pt x="114831" y="75466"/>
                  </a:lnTo>
                  <a:lnTo>
                    <a:pt x="100113" y="65885"/>
                  </a:lnTo>
                  <a:lnTo>
                    <a:pt x="100476" y="62954"/>
                  </a:lnTo>
                  <a:lnTo>
                    <a:pt x="100476" y="59629"/>
                  </a:lnTo>
                  <a:lnTo>
                    <a:pt x="116312" y="52270"/>
                  </a:lnTo>
                  <a:lnTo>
                    <a:pt x="117415" y="51907"/>
                  </a:lnTo>
                  <a:lnTo>
                    <a:pt x="118519" y="51167"/>
                  </a:lnTo>
                  <a:lnTo>
                    <a:pt x="119622" y="48961"/>
                  </a:lnTo>
                  <a:lnTo>
                    <a:pt x="119984" y="46754"/>
                  </a:lnTo>
                  <a:lnTo>
                    <a:pt x="119984" y="45651"/>
                  </a:lnTo>
                  <a:lnTo>
                    <a:pt x="119984" y="44548"/>
                  </a:lnTo>
                  <a:lnTo>
                    <a:pt x="117038" y="36448"/>
                  </a:lnTo>
                  <a:lnTo>
                    <a:pt x="116675" y="35345"/>
                  </a:lnTo>
                  <a:lnTo>
                    <a:pt x="115935" y="34605"/>
                  </a:lnTo>
                  <a:lnTo>
                    <a:pt x="114106" y="33139"/>
                  </a:lnTo>
                  <a:lnTo>
                    <a:pt x="112262" y="32398"/>
                  </a:lnTo>
                  <a:lnTo>
                    <a:pt x="111159" y="32398"/>
                  </a:lnTo>
                  <a:lnTo>
                    <a:pt x="109678" y="32398"/>
                  </a:lnTo>
                  <a:close/>
                  <a:moveTo>
                    <a:pt x="82810" y="71416"/>
                  </a:moveTo>
                  <a:lnTo>
                    <a:pt x="82810" y="71416"/>
                  </a:lnTo>
                  <a:lnTo>
                    <a:pt x="81344" y="73622"/>
                  </a:lnTo>
                  <a:lnTo>
                    <a:pt x="79879" y="75466"/>
                  </a:lnTo>
                  <a:lnTo>
                    <a:pt x="78398" y="77672"/>
                  </a:lnTo>
                  <a:lnTo>
                    <a:pt x="76554" y="79138"/>
                  </a:lnTo>
                  <a:lnTo>
                    <a:pt x="74726" y="80619"/>
                  </a:lnTo>
                  <a:lnTo>
                    <a:pt x="72504" y="82085"/>
                  </a:lnTo>
                  <a:lnTo>
                    <a:pt x="70298" y="83188"/>
                  </a:lnTo>
                  <a:lnTo>
                    <a:pt x="68092" y="83928"/>
                  </a:lnTo>
                  <a:lnTo>
                    <a:pt x="65885" y="84669"/>
                  </a:lnTo>
                  <a:lnTo>
                    <a:pt x="63316" y="85032"/>
                  </a:lnTo>
                  <a:lnTo>
                    <a:pt x="61095" y="85394"/>
                  </a:lnTo>
                  <a:lnTo>
                    <a:pt x="58526" y="85032"/>
                  </a:lnTo>
                  <a:lnTo>
                    <a:pt x="55942" y="85032"/>
                  </a:lnTo>
                  <a:lnTo>
                    <a:pt x="53736" y="84291"/>
                  </a:lnTo>
                  <a:lnTo>
                    <a:pt x="51167" y="83566"/>
                  </a:lnTo>
                  <a:lnTo>
                    <a:pt x="48961" y="82448"/>
                  </a:lnTo>
                  <a:lnTo>
                    <a:pt x="46754" y="81344"/>
                  </a:lnTo>
                  <a:lnTo>
                    <a:pt x="44533" y="79879"/>
                  </a:lnTo>
                  <a:lnTo>
                    <a:pt x="42704" y="78035"/>
                  </a:lnTo>
                  <a:lnTo>
                    <a:pt x="40861" y="76569"/>
                  </a:lnTo>
                  <a:lnTo>
                    <a:pt x="39380" y="74363"/>
                  </a:lnTo>
                  <a:lnTo>
                    <a:pt x="38277" y="72519"/>
                  </a:lnTo>
                  <a:lnTo>
                    <a:pt x="37174" y="70313"/>
                  </a:lnTo>
                  <a:lnTo>
                    <a:pt x="36071" y="68107"/>
                  </a:lnTo>
                  <a:lnTo>
                    <a:pt x="35708" y="65523"/>
                  </a:lnTo>
                  <a:lnTo>
                    <a:pt x="34967" y="63316"/>
                  </a:lnTo>
                  <a:lnTo>
                    <a:pt x="34967" y="60748"/>
                  </a:lnTo>
                  <a:lnTo>
                    <a:pt x="34967" y="58526"/>
                  </a:lnTo>
                  <a:lnTo>
                    <a:pt x="35345" y="55957"/>
                  </a:lnTo>
                  <a:lnTo>
                    <a:pt x="35708" y="53373"/>
                  </a:lnTo>
                  <a:lnTo>
                    <a:pt x="36448" y="51167"/>
                  </a:lnTo>
                  <a:lnTo>
                    <a:pt x="37551" y="48598"/>
                  </a:lnTo>
                  <a:lnTo>
                    <a:pt x="39017" y="46392"/>
                  </a:lnTo>
                  <a:lnTo>
                    <a:pt x="40498" y="44548"/>
                  </a:lnTo>
                  <a:lnTo>
                    <a:pt x="41964" y="42342"/>
                  </a:lnTo>
                  <a:lnTo>
                    <a:pt x="43808" y="40861"/>
                  </a:lnTo>
                  <a:lnTo>
                    <a:pt x="45636" y="39395"/>
                  </a:lnTo>
                  <a:lnTo>
                    <a:pt x="47857" y="37914"/>
                  </a:lnTo>
                  <a:lnTo>
                    <a:pt x="50064" y="36811"/>
                  </a:lnTo>
                  <a:lnTo>
                    <a:pt x="52270" y="36086"/>
                  </a:lnTo>
                  <a:lnTo>
                    <a:pt x="54476" y="35345"/>
                  </a:lnTo>
                  <a:lnTo>
                    <a:pt x="57045" y="34982"/>
                  </a:lnTo>
                  <a:lnTo>
                    <a:pt x="59267" y="34605"/>
                  </a:lnTo>
                  <a:lnTo>
                    <a:pt x="61836" y="34982"/>
                  </a:lnTo>
                  <a:lnTo>
                    <a:pt x="64420" y="34982"/>
                  </a:lnTo>
                  <a:lnTo>
                    <a:pt x="66626" y="35708"/>
                  </a:lnTo>
                  <a:lnTo>
                    <a:pt x="69195" y="36448"/>
                  </a:lnTo>
                  <a:lnTo>
                    <a:pt x="71401" y="37551"/>
                  </a:lnTo>
                  <a:lnTo>
                    <a:pt x="73607" y="38655"/>
                  </a:lnTo>
                  <a:lnTo>
                    <a:pt x="75829" y="40136"/>
                  </a:lnTo>
                  <a:lnTo>
                    <a:pt x="77657" y="41964"/>
                  </a:lnTo>
                  <a:lnTo>
                    <a:pt x="79501" y="43445"/>
                  </a:lnTo>
                  <a:lnTo>
                    <a:pt x="80982" y="45651"/>
                  </a:lnTo>
                  <a:lnTo>
                    <a:pt x="82085" y="47495"/>
                  </a:lnTo>
                  <a:lnTo>
                    <a:pt x="83188" y="49701"/>
                  </a:lnTo>
                  <a:lnTo>
                    <a:pt x="84291" y="51907"/>
                  </a:lnTo>
                  <a:lnTo>
                    <a:pt x="84654" y="54476"/>
                  </a:lnTo>
                  <a:lnTo>
                    <a:pt x="85017" y="56698"/>
                  </a:lnTo>
                  <a:lnTo>
                    <a:pt x="85394" y="59267"/>
                  </a:lnTo>
                  <a:lnTo>
                    <a:pt x="85394" y="61473"/>
                  </a:lnTo>
                  <a:lnTo>
                    <a:pt x="85017" y="64057"/>
                  </a:lnTo>
                  <a:lnTo>
                    <a:pt x="84654" y="66626"/>
                  </a:lnTo>
                  <a:lnTo>
                    <a:pt x="83913" y="68832"/>
                  </a:lnTo>
                  <a:lnTo>
                    <a:pt x="82810" y="71416"/>
                  </a:lnTo>
                  <a:close/>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grpSp>
      <p:sp>
        <p:nvSpPr>
          <p:cNvPr id="17414" name="Shape 132"/>
          <p:cNvSpPr txBox="1">
            <a:spLocks noChangeArrowheads="1"/>
          </p:cNvSpPr>
          <p:nvPr/>
        </p:nvSpPr>
        <p:spPr bwMode="auto">
          <a:xfrm>
            <a:off x="2247900" y="1546225"/>
            <a:ext cx="4900613" cy="431800"/>
          </a:xfrm>
          <a:prstGeom prst="rect">
            <a:avLst/>
          </a:prstGeom>
          <a:noFill/>
          <a:ln w="9525">
            <a:noFill/>
            <a:miter lim="800000"/>
            <a:headEnd/>
            <a:tailEnd/>
          </a:ln>
        </p:spPr>
        <p:txBody>
          <a:bodyPr lIns="91425" tIns="45700" rIns="91425" bIns="45700"/>
          <a:lstStyle/>
          <a:p>
            <a:pPr>
              <a:buClr>
                <a:srgbClr val="1C405D"/>
              </a:buClr>
              <a:buSzPct val="25000"/>
              <a:buFont typeface="Rockwell" pitchFamily="18" charset="0"/>
              <a:buNone/>
            </a:pPr>
            <a:r>
              <a:rPr lang="en-US" sz="2000" b="1">
                <a:solidFill>
                  <a:srgbClr val="1C405D"/>
                </a:solidFill>
                <a:latin typeface="Rockwell" pitchFamily="18" charset="0"/>
                <a:sym typeface="Rockwell" pitchFamily="18" charset="0"/>
              </a:rPr>
              <a:t>Following the Decision Framework</a:t>
            </a:r>
            <a:r>
              <a:rPr lang="en-US" sz="2200" b="1">
                <a:solidFill>
                  <a:srgbClr val="1C405D"/>
                </a:solidFill>
                <a:latin typeface="Rockwell" pitchFamily="18" charset="0"/>
                <a:sym typeface="Rockwell" pitchFamily="18" charset="0"/>
              </a:rPr>
              <a:t>:</a:t>
            </a:r>
          </a:p>
        </p:txBody>
      </p:sp>
      <p:sp>
        <p:nvSpPr>
          <p:cNvPr id="17415" name="Shape 133"/>
          <p:cNvSpPr txBox="1">
            <a:spLocks noChangeArrowheads="1"/>
          </p:cNvSpPr>
          <p:nvPr/>
        </p:nvSpPr>
        <p:spPr bwMode="auto">
          <a:xfrm>
            <a:off x="433388" y="3143250"/>
            <a:ext cx="2500312" cy="1897063"/>
          </a:xfrm>
          <a:prstGeom prst="rect">
            <a:avLst/>
          </a:prstGeom>
          <a:solidFill>
            <a:srgbClr val="94BF6E"/>
          </a:solidFill>
          <a:ln w="9525">
            <a:noFill/>
            <a:miter lim="800000"/>
            <a:headEnd/>
            <a:tailEnd/>
          </a:ln>
        </p:spPr>
        <p:txBody>
          <a:bodyPr lIns="91425" tIns="45700" rIns="91425" bIns="45700"/>
          <a:lstStyle/>
          <a:p>
            <a:pPr marL="285750" indent="-285750">
              <a:buClr>
                <a:srgbClr val="FFFFFF"/>
              </a:buClr>
              <a:buSzPct val="100000"/>
              <a:buFont typeface="Arial" charset="0"/>
              <a:buChar char="•"/>
            </a:pPr>
            <a:r>
              <a:rPr lang="en-US" sz="1600" dirty="0">
                <a:solidFill>
                  <a:srgbClr val="FFFFFF"/>
                </a:solidFill>
              </a:rPr>
              <a:t>Scientific/Technical Understanding</a:t>
            </a:r>
          </a:p>
          <a:p>
            <a:pPr marL="285750" indent="-285750">
              <a:buClr>
                <a:srgbClr val="FFFFFF"/>
              </a:buClr>
              <a:buSzPct val="100000"/>
              <a:buFont typeface="Arial" charset="0"/>
              <a:buChar char="•"/>
            </a:pPr>
            <a:r>
              <a:rPr lang="en-US" sz="1600" dirty="0">
                <a:solidFill>
                  <a:srgbClr val="FFFFFF"/>
                </a:solidFill>
              </a:rPr>
              <a:t>Partner Participation</a:t>
            </a:r>
          </a:p>
          <a:p>
            <a:pPr marL="285750" indent="-285750">
              <a:buClr>
                <a:srgbClr val="FFFFFF"/>
              </a:buClr>
              <a:buSzPct val="100000"/>
              <a:buFont typeface="Arial" charset="0"/>
              <a:buChar char="•"/>
            </a:pPr>
            <a:r>
              <a:rPr lang="en-US" sz="1600" dirty="0" smtClean="0">
                <a:solidFill>
                  <a:srgbClr val="FFFFFF"/>
                </a:solidFill>
              </a:rPr>
              <a:t>Agency </a:t>
            </a:r>
            <a:r>
              <a:rPr lang="en-US" sz="1600" dirty="0" smtClean="0">
                <a:solidFill>
                  <a:srgbClr val="FFFFFF"/>
                </a:solidFill>
              </a:rPr>
              <a:t>Engagement</a:t>
            </a:r>
            <a:endParaRPr lang="en-US" sz="1600" dirty="0">
              <a:solidFill>
                <a:srgbClr val="FFFFFF"/>
              </a:solidFill>
            </a:endParaRPr>
          </a:p>
        </p:txBody>
      </p:sp>
      <p:grpSp>
        <p:nvGrpSpPr>
          <p:cNvPr id="4" name="Group 3"/>
          <p:cNvGrpSpPr/>
          <p:nvPr/>
        </p:nvGrpSpPr>
        <p:grpSpPr>
          <a:xfrm>
            <a:off x="5632450" y="2035175"/>
            <a:ext cx="3463925" cy="3005138"/>
            <a:chOff x="5632450" y="2035175"/>
            <a:chExt cx="3463925" cy="3005138"/>
          </a:xfrm>
        </p:grpSpPr>
        <p:sp>
          <p:nvSpPr>
            <p:cNvPr id="17412" name="Shape 128"/>
            <p:cNvSpPr>
              <a:spLocks noChangeArrowheads="1"/>
            </p:cNvSpPr>
            <p:nvPr/>
          </p:nvSpPr>
          <p:spPr bwMode="auto">
            <a:xfrm>
              <a:off x="5632450" y="2035175"/>
              <a:ext cx="3463925" cy="950913"/>
            </a:xfrm>
            <a:prstGeom prst="chevron">
              <a:avLst>
                <a:gd name="adj" fmla="val 29833"/>
              </a:avLst>
            </a:prstGeom>
            <a:solidFill>
              <a:srgbClr val="165751"/>
            </a:solidFill>
            <a:ln w="9525">
              <a:noFill/>
              <a:miter lim="800000"/>
              <a:headEnd/>
              <a:tailEnd/>
            </a:ln>
          </p:spPr>
          <p:txBody>
            <a:bodyPr lIns="91425" tIns="91425" rIns="91425" bIns="91425" anchor="ctr"/>
            <a:lstStyle/>
            <a:p>
              <a:pPr algn="ctr">
                <a:buClr>
                  <a:srgbClr val="FFFFFF"/>
                </a:buClr>
                <a:buSzPct val="25000"/>
                <a:buFont typeface="Rockwell" pitchFamily="18" charset="0"/>
                <a:buNone/>
              </a:pPr>
              <a:r>
                <a:rPr lang="en-US" sz="2200" b="1" dirty="0">
                  <a:solidFill>
                    <a:srgbClr val="FFFFFF"/>
                  </a:solidFill>
                  <a:latin typeface="Rockwell" pitchFamily="18" charset="0"/>
                  <a:sym typeface="Rockwell" pitchFamily="18" charset="0"/>
                </a:rPr>
                <a:t>Management Approaches</a:t>
              </a:r>
            </a:p>
          </p:txBody>
        </p:sp>
        <p:sp>
          <p:nvSpPr>
            <p:cNvPr id="17417" name="Shape 135"/>
            <p:cNvSpPr txBox="1">
              <a:spLocks noChangeArrowheads="1"/>
            </p:cNvSpPr>
            <p:nvPr/>
          </p:nvSpPr>
          <p:spPr bwMode="auto">
            <a:xfrm>
              <a:off x="5746749" y="3143250"/>
              <a:ext cx="3349625" cy="1897063"/>
            </a:xfrm>
            <a:prstGeom prst="rect">
              <a:avLst/>
            </a:prstGeom>
            <a:solidFill>
              <a:srgbClr val="165751"/>
            </a:solidFill>
            <a:ln w="9525">
              <a:noFill/>
              <a:miter lim="800000"/>
              <a:headEnd/>
              <a:tailEnd/>
            </a:ln>
          </p:spPr>
          <p:txBody>
            <a:bodyPr lIns="91425" tIns="45700" rIns="91425" bIns="45700"/>
            <a:lstStyle/>
            <a:p>
              <a:pPr marL="285750" indent="-285750">
                <a:buClr>
                  <a:srgbClr val="FFFFFF"/>
                </a:buClr>
                <a:buSzPct val="100000"/>
                <a:buFont typeface="Arial" charset="0"/>
                <a:buChar char="•"/>
              </a:pPr>
              <a:r>
                <a:rPr lang="en-US" sz="1600" dirty="0" smtClean="0">
                  <a:solidFill>
                    <a:srgbClr val="FFFFFF"/>
                  </a:solidFill>
                </a:rPr>
                <a:t>Identify/communicate </a:t>
              </a:r>
              <a:r>
                <a:rPr lang="en-US" sz="1600" dirty="0">
                  <a:solidFill>
                    <a:srgbClr val="FFFFFF"/>
                  </a:solidFill>
                </a:rPr>
                <a:t>p</a:t>
              </a:r>
              <a:r>
                <a:rPr lang="en-US" sz="1600" dirty="0" smtClean="0">
                  <a:solidFill>
                    <a:srgbClr val="FFFFFF"/>
                  </a:solidFill>
                </a:rPr>
                <a:t>riority (best</a:t>
              </a:r>
              <a:r>
                <a:rPr lang="en-US" sz="1600" dirty="0">
                  <a:solidFill>
                    <a:srgbClr val="FFFFFF"/>
                  </a:solidFill>
                </a:rPr>
                <a:t>) </a:t>
              </a:r>
              <a:r>
                <a:rPr lang="en-US" sz="1600" dirty="0" smtClean="0">
                  <a:solidFill>
                    <a:srgbClr val="FFFFFF"/>
                  </a:solidFill>
                </a:rPr>
                <a:t>areas</a:t>
              </a:r>
              <a:endParaRPr lang="en-US" sz="1600" dirty="0">
                <a:solidFill>
                  <a:srgbClr val="FFFFFF"/>
                </a:solidFill>
              </a:endParaRPr>
            </a:p>
            <a:p>
              <a:pPr marL="285750" indent="-285750">
                <a:buClr>
                  <a:srgbClr val="FFFFFF"/>
                </a:buClr>
                <a:buSzPct val="100000"/>
                <a:buFont typeface="Arial" charset="0"/>
                <a:buChar char="•"/>
              </a:pPr>
              <a:r>
                <a:rPr lang="en-US" sz="1600" dirty="0" smtClean="0">
                  <a:solidFill>
                    <a:srgbClr val="FFFFFF"/>
                  </a:solidFill>
                </a:rPr>
                <a:t>Emerging stressors/restoration </a:t>
              </a:r>
              <a:r>
                <a:rPr lang="en-US" sz="1600" dirty="0">
                  <a:solidFill>
                    <a:srgbClr val="FFFFFF"/>
                  </a:solidFill>
                </a:rPr>
                <a:t>p</a:t>
              </a:r>
              <a:r>
                <a:rPr lang="en-US" sz="1600" dirty="0" smtClean="0">
                  <a:solidFill>
                    <a:srgbClr val="FFFFFF"/>
                  </a:solidFill>
                </a:rPr>
                <a:t>riorities</a:t>
              </a:r>
            </a:p>
            <a:p>
              <a:pPr marL="285750" indent="-285750">
                <a:buClr>
                  <a:srgbClr val="FFFFFF"/>
                </a:buClr>
                <a:buSzPct val="100000"/>
                <a:buFont typeface="Arial" charset="0"/>
                <a:buChar char="•"/>
              </a:pPr>
              <a:r>
                <a:rPr lang="en-US" sz="1600" dirty="0" smtClean="0">
                  <a:solidFill>
                    <a:srgbClr val="FFFFFF"/>
                  </a:solidFill>
                </a:rPr>
                <a:t>Refine/apply decision support tools </a:t>
              </a:r>
              <a:r>
                <a:rPr lang="en-US" sz="1600" dirty="0">
                  <a:solidFill>
                    <a:srgbClr val="FFFFFF"/>
                  </a:solidFill>
                </a:rPr>
                <a:t>(DST</a:t>
              </a:r>
              <a:r>
                <a:rPr lang="en-US" sz="1600" dirty="0" smtClean="0">
                  <a:solidFill>
                    <a:srgbClr val="FFFFFF"/>
                  </a:solidFill>
                </a:rPr>
                <a:t>)</a:t>
              </a:r>
            </a:p>
            <a:p>
              <a:pPr marL="285750" indent="-285750">
                <a:buClr>
                  <a:srgbClr val="FFFFFF"/>
                </a:buClr>
                <a:buSzPct val="100000"/>
                <a:buFont typeface="Arial" charset="0"/>
                <a:buChar char="•"/>
              </a:pPr>
              <a:r>
                <a:rPr lang="en-US" sz="1600" dirty="0" smtClean="0">
                  <a:solidFill>
                    <a:srgbClr val="FFFFFF"/>
                  </a:solidFill>
                </a:rPr>
                <a:t>Continue/expand monitoring</a:t>
              </a:r>
              <a:endParaRPr lang="en-US" sz="1600" dirty="0">
                <a:solidFill>
                  <a:srgbClr val="FFFFFF"/>
                </a:solidFill>
              </a:endParaRPr>
            </a:p>
          </p:txBody>
        </p:sp>
      </p:grpSp>
      <p:grpSp>
        <p:nvGrpSpPr>
          <p:cNvPr id="6" name="Group 5"/>
          <p:cNvGrpSpPr/>
          <p:nvPr/>
        </p:nvGrpSpPr>
        <p:grpSpPr>
          <a:xfrm>
            <a:off x="3076575" y="2035175"/>
            <a:ext cx="2698750" cy="3281839"/>
            <a:chOff x="3076575" y="2035175"/>
            <a:chExt cx="2698750" cy="3281839"/>
          </a:xfrm>
        </p:grpSpPr>
        <p:grpSp>
          <p:nvGrpSpPr>
            <p:cNvPr id="5" name="Group 4"/>
            <p:cNvGrpSpPr/>
            <p:nvPr/>
          </p:nvGrpSpPr>
          <p:grpSpPr>
            <a:xfrm>
              <a:off x="3076575" y="3101023"/>
              <a:ext cx="2698750" cy="2215991"/>
              <a:chOff x="3076575" y="3101023"/>
              <a:chExt cx="2698750" cy="2215991"/>
            </a:xfrm>
          </p:grpSpPr>
          <p:sp>
            <p:nvSpPr>
              <p:cNvPr id="17416" name="Shape 134"/>
              <p:cNvSpPr txBox="1">
                <a:spLocks noChangeArrowheads="1"/>
              </p:cNvSpPr>
              <p:nvPr/>
            </p:nvSpPr>
            <p:spPr bwMode="auto">
              <a:xfrm>
                <a:off x="3105150" y="3143250"/>
                <a:ext cx="2527300" cy="1897063"/>
              </a:xfrm>
              <a:prstGeom prst="rect">
                <a:avLst/>
              </a:prstGeom>
              <a:solidFill>
                <a:srgbClr val="3B8D61"/>
              </a:solidFill>
              <a:ln w="9525">
                <a:noFill/>
                <a:miter lim="800000"/>
                <a:headEnd/>
                <a:tailEnd/>
              </a:ln>
            </p:spPr>
            <p:txBody>
              <a:bodyPr lIns="91425" tIns="45700" rIns="91425" bIns="45700"/>
              <a:lstStyle/>
              <a:p>
                <a:pPr marL="285750" indent="-285750">
                  <a:buClr>
                    <a:srgbClr val="FFFFFF"/>
                  </a:buClr>
                  <a:buSzPct val="100000"/>
                  <a:buFont typeface="Arial" charset="0"/>
                  <a:buChar char="•"/>
                </a:pPr>
                <a:endParaRPr lang="en-US" sz="1600">
                  <a:solidFill>
                    <a:srgbClr val="FFFFFF"/>
                  </a:solidFill>
                </a:endParaRPr>
              </a:p>
            </p:txBody>
          </p:sp>
          <p:sp>
            <p:nvSpPr>
              <p:cNvPr id="3" name="TextBox 2"/>
              <p:cNvSpPr txBox="1"/>
              <p:nvPr/>
            </p:nvSpPr>
            <p:spPr>
              <a:xfrm>
                <a:off x="3076575" y="3101023"/>
                <a:ext cx="2698750" cy="2215991"/>
              </a:xfrm>
              <a:prstGeom prst="rect">
                <a:avLst/>
              </a:prstGeom>
              <a:noFill/>
            </p:spPr>
            <p:txBody>
              <a:bodyPr>
                <a:spAutoFit/>
              </a:bodyPr>
              <a:lstStyle/>
              <a:p>
                <a:pPr marL="173038" indent="-171450" fontAlgn="auto">
                  <a:lnSpc>
                    <a:spcPct val="115000"/>
                  </a:lnSpc>
                  <a:spcBef>
                    <a:spcPts val="0"/>
                  </a:spcBef>
                  <a:spcAft>
                    <a:spcPts val="0"/>
                  </a:spcAft>
                  <a:buFont typeface="Arial"/>
                  <a:buChar char="•"/>
                  <a:tabLst>
                    <a:tab pos="457200" algn="l"/>
                  </a:tabLst>
                  <a:defRPr/>
                </a:pPr>
                <a:r>
                  <a:rPr lang="en-US" sz="1600" kern="0" dirty="0" smtClean="0">
                    <a:solidFill>
                      <a:schemeClr val="bg1"/>
                    </a:solidFill>
                    <a:latin typeface="+mn-lt"/>
                    <a:ea typeface="Calibri"/>
                    <a:cs typeface="Times New Roman"/>
                    <a:sym typeface="Arial"/>
                  </a:rPr>
                  <a:t>Driver/stressor </a:t>
                </a:r>
                <a:r>
                  <a:rPr lang="en-US" sz="1600" dirty="0">
                    <a:solidFill>
                      <a:schemeClr val="bg1"/>
                    </a:solidFill>
                    <a:latin typeface="+mn-lt"/>
                    <a:ea typeface="Calibri"/>
                    <a:cs typeface="Times New Roman"/>
                  </a:rPr>
                  <a:t>i</a:t>
                </a:r>
                <a:r>
                  <a:rPr lang="en-US" sz="1600" kern="0" dirty="0" smtClean="0">
                    <a:solidFill>
                      <a:schemeClr val="bg1"/>
                    </a:solidFill>
                    <a:latin typeface="+mn-lt"/>
                    <a:ea typeface="Calibri"/>
                    <a:cs typeface="Times New Roman"/>
                    <a:sym typeface="Arial"/>
                  </a:rPr>
                  <a:t>mpacts</a:t>
                </a:r>
                <a:endParaRPr lang="en-US" sz="1600" kern="0" dirty="0">
                  <a:solidFill>
                    <a:schemeClr val="bg1"/>
                  </a:solidFill>
                  <a:latin typeface="+mn-lt"/>
                  <a:ea typeface="Calibri"/>
                  <a:cs typeface="Times New Roman"/>
                  <a:sym typeface="Arial"/>
                </a:endParaRPr>
              </a:p>
              <a:p>
                <a:pPr marL="742950" lvl="1" indent="-285750">
                  <a:lnSpc>
                    <a:spcPct val="115000"/>
                  </a:lnSpc>
                  <a:buFont typeface="Arial"/>
                  <a:buChar char="•"/>
                  <a:tabLst>
                    <a:tab pos="914400" algn="l"/>
                  </a:tabLst>
                  <a:defRPr/>
                </a:pPr>
                <a:r>
                  <a:rPr lang="en-US" dirty="0" smtClean="0">
                    <a:solidFill>
                      <a:schemeClr val="bg1"/>
                    </a:solidFill>
                    <a:ea typeface="Calibri"/>
                    <a:cs typeface="Times New Roman"/>
                  </a:rPr>
                  <a:t>Climate/Land Use</a:t>
                </a:r>
                <a:endParaRPr lang="en-US" dirty="0">
                  <a:solidFill>
                    <a:schemeClr val="bg1"/>
                  </a:solidFill>
                  <a:ea typeface="Calibri"/>
                  <a:cs typeface="Times New Roman"/>
                </a:endParaRPr>
              </a:p>
              <a:p>
                <a:pPr marL="742950" lvl="1" indent="-285750">
                  <a:lnSpc>
                    <a:spcPct val="115000"/>
                  </a:lnSpc>
                  <a:buFont typeface="Arial"/>
                  <a:buChar char="•"/>
                  <a:tabLst>
                    <a:tab pos="914400" algn="l"/>
                  </a:tabLst>
                  <a:defRPr/>
                </a:pPr>
                <a:r>
                  <a:rPr lang="en-US" dirty="0" smtClean="0">
                    <a:solidFill>
                      <a:schemeClr val="bg1"/>
                    </a:solidFill>
                    <a:ea typeface="Calibri"/>
                    <a:cs typeface="Times New Roman"/>
                  </a:rPr>
                  <a:t>Temperature</a:t>
                </a:r>
              </a:p>
              <a:p>
                <a:pPr marL="742950" lvl="1" indent="-285750">
                  <a:lnSpc>
                    <a:spcPct val="115000"/>
                  </a:lnSpc>
                  <a:buFont typeface="Arial"/>
                  <a:buChar char="•"/>
                  <a:tabLst>
                    <a:tab pos="914400" algn="l"/>
                  </a:tabLst>
                  <a:defRPr/>
                </a:pPr>
                <a:r>
                  <a:rPr lang="en-US" dirty="0" smtClean="0">
                    <a:solidFill>
                      <a:schemeClr val="bg1"/>
                    </a:solidFill>
                    <a:ea typeface="Calibri"/>
                    <a:cs typeface="Times New Roman"/>
                  </a:rPr>
                  <a:t>Sediment</a:t>
                </a:r>
                <a:endParaRPr lang="en-US" dirty="0">
                  <a:solidFill>
                    <a:schemeClr val="bg1"/>
                  </a:solidFill>
                  <a:ea typeface="Calibri"/>
                  <a:cs typeface="Times New Roman"/>
                </a:endParaRPr>
              </a:p>
              <a:p>
                <a:pPr marL="742950" lvl="1" indent="-285750" fontAlgn="auto">
                  <a:lnSpc>
                    <a:spcPct val="115000"/>
                  </a:lnSpc>
                  <a:spcBef>
                    <a:spcPts val="0"/>
                  </a:spcBef>
                  <a:spcAft>
                    <a:spcPts val="0"/>
                  </a:spcAft>
                  <a:buFont typeface="Arial"/>
                  <a:buChar char="•"/>
                  <a:tabLst>
                    <a:tab pos="914400" algn="l"/>
                  </a:tabLst>
                  <a:defRPr/>
                </a:pPr>
                <a:r>
                  <a:rPr lang="en-US" kern="0" dirty="0" err="1" smtClean="0">
                    <a:solidFill>
                      <a:schemeClr val="bg1"/>
                    </a:solidFill>
                    <a:latin typeface="+mn-lt"/>
                    <a:ea typeface="Calibri"/>
                    <a:cs typeface="Times New Roman"/>
                    <a:sym typeface="Arial"/>
                  </a:rPr>
                  <a:t>Invasives</a:t>
                </a:r>
                <a:r>
                  <a:rPr lang="en-US" kern="0" dirty="0" smtClean="0">
                    <a:solidFill>
                      <a:schemeClr val="bg1"/>
                    </a:solidFill>
                    <a:latin typeface="+mn-lt"/>
                    <a:ea typeface="Calibri"/>
                    <a:cs typeface="Times New Roman"/>
                    <a:sym typeface="Arial"/>
                  </a:rPr>
                  <a:t>/exotics</a:t>
                </a:r>
                <a:endParaRPr lang="en-US" kern="0" dirty="0">
                  <a:solidFill>
                    <a:schemeClr val="bg1"/>
                  </a:solidFill>
                  <a:latin typeface="+mn-lt"/>
                  <a:ea typeface="Calibri"/>
                  <a:cs typeface="Times New Roman"/>
                  <a:sym typeface="Arial"/>
                </a:endParaRPr>
              </a:p>
              <a:p>
                <a:pPr marL="173038" indent="-171450" fontAlgn="auto">
                  <a:lnSpc>
                    <a:spcPct val="115000"/>
                  </a:lnSpc>
                  <a:spcBef>
                    <a:spcPts val="0"/>
                  </a:spcBef>
                  <a:spcAft>
                    <a:spcPts val="0"/>
                  </a:spcAft>
                  <a:buFont typeface="Arial"/>
                  <a:buChar char="•"/>
                  <a:tabLst>
                    <a:tab pos="457200" algn="l"/>
                  </a:tabLst>
                  <a:defRPr/>
                </a:pPr>
                <a:r>
                  <a:rPr lang="en-US" sz="1600" kern="0" dirty="0" smtClean="0">
                    <a:solidFill>
                      <a:schemeClr val="bg1"/>
                    </a:solidFill>
                    <a:latin typeface="+mn-lt"/>
                    <a:ea typeface="Calibri"/>
                    <a:cs typeface="Times New Roman"/>
                    <a:sym typeface="Arial"/>
                  </a:rPr>
                  <a:t>Monitoring support</a:t>
                </a:r>
              </a:p>
              <a:p>
                <a:pPr marL="173038" indent="-171450" fontAlgn="auto">
                  <a:lnSpc>
                    <a:spcPct val="115000"/>
                  </a:lnSpc>
                  <a:spcBef>
                    <a:spcPts val="0"/>
                  </a:spcBef>
                  <a:spcAft>
                    <a:spcPts val="0"/>
                  </a:spcAft>
                  <a:buFont typeface="Arial"/>
                  <a:buChar char="•"/>
                  <a:tabLst>
                    <a:tab pos="457200" algn="l"/>
                  </a:tabLst>
                  <a:defRPr/>
                </a:pPr>
                <a:r>
                  <a:rPr lang="en-US" sz="1600" dirty="0" smtClean="0">
                    <a:solidFill>
                      <a:schemeClr val="bg1"/>
                    </a:solidFill>
                    <a:latin typeface="+mn-lt"/>
                    <a:ea typeface="Calibri"/>
                    <a:cs typeface="Times New Roman"/>
                  </a:rPr>
                  <a:t>Landowner participation</a:t>
                </a:r>
                <a:endParaRPr lang="en-US" sz="1600" kern="0" dirty="0" smtClean="0">
                  <a:solidFill>
                    <a:schemeClr val="bg1"/>
                  </a:solidFill>
                  <a:latin typeface="+mn-lt"/>
                  <a:ea typeface="Calibri"/>
                  <a:cs typeface="Times New Roman"/>
                  <a:sym typeface="Arial"/>
                </a:endParaRPr>
              </a:p>
              <a:p>
                <a:pPr marL="173038" indent="-171450" fontAlgn="auto">
                  <a:lnSpc>
                    <a:spcPct val="115000"/>
                  </a:lnSpc>
                  <a:spcBef>
                    <a:spcPts val="0"/>
                  </a:spcBef>
                  <a:spcAft>
                    <a:spcPts val="0"/>
                  </a:spcAft>
                  <a:buFont typeface="Arial"/>
                  <a:buChar char="•"/>
                  <a:tabLst>
                    <a:tab pos="457200" algn="l"/>
                  </a:tabLst>
                  <a:defRPr/>
                </a:pPr>
                <a:endParaRPr lang="en-US" sz="1600" kern="0" dirty="0">
                  <a:solidFill>
                    <a:schemeClr val="bg1"/>
                  </a:solidFill>
                  <a:latin typeface="+mn-lt"/>
                  <a:ea typeface="Calibri"/>
                  <a:cs typeface="Times New Roman"/>
                  <a:sym typeface="Arial"/>
                </a:endParaRPr>
              </a:p>
            </p:txBody>
          </p:sp>
        </p:grpSp>
        <p:sp>
          <p:nvSpPr>
            <p:cNvPr id="17411" name="Shape 127"/>
            <p:cNvSpPr>
              <a:spLocks noChangeArrowheads="1"/>
            </p:cNvSpPr>
            <p:nvPr/>
          </p:nvSpPr>
          <p:spPr bwMode="auto">
            <a:xfrm>
              <a:off x="3105150" y="2035175"/>
              <a:ext cx="2641600" cy="950913"/>
            </a:xfrm>
            <a:prstGeom prst="chevron">
              <a:avLst>
                <a:gd name="adj" fmla="val 29850"/>
              </a:avLst>
            </a:prstGeom>
            <a:solidFill>
              <a:srgbClr val="3B8D61"/>
            </a:solidFill>
            <a:ln w="9525">
              <a:noFill/>
              <a:miter lim="800000"/>
              <a:headEnd/>
              <a:tailEnd/>
            </a:ln>
          </p:spPr>
          <p:txBody>
            <a:bodyPr lIns="91425" tIns="91425" rIns="91425" bIns="91425" anchor="ctr"/>
            <a:lstStyle/>
            <a:p>
              <a:pPr algn="ctr">
                <a:buClr>
                  <a:srgbClr val="FFFFFF"/>
                </a:buClr>
                <a:buSzPct val="25000"/>
                <a:buFont typeface="Rockwell" pitchFamily="18" charset="0"/>
                <a:buNone/>
              </a:pPr>
              <a:r>
                <a:rPr lang="en-US" sz="2200" b="1" dirty="0">
                  <a:solidFill>
                    <a:srgbClr val="FFFFFF"/>
                  </a:solidFill>
                  <a:latin typeface="Rockwell" pitchFamily="18" charset="0"/>
                  <a:sym typeface="Rockwell" pitchFamily="18" charset="0"/>
                </a:rPr>
                <a:t>Current Efforts and Gaps</a:t>
              </a:r>
            </a:p>
          </p:txBody>
        </p:sp>
      </p:grpSp>
    </p:spTree>
    <p:extLst>
      <p:ext uri="{BB962C8B-B14F-4D97-AF65-F5344CB8AC3E}">
        <p14:creationId xmlns:p14="http://schemas.microsoft.com/office/powerpoint/2010/main" val="316154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4720" y="1609344"/>
            <a:ext cx="5669280" cy="1481328"/>
          </a:xfrm>
          <a:prstGeom prst="rect">
            <a:avLst/>
          </a:prstGeom>
        </p:spPr>
        <p:txBody>
          <a:bodyPr lIns="91425" tIns="91425" rIns="91425" bIns="91425" anchor="b" anchorCtr="0">
            <a:noAutofit/>
          </a:bodyPr>
          <a:lstStyle/>
          <a:p>
            <a:pPr lvl="0" rtl="0">
              <a:spcBef>
                <a:spcPts val="0"/>
              </a:spcBef>
              <a:buNone/>
            </a:pPr>
            <a:r>
              <a:rPr lang="en-US" dirty="0">
                <a:latin typeface="Rockwell" charset="0"/>
                <a:ea typeface="Rockwell" charset="0"/>
                <a:cs typeface="Rockwell" charset="0"/>
              </a:rPr>
              <a:t>Progress:</a:t>
            </a:r>
            <a:br>
              <a:rPr lang="en-US" dirty="0">
                <a:latin typeface="Rockwell" charset="0"/>
                <a:ea typeface="Rockwell" charset="0"/>
                <a:cs typeface="Rockwell" charset="0"/>
              </a:rPr>
            </a:br>
            <a:r>
              <a:rPr lang="en-US" sz="2200" i="1" dirty="0">
                <a:latin typeface="Rockwell" charset="0"/>
                <a:ea typeface="Rockwell" charset="0"/>
                <a:cs typeface="Rockwell" charset="0"/>
              </a:rPr>
              <a:t>Are we doing what we said we would do?</a:t>
            </a:r>
            <a:endParaRPr lang="en" sz="2200" b="0"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dirty="0">
                <a:solidFill>
                  <a:srgbClr val="18637B"/>
                </a:solidFill>
                <a:latin typeface="Rockwell" charset="0"/>
                <a:ea typeface="Rockwell" charset="0"/>
                <a:cs typeface="Rockwell" charset="0"/>
                <a:sym typeface="Roboto Slab"/>
              </a:rPr>
              <a:t>2</a:t>
            </a:r>
          </a:p>
        </p:txBody>
      </p:sp>
    </p:spTree>
    <p:extLst>
      <p:ext uri="{BB962C8B-B14F-4D97-AF65-F5344CB8AC3E}">
        <p14:creationId xmlns:p14="http://schemas.microsoft.com/office/powerpoint/2010/main" val="1016398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hape 147"/>
          <p:cNvSpPr txBox="1">
            <a:spLocks noGrp="1"/>
          </p:cNvSpPr>
          <p:nvPr>
            <p:ph type="title"/>
          </p:nvPr>
        </p:nvSpPr>
        <p:spPr>
          <a:xfrm>
            <a:off x="1146175" y="530225"/>
            <a:ext cx="3208338" cy="1028700"/>
          </a:xfrm>
        </p:spPr>
        <p:txBody>
          <a:bodyPr/>
          <a:lstStyle/>
          <a:p>
            <a:pPr eaLnBrk="1" hangingPunct="1">
              <a:spcBef>
                <a:spcPct val="0"/>
              </a:spcBef>
              <a:spcAft>
                <a:spcPct val="0"/>
              </a:spcAft>
              <a:buSzPct val="25000"/>
            </a:pPr>
            <a:r>
              <a:rPr lang="en-US" smtClean="0">
                <a:latin typeface="Rockwell" pitchFamily="18" charset="0"/>
                <a:cs typeface="Arial" charset="0"/>
                <a:sym typeface="Rockwell" pitchFamily="18" charset="0"/>
              </a:rPr>
              <a:t>What is our progress?</a:t>
            </a:r>
          </a:p>
        </p:txBody>
      </p:sp>
      <p:grpSp>
        <p:nvGrpSpPr>
          <p:cNvPr id="19458" name="Shape 148"/>
          <p:cNvGrpSpPr>
            <a:grpSpLocks/>
          </p:cNvGrpSpPr>
          <p:nvPr/>
        </p:nvGrpSpPr>
        <p:grpSpPr bwMode="auto">
          <a:xfrm>
            <a:off x="427038" y="931863"/>
            <a:ext cx="314325" cy="227012"/>
            <a:chOff x="4604550" y="3714775"/>
            <a:chExt cx="439625" cy="319075"/>
          </a:xfrm>
        </p:grpSpPr>
        <p:sp>
          <p:nvSpPr>
            <p:cNvPr id="19475" name="Shape 149"/>
            <p:cNvSpPr>
              <a:spLocks/>
            </p:cNvSpPr>
            <p:nvPr/>
          </p:nvSpPr>
          <p:spPr bwMode="auto">
            <a:xfrm>
              <a:off x="4604550" y="3714775"/>
              <a:ext cx="439625" cy="319075"/>
            </a:xfrm>
            <a:custGeom>
              <a:avLst/>
              <a:gdLst>
                <a:gd name="T0" fmla="*/ 0 w 120000"/>
                <a:gd name="T1" fmla="*/ 0 h 120000"/>
                <a:gd name="T2" fmla="*/ 120000 w 120000"/>
                <a:gd name="T3" fmla="*/ 120000 h 120000"/>
              </a:gdLst>
              <a:ahLst/>
              <a:cxnLst>
                <a:cxn ang="0">
                  <a:pos x="6" y="9"/>
                </a:cxn>
                <a:cxn ang="0">
                  <a:pos x="6" y="115421"/>
                </a:cxn>
                <a:cxn ang="0">
                  <a:pos x="6" y="115421"/>
                </a:cxn>
                <a:cxn ang="0">
                  <a:pos x="6" y="116333"/>
                </a:cxn>
                <a:cxn ang="0">
                  <a:pos x="170" y="117254"/>
                </a:cxn>
                <a:cxn ang="0">
                  <a:pos x="504" y="117940"/>
                </a:cxn>
                <a:cxn ang="0">
                  <a:pos x="832" y="118627"/>
                </a:cxn>
                <a:cxn ang="0">
                  <a:pos x="1337" y="119313"/>
                </a:cxn>
                <a:cxn ang="0">
                  <a:pos x="1999" y="119539"/>
                </a:cxn>
                <a:cxn ang="0">
                  <a:pos x="2497" y="120000"/>
                </a:cxn>
                <a:cxn ang="0">
                  <a:pos x="3330" y="120000"/>
                </a:cxn>
                <a:cxn ang="0">
                  <a:pos x="120000" y="120000"/>
                </a:cxn>
              </a:cxnLst>
              <a:rect l="T0" t="T1" r="T2" b="T3"/>
              <a:pathLst>
                <a:path w="120000" h="120000" fill="none" extrusionOk="0">
                  <a:moveTo>
                    <a:pt x="6" y="9"/>
                  </a:moveTo>
                  <a:lnTo>
                    <a:pt x="6" y="115421"/>
                  </a:lnTo>
                  <a:lnTo>
                    <a:pt x="6" y="116333"/>
                  </a:lnTo>
                  <a:lnTo>
                    <a:pt x="170" y="117254"/>
                  </a:lnTo>
                  <a:lnTo>
                    <a:pt x="504" y="117940"/>
                  </a:lnTo>
                  <a:lnTo>
                    <a:pt x="832" y="118627"/>
                  </a:lnTo>
                  <a:lnTo>
                    <a:pt x="1337" y="119313"/>
                  </a:lnTo>
                  <a:lnTo>
                    <a:pt x="1999" y="119539"/>
                  </a:lnTo>
                  <a:lnTo>
                    <a:pt x="2497" y="120000"/>
                  </a:lnTo>
                  <a:lnTo>
                    <a:pt x="3330" y="120000"/>
                  </a:lnTo>
                  <a:lnTo>
                    <a:pt x="120000" y="120000"/>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sp>
          <p:nvSpPr>
            <p:cNvPr id="19476" name="Shape 150"/>
            <p:cNvSpPr>
              <a:spLocks/>
            </p:cNvSpPr>
            <p:nvPr/>
          </p:nvSpPr>
          <p:spPr bwMode="auto">
            <a:xfrm>
              <a:off x="4647175" y="3761675"/>
              <a:ext cx="354400" cy="213725"/>
            </a:xfrm>
            <a:custGeom>
              <a:avLst/>
              <a:gdLst>
                <a:gd name="T0" fmla="*/ 0 w 120000"/>
                <a:gd name="T1" fmla="*/ 0 h 120000"/>
                <a:gd name="T2" fmla="*/ 120000 w 120000"/>
                <a:gd name="T3" fmla="*/ 120000 h 120000"/>
              </a:gdLst>
              <a:ahLst/>
              <a:cxnLst>
                <a:cxn ang="0">
                  <a:pos x="8" y="120000"/>
                </a:cxn>
                <a:cxn ang="0">
                  <a:pos x="30931" y="61873"/>
                </a:cxn>
                <a:cxn ang="0">
                  <a:pos x="49274" y="79995"/>
                </a:cxn>
                <a:cxn ang="0">
                  <a:pos x="76904" y="27006"/>
                </a:cxn>
                <a:cxn ang="0">
                  <a:pos x="76904" y="27006"/>
                </a:cxn>
                <a:cxn ang="0">
                  <a:pos x="76904" y="27006"/>
                </a:cxn>
                <a:cxn ang="0">
                  <a:pos x="76904" y="27006"/>
                </a:cxn>
                <a:cxn ang="0">
                  <a:pos x="76701" y="27006"/>
                </a:cxn>
                <a:cxn ang="0">
                  <a:pos x="76904" y="27006"/>
                </a:cxn>
                <a:cxn ang="0">
                  <a:pos x="76904" y="27006"/>
                </a:cxn>
                <a:cxn ang="0">
                  <a:pos x="76904" y="27006"/>
                </a:cxn>
                <a:cxn ang="0">
                  <a:pos x="76904" y="27006"/>
                </a:cxn>
                <a:cxn ang="0">
                  <a:pos x="76701" y="27006"/>
                </a:cxn>
                <a:cxn ang="0">
                  <a:pos x="76904" y="27006"/>
                </a:cxn>
                <a:cxn ang="0">
                  <a:pos x="89483" y="46840"/>
                </a:cxn>
                <a:cxn ang="0">
                  <a:pos x="119991" y="0"/>
                </a:cxn>
              </a:cxnLst>
              <a:rect l="T0" t="T1" r="T2" b="T3"/>
              <a:pathLst>
                <a:path w="120000" h="120000" fill="none" extrusionOk="0">
                  <a:moveTo>
                    <a:pt x="8" y="120000"/>
                  </a:moveTo>
                  <a:lnTo>
                    <a:pt x="30931" y="61873"/>
                  </a:lnTo>
                  <a:lnTo>
                    <a:pt x="49274" y="79995"/>
                  </a:lnTo>
                  <a:lnTo>
                    <a:pt x="76904" y="27006"/>
                  </a:lnTo>
                  <a:lnTo>
                    <a:pt x="76701" y="27006"/>
                  </a:lnTo>
                  <a:lnTo>
                    <a:pt x="76904" y="27006"/>
                  </a:lnTo>
                  <a:lnTo>
                    <a:pt x="76701" y="27006"/>
                  </a:lnTo>
                  <a:lnTo>
                    <a:pt x="76904" y="27006"/>
                  </a:lnTo>
                  <a:lnTo>
                    <a:pt x="89483" y="46840"/>
                  </a:lnTo>
                  <a:lnTo>
                    <a:pt x="119991" y="0"/>
                  </a:lnTo>
                </a:path>
              </a:pathLst>
            </a:custGeom>
            <a:noFill/>
            <a:ln w="9525" cap="rnd" cmpd="sng">
              <a:solidFill>
                <a:srgbClr val="FFFFFF"/>
              </a:solidFill>
              <a:prstDash val="solid"/>
              <a:round/>
              <a:headEnd type="none" w="med" len="med"/>
              <a:tailEnd type="none" w="med" len="med"/>
            </a:ln>
          </p:spPr>
          <p:txBody>
            <a:bodyPr lIns="91425" tIns="91425" rIns="91425" bIns="91425" anchor="ctr"/>
            <a:lstStyle/>
            <a:p>
              <a:endParaRPr lang="en-US"/>
            </a:p>
          </p:txBody>
        </p:sp>
      </p:grpSp>
      <p:sp>
        <p:nvSpPr>
          <p:cNvPr id="19462" name="Shape 152"/>
          <p:cNvSpPr>
            <a:spLocks noChangeArrowheads="1"/>
          </p:cNvSpPr>
          <p:nvPr/>
        </p:nvSpPr>
        <p:spPr bwMode="auto">
          <a:xfrm>
            <a:off x="609600" y="1657351"/>
            <a:ext cx="8331200" cy="1464447"/>
          </a:xfrm>
          <a:prstGeom prst="rect">
            <a:avLst/>
          </a:prstGeom>
          <a:solidFill>
            <a:srgbClr val="94BF6E"/>
          </a:solidFill>
          <a:ln w="25400">
            <a:solidFill>
              <a:srgbClr val="CDD7E5">
                <a:alpha val="89410"/>
              </a:srgbClr>
            </a:solidFill>
            <a:round/>
            <a:headEnd/>
            <a:tailEnd/>
          </a:ln>
        </p:spPr>
        <p:txBody>
          <a:bodyPr lIns="91425" tIns="91425" rIns="91425" bIns="91425" anchor="ctr"/>
          <a:lstStyle/>
          <a:p>
            <a:pPr>
              <a:buClr>
                <a:srgbClr val="000000"/>
              </a:buClr>
              <a:buFont typeface="Arial" charset="0"/>
              <a:buNone/>
            </a:pPr>
            <a:endParaRPr lang="en-US"/>
          </a:p>
        </p:txBody>
      </p:sp>
      <p:sp>
        <p:nvSpPr>
          <p:cNvPr id="19463" name="Shape 154"/>
          <p:cNvSpPr>
            <a:spLocks noChangeArrowheads="1"/>
          </p:cNvSpPr>
          <p:nvPr/>
        </p:nvSpPr>
        <p:spPr bwMode="auto">
          <a:xfrm rot="10800000">
            <a:off x="609599" y="3121796"/>
            <a:ext cx="2209742" cy="1789880"/>
          </a:xfrm>
          <a:prstGeom prst="rect">
            <a:avLst/>
          </a:prstGeom>
          <a:solidFill>
            <a:srgbClr val="165751"/>
          </a:solidFill>
          <a:ln w="25400">
            <a:solidFill>
              <a:schemeClr val="bg1"/>
            </a:solidFill>
            <a:round/>
            <a:headEnd/>
            <a:tailEnd/>
          </a:ln>
        </p:spPr>
        <p:txBody>
          <a:bodyPr rot="10800000" lIns="91425" tIns="91425" rIns="91425" bIns="91425" anchor="ctr"/>
          <a:lstStyle/>
          <a:p>
            <a:pPr>
              <a:buClr>
                <a:srgbClr val="000000"/>
              </a:buClr>
              <a:buFont typeface="Arial" charset="0"/>
              <a:buNone/>
            </a:pPr>
            <a:endParaRPr lang="en-US"/>
          </a:p>
        </p:txBody>
      </p:sp>
      <p:sp>
        <p:nvSpPr>
          <p:cNvPr id="19464" name="Shape 155"/>
          <p:cNvSpPr txBox="1">
            <a:spLocks noChangeArrowheads="1"/>
          </p:cNvSpPr>
          <p:nvPr/>
        </p:nvSpPr>
        <p:spPr bwMode="auto">
          <a:xfrm>
            <a:off x="710904" y="3144069"/>
            <a:ext cx="2083443" cy="1789880"/>
          </a:xfrm>
          <a:prstGeom prst="rect">
            <a:avLst/>
          </a:prstGeom>
          <a:noFill/>
          <a:ln w="9525">
            <a:noFill/>
            <a:miter lim="800000"/>
            <a:headEnd/>
            <a:tailEnd/>
          </a:ln>
        </p:spPr>
        <p:txBody>
          <a:bodyPr lIns="106675" tIns="106675" rIns="106675" bIns="106675"/>
          <a:lstStyle/>
          <a:p>
            <a:pPr marL="114300" indent="-114300">
              <a:lnSpc>
                <a:spcPct val="90000"/>
              </a:lnSpc>
              <a:buClr>
                <a:srgbClr val="FFFFFF"/>
              </a:buClr>
              <a:buSzPct val="100000"/>
              <a:buFont typeface="Arial" panose="020B0604020202020204" pitchFamily="34" charset="0"/>
              <a:buChar char="•"/>
            </a:pPr>
            <a:r>
              <a:rPr lang="en-US" sz="1500" dirty="0">
                <a:solidFill>
                  <a:srgbClr val="FFFFFF"/>
                </a:solidFill>
                <a:latin typeface="Rockwell" pitchFamily="18" charset="0"/>
                <a:sym typeface="Rockwell" pitchFamily="18" charset="0"/>
              </a:rPr>
              <a:t>9/13 action items </a:t>
            </a:r>
            <a:r>
              <a:rPr lang="en-US" sz="1500" dirty="0" smtClean="0">
                <a:solidFill>
                  <a:srgbClr val="FFFFFF"/>
                </a:solidFill>
                <a:latin typeface="Rockwell" pitchFamily="18" charset="0"/>
                <a:sym typeface="Rockwell" pitchFamily="18" charset="0"/>
              </a:rPr>
              <a:t>completed</a:t>
            </a:r>
          </a:p>
          <a:p>
            <a:pPr>
              <a:lnSpc>
                <a:spcPct val="90000"/>
              </a:lnSpc>
              <a:buClr>
                <a:srgbClr val="FFFFFF"/>
              </a:buClr>
              <a:buSzPct val="100000"/>
            </a:pPr>
            <a:endParaRPr lang="en-US" sz="1500" dirty="0">
              <a:solidFill>
                <a:srgbClr val="FFFFFF"/>
              </a:solidFill>
              <a:latin typeface="Rockwell" pitchFamily="18" charset="0"/>
              <a:sym typeface="Rockwell" pitchFamily="18" charset="0"/>
            </a:endParaRPr>
          </a:p>
          <a:p>
            <a:pPr marL="114300" indent="-114300">
              <a:lnSpc>
                <a:spcPct val="90000"/>
              </a:lnSpc>
              <a:buClr>
                <a:srgbClr val="FFFFFF"/>
              </a:buClr>
              <a:buSzPct val="100000"/>
              <a:buFont typeface="Arial" panose="020B0604020202020204" pitchFamily="34" charset="0"/>
              <a:buChar char="•"/>
            </a:pPr>
            <a:r>
              <a:rPr lang="en-US" sz="1500" dirty="0" smtClean="0">
                <a:solidFill>
                  <a:srgbClr val="FFFFFF"/>
                </a:solidFill>
                <a:latin typeface="Rockwell" pitchFamily="18" charset="0"/>
                <a:sym typeface="Rockwell" pitchFamily="18" charset="0"/>
              </a:rPr>
              <a:t>Identified </a:t>
            </a:r>
            <a:r>
              <a:rPr lang="en-US" sz="1500" dirty="0">
                <a:solidFill>
                  <a:srgbClr val="FFFFFF"/>
                </a:solidFill>
                <a:latin typeface="Rockwell" pitchFamily="18" charset="0"/>
                <a:sym typeface="Rockwell" pitchFamily="18" charset="0"/>
              </a:rPr>
              <a:t>“Best of the Best” Brook Trout patches for </a:t>
            </a:r>
            <a:r>
              <a:rPr lang="en-US" sz="1500" dirty="0" smtClean="0">
                <a:solidFill>
                  <a:srgbClr val="FFFFFF"/>
                </a:solidFill>
                <a:latin typeface="Rockwell" pitchFamily="18" charset="0"/>
                <a:sym typeface="Rockwell" pitchFamily="18" charset="0"/>
              </a:rPr>
              <a:t>conservation/ restoration</a:t>
            </a:r>
          </a:p>
          <a:p>
            <a:pPr marL="114300" indent="-114300">
              <a:lnSpc>
                <a:spcPct val="90000"/>
              </a:lnSpc>
              <a:buClr>
                <a:srgbClr val="FFFFFF"/>
              </a:buClr>
              <a:buSzPct val="100000"/>
              <a:buFont typeface="Arial" panose="020B0604020202020204" pitchFamily="34" charset="0"/>
              <a:buChar char="•"/>
            </a:pPr>
            <a:endParaRPr lang="en-US" sz="1500" dirty="0">
              <a:solidFill>
                <a:srgbClr val="FFFFFF"/>
              </a:solidFill>
              <a:latin typeface="Rockwell" pitchFamily="18" charset="0"/>
              <a:sym typeface="Rockwell" pitchFamily="18" charset="0"/>
            </a:endParaRPr>
          </a:p>
          <a:p>
            <a:pPr>
              <a:lnSpc>
                <a:spcPct val="90000"/>
              </a:lnSpc>
              <a:buClr>
                <a:srgbClr val="FFFFFF"/>
              </a:buClr>
              <a:buSzPct val="25000"/>
              <a:buFont typeface="Arial" charset="0"/>
              <a:buNone/>
            </a:pPr>
            <a:endParaRPr lang="en-US" sz="1500" dirty="0">
              <a:solidFill>
                <a:srgbClr val="FFFFFF"/>
              </a:solidFill>
              <a:latin typeface="Rockwell" pitchFamily="18" charset="0"/>
              <a:sym typeface="Rockwell" pitchFamily="18" charset="0"/>
            </a:endParaRPr>
          </a:p>
        </p:txBody>
      </p:sp>
      <p:pic>
        <p:nvPicPr>
          <p:cNvPr id="21" name="Shape 180"/>
          <p:cNvPicPr preferRelativeResize="0"/>
          <p:nvPr/>
        </p:nvPicPr>
        <p:blipFill rotWithShape="1">
          <a:blip r:embed="rId3">
            <a:alphaModFix/>
          </a:blip>
          <a:srcRect/>
          <a:stretch/>
        </p:blipFill>
        <p:spPr>
          <a:xfrm>
            <a:off x="837025" y="1775664"/>
            <a:ext cx="1891993" cy="1227818"/>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AutoShape 2" descr="Displaying ugr radiotaggi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3505125" y="1799635"/>
            <a:ext cx="2463596" cy="3134315"/>
            <a:chOff x="3505125" y="1799635"/>
            <a:chExt cx="2463596" cy="3134315"/>
          </a:xfrm>
        </p:grpSpPr>
        <p:sp>
          <p:nvSpPr>
            <p:cNvPr id="19468" name="Shape 157"/>
            <p:cNvSpPr>
              <a:spLocks noChangeArrowheads="1"/>
            </p:cNvSpPr>
            <p:nvPr/>
          </p:nvSpPr>
          <p:spPr bwMode="auto">
            <a:xfrm rot="10800000">
              <a:off x="3505125" y="3144070"/>
              <a:ext cx="2463596" cy="1789880"/>
            </a:xfrm>
            <a:prstGeom prst="rect">
              <a:avLst/>
            </a:prstGeom>
            <a:solidFill>
              <a:srgbClr val="165751"/>
            </a:solidFill>
            <a:ln w="25400">
              <a:solidFill>
                <a:schemeClr val="bg1"/>
              </a:solidFill>
              <a:round/>
              <a:headEnd/>
              <a:tailEnd/>
            </a:ln>
          </p:spPr>
          <p:txBody>
            <a:bodyPr rot="10800000" lIns="91425" tIns="91425" rIns="91425" bIns="91425" anchor="ctr"/>
            <a:lstStyle/>
            <a:p>
              <a:pPr>
                <a:buClr>
                  <a:srgbClr val="000000"/>
                </a:buClr>
                <a:buFont typeface="Arial" charset="0"/>
                <a:buNone/>
              </a:pPr>
              <a:endParaRPr lang="en-US"/>
            </a:p>
          </p:txBody>
        </p:sp>
        <p:sp>
          <p:nvSpPr>
            <p:cNvPr id="158" name="Shape 158"/>
            <p:cNvSpPr txBox="1"/>
            <p:nvPr/>
          </p:nvSpPr>
          <p:spPr bwMode="auto">
            <a:xfrm>
              <a:off x="3632199" y="3121025"/>
              <a:ext cx="2205893" cy="1790700"/>
            </a:xfrm>
            <a:prstGeom prst="rect">
              <a:avLst/>
            </a:prstGeom>
            <a:noFill/>
            <a:ln>
              <a:noFill/>
            </a:ln>
          </p:spPr>
          <p:txBody>
            <a:bodyPr lIns="106675" tIns="106675" rIns="106675" bIns="106675"/>
            <a:lstStyle/>
            <a:p>
              <a:pPr lvl="2">
                <a:lnSpc>
                  <a:spcPct val="90000"/>
                </a:lnSpc>
                <a:buClr>
                  <a:schemeClr val="lt1"/>
                </a:buClr>
                <a:buSzPct val="25000"/>
                <a:defRPr/>
              </a:pPr>
              <a:r>
                <a:rPr lang="en" sz="1500" dirty="0">
                  <a:solidFill>
                    <a:schemeClr val="lt1"/>
                  </a:solidFill>
                  <a:latin typeface="Rockwell"/>
                  <a:ea typeface="Rockwell"/>
                  <a:cs typeface="Rockwell"/>
                  <a:sym typeface="Rockwell"/>
                </a:rPr>
                <a:t>Supporting Restoration Work </a:t>
              </a:r>
              <a:endParaRPr lang="en" sz="1500" dirty="0" smtClean="0">
                <a:solidFill>
                  <a:schemeClr val="lt1"/>
                </a:solidFill>
                <a:latin typeface="Rockwell"/>
                <a:ea typeface="Rockwell"/>
                <a:cs typeface="Rockwell"/>
                <a:sym typeface="Rockwell"/>
              </a:endParaRPr>
            </a:p>
            <a:p>
              <a:pPr marL="285750" lvl="4" indent="-114300">
                <a:lnSpc>
                  <a:spcPct val="90000"/>
                </a:lnSpc>
                <a:buClr>
                  <a:schemeClr val="lt1"/>
                </a:buClr>
                <a:buSzPct val="85000"/>
                <a:buFont typeface="Arial" panose="020B0604020202020204" pitchFamily="34" charset="0"/>
                <a:buChar char="•"/>
                <a:defRPr/>
              </a:pPr>
              <a:r>
                <a:rPr lang="en" dirty="0" smtClean="0">
                  <a:solidFill>
                    <a:schemeClr val="lt1"/>
                  </a:solidFill>
                  <a:latin typeface="Rockwell"/>
                  <a:ea typeface="Rockwell"/>
                  <a:cs typeface="Rockwell"/>
                  <a:sym typeface="Rockwell"/>
                </a:rPr>
                <a:t>Trout </a:t>
              </a:r>
              <a:r>
                <a:rPr lang="en" kern="0" dirty="0" smtClean="0">
                  <a:solidFill>
                    <a:schemeClr val="lt1"/>
                  </a:solidFill>
                  <a:latin typeface="Rockwell"/>
                  <a:ea typeface="Rockwell"/>
                  <a:cs typeface="Rockwell"/>
                  <a:sym typeface="Rockwell"/>
                </a:rPr>
                <a:t>Unlimited –   </a:t>
              </a:r>
            </a:p>
            <a:p>
              <a:pPr marL="171450" lvl="4">
                <a:lnSpc>
                  <a:spcPct val="90000"/>
                </a:lnSpc>
                <a:buClr>
                  <a:schemeClr val="lt1"/>
                </a:buClr>
                <a:buSzPct val="85000"/>
                <a:defRPr/>
              </a:pPr>
              <a:r>
                <a:rPr lang="en" sz="1200" dirty="0">
                  <a:solidFill>
                    <a:schemeClr val="lt1"/>
                  </a:solidFill>
                  <a:latin typeface="Rockwell"/>
                  <a:ea typeface="Rockwell"/>
                  <a:cs typeface="Rockwell"/>
                  <a:sym typeface="Rockwell"/>
                </a:rPr>
                <a:t> </a:t>
              </a:r>
              <a:r>
                <a:rPr lang="en" sz="1200" dirty="0" smtClean="0">
                  <a:solidFill>
                    <a:schemeClr val="lt1"/>
                  </a:solidFill>
                  <a:latin typeface="Rockwell"/>
                  <a:ea typeface="Rockwell"/>
                  <a:cs typeface="Rockwell"/>
                  <a:sym typeface="Rockwell"/>
                </a:rPr>
                <a:t>    </a:t>
              </a:r>
              <a:r>
                <a:rPr lang="en" sz="1200" kern="0" dirty="0" smtClean="0">
                  <a:solidFill>
                    <a:schemeClr val="lt1"/>
                  </a:solidFill>
                  <a:latin typeface="Rockwell"/>
                  <a:ea typeface="Rockwell"/>
                  <a:cs typeface="Rockwell"/>
                  <a:sym typeface="Rockwell"/>
                </a:rPr>
                <a:t>Cacapon, Shenandoah,   </a:t>
              </a:r>
            </a:p>
            <a:p>
              <a:pPr marL="171450" lvl="4">
                <a:lnSpc>
                  <a:spcPct val="90000"/>
                </a:lnSpc>
                <a:buClr>
                  <a:schemeClr val="lt1"/>
                </a:buClr>
                <a:buSzPct val="85000"/>
                <a:defRPr/>
              </a:pPr>
              <a:r>
                <a:rPr lang="en" sz="1200" dirty="0">
                  <a:solidFill>
                    <a:schemeClr val="lt1"/>
                  </a:solidFill>
                  <a:latin typeface="Rockwell"/>
                  <a:ea typeface="Rockwell"/>
                  <a:cs typeface="Rockwell"/>
                  <a:sym typeface="Rockwell"/>
                </a:rPr>
                <a:t> </a:t>
              </a:r>
              <a:r>
                <a:rPr lang="en" sz="1200" dirty="0" smtClean="0">
                  <a:solidFill>
                    <a:schemeClr val="lt1"/>
                  </a:solidFill>
                  <a:latin typeface="Rockwell"/>
                  <a:ea typeface="Rockwell"/>
                  <a:cs typeface="Rockwell"/>
                  <a:sym typeface="Rockwell"/>
                </a:rPr>
                <a:t>    </a:t>
              </a:r>
              <a:r>
                <a:rPr lang="en" sz="1200" kern="0" dirty="0" smtClean="0">
                  <a:solidFill>
                    <a:schemeClr val="lt1"/>
                  </a:solidFill>
                  <a:latin typeface="Rockwell"/>
                  <a:ea typeface="Rockwell"/>
                  <a:cs typeface="Rockwell"/>
                  <a:sym typeface="Rockwell"/>
                </a:rPr>
                <a:t>James</a:t>
              </a:r>
            </a:p>
            <a:p>
              <a:pPr marL="285750" lvl="2" indent="-114300">
                <a:lnSpc>
                  <a:spcPct val="90000"/>
                </a:lnSpc>
                <a:buClr>
                  <a:schemeClr val="lt1"/>
                </a:buClr>
                <a:buSzPct val="85000"/>
                <a:buFont typeface="Arial" panose="020B0604020202020204" pitchFamily="34" charset="0"/>
                <a:buChar char="•"/>
                <a:defRPr/>
              </a:pPr>
              <a:r>
                <a:rPr lang="en-US" dirty="0">
                  <a:solidFill>
                    <a:schemeClr val="bg1"/>
                  </a:solidFill>
                  <a:latin typeface="Rockwell" pitchFamily="18" charset="0"/>
                  <a:sym typeface="Rockwell" pitchFamily="18" charset="0"/>
                </a:rPr>
                <a:t>Multi-partner (State, County, NGO’s</a:t>
              </a:r>
              <a:r>
                <a:rPr lang="en-US" dirty="0" smtClean="0">
                  <a:solidFill>
                    <a:schemeClr val="bg1"/>
                  </a:solidFill>
                  <a:latin typeface="Rockwell" pitchFamily="18" charset="0"/>
                  <a:sym typeface="Rockwell" pitchFamily="18" charset="0"/>
                </a:rPr>
                <a:t>)</a:t>
              </a:r>
              <a:r>
                <a:rPr lang="en" dirty="0">
                  <a:solidFill>
                    <a:schemeClr val="lt1"/>
                  </a:solidFill>
                  <a:latin typeface="Rockwell"/>
                  <a:sym typeface="Rockwell"/>
                </a:rPr>
                <a:t> </a:t>
              </a:r>
              <a:r>
                <a:rPr lang="en" dirty="0" smtClean="0">
                  <a:solidFill>
                    <a:schemeClr val="lt1"/>
                  </a:solidFill>
                  <a:latin typeface="Rockwell"/>
                  <a:sym typeface="Rockwell"/>
                </a:rPr>
                <a:t>– </a:t>
              </a:r>
            </a:p>
            <a:p>
              <a:pPr marL="171450" lvl="2">
                <a:lnSpc>
                  <a:spcPct val="90000"/>
                </a:lnSpc>
                <a:buClr>
                  <a:schemeClr val="lt1"/>
                </a:buClr>
                <a:buSzPct val="85000"/>
                <a:defRPr/>
              </a:pPr>
              <a:r>
                <a:rPr lang="en" sz="1200" dirty="0">
                  <a:solidFill>
                    <a:schemeClr val="lt1"/>
                  </a:solidFill>
                  <a:latin typeface="Rockwell"/>
                  <a:sym typeface="Rockwell"/>
                </a:rPr>
                <a:t> </a:t>
              </a:r>
              <a:r>
                <a:rPr lang="en" sz="1200" dirty="0" smtClean="0">
                  <a:solidFill>
                    <a:schemeClr val="lt1"/>
                  </a:solidFill>
                  <a:latin typeface="Rockwell"/>
                  <a:sym typeface="Rockwell"/>
                </a:rPr>
                <a:t>    Upper Gunpowder </a:t>
              </a:r>
            </a:p>
            <a:p>
              <a:pPr marL="171450" lvl="2">
                <a:lnSpc>
                  <a:spcPct val="90000"/>
                </a:lnSpc>
                <a:buClr>
                  <a:schemeClr val="lt1"/>
                </a:buClr>
                <a:buSzPct val="85000"/>
                <a:defRPr/>
              </a:pPr>
              <a:r>
                <a:rPr lang="en" sz="1200" dirty="0">
                  <a:solidFill>
                    <a:schemeClr val="lt1"/>
                  </a:solidFill>
                  <a:latin typeface="Rockwell"/>
                  <a:sym typeface="Rockwell"/>
                </a:rPr>
                <a:t> </a:t>
              </a:r>
              <a:r>
                <a:rPr lang="en" sz="1200" dirty="0" smtClean="0">
                  <a:solidFill>
                    <a:schemeClr val="lt1"/>
                  </a:solidFill>
                  <a:latin typeface="Rockwell"/>
                  <a:sym typeface="Rockwell"/>
                </a:rPr>
                <a:t>    </a:t>
              </a:r>
              <a:endParaRPr lang="en" sz="1200" kern="0" dirty="0">
                <a:solidFill>
                  <a:schemeClr val="lt1"/>
                </a:solidFill>
                <a:latin typeface="Rockwell"/>
                <a:ea typeface="Rockwell"/>
                <a:cs typeface="Rockwell"/>
                <a:sym typeface="Rockwell"/>
              </a:endParaRPr>
            </a:p>
          </p:txBody>
        </p:sp>
        <p:pic>
          <p:nvPicPr>
            <p:cNvPr id="20" name="Picture 19"/>
            <p:cNvPicPr/>
            <p:nvPr/>
          </p:nvPicPr>
          <p:blipFill>
            <a:blip r:embed="rId4">
              <a:extLst>
                <a:ext uri="{28A0092B-C50C-407E-A947-70E740481C1C}">
                  <a14:useLocalDpi xmlns:a14="http://schemas.microsoft.com/office/drawing/2010/main" val="0"/>
                </a:ext>
              </a:extLst>
            </a:blip>
            <a:srcRect/>
            <a:stretch>
              <a:fillRect/>
            </a:stretch>
          </p:blipFill>
          <p:spPr bwMode="auto">
            <a:xfrm>
              <a:off x="3557976" y="1799635"/>
              <a:ext cx="2227261" cy="1227818"/>
            </a:xfrm>
            <a:prstGeom prst="rect">
              <a:avLst/>
            </a:prstGeom>
            <a:noFill/>
          </p:spPr>
        </p:pic>
      </p:grpSp>
      <p:grpSp>
        <p:nvGrpSpPr>
          <p:cNvPr id="5" name="Group 4"/>
          <p:cNvGrpSpPr/>
          <p:nvPr/>
        </p:nvGrpSpPr>
        <p:grpSpPr>
          <a:xfrm>
            <a:off x="6349826" y="1728493"/>
            <a:ext cx="2590971" cy="3205457"/>
            <a:chOff x="6349826" y="1728493"/>
            <a:chExt cx="2590971" cy="3205457"/>
          </a:xfrm>
        </p:grpSpPr>
        <p:sp>
          <p:nvSpPr>
            <p:cNvPr id="19473" name="Shape 163"/>
            <p:cNvSpPr>
              <a:spLocks noChangeArrowheads="1"/>
            </p:cNvSpPr>
            <p:nvPr/>
          </p:nvSpPr>
          <p:spPr bwMode="auto">
            <a:xfrm rot="10800000">
              <a:off x="6349826" y="3144069"/>
              <a:ext cx="2590971" cy="1767609"/>
            </a:xfrm>
            <a:prstGeom prst="rect">
              <a:avLst/>
            </a:prstGeom>
            <a:solidFill>
              <a:srgbClr val="165751"/>
            </a:solidFill>
            <a:ln w="25400">
              <a:solidFill>
                <a:schemeClr val="bg1"/>
              </a:solidFill>
              <a:round/>
              <a:headEnd/>
              <a:tailEnd/>
            </a:ln>
          </p:spPr>
          <p:txBody>
            <a:bodyPr rot="10800000" lIns="91425" tIns="91425" rIns="91425" bIns="91425" anchor="ctr"/>
            <a:lstStyle/>
            <a:p>
              <a:pPr>
                <a:buClr>
                  <a:srgbClr val="000000"/>
                </a:buClr>
                <a:buFont typeface="Arial" charset="0"/>
                <a:buNone/>
              </a:pPr>
              <a:endParaRPr lang="en-US"/>
            </a:p>
          </p:txBody>
        </p:sp>
        <p:sp>
          <p:nvSpPr>
            <p:cNvPr id="18" name="Shape 155"/>
            <p:cNvSpPr txBox="1">
              <a:spLocks noChangeArrowheads="1"/>
            </p:cNvSpPr>
            <p:nvPr/>
          </p:nvSpPr>
          <p:spPr bwMode="auto">
            <a:xfrm>
              <a:off x="6468292" y="3144070"/>
              <a:ext cx="2472505" cy="1789880"/>
            </a:xfrm>
            <a:prstGeom prst="rect">
              <a:avLst/>
            </a:prstGeom>
            <a:noFill/>
            <a:ln w="9525">
              <a:noFill/>
              <a:miter lim="800000"/>
              <a:headEnd/>
              <a:tailEnd/>
            </a:ln>
          </p:spPr>
          <p:txBody>
            <a:bodyPr lIns="106675" tIns="106675" rIns="106675" bIns="106675"/>
            <a:lstStyle/>
            <a:p>
              <a:pPr marL="114300" indent="-114300">
                <a:lnSpc>
                  <a:spcPct val="90000"/>
                </a:lnSpc>
                <a:buClr>
                  <a:srgbClr val="FFFFFF"/>
                </a:buClr>
                <a:buSzPct val="100000"/>
                <a:buFont typeface="Arial" panose="020B0604020202020204" pitchFamily="34" charset="0"/>
                <a:buChar char="•"/>
              </a:pPr>
              <a:r>
                <a:rPr lang="en-US" sz="1500" dirty="0">
                  <a:solidFill>
                    <a:srgbClr val="FFFFFF"/>
                  </a:solidFill>
                  <a:latin typeface="Rockwell" pitchFamily="18" charset="0"/>
                  <a:sym typeface="Rockwell" pitchFamily="18" charset="0"/>
                </a:rPr>
                <a:t>Updated CB Brook Trout occupancy model in Upper Susquehanna River </a:t>
              </a:r>
              <a:r>
                <a:rPr lang="en-US" sz="1500" dirty="0" smtClean="0">
                  <a:solidFill>
                    <a:srgbClr val="FFFFFF"/>
                  </a:solidFill>
                  <a:latin typeface="Rockwell" pitchFamily="18" charset="0"/>
                  <a:sym typeface="Rockwell" pitchFamily="18" charset="0"/>
                </a:rPr>
                <a:t>Basin</a:t>
              </a:r>
            </a:p>
            <a:p>
              <a:pPr>
                <a:lnSpc>
                  <a:spcPct val="90000"/>
                </a:lnSpc>
                <a:buClr>
                  <a:srgbClr val="FFFFFF"/>
                </a:buClr>
                <a:buSzPct val="100000"/>
              </a:pPr>
              <a:endParaRPr lang="en-US" sz="1500" dirty="0">
                <a:solidFill>
                  <a:srgbClr val="FFFFFF"/>
                </a:solidFill>
                <a:latin typeface="Rockwell" pitchFamily="18" charset="0"/>
                <a:sym typeface="Rockwell" pitchFamily="18" charset="0"/>
              </a:endParaRPr>
            </a:p>
            <a:p>
              <a:pPr marL="114300" indent="-114300">
                <a:lnSpc>
                  <a:spcPct val="90000"/>
                </a:lnSpc>
                <a:buClr>
                  <a:srgbClr val="FFFFFF"/>
                </a:buClr>
                <a:buSzPct val="100000"/>
                <a:buFont typeface="Arial" panose="020B0604020202020204" pitchFamily="34" charset="0"/>
                <a:buChar char="•"/>
              </a:pPr>
              <a:r>
                <a:rPr lang="en-US" sz="1500" dirty="0">
                  <a:solidFill>
                    <a:srgbClr val="FFFFFF"/>
                  </a:solidFill>
                  <a:latin typeface="Rockwell" pitchFamily="18" charset="0"/>
                  <a:sym typeface="Rockwell" pitchFamily="18" charset="0"/>
                </a:rPr>
                <a:t>Coordinating with partners </a:t>
              </a:r>
              <a:r>
                <a:rPr lang="en-US" sz="1500" dirty="0" smtClean="0">
                  <a:solidFill>
                    <a:srgbClr val="FFFFFF"/>
                  </a:solidFill>
                  <a:latin typeface="Rockwell" pitchFamily="18" charset="0"/>
                  <a:sym typeface="Rockwell" pitchFamily="18" charset="0"/>
                </a:rPr>
                <a:t>- spatially </a:t>
              </a:r>
              <a:r>
                <a:rPr lang="en-US" sz="1500" dirty="0">
                  <a:solidFill>
                    <a:srgbClr val="FFFFFF"/>
                  </a:solidFill>
                  <a:latin typeface="Rockwell" pitchFamily="18" charset="0"/>
                  <a:sym typeface="Rockwell" pitchFamily="18" charset="0"/>
                </a:rPr>
                <a:t>explicit DST</a:t>
              </a:r>
            </a:p>
            <a:p>
              <a:pPr marL="114300" indent="-114300">
                <a:lnSpc>
                  <a:spcPct val="90000"/>
                </a:lnSpc>
                <a:buClr>
                  <a:srgbClr val="FFFFFF"/>
                </a:buClr>
                <a:buSzPct val="100000"/>
                <a:buFont typeface="Arial" panose="020B0604020202020204" pitchFamily="34" charset="0"/>
                <a:buChar char="•"/>
              </a:pPr>
              <a:endParaRPr lang="en-US" sz="1500" dirty="0" smtClean="0">
                <a:solidFill>
                  <a:srgbClr val="FFFFFF"/>
                </a:solidFill>
                <a:latin typeface="Rockwell" pitchFamily="18" charset="0"/>
                <a:sym typeface="Rockwell" pitchFamily="18" charset="0"/>
              </a:endParaRPr>
            </a:p>
            <a:p>
              <a:pPr marL="114300" indent="-114300">
                <a:lnSpc>
                  <a:spcPct val="90000"/>
                </a:lnSpc>
                <a:buClr>
                  <a:srgbClr val="FFFFFF"/>
                </a:buClr>
                <a:buSzPct val="100000"/>
                <a:buFont typeface="Arial" panose="020B0604020202020204" pitchFamily="34" charset="0"/>
                <a:buChar char="•"/>
              </a:pPr>
              <a:endParaRPr lang="en-US" sz="1500" dirty="0">
                <a:solidFill>
                  <a:srgbClr val="FFFFFF"/>
                </a:solidFill>
                <a:latin typeface="Rockwell" pitchFamily="18" charset="0"/>
                <a:sym typeface="Rockwell" pitchFamily="18" charset="0"/>
              </a:endParaRPr>
            </a:p>
            <a:p>
              <a:pPr>
                <a:lnSpc>
                  <a:spcPct val="90000"/>
                </a:lnSpc>
                <a:buClr>
                  <a:srgbClr val="FFFFFF"/>
                </a:buClr>
                <a:buSzPct val="25000"/>
                <a:buFont typeface="Arial" charset="0"/>
                <a:buNone/>
              </a:pPr>
              <a:endParaRPr lang="en-US" sz="1500" dirty="0">
                <a:solidFill>
                  <a:srgbClr val="FFFFFF"/>
                </a:solidFill>
                <a:latin typeface="Rockwell" pitchFamily="18" charset="0"/>
                <a:sym typeface="Rockwell"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776" y="1728493"/>
              <a:ext cx="1801791" cy="137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3003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ct:contentTypeSchema xmlns:ct="http://schemas.microsoft.com/office/2006/metadata/contentType" xmlns:ma="http://schemas.microsoft.com/office/2006/metadata/properties/metaAttributes" ct:_="" ma:_="" ma:contentTypeName="Document" ma:contentTypeID="0x0101007299ACFDB1F7B243A8BE670D52864591" ma:contentTypeVersion="4" ma:contentTypeDescription="Create a new document." ma:contentTypeScope="" ma:versionID="bedc101f92e1a0c51ece9094e7d6ea51">
  <xsd:schema xmlns:xsd="http://www.w3.org/2001/XMLSchema" xmlns:xs="http://www.w3.org/2001/XMLSchema" xmlns:p="http://schemas.microsoft.com/office/2006/metadata/properties" xmlns:ns2="c2de63d9-61f2-4114-9950-8094353c4192" targetNamespace="http://schemas.microsoft.com/office/2006/metadata/properties" ma:root="true" ma:fieldsID="5bde11fa1469642d44d86ec58a7d9c72" ns2:_="">
    <xsd:import namespace="c2de63d9-61f2-4114-9950-8094353c41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e63d9-61f2-4114-9950-8094353c419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mso-contentType ?>
<FormTemplates xmlns="http://schemas.microsoft.com/sharepoint/v3/contenttype/forms">
  <Display>DocumentLibraryForm</Display>
  <Edit>DocumentLibraryForm</Edit>
  <New>DocumentLibraryForm</New>
</FormTemplates>
</file>

<file path=customXml/item14.xml><?xml version="1.0" encoding="utf-8"?>
<p:properties xmlns:p="http://schemas.microsoft.com/office/2006/metadata/properties" xmlns:xsi="http://www.w3.org/2001/XMLSchema-instance" xmlns:pc="http://schemas.microsoft.com/office/infopath/2007/PartnerControls">
  <documentManagement/>
</p:properties>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C738E43-9B1B-4E52-A67B-7CF5C8642CA3}">
  <ds:schemaRefs>
    <ds:schemaRef ds:uri="ESRI.ArcGIS.Mapping.OfficeIntegration.PowerPointInfo"/>
  </ds:schemaRefs>
</ds:datastoreItem>
</file>

<file path=customXml/itemProps10.xml><?xml version="1.0" encoding="utf-8"?>
<ds:datastoreItem xmlns:ds="http://schemas.openxmlformats.org/officeDocument/2006/customXml" ds:itemID="{17A23024-511E-4A74-BF2C-6516326581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e63d9-61f2-4114-9950-8094353c4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1.xml><?xml version="1.0" encoding="utf-8"?>
<ds:datastoreItem xmlns:ds="http://schemas.openxmlformats.org/officeDocument/2006/customXml" ds:itemID="{909B1E89-D88D-4285-911D-1BED73DA985F}">
  <ds:schemaRefs>
    <ds:schemaRef ds:uri="ESRI.ArcGIS.Mapping.OfficeIntegration.PowerPointInfo"/>
  </ds:schemaRefs>
</ds:datastoreItem>
</file>

<file path=customXml/itemProps12.xml><?xml version="1.0" encoding="utf-8"?>
<ds:datastoreItem xmlns:ds="http://schemas.openxmlformats.org/officeDocument/2006/customXml" ds:itemID="{264E8007-01B3-4757-ADB3-5F8B49977323}">
  <ds:schemaRefs>
    <ds:schemaRef ds:uri="ESRI.ArcGIS.Mapping.OfficeIntegration.PowerPointInfo"/>
  </ds:schemaRefs>
</ds:datastoreItem>
</file>

<file path=customXml/itemProps13.xml><?xml version="1.0" encoding="utf-8"?>
<ds:datastoreItem xmlns:ds="http://schemas.openxmlformats.org/officeDocument/2006/customXml" ds:itemID="{D193DC0A-DA83-4AC4-A3D0-E1DDA4E1CA29}">
  <ds:schemaRefs>
    <ds:schemaRef ds:uri="http://schemas.microsoft.com/sharepoint/v3/contenttype/forms"/>
  </ds:schemaRefs>
</ds:datastoreItem>
</file>

<file path=customXml/itemProps14.xml><?xml version="1.0" encoding="utf-8"?>
<ds:datastoreItem xmlns:ds="http://schemas.openxmlformats.org/officeDocument/2006/customXml" ds:itemID="{5B229134-EC8F-4234-BDBD-F6252274FB35}">
  <ds:schemaRefs>
    <ds:schemaRef ds:uri="http://schemas.microsoft.com/office/2006/metadata/properties"/>
    <ds:schemaRef ds:uri="http://www.w3.org/XML/1998/namespace"/>
    <ds:schemaRef ds:uri="http://purl.org/dc/dcmityp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fopath/2007/PartnerControls"/>
    <ds:schemaRef ds:uri="c2de63d9-61f2-4114-9950-8094353c4192"/>
  </ds:schemaRefs>
</ds:datastoreItem>
</file>

<file path=customXml/itemProps15.xml><?xml version="1.0" encoding="utf-8"?>
<ds:datastoreItem xmlns:ds="http://schemas.openxmlformats.org/officeDocument/2006/customXml" ds:itemID="{4275E6C4-E755-4DDE-B477-A58B28879AFF}">
  <ds:schemaRefs>
    <ds:schemaRef ds:uri="ESRI.ArcGIS.Mapping.OfficeIntegration.PowerPointInfo"/>
  </ds:schemaRefs>
</ds:datastoreItem>
</file>

<file path=customXml/itemProps16.xml><?xml version="1.0" encoding="utf-8"?>
<ds:datastoreItem xmlns:ds="http://schemas.openxmlformats.org/officeDocument/2006/customXml" ds:itemID="{576073A3-F1C7-4FAB-BC17-DC2F3507ACC5}">
  <ds:schemaRefs>
    <ds:schemaRef ds:uri="ESRI.ArcGIS.Mapping.OfficeIntegration.PowerPointInfo"/>
  </ds:schemaRefs>
</ds:datastoreItem>
</file>

<file path=customXml/itemProps17.xml><?xml version="1.0" encoding="utf-8"?>
<ds:datastoreItem xmlns:ds="http://schemas.openxmlformats.org/officeDocument/2006/customXml" ds:itemID="{95BA3650-AC55-4740-9A73-788C0241F052}">
  <ds:schemaRefs>
    <ds:schemaRef ds:uri="ESRI.ArcGIS.Mapping.OfficeIntegration.PowerPointInfo"/>
  </ds:schemaRefs>
</ds:datastoreItem>
</file>

<file path=customXml/itemProps2.xml><?xml version="1.0" encoding="utf-8"?>
<ds:datastoreItem xmlns:ds="http://schemas.openxmlformats.org/officeDocument/2006/customXml" ds:itemID="{1FB39C2D-9676-41D1-9E56-3B60BBD4EDA0}">
  <ds:schemaRefs>
    <ds:schemaRef ds:uri="ESRI.ArcGIS.Mapping.OfficeIntegration.PowerPointInfo"/>
  </ds:schemaRefs>
</ds:datastoreItem>
</file>

<file path=customXml/itemProps3.xml><?xml version="1.0" encoding="utf-8"?>
<ds:datastoreItem xmlns:ds="http://schemas.openxmlformats.org/officeDocument/2006/customXml" ds:itemID="{386E16D4-AE8E-4035-B320-87957206093B}">
  <ds:schemaRefs>
    <ds:schemaRef ds:uri="ESRI.ArcGIS.Mapping.OfficeIntegration.PowerPointInfo"/>
  </ds:schemaRefs>
</ds:datastoreItem>
</file>

<file path=customXml/itemProps4.xml><?xml version="1.0" encoding="utf-8"?>
<ds:datastoreItem xmlns:ds="http://schemas.openxmlformats.org/officeDocument/2006/customXml" ds:itemID="{4F6E9DD8-4E4E-4463-8C2B-1ABD78665744}">
  <ds:schemaRefs>
    <ds:schemaRef ds:uri="ESRI.ArcGIS.Mapping.OfficeIntegration.PowerPointInfo"/>
  </ds:schemaRefs>
</ds:datastoreItem>
</file>

<file path=customXml/itemProps5.xml><?xml version="1.0" encoding="utf-8"?>
<ds:datastoreItem xmlns:ds="http://schemas.openxmlformats.org/officeDocument/2006/customXml" ds:itemID="{8ED37029-9C88-4C42-AFDF-C1ED0D3B3F66}">
  <ds:schemaRefs>
    <ds:schemaRef ds:uri="ESRI.ArcGIS.Mapping.OfficeIntegration.PowerPointInfo"/>
  </ds:schemaRefs>
</ds:datastoreItem>
</file>

<file path=customXml/itemProps6.xml><?xml version="1.0" encoding="utf-8"?>
<ds:datastoreItem xmlns:ds="http://schemas.openxmlformats.org/officeDocument/2006/customXml" ds:itemID="{B703ED97-4220-49F5-97F8-75A4AC4FFC4C}">
  <ds:schemaRefs>
    <ds:schemaRef ds:uri="ESRI.ArcGIS.Mapping.OfficeIntegration.PowerPointInfo"/>
  </ds:schemaRefs>
</ds:datastoreItem>
</file>

<file path=customXml/itemProps7.xml><?xml version="1.0" encoding="utf-8"?>
<ds:datastoreItem xmlns:ds="http://schemas.openxmlformats.org/officeDocument/2006/customXml" ds:itemID="{571267E0-A1A7-4733-96AA-41775714C2CF}">
  <ds:schemaRefs>
    <ds:schemaRef ds:uri="ESRI.ArcGIS.Mapping.OfficeIntegration.PowerPointInfo"/>
  </ds:schemaRefs>
</ds:datastoreItem>
</file>

<file path=customXml/itemProps8.xml><?xml version="1.0" encoding="utf-8"?>
<ds:datastoreItem xmlns:ds="http://schemas.openxmlformats.org/officeDocument/2006/customXml" ds:itemID="{8872A0B0-370F-4323-BF4E-D589DE50C5F6}">
  <ds:schemaRefs>
    <ds:schemaRef ds:uri="ESRI.ArcGIS.Mapping.OfficeIntegration.PowerPointInfo"/>
  </ds:schemaRefs>
</ds:datastoreItem>
</file>

<file path=customXml/itemProps9.xml><?xml version="1.0" encoding="utf-8"?>
<ds:datastoreItem xmlns:ds="http://schemas.openxmlformats.org/officeDocument/2006/customXml" ds:itemID="{A474D4E0-64B2-495C-8D87-43DA111C7C2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29630</TotalTime>
  <Words>1291</Words>
  <Application>Microsoft Office PowerPoint</Application>
  <PresentationFormat>On-screen Show (16:9)</PresentationFormat>
  <Paragraphs>196</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Warwick template</vt:lpstr>
      <vt:lpstr>Brook Trout Outcome</vt:lpstr>
      <vt:lpstr>PowerPoint Presentation</vt:lpstr>
      <vt:lpstr>PowerPoint Presentation</vt:lpstr>
      <vt:lpstr>What We Want</vt:lpstr>
      <vt:lpstr>Setting the Stage: What are our assumptions?</vt:lpstr>
      <vt:lpstr>Logic Behind Our Outcome</vt:lpstr>
      <vt:lpstr>Logic Behind Our Outcome</vt:lpstr>
      <vt:lpstr>Progress: Are we doing what we said we would do?</vt:lpstr>
      <vt:lpstr>What is our progress?</vt:lpstr>
      <vt:lpstr>Are we on track?</vt:lpstr>
      <vt:lpstr>Are we on track?</vt:lpstr>
      <vt:lpstr>Analysis</vt:lpstr>
      <vt:lpstr>Analysis</vt:lpstr>
      <vt:lpstr>Challenges: Are our actions having the expected effect?</vt:lpstr>
      <vt:lpstr>Challenges</vt:lpstr>
      <vt:lpstr>Adaptations: How should we adapt?</vt:lpstr>
      <vt:lpstr>Based on what we’ve learned, we plan to…</vt:lpstr>
      <vt:lpstr>Agreement Goals and Outcomes</vt:lpstr>
      <vt:lpstr>What We Want</vt:lpstr>
      <vt:lpstr>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Free, Laura</dc:creator>
  <cp:lastModifiedBy>Faulkner, Stephen P.</cp:lastModifiedBy>
  <cp:revision>175</cp:revision>
  <cp:lastPrinted>2017-03-30T13:27:36Z</cp:lastPrinted>
  <dcterms:modified xsi:type="dcterms:W3CDTF">2017-05-08T19:00:54Z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0x0101007299ACFDB1F7B243A8BE670D52864591</vt:lpwstr>
  </property>
</Properties>
</file>