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59" r:id="rId3"/>
    <p:sldId id="275" r:id="rId4"/>
    <p:sldId id="284" r:id="rId5"/>
    <p:sldId id="265" r:id="rId6"/>
    <p:sldId id="285" r:id="rId7"/>
    <p:sldId id="286" r:id="rId8"/>
    <p:sldId id="288" r:id="rId9"/>
    <p:sldId id="266" r:id="rId10"/>
    <p:sldId id="289" r:id="rId11"/>
    <p:sldId id="262" r:id="rId12"/>
    <p:sldId id="263" r:id="rId13"/>
    <p:sldId id="271" r:id="rId14"/>
    <p:sldId id="292" r:id="rId15"/>
    <p:sldId id="264" r:id="rId16"/>
    <p:sldId id="290" r:id="rId17"/>
    <p:sldId id="291" r:id="rId18"/>
    <p:sldId id="295" r:id="rId19"/>
    <p:sldId id="293" r:id="rId20"/>
    <p:sldId id="294" r:id="rId21"/>
    <p:sldId id="279" r:id="rId22"/>
  </p:sldIdLst>
  <p:sldSz cx="9144000" cy="6858000" type="screen4x3"/>
  <p:notesSz cx="6858000" cy="9144000"/>
  <p:embeddedFontLst>
    <p:embeddedFont>
      <p:font typeface="Merriweather" panose="020B0604020202020204" charset="0"/>
      <p:regular r:id="rId24"/>
      <p:bold r:id="rId25"/>
    </p:embeddedFont>
    <p:embeddedFont>
      <p:font typeface="Raleway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00417C-6DBE-4AE2-8073-EB5BDA4AFCAF}">
  <a:tblStyle styleId="{E000417C-6DBE-4AE2-8073-EB5BDA4AFC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61051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119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398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502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136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825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7816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171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553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88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899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75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961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603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08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87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438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549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629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093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181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34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5F1E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00" y="3440900"/>
            <a:ext cx="9144000" cy="3417000"/>
          </a:xfrm>
          <a:prstGeom prst="rect">
            <a:avLst/>
          </a:prstGeom>
          <a:solidFill>
            <a:srgbClr val="A812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1880400" y="2382450"/>
            <a:ext cx="5383200" cy="2093100"/>
          </a:xfrm>
          <a:prstGeom prst="rect">
            <a:avLst/>
          </a:prstGeom>
          <a:noFill/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944450" y="2441850"/>
            <a:ext cx="5255100" cy="1974300"/>
          </a:xfrm>
          <a:prstGeom prst="rect">
            <a:avLst/>
          </a:prstGeom>
          <a:solidFill>
            <a:srgbClr val="222222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100" y="3440900"/>
            <a:ext cx="9144000" cy="34170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648150" y="2830500"/>
            <a:ext cx="7847700" cy="1197000"/>
          </a:xfrm>
          <a:prstGeom prst="rect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862150"/>
            <a:ext cx="7772400" cy="11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4196813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8122A"/>
              </a:buClr>
              <a:buSzPts val="1800"/>
              <a:buFont typeface="Merriweather"/>
              <a:buNone/>
              <a:defRPr sz="1800" i="1">
                <a:solidFill>
                  <a:srgbClr val="A8122A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8122A"/>
              </a:buClr>
              <a:buSzPts val="1800"/>
              <a:buFont typeface="Merriweather"/>
              <a:buNone/>
              <a:defRPr sz="1800" i="1">
                <a:solidFill>
                  <a:srgbClr val="A8122A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8122A"/>
              </a:buClr>
              <a:buSzPts val="1800"/>
              <a:buFont typeface="Merriweather"/>
              <a:buNone/>
              <a:defRPr sz="1800" i="1">
                <a:solidFill>
                  <a:srgbClr val="A8122A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8122A"/>
              </a:buClr>
              <a:buSzPts val="1600"/>
              <a:buFont typeface="Merriweather"/>
              <a:buNone/>
              <a:defRPr i="1">
                <a:solidFill>
                  <a:srgbClr val="A8122A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8122A"/>
              </a:buClr>
              <a:buSzPts val="1600"/>
              <a:buFont typeface="Merriweather"/>
              <a:buNone/>
              <a:defRPr i="1">
                <a:solidFill>
                  <a:srgbClr val="A8122A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8122A"/>
              </a:buClr>
              <a:buSzPts val="1600"/>
              <a:buFont typeface="Merriweather"/>
              <a:buNone/>
              <a:defRPr i="1">
                <a:solidFill>
                  <a:srgbClr val="A8122A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8122A"/>
              </a:buClr>
              <a:buSzPts val="1600"/>
              <a:buFont typeface="Merriweather"/>
              <a:buNone/>
              <a:defRPr i="1">
                <a:solidFill>
                  <a:srgbClr val="A8122A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8122A"/>
              </a:buClr>
              <a:buSzPts val="1600"/>
              <a:buFont typeface="Merriweather"/>
              <a:buNone/>
              <a:defRPr i="1">
                <a:solidFill>
                  <a:srgbClr val="A8122A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8122A"/>
              </a:buClr>
              <a:buSzPts val="1600"/>
              <a:buFont typeface="Merriweather"/>
              <a:buNone/>
              <a:defRPr i="1">
                <a:solidFill>
                  <a:srgbClr val="A8122A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00" y="0"/>
            <a:ext cx="9144000" cy="10623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1765350" y="697300"/>
            <a:ext cx="5613300" cy="729300"/>
          </a:xfrm>
          <a:prstGeom prst="rect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6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871075"/>
            <a:ext cx="8229600" cy="469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◉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863150"/>
            <a:ext cx="3994500" cy="470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◉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92274" y="1863150"/>
            <a:ext cx="3994500" cy="470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◉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100" y="0"/>
            <a:ext cx="9144000" cy="10623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1765350" y="697300"/>
            <a:ext cx="5613300" cy="729300"/>
          </a:xfrm>
          <a:prstGeom prst="rect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6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950375"/>
            <a:ext cx="2631900" cy="461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3223964" y="1950375"/>
            <a:ext cx="2631900" cy="461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5990727" y="1950375"/>
            <a:ext cx="2631900" cy="461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100" y="0"/>
            <a:ext cx="9144000" cy="10623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1765350" y="697300"/>
            <a:ext cx="5613300" cy="729300"/>
          </a:xfrm>
          <a:prstGeom prst="rect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6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00" y="0"/>
            <a:ext cx="9144000" cy="10623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1765350" y="697300"/>
            <a:ext cx="5613300" cy="729300"/>
          </a:xfrm>
          <a:prstGeom prst="rect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6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ight" type="blank">
  <p:cSld name="BLANK">
    <p:bg>
      <p:bgPr>
        <a:solidFill>
          <a:srgbClr val="F5F1E0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0900" y="438000"/>
            <a:ext cx="8242200" cy="5982000"/>
          </a:xfrm>
          <a:prstGeom prst="rect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528600" y="519300"/>
            <a:ext cx="8086800" cy="5819400"/>
          </a:xfrm>
          <a:prstGeom prst="rect">
            <a:avLst/>
          </a:prstGeom>
          <a:noFill/>
          <a:ln w="28575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rgbClr val="22222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450900" y="438000"/>
            <a:ext cx="8242200" cy="5982000"/>
          </a:xfrm>
          <a:prstGeom prst="rect">
            <a:avLst/>
          </a:prstGeom>
          <a:noFill/>
          <a:ln w="9525" cap="flat" cmpd="sng">
            <a:solidFill>
              <a:srgbClr val="F5F1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528600" y="519300"/>
            <a:ext cx="8086800" cy="5819400"/>
          </a:xfrm>
          <a:prstGeom prst="rect">
            <a:avLst/>
          </a:prstGeom>
          <a:noFill/>
          <a:ln w="28575" cap="flat" cmpd="sng">
            <a:solidFill>
              <a:srgbClr val="F5F1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10300" y="742400"/>
            <a:ext cx="5523600" cy="6372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Raleway"/>
              <a:buChar char="◉"/>
              <a:defRPr sz="2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Raleway"/>
              <a:buChar char="○"/>
              <a:defRPr sz="20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Raleway"/>
              <a:buChar char="■"/>
              <a:defRPr sz="20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Raleway"/>
              <a:buChar char="●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Raleway"/>
              <a:buChar char="○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Raleway"/>
              <a:buChar char="■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Raleway"/>
              <a:buChar char="●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Raleway"/>
              <a:buChar char="○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Raleway"/>
              <a:buChar char="■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1944450" y="2441850"/>
            <a:ext cx="5255100" cy="19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2016 – 17 Bay Barometer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685800" y="2862150"/>
            <a:ext cx="7772400" cy="11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are we seeing?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37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 idx="4294967295"/>
          </p:nvPr>
        </p:nvSpPr>
        <p:spPr>
          <a:xfrm>
            <a:off x="1536693" y="3892628"/>
            <a:ext cx="6259800" cy="15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POSTIVE TRENDS ACROSS THE BOARD</a:t>
            </a:r>
            <a:endParaRPr sz="4800" b="1" dirty="0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3109333" y="699283"/>
            <a:ext cx="2928859" cy="2893800"/>
          </a:xfrm>
          <a:prstGeom prst="diamon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flat" cmpd="sng">
            <a:solidFill>
              <a:srgbClr val="F5F1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863150"/>
            <a:ext cx="3994500" cy="47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b="1" dirty="0" smtClean="0">
                <a:solidFill>
                  <a:srgbClr val="A8122A"/>
                </a:solidFill>
              </a:rPr>
              <a:t>Water Quality Standards Achieved</a:t>
            </a:r>
          </a:p>
          <a:p>
            <a:pPr marL="342900" indent="-342900"/>
            <a:endParaRPr lang="en-US" b="1" dirty="0">
              <a:solidFill>
                <a:srgbClr val="A8122A"/>
              </a:solidFill>
            </a:endParaRPr>
          </a:p>
          <a:p>
            <a:pPr marL="342900" indent="-342900"/>
            <a:r>
              <a:rPr lang="en-US" b="1" dirty="0" smtClean="0">
                <a:solidFill>
                  <a:srgbClr val="A8122A"/>
                </a:solidFill>
              </a:rPr>
              <a:t>Public Access</a:t>
            </a:r>
          </a:p>
          <a:p>
            <a:pPr marL="342900" indent="-342900"/>
            <a:endParaRPr lang="en-US" b="1" dirty="0">
              <a:solidFill>
                <a:srgbClr val="A8122A"/>
              </a:solidFill>
            </a:endParaRPr>
          </a:p>
          <a:p>
            <a:pPr marL="342900" indent="-342900"/>
            <a:r>
              <a:rPr lang="en-US" b="1" dirty="0" smtClean="0">
                <a:solidFill>
                  <a:srgbClr val="A8122A"/>
                </a:solidFill>
              </a:rPr>
              <a:t>SAV</a:t>
            </a:r>
          </a:p>
          <a:p>
            <a:pPr marL="342900" indent="-342900"/>
            <a:endParaRPr lang="en-US" b="1" dirty="0">
              <a:solidFill>
                <a:srgbClr val="A8122A"/>
              </a:solidFill>
            </a:endParaRPr>
          </a:p>
          <a:p>
            <a:pPr marL="342900" indent="-342900"/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1810300" y="742400"/>
            <a:ext cx="55236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692274" y="1863150"/>
            <a:ext cx="3994500" cy="47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b="1" dirty="0" smtClean="0">
                <a:solidFill>
                  <a:srgbClr val="A8122A"/>
                </a:solidFill>
              </a:rPr>
              <a:t>Estimated Pollution Reduced</a:t>
            </a:r>
          </a:p>
          <a:p>
            <a:pPr marL="342900" indent="-342900"/>
            <a:endParaRPr lang="en-US" b="1" dirty="0">
              <a:solidFill>
                <a:srgbClr val="A8122A"/>
              </a:solidFill>
            </a:endParaRPr>
          </a:p>
          <a:p>
            <a:pPr marL="342900" indent="-342900"/>
            <a:r>
              <a:rPr lang="en-US" b="1" dirty="0" smtClean="0">
                <a:solidFill>
                  <a:srgbClr val="A8122A"/>
                </a:solidFill>
              </a:rPr>
              <a:t>Fish Passage</a:t>
            </a:r>
          </a:p>
          <a:p>
            <a:pPr marL="342900" indent="-342900"/>
            <a:endParaRPr lang="en-US" b="1" dirty="0">
              <a:solidFill>
                <a:srgbClr val="A8122A"/>
              </a:solidFill>
            </a:endParaRPr>
          </a:p>
          <a:p>
            <a:pPr marL="342900" indent="-342900"/>
            <a:r>
              <a:rPr lang="en-US" b="1" dirty="0" smtClean="0">
                <a:solidFill>
                  <a:srgbClr val="A8122A"/>
                </a:solidFill>
              </a:rPr>
              <a:t>Blue Crab Abundance</a:t>
            </a:r>
            <a:endParaRPr dirty="0"/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6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Positive Trends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 idx="4294967295"/>
          </p:nvPr>
        </p:nvSpPr>
        <p:spPr>
          <a:xfrm>
            <a:off x="1080600" y="787800"/>
            <a:ext cx="6982800" cy="11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solidFill>
                  <a:srgbClr val="A8122A"/>
                </a:solidFill>
              </a:rPr>
              <a:t>254 million</a:t>
            </a:r>
            <a:endParaRPr sz="7200" dirty="0">
              <a:solidFill>
                <a:srgbClr val="A8122A"/>
              </a:solidFill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4294967295"/>
          </p:nvPr>
        </p:nvSpPr>
        <p:spPr>
          <a:xfrm>
            <a:off x="1080600" y="1805546"/>
            <a:ext cx="69828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 smtClean="0"/>
              <a:t>Female blue crabs observed in 2017</a:t>
            </a:r>
            <a:endParaRPr sz="2400" dirty="0"/>
          </a:p>
        </p:txBody>
      </p:sp>
      <p:sp>
        <p:nvSpPr>
          <p:cNvPr id="182" name="Shape 182"/>
          <p:cNvSpPr txBox="1">
            <a:spLocks noGrp="1"/>
          </p:cNvSpPr>
          <p:nvPr>
            <p:ph type="ctrTitle" idx="4294967295"/>
          </p:nvPr>
        </p:nvSpPr>
        <p:spPr>
          <a:xfrm>
            <a:off x="1080600" y="4293003"/>
            <a:ext cx="6982800" cy="11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solidFill>
                  <a:srgbClr val="A8122A"/>
                </a:solidFill>
              </a:rPr>
              <a:t>130</a:t>
            </a:r>
            <a:endParaRPr sz="7200" dirty="0">
              <a:solidFill>
                <a:srgbClr val="A8122A"/>
              </a:solidFill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subTitle" idx="4294967295"/>
          </p:nvPr>
        </p:nvSpPr>
        <p:spPr>
          <a:xfrm>
            <a:off x="1080600" y="5298559"/>
            <a:ext cx="69828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smtClean="0"/>
              <a:t>Access sites opened to the public from 2010 – 2016.</a:t>
            </a:r>
            <a:endParaRPr sz="2400" dirty="0"/>
          </a:p>
        </p:txBody>
      </p:sp>
      <p:sp>
        <p:nvSpPr>
          <p:cNvPr id="184" name="Shape 184"/>
          <p:cNvSpPr txBox="1">
            <a:spLocks noGrp="1"/>
          </p:cNvSpPr>
          <p:nvPr>
            <p:ph type="ctrTitle" idx="4294967295"/>
          </p:nvPr>
        </p:nvSpPr>
        <p:spPr>
          <a:xfrm>
            <a:off x="1080600" y="2402246"/>
            <a:ext cx="6982800" cy="11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solidFill>
                  <a:srgbClr val="A8122A"/>
                </a:solidFill>
              </a:rPr>
              <a:t>1,126</a:t>
            </a:r>
            <a:endParaRPr sz="4800" dirty="0">
              <a:solidFill>
                <a:srgbClr val="A8122A"/>
              </a:solidFill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ubTitle" idx="4294967295"/>
          </p:nvPr>
        </p:nvSpPr>
        <p:spPr>
          <a:xfrm>
            <a:off x="1080600" y="3387336"/>
            <a:ext cx="69828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400" dirty="0"/>
              <a:t>Additional miles opened to fish passage from 2012 – 2016.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 idx="4294967295"/>
          </p:nvPr>
        </p:nvSpPr>
        <p:spPr>
          <a:xfrm>
            <a:off x="1080600" y="787800"/>
            <a:ext cx="6982800" cy="11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solidFill>
                  <a:srgbClr val="A8122A"/>
                </a:solidFill>
              </a:rPr>
              <a:t>97,668</a:t>
            </a:r>
            <a:endParaRPr sz="7200" dirty="0">
              <a:solidFill>
                <a:srgbClr val="A8122A"/>
              </a:solidFill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4294967295"/>
          </p:nvPr>
        </p:nvSpPr>
        <p:spPr>
          <a:xfrm>
            <a:off x="1080600" y="1805546"/>
            <a:ext cx="69828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smtClean="0"/>
              <a:t>A</a:t>
            </a:r>
            <a:r>
              <a:rPr lang="en" sz="2400" dirty="0" smtClean="0"/>
              <a:t>cres of underwater grassess mapped in 2016</a:t>
            </a:r>
            <a:endParaRPr sz="2400" dirty="0"/>
          </a:p>
        </p:txBody>
      </p:sp>
      <p:sp>
        <p:nvSpPr>
          <p:cNvPr id="182" name="Shape 182"/>
          <p:cNvSpPr txBox="1">
            <a:spLocks noGrp="1"/>
          </p:cNvSpPr>
          <p:nvPr>
            <p:ph type="ctrTitle" idx="4294967295"/>
          </p:nvPr>
        </p:nvSpPr>
        <p:spPr>
          <a:xfrm>
            <a:off x="1080600" y="4293003"/>
            <a:ext cx="6982800" cy="11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solidFill>
                  <a:srgbClr val="A8122A"/>
                </a:solidFill>
              </a:rPr>
              <a:t>9 percent</a:t>
            </a:r>
            <a:endParaRPr sz="7200" dirty="0">
              <a:solidFill>
                <a:srgbClr val="A8122A"/>
              </a:solidFill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subTitle" idx="4294967295"/>
          </p:nvPr>
        </p:nvSpPr>
        <p:spPr>
          <a:xfrm>
            <a:off x="1080600" y="5298559"/>
            <a:ext cx="69828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 smtClean="0"/>
              <a:t>Of nitrogen loads lowered by pollution controls from 2009 – 2016.</a:t>
            </a:r>
            <a:endParaRPr sz="2400" dirty="0"/>
          </a:p>
        </p:txBody>
      </p:sp>
      <p:sp>
        <p:nvSpPr>
          <p:cNvPr id="184" name="Shape 184"/>
          <p:cNvSpPr txBox="1">
            <a:spLocks noGrp="1"/>
          </p:cNvSpPr>
          <p:nvPr>
            <p:ph type="ctrTitle" idx="4294967295"/>
          </p:nvPr>
        </p:nvSpPr>
        <p:spPr>
          <a:xfrm>
            <a:off x="1080600" y="2269167"/>
            <a:ext cx="6982800" cy="11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solidFill>
                  <a:srgbClr val="A8122A"/>
                </a:solidFill>
              </a:rPr>
              <a:t>40 percent</a:t>
            </a:r>
            <a:endParaRPr sz="4800" dirty="0">
              <a:solidFill>
                <a:srgbClr val="A8122A"/>
              </a:solidFill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ubTitle" idx="4294967295"/>
          </p:nvPr>
        </p:nvSpPr>
        <p:spPr>
          <a:xfrm>
            <a:off x="1080600" y="3245447"/>
            <a:ext cx="69828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400" dirty="0" smtClean="0"/>
              <a:t>Of the Chesapeake Bay and tidal tributaries met water quality standards in 2014 – 2016.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1679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 idx="4294967295"/>
          </p:nvPr>
        </p:nvSpPr>
        <p:spPr>
          <a:xfrm>
            <a:off x="1810300" y="742400"/>
            <a:ext cx="55236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950375"/>
            <a:ext cx="2631900" cy="46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b="1" dirty="0" smtClean="0">
                <a:solidFill>
                  <a:srgbClr val="A8122A"/>
                </a:solidFill>
              </a:rPr>
              <a:t>Climate Resiliency</a:t>
            </a:r>
          </a:p>
          <a:p>
            <a:pPr marL="285750" indent="-285750"/>
            <a:endParaRPr lang="en-US" b="1" dirty="0">
              <a:solidFill>
                <a:srgbClr val="A8122A"/>
              </a:solidFill>
            </a:endParaRPr>
          </a:p>
          <a:p>
            <a:pPr marL="285750" indent="-285750"/>
            <a:r>
              <a:rPr lang="en-US" b="1" dirty="0" smtClean="0">
                <a:solidFill>
                  <a:srgbClr val="A8122A"/>
                </a:solidFill>
              </a:rPr>
              <a:t>Healthy Watersheds</a:t>
            </a:r>
          </a:p>
          <a:p>
            <a:pPr marL="285750" indent="-285750"/>
            <a:endParaRPr lang="en-US" b="1" dirty="0">
              <a:solidFill>
                <a:srgbClr val="A8122A"/>
              </a:solidFill>
            </a:endParaRPr>
          </a:p>
          <a:p>
            <a:pPr marL="285750" indent="-285750"/>
            <a:r>
              <a:rPr lang="en-US" b="1" dirty="0" smtClean="0">
                <a:solidFill>
                  <a:srgbClr val="A8122A"/>
                </a:solidFill>
              </a:rPr>
              <a:t>Protected Lands</a:t>
            </a:r>
          </a:p>
          <a:p>
            <a:pPr marL="285750" indent="-285750"/>
            <a:endParaRPr lang="en-US" b="1" dirty="0">
              <a:solidFill>
                <a:srgbClr val="A8122A"/>
              </a:solidFill>
            </a:endParaRPr>
          </a:p>
          <a:p>
            <a:pPr marL="285750" indent="-285750"/>
            <a:r>
              <a:rPr lang="en-US" b="1" dirty="0" smtClean="0">
                <a:solidFill>
                  <a:srgbClr val="A8122A"/>
                </a:solidFill>
              </a:rPr>
              <a:t>Forest Buffers</a:t>
            </a:r>
          </a:p>
          <a:p>
            <a:pPr marL="285750" indent="-285750"/>
            <a:endParaRPr lang="en-US" b="1" dirty="0">
              <a:solidFill>
                <a:srgbClr val="A8122A"/>
              </a:solidFill>
            </a:endParaRPr>
          </a:p>
          <a:p>
            <a:pPr marL="285750" indent="-285750"/>
            <a:r>
              <a:rPr lang="en-US" b="1" dirty="0" smtClean="0">
                <a:solidFill>
                  <a:srgbClr val="A8122A"/>
                </a:solidFill>
              </a:rPr>
              <a:t>Forage Fish</a:t>
            </a:r>
          </a:p>
          <a:p>
            <a:pPr marL="285750" indent="-285750"/>
            <a:endParaRPr lang="en-US" b="1" dirty="0">
              <a:solidFill>
                <a:srgbClr val="A8122A"/>
              </a:solidFill>
            </a:endParaRPr>
          </a:p>
          <a:p>
            <a:pPr marL="285750" indent="-285750"/>
            <a:r>
              <a:rPr lang="en-US" b="1" dirty="0" smtClean="0">
                <a:solidFill>
                  <a:srgbClr val="A8122A"/>
                </a:solidFill>
              </a:rPr>
              <a:t>Toxics Contaminants Research	</a:t>
            </a:r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3223964" y="1950375"/>
            <a:ext cx="2631900" cy="46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b="1" dirty="0" smtClean="0">
                <a:solidFill>
                  <a:srgbClr val="A8122A"/>
                </a:solidFill>
              </a:rPr>
              <a:t>Local Leadership</a:t>
            </a:r>
          </a:p>
          <a:p>
            <a:pPr marL="285750" indent="-285750"/>
            <a:endParaRPr lang="en-US" b="1" dirty="0">
              <a:solidFill>
                <a:srgbClr val="A8122A"/>
              </a:solidFill>
            </a:endParaRPr>
          </a:p>
          <a:p>
            <a:pPr marL="285750" indent="-285750"/>
            <a:r>
              <a:rPr lang="en-US" b="1" dirty="0" smtClean="0">
                <a:solidFill>
                  <a:srgbClr val="A8122A"/>
                </a:solidFill>
              </a:rPr>
              <a:t>Blue Crab Management</a:t>
            </a:r>
          </a:p>
          <a:p>
            <a:pPr marL="285750" indent="-285750"/>
            <a:endParaRPr lang="en-US" b="1" dirty="0">
              <a:solidFill>
                <a:srgbClr val="A8122A"/>
              </a:solidFill>
            </a:endParaRPr>
          </a:p>
          <a:p>
            <a:pPr marL="285750" indent="-285750"/>
            <a:r>
              <a:rPr lang="en-US" b="1" dirty="0" smtClean="0">
                <a:solidFill>
                  <a:srgbClr val="A8122A"/>
                </a:solidFill>
              </a:rPr>
              <a:t>Wetlands</a:t>
            </a:r>
          </a:p>
          <a:p>
            <a:pPr marL="285750" indent="-285750"/>
            <a:endParaRPr lang="en-US" b="1" dirty="0">
              <a:solidFill>
                <a:srgbClr val="A8122A"/>
              </a:solidFill>
            </a:endParaRPr>
          </a:p>
          <a:p>
            <a:pPr marL="285750" indent="-285750"/>
            <a:r>
              <a:rPr lang="en-US" b="1" dirty="0" smtClean="0">
                <a:solidFill>
                  <a:srgbClr val="A8122A"/>
                </a:solidFill>
              </a:rPr>
              <a:t>Brook Trout</a:t>
            </a:r>
          </a:p>
          <a:p>
            <a:pPr marL="285750" indent="-285750"/>
            <a:endParaRPr lang="en-US" b="1" dirty="0">
              <a:solidFill>
                <a:srgbClr val="A8122A"/>
              </a:solidFill>
            </a:endParaRPr>
          </a:p>
          <a:p>
            <a:pPr marL="285750" indent="-285750"/>
            <a:r>
              <a:rPr lang="en-US" b="1" dirty="0" smtClean="0">
                <a:solidFill>
                  <a:srgbClr val="A8122A"/>
                </a:solidFill>
              </a:rPr>
              <a:t>Land Use Metrics &amp; Metrics Development</a:t>
            </a:r>
            <a:endParaRPr dirty="0"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5990727" y="1950375"/>
            <a:ext cx="2631900" cy="46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b="1" dirty="0" smtClean="0">
                <a:solidFill>
                  <a:srgbClr val="A8122A"/>
                </a:solidFill>
              </a:rPr>
              <a:t>Diversity</a:t>
            </a:r>
          </a:p>
          <a:p>
            <a:pPr marL="285750" indent="-285750"/>
            <a:endParaRPr lang="en-US" b="1" dirty="0">
              <a:solidFill>
                <a:srgbClr val="A8122A"/>
              </a:solidFill>
            </a:endParaRPr>
          </a:p>
          <a:p>
            <a:pPr marL="285750" indent="-285750"/>
            <a:r>
              <a:rPr lang="en-US" b="1" dirty="0" smtClean="0">
                <a:solidFill>
                  <a:srgbClr val="A8122A"/>
                </a:solidFill>
              </a:rPr>
              <a:t>Land Use Options Evaluation</a:t>
            </a:r>
          </a:p>
          <a:p>
            <a:pPr marL="285750" indent="-285750"/>
            <a:endParaRPr lang="en-US" b="1" dirty="0">
              <a:solidFill>
                <a:srgbClr val="A8122A"/>
              </a:solidFill>
            </a:endParaRPr>
          </a:p>
          <a:p>
            <a:pPr marL="285750" indent="-285750"/>
            <a:r>
              <a:rPr lang="en-US" b="1" dirty="0" smtClean="0">
                <a:solidFill>
                  <a:srgbClr val="A8122A"/>
                </a:solidFill>
              </a:rPr>
              <a:t>Tree Canopy</a:t>
            </a:r>
          </a:p>
          <a:p>
            <a:pPr marL="285750" indent="-285750"/>
            <a:endParaRPr lang="en-US" b="1" dirty="0">
              <a:solidFill>
                <a:srgbClr val="A8122A"/>
              </a:solidFill>
            </a:endParaRPr>
          </a:p>
          <a:p>
            <a:pPr marL="285750" indent="-285750"/>
            <a:r>
              <a:rPr lang="en-US" b="1" dirty="0" smtClean="0">
                <a:solidFill>
                  <a:srgbClr val="A8122A"/>
                </a:solidFill>
              </a:rPr>
              <a:t>Black Duck</a:t>
            </a:r>
          </a:p>
          <a:p>
            <a:pPr marL="285750" indent="-285750"/>
            <a:endParaRPr lang="en-US" b="1" dirty="0">
              <a:solidFill>
                <a:srgbClr val="A8122A"/>
              </a:solidFill>
            </a:endParaRPr>
          </a:p>
          <a:p>
            <a:pPr marL="285750" indent="-285750"/>
            <a:r>
              <a:rPr lang="en-US" b="1" dirty="0" smtClean="0">
                <a:solidFill>
                  <a:srgbClr val="A8122A"/>
                </a:solidFill>
              </a:rPr>
              <a:t>Fish Habitat</a:t>
            </a:r>
          </a:p>
          <a:p>
            <a:pPr marL="285750" indent="-285750"/>
            <a:endParaRPr lang="en-US" b="1" dirty="0">
              <a:solidFill>
                <a:srgbClr val="A8122A"/>
              </a:solidFill>
            </a:endParaRPr>
          </a:p>
          <a:p>
            <a:pPr marL="285750" indent="-285750"/>
            <a:r>
              <a:rPr lang="en-US" b="1" dirty="0" smtClean="0">
                <a:solidFill>
                  <a:srgbClr val="A8122A"/>
                </a:solidFill>
              </a:rPr>
              <a:t>Stream Health</a:t>
            </a:r>
            <a:endParaRPr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6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News Stories</a:t>
            </a:r>
            <a:endParaRPr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685800" y="2862150"/>
            <a:ext cx="7772400" cy="11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Media Release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11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57199"/>
            <a:ext cx="8128000" cy="5896303"/>
          </a:xfrm>
          <a:prstGeom prst="rect">
            <a:avLst/>
          </a:prstGeom>
        </p:spPr>
      </p:pic>
      <p:sp>
        <p:nvSpPr>
          <p:cNvPr id="256" name="Shape 256"/>
          <p:cNvSpPr txBox="1">
            <a:spLocks noGrp="1"/>
          </p:cNvSpPr>
          <p:nvPr>
            <p:ph type="body" idx="4294967295"/>
          </p:nvPr>
        </p:nvSpPr>
        <p:spPr>
          <a:xfrm>
            <a:off x="1042581" y="268013"/>
            <a:ext cx="4932550" cy="41305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  <a:latin typeface="Merriweather"/>
                <a:sym typeface="Merriweather"/>
              </a:rPr>
              <a:t>Press Release: January 4,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latin typeface="Merriweather"/>
              <a:sym typeface="Merriweathe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  <a:latin typeface="Merriweather"/>
                <a:sym typeface="Merriweather"/>
              </a:rPr>
              <a:t>Quotes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  <a:latin typeface="Merriweather"/>
                <a:sym typeface="Merriweather"/>
              </a:rPr>
              <a:t>- Governor Larry Hogan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  <a:latin typeface="Merriweather"/>
                <a:sym typeface="Merriweather"/>
              </a:rPr>
              <a:t>- Jim Edward, Acting CBP   Director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  <a:latin typeface="Merriweather"/>
                <a:sym typeface="Merriweather"/>
              </a:rPr>
              <a:t>- John </a:t>
            </a:r>
            <a:r>
              <a:rPr lang="en-US" sz="1800" b="1" dirty="0" err="1" smtClean="0">
                <a:solidFill>
                  <a:schemeClr val="bg1"/>
                </a:solidFill>
                <a:latin typeface="Merriweather"/>
                <a:sym typeface="Merriweather"/>
              </a:rPr>
              <a:t>Arway</a:t>
            </a:r>
            <a:r>
              <a:rPr lang="en-US" sz="1800" b="1" dirty="0" smtClean="0">
                <a:solidFill>
                  <a:schemeClr val="bg1"/>
                </a:solidFill>
                <a:latin typeface="Merriweather"/>
                <a:sym typeface="Merriweather"/>
              </a:rPr>
              <a:t>, Executive Director, PA 	Fish and Boat Commission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  <a:latin typeface="Merriweather"/>
                <a:sym typeface="Merriweather"/>
              </a:rPr>
              <a:t>- Brooke Landry, Chair, SAV 	Workgroup</a:t>
            </a:r>
          </a:p>
          <a:p>
            <a:pPr marL="285750" indent="-285750">
              <a:buFontTx/>
              <a:buChar char="-"/>
            </a:pPr>
            <a:endParaRPr lang="en-US" sz="1800" b="1" dirty="0" smtClean="0">
              <a:latin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486308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6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Media Engagement</a:t>
            </a:r>
            <a:endParaRPr sz="2000" dirty="0"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36300" y="2026600"/>
            <a:ext cx="3026100" cy="45791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sz="1800" dirty="0" smtClean="0"/>
              <a:t>Facebook: reached 20,532 people (liked 319 times, shared 88 times)</a:t>
            </a:r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 smtClean="0"/>
              <a:t>Twitter: 6,913 impressions (retweeted 20 times)</a:t>
            </a:r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 smtClean="0"/>
              <a:t>Press: Capital Gazette, WBAL-NBC, WITF-FM, Public News Service, Daily Press, E &amp; E News, The Daily Times</a:t>
            </a:r>
            <a:endParaRPr sz="1800" dirty="0"/>
          </a:p>
        </p:txBody>
      </p:sp>
      <p:sp>
        <p:nvSpPr>
          <p:cNvPr id="3" name="Rounded Rectangle 2"/>
          <p:cNvSpPr/>
          <p:nvPr/>
        </p:nvSpPr>
        <p:spPr>
          <a:xfrm>
            <a:off x="5182891" y="2672649"/>
            <a:ext cx="3011215" cy="266701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36508" y="1525679"/>
            <a:ext cx="4303984" cy="100184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960193" y="5504807"/>
            <a:ext cx="3456609" cy="110094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685800" y="2862150"/>
            <a:ext cx="7772400" cy="11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Lessons Learned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36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685800" y="2862150"/>
            <a:ext cx="7772400" cy="11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is it?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2367000" y="1224000"/>
            <a:ext cx="4410000" cy="4410000"/>
          </a:xfrm>
          <a:prstGeom prst="diamond">
            <a:avLst/>
          </a:prstGeom>
          <a:solidFill>
            <a:srgbClr val="A812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rPr>
              <a:t>State-specific fact sheets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rPr>
              <a:t>State-specific facts for social media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rPr>
              <a:t>Always have a back-up plan!</a:t>
            </a:r>
            <a:endParaRPr sz="1600" dirty="0">
              <a:solidFill>
                <a:schemeClr val="bg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67538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ctrTitle" idx="4294967295"/>
          </p:nvPr>
        </p:nvSpPr>
        <p:spPr>
          <a:xfrm>
            <a:off x="685800" y="1142999"/>
            <a:ext cx="7772400" cy="99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8122A"/>
                </a:solidFill>
              </a:rPr>
              <a:t>Thanks!</a:t>
            </a:r>
            <a:endParaRPr sz="2400">
              <a:solidFill>
                <a:srgbClr val="A8122A"/>
              </a:solidFill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4294967295"/>
          </p:nvPr>
        </p:nvSpPr>
        <p:spPr>
          <a:xfrm>
            <a:off x="1275150" y="1957950"/>
            <a:ext cx="65937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</a:rPr>
              <a:t>ANY QUESTIONS?</a:t>
            </a:r>
            <a:endParaRPr sz="3600" b="1">
              <a:solidFill>
                <a:srgbClr val="FFFFFF"/>
              </a:solidFill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body" idx="4294967295"/>
          </p:nvPr>
        </p:nvSpPr>
        <p:spPr>
          <a:xfrm>
            <a:off x="1275150" y="4093725"/>
            <a:ext cx="6593700" cy="17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Rachel Felver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CBP Communications Director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Alliance for the Chesapeake Bay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rfelver@chesapeakebay.net</a:t>
            </a:r>
            <a:endParaRPr sz="1800" dirty="0">
              <a:solidFill>
                <a:srgbClr val="FFFFFF"/>
              </a:solidFill>
            </a:endParaRPr>
          </a:p>
        </p:txBody>
      </p:sp>
      <p:cxnSp>
        <p:nvCxnSpPr>
          <p:cNvPr id="271" name="Shape 271"/>
          <p:cNvCxnSpPr/>
          <p:nvPr/>
        </p:nvCxnSpPr>
        <p:spPr>
          <a:xfrm>
            <a:off x="3927600" y="3429000"/>
            <a:ext cx="1288800" cy="0"/>
          </a:xfrm>
          <a:prstGeom prst="straightConnector1">
            <a:avLst/>
          </a:prstGeom>
          <a:noFill/>
          <a:ln w="9525" cap="flat" cmpd="sng">
            <a:solidFill>
              <a:srgbClr val="F5F1E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Shape 272"/>
          <p:cNvSpPr/>
          <p:nvPr/>
        </p:nvSpPr>
        <p:spPr>
          <a:xfrm>
            <a:off x="4529400" y="3386400"/>
            <a:ext cx="85200" cy="85200"/>
          </a:xfrm>
          <a:prstGeom prst="diamond">
            <a:avLst/>
          </a:prstGeom>
          <a:solidFill>
            <a:srgbClr val="F5F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4294967295"/>
          </p:nvPr>
        </p:nvSpPr>
        <p:spPr>
          <a:xfrm>
            <a:off x="995285" y="2312896"/>
            <a:ext cx="3892023" cy="26452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Merriweather"/>
                <a:ea typeface="Merriweather"/>
                <a:cs typeface="Merriweather"/>
                <a:sym typeface="Merriweather"/>
              </a:rPr>
              <a:t>Annual report on watershed health and restoration.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2400" b="1" dirty="0">
              <a:latin typeface="Merriweather"/>
              <a:sym typeface="Merriweather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2400" b="1" dirty="0" smtClean="0">
              <a:latin typeface="Merriweather"/>
              <a:sym typeface="Merriweather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dirty="0" smtClean="0">
                <a:latin typeface="Merriweather"/>
                <a:sym typeface="Merriweather"/>
              </a:rPr>
              <a:t>Retrospective summary of previously published indicators</a:t>
            </a:r>
            <a:r>
              <a:rPr lang="en-US" sz="1800" b="1" dirty="0" smtClean="0">
                <a:latin typeface="Merriweather"/>
                <a:sym typeface="Merriweather"/>
              </a:rPr>
              <a:t>.</a:t>
            </a:r>
            <a:endParaRPr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89" y="1351726"/>
            <a:ext cx="3010843" cy="39059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685800" y="2862150"/>
            <a:ext cx="7772400" cy="11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does it look like?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177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6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A picture is worth a thousand words</a:t>
            </a:r>
            <a:endParaRPr sz="2000" dirty="0"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36300" y="2026600"/>
            <a:ext cx="3026100" cy="45791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sz="1800" dirty="0" smtClean="0"/>
              <a:t>Aligned to themes of Watershed Agreement.</a:t>
            </a:r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 smtClean="0"/>
              <a:t>Comprehensive coverage of 20 indicators.</a:t>
            </a:r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 smtClean="0"/>
              <a:t>Where indicators not available, or have not been recently updated, outcomes addressed with highlights from past year. </a:t>
            </a:r>
            <a:endParaRPr sz="1800" dirty="0"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99" y="2453378"/>
            <a:ext cx="3969600" cy="3744895"/>
          </a:xfrm>
          <a:prstGeom prst="diamond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01" y="1820245"/>
            <a:ext cx="2432305" cy="2237851"/>
          </a:xfrm>
          <a:prstGeom prst="diamond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93" y="4537491"/>
            <a:ext cx="1954923" cy="1921200"/>
          </a:xfrm>
          <a:prstGeom prst="diamond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685800" y="2862150"/>
            <a:ext cx="7772400" cy="11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Who is the audience?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44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 idx="4294967295"/>
          </p:nvPr>
        </p:nvSpPr>
        <p:spPr>
          <a:xfrm>
            <a:off x="1810300" y="742400"/>
            <a:ext cx="55236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733350" y="2524050"/>
            <a:ext cx="2724300" cy="27243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White</a:t>
            </a:r>
            <a:endParaRPr sz="1800" dirty="0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5686350" y="2524050"/>
            <a:ext cx="2724300" cy="27243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Black</a:t>
            </a:r>
            <a:endParaRPr sz="1800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6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Audiences</a:t>
            </a:r>
            <a:endParaRPr sz="2000" dirty="0"/>
          </a:p>
        </p:txBody>
      </p:sp>
      <p:sp>
        <p:nvSpPr>
          <p:cNvPr id="148" name="Shape 148"/>
          <p:cNvSpPr/>
          <p:nvPr/>
        </p:nvSpPr>
        <p:spPr>
          <a:xfrm>
            <a:off x="2895300" y="2209500"/>
            <a:ext cx="3353400" cy="3353400"/>
          </a:xfrm>
          <a:prstGeom prst="diamond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Gray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78418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685800" y="2862150"/>
            <a:ext cx="7772400" cy="11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New in 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05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2367000" y="1224000"/>
            <a:ext cx="4410000" cy="4410000"/>
          </a:xfrm>
          <a:prstGeom prst="diamond">
            <a:avLst/>
          </a:prstGeom>
          <a:solidFill>
            <a:srgbClr val="A812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rPr>
              <a:t>Environmental Literacy &amp; Planning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 MWEEs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Merriweather"/>
                <a:ea typeface="Merriweather"/>
                <a:cs typeface="Merriweather"/>
                <a:sym typeface="Merriweather"/>
              </a:rPr>
              <a:t>Citizen Stewardship</a:t>
            </a:r>
            <a:endParaRPr sz="1600" dirty="0">
              <a:solidFill>
                <a:schemeClr val="bg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thell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361</Words>
  <Application>Microsoft Office PowerPoint</Application>
  <PresentationFormat>On-screen Show (4:3)</PresentationFormat>
  <Paragraphs>111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Merriweather</vt:lpstr>
      <vt:lpstr>Raleway</vt:lpstr>
      <vt:lpstr>Arial</vt:lpstr>
      <vt:lpstr>Othello template</vt:lpstr>
      <vt:lpstr>2016 – 17 Bay Barometer</vt:lpstr>
      <vt:lpstr>What is it?</vt:lpstr>
      <vt:lpstr>PowerPoint Presentation</vt:lpstr>
      <vt:lpstr>What does it look like?</vt:lpstr>
      <vt:lpstr>A picture is worth a thousand words</vt:lpstr>
      <vt:lpstr>Who is the audience?</vt:lpstr>
      <vt:lpstr>Use charts to explain your ideas</vt:lpstr>
      <vt:lpstr>New in 2017</vt:lpstr>
      <vt:lpstr>PowerPoint Presentation</vt:lpstr>
      <vt:lpstr>What are we seeing?</vt:lpstr>
      <vt:lpstr>POSTIVE TRENDS ACROSS THE BOARD</vt:lpstr>
      <vt:lpstr>You can also split your content</vt:lpstr>
      <vt:lpstr>254 million</vt:lpstr>
      <vt:lpstr>97,668</vt:lpstr>
      <vt:lpstr>In two or three columns</vt:lpstr>
      <vt:lpstr>Media Release</vt:lpstr>
      <vt:lpstr>PowerPoint Presentation</vt:lpstr>
      <vt:lpstr>Media Engagement</vt:lpstr>
      <vt:lpstr>Lessons Learned</vt:lpstr>
      <vt:lpstr>PowerPoint Presentation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– 17 Bay Barometer</dc:title>
  <dc:creator>Rachel Felver</dc:creator>
  <cp:lastModifiedBy>Rachel Felver</cp:lastModifiedBy>
  <cp:revision>12</cp:revision>
  <dcterms:modified xsi:type="dcterms:W3CDTF">2018-02-19T23:10:17Z</dcterms:modified>
</cp:coreProperties>
</file>