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931" r:id="rId1"/>
    <p:sldMasterId id="2147483958" r:id="rId2"/>
    <p:sldMasterId id="2147483946" r:id="rId3"/>
  </p:sldMasterIdLst>
  <p:notesMasterIdLst>
    <p:notesMasterId r:id="rId24"/>
  </p:notesMasterIdLst>
  <p:handoutMasterIdLst>
    <p:handoutMasterId r:id="rId25"/>
  </p:handoutMasterIdLst>
  <p:sldIdLst>
    <p:sldId id="500" r:id="rId4"/>
    <p:sldId id="535" r:id="rId5"/>
    <p:sldId id="720" r:id="rId6"/>
    <p:sldId id="718" r:id="rId7"/>
    <p:sldId id="693" r:id="rId8"/>
    <p:sldId id="677" r:id="rId9"/>
    <p:sldId id="563" r:id="rId10"/>
    <p:sldId id="684" r:id="rId11"/>
    <p:sldId id="658" r:id="rId12"/>
    <p:sldId id="705" r:id="rId13"/>
    <p:sldId id="656" r:id="rId14"/>
    <p:sldId id="706" r:id="rId15"/>
    <p:sldId id="704" r:id="rId16"/>
    <p:sldId id="710" r:id="rId17"/>
    <p:sldId id="707" r:id="rId18"/>
    <p:sldId id="723" r:id="rId19"/>
    <p:sldId id="695" r:id="rId20"/>
    <p:sldId id="722" r:id="rId21"/>
    <p:sldId id="665" r:id="rId22"/>
    <p:sldId id="62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0000"/>
    <a:srgbClr val="CCECFF"/>
    <a:srgbClr val="FFCC66"/>
    <a:srgbClr val="CCFFCC"/>
    <a:srgbClr val="FF97F0"/>
    <a:srgbClr val="FF99CC"/>
    <a:srgbClr val="FF99FF"/>
    <a:srgbClr val="FFCC99"/>
    <a:srgbClr val="A2B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83320" autoAdjust="0"/>
  </p:normalViewPr>
  <p:slideViewPr>
    <p:cSldViewPr>
      <p:cViewPr varScale="1">
        <p:scale>
          <a:sx n="95" d="100"/>
          <a:sy n="95" d="100"/>
        </p:scale>
        <p:origin x="2028" y="90"/>
      </p:cViewPr>
      <p:guideLst>
        <p:guide orient="horz" pos="2160"/>
        <p:guide pos="2880"/>
      </p:guideLst>
    </p:cSldViewPr>
  </p:slideViewPr>
  <p:outlineViewPr>
    <p:cViewPr>
      <p:scale>
        <a:sx n="33" d="100"/>
        <a:sy n="33" d="100"/>
      </p:scale>
      <p:origin x="0" y="26136"/>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9" d="100"/>
          <a:sy n="69" d="100"/>
        </p:scale>
        <p:origin x="-2803"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340" y="0"/>
            <a:ext cx="3038474" cy="465138"/>
          </a:xfrm>
          <a:prstGeom prst="rect">
            <a:avLst/>
          </a:prstGeom>
        </p:spPr>
        <p:txBody>
          <a:bodyPr vert="horz" lIns="92291" tIns="46145" rIns="92291" bIns="46145" rtlCol="0"/>
          <a:lstStyle>
            <a:lvl1pPr algn="r">
              <a:defRPr sz="1300"/>
            </a:lvl1pPr>
          </a:lstStyle>
          <a:p>
            <a:fld id="{F6A461F2-918C-461F-AFCC-936C6C43F089}" type="datetimeFigureOut">
              <a:rPr lang="en-US" smtClean="0"/>
              <a:pPr/>
              <a:t>2/19/2019</a:t>
            </a:fld>
            <a:endParaRPr lang="en-US" dirty="0"/>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2291" tIns="46145" rIns="92291" bIns="46145" rtlCol="0" anchor="b"/>
          <a:lstStyle>
            <a:lvl1pPr algn="r">
              <a:defRPr sz="1300"/>
            </a:lvl1pPr>
          </a:lstStyle>
          <a:p>
            <a:fld id="{D4BB6C97-0094-4581-B66A-B3F2A04D18BC}" type="slidenum">
              <a:rPr lang="en-US" smtClean="0"/>
              <a:pPr/>
              <a:t>‹#›</a:t>
            </a:fld>
            <a:endParaRPr lang="en-US" dirty="0"/>
          </a:p>
        </p:txBody>
      </p:sp>
    </p:spTree>
    <p:extLst>
      <p:ext uri="{BB962C8B-B14F-4D97-AF65-F5344CB8AC3E}">
        <p14:creationId xmlns:p14="http://schemas.microsoft.com/office/powerpoint/2010/main" val="35317278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4044" tIns="47022" rIns="94044" bIns="47022"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4044" tIns="47022" rIns="94044" bIns="47022" rtlCol="0"/>
          <a:lstStyle>
            <a:lvl1pPr algn="r">
              <a:defRPr sz="1300"/>
            </a:lvl1pPr>
          </a:lstStyle>
          <a:p>
            <a:fld id="{DD7C52DE-8421-44D7-9FAF-D9BBA99CD9AD}" type="datetimeFigureOut">
              <a:rPr lang="en-US" smtClean="0"/>
              <a:pPr/>
              <a:t>2/19/2019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4044" tIns="47022" rIns="94044" bIns="4702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4044" tIns="47022" rIns="94044" bIns="470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4044" tIns="47022" rIns="94044" bIns="47022" rtlCol="0" anchor="b"/>
          <a:lstStyle>
            <a:lvl1pPr algn="r">
              <a:defRPr sz="1300"/>
            </a:lvl1pPr>
          </a:lstStyle>
          <a:p>
            <a:fld id="{2BFA4C23-8843-4942-B9B8-C64523A1AF64}" type="slidenum">
              <a:rPr lang="en-US" smtClean="0"/>
              <a:pPr/>
              <a:t>‹#›</a:t>
            </a:fld>
            <a:endParaRPr lang="en-US" dirty="0"/>
          </a:p>
        </p:txBody>
      </p:sp>
    </p:spTree>
    <p:extLst>
      <p:ext uri="{BB962C8B-B14F-4D97-AF65-F5344CB8AC3E}">
        <p14:creationId xmlns:p14="http://schemas.microsoft.com/office/powerpoint/2010/main" val="19272276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1</a:t>
            </a:fld>
            <a:endParaRPr lang="en-US" dirty="0"/>
          </a:p>
        </p:txBody>
      </p:sp>
    </p:spTree>
    <p:extLst>
      <p:ext uri="{BB962C8B-B14F-4D97-AF65-F5344CB8AC3E}">
        <p14:creationId xmlns:p14="http://schemas.microsoft.com/office/powerpoint/2010/main" val="162261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EQIP is the primary farm bill conservation program providing funding for implementation of conservation practices.</a:t>
            </a:r>
          </a:p>
        </p:txBody>
      </p:sp>
      <p:sp>
        <p:nvSpPr>
          <p:cNvPr id="4" name="Slide Number Placeholder 3"/>
          <p:cNvSpPr>
            <a:spLocks noGrp="1"/>
          </p:cNvSpPr>
          <p:nvPr>
            <p:ph type="sldNum" sz="quarter" idx="5"/>
          </p:nvPr>
        </p:nvSpPr>
        <p:spPr/>
        <p:txBody>
          <a:bodyPr/>
          <a:lstStyle/>
          <a:p>
            <a:fld id="{2BFA4C23-8843-4942-B9B8-C64523A1AF64}" type="slidenum">
              <a:rPr lang="en-US" smtClean="0"/>
              <a:pPr/>
              <a:t>10</a:t>
            </a:fld>
            <a:endParaRPr lang="en-US" dirty="0"/>
          </a:p>
        </p:txBody>
      </p:sp>
    </p:spTree>
    <p:extLst>
      <p:ext uri="{BB962C8B-B14F-4D97-AF65-F5344CB8AC3E}">
        <p14:creationId xmlns:p14="http://schemas.microsoft.com/office/powerpoint/2010/main" val="73401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11</a:t>
            </a:fld>
            <a:endParaRPr lang="en-US" dirty="0"/>
          </a:p>
        </p:txBody>
      </p:sp>
    </p:spTree>
    <p:extLst>
      <p:ext uri="{BB962C8B-B14F-4D97-AF65-F5344CB8AC3E}">
        <p14:creationId xmlns:p14="http://schemas.microsoft.com/office/powerpoint/2010/main" val="168400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12</a:t>
            </a:fld>
            <a:endParaRPr lang="en-US" dirty="0"/>
          </a:p>
        </p:txBody>
      </p:sp>
    </p:spTree>
    <p:extLst>
      <p:ext uri="{BB962C8B-B14F-4D97-AF65-F5344CB8AC3E}">
        <p14:creationId xmlns:p14="http://schemas.microsoft.com/office/powerpoint/2010/main" val="704529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ACEP is the primary farm bill conservation program that funds voluntary placement of conservation easements on agricultural lands, and for restoration and protection of wetlands.</a:t>
            </a:r>
          </a:p>
        </p:txBody>
      </p:sp>
      <p:sp>
        <p:nvSpPr>
          <p:cNvPr id="4" name="Slide Number Placeholder 3"/>
          <p:cNvSpPr>
            <a:spLocks noGrp="1"/>
          </p:cNvSpPr>
          <p:nvPr>
            <p:ph type="sldNum" sz="quarter" idx="5"/>
          </p:nvPr>
        </p:nvSpPr>
        <p:spPr/>
        <p:txBody>
          <a:bodyPr/>
          <a:lstStyle/>
          <a:p>
            <a:fld id="{2BFA4C23-8843-4942-B9B8-C64523A1AF64}" type="slidenum">
              <a:rPr lang="en-US" smtClean="0"/>
              <a:pPr/>
              <a:t>13</a:t>
            </a:fld>
            <a:endParaRPr lang="en-US" dirty="0"/>
          </a:p>
        </p:txBody>
      </p:sp>
    </p:spTree>
    <p:extLst>
      <p:ext uri="{BB962C8B-B14F-4D97-AF65-F5344CB8AC3E}">
        <p14:creationId xmlns:p14="http://schemas.microsoft.com/office/powerpoint/2010/main" val="470509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14</a:t>
            </a:fld>
            <a:endParaRPr lang="en-US" dirty="0"/>
          </a:p>
        </p:txBody>
      </p:sp>
    </p:spTree>
    <p:extLst>
      <p:ext uri="{BB962C8B-B14F-4D97-AF65-F5344CB8AC3E}">
        <p14:creationId xmlns:p14="http://schemas.microsoft.com/office/powerpoint/2010/main" val="17908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16</a:t>
            </a:fld>
            <a:endParaRPr lang="en-US" dirty="0"/>
          </a:p>
        </p:txBody>
      </p:sp>
    </p:spTree>
    <p:extLst>
      <p:ext uri="{BB962C8B-B14F-4D97-AF65-F5344CB8AC3E}">
        <p14:creationId xmlns:p14="http://schemas.microsoft.com/office/powerpoint/2010/main" val="2683498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FA4C23-8843-4942-B9B8-C64523A1AF64}" type="slidenum">
              <a:rPr lang="en-US" smtClean="0"/>
              <a:pPr/>
              <a:t>17</a:t>
            </a:fld>
            <a:endParaRPr lang="en-US" dirty="0"/>
          </a:p>
        </p:txBody>
      </p:sp>
    </p:spTree>
    <p:extLst>
      <p:ext uri="{BB962C8B-B14F-4D97-AF65-F5344CB8AC3E}">
        <p14:creationId xmlns:p14="http://schemas.microsoft.com/office/powerpoint/2010/main" val="268921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Section 1619 in the 2008 Farm Bill is the most commonly referenced law related to what information USDA can release.</a:t>
            </a:r>
            <a:endParaRPr lang="en-US" dirty="0"/>
          </a:p>
          <a:p>
            <a:endParaRPr lang="en-US"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18</a:t>
            </a:fld>
            <a:endParaRPr lang="en-US" dirty="0"/>
          </a:p>
        </p:txBody>
      </p:sp>
    </p:spTree>
    <p:extLst>
      <p:ext uri="{BB962C8B-B14F-4D97-AF65-F5344CB8AC3E}">
        <p14:creationId xmlns:p14="http://schemas.microsoft.com/office/powerpoint/2010/main" val="2057265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NFWF can fund both Technical Assistance and Financial Assistance (practice cost-sharing) projects.  P</a:t>
            </a:r>
            <a:r>
              <a:rPr lang="en-US" baseline="0" dirty="0"/>
              <a:t>riorities for each year’s grants are identified in the funding announcement.  </a:t>
            </a:r>
            <a:endParaRPr lang="en-US"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19</a:t>
            </a:fld>
            <a:endParaRPr lang="en-US" dirty="0"/>
          </a:p>
        </p:txBody>
      </p:sp>
    </p:spTree>
    <p:extLst>
      <p:ext uri="{BB962C8B-B14F-4D97-AF65-F5344CB8AC3E}">
        <p14:creationId xmlns:p14="http://schemas.microsoft.com/office/powerpoint/2010/main" val="2758906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FA4C23-8843-4942-B9B8-C64523A1AF64}" type="slidenum">
              <a:rPr lang="en-US" smtClean="0"/>
              <a:pPr/>
              <a:t>20</a:t>
            </a:fld>
            <a:endParaRPr lang="en-US" dirty="0"/>
          </a:p>
        </p:txBody>
      </p:sp>
    </p:spTree>
    <p:extLst>
      <p:ext uri="{BB962C8B-B14F-4D97-AF65-F5344CB8AC3E}">
        <p14:creationId xmlns:p14="http://schemas.microsoft.com/office/powerpoint/2010/main" val="38951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NRCS works primarily, but</a:t>
            </a:r>
            <a:r>
              <a:rPr lang="en-US" baseline="0" dirty="0"/>
              <a:t> not only, on private lands.  We also work in partnerships with other federal, state, local agencies and private organizations.</a:t>
            </a:r>
          </a:p>
          <a:p>
            <a:endParaRPr lang="en-US" baseline="0"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2</a:t>
            </a:fld>
            <a:endParaRPr lang="en-US" dirty="0"/>
          </a:p>
        </p:txBody>
      </p:sp>
    </p:spTree>
    <p:extLst>
      <p:ext uri="{BB962C8B-B14F-4D97-AF65-F5344CB8AC3E}">
        <p14:creationId xmlns:p14="http://schemas.microsoft.com/office/powerpoint/2010/main" val="370837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2018 Farm Bill demonstrates strong congressional support for private lands conservation., and is the major source of NRCS funding to help farmers and landowners implement conservation practices and protect agricultural and rural lands.</a:t>
            </a:r>
            <a:endParaRPr lang="en-US" dirty="0"/>
          </a:p>
        </p:txBody>
      </p:sp>
      <p:sp>
        <p:nvSpPr>
          <p:cNvPr id="4" name="Slide Number Placeholder 3"/>
          <p:cNvSpPr>
            <a:spLocks noGrp="1"/>
          </p:cNvSpPr>
          <p:nvPr>
            <p:ph type="sldNum" sz="quarter" idx="10"/>
          </p:nvPr>
        </p:nvSpPr>
        <p:spPr/>
        <p:txBody>
          <a:bodyPr/>
          <a:lstStyle/>
          <a:p>
            <a:fld id="{D24CD80C-9050-4FC1-B566-DA26EFF2BFEF}" type="slidenum">
              <a:rPr lang="en-US" smtClean="0"/>
              <a:t>3</a:t>
            </a:fld>
            <a:endParaRPr lang="en-US"/>
          </a:p>
        </p:txBody>
      </p:sp>
    </p:spTree>
    <p:extLst>
      <p:ext uri="{BB962C8B-B14F-4D97-AF65-F5344CB8AC3E}">
        <p14:creationId xmlns:p14="http://schemas.microsoft.com/office/powerpoint/2010/main" val="2796594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NRCS’s Chesapeake Bay Action Plan identifies three natural resource priorities; three public engagement priorities; and three science, technology and partnership priorities.</a:t>
            </a:r>
          </a:p>
        </p:txBody>
      </p:sp>
      <p:sp>
        <p:nvSpPr>
          <p:cNvPr id="4" name="Slide Number Placeholder 3"/>
          <p:cNvSpPr>
            <a:spLocks noGrp="1"/>
          </p:cNvSpPr>
          <p:nvPr>
            <p:ph type="sldNum" sz="quarter" idx="10"/>
          </p:nvPr>
        </p:nvSpPr>
        <p:spPr/>
        <p:txBody>
          <a:bodyPr/>
          <a:lstStyle/>
          <a:p>
            <a:fld id="{D24CD80C-9050-4FC1-B566-DA26EFF2BFEF}" type="slidenum">
              <a:rPr lang="en-US" smtClean="0"/>
              <a:t>4</a:t>
            </a:fld>
            <a:endParaRPr lang="en-US"/>
          </a:p>
        </p:txBody>
      </p:sp>
    </p:spTree>
    <p:extLst>
      <p:ext uri="{BB962C8B-B14F-4D97-AF65-F5344CB8AC3E}">
        <p14:creationId xmlns:p14="http://schemas.microsoft.com/office/powerpoint/2010/main" val="17702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5</a:t>
            </a:fld>
            <a:endParaRPr lang="en-US" dirty="0"/>
          </a:p>
        </p:txBody>
      </p:sp>
    </p:spTree>
    <p:extLst>
      <p:ext uri="{BB962C8B-B14F-4D97-AF65-F5344CB8AC3E}">
        <p14:creationId xmlns:p14="http://schemas.microsoft.com/office/powerpoint/2010/main" val="383251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Technical Committees and Local Working Groups provide the public with an opportunity to learn about and provide comments on NRCS conservation programs, practices and priorities.</a:t>
            </a:r>
          </a:p>
        </p:txBody>
      </p:sp>
      <p:sp>
        <p:nvSpPr>
          <p:cNvPr id="4" name="Slide Number Placeholder 3"/>
          <p:cNvSpPr>
            <a:spLocks noGrp="1"/>
          </p:cNvSpPr>
          <p:nvPr>
            <p:ph type="sldNum" sz="quarter" idx="10"/>
          </p:nvPr>
        </p:nvSpPr>
        <p:spPr/>
        <p:txBody>
          <a:bodyPr/>
          <a:lstStyle/>
          <a:p>
            <a:fld id="{2BFA4C23-8843-4942-B9B8-C64523A1AF64}" type="slidenum">
              <a:rPr lang="en-US" smtClean="0"/>
              <a:pPr/>
              <a:t>6</a:t>
            </a:fld>
            <a:endParaRPr lang="en-US" dirty="0"/>
          </a:p>
        </p:txBody>
      </p:sp>
    </p:spTree>
    <p:extLst>
      <p:ext uri="{BB962C8B-B14F-4D97-AF65-F5344CB8AC3E}">
        <p14:creationId xmlns:p14="http://schemas.microsoft.com/office/powerpoint/2010/main" val="90229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NRCS</a:t>
            </a:r>
            <a:r>
              <a:rPr lang="en-US" baseline="0" dirty="0"/>
              <a:t> provides conservation planning assistance and financial assistance to individual land users.  We start with a conservation plan and as customers determine what their priorities are, we can help then apply for financial assistance to help implement their plans.</a:t>
            </a:r>
          </a:p>
          <a:p>
            <a:r>
              <a:rPr lang="en-US" baseline="0" dirty="0"/>
              <a:t>RCPP provides a way for non federal partners to develop cooperative projects using eligible activities available under the covered conservation programs</a:t>
            </a:r>
            <a:endParaRPr lang="en-US"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7</a:t>
            </a:fld>
            <a:endParaRPr lang="en-US" dirty="0"/>
          </a:p>
        </p:txBody>
      </p:sp>
    </p:spTree>
    <p:extLst>
      <p:ext uri="{BB962C8B-B14F-4D97-AF65-F5344CB8AC3E}">
        <p14:creationId xmlns:p14="http://schemas.microsoft.com/office/powerpoint/2010/main" val="177875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A4C23-8843-4942-B9B8-C64523A1AF64}" type="slidenum">
              <a:rPr lang="en-US" smtClean="0"/>
              <a:pPr/>
              <a:t>8</a:t>
            </a:fld>
            <a:endParaRPr lang="en-US" dirty="0"/>
          </a:p>
        </p:txBody>
      </p:sp>
    </p:spTree>
    <p:extLst>
      <p:ext uri="{BB962C8B-B14F-4D97-AF65-F5344CB8AC3E}">
        <p14:creationId xmlns:p14="http://schemas.microsoft.com/office/powerpoint/2010/main" val="2787136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NRCS also provides Technical Assistance to landowners participating in FSA’s Conservation Reserve Program and Conservation Reserve Enhancement Program (CREP).</a:t>
            </a:r>
          </a:p>
          <a:p>
            <a:endParaRPr lang="en-US" dirty="0"/>
          </a:p>
          <a:p>
            <a:r>
              <a:rPr lang="en-US" dirty="0"/>
              <a:t>In the Chesapeake Bay Watershed, there is a high demand for NRCS Conservation Technical Assistance</a:t>
            </a:r>
          </a:p>
        </p:txBody>
      </p:sp>
      <p:sp>
        <p:nvSpPr>
          <p:cNvPr id="4" name="Slide Number Placeholder 3"/>
          <p:cNvSpPr>
            <a:spLocks noGrp="1"/>
          </p:cNvSpPr>
          <p:nvPr>
            <p:ph type="sldNum" sz="quarter" idx="10"/>
          </p:nvPr>
        </p:nvSpPr>
        <p:spPr/>
        <p:txBody>
          <a:bodyPr/>
          <a:lstStyle/>
          <a:p>
            <a:fld id="{2BFA4C23-8843-4942-B9B8-C64523A1AF64}" type="slidenum">
              <a:rPr lang="en-US" smtClean="0"/>
              <a:pPr/>
              <a:t>9</a:t>
            </a:fld>
            <a:endParaRPr lang="en-US" dirty="0"/>
          </a:p>
        </p:txBody>
      </p:sp>
    </p:spTree>
    <p:extLst>
      <p:ext uri="{BB962C8B-B14F-4D97-AF65-F5344CB8AC3E}">
        <p14:creationId xmlns:p14="http://schemas.microsoft.com/office/powerpoint/2010/main" val="100153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a:bodyPr>
          <a:lstStyle>
            <a:lvl1pPr>
              <a:defRPr sz="3600" b="1"/>
            </a:lvl1pPr>
          </a:lstStyle>
          <a:p>
            <a:r>
              <a:rPr kumimoji="0"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2438400" y="6477000"/>
            <a:ext cx="3352800" cy="365125"/>
          </a:xfrm>
          <a:noFill/>
        </p:spPr>
        <p:txBody>
          <a:bodyPr/>
          <a:lstStyle>
            <a:lvl1pPr algn="r">
              <a:defRPr>
                <a:solidFill>
                  <a:schemeClr val="accent6">
                    <a:lumMod val="40000"/>
                    <a:lumOff val="60000"/>
                  </a:schemeClr>
                </a:solidFill>
              </a:defRPr>
            </a:lvl1p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lvl1pPr>
              <a:defRPr b="0"/>
            </a:lvl1pPr>
          </a:lstStyle>
          <a:p>
            <a:fld id="{FD4C00F1-7CA4-48D9-A328-7FA433C269B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3895D-D2A6-4A1D-BDCE-CE74ABFDADC4}"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326462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3895D-D2A6-4A1D-BDCE-CE74ABFDADC4}"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64893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3895D-D2A6-4A1D-BDCE-CE74ABFDADC4}"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117691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F3895D-D2A6-4A1D-BDCE-CE74ABFDADC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94645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F3895D-D2A6-4A1D-BDCE-CE74ABFDADC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112057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3F3EA1-E59D-47A0-995D-56D77BBA7209}"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3795080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F3EA1-E59D-47A0-995D-56D77BBA7209}"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134682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F3EA1-E59D-47A0-995D-56D77BBA7209}"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1801374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3F3EA1-E59D-47A0-995D-56D77BBA7209}"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2822914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3F3EA1-E59D-47A0-995D-56D77BBA7209}"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280582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1"/>
            </a:lvl1pPr>
          </a:lstStyle>
          <a:p>
            <a:fld id="{FD4C00F1-7CA4-48D9-A328-7FA433C269BD}" type="slidenum">
              <a:rPr lang="en-US" smtClean="0"/>
              <a:pPr/>
              <a:t>‹#›</a:t>
            </a:fld>
            <a:endParaRPr lang="en-US" dirty="0"/>
          </a:p>
        </p:txBody>
      </p:sp>
      <p:sp>
        <p:nvSpPr>
          <p:cNvPr id="7" name="Footer Placeholder 4"/>
          <p:cNvSpPr>
            <a:spLocks noGrp="1"/>
          </p:cNvSpPr>
          <p:nvPr>
            <p:ph type="ftr" sz="quarter" idx="11"/>
          </p:nvPr>
        </p:nvSpPr>
        <p:spPr>
          <a:xfrm>
            <a:off x="-2438400" y="6477000"/>
            <a:ext cx="3352800" cy="365125"/>
          </a:xfrm>
          <a:noFill/>
        </p:spPr>
        <p:txBody>
          <a:bodyPr/>
          <a:lstStyle>
            <a:lvl1pPr algn="r">
              <a:defRPr>
                <a:solidFill>
                  <a:schemeClr val="accent6">
                    <a:lumMod val="40000"/>
                    <a:lumOff val="60000"/>
                  </a:schemeClr>
                </a:solidFill>
              </a:defRPr>
            </a:lvl1pPr>
          </a:lstStyle>
          <a:p>
            <a:r>
              <a:rPr lang="en-US"/>
              <a:t>NAFB 5-13-13</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3F3EA1-E59D-47A0-995D-56D77BBA7209}"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354472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F3EA1-E59D-47A0-995D-56D77BBA7209}"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1791768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3F3EA1-E59D-47A0-995D-56D77BBA7209}"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1567230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3F3EA1-E59D-47A0-995D-56D77BBA7209}"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2844964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F3EA1-E59D-47A0-995D-56D77BBA7209}"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527153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F3EA1-E59D-47A0-995D-56D77BBA7209}"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A29CE-696D-407A-95AC-D632AF955FB8}" type="slidenum">
              <a:rPr lang="en-US" smtClean="0"/>
              <a:t>‹#›</a:t>
            </a:fld>
            <a:endParaRPr lang="en-US"/>
          </a:p>
        </p:txBody>
      </p:sp>
    </p:spTree>
    <p:extLst>
      <p:ext uri="{BB962C8B-B14F-4D97-AF65-F5344CB8AC3E}">
        <p14:creationId xmlns:p14="http://schemas.microsoft.com/office/powerpoint/2010/main" val="279980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006F092-8ECD-4582-86D2-3312C58BA6C9}" type="slidenum">
              <a:rPr lang="en-US"/>
              <a:pPr>
                <a:defRPr/>
              </a:pPr>
              <a:t>‹#›</a:t>
            </a:fld>
            <a:endParaRPr lang="en-US" dirty="0"/>
          </a:p>
        </p:txBody>
      </p:sp>
    </p:spTree>
    <p:extLst>
      <p:ext uri="{BB962C8B-B14F-4D97-AF65-F5344CB8AC3E}">
        <p14:creationId xmlns:p14="http://schemas.microsoft.com/office/powerpoint/2010/main" val="2191236624"/>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F3895D-D2A6-4A1D-BDCE-CE74ABFDADC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116905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F3895D-D2A6-4A1D-BDCE-CE74ABFDADC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85121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3895D-D2A6-4A1D-BDCE-CE74ABFDADC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2568418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F3895D-D2A6-4A1D-BDCE-CE74ABFDADC4}"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315249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F3895D-D2A6-4A1D-BDCE-CE74ABFDADC4}"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26421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F3895D-D2A6-4A1D-BDCE-CE74ABFDADC4}"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5E5E8-5CCB-4463-9253-727DE56097AF}" type="slidenum">
              <a:rPr lang="en-US" smtClean="0"/>
              <a:t>‹#›</a:t>
            </a:fld>
            <a:endParaRPr lang="en-US"/>
          </a:p>
        </p:txBody>
      </p:sp>
    </p:spTree>
    <p:extLst>
      <p:ext uri="{BB962C8B-B14F-4D97-AF65-F5344CB8AC3E}">
        <p14:creationId xmlns:p14="http://schemas.microsoft.com/office/powerpoint/2010/main" val="925919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sz="1000" dirty="0">
              <a:solidFill>
                <a:schemeClr val="tx1"/>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r>
              <a:rPr kumimoji="0" lang="en-US" sz="1000">
                <a:solidFill>
                  <a:schemeClr val="tx1"/>
                </a:solidFill>
              </a:rPr>
              <a:t>NAFB 5-13-13</a:t>
            </a:r>
            <a:endParaRPr kumimoji="0" lang="en-US" sz="1000" dirty="0">
              <a:solidFill>
                <a:schemeClr val="tx1"/>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D4C00F1-7CA4-48D9-A328-7FA433C269BD}" type="slidenum">
              <a:rPr lang="en-US" smtClean="0">
                <a:solidFill>
                  <a:prstClr val="black">
                    <a:tint val="75000"/>
                  </a:prstClr>
                </a:solidFill>
              </a:rPr>
              <a:pPr/>
              <a:t>‹#›</a:t>
            </a:fld>
            <a:endParaRPr lang="en-US" dirty="0">
              <a:solidFill>
                <a:prstClr val="black">
                  <a:tint val="7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3" descr="Picture1.png"/>
          <p:cNvPicPr>
            <a:picLocks noChangeAspect="1"/>
          </p:cNvPicPr>
          <p:nvPr userDrawn="1"/>
        </p:nvPicPr>
        <p:blipFill>
          <a:blip r:embed="rId5" cstate="email">
            <a:duotone>
              <a:schemeClr val="bg2">
                <a:shade val="45000"/>
                <a:satMod val="135000"/>
              </a:schemeClr>
              <a:prstClr val="white"/>
            </a:duotone>
          </a:blip>
          <a:stretch>
            <a:fillRect/>
          </a:stretch>
        </p:blipFill>
        <p:spPr>
          <a:xfrm>
            <a:off x="0" y="-228600"/>
            <a:ext cx="9448800" cy="7086600"/>
          </a:xfrm>
          <a:prstGeom prst="rect">
            <a:avLst/>
          </a:prstGeom>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74" r:id="rId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3895D-D2A6-4A1D-BDCE-CE74ABFDADC4}" type="datetimeFigureOut">
              <a:rPr lang="en-US" smtClean="0"/>
              <a:t>2/19/2019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5E5E8-5CCB-4463-9253-727DE56097AF}" type="slidenum">
              <a:rPr lang="en-US" smtClean="0"/>
              <a:t>‹#›</a:t>
            </a:fld>
            <a:endParaRPr lang="en-US"/>
          </a:p>
        </p:txBody>
      </p:sp>
    </p:spTree>
    <p:extLst>
      <p:ext uri="{BB962C8B-B14F-4D97-AF65-F5344CB8AC3E}">
        <p14:creationId xmlns:p14="http://schemas.microsoft.com/office/powerpoint/2010/main" val="4262782059"/>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F3EA1-E59D-47A0-995D-56D77BBA7209}" type="datetimeFigureOut">
              <a:rPr lang="en-US" smtClean="0"/>
              <a:t>2/19/2019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A29CE-696D-407A-95AC-D632AF955FB8}" type="slidenum">
              <a:rPr lang="en-US" smtClean="0"/>
              <a:t>‹#›</a:t>
            </a:fld>
            <a:endParaRPr lang="en-US"/>
          </a:p>
        </p:txBody>
      </p:sp>
    </p:spTree>
    <p:extLst>
      <p:ext uri="{BB962C8B-B14F-4D97-AF65-F5344CB8AC3E}">
        <p14:creationId xmlns:p14="http://schemas.microsoft.com/office/powerpoint/2010/main" val="2136520670"/>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www.ascr.usda.gov/"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19400" y="1143000"/>
            <a:ext cx="6477000" cy="4572000"/>
          </a:xfrm>
          <a:prstGeom prst="rect">
            <a:avLst/>
          </a:prstGeom>
          <a:noFill/>
          <a:ln w="25400" cap="flat" cmpd="sng" algn="ctr">
            <a:noFill/>
            <a:prstDash val="solid"/>
          </a:ln>
          <a:effectLst/>
        </p:spPr>
        <p:txBody>
          <a:bodyPr rtlCol="0" anchor="t" anchorCtr="0"/>
          <a:lstStyle/>
          <a:p>
            <a:pPr lvl="0">
              <a:defRPr/>
            </a:pPr>
            <a:r>
              <a:rPr lang="en-US" sz="3200" b="1" kern="0" dirty="0">
                <a:solidFill>
                  <a:schemeClr val="tx2"/>
                </a:solidFill>
                <a:latin typeface="Calibri"/>
              </a:rPr>
              <a:t>USDA Natural Resources Conservation Service (NRCS)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noProof="0" dirty="0">
              <a:ln>
                <a:noFill/>
              </a:ln>
              <a:solidFill>
                <a:schemeClr val="tx2"/>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tx2"/>
                </a:solidFill>
                <a:latin typeface="Calibri"/>
              </a:rPr>
              <a:t>Priorities, </a:t>
            </a:r>
            <a:r>
              <a:rPr kumimoji="0" lang="en-US" sz="2000" b="1" i="0" u="none" strike="noStrike" kern="0" cap="none" spc="0" normalizeH="0" noProof="0" dirty="0">
                <a:ln>
                  <a:noFill/>
                </a:ln>
                <a:solidFill>
                  <a:schemeClr val="tx2"/>
                </a:solidFill>
                <a:effectLst/>
                <a:uLnTx/>
                <a:uFillTx/>
                <a:latin typeface="Calibri"/>
                <a:ea typeface="+mn-ea"/>
                <a:cs typeface="+mn-cs"/>
              </a:rPr>
              <a:t>Programs and Services in the Chesapeake Bay Watershed</a:t>
            </a:r>
            <a:endParaRPr lang="en-US" sz="2000" b="1" kern="0" dirty="0">
              <a:solidFill>
                <a:schemeClr val="tx2"/>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kern="0" dirty="0">
              <a:solidFill>
                <a:schemeClr val="tx2"/>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tx2"/>
                </a:solidFill>
                <a:latin typeface="Calibri"/>
              </a:rPr>
              <a:t>Citizens Advisory Committee, February 20, 2019</a:t>
            </a:r>
          </a:p>
          <a:p>
            <a:pPr marL="0" marR="0" lvl="0" indent="0" defTabSz="914400" eaLnBrk="1" fontAlgn="auto" latinLnBrk="0" hangingPunct="1">
              <a:lnSpc>
                <a:spcPct val="100000"/>
              </a:lnSpc>
              <a:spcBef>
                <a:spcPts val="0"/>
              </a:spcBef>
              <a:spcAft>
                <a:spcPts val="0"/>
              </a:spcAft>
              <a:buClrTx/>
              <a:buSzTx/>
              <a:buFontTx/>
              <a:buNone/>
              <a:tabLst/>
              <a:defRPr/>
            </a:pPr>
            <a:endParaRPr lang="en-US" sz="2000" b="1" kern="0" dirty="0">
              <a:solidFill>
                <a:schemeClr val="tx2"/>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kern="0" dirty="0">
              <a:solidFill>
                <a:schemeClr val="tx2"/>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kern="0" dirty="0">
              <a:solidFill>
                <a:schemeClr val="tx2"/>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tx2"/>
                </a:solidFill>
                <a:latin typeface="Calibri"/>
              </a:rPr>
              <a:t>Barry Frantz</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tx2"/>
                </a:solidFill>
                <a:latin typeface="Calibri"/>
              </a:rPr>
              <a:t>USDA Natural Resources Conservation Service </a:t>
            </a:r>
            <a:endParaRPr lang="en-US" sz="2000" kern="0" dirty="0">
              <a:solidFill>
                <a:schemeClr val="tx2"/>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schemeClr val="tx2"/>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fld id="{FD4C00F1-7CA4-48D9-A328-7FA433C269BD}" type="slidenum">
              <a:rPr lang="en-US" smtClean="0"/>
              <a:pPr/>
              <a:t>1</a:t>
            </a:fld>
            <a:endParaRPr lang="en-US" dirty="0"/>
          </a:p>
        </p:txBody>
      </p:sp>
      <p:pic>
        <p:nvPicPr>
          <p:cNvPr id="9" name="Picture 21"/>
          <p:cNvPicPr>
            <a:picLocks noChangeAspect="1" noChangeArrowheads="1"/>
          </p:cNvPicPr>
          <p:nvPr/>
        </p:nvPicPr>
        <p:blipFill>
          <a:blip r:embed="rId3" cstate="print"/>
          <a:srcRect/>
          <a:stretch>
            <a:fillRect/>
          </a:stretch>
        </p:blipFill>
        <p:spPr bwMode="auto">
          <a:xfrm>
            <a:off x="152399" y="2899229"/>
            <a:ext cx="2384879" cy="1596571"/>
          </a:xfrm>
          <a:prstGeom prst="rect">
            <a:avLst/>
          </a:prstGeom>
          <a:noFill/>
          <a:ln w="9525">
            <a:solidFill>
              <a:srgbClr val="000000"/>
            </a:solidFill>
            <a:miter lim="800000"/>
            <a:headEnd/>
            <a:tailEnd/>
          </a:ln>
        </p:spPr>
      </p:pic>
      <p:pic>
        <p:nvPicPr>
          <p:cNvPr id="12" name="Picture 22"/>
          <p:cNvPicPr>
            <a:picLocks noChangeAspect="1" noChangeArrowheads="1"/>
          </p:cNvPicPr>
          <p:nvPr/>
        </p:nvPicPr>
        <p:blipFill>
          <a:blip r:embed="rId4" cstate="print"/>
          <a:srcRect/>
          <a:stretch>
            <a:fillRect/>
          </a:stretch>
        </p:blipFill>
        <p:spPr bwMode="auto">
          <a:xfrm>
            <a:off x="152400" y="4724400"/>
            <a:ext cx="2384878" cy="1676400"/>
          </a:xfrm>
          <a:prstGeom prst="rect">
            <a:avLst/>
          </a:prstGeom>
          <a:noFill/>
          <a:ln w="9525">
            <a:solidFill>
              <a:srgbClr val="000000"/>
            </a:solidFill>
            <a:miter lim="800000"/>
            <a:headEnd/>
            <a:tailEnd/>
          </a:ln>
        </p:spPr>
      </p:pic>
      <p:sp>
        <p:nvSpPr>
          <p:cNvPr id="2" name="Rectangle 1"/>
          <p:cNvSpPr/>
          <p:nvPr/>
        </p:nvSpPr>
        <p:spPr>
          <a:xfrm>
            <a:off x="0" y="-228600"/>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 SigLockup Master PwPt.Neg-transbg.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a:solidFill>
            <a:schemeClr val="bg2">
              <a:lumMod val="25000"/>
            </a:schemeClr>
          </a:solidFill>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2709" y="5785449"/>
            <a:ext cx="870982" cy="87098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051" y="918029"/>
            <a:ext cx="2398227" cy="1905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EDAA99-5E8C-4CA0-93A6-FB82C61E3544}"/>
              </a:ext>
            </a:extLst>
          </p:cNvPr>
          <p:cNvPicPr>
            <a:picLocks noChangeAspect="1"/>
          </p:cNvPicPr>
          <p:nvPr/>
        </p:nvPicPr>
        <p:blipFill>
          <a:blip r:embed="rId3"/>
          <a:stretch>
            <a:fillRect/>
          </a:stretch>
        </p:blipFill>
        <p:spPr>
          <a:xfrm>
            <a:off x="0" y="0"/>
            <a:ext cx="9144000" cy="6857999"/>
          </a:xfrm>
          <a:prstGeom prst="rect">
            <a:avLst/>
          </a:prstGeom>
        </p:spPr>
      </p:pic>
    </p:spTree>
    <p:extLst>
      <p:ext uri="{BB962C8B-B14F-4D97-AF65-F5344CB8AC3E}">
        <p14:creationId xmlns:p14="http://schemas.microsoft.com/office/powerpoint/2010/main" val="264289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1124712"/>
          </a:xfrm>
        </p:spPr>
        <p:txBody>
          <a:bodyPr>
            <a:normAutofit fontScale="90000"/>
          </a:bodyPr>
          <a:lstStyle/>
          <a:p>
            <a:pPr algn="ctr"/>
            <a:r>
              <a:rPr lang="en-US" sz="3600" b="1" dirty="0"/>
              <a:t>Examples of Chesapeake Bay States </a:t>
            </a:r>
            <a:br>
              <a:rPr lang="en-US" sz="3600" b="1" dirty="0"/>
            </a:br>
            <a:r>
              <a:rPr lang="en-US" sz="3600" b="1" dirty="0"/>
              <a:t>EQIP Fund Pool Options</a:t>
            </a:r>
          </a:p>
        </p:txBody>
      </p:sp>
      <p:sp>
        <p:nvSpPr>
          <p:cNvPr id="6" name="Content Placeholder 5"/>
          <p:cNvSpPr>
            <a:spLocks noGrp="1"/>
          </p:cNvSpPr>
          <p:nvPr>
            <p:ph sz="half" idx="1"/>
          </p:nvPr>
        </p:nvSpPr>
        <p:spPr>
          <a:xfrm>
            <a:off x="76200" y="2057400"/>
            <a:ext cx="4419600" cy="4800600"/>
          </a:xfrm>
        </p:spPr>
        <p:txBody>
          <a:bodyPr>
            <a:normAutofit/>
          </a:bodyPr>
          <a:lstStyle/>
          <a:p>
            <a:pPr fontAlgn="b"/>
            <a:r>
              <a:rPr lang="en-US" sz="2600" dirty="0"/>
              <a:t>On-Farm Energy </a:t>
            </a:r>
          </a:p>
          <a:p>
            <a:pPr fontAlgn="b"/>
            <a:r>
              <a:rPr lang="en-US" sz="2600" dirty="0"/>
              <a:t>Beginning or Socially Disadvantaged Farmers</a:t>
            </a:r>
          </a:p>
          <a:p>
            <a:pPr fontAlgn="b"/>
            <a:r>
              <a:rPr lang="en-US" sz="2600" dirty="0"/>
              <a:t>Livestock /AFO-CAFO </a:t>
            </a:r>
          </a:p>
          <a:p>
            <a:pPr fontAlgn="b"/>
            <a:r>
              <a:rPr lang="en-US" sz="2600" dirty="0"/>
              <a:t>Stream Corridor </a:t>
            </a:r>
            <a:r>
              <a:rPr lang="en-US" sz="2600" dirty="0" err="1"/>
              <a:t>Mgt</a:t>
            </a:r>
            <a:r>
              <a:rPr lang="en-US" sz="2600" dirty="0"/>
              <a:t> </a:t>
            </a:r>
          </a:p>
          <a:p>
            <a:pPr fontAlgn="b"/>
            <a:r>
              <a:rPr lang="en-US" sz="2600" dirty="0"/>
              <a:t>Forestland</a:t>
            </a:r>
          </a:p>
          <a:p>
            <a:pPr fontAlgn="b"/>
            <a:r>
              <a:rPr lang="en-US" sz="2600" dirty="0"/>
              <a:t>Cropland</a:t>
            </a:r>
          </a:p>
          <a:p>
            <a:pPr fontAlgn="b"/>
            <a:r>
              <a:rPr lang="en-US" sz="2600" dirty="0"/>
              <a:t>Air Quality</a:t>
            </a:r>
          </a:p>
          <a:p>
            <a:endParaRPr lang="en-US" dirty="0"/>
          </a:p>
        </p:txBody>
      </p:sp>
      <p:sp>
        <p:nvSpPr>
          <p:cNvPr id="7" name="Content Placeholder 6"/>
          <p:cNvSpPr>
            <a:spLocks noGrp="1"/>
          </p:cNvSpPr>
          <p:nvPr>
            <p:ph sz="half" idx="2"/>
          </p:nvPr>
        </p:nvSpPr>
        <p:spPr>
          <a:xfrm>
            <a:off x="4648200" y="2057400"/>
            <a:ext cx="4495800" cy="4800600"/>
          </a:xfrm>
        </p:spPr>
        <p:txBody>
          <a:bodyPr>
            <a:normAutofit/>
          </a:bodyPr>
          <a:lstStyle/>
          <a:p>
            <a:pPr fontAlgn="b"/>
            <a:r>
              <a:rPr lang="en-US" sz="2600" dirty="0"/>
              <a:t>Pasture &amp; Grazing</a:t>
            </a:r>
          </a:p>
          <a:p>
            <a:pPr fontAlgn="b"/>
            <a:r>
              <a:rPr lang="en-US" sz="2600" dirty="0"/>
              <a:t>Organic Farming</a:t>
            </a:r>
          </a:p>
          <a:p>
            <a:pPr fontAlgn="b"/>
            <a:r>
              <a:rPr lang="en-US" sz="2600" dirty="0"/>
              <a:t>National Water Quality Initiative </a:t>
            </a:r>
          </a:p>
          <a:p>
            <a:pPr fontAlgn="b"/>
            <a:r>
              <a:rPr lang="en-US" sz="2600" dirty="0"/>
              <a:t>American Black Duck</a:t>
            </a:r>
          </a:p>
          <a:p>
            <a:pPr fontAlgn="b"/>
            <a:r>
              <a:rPr lang="en-US" sz="2600" dirty="0"/>
              <a:t>Bog Turtle</a:t>
            </a:r>
          </a:p>
          <a:p>
            <a:pPr fontAlgn="b"/>
            <a:r>
              <a:rPr lang="en-US" sz="2600" dirty="0"/>
              <a:t>Golden-winged warbler</a:t>
            </a:r>
          </a:p>
          <a:p>
            <a:pPr fontAlgn="b"/>
            <a:r>
              <a:rPr lang="en-US" sz="2600" dirty="0"/>
              <a:t>Oyster restoration</a:t>
            </a:r>
          </a:p>
          <a:p>
            <a:pPr fontAlgn="b"/>
            <a:r>
              <a:rPr lang="en-US" sz="2600" dirty="0"/>
              <a:t>High tunnels</a:t>
            </a:r>
          </a:p>
          <a:p>
            <a:pPr fontAlgn="b"/>
            <a:r>
              <a:rPr lang="en-US" sz="2600" dirty="0"/>
              <a:t>Conservation Activity Plans</a:t>
            </a:r>
          </a:p>
          <a:p>
            <a:pPr fontAlgn="b"/>
            <a:endParaRPr lang="en-US" sz="2600" dirty="0"/>
          </a:p>
          <a:p>
            <a:pPr fontAlgn="b"/>
            <a:endParaRPr lang="en-US" sz="2600" dirty="0"/>
          </a:p>
          <a:p>
            <a:endParaRPr lang="en-US" dirty="0"/>
          </a:p>
        </p:txBody>
      </p:sp>
      <p:sp>
        <p:nvSpPr>
          <p:cNvPr id="8" name="Rectangle 7">
            <a:extLst>
              <a:ext uri="{FF2B5EF4-FFF2-40B4-BE49-F238E27FC236}">
                <a16:creationId xmlns:a16="http://schemas.microsoft.com/office/drawing/2014/main" id="{ED354A81-7347-4790-A5FD-E9D3C919699C}"/>
              </a:ext>
            </a:extLst>
          </p:cNvPr>
          <p:cNvSpPr/>
          <p:nvPr/>
        </p:nvSpPr>
        <p:spPr>
          <a:xfrm>
            <a:off x="0" y="-268288"/>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 SigLockup Master PwPt.Neg-transbg.png">
            <a:extLst>
              <a:ext uri="{FF2B5EF4-FFF2-40B4-BE49-F238E27FC236}">
                <a16:creationId xmlns:a16="http://schemas.microsoft.com/office/drawing/2014/main" id="{BA2CDE3D-C805-48B8-B713-8425F351FC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332" y="76200"/>
            <a:ext cx="2876453" cy="533400"/>
          </a:xfrm>
          <a:prstGeom prst="rect">
            <a:avLst/>
          </a:prstGeom>
          <a:solidFill>
            <a:schemeClr val="bg2">
              <a:lumMod val="25000"/>
            </a:schemeClr>
          </a:solidFill>
        </p:spPr>
      </p:pic>
    </p:spTree>
    <p:extLst>
      <p:ext uri="{BB962C8B-B14F-4D97-AF65-F5344CB8AC3E}">
        <p14:creationId xmlns:p14="http://schemas.microsoft.com/office/powerpoint/2010/main" val="2772663441"/>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19912"/>
          </a:xfrm>
        </p:spPr>
        <p:txBody>
          <a:bodyPr>
            <a:normAutofit/>
          </a:bodyPr>
          <a:lstStyle/>
          <a:p>
            <a:pPr algn="ctr"/>
            <a:r>
              <a:rPr lang="en-US" sz="3600" b="1" dirty="0"/>
              <a:t>Examples of Practices Funded by EQIP</a:t>
            </a:r>
          </a:p>
        </p:txBody>
      </p:sp>
      <p:sp>
        <p:nvSpPr>
          <p:cNvPr id="6" name="Content Placeholder 5"/>
          <p:cNvSpPr>
            <a:spLocks noGrp="1"/>
          </p:cNvSpPr>
          <p:nvPr>
            <p:ph sz="half" idx="1"/>
          </p:nvPr>
        </p:nvSpPr>
        <p:spPr>
          <a:xfrm>
            <a:off x="76200" y="2057400"/>
            <a:ext cx="4419600" cy="4800600"/>
          </a:xfrm>
        </p:spPr>
        <p:txBody>
          <a:bodyPr>
            <a:normAutofit/>
          </a:bodyPr>
          <a:lstStyle/>
          <a:p>
            <a:pPr fontAlgn="b"/>
            <a:r>
              <a:rPr lang="en-US" sz="2600" dirty="0"/>
              <a:t>Waste Storage Facility </a:t>
            </a:r>
          </a:p>
          <a:p>
            <a:r>
              <a:rPr lang="en-US" dirty="0"/>
              <a:t>High Tunnel</a:t>
            </a:r>
          </a:p>
          <a:p>
            <a:r>
              <a:rPr lang="en-US" dirty="0"/>
              <a:t>Cover Crop</a:t>
            </a:r>
          </a:p>
          <a:p>
            <a:r>
              <a:rPr lang="en-US" dirty="0"/>
              <a:t>Residue </a:t>
            </a:r>
            <a:r>
              <a:rPr lang="en-US" dirty="0" err="1"/>
              <a:t>Mgt</a:t>
            </a:r>
            <a:r>
              <a:rPr lang="en-US" dirty="0"/>
              <a:t>/No-till</a:t>
            </a:r>
          </a:p>
          <a:p>
            <a:r>
              <a:rPr lang="en-US" dirty="0"/>
              <a:t>Grassed Waterway</a:t>
            </a:r>
          </a:p>
          <a:p>
            <a:r>
              <a:rPr lang="en-US" dirty="0"/>
              <a:t>Prescribed Grazing</a:t>
            </a:r>
          </a:p>
          <a:p>
            <a:r>
              <a:rPr lang="en-US" dirty="0"/>
              <a:t>Forage and Biomass Planting</a:t>
            </a:r>
          </a:p>
          <a:p>
            <a:r>
              <a:rPr lang="en-US" dirty="0"/>
              <a:t>Stream Crossing</a:t>
            </a:r>
          </a:p>
        </p:txBody>
      </p:sp>
      <p:sp>
        <p:nvSpPr>
          <p:cNvPr id="7" name="Content Placeholder 6"/>
          <p:cNvSpPr>
            <a:spLocks noGrp="1"/>
          </p:cNvSpPr>
          <p:nvPr>
            <p:ph sz="half" idx="2"/>
          </p:nvPr>
        </p:nvSpPr>
        <p:spPr>
          <a:xfrm>
            <a:off x="4648200" y="2057400"/>
            <a:ext cx="4495800" cy="4800600"/>
          </a:xfrm>
        </p:spPr>
        <p:txBody>
          <a:bodyPr>
            <a:normAutofit/>
          </a:bodyPr>
          <a:lstStyle/>
          <a:p>
            <a:pPr fontAlgn="b"/>
            <a:r>
              <a:rPr lang="en-US" sz="2600" dirty="0"/>
              <a:t>Heavy Use Area Protection</a:t>
            </a:r>
          </a:p>
          <a:p>
            <a:pPr fontAlgn="b"/>
            <a:r>
              <a:rPr lang="en-US" sz="2600" dirty="0"/>
              <a:t>Nutrient </a:t>
            </a:r>
            <a:r>
              <a:rPr lang="en-US" sz="2600" dirty="0" err="1"/>
              <a:t>Mgt</a:t>
            </a:r>
            <a:endParaRPr lang="en-US" sz="2600" dirty="0"/>
          </a:p>
          <a:p>
            <a:pPr fontAlgn="b"/>
            <a:r>
              <a:rPr lang="en-US" sz="2600" dirty="0"/>
              <a:t>Feed </a:t>
            </a:r>
            <a:r>
              <a:rPr lang="en-US" sz="2600" dirty="0" err="1"/>
              <a:t>Mgt</a:t>
            </a:r>
            <a:endParaRPr lang="en-US" sz="2600" dirty="0"/>
          </a:p>
          <a:p>
            <a:pPr fontAlgn="b"/>
            <a:r>
              <a:rPr lang="en-US" sz="2600" dirty="0"/>
              <a:t>Denitrifying Bioreactor</a:t>
            </a:r>
          </a:p>
          <a:p>
            <a:pPr fontAlgn="b"/>
            <a:r>
              <a:rPr lang="en-US" sz="2600" dirty="0"/>
              <a:t>Terrace</a:t>
            </a:r>
          </a:p>
          <a:p>
            <a:pPr fontAlgn="b"/>
            <a:r>
              <a:rPr lang="en-US" sz="2600" dirty="0"/>
              <a:t>Tree/Shrub Establishment</a:t>
            </a:r>
          </a:p>
          <a:p>
            <a:pPr fontAlgn="b"/>
            <a:r>
              <a:rPr lang="en-US" sz="2600" dirty="0"/>
              <a:t>Forest Stand Improvement</a:t>
            </a:r>
          </a:p>
          <a:p>
            <a:pPr fontAlgn="b"/>
            <a:r>
              <a:rPr lang="en-US" sz="2600" dirty="0"/>
              <a:t>Watering Facility</a:t>
            </a:r>
          </a:p>
          <a:p>
            <a:pPr fontAlgn="b"/>
            <a:r>
              <a:rPr lang="en-US" sz="2600" dirty="0"/>
              <a:t>Wildlife Habitat </a:t>
            </a:r>
            <a:r>
              <a:rPr lang="en-US" sz="2600" dirty="0" err="1"/>
              <a:t>Mgt</a:t>
            </a:r>
            <a:endParaRPr lang="en-US" sz="2600" dirty="0"/>
          </a:p>
          <a:p>
            <a:pPr fontAlgn="b"/>
            <a:endParaRPr lang="en-US" sz="2600" dirty="0"/>
          </a:p>
          <a:p>
            <a:pPr fontAlgn="b"/>
            <a:endParaRPr lang="en-US" sz="2600" dirty="0"/>
          </a:p>
          <a:p>
            <a:pPr fontAlgn="b"/>
            <a:endParaRPr lang="en-US" sz="2600" dirty="0"/>
          </a:p>
          <a:p>
            <a:endParaRPr lang="en-US" dirty="0"/>
          </a:p>
        </p:txBody>
      </p:sp>
      <p:sp>
        <p:nvSpPr>
          <p:cNvPr id="8" name="Rectangle 7">
            <a:extLst>
              <a:ext uri="{FF2B5EF4-FFF2-40B4-BE49-F238E27FC236}">
                <a16:creationId xmlns:a16="http://schemas.microsoft.com/office/drawing/2014/main" id="{ED354A81-7347-4790-A5FD-E9D3C919699C}"/>
              </a:ext>
            </a:extLst>
          </p:cNvPr>
          <p:cNvSpPr/>
          <p:nvPr/>
        </p:nvSpPr>
        <p:spPr>
          <a:xfrm>
            <a:off x="0" y="-268288"/>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 SigLockup Master PwPt.Neg-transbg.png">
            <a:extLst>
              <a:ext uri="{FF2B5EF4-FFF2-40B4-BE49-F238E27FC236}">
                <a16:creationId xmlns:a16="http://schemas.microsoft.com/office/drawing/2014/main" id="{BA2CDE3D-C805-48B8-B713-8425F351FC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332" y="76200"/>
            <a:ext cx="2876453" cy="533400"/>
          </a:xfrm>
          <a:prstGeom prst="rect">
            <a:avLst/>
          </a:prstGeom>
          <a:solidFill>
            <a:schemeClr val="bg2">
              <a:lumMod val="25000"/>
            </a:schemeClr>
          </a:solidFill>
        </p:spPr>
      </p:pic>
    </p:spTree>
    <p:extLst>
      <p:ext uri="{BB962C8B-B14F-4D97-AF65-F5344CB8AC3E}">
        <p14:creationId xmlns:p14="http://schemas.microsoft.com/office/powerpoint/2010/main" val="2402010148"/>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124A4C-F89C-47CA-9809-E31D5096705F}"/>
              </a:ext>
            </a:extLst>
          </p:cNvPr>
          <p:cNvPicPr>
            <a:picLocks noChangeAspect="1"/>
          </p:cNvPicPr>
          <p:nvPr/>
        </p:nvPicPr>
        <p:blipFill>
          <a:blip r:embed="rId3"/>
          <a:stretch>
            <a:fillRect/>
          </a:stretch>
        </p:blipFill>
        <p:spPr>
          <a:xfrm>
            <a:off x="0" y="0"/>
            <a:ext cx="9144000" cy="6781800"/>
          </a:xfrm>
          <a:prstGeom prst="rect">
            <a:avLst/>
          </a:prstGeom>
        </p:spPr>
      </p:pic>
    </p:spTree>
    <p:extLst>
      <p:ext uri="{BB962C8B-B14F-4D97-AF65-F5344CB8AC3E}">
        <p14:creationId xmlns:p14="http://schemas.microsoft.com/office/powerpoint/2010/main" val="338124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19912"/>
          </a:xfrm>
        </p:spPr>
        <p:txBody>
          <a:bodyPr>
            <a:normAutofit/>
          </a:bodyPr>
          <a:lstStyle/>
          <a:p>
            <a:pPr algn="ctr"/>
            <a:r>
              <a:rPr lang="en-US" sz="3600" b="1" dirty="0"/>
              <a:t>ACEP Options</a:t>
            </a:r>
          </a:p>
        </p:txBody>
      </p:sp>
      <p:sp>
        <p:nvSpPr>
          <p:cNvPr id="6" name="Content Placeholder 5"/>
          <p:cNvSpPr>
            <a:spLocks noGrp="1"/>
          </p:cNvSpPr>
          <p:nvPr>
            <p:ph sz="half" idx="1"/>
          </p:nvPr>
        </p:nvSpPr>
        <p:spPr>
          <a:xfrm>
            <a:off x="76200" y="2057400"/>
            <a:ext cx="4419600" cy="4800600"/>
          </a:xfrm>
        </p:spPr>
        <p:txBody>
          <a:bodyPr>
            <a:normAutofit/>
          </a:bodyPr>
          <a:lstStyle/>
          <a:p>
            <a:pPr marL="0" indent="0" fontAlgn="b">
              <a:buNone/>
            </a:pPr>
            <a:r>
              <a:rPr lang="en-US" dirty="0"/>
              <a:t>Agricultural Conservation Easements</a:t>
            </a:r>
          </a:p>
          <a:p>
            <a:pPr fontAlgn="b"/>
            <a:r>
              <a:rPr lang="en-US" dirty="0"/>
              <a:t>Requires a non federal partner</a:t>
            </a:r>
          </a:p>
          <a:p>
            <a:pPr fontAlgn="b"/>
            <a:r>
              <a:rPr lang="en-US" dirty="0"/>
              <a:t>Generally, Pays up to 50% of fair market value</a:t>
            </a:r>
          </a:p>
          <a:p>
            <a:pPr fontAlgn="b"/>
            <a:r>
              <a:rPr lang="en-US" dirty="0"/>
              <a:t>Perpetual easement, or maximum allowed by state law</a:t>
            </a:r>
          </a:p>
          <a:p>
            <a:pPr fontAlgn="b"/>
            <a:endParaRPr lang="en-US" dirty="0"/>
          </a:p>
        </p:txBody>
      </p:sp>
      <p:sp>
        <p:nvSpPr>
          <p:cNvPr id="7" name="Content Placeholder 6"/>
          <p:cNvSpPr>
            <a:spLocks noGrp="1"/>
          </p:cNvSpPr>
          <p:nvPr>
            <p:ph sz="half" idx="2"/>
          </p:nvPr>
        </p:nvSpPr>
        <p:spPr>
          <a:xfrm>
            <a:off x="4648200" y="2057400"/>
            <a:ext cx="4495800" cy="4800600"/>
          </a:xfrm>
        </p:spPr>
        <p:txBody>
          <a:bodyPr>
            <a:normAutofit/>
          </a:bodyPr>
          <a:lstStyle/>
          <a:p>
            <a:pPr fontAlgn="b"/>
            <a:r>
              <a:rPr lang="en-US" sz="2600" dirty="0"/>
              <a:t>Wetland Restoration Easements</a:t>
            </a:r>
          </a:p>
          <a:p>
            <a:pPr fontAlgn="b"/>
            <a:r>
              <a:rPr lang="en-US" sz="2600" dirty="0"/>
              <a:t>NRCS handles all aspects of easement acquisition</a:t>
            </a:r>
          </a:p>
          <a:p>
            <a:pPr fontAlgn="b"/>
            <a:r>
              <a:rPr lang="en-US" sz="2600" dirty="0"/>
              <a:t>Must include a restorable wetland</a:t>
            </a:r>
          </a:p>
          <a:p>
            <a:pPr fontAlgn="b"/>
            <a:r>
              <a:rPr lang="en-US" sz="2600" dirty="0"/>
              <a:t>Permanent or 30 year easements; 30 year contract option for Tribes</a:t>
            </a:r>
          </a:p>
          <a:p>
            <a:pPr fontAlgn="b"/>
            <a:endParaRPr lang="en-US" sz="2600" dirty="0"/>
          </a:p>
          <a:p>
            <a:pPr fontAlgn="b"/>
            <a:endParaRPr lang="en-US" sz="2600" dirty="0"/>
          </a:p>
          <a:p>
            <a:pPr fontAlgn="b"/>
            <a:endParaRPr lang="en-US" sz="2600" dirty="0"/>
          </a:p>
          <a:p>
            <a:pPr fontAlgn="b"/>
            <a:endParaRPr lang="en-US" sz="2600" dirty="0"/>
          </a:p>
          <a:p>
            <a:endParaRPr lang="en-US" dirty="0"/>
          </a:p>
        </p:txBody>
      </p:sp>
      <p:sp>
        <p:nvSpPr>
          <p:cNvPr id="8" name="Rectangle 7">
            <a:extLst>
              <a:ext uri="{FF2B5EF4-FFF2-40B4-BE49-F238E27FC236}">
                <a16:creationId xmlns:a16="http://schemas.microsoft.com/office/drawing/2014/main" id="{ED354A81-7347-4790-A5FD-E9D3C919699C}"/>
              </a:ext>
            </a:extLst>
          </p:cNvPr>
          <p:cNvSpPr/>
          <p:nvPr/>
        </p:nvSpPr>
        <p:spPr>
          <a:xfrm>
            <a:off x="0" y="-268288"/>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 SigLockup Master PwPt.Neg-transbg.png">
            <a:extLst>
              <a:ext uri="{FF2B5EF4-FFF2-40B4-BE49-F238E27FC236}">
                <a16:creationId xmlns:a16="http://schemas.microsoft.com/office/drawing/2014/main" id="{BA2CDE3D-C805-48B8-B713-8425F351FC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332" y="76200"/>
            <a:ext cx="2876453" cy="533400"/>
          </a:xfrm>
          <a:prstGeom prst="rect">
            <a:avLst/>
          </a:prstGeom>
          <a:solidFill>
            <a:schemeClr val="bg2">
              <a:lumMod val="25000"/>
            </a:schemeClr>
          </a:solidFill>
        </p:spPr>
      </p:pic>
    </p:spTree>
    <p:extLst>
      <p:ext uri="{BB962C8B-B14F-4D97-AF65-F5344CB8AC3E}">
        <p14:creationId xmlns:p14="http://schemas.microsoft.com/office/powerpoint/2010/main" val="771370116"/>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5C6D2C-F55F-4D7F-9D9D-13D62E3C3E39}"/>
              </a:ext>
            </a:extLst>
          </p:cNvPr>
          <p:cNvPicPr>
            <a:picLocks noChangeAspect="1"/>
          </p:cNvPicPr>
          <p:nvPr/>
        </p:nvPicPr>
        <p:blipFill>
          <a:blip r:embed="rId2"/>
          <a:stretch>
            <a:fillRect/>
          </a:stretch>
        </p:blipFill>
        <p:spPr>
          <a:xfrm>
            <a:off x="76200" y="0"/>
            <a:ext cx="8991600" cy="6858000"/>
          </a:xfrm>
          <a:prstGeom prst="rect">
            <a:avLst/>
          </a:prstGeom>
        </p:spPr>
      </p:pic>
    </p:spTree>
    <p:extLst>
      <p:ext uri="{BB962C8B-B14F-4D97-AF65-F5344CB8AC3E}">
        <p14:creationId xmlns:p14="http://schemas.microsoft.com/office/powerpoint/2010/main" val="215889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4C00F1-7CA4-48D9-A328-7FA433C269BD}" type="slidenum">
              <a:rPr lang="en-US" smtClean="0"/>
              <a:pPr/>
              <a:t>16</a:t>
            </a:fld>
            <a:endParaRPr lang="en-US" dirty="0"/>
          </a:p>
        </p:txBody>
      </p:sp>
      <p:sp>
        <p:nvSpPr>
          <p:cNvPr id="5" name="Title 1"/>
          <p:cNvSpPr txBox="1">
            <a:spLocks/>
          </p:cNvSpPr>
          <p:nvPr/>
        </p:nvSpPr>
        <p:spPr>
          <a:xfrm>
            <a:off x="0" y="914400"/>
            <a:ext cx="9448800" cy="6858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a:t>Regional Conservation Partnership Program</a:t>
            </a:r>
          </a:p>
        </p:txBody>
      </p:sp>
      <p:sp>
        <p:nvSpPr>
          <p:cNvPr id="6" name="Rectangle 5">
            <a:extLst>
              <a:ext uri="{FF2B5EF4-FFF2-40B4-BE49-F238E27FC236}">
                <a16:creationId xmlns:a16="http://schemas.microsoft.com/office/drawing/2014/main" id="{DE2B461F-5F18-4F3B-9A4D-072C99E2F935}"/>
              </a:ext>
            </a:extLst>
          </p:cNvPr>
          <p:cNvSpPr/>
          <p:nvPr/>
        </p:nvSpPr>
        <p:spPr>
          <a:xfrm>
            <a:off x="0" y="-228600"/>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 SigLockup Master PwPt.Neg-transbg.png">
            <a:extLst>
              <a:ext uri="{FF2B5EF4-FFF2-40B4-BE49-F238E27FC236}">
                <a16:creationId xmlns:a16="http://schemas.microsoft.com/office/drawing/2014/main" id="{7ED43EEF-A53A-48B5-BA9A-CD0764F3A5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a:solidFill>
            <a:schemeClr val="bg2">
              <a:lumMod val="25000"/>
            </a:schemeClr>
          </a:solidFill>
        </p:spPr>
      </p:pic>
      <p:sp>
        <p:nvSpPr>
          <p:cNvPr id="8" name="Content Placeholder 7">
            <a:extLst>
              <a:ext uri="{FF2B5EF4-FFF2-40B4-BE49-F238E27FC236}">
                <a16:creationId xmlns:a16="http://schemas.microsoft.com/office/drawing/2014/main" id="{CC5ACD22-969B-4F7A-8285-87687957012A}"/>
              </a:ext>
            </a:extLst>
          </p:cNvPr>
          <p:cNvSpPr>
            <a:spLocks noGrp="1"/>
          </p:cNvSpPr>
          <p:nvPr>
            <p:ph idx="1"/>
          </p:nvPr>
        </p:nvSpPr>
        <p:spPr>
          <a:xfrm>
            <a:off x="0" y="1524000"/>
            <a:ext cx="9448800" cy="5334000"/>
          </a:xfrm>
        </p:spPr>
        <p:txBody>
          <a:bodyPr>
            <a:normAutofit/>
          </a:bodyPr>
          <a:lstStyle/>
          <a:p>
            <a:r>
              <a:rPr lang="en-US" sz="3200" dirty="0"/>
              <a:t>Provides entities with opportunity to access NRCS Farm Bill program authorities through a unique partnership.</a:t>
            </a:r>
          </a:p>
          <a:p>
            <a:r>
              <a:rPr lang="en-US" sz="3200" dirty="0"/>
              <a:t>Encourage innovative, locally driven projects.</a:t>
            </a:r>
          </a:p>
          <a:p>
            <a:r>
              <a:rPr lang="en-US" sz="3200" dirty="0"/>
              <a:t>Increases investment through partner contributions to achieve defined results.</a:t>
            </a:r>
          </a:p>
          <a:p>
            <a:r>
              <a:rPr lang="en-US" sz="3200" dirty="0"/>
              <a:t>Reaches out to new participants for NRCS programs.</a:t>
            </a:r>
          </a:p>
        </p:txBody>
      </p:sp>
    </p:spTree>
    <p:extLst>
      <p:ext uri="{BB962C8B-B14F-4D97-AF65-F5344CB8AC3E}">
        <p14:creationId xmlns:p14="http://schemas.microsoft.com/office/powerpoint/2010/main" val="239121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0A6F6E52-60C0-4609-9DC6-B4978FC7B8F6}"/>
              </a:ext>
            </a:extLst>
          </p:cNvPr>
          <p:cNvPicPr>
            <a:picLocks noChangeAspect="1"/>
          </p:cNvPicPr>
          <p:nvPr/>
        </p:nvPicPr>
        <p:blipFill>
          <a:blip r:embed="rId3"/>
          <a:stretch>
            <a:fillRect/>
          </a:stretch>
        </p:blipFill>
        <p:spPr>
          <a:xfrm>
            <a:off x="914400" y="0"/>
            <a:ext cx="7467600" cy="6858000"/>
          </a:xfrm>
          <a:prstGeom prst="rect">
            <a:avLst/>
          </a:prstGeom>
        </p:spPr>
      </p:pic>
    </p:spTree>
    <p:extLst>
      <p:ext uri="{BB962C8B-B14F-4D97-AF65-F5344CB8AC3E}">
        <p14:creationId xmlns:p14="http://schemas.microsoft.com/office/powerpoint/2010/main" val="94849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4C00F1-7CA4-48D9-A328-7FA433C269BD}" type="slidenum">
              <a:rPr lang="en-US" smtClean="0"/>
              <a:pPr/>
              <a:t>18</a:t>
            </a:fld>
            <a:endParaRPr lang="en-US" dirty="0"/>
          </a:p>
        </p:txBody>
      </p:sp>
      <p:sp>
        <p:nvSpPr>
          <p:cNvPr id="5" name="Title 1"/>
          <p:cNvSpPr txBox="1">
            <a:spLocks/>
          </p:cNvSpPr>
          <p:nvPr/>
        </p:nvSpPr>
        <p:spPr>
          <a:xfrm>
            <a:off x="0" y="914400"/>
            <a:ext cx="9448800" cy="9906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a:t>Voluntary Private Lands Conservation and Customer Privacy</a:t>
            </a:r>
          </a:p>
        </p:txBody>
      </p:sp>
      <p:sp>
        <p:nvSpPr>
          <p:cNvPr id="6" name="Rectangle 5">
            <a:extLst>
              <a:ext uri="{FF2B5EF4-FFF2-40B4-BE49-F238E27FC236}">
                <a16:creationId xmlns:a16="http://schemas.microsoft.com/office/drawing/2014/main" id="{DE2B461F-5F18-4F3B-9A4D-072C99E2F935}"/>
              </a:ext>
            </a:extLst>
          </p:cNvPr>
          <p:cNvSpPr/>
          <p:nvPr/>
        </p:nvSpPr>
        <p:spPr>
          <a:xfrm>
            <a:off x="0" y="-228600"/>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 SigLockup Master PwPt.Neg-transbg.png">
            <a:extLst>
              <a:ext uri="{FF2B5EF4-FFF2-40B4-BE49-F238E27FC236}">
                <a16:creationId xmlns:a16="http://schemas.microsoft.com/office/drawing/2014/main" id="{7ED43EEF-A53A-48B5-BA9A-CD0764F3A5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a:solidFill>
            <a:schemeClr val="bg2">
              <a:lumMod val="25000"/>
            </a:schemeClr>
          </a:solidFill>
        </p:spPr>
      </p:pic>
      <p:sp>
        <p:nvSpPr>
          <p:cNvPr id="8" name="Content Placeholder 7">
            <a:extLst>
              <a:ext uri="{FF2B5EF4-FFF2-40B4-BE49-F238E27FC236}">
                <a16:creationId xmlns:a16="http://schemas.microsoft.com/office/drawing/2014/main" id="{CC5ACD22-969B-4F7A-8285-87687957012A}"/>
              </a:ext>
            </a:extLst>
          </p:cNvPr>
          <p:cNvSpPr>
            <a:spLocks noGrp="1"/>
          </p:cNvSpPr>
          <p:nvPr>
            <p:ph idx="1"/>
          </p:nvPr>
        </p:nvSpPr>
        <p:spPr>
          <a:xfrm>
            <a:off x="0" y="2286000"/>
            <a:ext cx="9448800" cy="4572000"/>
          </a:xfrm>
        </p:spPr>
        <p:txBody>
          <a:bodyPr>
            <a:normAutofit/>
          </a:bodyPr>
          <a:lstStyle/>
          <a:p>
            <a:r>
              <a:rPr lang="en-US" sz="3200" dirty="0"/>
              <a:t>Farmers trust they can work in private with NRCS to solve critical natural resource problems.</a:t>
            </a:r>
          </a:p>
          <a:p>
            <a:r>
              <a:rPr lang="en-US" sz="3200" dirty="0"/>
              <a:t>Farm Bill statute prohibits USDA from releasing customer’s conservation plan and practice data.</a:t>
            </a:r>
          </a:p>
          <a:p>
            <a:r>
              <a:rPr lang="en-US" sz="3200" dirty="0"/>
              <a:t>NRCS can release aggregated data, or customers can release their own data.</a:t>
            </a:r>
          </a:p>
          <a:p>
            <a:endParaRPr lang="en-US" sz="3200" dirty="0"/>
          </a:p>
          <a:p>
            <a:endParaRPr lang="en-US" sz="3200" dirty="0"/>
          </a:p>
          <a:p>
            <a:endParaRPr lang="en-US" sz="3200" dirty="0"/>
          </a:p>
          <a:p>
            <a:pPr marL="0" indent="0">
              <a:buNone/>
            </a:pPr>
            <a:endParaRPr lang="en-US" sz="3200" dirty="0"/>
          </a:p>
          <a:p>
            <a:endParaRPr lang="en-US" sz="3200" dirty="0"/>
          </a:p>
          <a:p>
            <a:pPr marL="0" indent="0">
              <a:buNone/>
            </a:pPr>
            <a:endParaRPr lang="en-US" sz="3200" dirty="0"/>
          </a:p>
        </p:txBody>
      </p:sp>
    </p:spTree>
    <p:extLst>
      <p:ext uri="{BB962C8B-B14F-4D97-AF65-F5344CB8AC3E}">
        <p14:creationId xmlns:p14="http://schemas.microsoft.com/office/powerpoint/2010/main" val="345247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4389120"/>
          </a:xfrm>
        </p:spPr>
        <p:txBody>
          <a:bodyPr>
            <a:normAutofit/>
          </a:bodyPr>
          <a:lstStyle/>
          <a:p>
            <a:pPr marL="0" indent="0">
              <a:buNone/>
            </a:pPr>
            <a:r>
              <a:rPr lang="en-US" dirty="0"/>
              <a:t>National Fish &amp; Wildlife Foundation</a:t>
            </a:r>
          </a:p>
          <a:p>
            <a:pPr marL="0" indent="0">
              <a:buNone/>
            </a:pPr>
            <a:endParaRPr lang="en-US" dirty="0"/>
          </a:p>
          <a:p>
            <a:pPr marL="0" indent="0">
              <a:buNone/>
            </a:pPr>
            <a:r>
              <a:rPr lang="en-US" dirty="0"/>
              <a:t>	Chesapeake Bay Watershed</a:t>
            </a:r>
          </a:p>
          <a:p>
            <a:pPr marL="0" indent="0">
              <a:buNone/>
            </a:pPr>
            <a:endParaRPr lang="en-US" dirty="0"/>
          </a:p>
          <a:p>
            <a:pPr marL="0" indent="0">
              <a:buNone/>
            </a:pPr>
            <a:r>
              <a:rPr lang="en-US" dirty="0"/>
              <a:t>		Conservation Partners Program</a:t>
            </a:r>
          </a:p>
          <a:p>
            <a:pPr marL="0" indent="0">
              <a:buNone/>
            </a:pPr>
            <a:r>
              <a:rPr lang="en-US" dirty="0"/>
              <a:t>			</a:t>
            </a:r>
          </a:p>
          <a:p>
            <a:pPr marL="0" indent="0">
              <a:buNone/>
            </a:pPr>
            <a:r>
              <a:rPr lang="en-US" dirty="0"/>
              <a:t>		Innovative Nutrient and Sediment 			Reduction</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FD4C00F1-7CA4-48D9-A328-7FA433C269BD}" type="slidenum">
              <a:rPr lang="en-US" smtClean="0"/>
              <a:pPr/>
              <a:t>19</a:t>
            </a:fld>
            <a:endParaRPr lang="en-US" dirty="0"/>
          </a:p>
        </p:txBody>
      </p:sp>
      <p:sp>
        <p:nvSpPr>
          <p:cNvPr id="5" name="Title 1"/>
          <p:cNvSpPr txBox="1">
            <a:spLocks/>
          </p:cNvSpPr>
          <p:nvPr/>
        </p:nvSpPr>
        <p:spPr>
          <a:xfrm>
            <a:off x="457200" y="1048512"/>
            <a:ext cx="8229600" cy="627888"/>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a:t>Partner Program Opportunities</a:t>
            </a:r>
          </a:p>
        </p:txBody>
      </p:sp>
      <p:sp>
        <p:nvSpPr>
          <p:cNvPr id="6" name="Rectangle 5">
            <a:extLst>
              <a:ext uri="{FF2B5EF4-FFF2-40B4-BE49-F238E27FC236}">
                <a16:creationId xmlns:a16="http://schemas.microsoft.com/office/drawing/2014/main" id="{DE2B461F-5F18-4F3B-9A4D-072C99E2F935}"/>
              </a:ext>
            </a:extLst>
          </p:cNvPr>
          <p:cNvSpPr/>
          <p:nvPr/>
        </p:nvSpPr>
        <p:spPr>
          <a:xfrm>
            <a:off x="0" y="-228600"/>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 SigLockup Master PwPt.Neg-transbg.png">
            <a:extLst>
              <a:ext uri="{FF2B5EF4-FFF2-40B4-BE49-F238E27FC236}">
                <a16:creationId xmlns:a16="http://schemas.microsoft.com/office/drawing/2014/main" id="{7ED43EEF-A53A-48B5-BA9A-CD0764F3A5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a:solidFill>
            <a:schemeClr val="bg2">
              <a:lumMod val="25000"/>
            </a:schemeClr>
          </a:solidFill>
        </p:spPr>
      </p:pic>
    </p:spTree>
    <p:extLst>
      <p:ext uri="{BB962C8B-B14F-4D97-AF65-F5344CB8AC3E}">
        <p14:creationId xmlns:p14="http://schemas.microsoft.com/office/powerpoint/2010/main" val="21966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762000"/>
            <a:ext cx="9448800" cy="655638"/>
          </a:xfrm>
          <a:prstGeom prst="rect">
            <a:avLst/>
          </a:prstGeom>
        </p:spPr>
        <p:txBody>
          <a:bodyPr>
            <a:noAutofit/>
          </a:bodyPr>
          <a:lstStyle/>
          <a:p>
            <a:pPr algn="ctr">
              <a:spcBef>
                <a:spcPct val="0"/>
              </a:spcBef>
              <a:defRPr/>
            </a:pPr>
            <a:r>
              <a:rPr lang="en-US" sz="3200" b="1" dirty="0">
                <a:solidFill>
                  <a:schemeClr val="tx2"/>
                </a:solidFill>
                <a:latin typeface="+mj-lt"/>
              </a:rPr>
              <a:t>NRCS Perspective: Private Lands Conservation</a:t>
            </a:r>
          </a:p>
        </p:txBody>
      </p:sp>
      <p:sp>
        <p:nvSpPr>
          <p:cNvPr id="5" name="Content Placeholder 4"/>
          <p:cNvSpPr txBox="1">
            <a:spLocks noGrp="1"/>
          </p:cNvSpPr>
          <p:nvPr>
            <p:ph idx="1"/>
          </p:nvPr>
        </p:nvSpPr>
        <p:spPr>
          <a:xfrm>
            <a:off x="533400" y="1661684"/>
            <a:ext cx="4876799" cy="4856714"/>
          </a:xfrm>
          <a:prstGeom prst="rect">
            <a:avLst/>
          </a:prstGeom>
          <a:noFill/>
        </p:spPr>
        <p:txBody>
          <a:bodyPr wrap="square" rtlCol="0">
            <a:spAutoFit/>
          </a:bodyPr>
          <a:lstStyle/>
          <a:p>
            <a:pPr marL="228600" indent="-228600">
              <a:buClr>
                <a:schemeClr val="tx2"/>
              </a:buClr>
              <a:buSzPct val="90000"/>
              <a:buFont typeface="Arial" pitchFamily="34" charset="0"/>
              <a:buChar char="•"/>
            </a:pPr>
            <a:r>
              <a:rPr lang="en-US" sz="2400" dirty="0">
                <a:latin typeface="Calibri" pitchFamily="34" charset="0"/>
              </a:rPr>
              <a:t>There are about 87,000 privately operated farms in the Chesapeake Bay watershed. </a:t>
            </a:r>
          </a:p>
          <a:p>
            <a:pPr marL="228600" indent="-228600">
              <a:buClr>
                <a:schemeClr val="tx2"/>
              </a:buClr>
              <a:buSzPct val="90000"/>
              <a:buFont typeface="Arial" pitchFamily="34" charset="0"/>
              <a:buChar char="•"/>
            </a:pPr>
            <a:r>
              <a:rPr lang="en-US" sz="2400" dirty="0">
                <a:latin typeface="Calibri" pitchFamily="34" charset="0"/>
              </a:rPr>
              <a:t>Farmers make decisions every day that impact their financial and environmental sustainability.</a:t>
            </a:r>
          </a:p>
          <a:p>
            <a:pPr marL="228600" indent="-228600">
              <a:buClr>
                <a:schemeClr val="tx2"/>
              </a:buClr>
              <a:buSzPct val="90000"/>
              <a:buFont typeface="Arial" pitchFamily="34" charset="0"/>
              <a:buChar char="•"/>
            </a:pPr>
            <a:r>
              <a:rPr lang="en-US" sz="2400" dirty="0">
                <a:latin typeface="Calibri" pitchFamily="34" charset="0"/>
              </a:rPr>
              <a:t>Landowners voluntarily work with NRCS to make better decisions.</a:t>
            </a:r>
          </a:p>
          <a:p>
            <a:pPr marL="228600" indent="-228600">
              <a:buClr>
                <a:schemeClr val="tx2"/>
              </a:buClr>
              <a:buSzPct val="90000"/>
              <a:buFont typeface="Arial" pitchFamily="34" charset="0"/>
              <a:buChar char="•"/>
            </a:pPr>
            <a:r>
              <a:rPr lang="en-US" sz="2400" dirty="0">
                <a:latin typeface="Calibri" pitchFamily="34" charset="0"/>
              </a:rPr>
              <a:t>Local leadership and partners are critical to success</a:t>
            </a:r>
          </a:p>
          <a:p>
            <a:pPr marL="228600" indent="-228600">
              <a:buClr>
                <a:schemeClr val="tx2"/>
              </a:buClr>
              <a:buSzPct val="90000"/>
              <a:buFont typeface="Arial" pitchFamily="34" charset="0"/>
              <a:buChar char="•"/>
            </a:pPr>
            <a:endParaRPr lang="en-US" sz="2400" dirty="0">
              <a:latin typeface="Calibri" pitchFamily="34" charset="0"/>
            </a:endParaRPr>
          </a:p>
          <a:p>
            <a:pPr marL="228600" indent="-228600">
              <a:buClr>
                <a:schemeClr val="tx2"/>
              </a:buClr>
              <a:buSzPct val="90000"/>
              <a:buFont typeface="Arial" pitchFamily="34" charset="0"/>
              <a:buChar char="•"/>
            </a:pPr>
            <a:endParaRPr lang="en-US" sz="2200" dirty="0">
              <a:latin typeface="Calibri" pitchFamily="34" charset="0"/>
            </a:endParaRPr>
          </a:p>
        </p:txBody>
      </p:sp>
      <p:sp>
        <p:nvSpPr>
          <p:cNvPr id="7" name="Slide Number Placeholder 6"/>
          <p:cNvSpPr>
            <a:spLocks noGrp="1"/>
          </p:cNvSpPr>
          <p:nvPr>
            <p:ph type="sldNum" sz="quarter" idx="12"/>
          </p:nvPr>
        </p:nvSpPr>
        <p:spPr/>
        <p:txBody>
          <a:bodyPr/>
          <a:lstStyle/>
          <a:p>
            <a:fld id="{FD4C00F1-7CA4-48D9-A328-7FA433C269BD}" type="slidenum">
              <a:rPr lang="en-US" smtClean="0"/>
              <a:pPr/>
              <a:t>2</a:t>
            </a:fld>
            <a:endParaRPr lang="en-US" dirty="0"/>
          </a:p>
        </p:txBody>
      </p:sp>
      <p:pic>
        <p:nvPicPr>
          <p:cNvPr id="6" name="Picture 5" descr="Contour stripcropping.jpg"/>
          <p:cNvPicPr>
            <a:picLocks noChangeAspect="1"/>
          </p:cNvPicPr>
          <p:nvPr/>
        </p:nvPicPr>
        <p:blipFill>
          <a:blip r:embed="rId3" cstate="print"/>
          <a:stretch>
            <a:fillRect/>
          </a:stretch>
        </p:blipFill>
        <p:spPr>
          <a:xfrm>
            <a:off x="5410199" y="1996281"/>
            <a:ext cx="3627121" cy="2590800"/>
          </a:xfrm>
          <a:prstGeom prst="rect">
            <a:avLst/>
          </a:prstGeom>
        </p:spPr>
      </p:pic>
      <p:sp>
        <p:nvSpPr>
          <p:cNvPr id="8" name="Rectangle 7"/>
          <p:cNvSpPr/>
          <p:nvPr/>
        </p:nvSpPr>
        <p:spPr>
          <a:xfrm>
            <a:off x="0" y="-268288"/>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 SigLockup Master PwPt.Neg-transbg.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a:solidFill>
            <a:schemeClr val="bg2">
              <a:lumMod val="25000"/>
            </a:schemeClr>
          </a:solidFill>
        </p:spPr>
      </p:pic>
    </p:spTree>
    <p:extLst>
      <p:ext uri="{BB962C8B-B14F-4D97-AF65-F5344CB8AC3E}">
        <p14:creationId xmlns:p14="http://schemas.microsoft.com/office/powerpoint/2010/main" val="361829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ream rocks leaves.jpg"/>
          <p:cNvPicPr>
            <a:picLocks noChangeAspect="1"/>
          </p:cNvPicPr>
          <p:nvPr/>
        </p:nvPicPr>
        <p:blipFill>
          <a:blip r:embed="rId3" cstate="print"/>
          <a:stretch>
            <a:fillRect/>
          </a:stretch>
        </p:blipFill>
        <p:spPr>
          <a:xfrm>
            <a:off x="168650" y="1965097"/>
            <a:ext cx="2860548" cy="1897618"/>
          </a:xfrm>
          <a:prstGeom prst="rect">
            <a:avLst/>
          </a:prstGeom>
          <a:ln>
            <a:noFill/>
          </a:ln>
          <a:effectLst>
            <a:outerShdw blurRad="292100" dist="139700" dir="2700000" algn="tl" rotWithShape="0">
              <a:srgbClr val="333333">
                <a:alpha val="65000"/>
              </a:srgbClr>
            </a:outerShdw>
          </a:effectLst>
        </p:spPr>
      </p:pic>
      <p:pic>
        <p:nvPicPr>
          <p:cNvPr id="6" name="Picture 5" descr="great egret.jpg"/>
          <p:cNvPicPr>
            <a:picLocks noChangeAspect="1"/>
          </p:cNvPicPr>
          <p:nvPr/>
        </p:nvPicPr>
        <p:blipFill>
          <a:blip r:embed="rId4" cstate="print"/>
          <a:stretch>
            <a:fillRect/>
          </a:stretch>
        </p:blipFill>
        <p:spPr>
          <a:xfrm>
            <a:off x="3029198" y="2235891"/>
            <a:ext cx="2895600" cy="1929017"/>
          </a:xfrm>
          <a:prstGeom prst="rect">
            <a:avLst/>
          </a:prstGeom>
          <a:ln>
            <a:noFill/>
          </a:ln>
          <a:effectLst>
            <a:outerShdw blurRad="292100" dist="139700" dir="2700000" algn="tl" rotWithShape="0">
              <a:srgbClr val="333333">
                <a:alpha val="65000"/>
              </a:srgbClr>
            </a:outerShdw>
          </a:effectLst>
        </p:spPr>
      </p:pic>
      <p:pic>
        <p:nvPicPr>
          <p:cNvPr id="24578" name="Picture 2" descr="C:\Documents and Settings\eric.allness\My Documents\My Pictures\WHIP.jpg"/>
          <p:cNvPicPr>
            <a:picLocks noChangeAspect="1" noChangeArrowheads="1"/>
          </p:cNvPicPr>
          <p:nvPr/>
        </p:nvPicPr>
        <p:blipFill>
          <a:blip r:embed="rId5" cstate="print"/>
          <a:srcRect/>
          <a:stretch>
            <a:fillRect/>
          </a:stretch>
        </p:blipFill>
        <p:spPr bwMode="auto">
          <a:xfrm>
            <a:off x="5791200" y="2830038"/>
            <a:ext cx="2895600" cy="1943100"/>
          </a:xfrm>
          <a:prstGeom prst="rect">
            <a:avLst/>
          </a:prstGeom>
          <a:noFill/>
        </p:spPr>
      </p:pic>
      <p:sp>
        <p:nvSpPr>
          <p:cNvPr id="8" name="Slide Number Placeholder 7"/>
          <p:cNvSpPr>
            <a:spLocks noGrp="1"/>
          </p:cNvSpPr>
          <p:nvPr>
            <p:ph type="sldNum" sz="quarter" idx="12"/>
          </p:nvPr>
        </p:nvSpPr>
        <p:spPr/>
        <p:txBody>
          <a:bodyPr/>
          <a:lstStyle/>
          <a:p>
            <a:fld id="{FD4C00F1-7CA4-48D9-A328-7FA433C269BD}" type="slidenum">
              <a:rPr lang="en-US" smtClean="0"/>
              <a:pPr/>
              <a:t>20</a:t>
            </a:fld>
            <a:endParaRPr lang="en-US" dirty="0"/>
          </a:p>
        </p:txBody>
      </p:sp>
      <p:sp>
        <p:nvSpPr>
          <p:cNvPr id="2" name="TextBox 1"/>
          <p:cNvSpPr txBox="1"/>
          <p:nvPr/>
        </p:nvSpPr>
        <p:spPr>
          <a:xfrm>
            <a:off x="0" y="5013315"/>
            <a:ext cx="9144000" cy="1708160"/>
          </a:xfrm>
          <a:prstGeom prst="rect">
            <a:avLst/>
          </a:prstGeom>
          <a:noFill/>
        </p:spPr>
        <p:txBody>
          <a:bodyPr wrap="square" rtlCol="0">
            <a:spAutoFit/>
          </a:bodyPr>
          <a:lstStyle/>
          <a:p>
            <a:r>
              <a:rPr lang="en-US" sz="700" dirty="0"/>
              <a:t>The U.S. Department of Agriculture (USDA) prohibits discrimination against its customers. If you believe you experienced discrimination when obtaining services from USDA, participating in a USDA program, or participating in a program that receives financial assistance from USDA, you may file a complaint with USDA. Information about how to file a discrimination complaint is available from the Office of the Assistant Secretary for Civil Rights.</a:t>
            </a:r>
          </a:p>
          <a:p>
            <a:r>
              <a:rPr lang="en-US" sz="700" dirty="0"/>
              <a:t>               USDA prohibits discrimination in all its programs and activities on the basis of race, color, national origin, age, disability, and where applicable, sex (including gender identity and expression), marital status, familial status, parental status, religion, sexual orientation, political beliefs, genetic information, reprisal, or because all or part of an individual’s income is derived from any public assistance program. (Not all prohibited bases apply to all programs.)</a:t>
            </a:r>
          </a:p>
          <a:p>
            <a:r>
              <a:rPr lang="en-US" sz="700" dirty="0"/>
              <a:t>               To file a complaint of discrimination, complete, sign and mail a program discrimination complaint form, available at any USDA office location or online at </a:t>
            </a:r>
            <a:r>
              <a:rPr lang="en-US" sz="700" u="sng" dirty="0">
                <a:hlinkClick r:id="rId6"/>
              </a:rPr>
              <a:t>www.ascr.usda.gov,</a:t>
            </a:r>
            <a:r>
              <a:rPr lang="en-US" sz="700" dirty="0"/>
              <a:t> or write to:</a:t>
            </a:r>
          </a:p>
          <a:p>
            <a:r>
              <a:rPr lang="en-US" sz="700" dirty="0"/>
              <a:t>               USDA</a:t>
            </a:r>
            <a:br>
              <a:rPr lang="en-US" sz="700" dirty="0"/>
            </a:br>
            <a:r>
              <a:rPr lang="en-US" sz="700" dirty="0"/>
              <a:t>Office of the Assistant Secretary for Civil Rights</a:t>
            </a:r>
            <a:br>
              <a:rPr lang="en-US" sz="700" dirty="0"/>
            </a:br>
            <a:r>
              <a:rPr lang="en-US" sz="700" dirty="0"/>
              <a:t>1400 Independence Avenue, S.W.</a:t>
            </a:r>
            <a:br>
              <a:rPr lang="en-US" sz="700" dirty="0"/>
            </a:br>
            <a:r>
              <a:rPr lang="en-US" sz="700" dirty="0"/>
              <a:t>Washington, D.C. 20250-9410</a:t>
            </a:r>
          </a:p>
          <a:p>
            <a:r>
              <a:rPr lang="en-US" sz="700" dirty="0"/>
              <a:t>               Or call toll free at (866) 632-9992 (voice) to obtain additional information, the appropriate office or to request documents. Individuals who are deaf, hard of hearing or have speech disabilities may contact USDA through the Federal Relay service at (800) 877-8339 or (800) 845-6136 (in Spanish). USDA is an equal opportunity provider, employer and lender.</a:t>
            </a:r>
          </a:p>
          <a:p>
            <a:r>
              <a:rPr lang="en-US" sz="700" dirty="0"/>
              <a:t>               </a:t>
            </a:r>
          </a:p>
          <a:p>
            <a:r>
              <a:rPr lang="en-US" sz="700" dirty="0"/>
              <a:t>               Persons with disabilities who require alternative means for communication of program information (e.g., Braille, large print, audiotape, etc.) should contact USDA's TARGET Center at (202) 720-2600 (voice and TDD).</a:t>
            </a:r>
            <a:br>
              <a:rPr lang="en-US" sz="700" dirty="0"/>
            </a:br>
            <a:endParaRPr lang="en-US" sz="700" dirty="0"/>
          </a:p>
        </p:txBody>
      </p:sp>
      <p:pic>
        <p:nvPicPr>
          <p:cNvPr id="10" name="Picture 9" descr=" SigLockup Master PwPt.Neg-transbg.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p:spPr>
      </p:pic>
      <p:sp>
        <p:nvSpPr>
          <p:cNvPr id="11" name="Rectangle 10"/>
          <p:cNvSpPr/>
          <p:nvPr/>
        </p:nvSpPr>
        <p:spPr>
          <a:xfrm>
            <a:off x="0" y="0"/>
            <a:ext cx="9144000" cy="814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 SigLockup Master PwPt.Neg-transbg.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0332" y="121729"/>
            <a:ext cx="2876453" cy="585264"/>
          </a:xfrm>
          <a:prstGeom prst="rect">
            <a:avLst/>
          </a:prstGeom>
        </p:spPr>
      </p:pic>
      <p:sp>
        <p:nvSpPr>
          <p:cNvPr id="13" name="Rectangle 12"/>
          <p:cNvSpPr/>
          <p:nvPr/>
        </p:nvSpPr>
        <p:spPr>
          <a:xfrm>
            <a:off x="0" y="-235383"/>
            <a:ext cx="9448800" cy="104987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 SigLockup Master PwPt.Neg-transbg.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0332" y="293210"/>
            <a:ext cx="2876453" cy="432864"/>
          </a:xfrm>
          <a:prstGeom prst="rect">
            <a:avLst/>
          </a:prstGeom>
          <a:solidFill>
            <a:schemeClr val="bg2">
              <a:lumMod val="25000"/>
            </a:schemeClr>
          </a:solidFill>
        </p:spPr>
      </p:pic>
    </p:spTree>
    <p:extLst>
      <p:ext uri="{BB962C8B-B14F-4D97-AF65-F5344CB8AC3E}">
        <p14:creationId xmlns:p14="http://schemas.microsoft.com/office/powerpoint/2010/main" val="1196626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45"/>
            <a:ext cx="9144000" cy="7069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 SigLockup Master PwPt.Neg-transb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p:spPr>
      </p:pic>
      <p:sp>
        <p:nvSpPr>
          <p:cNvPr id="2" name="Title 1"/>
          <p:cNvSpPr>
            <a:spLocks noGrp="1"/>
          </p:cNvSpPr>
          <p:nvPr>
            <p:ph type="title"/>
          </p:nvPr>
        </p:nvSpPr>
        <p:spPr>
          <a:xfrm>
            <a:off x="375261" y="6005430"/>
            <a:ext cx="8398349" cy="711760"/>
          </a:xfrm>
        </p:spPr>
        <p:txBody>
          <a:bodyPr>
            <a:normAutofit/>
          </a:bodyPr>
          <a:lstStyle/>
          <a:p>
            <a:pPr algn="ctr"/>
            <a:r>
              <a:rPr lang="en-US" dirty="0"/>
              <a:t>NRCS National Priorities – 2018 Farm Bill</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789166"/>
            <a:ext cx="9448800" cy="5149410"/>
          </a:xfrm>
          <a:prstGeom prst="rect">
            <a:avLst/>
          </a:prstGeom>
        </p:spPr>
      </p:pic>
      <p:sp>
        <p:nvSpPr>
          <p:cNvPr id="6" name="Rectangle 5">
            <a:extLst>
              <a:ext uri="{FF2B5EF4-FFF2-40B4-BE49-F238E27FC236}">
                <a16:creationId xmlns:a16="http://schemas.microsoft.com/office/drawing/2014/main" id="{269444C3-02A9-4F10-AD79-FA468BB2CF51}"/>
              </a:ext>
            </a:extLst>
          </p:cNvPr>
          <p:cNvSpPr/>
          <p:nvPr/>
        </p:nvSpPr>
        <p:spPr>
          <a:xfrm>
            <a:off x="0" y="-268288"/>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 SigLockup Master PwPt.Neg-transbg.png">
            <a:extLst>
              <a:ext uri="{FF2B5EF4-FFF2-40B4-BE49-F238E27FC236}">
                <a16:creationId xmlns:a16="http://schemas.microsoft.com/office/drawing/2014/main" id="{4BDD186B-11C9-42E0-852A-B20D68FEA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332" y="0"/>
            <a:ext cx="2876453" cy="573674"/>
          </a:xfrm>
          <a:prstGeom prst="rect">
            <a:avLst/>
          </a:prstGeom>
          <a:solidFill>
            <a:schemeClr val="bg2">
              <a:lumMod val="25000"/>
            </a:schemeClr>
          </a:solidFill>
        </p:spPr>
      </p:pic>
    </p:spTree>
    <p:extLst>
      <p:ext uri="{BB962C8B-B14F-4D97-AF65-F5344CB8AC3E}">
        <p14:creationId xmlns:p14="http://schemas.microsoft.com/office/powerpoint/2010/main" val="240256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45"/>
            <a:ext cx="9144000" cy="7069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 SigLockup Master PwPt.Neg-transb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p:spPr>
      </p:pic>
      <p:sp>
        <p:nvSpPr>
          <p:cNvPr id="2" name="Title 1"/>
          <p:cNvSpPr>
            <a:spLocks noGrp="1"/>
          </p:cNvSpPr>
          <p:nvPr>
            <p:ph type="title"/>
          </p:nvPr>
        </p:nvSpPr>
        <p:spPr>
          <a:xfrm>
            <a:off x="375261" y="6005430"/>
            <a:ext cx="8398349" cy="711760"/>
          </a:xfrm>
        </p:spPr>
        <p:txBody>
          <a:bodyPr>
            <a:normAutofit/>
          </a:bodyPr>
          <a:lstStyle/>
          <a:p>
            <a:pPr algn="ctr"/>
            <a:r>
              <a:rPr lang="en-US" dirty="0"/>
              <a:t>NRCS Chesapeake Bay Watershed Priorities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722313"/>
            <a:ext cx="9448800" cy="5283117"/>
          </a:xfrm>
          <a:prstGeom prst="rect">
            <a:avLst/>
          </a:prstGeom>
        </p:spPr>
      </p:pic>
      <p:sp>
        <p:nvSpPr>
          <p:cNvPr id="6" name="Rectangle 5">
            <a:extLst>
              <a:ext uri="{FF2B5EF4-FFF2-40B4-BE49-F238E27FC236}">
                <a16:creationId xmlns:a16="http://schemas.microsoft.com/office/drawing/2014/main" id="{269444C3-02A9-4F10-AD79-FA468BB2CF51}"/>
              </a:ext>
            </a:extLst>
          </p:cNvPr>
          <p:cNvSpPr/>
          <p:nvPr/>
        </p:nvSpPr>
        <p:spPr>
          <a:xfrm>
            <a:off x="0" y="-268288"/>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 SigLockup Master PwPt.Neg-transbg.png">
            <a:extLst>
              <a:ext uri="{FF2B5EF4-FFF2-40B4-BE49-F238E27FC236}">
                <a16:creationId xmlns:a16="http://schemas.microsoft.com/office/drawing/2014/main" id="{4BDD186B-11C9-42E0-852A-B20D68FEA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332" y="0"/>
            <a:ext cx="2876453" cy="573674"/>
          </a:xfrm>
          <a:prstGeom prst="rect">
            <a:avLst/>
          </a:prstGeom>
          <a:solidFill>
            <a:schemeClr val="bg2">
              <a:lumMod val="25000"/>
            </a:schemeClr>
          </a:solidFill>
        </p:spPr>
      </p:pic>
    </p:spTree>
    <p:extLst>
      <p:ext uri="{BB962C8B-B14F-4D97-AF65-F5344CB8AC3E}">
        <p14:creationId xmlns:p14="http://schemas.microsoft.com/office/powerpoint/2010/main" val="86714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4C00F1-7CA4-48D9-A328-7FA433C269BD}" type="slidenum">
              <a:rPr lang="en-US" smtClean="0"/>
              <a:pPr/>
              <a:t>5</a:t>
            </a:fld>
            <a:endParaRPr lang="en-US" dirty="0"/>
          </a:p>
        </p:txBody>
      </p:sp>
      <p:sp>
        <p:nvSpPr>
          <p:cNvPr id="5" name="Title 1"/>
          <p:cNvSpPr txBox="1">
            <a:spLocks/>
          </p:cNvSpPr>
          <p:nvPr/>
        </p:nvSpPr>
        <p:spPr>
          <a:xfrm>
            <a:off x="0" y="914400"/>
            <a:ext cx="9448800" cy="6858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a:t>NRCS Chesapeake Bay Natural Resource Priorities</a:t>
            </a:r>
          </a:p>
        </p:txBody>
      </p:sp>
      <p:sp>
        <p:nvSpPr>
          <p:cNvPr id="6" name="Rectangle 5">
            <a:extLst>
              <a:ext uri="{FF2B5EF4-FFF2-40B4-BE49-F238E27FC236}">
                <a16:creationId xmlns:a16="http://schemas.microsoft.com/office/drawing/2014/main" id="{DE2B461F-5F18-4F3B-9A4D-072C99E2F935}"/>
              </a:ext>
            </a:extLst>
          </p:cNvPr>
          <p:cNvSpPr/>
          <p:nvPr/>
        </p:nvSpPr>
        <p:spPr>
          <a:xfrm>
            <a:off x="0" y="-228600"/>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 SigLockup Master PwPt.Neg-transbg.png">
            <a:extLst>
              <a:ext uri="{FF2B5EF4-FFF2-40B4-BE49-F238E27FC236}">
                <a16:creationId xmlns:a16="http://schemas.microsoft.com/office/drawing/2014/main" id="{7ED43EEF-A53A-48B5-BA9A-CD0764F3A5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a:solidFill>
            <a:schemeClr val="bg2">
              <a:lumMod val="25000"/>
            </a:schemeClr>
          </a:solidFill>
        </p:spPr>
      </p:pic>
      <p:sp>
        <p:nvSpPr>
          <p:cNvPr id="8" name="Content Placeholder 7">
            <a:extLst>
              <a:ext uri="{FF2B5EF4-FFF2-40B4-BE49-F238E27FC236}">
                <a16:creationId xmlns:a16="http://schemas.microsoft.com/office/drawing/2014/main" id="{CC5ACD22-969B-4F7A-8285-87687957012A}"/>
              </a:ext>
            </a:extLst>
          </p:cNvPr>
          <p:cNvSpPr>
            <a:spLocks noGrp="1"/>
          </p:cNvSpPr>
          <p:nvPr>
            <p:ph idx="1"/>
          </p:nvPr>
        </p:nvSpPr>
        <p:spPr>
          <a:xfrm>
            <a:off x="0" y="1524000"/>
            <a:ext cx="9448800" cy="5334000"/>
          </a:xfrm>
        </p:spPr>
        <p:txBody>
          <a:bodyPr>
            <a:normAutofit/>
          </a:bodyPr>
          <a:lstStyle/>
          <a:p>
            <a:pPr marL="0" indent="0" algn="ctr">
              <a:buNone/>
            </a:pPr>
            <a:r>
              <a:rPr lang="en-US" sz="3600" dirty="0"/>
              <a:t>Help farmers and landowners plan and implement practices to:</a:t>
            </a:r>
          </a:p>
          <a:p>
            <a:r>
              <a:rPr lang="en-US" sz="3200" dirty="0"/>
              <a:t>Improve Water Quality</a:t>
            </a:r>
          </a:p>
          <a:p>
            <a:pPr marL="0" indent="0">
              <a:buNone/>
            </a:pPr>
            <a:endParaRPr lang="en-US" sz="3200" dirty="0"/>
          </a:p>
          <a:p>
            <a:r>
              <a:rPr lang="en-US" sz="3200" dirty="0"/>
              <a:t>Improve Soil Health</a:t>
            </a:r>
          </a:p>
          <a:p>
            <a:pPr marL="0" indent="0">
              <a:buNone/>
            </a:pPr>
            <a:endParaRPr lang="en-US" sz="3200" dirty="0"/>
          </a:p>
          <a:p>
            <a:r>
              <a:rPr lang="en-US" sz="3200" dirty="0"/>
              <a:t>Restore and improve fish and wildlife habitat</a:t>
            </a:r>
          </a:p>
        </p:txBody>
      </p:sp>
    </p:spTree>
    <p:extLst>
      <p:ext uri="{BB962C8B-B14F-4D97-AF65-F5344CB8AC3E}">
        <p14:creationId xmlns:p14="http://schemas.microsoft.com/office/powerpoint/2010/main" val="180416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4C00F1-7CA4-48D9-A328-7FA433C269BD}" type="slidenum">
              <a:rPr lang="en-US" smtClean="0"/>
              <a:pPr/>
              <a:t>6</a:t>
            </a:fld>
            <a:endParaRPr lang="en-US" dirty="0"/>
          </a:p>
        </p:txBody>
      </p:sp>
      <p:sp>
        <p:nvSpPr>
          <p:cNvPr id="5" name="Title 1"/>
          <p:cNvSpPr txBox="1">
            <a:spLocks/>
          </p:cNvSpPr>
          <p:nvPr/>
        </p:nvSpPr>
        <p:spPr>
          <a:xfrm>
            <a:off x="0" y="762000"/>
            <a:ext cx="9448800" cy="762000"/>
          </a:xfrm>
          <a:prstGeom prst="rect">
            <a:avLst/>
          </a:prstGeom>
        </p:spPr>
        <p:txBody>
          <a:bodyPr>
            <a:normAutofit fontScale="8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a:t>Public Engagement Opportunity:  State Technical Committees and Local Working Groups</a:t>
            </a:r>
          </a:p>
        </p:txBody>
      </p:sp>
      <p:sp>
        <p:nvSpPr>
          <p:cNvPr id="6" name="Rectangle 5">
            <a:extLst>
              <a:ext uri="{FF2B5EF4-FFF2-40B4-BE49-F238E27FC236}">
                <a16:creationId xmlns:a16="http://schemas.microsoft.com/office/drawing/2014/main" id="{DE2B461F-5F18-4F3B-9A4D-072C99E2F935}"/>
              </a:ext>
            </a:extLst>
          </p:cNvPr>
          <p:cNvSpPr/>
          <p:nvPr/>
        </p:nvSpPr>
        <p:spPr>
          <a:xfrm>
            <a:off x="0" y="-228600"/>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 SigLockup Master PwPt.Neg-transbg.png">
            <a:extLst>
              <a:ext uri="{FF2B5EF4-FFF2-40B4-BE49-F238E27FC236}">
                <a16:creationId xmlns:a16="http://schemas.microsoft.com/office/drawing/2014/main" id="{7ED43EEF-A53A-48B5-BA9A-CD0764F3A5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a:solidFill>
            <a:schemeClr val="bg2">
              <a:lumMod val="25000"/>
            </a:schemeClr>
          </a:solidFill>
        </p:spPr>
      </p:pic>
      <p:pic>
        <p:nvPicPr>
          <p:cNvPr id="9" name="Content Placeholder 8">
            <a:extLst>
              <a:ext uri="{FF2B5EF4-FFF2-40B4-BE49-F238E27FC236}">
                <a16:creationId xmlns:a16="http://schemas.microsoft.com/office/drawing/2014/main" id="{5DB06800-13CE-4806-B2D7-1ED832FEBA70}"/>
              </a:ext>
            </a:extLst>
          </p:cNvPr>
          <p:cNvPicPr>
            <a:picLocks noGrp="1" noChangeAspect="1"/>
          </p:cNvPicPr>
          <p:nvPr>
            <p:ph idx="1"/>
          </p:nvPr>
        </p:nvPicPr>
        <p:blipFill>
          <a:blip r:embed="rId4"/>
          <a:stretch>
            <a:fillRect/>
          </a:stretch>
        </p:blipFill>
        <p:spPr>
          <a:xfrm>
            <a:off x="0" y="1565919"/>
            <a:ext cx="9448800" cy="5334000"/>
          </a:xfrm>
          <a:prstGeom prst="rect">
            <a:avLst/>
          </a:prstGeom>
        </p:spPr>
      </p:pic>
    </p:spTree>
    <p:extLst>
      <p:ext uri="{BB962C8B-B14F-4D97-AF65-F5344CB8AC3E}">
        <p14:creationId xmlns:p14="http://schemas.microsoft.com/office/powerpoint/2010/main" val="325676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4C00F1-7CA4-48D9-A328-7FA433C269BD}" type="slidenum">
              <a:rPr lang="en-US" smtClean="0"/>
              <a:pPr/>
              <a:t>7</a:t>
            </a:fld>
            <a:endParaRPr lang="en-US" dirty="0"/>
          </a:p>
        </p:txBody>
      </p:sp>
      <p:sp>
        <p:nvSpPr>
          <p:cNvPr id="5" name="Content Placeholder 8"/>
          <p:cNvSpPr>
            <a:spLocks noGrp="1"/>
          </p:cNvSpPr>
          <p:nvPr>
            <p:ph sz="half" idx="4294967295"/>
          </p:nvPr>
        </p:nvSpPr>
        <p:spPr>
          <a:xfrm>
            <a:off x="0" y="2286004"/>
            <a:ext cx="4800600" cy="22859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style>
          <a:lnRef idx="0">
            <a:schemeClr val="accent1"/>
          </a:lnRef>
          <a:fillRef idx="3">
            <a:schemeClr val="accent1"/>
          </a:fillRef>
          <a:effectRef idx="3">
            <a:schemeClr val="accent1"/>
          </a:effectRef>
          <a:fontRef idx="minor">
            <a:schemeClr val="lt1"/>
          </a:fontRef>
        </p:style>
        <p:txBody>
          <a:bodyPr rtlCol="0">
            <a:noAutofit/>
          </a:bodyPr>
          <a:lstStyle/>
          <a:p>
            <a:pPr marL="0" indent="0" algn="ctr" eaLnBrk="1" fontAlgn="auto" hangingPunct="1">
              <a:spcAft>
                <a:spcPts val="0"/>
              </a:spcAft>
              <a:buFont typeface="Arial" pitchFamily="34" charset="0"/>
              <a:buNone/>
              <a:defRPr/>
            </a:pPr>
            <a:r>
              <a:rPr lang="en-US" sz="2200" b="1" dirty="0">
                <a:solidFill>
                  <a:srgbClr val="FFFF00"/>
                </a:solidFill>
                <a:effectLst>
                  <a:outerShdw blurRad="38100" dist="38100" dir="2700000" algn="tl">
                    <a:srgbClr val="000000">
                      <a:alpha val="43137"/>
                    </a:srgbClr>
                  </a:outerShdw>
                </a:effectLst>
                <a:latin typeface="+mj-lt"/>
              </a:rPr>
              <a:t>Conservation Programs</a:t>
            </a:r>
          </a:p>
          <a:p>
            <a:pPr eaLnBrk="1" fontAlgn="auto" hangingPunct="1">
              <a:spcAft>
                <a:spcPts val="0"/>
              </a:spcAft>
              <a:defRPr/>
            </a:pPr>
            <a:r>
              <a:rPr lang="en-US" sz="2200" b="1" dirty="0">
                <a:solidFill>
                  <a:schemeClr val="tx1"/>
                </a:solidFill>
                <a:effectLst>
                  <a:outerShdw blurRad="38100" dist="38100" dir="2700000" algn="tl">
                    <a:srgbClr val="000000">
                      <a:alpha val="43137"/>
                    </a:srgbClr>
                  </a:outerShdw>
                </a:effectLst>
                <a:latin typeface="+mj-lt"/>
              </a:rPr>
              <a:t>Agricultural Management Assistance</a:t>
            </a:r>
          </a:p>
          <a:p>
            <a:pPr eaLnBrk="1" fontAlgn="auto" hangingPunct="1">
              <a:spcAft>
                <a:spcPts val="0"/>
              </a:spcAft>
              <a:defRPr/>
            </a:pPr>
            <a:r>
              <a:rPr lang="en-US" sz="2200" b="1" dirty="0">
                <a:solidFill>
                  <a:schemeClr val="tx1"/>
                </a:solidFill>
                <a:effectLst>
                  <a:outerShdw blurRad="38100" dist="38100" dir="2700000" algn="tl">
                    <a:srgbClr val="000000">
                      <a:alpha val="43137"/>
                    </a:srgbClr>
                  </a:outerShdw>
                </a:effectLst>
                <a:latin typeface="+mj-lt"/>
              </a:rPr>
              <a:t>Conservation Stewardship Program CSP</a:t>
            </a:r>
          </a:p>
          <a:p>
            <a:pPr eaLnBrk="1" fontAlgn="auto" hangingPunct="1">
              <a:spcAft>
                <a:spcPts val="0"/>
              </a:spcAft>
              <a:defRPr/>
            </a:pPr>
            <a:r>
              <a:rPr lang="en-US" sz="2200" b="1" dirty="0">
                <a:solidFill>
                  <a:schemeClr val="tx1"/>
                </a:solidFill>
                <a:effectLst>
                  <a:outerShdw blurRad="38100" dist="38100" dir="2700000" algn="tl">
                    <a:srgbClr val="000000">
                      <a:alpha val="43137"/>
                    </a:srgbClr>
                  </a:outerShdw>
                </a:effectLst>
                <a:latin typeface="+mj-lt"/>
              </a:rPr>
              <a:t>Environmental Quality Incentives Program EQIP</a:t>
            </a:r>
          </a:p>
          <a:p>
            <a:pPr marL="0" indent="0" eaLnBrk="1" fontAlgn="auto" hangingPunct="1">
              <a:spcAft>
                <a:spcPts val="0"/>
              </a:spcAft>
              <a:buNone/>
              <a:defRPr/>
            </a:pPr>
            <a:endParaRPr lang="en-US" sz="2200" b="1" dirty="0">
              <a:effectLst>
                <a:outerShdw blurRad="38100" dist="38100" dir="2700000" algn="tl">
                  <a:srgbClr val="000000">
                    <a:alpha val="43137"/>
                  </a:srgbClr>
                </a:outerShdw>
              </a:effectLst>
              <a:latin typeface="+mj-lt"/>
            </a:endParaRPr>
          </a:p>
          <a:p>
            <a:pPr marL="0" indent="0" eaLnBrk="1" fontAlgn="auto" hangingPunct="1">
              <a:spcAft>
                <a:spcPts val="0"/>
              </a:spcAft>
              <a:buNone/>
              <a:defRPr/>
            </a:pPr>
            <a:endParaRPr lang="en-US" sz="2200" b="1" dirty="0">
              <a:effectLst>
                <a:outerShdw blurRad="38100" dist="38100" dir="2700000" algn="tl">
                  <a:srgbClr val="000000">
                    <a:alpha val="43137"/>
                  </a:srgbClr>
                </a:outerShdw>
              </a:effectLst>
              <a:latin typeface="+mj-lt"/>
            </a:endParaRPr>
          </a:p>
        </p:txBody>
      </p:sp>
      <p:sp>
        <p:nvSpPr>
          <p:cNvPr id="6" name="Content Placeholder 10"/>
          <p:cNvSpPr>
            <a:spLocks noGrp="1"/>
          </p:cNvSpPr>
          <p:nvPr>
            <p:ph sz="quarter" idx="4294967295"/>
          </p:nvPr>
        </p:nvSpPr>
        <p:spPr>
          <a:xfrm>
            <a:off x="4800600" y="2293935"/>
            <a:ext cx="4648200" cy="22780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style>
          <a:lnRef idx="0">
            <a:schemeClr val="accent1"/>
          </a:lnRef>
          <a:fillRef idx="3">
            <a:schemeClr val="accent1"/>
          </a:fillRef>
          <a:effectRef idx="3">
            <a:schemeClr val="accent1"/>
          </a:effectRef>
          <a:fontRef idx="minor">
            <a:schemeClr val="lt1"/>
          </a:fontRef>
        </p:style>
        <p:txBody>
          <a:bodyPr rtlCol="0">
            <a:normAutofit lnSpcReduction="10000"/>
          </a:bodyPr>
          <a:lstStyle/>
          <a:p>
            <a:pPr marL="0" indent="0" algn="ctr" eaLnBrk="1" fontAlgn="auto" hangingPunct="1">
              <a:spcAft>
                <a:spcPts val="0"/>
              </a:spcAft>
              <a:buFont typeface="Arial" pitchFamily="34" charset="0"/>
              <a:buNone/>
              <a:defRPr/>
            </a:pPr>
            <a:r>
              <a:rPr lang="en-US" sz="2200" b="1" dirty="0">
                <a:solidFill>
                  <a:srgbClr val="FFFF00"/>
                </a:solidFill>
                <a:effectLst>
                  <a:outerShdw blurRad="38100" dist="38100" dir="2700000" algn="tl">
                    <a:srgbClr val="000000">
                      <a:alpha val="43137"/>
                    </a:srgbClr>
                  </a:outerShdw>
                </a:effectLst>
                <a:latin typeface="+mj-lt"/>
              </a:rPr>
              <a:t>Easement Programs</a:t>
            </a:r>
          </a:p>
          <a:p>
            <a:pPr eaLnBrk="1" fontAlgn="auto" hangingPunct="1">
              <a:spcAft>
                <a:spcPts val="0"/>
              </a:spcAft>
              <a:defRPr/>
            </a:pPr>
            <a:r>
              <a:rPr lang="en-US" sz="2200" b="1" dirty="0">
                <a:solidFill>
                  <a:schemeClr val="tx1"/>
                </a:solidFill>
                <a:effectLst>
                  <a:outerShdw blurRad="38100" dist="38100" dir="2700000" algn="tl">
                    <a:srgbClr val="000000">
                      <a:alpha val="43137"/>
                    </a:srgbClr>
                  </a:outerShdw>
                </a:effectLst>
                <a:latin typeface="+mj-lt"/>
              </a:rPr>
              <a:t>Agricultural Conservation Easement Program ACEP</a:t>
            </a:r>
          </a:p>
          <a:p>
            <a:pPr lvl="1">
              <a:defRPr/>
            </a:pPr>
            <a:r>
              <a:rPr lang="en-US" sz="2000" b="1" dirty="0">
                <a:solidFill>
                  <a:schemeClr val="tx1"/>
                </a:solidFill>
                <a:effectLst>
                  <a:outerShdw blurRad="38100" dist="38100" dir="2700000" algn="tl">
                    <a:srgbClr val="000000">
                      <a:alpha val="43137"/>
                    </a:srgbClr>
                  </a:outerShdw>
                </a:effectLst>
                <a:latin typeface="+mj-lt"/>
              </a:rPr>
              <a:t>Agricultural Land</a:t>
            </a:r>
          </a:p>
          <a:p>
            <a:pPr lvl="1">
              <a:defRPr/>
            </a:pPr>
            <a:r>
              <a:rPr lang="en-US" sz="2000" b="1" dirty="0">
                <a:solidFill>
                  <a:schemeClr val="tx1"/>
                </a:solidFill>
                <a:effectLst>
                  <a:outerShdw blurRad="38100" dist="38100" dir="2700000" algn="tl">
                    <a:srgbClr val="000000">
                      <a:alpha val="43137"/>
                    </a:srgbClr>
                  </a:outerShdw>
                </a:effectLst>
                <a:latin typeface="+mj-lt"/>
              </a:rPr>
              <a:t>Wetland Restoration</a:t>
            </a:r>
          </a:p>
          <a:p>
            <a:pPr eaLnBrk="1" fontAlgn="auto" hangingPunct="1">
              <a:spcAft>
                <a:spcPts val="0"/>
              </a:spcAft>
              <a:defRPr/>
            </a:pPr>
            <a:r>
              <a:rPr lang="en-US" sz="2200" b="1" dirty="0">
                <a:solidFill>
                  <a:schemeClr val="tx1"/>
                </a:solidFill>
                <a:effectLst>
                  <a:outerShdw blurRad="38100" dist="38100" dir="2700000" algn="tl">
                    <a:srgbClr val="000000">
                      <a:alpha val="43137"/>
                    </a:srgbClr>
                  </a:outerShdw>
                </a:effectLst>
                <a:latin typeface="+mj-lt"/>
              </a:rPr>
              <a:t>Healthy Forest Reserve Program</a:t>
            </a:r>
          </a:p>
          <a:p>
            <a:pPr eaLnBrk="1" fontAlgn="auto" hangingPunct="1">
              <a:spcAft>
                <a:spcPts val="0"/>
              </a:spcAft>
              <a:defRPr/>
            </a:pPr>
            <a:endParaRPr lang="en-US" sz="2200" b="1" dirty="0">
              <a:effectLst>
                <a:outerShdw blurRad="38100" dist="38100" dir="2700000" algn="tl">
                  <a:srgbClr val="000000">
                    <a:alpha val="43137"/>
                  </a:srgbClr>
                </a:outerShdw>
              </a:effectLst>
              <a:latin typeface="+mj-lt"/>
            </a:endParaRPr>
          </a:p>
          <a:p>
            <a:pPr marL="0" indent="0" eaLnBrk="1" fontAlgn="auto" hangingPunct="1">
              <a:spcAft>
                <a:spcPts val="0"/>
              </a:spcAft>
              <a:buNone/>
              <a:defRPr/>
            </a:pPr>
            <a:endParaRPr lang="en-US" sz="2200" b="1" dirty="0">
              <a:effectLst>
                <a:outerShdw blurRad="38100" dist="38100" dir="2700000" algn="tl">
                  <a:srgbClr val="000000">
                    <a:alpha val="43137"/>
                  </a:srgbClr>
                </a:outerShdw>
              </a:effectLst>
              <a:latin typeface="+mj-lt"/>
            </a:endParaRPr>
          </a:p>
        </p:txBody>
      </p:sp>
      <p:sp>
        <p:nvSpPr>
          <p:cNvPr id="7" name="Content Placeholder 8"/>
          <p:cNvSpPr txBox="1">
            <a:spLocks/>
          </p:cNvSpPr>
          <p:nvPr/>
        </p:nvSpPr>
        <p:spPr>
          <a:xfrm>
            <a:off x="1371600" y="4724397"/>
            <a:ext cx="6705600" cy="1997077"/>
          </a:xfrm>
          <a:prstGeom prst="rect">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defRPr/>
            </a:pPr>
            <a:r>
              <a:rPr lang="en-US" sz="2200" b="1" dirty="0">
                <a:solidFill>
                  <a:srgbClr val="FFFF00"/>
                </a:solidFill>
                <a:effectLst>
                  <a:outerShdw blurRad="38100" dist="38100" dir="2700000" algn="tl">
                    <a:srgbClr val="000000">
                      <a:alpha val="43137"/>
                    </a:srgbClr>
                  </a:outerShdw>
                </a:effectLst>
                <a:latin typeface="+mj-lt"/>
              </a:rPr>
              <a:t>Regional Conservation Partnership Program RCPP</a:t>
            </a:r>
          </a:p>
          <a:p>
            <a:pPr marL="274320" indent="-274320">
              <a:buClr>
                <a:schemeClr val="accent3"/>
              </a:buClr>
              <a:buSzPct val="95000"/>
              <a:buFont typeface="Wingdings 2"/>
              <a:buChar char=""/>
              <a:defRPr/>
            </a:pPr>
            <a:r>
              <a:rPr lang="en-US" sz="1800" b="1" dirty="0">
                <a:effectLst>
                  <a:outerShdw blurRad="38100" dist="38100" dir="2700000" algn="tl">
                    <a:srgbClr val="000000">
                      <a:alpha val="43137"/>
                    </a:srgbClr>
                  </a:outerShdw>
                </a:effectLst>
                <a:latin typeface="+mj-lt"/>
              </a:rPr>
              <a:t>Conservation Practices</a:t>
            </a:r>
          </a:p>
          <a:p>
            <a:pPr marL="274320" indent="-274320">
              <a:buClr>
                <a:schemeClr val="accent3"/>
              </a:buClr>
              <a:buSzPct val="95000"/>
              <a:buFont typeface="Wingdings 2"/>
              <a:buChar char=""/>
              <a:defRPr/>
            </a:pPr>
            <a:r>
              <a:rPr lang="en-US" sz="1800" b="1" dirty="0">
                <a:effectLst>
                  <a:outerShdw blurRad="38100" dist="38100" dir="2700000" algn="tl">
                    <a:srgbClr val="000000">
                      <a:alpha val="43137"/>
                    </a:srgbClr>
                  </a:outerShdw>
                </a:effectLst>
                <a:latin typeface="+mj-lt"/>
              </a:rPr>
              <a:t>Conservation Practice Enhancements</a:t>
            </a:r>
          </a:p>
          <a:p>
            <a:pPr marL="274320" indent="-274320">
              <a:buClr>
                <a:schemeClr val="accent3"/>
              </a:buClr>
              <a:buSzPct val="95000"/>
              <a:buFont typeface="Wingdings 2"/>
              <a:buChar char=""/>
              <a:defRPr/>
            </a:pPr>
            <a:r>
              <a:rPr lang="en-US" sz="1800" b="1" dirty="0">
                <a:effectLst>
                  <a:outerShdw blurRad="38100" dist="38100" dir="2700000" algn="tl">
                    <a:srgbClr val="000000">
                      <a:alpha val="43137"/>
                    </a:srgbClr>
                  </a:outerShdw>
                </a:effectLst>
                <a:latin typeface="+mj-lt"/>
              </a:rPr>
              <a:t>Conservation Easements</a:t>
            </a:r>
          </a:p>
          <a:p>
            <a:pPr marL="274320" indent="-274320">
              <a:buClr>
                <a:schemeClr val="accent3"/>
              </a:buClr>
              <a:buSzPct val="95000"/>
              <a:buFont typeface="Wingdings 2"/>
              <a:buChar char=""/>
              <a:defRPr/>
            </a:pPr>
            <a:r>
              <a:rPr lang="en-US" sz="1800" b="1" dirty="0">
                <a:effectLst>
                  <a:outerShdw blurRad="38100" dist="38100" dir="2700000" algn="tl">
                    <a:srgbClr val="000000">
                      <a:alpha val="43137"/>
                    </a:srgbClr>
                  </a:outerShdw>
                </a:effectLst>
                <a:latin typeface="+mj-lt"/>
              </a:rPr>
              <a:t>Other conservation measures</a:t>
            </a:r>
          </a:p>
          <a:p>
            <a:pPr marL="0" indent="0">
              <a:buClr>
                <a:schemeClr val="accent3"/>
              </a:buClr>
              <a:buSzPct val="95000"/>
              <a:buNone/>
              <a:defRPr/>
            </a:pPr>
            <a:endParaRPr lang="en-US" sz="1800" b="1" dirty="0">
              <a:effectLst>
                <a:outerShdw blurRad="38100" dist="38100" dir="2700000" algn="tl">
                  <a:srgbClr val="000000">
                    <a:alpha val="43137"/>
                  </a:srgbClr>
                </a:outerShdw>
              </a:effectLst>
              <a:latin typeface="+mj-lt"/>
            </a:endParaRPr>
          </a:p>
          <a:p>
            <a:pPr marL="274320" indent="-274320">
              <a:buClr>
                <a:schemeClr val="accent3"/>
              </a:buClr>
              <a:buSzPct val="95000"/>
              <a:buFont typeface="Wingdings 2"/>
              <a:buChar char=""/>
              <a:defRPr/>
            </a:pPr>
            <a:endParaRPr lang="en-US" sz="2200" b="1" dirty="0">
              <a:solidFill>
                <a:schemeClr val="lt1"/>
              </a:solidFill>
              <a:effectLst>
                <a:outerShdw blurRad="38100" dist="38100" dir="2700000" algn="tl">
                  <a:srgbClr val="000000">
                    <a:alpha val="43137"/>
                  </a:srgbClr>
                </a:outerShdw>
              </a:effectLst>
              <a:latin typeface="+mj-lt"/>
            </a:endParaRPr>
          </a:p>
        </p:txBody>
      </p:sp>
      <p:sp>
        <p:nvSpPr>
          <p:cNvPr id="8" name="Text Placeholder 7"/>
          <p:cNvSpPr txBox="1">
            <a:spLocks/>
          </p:cNvSpPr>
          <p:nvPr/>
        </p:nvSpPr>
        <p:spPr>
          <a:xfrm>
            <a:off x="152400" y="731837"/>
            <a:ext cx="8686800" cy="639763"/>
          </a:xfrm>
          <a:prstGeom prst="rect">
            <a:avLst/>
          </a:prstGeom>
        </p:spPr>
        <p:txBody>
          <a:bodyPr anchor="b"/>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spcBef>
                <a:spcPct val="0"/>
              </a:spcBef>
              <a:defRPr/>
            </a:pPr>
            <a:r>
              <a:rPr lang="en-US" sz="3200" dirty="0">
                <a:solidFill>
                  <a:schemeClr val="tx2"/>
                </a:solidFill>
                <a:latin typeface="+mj-lt"/>
                <a:ea typeface="+mj-ea"/>
                <a:cs typeface="+mj-cs"/>
              </a:rPr>
              <a:t>NRCS Programs and Tools</a:t>
            </a:r>
          </a:p>
        </p:txBody>
      </p:sp>
      <p:sp>
        <p:nvSpPr>
          <p:cNvPr id="9" name="Content Placeholder 8"/>
          <p:cNvSpPr txBox="1">
            <a:spLocks/>
          </p:cNvSpPr>
          <p:nvPr/>
        </p:nvSpPr>
        <p:spPr>
          <a:xfrm>
            <a:off x="1905000" y="1295402"/>
            <a:ext cx="5258594" cy="838202"/>
          </a:xfrm>
          <a:prstGeom prst="rect">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defRPr/>
            </a:pPr>
            <a:r>
              <a:rPr lang="en-US" sz="2200" b="1" dirty="0">
                <a:solidFill>
                  <a:srgbClr val="FFFF00"/>
                </a:solidFill>
                <a:effectLst>
                  <a:outerShdw blurRad="38100" dist="38100" dir="2700000" algn="tl">
                    <a:srgbClr val="000000">
                      <a:alpha val="43137"/>
                    </a:srgbClr>
                  </a:outerShdw>
                </a:effectLst>
                <a:latin typeface="+mj-lt"/>
              </a:rPr>
              <a:t>Conservation Technical Assistance</a:t>
            </a:r>
          </a:p>
          <a:p>
            <a:pPr marL="274320" indent="-274320">
              <a:buClr>
                <a:schemeClr val="accent3"/>
              </a:buClr>
              <a:buSzPct val="95000"/>
              <a:buFont typeface="Wingdings 2"/>
              <a:buChar char=""/>
              <a:defRPr/>
            </a:pPr>
            <a:r>
              <a:rPr lang="en-US" sz="2200" b="1" dirty="0">
                <a:effectLst>
                  <a:outerShdw blurRad="38100" dist="38100" dir="2700000" algn="tl">
                    <a:srgbClr val="000000">
                      <a:alpha val="43137"/>
                    </a:srgbClr>
                  </a:outerShdw>
                </a:effectLst>
                <a:latin typeface="+mj-lt"/>
              </a:rPr>
              <a:t>Conservation planning assistance</a:t>
            </a:r>
          </a:p>
        </p:txBody>
      </p:sp>
      <p:sp>
        <p:nvSpPr>
          <p:cNvPr id="10" name="Rectangle 9"/>
          <p:cNvSpPr/>
          <p:nvPr/>
        </p:nvSpPr>
        <p:spPr>
          <a:xfrm>
            <a:off x="0" y="-228600"/>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 SigLockup Master PwPt.Neg-transb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a:solidFill>
            <a:schemeClr val="bg2">
              <a:lumMod val="25000"/>
            </a:schemeClr>
          </a:solidFill>
        </p:spPr>
      </p:pic>
      <p:sp>
        <p:nvSpPr>
          <p:cNvPr id="12" name="Rectangle 11"/>
          <p:cNvSpPr/>
          <p:nvPr/>
        </p:nvSpPr>
        <p:spPr>
          <a:xfrm>
            <a:off x="0" y="-190498"/>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 SigLockup Master PwPt.Neg-transbg.png">
            <a:extLst>
              <a:ext uri="{FF2B5EF4-FFF2-40B4-BE49-F238E27FC236}">
                <a16:creationId xmlns:a16="http://schemas.microsoft.com/office/drawing/2014/main" id="{7BC30743-1329-4C6F-BBF7-D138B330EF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332" y="86311"/>
            <a:ext cx="2876453" cy="487363"/>
          </a:xfrm>
          <a:prstGeom prst="rect">
            <a:avLst/>
          </a:prstGeom>
          <a:solidFill>
            <a:schemeClr val="bg2">
              <a:lumMod val="25000"/>
            </a:schemeClr>
          </a:solidFill>
        </p:spPr>
      </p:pic>
    </p:spTree>
    <p:extLst>
      <p:ext uri="{BB962C8B-B14F-4D97-AF65-F5344CB8AC3E}">
        <p14:creationId xmlns:p14="http://schemas.microsoft.com/office/powerpoint/2010/main" val="295441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4C00F1-7CA4-48D9-A328-7FA433C269BD}" type="slidenum">
              <a:rPr lang="en-US" smtClean="0"/>
              <a:pPr/>
              <a:t>8</a:t>
            </a:fld>
            <a:endParaRPr lang="en-US" dirty="0"/>
          </a:p>
        </p:txBody>
      </p:sp>
      <p:sp>
        <p:nvSpPr>
          <p:cNvPr id="5" name="Title 1"/>
          <p:cNvSpPr txBox="1">
            <a:spLocks/>
          </p:cNvSpPr>
          <p:nvPr/>
        </p:nvSpPr>
        <p:spPr>
          <a:xfrm>
            <a:off x="0" y="762000"/>
            <a:ext cx="9448800" cy="68580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a:t>Conservation Technical Assistance</a:t>
            </a:r>
          </a:p>
        </p:txBody>
      </p:sp>
      <p:sp>
        <p:nvSpPr>
          <p:cNvPr id="6" name="Rectangle 5">
            <a:extLst>
              <a:ext uri="{FF2B5EF4-FFF2-40B4-BE49-F238E27FC236}">
                <a16:creationId xmlns:a16="http://schemas.microsoft.com/office/drawing/2014/main" id="{DE2B461F-5F18-4F3B-9A4D-072C99E2F935}"/>
              </a:ext>
            </a:extLst>
          </p:cNvPr>
          <p:cNvSpPr/>
          <p:nvPr/>
        </p:nvSpPr>
        <p:spPr>
          <a:xfrm>
            <a:off x="0" y="-228600"/>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 SigLockup Master PwPt.Neg-transbg.png">
            <a:extLst>
              <a:ext uri="{FF2B5EF4-FFF2-40B4-BE49-F238E27FC236}">
                <a16:creationId xmlns:a16="http://schemas.microsoft.com/office/drawing/2014/main" id="{7ED43EEF-A53A-48B5-BA9A-CD0764F3A5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a:solidFill>
            <a:schemeClr val="bg2">
              <a:lumMod val="25000"/>
            </a:schemeClr>
          </a:solidFill>
        </p:spPr>
      </p:pic>
      <p:pic>
        <p:nvPicPr>
          <p:cNvPr id="16" name="Picture 15">
            <a:extLst>
              <a:ext uri="{FF2B5EF4-FFF2-40B4-BE49-F238E27FC236}">
                <a16:creationId xmlns:a16="http://schemas.microsoft.com/office/drawing/2014/main" id="{BE09F54A-6639-44D1-92D6-01BFFFA95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371601"/>
            <a:ext cx="3318116" cy="4572000"/>
          </a:xfrm>
          <a:prstGeom prst="rect">
            <a:avLst/>
          </a:prstGeom>
        </p:spPr>
      </p:pic>
      <p:pic>
        <p:nvPicPr>
          <p:cNvPr id="18" name="Picture 17">
            <a:extLst>
              <a:ext uri="{FF2B5EF4-FFF2-40B4-BE49-F238E27FC236}">
                <a16:creationId xmlns:a16="http://schemas.microsoft.com/office/drawing/2014/main" id="{6D07EB7D-8B9D-467A-885B-448EF1B1BB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89" y="2270760"/>
            <a:ext cx="3259336" cy="4572000"/>
          </a:xfrm>
          <a:prstGeom prst="rect">
            <a:avLst/>
          </a:prstGeom>
        </p:spPr>
      </p:pic>
      <p:pic>
        <p:nvPicPr>
          <p:cNvPr id="20" name="Picture 19">
            <a:extLst>
              <a:ext uri="{FF2B5EF4-FFF2-40B4-BE49-F238E27FC236}">
                <a16:creationId xmlns:a16="http://schemas.microsoft.com/office/drawing/2014/main" id="{FA479754-55B2-45DB-BCF0-9E4DCAE589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1429742"/>
            <a:ext cx="3421915" cy="2439451"/>
          </a:xfrm>
          <a:prstGeom prst="rect">
            <a:avLst/>
          </a:prstGeom>
        </p:spPr>
      </p:pic>
      <p:pic>
        <p:nvPicPr>
          <p:cNvPr id="22" name="Picture 21">
            <a:extLst>
              <a:ext uri="{FF2B5EF4-FFF2-40B4-BE49-F238E27FC236}">
                <a16:creationId xmlns:a16="http://schemas.microsoft.com/office/drawing/2014/main" id="{71E4CE7E-F8A0-440F-9E0A-E859724B2C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0447" y="3884959"/>
            <a:ext cx="4039494" cy="2957801"/>
          </a:xfrm>
          <a:prstGeom prst="rect">
            <a:avLst/>
          </a:prstGeom>
        </p:spPr>
      </p:pic>
    </p:spTree>
    <p:extLst>
      <p:ext uri="{BB962C8B-B14F-4D97-AF65-F5344CB8AC3E}">
        <p14:creationId xmlns:p14="http://schemas.microsoft.com/office/powerpoint/2010/main" val="305872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35480"/>
            <a:ext cx="9448800" cy="4389120"/>
          </a:xfrm>
        </p:spPr>
        <p:txBody>
          <a:bodyPr>
            <a:normAutofit/>
          </a:bodyPr>
          <a:lstStyle/>
          <a:p>
            <a:pPr marL="0" indent="0">
              <a:buClr>
                <a:schemeClr val="tx2"/>
              </a:buClr>
              <a:buSzPct val="90000"/>
              <a:buNone/>
            </a:pPr>
            <a:r>
              <a:rPr lang="en-US" sz="3200" dirty="0">
                <a:latin typeface="+mj-lt"/>
              </a:rPr>
              <a:t>NRCS provides science-based planning and implementation assistance to farmers and landowners.</a:t>
            </a:r>
          </a:p>
          <a:p>
            <a:pPr marL="0" indent="0">
              <a:buClr>
                <a:schemeClr val="tx2"/>
              </a:buClr>
              <a:buSzPct val="90000"/>
              <a:buNone/>
            </a:pPr>
            <a:r>
              <a:rPr lang="en-US" sz="3200" dirty="0">
                <a:latin typeface="+mj-lt"/>
              </a:rPr>
              <a:t>Not a Farm Bill program</a:t>
            </a:r>
          </a:p>
          <a:p>
            <a:pPr marL="0" indent="0">
              <a:buClr>
                <a:schemeClr val="tx2"/>
              </a:buClr>
              <a:buSzPct val="90000"/>
              <a:buNone/>
            </a:pPr>
            <a:r>
              <a:rPr lang="en-US" sz="3200" dirty="0">
                <a:latin typeface="+mj-lt"/>
              </a:rPr>
              <a:t>Delivered in cooperation with county conservation districts</a:t>
            </a:r>
          </a:p>
          <a:p>
            <a:pPr marL="0" indent="0">
              <a:buClr>
                <a:schemeClr val="tx2"/>
              </a:buClr>
              <a:buSzPct val="90000"/>
              <a:buNone/>
            </a:pPr>
            <a:r>
              <a:rPr lang="en-US" sz="3200" dirty="0">
                <a:latin typeface="+mj-lt"/>
              </a:rPr>
              <a:t>Other partners are commonly involved!</a:t>
            </a:r>
          </a:p>
          <a:p>
            <a:pPr marL="0" indent="0">
              <a:buClr>
                <a:schemeClr val="tx2"/>
              </a:buClr>
              <a:buSzPct val="90000"/>
              <a:buNone/>
            </a:pPr>
            <a:endParaRPr lang="en-US" sz="3200" dirty="0">
              <a:latin typeface="+mj-lt"/>
            </a:endParaRPr>
          </a:p>
          <a:p>
            <a:pPr marL="0" indent="0">
              <a:buNone/>
            </a:pPr>
            <a:endParaRPr lang="en-US" dirty="0"/>
          </a:p>
        </p:txBody>
      </p:sp>
      <p:sp>
        <p:nvSpPr>
          <p:cNvPr id="3" name="Slide Number Placeholder 2"/>
          <p:cNvSpPr>
            <a:spLocks noGrp="1"/>
          </p:cNvSpPr>
          <p:nvPr>
            <p:ph type="sldNum" sz="quarter" idx="12"/>
          </p:nvPr>
        </p:nvSpPr>
        <p:spPr/>
        <p:txBody>
          <a:bodyPr/>
          <a:lstStyle/>
          <a:p>
            <a:fld id="{FD4C00F1-7CA4-48D9-A328-7FA433C269BD}" type="slidenum">
              <a:rPr lang="en-US" smtClean="0"/>
              <a:pPr/>
              <a:t>9</a:t>
            </a:fld>
            <a:endParaRPr lang="en-US" dirty="0"/>
          </a:p>
        </p:txBody>
      </p:sp>
      <p:sp>
        <p:nvSpPr>
          <p:cNvPr id="5" name="Title 1"/>
          <p:cNvSpPr txBox="1">
            <a:spLocks/>
          </p:cNvSpPr>
          <p:nvPr/>
        </p:nvSpPr>
        <p:spPr>
          <a:xfrm>
            <a:off x="457200" y="1048512"/>
            <a:ext cx="8229600" cy="627888"/>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a:t>Conservation Technical Assistance</a:t>
            </a:r>
          </a:p>
        </p:txBody>
      </p:sp>
      <p:sp>
        <p:nvSpPr>
          <p:cNvPr id="6" name="Rectangle 5">
            <a:extLst>
              <a:ext uri="{FF2B5EF4-FFF2-40B4-BE49-F238E27FC236}">
                <a16:creationId xmlns:a16="http://schemas.microsoft.com/office/drawing/2014/main" id="{DE2B461F-5F18-4F3B-9A4D-072C99E2F935}"/>
              </a:ext>
            </a:extLst>
          </p:cNvPr>
          <p:cNvSpPr/>
          <p:nvPr/>
        </p:nvSpPr>
        <p:spPr>
          <a:xfrm>
            <a:off x="0" y="-228600"/>
            <a:ext cx="9448800" cy="990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 SigLockup Master PwPt.Neg-transbg.png">
            <a:extLst>
              <a:ext uri="{FF2B5EF4-FFF2-40B4-BE49-F238E27FC236}">
                <a16:creationId xmlns:a16="http://schemas.microsoft.com/office/drawing/2014/main" id="{7ED43EEF-A53A-48B5-BA9A-CD0764F3A5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32" y="140810"/>
            <a:ext cx="2876453" cy="432864"/>
          </a:xfrm>
          <a:prstGeom prst="rect">
            <a:avLst/>
          </a:prstGeom>
          <a:solidFill>
            <a:schemeClr val="bg2">
              <a:lumMod val="25000"/>
            </a:schemeClr>
          </a:solidFill>
        </p:spPr>
      </p:pic>
    </p:spTree>
    <p:extLst>
      <p:ext uri="{BB962C8B-B14F-4D97-AF65-F5344CB8AC3E}">
        <p14:creationId xmlns:p14="http://schemas.microsoft.com/office/powerpoint/2010/main" val="2754010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14352</TotalTime>
  <Words>897</Words>
  <Application>Microsoft Office PowerPoint</Application>
  <PresentationFormat>On-screen Show (4:3)</PresentationFormat>
  <Paragraphs>169</Paragraphs>
  <Slides>20</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Constantia</vt:lpstr>
      <vt:lpstr>Wingdings 2</vt:lpstr>
      <vt:lpstr>Flow</vt:lpstr>
      <vt:lpstr>1_Custom Design</vt:lpstr>
      <vt:lpstr>Custom Design</vt:lpstr>
      <vt:lpstr>PowerPoint Presentation</vt:lpstr>
      <vt:lpstr>PowerPoint Presentation</vt:lpstr>
      <vt:lpstr>NRCS National Priorities – 2018 Farm Bill</vt:lpstr>
      <vt:lpstr>NRCS Chesapeake Bay Watershed Priorities</vt:lpstr>
      <vt:lpstr>PowerPoint Presentation</vt:lpstr>
      <vt:lpstr>PowerPoint Presentation</vt:lpstr>
      <vt:lpstr>PowerPoint Presentation</vt:lpstr>
      <vt:lpstr>PowerPoint Presentation</vt:lpstr>
      <vt:lpstr>PowerPoint Presentation</vt:lpstr>
      <vt:lpstr>PowerPoint Presentation</vt:lpstr>
      <vt:lpstr>Examples of Chesapeake Bay States  EQIP Fund Pool Options</vt:lpstr>
      <vt:lpstr>Examples of Practices Funded by EQIP</vt:lpstr>
      <vt:lpstr>PowerPoint Presentation</vt:lpstr>
      <vt:lpstr>ACEP Options</vt:lpstr>
      <vt:lpstr>PowerPoint Presentation</vt:lpstr>
      <vt:lpstr>PowerPoint Presentation</vt:lpstr>
      <vt:lpstr>PowerPoint Presentation</vt:lpstr>
      <vt:lpstr>PowerPoint Presentation</vt:lpstr>
      <vt:lpstr>PowerPoint Presentation</vt:lpstr>
      <vt:lpstr>PowerPoint Presentation</vt:lpstr>
    </vt:vector>
  </TitlesOfParts>
  <Company>USDA OCIO-ITS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Lowenfish, Martin - NRCS, Washington, DC</dc:creator>
  <cp:lastModifiedBy>Frantz, Barry - NRCS, Washington, DC</cp:lastModifiedBy>
  <cp:revision>2232</cp:revision>
  <cp:lastPrinted>2019-02-19T22:15:37Z</cp:lastPrinted>
  <dcterms:created xsi:type="dcterms:W3CDTF">2011-10-31T12:52:20Z</dcterms:created>
  <dcterms:modified xsi:type="dcterms:W3CDTF">2019-02-19T22:20:42Z</dcterms:modified>
</cp:coreProperties>
</file>