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5"/>
    <p:sldMasterId id="2147483756" r:id="rId6"/>
  </p:sldMasterIdLst>
  <p:notesMasterIdLst>
    <p:notesMasterId r:id="rId18"/>
  </p:notesMasterIdLst>
  <p:handoutMasterIdLst>
    <p:handoutMasterId r:id="rId19"/>
  </p:handoutMasterIdLst>
  <p:sldIdLst>
    <p:sldId id="554" r:id="rId7"/>
    <p:sldId id="548" r:id="rId8"/>
    <p:sldId id="564" r:id="rId9"/>
    <p:sldId id="559" r:id="rId10"/>
    <p:sldId id="581" r:id="rId11"/>
    <p:sldId id="558" r:id="rId12"/>
    <p:sldId id="561" r:id="rId13"/>
    <p:sldId id="560" r:id="rId14"/>
    <p:sldId id="565" r:id="rId15"/>
    <p:sldId id="562" r:id="rId16"/>
    <p:sldId id="582" r:id="rId17"/>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54D92"/>
    <a:srgbClr val="003399"/>
    <a:srgbClr val="98A82C"/>
    <a:srgbClr val="193065"/>
    <a:srgbClr val="99CCFF"/>
    <a:srgbClr val="008000"/>
    <a:srgbClr val="33CC33"/>
    <a:srgbClr val="E99923"/>
    <a:srgbClr val="A1D0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1" autoAdjust="0"/>
    <p:restoredTop sz="88914" autoAdjust="0"/>
  </p:normalViewPr>
  <p:slideViewPr>
    <p:cSldViewPr>
      <p:cViewPr varScale="1">
        <p:scale>
          <a:sx n="49" d="100"/>
          <a:sy n="49" d="100"/>
        </p:scale>
        <p:origin x="133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148" cy="466251"/>
          </a:xfrm>
          <a:prstGeom prst="rect">
            <a:avLst/>
          </a:prstGeom>
        </p:spPr>
        <p:txBody>
          <a:bodyPr vert="horz" lIns="92089" tIns="46045" rIns="92089" bIns="46045" rtlCol="0"/>
          <a:lstStyle>
            <a:lvl1pPr algn="l">
              <a:defRPr sz="1200"/>
            </a:lvl1pPr>
          </a:lstStyle>
          <a:p>
            <a:endParaRPr lang="en-US"/>
          </a:p>
        </p:txBody>
      </p:sp>
      <p:sp>
        <p:nvSpPr>
          <p:cNvPr id="3" name="Date Placeholder 2"/>
          <p:cNvSpPr>
            <a:spLocks noGrp="1"/>
          </p:cNvSpPr>
          <p:nvPr>
            <p:ph type="dt" sz="quarter" idx="1"/>
          </p:nvPr>
        </p:nvSpPr>
        <p:spPr>
          <a:xfrm>
            <a:off x="3977343" y="0"/>
            <a:ext cx="3044148" cy="466251"/>
          </a:xfrm>
          <a:prstGeom prst="rect">
            <a:avLst/>
          </a:prstGeom>
        </p:spPr>
        <p:txBody>
          <a:bodyPr vert="horz" lIns="92089" tIns="46045" rIns="92089" bIns="46045" rtlCol="0"/>
          <a:lstStyle>
            <a:lvl1pPr algn="r">
              <a:defRPr sz="1200"/>
            </a:lvl1pPr>
          </a:lstStyle>
          <a:p>
            <a:fld id="{46015F02-0FC5-4503-9654-BC606818F8A0}" type="datetimeFigureOut">
              <a:rPr lang="en-US" smtClean="0"/>
              <a:pPr/>
              <a:t>2/18/2016</a:t>
            </a:fld>
            <a:endParaRPr lang="en-US"/>
          </a:p>
        </p:txBody>
      </p:sp>
      <p:sp>
        <p:nvSpPr>
          <p:cNvPr id="4" name="Footer Placeholder 3"/>
          <p:cNvSpPr>
            <a:spLocks noGrp="1"/>
          </p:cNvSpPr>
          <p:nvPr>
            <p:ph type="ftr" sz="quarter" idx="2"/>
          </p:nvPr>
        </p:nvSpPr>
        <p:spPr>
          <a:xfrm>
            <a:off x="0" y="8841258"/>
            <a:ext cx="3044148" cy="466251"/>
          </a:xfrm>
          <a:prstGeom prst="rect">
            <a:avLst/>
          </a:prstGeom>
        </p:spPr>
        <p:txBody>
          <a:bodyPr vert="horz" lIns="92089" tIns="46045" rIns="92089" bIns="46045" rtlCol="0" anchor="b"/>
          <a:lstStyle>
            <a:lvl1pPr algn="l">
              <a:defRPr sz="1200"/>
            </a:lvl1pPr>
          </a:lstStyle>
          <a:p>
            <a:endParaRPr lang="en-US"/>
          </a:p>
        </p:txBody>
      </p:sp>
      <p:sp>
        <p:nvSpPr>
          <p:cNvPr id="5" name="Slide Number Placeholder 4"/>
          <p:cNvSpPr>
            <a:spLocks noGrp="1"/>
          </p:cNvSpPr>
          <p:nvPr>
            <p:ph type="sldNum" sz="quarter" idx="3"/>
          </p:nvPr>
        </p:nvSpPr>
        <p:spPr>
          <a:xfrm>
            <a:off x="3977343" y="8841258"/>
            <a:ext cx="3044148" cy="466251"/>
          </a:xfrm>
          <a:prstGeom prst="rect">
            <a:avLst/>
          </a:prstGeom>
        </p:spPr>
        <p:txBody>
          <a:bodyPr vert="horz" lIns="92089" tIns="46045" rIns="92089" bIns="46045" rtlCol="0" anchor="b"/>
          <a:lstStyle>
            <a:lvl1pPr algn="r">
              <a:defRPr sz="1200"/>
            </a:lvl1pPr>
          </a:lstStyle>
          <a:p>
            <a:fld id="{4B57D9EA-9D7B-4112-9642-FAEAF1BDFF11}" type="slidenum">
              <a:rPr lang="en-US" smtClean="0"/>
              <a:pPr/>
              <a:t>‹#›</a:t>
            </a:fld>
            <a:endParaRPr lang="en-US"/>
          </a:p>
        </p:txBody>
      </p:sp>
    </p:spTree>
    <p:extLst>
      <p:ext uri="{BB962C8B-B14F-4D97-AF65-F5344CB8AC3E}">
        <p14:creationId xmlns:p14="http://schemas.microsoft.com/office/powerpoint/2010/main" val="1987297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3343" cy="465455"/>
          </a:xfrm>
          <a:prstGeom prst="rect">
            <a:avLst/>
          </a:prstGeom>
          <a:noFill/>
          <a:ln w="9525">
            <a:noFill/>
            <a:miter lim="800000"/>
            <a:headEnd/>
            <a:tailEnd/>
          </a:ln>
        </p:spPr>
        <p:txBody>
          <a:bodyPr vert="horz" wrap="square" lIns="93319" tIns="46660" rIns="93319" bIns="46660" numCol="1" anchor="t"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p>
        </p:txBody>
      </p:sp>
      <p:sp>
        <p:nvSpPr>
          <p:cNvPr id="4099" name="Rectangle 3"/>
          <p:cNvSpPr>
            <a:spLocks noGrp="1" noChangeArrowheads="1"/>
          </p:cNvSpPr>
          <p:nvPr>
            <p:ph type="dt" idx="1"/>
          </p:nvPr>
        </p:nvSpPr>
        <p:spPr bwMode="auto">
          <a:xfrm>
            <a:off x="3979757" y="0"/>
            <a:ext cx="3043343" cy="465455"/>
          </a:xfrm>
          <a:prstGeom prst="rect">
            <a:avLst/>
          </a:prstGeom>
          <a:noFill/>
          <a:ln w="9525">
            <a:noFill/>
            <a:miter lim="800000"/>
            <a:headEnd/>
            <a:tailEnd/>
          </a:ln>
        </p:spPr>
        <p:txBody>
          <a:bodyPr vert="horz" wrap="square" lIns="93319" tIns="46660" rIns="93319" bIns="46660" numCol="1" anchor="t" anchorCtr="0" compatLnSpc="1">
            <a:prstTxWarp prst="textNoShape">
              <a:avLst/>
            </a:prstTxWarp>
          </a:bodyPr>
          <a:lstStyle>
            <a:lvl1pPr algn="r">
              <a:defRPr sz="1200">
                <a:latin typeface="Arial" charset="0"/>
                <a:ea typeface="ヒラギノ角ゴ Pro W3" pitchFamily="1" charset="-128"/>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36414" y="4421823"/>
            <a:ext cx="5150273" cy="4189095"/>
          </a:xfrm>
          <a:prstGeom prst="rect">
            <a:avLst/>
          </a:prstGeom>
          <a:noFill/>
          <a:ln w="9525">
            <a:noFill/>
            <a:miter lim="800000"/>
            <a:headEnd/>
            <a:tailEnd/>
          </a:ln>
        </p:spPr>
        <p:txBody>
          <a:bodyPr vert="horz" wrap="square" lIns="93319" tIns="46660" rIns="93319" bIns="4666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43645"/>
            <a:ext cx="3043343" cy="465455"/>
          </a:xfrm>
          <a:prstGeom prst="rect">
            <a:avLst/>
          </a:prstGeom>
          <a:noFill/>
          <a:ln w="9525">
            <a:noFill/>
            <a:miter lim="800000"/>
            <a:headEnd/>
            <a:tailEnd/>
          </a:ln>
        </p:spPr>
        <p:txBody>
          <a:bodyPr vert="horz" wrap="square" lIns="93319" tIns="46660" rIns="93319" bIns="46660" numCol="1" anchor="b"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p>
        </p:txBody>
      </p:sp>
      <p:sp>
        <p:nvSpPr>
          <p:cNvPr id="4103" name="Rectangle 7"/>
          <p:cNvSpPr>
            <a:spLocks noGrp="1" noChangeArrowheads="1"/>
          </p:cNvSpPr>
          <p:nvPr>
            <p:ph type="sldNum" sz="quarter" idx="5"/>
          </p:nvPr>
        </p:nvSpPr>
        <p:spPr bwMode="auto">
          <a:xfrm>
            <a:off x="3979757" y="8843645"/>
            <a:ext cx="3043343" cy="465455"/>
          </a:xfrm>
          <a:prstGeom prst="rect">
            <a:avLst/>
          </a:prstGeom>
          <a:noFill/>
          <a:ln w="9525">
            <a:noFill/>
            <a:miter lim="800000"/>
            <a:headEnd/>
            <a:tailEnd/>
          </a:ln>
        </p:spPr>
        <p:txBody>
          <a:bodyPr vert="horz" wrap="square" lIns="93319" tIns="46660" rIns="93319" bIns="46660" numCol="1" anchor="b" anchorCtr="0" compatLnSpc="1">
            <a:prstTxWarp prst="textNoShape">
              <a:avLst/>
            </a:prstTxWarp>
          </a:bodyPr>
          <a:lstStyle>
            <a:lvl1pPr algn="r">
              <a:defRPr sz="1200"/>
            </a:lvl1pPr>
          </a:lstStyle>
          <a:p>
            <a:fld id="{98686AAC-2767-459B-8FD1-6880A7C7E0D0}" type="slidenum">
              <a:rPr lang="en-US"/>
              <a:pPr/>
              <a:t>‹#›</a:t>
            </a:fld>
            <a:endParaRPr lang="en-US"/>
          </a:p>
        </p:txBody>
      </p:sp>
    </p:spTree>
    <p:extLst>
      <p:ext uri="{BB962C8B-B14F-4D97-AF65-F5344CB8AC3E}">
        <p14:creationId xmlns:p14="http://schemas.microsoft.com/office/powerpoint/2010/main" val="76914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1</a:t>
            </a:fld>
            <a:endParaRPr lang="en-US"/>
          </a:p>
        </p:txBody>
      </p:sp>
    </p:spTree>
    <p:extLst>
      <p:ext uri="{BB962C8B-B14F-4D97-AF65-F5344CB8AC3E}">
        <p14:creationId xmlns:p14="http://schemas.microsoft.com/office/powerpoint/2010/main" val="1180967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11</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2</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4</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5</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6</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7</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8</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9</a:t>
            </a:fld>
            <a:endParaRPr lang="en-US"/>
          </a:p>
        </p:txBody>
      </p:sp>
    </p:spTree>
    <p:extLst>
      <p:ext uri="{BB962C8B-B14F-4D97-AF65-F5344CB8AC3E}">
        <p14:creationId xmlns:p14="http://schemas.microsoft.com/office/powerpoint/2010/main" val="1652722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686AAC-2767-459B-8FD1-6880A7C7E0D0}" type="slidenum">
              <a:rPr lang="en-US" smtClean="0"/>
              <a:pPr/>
              <a:t>10</a:t>
            </a:fld>
            <a:endParaRPr lang="en-US"/>
          </a:p>
        </p:txBody>
      </p:sp>
    </p:spTree>
    <p:extLst>
      <p:ext uri="{BB962C8B-B14F-4D97-AF65-F5344CB8AC3E}">
        <p14:creationId xmlns:p14="http://schemas.microsoft.com/office/powerpoint/2010/main" val="16527229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5"/>
          <p:cNvSpPr>
            <a:spLocks noChangeArrowheads="1"/>
          </p:cNvSpPr>
          <p:nvPr userDrawn="1"/>
        </p:nvSpPr>
        <p:spPr bwMode="auto">
          <a:xfrm>
            <a:off x="0" y="3505200"/>
            <a:ext cx="9144000" cy="3352800"/>
          </a:xfrm>
          <a:prstGeom prst="rect">
            <a:avLst/>
          </a:prstGeom>
          <a:solidFill>
            <a:srgbClr val="193065"/>
          </a:solidFill>
          <a:ln w="9525">
            <a:noFill/>
            <a:round/>
            <a:headEnd/>
            <a:tailEnd/>
          </a:ln>
        </p:spPr>
        <p:txBody>
          <a:bodyPr/>
          <a:lstStyle/>
          <a:p>
            <a:endParaRPr lang="en-US"/>
          </a:p>
        </p:txBody>
      </p:sp>
      <p:pic>
        <p:nvPicPr>
          <p:cNvPr id="5" name="Picture 6" descr="Bracket.png"/>
          <p:cNvPicPr>
            <a:picLocks noChangeAspect="1"/>
          </p:cNvPicPr>
          <p:nvPr userDrawn="1"/>
        </p:nvPicPr>
        <p:blipFill>
          <a:blip r:embed="rId3" cstate="print"/>
          <a:srcRect/>
          <a:stretch>
            <a:fillRect/>
          </a:stretch>
        </p:blipFill>
        <p:spPr bwMode="auto">
          <a:xfrm>
            <a:off x="4114800" y="3657600"/>
            <a:ext cx="609600" cy="1524000"/>
          </a:xfrm>
          <a:prstGeom prst="rect">
            <a:avLst/>
          </a:prstGeom>
          <a:noFill/>
          <a:ln w="9525">
            <a:noFill/>
            <a:miter lim="800000"/>
            <a:headEnd/>
            <a:tailEnd/>
          </a:ln>
        </p:spPr>
      </p:pic>
      <p:sp>
        <p:nvSpPr>
          <p:cNvPr id="6" name="Rectangle 6"/>
          <p:cNvSpPr>
            <a:spLocks noChangeArrowheads="1"/>
          </p:cNvSpPr>
          <p:nvPr userDrawn="1"/>
        </p:nvSpPr>
        <p:spPr bwMode="auto">
          <a:xfrm>
            <a:off x="0" y="0"/>
            <a:ext cx="9144000" cy="381000"/>
          </a:xfrm>
          <a:prstGeom prst="rect">
            <a:avLst/>
          </a:prstGeom>
          <a:solidFill>
            <a:srgbClr val="98A82C"/>
          </a:solidFill>
          <a:ln w="9525">
            <a:noFill/>
            <a:round/>
            <a:headEnd/>
            <a:tailEnd/>
          </a:ln>
        </p:spPr>
        <p:txBody>
          <a:bodyPr/>
          <a:lstStyle/>
          <a:p>
            <a:endParaRPr lang="en-US"/>
          </a:p>
        </p:txBody>
      </p:sp>
      <p:sp>
        <p:nvSpPr>
          <p:cNvPr id="7" name="Rectangle 7"/>
          <p:cNvSpPr>
            <a:spLocks noChangeArrowheads="1"/>
          </p:cNvSpPr>
          <p:nvPr userDrawn="1"/>
        </p:nvSpPr>
        <p:spPr bwMode="auto">
          <a:xfrm>
            <a:off x="0" y="5562600"/>
            <a:ext cx="9144000" cy="1295400"/>
          </a:xfrm>
          <a:prstGeom prst="rect">
            <a:avLst/>
          </a:prstGeom>
          <a:solidFill>
            <a:srgbClr val="98A82C"/>
          </a:solidFill>
          <a:ln w="9525">
            <a:noFill/>
            <a:round/>
            <a:headEnd/>
            <a:tailEnd/>
          </a:ln>
        </p:spPr>
        <p:txBody>
          <a:bodyPr/>
          <a:lstStyle/>
          <a:p>
            <a:endParaRPr lang="en-US"/>
          </a:p>
        </p:txBody>
      </p:sp>
      <p:pic>
        <p:nvPicPr>
          <p:cNvPr id="8" name="Picture 8" descr="NFWF- New Logo_kgav_blue.eps"/>
          <p:cNvPicPr>
            <a:picLocks noChangeAspect="1"/>
          </p:cNvPicPr>
          <p:nvPr userDrawn="1"/>
        </p:nvPicPr>
        <p:blipFill>
          <a:blip r:embed="rId4" cstate="screen">
            <a:extLst>
              <a:ext uri="{28A0092B-C50C-407E-A947-70E740481C1C}">
                <a14:useLocalDpi xmlns:a14="http://schemas.microsoft.com/office/drawing/2010/main"/>
              </a:ext>
            </a:extLst>
          </a:blip>
          <a:srcRect l="11250" t="1360" b="57175"/>
          <a:stretch>
            <a:fillRect/>
          </a:stretch>
        </p:blipFill>
        <p:spPr bwMode="auto">
          <a:xfrm>
            <a:off x="5562600" y="5668963"/>
            <a:ext cx="3886200" cy="1112837"/>
          </a:xfrm>
          <a:prstGeom prst="rect">
            <a:avLst/>
          </a:prstGeom>
          <a:noFill/>
          <a:ln w="9525">
            <a:noFill/>
            <a:miter lim="800000"/>
            <a:headEnd/>
            <a:tailEnd/>
          </a:ln>
        </p:spPr>
      </p:pic>
      <p:sp>
        <p:nvSpPr>
          <p:cNvPr id="3074" name="Rectangle 2"/>
          <p:cNvSpPr>
            <a:spLocks noGrp="1" noChangeArrowheads="1"/>
          </p:cNvSpPr>
          <p:nvPr>
            <p:ph type="ctrTitle"/>
          </p:nvPr>
        </p:nvSpPr>
        <p:spPr>
          <a:xfrm>
            <a:off x="457200" y="3810000"/>
            <a:ext cx="3733800" cy="1143000"/>
          </a:xfrm>
        </p:spPr>
        <p:txBody>
          <a:bodyPr anchor="ctr"/>
          <a:lstStyle>
            <a:lvl1pPr algn="r">
              <a:defRPr b="0" i="0">
                <a:solidFill>
                  <a:schemeClr val="bg1"/>
                </a:solidFill>
                <a:latin typeface="Arial"/>
                <a:cs typeface="Arial"/>
              </a:defRPr>
            </a:lvl1pPr>
          </a:lstStyle>
          <a:p>
            <a:r>
              <a:rPr lang="en-US" dirty="0"/>
              <a:t>Click to edit Master title style</a:t>
            </a:r>
          </a:p>
        </p:txBody>
      </p:sp>
      <p:sp>
        <p:nvSpPr>
          <p:cNvPr id="3075" name="Rectangle 3"/>
          <p:cNvSpPr>
            <a:spLocks noGrp="1" noChangeArrowheads="1"/>
          </p:cNvSpPr>
          <p:nvPr>
            <p:ph type="subTitle" idx="1"/>
          </p:nvPr>
        </p:nvSpPr>
        <p:spPr>
          <a:xfrm>
            <a:off x="4648200" y="3987800"/>
            <a:ext cx="3733800" cy="838200"/>
          </a:xfrm>
        </p:spPr>
        <p:txBody>
          <a:bodyPr anchor="ctr"/>
          <a:lstStyle>
            <a:lvl1pPr marL="0" indent="0">
              <a:buFontTx/>
              <a:buNone/>
              <a:defRPr>
                <a:solidFill>
                  <a:schemeClr val="bg1"/>
                </a:solidFill>
              </a:defRPr>
            </a:lvl1pPr>
          </a:lstStyle>
          <a:p>
            <a:r>
              <a:rPr lang="en-US" dirty="0"/>
              <a:t>Click to edit Master subtitle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3291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3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2683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0449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67218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57764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6162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6428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471390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63852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101F63-5451-40D3-8F76-0809BCEF68D4}" type="datetimeFigureOut">
              <a:rPr lang="en-US" smtClean="0">
                <a:solidFill>
                  <a:prstClr val="black">
                    <a:tint val="75000"/>
                  </a:prstClr>
                </a:solidFill>
              </a:rPr>
              <a:pPr/>
              <a:t>2/18/2016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EC56DCF-E6BA-428B-AFD6-9B7EFE6994B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2260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1" descr="TemplateLogoGraphic.png"/>
          <p:cNvPicPr>
            <a:picLocks noChangeAspect="1"/>
          </p:cNvPicPr>
          <p:nvPr/>
        </p:nvPicPr>
        <p:blipFill>
          <a:blip r:embed="rId13" cstate="print"/>
          <a:srcRect/>
          <a:stretch>
            <a:fillRect/>
          </a:stretch>
        </p:blipFill>
        <p:spPr bwMode="auto">
          <a:xfrm>
            <a:off x="0" y="5256213"/>
            <a:ext cx="9144000" cy="16017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55"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rtl="0" eaLnBrk="0" fontAlgn="base" hangingPunct="0">
        <a:spcBef>
          <a:spcPct val="0"/>
        </a:spcBef>
        <a:spcAft>
          <a:spcPct val="0"/>
        </a:spcAft>
        <a:defRPr sz="2800">
          <a:solidFill>
            <a:srgbClr val="054D92"/>
          </a:solidFill>
          <a:latin typeface="Arial"/>
          <a:ea typeface="+mj-ea"/>
          <a:cs typeface="Arial"/>
        </a:defRPr>
      </a:lvl1pPr>
      <a:lvl2pPr algn="l" rtl="0" eaLnBrk="0" fontAlgn="base" hangingPunct="0">
        <a:spcBef>
          <a:spcPct val="0"/>
        </a:spcBef>
        <a:spcAft>
          <a:spcPct val="0"/>
        </a:spcAft>
        <a:defRPr sz="2800">
          <a:solidFill>
            <a:srgbClr val="054D92"/>
          </a:solidFill>
          <a:latin typeface="Arial" charset="0"/>
          <a:ea typeface="ヒラギノ角ゴ Pro W3" pitchFamily="1" charset="-128"/>
          <a:cs typeface="ヒラギノ角ゴ Pro W3" charset="0"/>
        </a:defRPr>
      </a:lvl2pPr>
      <a:lvl3pPr algn="l" rtl="0" eaLnBrk="0" fontAlgn="base" hangingPunct="0">
        <a:spcBef>
          <a:spcPct val="0"/>
        </a:spcBef>
        <a:spcAft>
          <a:spcPct val="0"/>
        </a:spcAft>
        <a:defRPr sz="2800">
          <a:solidFill>
            <a:srgbClr val="054D92"/>
          </a:solidFill>
          <a:latin typeface="Arial" charset="0"/>
          <a:ea typeface="ヒラギノ角ゴ Pro W3" pitchFamily="1" charset="-128"/>
          <a:cs typeface="ヒラギノ角ゴ Pro W3" charset="0"/>
        </a:defRPr>
      </a:lvl3pPr>
      <a:lvl4pPr algn="l" rtl="0" eaLnBrk="0" fontAlgn="base" hangingPunct="0">
        <a:spcBef>
          <a:spcPct val="0"/>
        </a:spcBef>
        <a:spcAft>
          <a:spcPct val="0"/>
        </a:spcAft>
        <a:defRPr sz="2800">
          <a:solidFill>
            <a:srgbClr val="054D92"/>
          </a:solidFill>
          <a:latin typeface="Arial" charset="0"/>
          <a:ea typeface="ヒラギノ角ゴ Pro W3" pitchFamily="1" charset="-128"/>
          <a:cs typeface="ヒラギノ角ゴ Pro W3" charset="0"/>
        </a:defRPr>
      </a:lvl4pPr>
      <a:lvl5pPr algn="l" rtl="0" eaLnBrk="0" fontAlgn="base" hangingPunct="0">
        <a:spcBef>
          <a:spcPct val="0"/>
        </a:spcBef>
        <a:spcAft>
          <a:spcPct val="0"/>
        </a:spcAft>
        <a:defRPr sz="2800">
          <a:solidFill>
            <a:srgbClr val="054D92"/>
          </a:solidFill>
          <a:latin typeface="Arial" charset="0"/>
          <a:ea typeface="ヒラギノ角ゴ Pro W3" pitchFamily="1" charset="-128"/>
          <a:cs typeface="ヒラギノ角ゴ Pro W3" charset="0"/>
        </a:defRPr>
      </a:lvl5pPr>
      <a:lvl6pPr marL="457200" algn="l" rtl="0" fontAlgn="base">
        <a:spcBef>
          <a:spcPct val="0"/>
        </a:spcBef>
        <a:spcAft>
          <a:spcPct val="0"/>
        </a:spcAft>
        <a:defRPr sz="2800">
          <a:solidFill>
            <a:srgbClr val="054D92"/>
          </a:solidFill>
          <a:latin typeface="Georgia" pitchFamily="1" charset="0"/>
          <a:ea typeface="ヒラギノ角ゴ Pro W3" pitchFamily="1" charset="-128"/>
        </a:defRPr>
      </a:lvl6pPr>
      <a:lvl7pPr marL="914400" algn="l" rtl="0" fontAlgn="base">
        <a:spcBef>
          <a:spcPct val="0"/>
        </a:spcBef>
        <a:spcAft>
          <a:spcPct val="0"/>
        </a:spcAft>
        <a:defRPr sz="2800">
          <a:solidFill>
            <a:srgbClr val="054D92"/>
          </a:solidFill>
          <a:latin typeface="Georgia" pitchFamily="1" charset="0"/>
          <a:ea typeface="ヒラギノ角ゴ Pro W3" pitchFamily="1" charset="-128"/>
        </a:defRPr>
      </a:lvl7pPr>
      <a:lvl8pPr marL="1371600" algn="l" rtl="0" fontAlgn="base">
        <a:spcBef>
          <a:spcPct val="0"/>
        </a:spcBef>
        <a:spcAft>
          <a:spcPct val="0"/>
        </a:spcAft>
        <a:defRPr sz="2800">
          <a:solidFill>
            <a:srgbClr val="054D92"/>
          </a:solidFill>
          <a:latin typeface="Georgia" pitchFamily="1" charset="0"/>
          <a:ea typeface="ヒラギノ角ゴ Pro W3" pitchFamily="1" charset="-128"/>
        </a:defRPr>
      </a:lvl8pPr>
      <a:lvl9pPr marL="1828800" algn="l" rtl="0" fontAlgn="base">
        <a:spcBef>
          <a:spcPct val="0"/>
        </a:spcBef>
        <a:spcAft>
          <a:spcPct val="0"/>
        </a:spcAft>
        <a:defRPr sz="2800">
          <a:solidFill>
            <a:srgbClr val="054D92"/>
          </a:solidFill>
          <a:latin typeface="Georgia" pitchFamily="1" charset="0"/>
          <a:ea typeface="ヒラギノ角ゴ Pro W3" pitchFamily="1" charset="-128"/>
        </a:defRPr>
      </a:lvl9pPr>
    </p:titleStyle>
    <p:bodyStyle>
      <a:lvl1pPr marL="173038" indent="-173038" algn="l" rtl="0" eaLnBrk="0" fontAlgn="base" hangingPunct="0">
        <a:spcBef>
          <a:spcPct val="20000"/>
        </a:spcBef>
        <a:spcAft>
          <a:spcPct val="0"/>
        </a:spcAft>
        <a:buChar char="•"/>
        <a:defRPr sz="2000">
          <a:solidFill>
            <a:schemeClr val="tx2"/>
          </a:solidFill>
          <a:latin typeface="+mn-lt"/>
          <a:ea typeface="+mn-ea"/>
          <a:cs typeface="ヒラギノ角ゴ Pro W3" charset="0"/>
        </a:defRPr>
      </a:lvl1pPr>
      <a:lvl2pPr marL="684213" indent="-227013" algn="l" rtl="0" eaLnBrk="0" fontAlgn="base" hangingPunct="0">
        <a:spcBef>
          <a:spcPct val="20000"/>
        </a:spcBef>
        <a:spcAft>
          <a:spcPct val="0"/>
        </a:spcAft>
        <a:buChar char="–"/>
        <a:defRPr>
          <a:solidFill>
            <a:schemeClr val="tx2"/>
          </a:solidFill>
          <a:latin typeface="+mn-lt"/>
          <a:ea typeface="+mn-ea"/>
          <a:cs typeface="ヒラギノ角ゴ Pro W3" charset="0"/>
        </a:defRPr>
      </a:lvl2pPr>
      <a:lvl3pPr marL="1089025" indent="-174625" algn="l" rtl="0" eaLnBrk="0" fontAlgn="base" hangingPunct="0">
        <a:spcBef>
          <a:spcPct val="20000"/>
        </a:spcBef>
        <a:spcAft>
          <a:spcPct val="0"/>
        </a:spcAft>
        <a:buChar char="•"/>
        <a:defRPr sz="1600">
          <a:solidFill>
            <a:schemeClr val="tx2"/>
          </a:solidFill>
          <a:latin typeface="+mn-lt"/>
          <a:ea typeface="+mn-ea"/>
          <a:cs typeface="ヒラギノ角ゴ Pro W3" charset="0"/>
        </a:defRPr>
      </a:lvl3pPr>
      <a:lvl4pPr marL="1549400" indent="-228600" algn="l" rtl="0" eaLnBrk="0" fontAlgn="base" hangingPunct="0">
        <a:spcBef>
          <a:spcPct val="20000"/>
        </a:spcBef>
        <a:spcAft>
          <a:spcPct val="0"/>
        </a:spcAft>
        <a:buChar char="–"/>
        <a:defRPr sz="1600">
          <a:solidFill>
            <a:schemeClr val="tx2"/>
          </a:solidFill>
          <a:latin typeface="+mn-lt"/>
          <a:ea typeface="+mn-ea"/>
          <a:cs typeface="ヒラギノ角ゴ Pro W3" charset="0"/>
        </a:defRPr>
      </a:lvl4pPr>
      <a:lvl5pPr marL="1949450" indent="-176213" algn="l" rtl="0" eaLnBrk="0" fontAlgn="base" hangingPunct="0">
        <a:spcBef>
          <a:spcPct val="20000"/>
        </a:spcBef>
        <a:spcAft>
          <a:spcPct val="0"/>
        </a:spcAft>
        <a:buChar char="»"/>
        <a:defRPr sz="1400">
          <a:solidFill>
            <a:schemeClr val="tx2"/>
          </a:solidFill>
          <a:latin typeface="+mn-lt"/>
          <a:ea typeface="+mn-ea"/>
          <a:cs typeface="ヒラギノ角ゴ Pro W3" charset="0"/>
        </a:defRPr>
      </a:lvl5pPr>
      <a:lvl6pPr marL="2406650" indent="-176213" algn="l" rtl="0" fontAlgn="base">
        <a:spcBef>
          <a:spcPct val="20000"/>
        </a:spcBef>
        <a:spcAft>
          <a:spcPct val="0"/>
        </a:spcAft>
        <a:buChar char="»"/>
        <a:defRPr sz="1400">
          <a:solidFill>
            <a:schemeClr val="tx2"/>
          </a:solidFill>
          <a:latin typeface="+mn-lt"/>
          <a:ea typeface="+mn-ea"/>
        </a:defRPr>
      </a:lvl6pPr>
      <a:lvl7pPr marL="2863850" indent="-176213" algn="l" rtl="0" fontAlgn="base">
        <a:spcBef>
          <a:spcPct val="20000"/>
        </a:spcBef>
        <a:spcAft>
          <a:spcPct val="0"/>
        </a:spcAft>
        <a:buChar char="»"/>
        <a:defRPr sz="1400">
          <a:solidFill>
            <a:schemeClr val="tx2"/>
          </a:solidFill>
          <a:latin typeface="+mn-lt"/>
          <a:ea typeface="+mn-ea"/>
        </a:defRPr>
      </a:lvl7pPr>
      <a:lvl8pPr marL="3321050" indent="-176213" algn="l" rtl="0" fontAlgn="base">
        <a:spcBef>
          <a:spcPct val="20000"/>
        </a:spcBef>
        <a:spcAft>
          <a:spcPct val="0"/>
        </a:spcAft>
        <a:buChar char="»"/>
        <a:defRPr sz="1400">
          <a:solidFill>
            <a:schemeClr val="tx2"/>
          </a:solidFill>
          <a:latin typeface="+mn-lt"/>
          <a:ea typeface="+mn-ea"/>
        </a:defRPr>
      </a:lvl8pPr>
      <a:lvl9pPr marL="3778250" indent="-176213" algn="l" rtl="0" fontAlgn="base">
        <a:spcBef>
          <a:spcPct val="20000"/>
        </a:spcBef>
        <a:spcAft>
          <a:spcPct val="0"/>
        </a:spcAft>
        <a:buChar char="»"/>
        <a:defRPr sz="14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D8101F63-5451-40D3-8F76-0809BCEF68D4}" type="datetimeFigureOut">
              <a:rPr lang="en-US" smtClean="0">
                <a:solidFill>
                  <a:prstClr val="black">
                    <a:tint val="75000"/>
                  </a:prstClr>
                </a:solidFill>
                <a:latin typeface="Calibri"/>
                <a:ea typeface="+mn-ea"/>
              </a:rPr>
              <a:pPr eaLnBrk="1" fontAlgn="auto" hangingPunct="1">
                <a:spcBef>
                  <a:spcPts val="0"/>
                </a:spcBef>
                <a:spcAft>
                  <a:spcPts val="0"/>
                </a:spcAft>
              </a:pPr>
              <a:t>2/18/2016</a:t>
            </a:fld>
            <a:endParaRPr lang="en-US">
              <a:solidFill>
                <a:prstClr val="black">
                  <a:tint val="75000"/>
                </a:prstClr>
              </a:solidFill>
              <a:latin typeface="Calibri"/>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a:solidFill>
                <a:prstClr val="black">
                  <a:tint val="75000"/>
                </a:prstClr>
              </a:solidFill>
              <a:latin typeface="Calibri"/>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BEC56DCF-E6BA-428B-AFD6-9B7EFE6994BC}" type="slidenum">
              <a:rPr lang="en-US" smtClean="0">
                <a:solidFill>
                  <a:prstClr val="black">
                    <a:tint val="75000"/>
                  </a:prstClr>
                </a:solidFill>
                <a:latin typeface="Calibri"/>
                <a:ea typeface="+mn-ea"/>
              </a:rPr>
              <a:pPr eaLnBrk="1" fontAlgn="auto" hangingPunct="1">
                <a:spcBef>
                  <a:spcPts val="0"/>
                </a:spcBef>
                <a:spcAft>
                  <a:spcPts val="0"/>
                </a:spcAft>
              </a:pPr>
              <a:t>‹#›</a:t>
            </a:fld>
            <a:endParaRPr lang="en-US">
              <a:solidFill>
                <a:prstClr val="black">
                  <a:tint val="75000"/>
                </a:prstClr>
              </a:solidFill>
              <a:latin typeface="Calibri"/>
              <a:ea typeface="+mn-ea"/>
            </a:endParaRPr>
          </a:p>
        </p:txBody>
      </p:sp>
    </p:spTree>
    <p:extLst>
      <p:ext uri="{BB962C8B-B14F-4D97-AF65-F5344CB8AC3E}">
        <p14:creationId xmlns:p14="http://schemas.microsoft.com/office/powerpoint/2010/main" val="423396900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0" y="1143000"/>
            <a:ext cx="8305800" cy="1676400"/>
          </a:xfrm>
        </p:spPr>
        <p:txBody>
          <a:bodyPr anchor="t" anchorCtr="0">
            <a:noAutofit/>
          </a:bodyPr>
          <a:lstStyle/>
          <a:p>
            <a:r>
              <a:rPr lang="en-US" sz="3200" b="1" dirty="0" smtClean="0"/>
              <a:t>National Fish and Wildlife Foundation</a:t>
            </a:r>
            <a:r>
              <a:rPr lang="en-US" sz="3200" b="1" dirty="0"/>
              <a:t/>
            </a:r>
            <a:br>
              <a:rPr lang="en-US" sz="3200" b="1" dirty="0"/>
            </a:br>
            <a:r>
              <a:rPr lang="en-US" sz="3200" b="1" dirty="0" smtClean="0"/>
              <a:t>Chesapeake Bay Stewardship Fund</a:t>
            </a:r>
            <a:br>
              <a:rPr lang="en-US" sz="3200" b="1" dirty="0" smtClean="0"/>
            </a:br>
            <a:r>
              <a:rPr lang="en-US" sz="3200" b="1" dirty="0" smtClean="0"/>
              <a:t>Program Update</a:t>
            </a:r>
            <a:r>
              <a:rPr lang="en-US" sz="4000" b="1" dirty="0" smtClean="0"/>
              <a:t/>
            </a:r>
            <a:br>
              <a:rPr lang="en-US" sz="4000" b="1" dirty="0" smtClean="0"/>
            </a:br>
            <a:r>
              <a:rPr lang="en-US" sz="2000" b="1" dirty="0" smtClean="0"/>
              <a:t/>
            </a:r>
            <a:br>
              <a:rPr lang="en-US" sz="2000" b="1" dirty="0" smtClean="0"/>
            </a:br>
            <a:r>
              <a:rPr lang="en-US" sz="2000" b="1" dirty="0" smtClean="0"/>
              <a:t>Chesapeake Bay Program</a:t>
            </a:r>
            <a:br>
              <a:rPr lang="en-US" sz="2000" b="1" dirty="0" smtClean="0"/>
            </a:br>
            <a:r>
              <a:rPr lang="en-US" sz="2000" b="1" dirty="0" smtClean="0"/>
              <a:t>Citizens Advisory Committee</a:t>
            </a:r>
            <a:br>
              <a:rPr lang="en-US" sz="2000" b="1" dirty="0" smtClean="0"/>
            </a:br>
            <a:r>
              <a:rPr lang="en-US" sz="2000" b="1" dirty="0" smtClean="0"/>
              <a:t>Thursday, February 18</a:t>
            </a:r>
            <a:r>
              <a:rPr lang="en-US" sz="2000" b="1" baseline="30000" dirty="0" smtClean="0"/>
              <a:t>th</a:t>
            </a:r>
            <a:r>
              <a:rPr lang="en-US" sz="2000" b="1" dirty="0" smtClean="0"/>
              <a:t>, 2016</a:t>
            </a:r>
            <a:br>
              <a:rPr lang="en-US" sz="2000" b="1" dirty="0" smtClean="0"/>
            </a:br>
            <a:r>
              <a:rPr lang="en-US" sz="2000" b="1" dirty="0"/>
              <a:t/>
            </a:r>
            <a:br>
              <a:rPr lang="en-US" sz="2000" b="1" dirty="0"/>
            </a:br>
            <a:r>
              <a:rPr lang="en-US" sz="2000" b="1" dirty="0" smtClean="0"/>
              <a:t>Jake Reilly</a:t>
            </a:r>
            <a:br>
              <a:rPr lang="en-US" sz="2000" b="1" dirty="0" smtClean="0"/>
            </a:br>
            <a:r>
              <a:rPr lang="en-US" sz="2000" b="1" dirty="0" smtClean="0"/>
              <a:t>Director, Chesapeake Bay Programs</a:t>
            </a:r>
            <a:br>
              <a:rPr lang="en-US" sz="2000" b="1" dirty="0" smtClean="0"/>
            </a:br>
            <a:r>
              <a:rPr lang="en-US" sz="2000" b="1" dirty="0" smtClean="0"/>
              <a:t>National Fish and Wildlife Foundation</a:t>
            </a:r>
            <a:endParaRPr lang="en-US" sz="2000" b="1" dirty="0"/>
          </a:p>
        </p:txBody>
      </p:sp>
      <p:sp>
        <p:nvSpPr>
          <p:cNvPr id="6" name="Rectangle 5"/>
          <p:cNvSpPr/>
          <p:nvPr/>
        </p:nvSpPr>
        <p:spPr>
          <a:xfrm>
            <a:off x="0" y="0"/>
            <a:ext cx="9144000" cy="499165"/>
          </a:xfrm>
          <a:prstGeom prst="rect">
            <a:avLst/>
          </a:prstGeom>
          <a:solidFill>
            <a:srgbClr val="B2BB1E"/>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eaLnBrk="1" fontAlgn="auto" hangingPunct="1">
              <a:spcBef>
                <a:spcPts val="0"/>
              </a:spcBef>
              <a:spcAft>
                <a:spcPts val="0"/>
              </a:spcAft>
            </a:pPr>
            <a:endParaRPr lang="en-US" sz="1800">
              <a:solidFill>
                <a:prstClr val="white"/>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0348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Future CAC-NFWF Priority Alignment</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7" name="TextBox 9"/>
          <p:cNvSpPr txBox="1">
            <a:spLocks noChangeArrowheads="1"/>
          </p:cNvSpPr>
          <p:nvPr/>
        </p:nvSpPr>
        <p:spPr bwMode="auto">
          <a:xfrm>
            <a:off x="381000" y="1066800"/>
            <a:ext cx="8458200" cy="350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marL="285750" indent="-285750">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Are there specific areas of consensus where NFWF can or should improve its alignment with CAC priorities?</a:t>
            </a:r>
          </a:p>
          <a:p>
            <a:pPr marL="285750" indent="-285750">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What are the best NFWF funding mechanisms to advance those areas of additional alignment?</a:t>
            </a:r>
          </a:p>
          <a:p>
            <a:pPr marL="285750" indent="-285750">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How can we ensure key CAC priorities are well represented in NFWF programs and decisions?</a:t>
            </a:r>
          </a:p>
          <a:p>
            <a:pPr marL="1028700" lvl="1">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How can we effectively engage CAC in the NFWF grants review process? </a:t>
            </a: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7326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486150" y="1905000"/>
            <a:ext cx="2171700" cy="2362200"/>
          </a:xfrm>
          <a:prstGeom prst="rect">
            <a:avLst/>
          </a:prstGeom>
          <a:noFill/>
          <a:ln w="9525">
            <a:noFill/>
            <a:miter lim="800000"/>
            <a:headEnd/>
            <a:tailEnd/>
          </a:ln>
        </p:spPr>
        <p:txBody>
          <a:bodyPr anchor="ctr"/>
          <a:lstStyle/>
          <a:p>
            <a:pPr algn="ctr">
              <a:defRPr/>
            </a:pPr>
            <a:r>
              <a:rPr lang="en-US" sz="23900" b="1" i="1" kern="0" dirty="0" smtClean="0">
                <a:solidFill>
                  <a:srgbClr val="004990">
                    <a:alpha val="95000"/>
                  </a:srgbClr>
                </a:solidFill>
                <a:latin typeface="Calibri" panose="020F0502020204030204" pitchFamily="34" charset="0"/>
                <a:ea typeface="Segoe UI" pitchFamily="34" charset="0"/>
                <a:cs typeface="Segoe UI" pitchFamily="34" charset="0"/>
              </a:rPr>
              <a:t>?</a:t>
            </a:r>
            <a:endParaRPr lang="en-US" sz="23900" b="1" i="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22183" y="5717401"/>
            <a:ext cx="4398963"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Additional Questions</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Tree>
    <p:extLst>
      <p:ext uri="{BB962C8B-B14F-4D97-AF65-F5344CB8AC3E}">
        <p14:creationId xmlns:p14="http://schemas.microsoft.com/office/powerpoint/2010/main" val="3025263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My Objectives</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7" name="TextBox 9"/>
          <p:cNvSpPr txBox="1">
            <a:spLocks noChangeArrowheads="1"/>
          </p:cNvSpPr>
          <p:nvPr/>
        </p:nvSpPr>
        <p:spPr bwMode="auto">
          <a:xfrm>
            <a:off x="381000" y="1066800"/>
            <a:ext cx="8458200"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marL="285750" indent="-285750">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Refresh CAC on how NFWF supports the CBP partnership</a:t>
            </a:r>
          </a:p>
          <a:p>
            <a:pPr marL="285750" indent="-285750">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Identify areas of current alignment between CAC and NFWF priorities</a:t>
            </a:r>
          </a:p>
          <a:p>
            <a:pPr marL="285750" indent="-285750">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Discuss opportunities for enhancing alignment of priorities and identify specific mechanisms for action</a:t>
            </a:r>
          </a:p>
          <a:p>
            <a:pPr marL="285750" indent="-285750">
              <a:spcAft>
                <a:spcPts val="12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Solicit ideas on CAC feedback in NFWF grants review process</a:t>
            </a: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6179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52959" y="592557"/>
            <a:ext cx="6314281" cy="1253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9"/>
          <p:cNvSpPr txBox="1">
            <a:spLocks noChangeArrowheads="1"/>
          </p:cNvSpPr>
          <p:nvPr/>
        </p:nvSpPr>
        <p:spPr bwMode="auto">
          <a:xfrm>
            <a:off x="380999" y="1905000"/>
            <a:ext cx="8458200" cy="4170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a:spcAft>
                <a:spcPts val="1200"/>
              </a:spcAft>
              <a:buClr>
                <a:srgbClr val="054D92"/>
              </a:buClr>
              <a:defRPr/>
            </a:pPr>
            <a:r>
              <a:rPr lang="en-US" dirty="0" smtClean="0">
                <a:latin typeface="Calibri" pitchFamily="34" charset="0"/>
                <a:ea typeface="ヒラギノ角ゴ Pro W3"/>
                <a:cs typeface="ヒラギノ角ゴ Pro W3"/>
              </a:rPr>
              <a:t>A public-private funding partnership, administered by NFWF, with significant foundational funding from EPA’s Chesapeake Bay Program Office, that supports the CBP partnership through:</a:t>
            </a:r>
          </a:p>
          <a:p>
            <a:pPr lvl="1">
              <a:spcAft>
                <a:spcPts val="600"/>
              </a:spcAft>
              <a:buClr>
                <a:srgbClr val="054D92"/>
              </a:buClr>
              <a:buFont typeface="Arial" panose="020B0604020202020204" pitchFamily="34" charset="0"/>
              <a:buChar char="•"/>
              <a:defRPr/>
            </a:pPr>
            <a:r>
              <a:rPr lang="en-US" dirty="0" smtClean="0">
                <a:latin typeface="Calibri" pitchFamily="34" charset="0"/>
                <a:ea typeface="ヒラギノ角ゴ Pro W3"/>
                <a:cs typeface="ヒラギノ角ゴ Pro W3"/>
              </a:rPr>
              <a:t>Technical assistance grants and other tools and resources to build local capacity for restoration (~1M annually)</a:t>
            </a:r>
          </a:p>
          <a:p>
            <a:pPr lvl="1">
              <a:spcAft>
                <a:spcPts val="600"/>
              </a:spcAft>
              <a:buClr>
                <a:srgbClr val="054D92"/>
              </a:buClr>
              <a:buFont typeface="Arial" panose="020B0604020202020204" pitchFamily="34" charset="0"/>
              <a:buChar char="•"/>
              <a:defRPr/>
            </a:pPr>
            <a:r>
              <a:rPr lang="en-US" dirty="0">
                <a:latin typeface="Calibri" pitchFamily="34" charset="0"/>
                <a:ea typeface="ヒラギノ角ゴ Pro W3"/>
                <a:cs typeface="ヒラギノ角ゴ Pro W3"/>
              </a:rPr>
              <a:t>Grants for restoration implementation (~$11M annually</a:t>
            </a:r>
            <a:r>
              <a:rPr lang="en-US" dirty="0" smtClean="0">
                <a:latin typeface="Calibri" pitchFamily="34" charset="0"/>
                <a:ea typeface="ヒラギノ角ゴ Pro W3"/>
                <a:cs typeface="ヒラギノ角ゴ Pro W3"/>
              </a:rPr>
              <a:t>)</a:t>
            </a:r>
          </a:p>
          <a:p>
            <a:pPr lvl="1">
              <a:spcAft>
                <a:spcPts val="600"/>
              </a:spcAft>
              <a:buClr>
                <a:srgbClr val="054D92"/>
              </a:buClr>
              <a:buFont typeface="Arial" panose="020B0604020202020204" pitchFamily="34" charset="0"/>
              <a:buChar char="•"/>
              <a:defRPr/>
            </a:pPr>
            <a:r>
              <a:rPr lang="en-US" dirty="0">
                <a:latin typeface="Calibri" pitchFamily="34" charset="0"/>
                <a:ea typeface="ヒラギノ角ゴ Pro W3"/>
                <a:cs typeface="ヒラギノ角ゴ Pro W3"/>
              </a:rPr>
              <a:t>N</a:t>
            </a:r>
            <a:r>
              <a:rPr lang="en-US" dirty="0" smtClean="0">
                <a:latin typeface="Calibri" pitchFamily="34" charset="0"/>
                <a:ea typeface="ヒラギノ角ゴ Pro W3"/>
                <a:cs typeface="ヒラギノ角ゴ Pro W3"/>
              </a:rPr>
              <a:t>etworking and information-sharing opportunities amongst watershed partners to share lessons learned (~1M annually)</a:t>
            </a:r>
          </a:p>
          <a:p>
            <a:pPr marL="0" lvl="1" indent="0">
              <a:spcAft>
                <a:spcPts val="600"/>
              </a:spcAft>
              <a:buClr>
                <a:srgbClr val="054D92"/>
              </a:buClr>
              <a:defRPr/>
            </a:pPr>
            <a:r>
              <a:rPr lang="en-US" dirty="0" smtClean="0">
                <a:latin typeface="Calibri" pitchFamily="34" charset="0"/>
                <a:ea typeface="ヒラギノ角ゴ Pro W3"/>
                <a:cs typeface="ヒラギノ角ゴ Pro W3"/>
              </a:rPr>
              <a:t>Awarded more than $12 million in Federal and private funding for projects in 2015 alone</a:t>
            </a:r>
          </a:p>
        </p:txBody>
      </p:sp>
    </p:spTree>
    <p:extLst>
      <p:ext uri="{BB962C8B-B14F-4D97-AF65-F5344CB8AC3E}">
        <p14:creationId xmlns:p14="http://schemas.microsoft.com/office/powerpoint/2010/main" val="546963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Grants for Technical Assistance</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7" name="TextBox 9"/>
          <p:cNvSpPr txBox="1">
            <a:spLocks noChangeArrowheads="1"/>
          </p:cNvSpPr>
          <p:nvPr/>
        </p:nvSpPr>
        <p:spPr bwMode="auto">
          <a:xfrm>
            <a:off x="342900" y="1143000"/>
            <a:ext cx="845820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Goal: </a:t>
            </a:r>
            <a:r>
              <a:rPr lang="en-US" dirty="0" smtClean="0">
                <a:latin typeface="Calibri" pitchFamily="34" charset="0"/>
                <a:ea typeface="ヒラギノ角ゴ Pro W3"/>
                <a:cs typeface="ヒラギノ角ゴ Pro W3"/>
              </a:rPr>
              <a:t>Provide local governments and NGOS with access to </a:t>
            </a:r>
            <a:r>
              <a:rPr lang="en-US" u="sng" dirty="0" smtClean="0">
                <a:latin typeface="Calibri" pitchFamily="34" charset="0"/>
                <a:ea typeface="ヒラギノ角ゴ Pro W3"/>
                <a:cs typeface="ヒラギノ角ゴ Pro W3"/>
              </a:rPr>
              <a:t>project-specific</a:t>
            </a:r>
            <a:r>
              <a:rPr lang="en-US" dirty="0" smtClean="0">
                <a:latin typeface="Calibri" pitchFamily="34" charset="0"/>
                <a:ea typeface="ヒラギノ角ゴ Pro W3"/>
                <a:cs typeface="ヒラギノ角ゴ Pro W3"/>
              </a:rPr>
              <a:t> technical services related to watershed restoration and protection efforts</a:t>
            </a:r>
          </a:p>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Program:</a:t>
            </a:r>
            <a:r>
              <a:rPr lang="en-US" dirty="0" smtClean="0">
                <a:latin typeface="Calibri" pitchFamily="34" charset="0"/>
                <a:ea typeface="ヒラギノ角ゴ Pro W3"/>
                <a:cs typeface="ヒラギノ角ゴ Pro W3"/>
              </a:rPr>
              <a:t> Technical Capacity Grants Program</a:t>
            </a:r>
            <a:endParaRPr lang="en-US" b="1" dirty="0" smtClean="0">
              <a:latin typeface="Calibri" pitchFamily="34" charset="0"/>
              <a:ea typeface="ヒラギノ角ゴ Pro W3"/>
              <a:cs typeface="ヒラギノ角ゴ Pro W3"/>
            </a:endParaRPr>
          </a:p>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Award Range: </a:t>
            </a:r>
            <a:r>
              <a:rPr lang="en-US" dirty="0" smtClean="0">
                <a:latin typeface="Calibri" pitchFamily="34" charset="0"/>
                <a:ea typeface="ヒラギノ角ゴ Pro W3"/>
                <a:cs typeface="ヒラギノ角ゴ Pro W3"/>
              </a:rPr>
              <a:t>Up to $50,000</a:t>
            </a:r>
            <a:endParaRPr lang="en-US" b="1" dirty="0" smtClean="0">
              <a:latin typeface="Calibri" pitchFamily="34" charset="0"/>
              <a:ea typeface="ヒラギノ角ゴ Pro W3"/>
              <a:cs typeface="ヒラギノ角ゴ Pro W3"/>
            </a:endParaRPr>
          </a:p>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Timing: </a:t>
            </a:r>
            <a:r>
              <a:rPr lang="en-US" dirty="0" smtClean="0">
                <a:latin typeface="Calibri" pitchFamily="34" charset="0"/>
                <a:ea typeface="ヒラギノ角ゴ Pro W3"/>
                <a:cs typeface="ヒラギノ角ゴ Pro W3"/>
              </a:rPr>
              <a:t>Full RFP released January 2016, various application and award windows based on local project needs:</a:t>
            </a:r>
          </a:p>
          <a:p>
            <a:pPr marL="685800" lvl="1" indent="-228600">
              <a:spcAft>
                <a:spcPts val="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Agriculture</a:t>
            </a:r>
            <a:r>
              <a:rPr lang="en-US" dirty="0" smtClean="0">
                <a:latin typeface="Calibri" pitchFamily="34" charset="0"/>
                <a:ea typeface="ヒラギノ角ゴ Pro W3"/>
                <a:cs typeface="ヒラギノ角ゴ Pro W3"/>
              </a:rPr>
              <a:t> – Applications accepted 2/3–3/3</a:t>
            </a:r>
          </a:p>
          <a:p>
            <a:pPr marL="685800" lvl="1" indent="-228600">
              <a:spcAft>
                <a:spcPts val="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Restoration/Stewardship</a:t>
            </a:r>
            <a:r>
              <a:rPr lang="en-US" dirty="0" smtClean="0">
                <a:latin typeface="Calibri" pitchFamily="34" charset="0"/>
                <a:ea typeface="ヒラギノ角ゴ Pro W3"/>
                <a:cs typeface="ヒラギノ角ゴ Pro W3"/>
              </a:rPr>
              <a:t> – Applications accepted 5/31–6/30</a:t>
            </a:r>
          </a:p>
          <a:p>
            <a:pPr marL="685800" lvl="1" indent="-228600">
              <a:spcAft>
                <a:spcPts val="600"/>
              </a:spcAft>
              <a:buClr>
                <a:srgbClr val="054D92"/>
              </a:buClr>
              <a:buFont typeface="Arial" panose="020B0604020202020204" pitchFamily="34" charset="0"/>
              <a:buChar char="•"/>
              <a:defRPr/>
            </a:pPr>
            <a:r>
              <a:rPr lang="en-US" b="1" dirty="0" err="1" smtClean="0">
                <a:latin typeface="Calibri" pitchFamily="34" charset="0"/>
                <a:ea typeface="ヒラギノ角ゴ Pro W3"/>
                <a:cs typeface="ヒラギノ角ゴ Pro W3"/>
              </a:rPr>
              <a:t>Stormwater</a:t>
            </a:r>
            <a:r>
              <a:rPr lang="en-US" dirty="0" smtClean="0">
                <a:latin typeface="Calibri" pitchFamily="34" charset="0"/>
                <a:ea typeface="ヒラギノ角ゴ Pro W3"/>
                <a:cs typeface="ヒラギノ角ゴ Pro W3"/>
              </a:rPr>
              <a:t> – Applications accepted 8/30–9/29 </a:t>
            </a: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1841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Other Ongoing Technical Assistance Tools and Resources</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7" name="TextBox 9"/>
          <p:cNvSpPr txBox="1">
            <a:spLocks noChangeArrowheads="1"/>
          </p:cNvSpPr>
          <p:nvPr/>
        </p:nvSpPr>
        <p:spPr bwMode="auto">
          <a:xfrm>
            <a:off x="381000" y="1066800"/>
            <a:ext cx="8458200"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NFWF Field liaison </a:t>
            </a:r>
            <a:r>
              <a:rPr lang="en-US" dirty="0" smtClean="0">
                <a:latin typeface="Calibri" pitchFamily="34" charset="0"/>
                <a:ea typeface="ヒラギノ角ゴ Pro W3"/>
                <a:cs typeface="ヒラギノ角ゴ Pro W3"/>
              </a:rPr>
              <a:t>provides support </a:t>
            </a:r>
            <a:r>
              <a:rPr lang="en-US" dirty="0">
                <a:latin typeface="Calibri" pitchFamily="34" charset="0"/>
                <a:ea typeface="ヒラギノ角ゴ Pro W3"/>
                <a:cs typeface="ヒラギノ角ゴ Pro W3"/>
              </a:rPr>
              <a:t>to </a:t>
            </a:r>
            <a:r>
              <a:rPr lang="en-US" dirty="0" smtClean="0">
                <a:latin typeface="Calibri" pitchFamily="34" charset="0"/>
                <a:ea typeface="ヒラギノ角ゴ Pro W3"/>
                <a:cs typeface="ヒラギノ角ゴ Pro W3"/>
              </a:rPr>
              <a:t>identify high-value potential projects, assemble  </a:t>
            </a:r>
            <a:r>
              <a:rPr lang="en-US" dirty="0">
                <a:latin typeface="Calibri" pitchFamily="34" charset="0"/>
                <a:ea typeface="ヒラギノ角ゴ Pro W3"/>
                <a:cs typeface="ヒラギノ角ゴ Pro W3"/>
              </a:rPr>
              <a:t>appropriate </a:t>
            </a:r>
            <a:r>
              <a:rPr lang="en-US" dirty="0" smtClean="0">
                <a:latin typeface="Calibri" pitchFamily="34" charset="0"/>
                <a:ea typeface="ヒラギノ角ゴ Pro W3"/>
                <a:cs typeface="ヒラギノ角ゴ Pro W3"/>
              </a:rPr>
              <a:t>partnerships, </a:t>
            </a:r>
            <a:r>
              <a:rPr lang="en-US" dirty="0">
                <a:latin typeface="Calibri" pitchFamily="34" charset="0"/>
                <a:ea typeface="ヒラギノ角ゴ Pro W3"/>
                <a:cs typeface="ヒラギノ角ゴ Pro W3"/>
              </a:rPr>
              <a:t>and </a:t>
            </a:r>
            <a:r>
              <a:rPr lang="en-US" dirty="0" smtClean="0">
                <a:latin typeface="Calibri" pitchFamily="34" charset="0"/>
                <a:ea typeface="ヒラギノ角ゴ Pro W3"/>
                <a:cs typeface="ヒラギノ角ゴ Pro W3"/>
              </a:rPr>
              <a:t>ensure </a:t>
            </a:r>
            <a:r>
              <a:rPr lang="en-US" dirty="0">
                <a:latin typeface="Calibri" pitchFamily="34" charset="0"/>
                <a:ea typeface="ヒラギノ角ゴ Pro W3"/>
                <a:cs typeface="ヒラギノ角ゴ Pro W3"/>
              </a:rPr>
              <a:t>that projects are informed by </a:t>
            </a:r>
            <a:r>
              <a:rPr lang="en-US" dirty="0" smtClean="0">
                <a:latin typeface="Calibri" pitchFamily="34" charset="0"/>
                <a:ea typeface="ヒラギノ角ゴ Pro W3"/>
                <a:cs typeface="ヒラギノ角ゴ Pro W3"/>
              </a:rPr>
              <a:t>prior </a:t>
            </a:r>
            <a:r>
              <a:rPr lang="en-US" dirty="0">
                <a:latin typeface="Calibri" pitchFamily="34" charset="0"/>
                <a:ea typeface="ヒラギノ角ゴ Pro W3"/>
                <a:cs typeface="ヒラギノ角ゴ Pro W3"/>
              </a:rPr>
              <a:t>successes and failures </a:t>
            </a:r>
            <a:endParaRPr lang="en-US" dirty="0" smtClean="0">
              <a:latin typeface="Calibri" pitchFamily="34" charset="0"/>
              <a:ea typeface="ヒラギノ角ゴ Pro W3"/>
              <a:cs typeface="ヒラギノ角ゴ Pro W3"/>
            </a:endParaRPr>
          </a:p>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CBFN Capacity Building Initiative </a:t>
            </a:r>
            <a:r>
              <a:rPr lang="en-US" dirty="0" smtClean="0">
                <a:latin typeface="Calibri" pitchFamily="34" charset="0"/>
                <a:ea typeface="ヒラギノ角ゴ Pro W3"/>
                <a:cs typeface="ヒラギノ角ゴ Pro W3"/>
              </a:rPr>
              <a:t>supports capacity building for regionally-based, multi-stakeholder networks to advance clean water initiatives amongst other regional priorities</a:t>
            </a:r>
            <a:endParaRPr lang="en-US" b="1" dirty="0" smtClean="0">
              <a:latin typeface="Calibri" pitchFamily="34" charset="0"/>
              <a:ea typeface="ヒラギノ角ゴ Pro W3"/>
              <a:cs typeface="ヒラギノ角ゴ Pro W3"/>
            </a:endParaRPr>
          </a:p>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Municipal Online </a:t>
            </a:r>
            <a:r>
              <a:rPr lang="en-US" b="1" dirty="0" err="1" smtClean="0">
                <a:latin typeface="Calibri" pitchFamily="34" charset="0"/>
                <a:ea typeface="ヒラギノ角ゴ Pro W3"/>
                <a:cs typeface="ヒラギノ角ゴ Pro W3"/>
              </a:rPr>
              <a:t>Stormwater</a:t>
            </a:r>
            <a:r>
              <a:rPr lang="en-US" b="1" dirty="0" smtClean="0">
                <a:latin typeface="Calibri" pitchFamily="34" charset="0"/>
                <a:ea typeface="ヒラギノ角ゴ Pro W3"/>
                <a:cs typeface="ヒラギノ角ゴ Pro W3"/>
              </a:rPr>
              <a:t> Training Center: </a:t>
            </a:r>
            <a:r>
              <a:rPr lang="en-US" dirty="0" smtClean="0">
                <a:latin typeface="Calibri" pitchFamily="34" charset="0"/>
                <a:ea typeface="ヒラギノ角ゴ Pro W3"/>
                <a:cs typeface="ヒラギノ角ゴ Pro W3"/>
              </a:rPr>
              <a:t>Web-based </a:t>
            </a:r>
            <a:r>
              <a:rPr lang="en-US" dirty="0">
                <a:latin typeface="Calibri" pitchFamily="34" charset="0"/>
                <a:ea typeface="ヒラギノ角ゴ Pro W3"/>
                <a:cs typeface="ヒラギノ角ゴ Pro W3"/>
              </a:rPr>
              <a:t>training </a:t>
            </a:r>
            <a:r>
              <a:rPr lang="en-US" dirty="0" smtClean="0">
                <a:latin typeface="Calibri" pitchFamily="34" charset="0"/>
                <a:ea typeface="ヒラギノ角ゴ Pro W3"/>
                <a:cs typeface="ヒラギノ角ゴ Pro W3"/>
              </a:rPr>
              <a:t>and information platform for elected </a:t>
            </a:r>
            <a:r>
              <a:rPr lang="en-US" dirty="0">
                <a:latin typeface="Calibri" pitchFamily="34" charset="0"/>
                <a:ea typeface="ヒラギノ角ゴ Pro W3"/>
                <a:cs typeface="ヒラギノ角ゴ Pro W3"/>
              </a:rPr>
              <a:t>officials, </a:t>
            </a:r>
            <a:r>
              <a:rPr lang="en-US" dirty="0" smtClean="0">
                <a:latin typeface="Calibri" pitchFamily="34" charset="0"/>
                <a:ea typeface="ヒラギノ角ゴ Pro W3"/>
                <a:cs typeface="ヒラギノ角ゴ Pro W3"/>
              </a:rPr>
              <a:t>inter-departmental municipal staff, </a:t>
            </a:r>
            <a:r>
              <a:rPr lang="en-US" dirty="0">
                <a:latin typeface="Calibri" pitchFamily="34" charset="0"/>
                <a:ea typeface="ヒラギノ角ゴ Pro W3"/>
                <a:cs typeface="ヒラギノ角ゴ Pro W3"/>
              </a:rPr>
              <a:t>and </a:t>
            </a:r>
            <a:r>
              <a:rPr lang="en-US" dirty="0" smtClean="0">
                <a:latin typeface="Calibri" pitchFamily="34" charset="0"/>
                <a:ea typeface="ヒラギノ角ゴ Pro W3"/>
                <a:cs typeface="ヒラギノ角ゴ Pro W3"/>
              </a:rPr>
              <a:t>watershed stakeholders </a:t>
            </a:r>
            <a:r>
              <a:rPr lang="en-US" dirty="0">
                <a:latin typeface="Calibri" pitchFamily="34" charset="0"/>
                <a:ea typeface="ヒラギノ角ゴ Pro W3"/>
                <a:cs typeface="ヒラギノ角ゴ Pro W3"/>
              </a:rPr>
              <a:t>to gain the necessary skill sets and information that can be used to create and enhance effective </a:t>
            </a:r>
            <a:r>
              <a:rPr lang="en-US" dirty="0" err="1" smtClean="0">
                <a:latin typeface="Calibri" pitchFamily="34" charset="0"/>
                <a:ea typeface="ヒラギノ角ゴ Pro W3"/>
                <a:cs typeface="ヒラギノ角ゴ Pro W3"/>
              </a:rPr>
              <a:t>stormwater</a:t>
            </a:r>
            <a:r>
              <a:rPr lang="en-US" dirty="0" smtClean="0">
                <a:latin typeface="Calibri" pitchFamily="34" charset="0"/>
                <a:ea typeface="ヒラギノ角ゴ Pro W3"/>
                <a:cs typeface="ヒラギノ角ゴ Pro W3"/>
              </a:rPr>
              <a:t> programs</a:t>
            </a:r>
            <a:endParaRPr lang="en-US" b="1" dirty="0" smtClean="0">
              <a:latin typeface="Calibri" pitchFamily="34" charset="0"/>
              <a:ea typeface="ヒラギノ角ゴ Pro W3"/>
              <a:cs typeface="ヒラギノ角ゴ Pro W3"/>
            </a:endParaRP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7413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Grants for Restoration Implementation</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7" name="TextBox 9"/>
          <p:cNvSpPr txBox="1">
            <a:spLocks noChangeArrowheads="1"/>
          </p:cNvSpPr>
          <p:nvPr/>
        </p:nvSpPr>
        <p:spPr bwMode="auto">
          <a:xfrm>
            <a:off x="381000" y="838200"/>
            <a:ext cx="8458200"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Goal: </a:t>
            </a:r>
            <a:r>
              <a:rPr lang="en-US" dirty="0" smtClean="0">
                <a:latin typeface="Calibri" pitchFamily="34" charset="0"/>
                <a:ea typeface="ヒラギノ角ゴ Pro W3"/>
                <a:cs typeface="ヒラギノ角ゴ Pro W3"/>
              </a:rPr>
              <a:t>Provide financial assistance for on-the-ground watershed restoration and protection actions</a:t>
            </a:r>
          </a:p>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Programs: </a:t>
            </a:r>
            <a:r>
              <a:rPr lang="en-US" dirty="0" smtClean="0">
                <a:latin typeface="Calibri" pitchFamily="34" charset="0"/>
                <a:ea typeface="ヒラギノ角ゴ Pro W3"/>
                <a:cs typeface="ヒラギノ角ゴ Pro W3"/>
              </a:rPr>
              <a:t>Innovative Nutrient and Sediment Reduction Grants (INSR), Small Watershed Grants (SWG)</a:t>
            </a:r>
          </a:p>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Timing:</a:t>
            </a:r>
            <a:r>
              <a:rPr lang="en-US" dirty="0" smtClean="0">
                <a:latin typeface="Calibri" pitchFamily="34" charset="0"/>
                <a:ea typeface="ヒラギノ角ゴ Pro W3"/>
                <a:cs typeface="ヒラギノ角ゴ Pro W3"/>
              </a:rPr>
              <a:t> RFP released in March, applications due mid-May</a:t>
            </a:r>
            <a:endParaRPr lang="en-US" b="1" dirty="0" smtClean="0">
              <a:latin typeface="Calibri" pitchFamily="34" charset="0"/>
              <a:ea typeface="ヒラギノ角ゴ Pro W3"/>
              <a:cs typeface="ヒラギノ角ゴ Pro W3"/>
            </a:endParaRP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graphicFrame>
        <p:nvGraphicFramePr>
          <p:cNvPr id="2" name="Table 1"/>
          <p:cNvGraphicFramePr>
            <a:graphicFrameLocks noGrp="1"/>
          </p:cNvGraphicFramePr>
          <p:nvPr>
            <p:extLst>
              <p:ext uri="{D42A27DB-BD31-4B8C-83A1-F6EECF244321}">
                <p14:modId xmlns:p14="http://schemas.microsoft.com/office/powerpoint/2010/main" val="3002118353"/>
              </p:ext>
            </p:extLst>
          </p:nvPr>
        </p:nvGraphicFramePr>
        <p:xfrm>
          <a:off x="552450" y="2969181"/>
          <a:ext cx="8039100" cy="2768600"/>
        </p:xfrm>
        <a:graphic>
          <a:graphicData uri="http://schemas.openxmlformats.org/drawingml/2006/table">
            <a:tbl>
              <a:tblPr firstRow="1" bandRow="1">
                <a:tableStyleId>{5C22544A-7EE6-4342-B048-85BDC9FD1C3A}</a:tableStyleId>
              </a:tblPr>
              <a:tblGrid>
                <a:gridCol w="1504950"/>
                <a:gridCol w="3200400"/>
                <a:gridCol w="3333750"/>
              </a:tblGrid>
              <a:tr h="370840">
                <a:tc>
                  <a:txBody>
                    <a:bodyPr/>
                    <a:lstStyle/>
                    <a:p>
                      <a:pPr algn="ctr"/>
                      <a:r>
                        <a:rPr lang="en-US" sz="1200" dirty="0" smtClean="0">
                          <a:latin typeface="Calibri" panose="020F0502020204030204" pitchFamily="34" charset="0"/>
                        </a:rPr>
                        <a:t>Program</a:t>
                      </a:r>
                      <a:endParaRPr lang="en-US" sz="1200" dirty="0">
                        <a:latin typeface="Calibri" panose="020F0502020204030204" pitchFamily="34" charset="0"/>
                      </a:endParaRPr>
                    </a:p>
                  </a:txBody>
                  <a:tcPr anchor="b"/>
                </a:tc>
                <a:tc>
                  <a:txBody>
                    <a:bodyPr/>
                    <a:lstStyle/>
                    <a:p>
                      <a:pPr algn="ctr"/>
                      <a:r>
                        <a:rPr lang="en-US" sz="1200" dirty="0" smtClean="0">
                          <a:latin typeface="Calibri" panose="020F0502020204030204" pitchFamily="34" charset="0"/>
                        </a:rPr>
                        <a:t>INSR</a:t>
                      </a:r>
                      <a:endParaRPr lang="en-US" sz="1200" dirty="0">
                        <a:latin typeface="Calibri" panose="020F0502020204030204" pitchFamily="34" charset="0"/>
                      </a:endParaRPr>
                    </a:p>
                  </a:txBody>
                  <a:tcPr anchor="b"/>
                </a:tc>
                <a:tc>
                  <a:txBody>
                    <a:bodyPr/>
                    <a:lstStyle/>
                    <a:p>
                      <a:pPr algn="ctr"/>
                      <a:r>
                        <a:rPr lang="en-US" sz="1200" dirty="0" smtClean="0">
                          <a:latin typeface="Calibri" panose="020F0502020204030204" pitchFamily="34" charset="0"/>
                        </a:rPr>
                        <a:t>SWG</a:t>
                      </a:r>
                      <a:endParaRPr lang="en-US" sz="1200" dirty="0">
                        <a:latin typeface="Calibri" panose="020F0502020204030204" pitchFamily="34" charset="0"/>
                      </a:endParaRPr>
                    </a:p>
                  </a:txBody>
                  <a:tcPr anchor="b"/>
                </a:tc>
              </a:tr>
              <a:tr h="370840">
                <a:tc>
                  <a:txBody>
                    <a:bodyPr/>
                    <a:lstStyle/>
                    <a:p>
                      <a:pPr algn="r"/>
                      <a:r>
                        <a:rPr lang="en-US" sz="1200" b="1" i="1" dirty="0" smtClean="0">
                          <a:latin typeface="Calibri" panose="020F0502020204030204" pitchFamily="34" charset="0"/>
                        </a:rPr>
                        <a:t>Program Priority</a:t>
                      </a:r>
                      <a:endParaRPr lang="en-US" sz="1200" b="1" i="1"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“Innovative” approaches to nutrient and sediment reduction</a:t>
                      </a:r>
                      <a:endParaRPr lang="en-US" sz="1200"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Chesapeake Watershed Agreement</a:t>
                      </a:r>
                      <a:r>
                        <a:rPr lang="en-US" sz="1200" baseline="0" dirty="0" smtClean="0">
                          <a:latin typeface="Calibri" panose="020F0502020204030204" pitchFamily="34" charset="0"/>
                        </a:rPr>
                        <a:t> goals</a:t>
                      </a:r>
                      <a:endParaRPr lang="en-US" sz="1200" dirty="0">
                        <a:latin typeface="Calibri" panose="020F0502020204030204" pitchFamily="34" charset="0"/>
                      </a:endParaRPr>
                    </a:p>
                  </a:txBody>
                  <a:tcPr anchor="ctr"/>
                </a:tc>
              </a:tr>
              <a:tr h="370840">
                <a:tc>
                  <a:txBody>
                    <a:bodyPr/>
                    <a:lstStyle/>
                    <a:p>
                      <a:pPr algn="r"/>
                      <a:r>
                        <a:rPr lang="en-US" sz="1200" b="1" i="1" dirty="0" smtClean="0">
                          <a:latin typeface="Calibri" panose="020F0502020204030204" pitchFamily="34" charset="0"/>
                        </a:rPr>
                        <a:t>Outcome</a:t>
                      </a:r>
                      <a:endParaRPr lang="en-US" sz="1200" b="1" i="1"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Measurable water quality improvement</a:t>
                      </a:r>
                      <a:endParaRPr lang="en-US" sz="1200"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Contribution to watershed agreement goals</a:t>
                      </a:r>
                      <a:endParaRPr lang="en-US" sz="1200" dirty="0">
                        <a:latin typeface="Calibri" panose="020F0502020204030204" pitchFamily="34" charset="0"/>
                      </a:endParaRPr>
                    </a:p>
                  </a:txBody>
                  <a:tcPr anchor="ctr"/>
                </a:tc>
              </a:tr>
              <a:tr h="370840">
                <a:tc>
                  <a:txBody>
                    <a:bodyPr/>
                    <a:lstStyle/>
                    <a:p>
                      <a:pPr algn="r"/>
                      <a:r>
                        <a:rPr lang="en-US" sz="1200" b="1" i="1" dirty="0" smtClean="0">
                          <a:latin typeface="Calibri" panose="020F0502020204030204" pitchFamily="34" charset="0"/>
                        </a:rPr>
                        <a:t>Eligibility</a:t>
                      </a:r>
                      <a:endParaRPr lang="en-US" sz="1200" b="1" i="1"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State and local governments, non-profits,  educational institutions, Indian tribes</a:t>
                      </a:r>
                      <a:endParaRPr lang="en-US" sz="1200"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Local</a:t>
                      </a:r>
                      <a:r>
                        <a:rPr lang="en-US" sz="1200" baseline="0" dirty="0" smtClean="0">
                          <a:latin typeface="Calibri" panose="020F0502020204030204" pitchFamily="34" charset="0"/>
                        </a:rPr>
                        <a:t> </a:t>
                      </a:r>
                      <a:r>
                        <a:rPr lang="en-US" sz="1200" dirty="0" smtClean="0">
                          <a:latin typeface="Calibri" panose="020F0502020204030204" pitchFamily="34" charset="0"/>
                        </a:rPr>
                        <a:t>governments, non-profits, K-12 educational institutions, Indian tribes</a:t>
                      </a:r>
                      <a:endParaRPr lang="en-US" sz="1200" dirty="0">
                        <a:latin typeface="Calibri" panose="020F0502020204030204" pitchFamily="34" charset="0"/>
                      </a:endParaRPr>
                    </a:p>
                  </a:txBody>
                  <a:tcPr anchor="ctr"/>
                </a:tc>
              </a:tr>
              <a:tr h="370840">
                <a:tc>
                  <a:txBody>
                    <a:bodyPr/>
                    <a:lstStyle/>
                    <a:p>
                      <a:pPr algn="r"/>
                      <a:r>
                        <a:rPr lang="en-US" sz="1200" b="1" i="1" dirty="0" smtClean="0">
                          <a:latin typeface="Calibri" panose="020F0502020204030204" pitchFamily="34" charset="0"/>
                        </a:rPr>
                        <a:t>Award Range</a:t>
                      </a:r>
                      <a:endParaRPr lang="en-US" sz="1200" b="1" i="1"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$200,000</a:t>
                      </a:r>
                      <a:r>
                        <a:rPr lang="en-US" sz="1200" baseline="0" dirty="0" smtClean="0">
                          <a:latin typeface="Calibri" panose="020F0502020204030204" pitchFamily="34" charset="0"/>
                        </a:rPr>
                        <a:t> – 500,000</a:t>
                      </a:r>
                      <a:endParaRPr lang="en-US" sz="1200"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$20,000 – 200,000</a:t>
                      </a:r>
                      <a:endParaRPr lang="en-US" sz="1200" dirty="0">
                        <a:latin typeface="Calibri" panose="020F0502020204030204" pitchFamily="34" charset="0"/>
                      </a:endParaRPr>
                    </a:p>
                  </a:txBody>
                  <a:tcPr anchor="ctr"/>
                </a:tc>
              </a:tr>
              <a:tr h="370840">
                <a:tc>
                  <a:txBody>
                    <a:bodyPr/>
                    <a:lstStyle/>
                    <a:p>
                      <a:pPr algn="r"/>
                      <a:r>
                        <a:rPr lang="en-US" sz="1200" b="1" i="1" dirty="0" smtClean="0">
                          <a:latin typeface="Calibri" panose="020F0502020204030204" pitchFamily="34" charset="0"/>
                        </a:rPr>
                        <a:t>Match Requirement</a:t>
                      </a:r>
                      <a:endParaRPr lang="en-US" sz="1200" b="1" i="1"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At least 1:1, Equal to total grant request</a:t>
                      </a:r>
                      <a:endParaRPr lang="en-US" sz="1200" dirty="0">
                        <a:latin typeface="Calibri" panose="020F0502020204030204" pitchFamily="34" charset="0"/>
                      </a:endParaRPr>
                    </a:p>
                  </a:txBody>
                  <a:tcPr anchor="ctr"/>
                </a:tc>
                <a:tc>
                  <a:txBody>
                    <a:bodyPr/>
                    <a:lstStyle/>
                    <a:p>
                      <a:pPr algn="ctr"/>
                      <a:r>
                        <a:rPr lang="en-US" sz="1200" dirty="0" smtClean="0">
                          <a:latin typeface="Calibri" panose="020F0502020204030204" pitchFamily="34" charset="0"/>
                        </a:rPr>
                        <a:t>One-third of total grant request</a:t>
                      </a:r>
                      <a:endParaRPr lang="en-US" sz="1200" dirty="0">
                        <a:latin typeface="Calibri" panose="020F0502020204030204" pitchFamily="34" charset="0"/>
                      </a:endParaRPr>
                    </a:p>
                  </a:txBody>
                  <a:tcPr anchor="ctr"/>
                </a:tc>
              </a:tr>
              <a:tr h="370840">
                <a:tc>
                  <a:txBody>
                    <a:bodyPr/>
                    <a:lstStyle/>
                    <a:p>
                      <a:pPr algn="r"/>
                      <a:r>
                        <a:rPr lang="en-US" sz="1200" b="1" i="1" baseline="0" dirty="0" smtClean="0">
                          <a:latin typeface="Calibri" panose="020F0502020204030204" pitchFamily="34" charset="0"/>
                        </a:rPr>
                        <a:t>2016 Funding</a:t>
                      </a:r>
                      <a:endParaRPr lang="en-US" sz="1200" b="1" i="1" dirty="0">
                        <a:latin typeface="Calibri" panose="020F0502020204030204" pitchFamily="34" charset="0"/>
                      </a:endParaRPr>
                    </a:p>
                  </a:txBody>
                  <a:tcPr anchor="ctr"/>
                </a:tc>
                <a:tc gridSpan="2">
                  <a:txBody>
                    <a:bodyPr/>
                    <a:lstStyle/>
                    <a:p>
                      <a:pPr algn="ctr"/>
                      <a:r>
                        <a:rPr lang="en-US" sz="1200" dirty="0" smtClean="0">
                          <a:latin typeface="Calibri" panose="020F0502020204030204" pitchFamily="34" charset="0"/>
                        </a:rPr>
                        <a:t>~ $12</a:t>
                      </a:r>
                      <a:r>
                        <a:rPr lang="en-US" sz="1200" baseline="0" dirty="0" smtClean="0">
                          <a:latin typeface="Calibri" panose="020F0502020204030204" pitchFamily="34" charset="0"/>
                        </a:rPr>
                        <a:t> million</a:t>
                      </a:r>
                      <a:endParaRPr lang="en-US" sz="1200" dirty="0">
                        <a:latin typeface="Calibri" panose="020F0502020204030204" pitchFamily="34" charset="0"/>
                      </a:endParaRPr>
                    </a:p>
                  </a:txBody>
                  <a:tcPr anchor="ctr"/>
                </a:tc>
                <a:tc hMerge="1">
                  <a:txBody>
                    <a:bodyPr/>
                    <a:lstStyle/>
                    <a:p>
                      <a:pPr algn="ctr"/>
                      <a:endParaRPr lang="en-US" sz="1400" dirty="0">
                        <a:latin typeface="Calibri" panose="020F0502020204030204" pitchFamily="34" charset="0"/>
                      </a:endParaRPr>
                    </a:p>
                  </a:txBody>
                  <a:tcPr anchor="ctr"/>
                </a:tc>
              </a:tr>
            </a:tbl>
          </a:graphicData>
        </a:graphic>
      </p:graphicFrame>
      <p:sp>
        <p:nvSpPr>
          <p:cNvPr id="3" name="TextBox 2"/>
          <p:cNvSpPr txBox="1"/>
          <p:nvPr/>
        </p:nvSpPr>
        <p:spPr>
          <a:xfrm>
            <a:off x="588858" y="5815766"/>
            <a:ext cx="3240567" cy="276999"/>
          </a:xfrm>
          <a:prstGeom prst="rect">
            <a:avLst/>
          </a:prstGeom>
          <a:noFill/>
        </p:spPr>
        <p:txBody>
          <a:bodyPr wrap="none" rtlCol="0">
            <a:spAutoFit/>
          </a:bodyPr>
          <a:lstStyle/>
          <a:p>
            <a:r>
              <a:rPr lang="en-US" sz="1200" i="1" dirty="0" smtClean="0">
                <a:solidFill>
                  <a:srgbClr val="FF0000"/>
                </a:solidFill>
                <a:latin typeface="Calibri" panose="020F0502020204030204" pitchFamily="34" charset="0"/>
              </a:rPr>
              <a:t>* Details tentative, pending partnership feedback</a:t>
            </a:r>
            <a:endParaRPr lang="en-US" sz="1200" i="1" dirty="0">
              <a:solidFill>
                <a:srgbClr val="FF0000"/>
              </a:solidFill>
              <a:latin typeface="Calibri" panose="020F0502020204030204"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1841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Grants for Restoration Implementation (cont.)</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7" name="TextBox 9"/>
          <p:cNvSpPr txBox="1">
            <a:spLocks noChangeArrowheads="1"/>
          </p:cNvSpPr>
          <p:nvPr/>
        </p:nvSpPr>
        <p:spPr bwMode="auto">
          <a:xfrm>
            <a:off x="381000" y="1066800"/>
            <a:ext cx="8458200"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marL="285750" indent="-285750">
              <a:spcAft>
                <a:spcPts val="600"/>
              </a:spcAft>
              <a:buClr>
                <a:srgbClr val="054D92"/>
              </a:buClr>
              <a:buFont typeface="Arial" panose="020B0604020202020204" pitchFamily="34" charset="0"/>
              <a:buChar char="•"/>
              <a:defRPr/>
            </a:pPr>
            <a:r>
              <a:rPr lang="en-US" dirty="0">
                <a:latin typeface="Calibri" pitchFamily="34" charset="0"/>
                <a:ea typeface="ヒラギノ角ゴ Pro W3"/>
                <a:cs typeface="ヒラギノ角ゴ Pro W3"/>
              </a:rPr>
              <a:t>F</a:t>
            </a:r>
            <a:r>
              <a:rPr lang="en-US" dirty="0" smtClean="0">
                <a:latin typeface="Calibri" pitchFamily="34" charset="0"/>
                <a:ea typeface="ヒラギノ角ゴ Pro W3"/>
                <a:cs typeface="ヒラギノ角ゴ Pro W3"/>
              </a:rPr>
              <a:t>ormal role for CBP partnership in grants review process, upcoming in May-June 2016</a:t>
            </a:r>
          </a:p>
          <a:p>
            <a:pPr lvl="1">
              <a:spcAft>
                <a:spcPts val="600"/>
              </a:spcAft>
              <a:buClr>
                <a:srgbClr val="054D92"/>
              </a:buClr>
              <a:buFont typeface="Arial" panose="020B0604020202020204" pitchFamily="34" charset="0"/>
              <a:buChar char="•"/>
              <a:defRPr/>
            </a:pPr>
            <a:r>
              <a:rPr lang="en-US" sz="2000" b="1" dirty="0" smtClean="0">
                <a:latin typeface="Calibri" pitchFamily="34" charset="0"/>
                <a:ea typeface="ヒラギノ角ゴ Pro W3"/>
                <a:cs typeface="ヒラギノ角ゴ Pro W3"/>
              </a:rPr>
              <a:t>Jurisdiction Liaisons</a:t>
            </a:r>
            <a:r>
              <a:rPr lang="en-US" sz="2000" dirty="0" smtClean="0">
                <a:latin typeface="Calibri" pitchFamily="34" charset="0"/>
                <a:ea typeface="ヒラギノ角ゴ Pro W3"/>
                <a:cs typeface="ヒラギノ角ゴ Pro W3"/>
              </a:rPr>
              <a:t> ensure consistency with state WIPs and priorities</a:t>
            </a:r>
          </a:p>
          <a:p>
            <a:pPr lvl="1">
              <a:spcAft>
                <a:spcPts val="600"/>
              </a:spcAft>
              <a:buClr>
                <a:srgbClr val="054D92"/>
              </a:buClr>
              <a:buFont typeface="Arial" panose="020B0604020202020204" pitchFamily="34" charset="0"/>
              <a:buChar char="•"/>
              <a:defRPr/>
            </a:pPr>
            <a:r>
              <a:rPr lang="en-US" sz="2000" b="1" dirty="0" smtClean="0">
                <a:latin typeface="Calibri" pitchFamily="34" charset="0"/>
                <a:ea typeface="ヒラギノ角ゴ Pro W3"/>
                <a:cs typeface="ヒラギノ角ゴ Pro W3"/>
              </a:rPr>
              <a:t>GIT Liaisons </a:t>
            </a:r>
            <a:r>
              <a:rPr lang="en-US" sz="2000" dirty="0" smtClean="0">
                <a:latin typeface="Calibri" pitchFamily="34" charset="0"/>
                <a:ea typeface="ヒラギノ角ゴ Pro W3"/>
                <a:cs typeface="ヒラギノ角ゴ Pro W3"/>
              </a:rPr>
              <a:t>prioritize alignment with management strategies</a:t>
            </a:r>
            <a:endParaRPr lang="en-US" sz="2000" b="1" dirty="0" smtClean="0">
              <a:latin typeface="Calibri" pitchFamily="34" charset="0"/>
              <a:ea typeface="ヒラギノ角ゴ Pro W3"/>
              <a:cs typeface="ヒラギノ角ゴ Pro W3"/>
            </a:endParaRPr>
          </a:p>
          <a:p>
            <a:pPr lvl="1">
              <a:spcAft>
                <a:spcPts val="600"/>
              </a:spcAft>
              <a:buClr>
                <a:srgbClr val="054D92"/>
              </a:buClr>
              <a:buFont typeface="Arial" panose="020B0604020202020204" pitchFamily="34" charset="0"/>
              <a:buChar char="•"/>
              <a:defRPr/>
            </a:pPr>
            <a:r>
              <a:rPr lang="en-US" sz="2000" b="1" i="1" u="sng" dirty="0" smtClean="0">
                <a:solidFill>
                  <a:srgbClr val="FF0000"/>
                </a:solidFill>
                <a:latin typeface="Calibri" pitchFamily="34" charset="0"/>
                <a:ea typeface="ヒラギノ角ゴ Pro W3"/>
                <a:cs typeface="ヒラギノ角ゴ Pro W3"/>
              </a:rPr>
              <a:t>CAC</a:t>
            </a:r>
            <a:r>
              <a:rPr lang="en-US" sz="2000" b="1" dirty="0" smtClean="0">
                <a:latin typeface="Calibri" pitchFamily="34" charset="0"/>
                <a:ea typeface="ヒラギノ角ゴ Pro W3"/>
                <a:cs typeface="ヒラギノ角ゴ Pro W3"/>
              </a:rPr>
              <a:t> and LGAC Liaisons</a:t>
            </a:r>
            <a:r>
              <a:rPr lang="en-US" sz="2000" dirty="0" smtClean="0">
                <a:latin typeface="Calibri" pitchFamily="34" charset="0"/>
                <a:ea typeface="ヒラギノ角ゴ Pro W3"/>
                <a:cs typeface="ヒラギノ角ゴ Pro W3"/>
              </a:rPr>
              <a:t> represent stakeholder priorities</a:t>
            </a:r>
            <a:endParaRPr lang="en-US" sz="2000" b="1" dirty="0" smtClean="0">
              <a:latin typeface="Calibri" pitchFamily="34" charset="0"/>
              <a:ea typeface="ヒラギノ角ゴ Pro W3"/>
              <a:cs typeface="ヒラギノ角ゴ Pro W3"/>
            </a:endParaRPr>
          </a:p>
          <a:p>
            <a:pPr marL="285750" indent="-285750">
              <a:spcAft>
                <a:spcPts val="600"/>
              </a:spcAft>
              <a:buClr>
                <a:srgbClr val="054D92"/>
              </a:buClr>
              <a:buFont typeface="Arial" panose="020B0604020202020204" pitchFamily="34" charset="0"/>
              <a:buChar char="•"/>
              <a:defRPr/>
            </a:pPr>
            <a:r>
              <a:rPr lang="en-US" dirty="0" smtClean="0">
                <a:latin typeface="Calibri" pitchFamily="34" charset="0"/>
                <a:ea typeface="ヒラギノ角ゴ Pro W3"/>
                <a:cs typeface="ヒラギノ角ゴ Pro W3"/>
              </a:rPr>
              <a:t>Implementation outcomes (e.g. acres) transmitted to states for annual WIP reporting purposes</a:t>
            </a:r>
          </a:p>
          <a:p>
            <a:pPr marL="285750" indent="-285750">
              <a:spcAft>
                <a:spcPts val="600"/>
              </a:spcAft>
              <a:buClr>
                <a:srgbClr val="054D92"/>
              </a:buClr>
              <a:buFont typeface="Arial" panose="020B0604020202020204" pitchFamily="34" charset="0"/>
              <a:buChar char="•"/>
              <a:defRPr/>
            </a:pPr>
            <a:r>
              <a:rPr lang="en-US" dirty="0" smtClean="0">
                <a:latin typeface="Calibri" pitchFamily="34" charset="0"/>
                <a:ea typeface="ヒラギノ角ゴ Pro W3"/>
                <a:cs typeface="ヒラギノ角ゴ Pro W3"/>
              </a:rPr>
              <a:t>Ongoing opportunity to refine and refresh annual RFP priorities</a:t>
            </a:r>
          </a:p>
          <a:p>
            <a:pPr marL="285750" indent="-285750">
              <a:spcAft>
                <a:spcPts val="600"/>
              </a:spcAft>
              <a:buClr>
                <a:srgbClr val="054D92"/>
              </a:buClr>
              <a:buFont typeface="Arial" panose="020B0604020202020204" pitchFamily="34" charset="0"/>
              <a:buChar char="•"/>
              <a:defRPr/>
            </a:pPr>
            <a:r>
              <a:rPr lang="en-US" dirty="0" smtClean="0">
                <a:latin typeface="Calibri" pitchFamily="34" charset="0"/>
                <a:ea typeface="ヒラギノ角ゴ Pro W3"/>
                <a:cs typeface="ヒラギノ角ゴ Pro W3"/>
              </a:rPr>
              <a:t>Currently drafting 2016 RFP, welcoming CBP partnership input</a:t>
            </a: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2783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Support for Networking and Information Sharing</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sp>
        <p:nvSpPr>
          <p:cNvPr id="21507" name="TextBox 9"/>
          <p:cNvSpPr txBox="1">
            <a:spLocks noChangeArrowheads="1"/>
          </p:cNvSpPr>
          <p:nvPr/>
        </p:nvSpPr>
        <p:spPr bwMode="auto">
          <a:xfrm>
            <a:off x="381000" y="838200"/>
            <a:ext cx="8458200" cy="4662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marL="285750" indent="-285750">
              <a:spcAft>
                <a:spcPts val="600"/>
              </a:spcAft>
              <a:buClr>
                <a:srgbClr val="054D92"/>
              </a:buClr>
              <a:buFont typeface="Arial" panose="020B0604020202020204" pitchFamily="34" charset="0"/>
              <a:buChar char="•"/>
              <a:defRPr/>
            </a:pPr>
            <a:r>
              <a:rPr lang="en-US" b="1" dirty="0" smtClean="0">
                <a:latin typeface="Calibri" pitchFamily="34" charset="0"/>
                <a:ea typeface="ヒラギノ角ゴ Pro W3"/>
                <a:cs typeface="ヒラギノ角ゴ Pro W3"/>
              </a:rPr>
              <a:t>Goal: </a:t>
            </a:r>
            <a:r>
              <a:rPr lang="en-US" dirty="0" smtClean="0">
                <a:latin typeface="Calibri" pitchFamily="34" charset="0"/>
                <a:ea typeface="ヒラギノ角ゴ Pro W3"/>
                <a:cs typeface="ヒラギノ角ゴ Pro W3"/>
              </a:rPr>
              <a:t>Facilitate networking opportunities for grantees </a:t>
            </a:r>
            <a:r>
              <a:rPr lang="en-US" dirty="0">
                <a:latin typeface="Calibri" pitchFamily="34" charset="0"/>
                <a:ea typeface="ヒラギノ角ゴ Pro W3"/>
                <a:cs typeface="ヒラギノ角ゴ Pro W3"/>
              </a:rPr>
              <a:t>and </a:t>
            </a:r>
            <a:r>
              <a:rPr lang="en-US" dirty="0" smtClean="0">
                <a:latin typeface="Calibri" pitchFamily="34" charset="0"/>
                <a:ea typeface="ヒラギノ角ゴ Pro W3"/>
                <a:cs typeface="ヒラギノ角ゴ Pro W3"/>
              </a:rPr>
              <a:t>partners to transfer knowledge, inform </a:t>
            </a:r>
            <a:r>
              <a:rPr lang="en-US" dirty="0">
                <a:latin typeface="Calibri" pitchFamily="34" charset="0"/>
                <a:ea typeface="ヒラギノ角ゴ Pro W3"/>
                <a:cs typeface="ヒラギノ角ゴ Pro W3"/>
              </a:rPr>
              <a:t>policy </a:t>
            </a:r>
            <a:r>
              <a:rPr lang="en-US" dirty="0" smtClean="0">
                <a:latin typeface="Calibri" pitchFamily="34" charset="0"/>
                <a:ea typeface="ヒラギノ角ゴ Pro W3"/>
                <a:cs typeface="ヒラギノ角ゴ Pro W3"/>
              </a:rPr>
              <a:t>development, </a:t>
            </a:r>
            <a:r>
              <a:rPr lang="en-US" dirty="0">
                <a:latin typeface="Calibri" pitchFamily="34" charset="0"/>
                <a:ea typeface="ヒラギノ角ゴ Pro W3"/>
                <a:cs typeface="ヒラギノ角ゴ Pro W3"/>
              </a:rPr>
              <a:t>and </a:t>
            </a:r>
            <a:r>
              <a:rPr lang="en-US" dirty="0" smtClean="0">
                <a:latin typeface="Calibri" pitchFamily="34" charset="0"/>
                <a:ea typeface="ヒラギノ角ゴ Pro W3"/>
                <a:cs typeface="ヒラギノ角ゴ Pro W3"/>
              </a:rPr>
              <a:t>develop new projects</a:t>
            </a:r>
          </a:p>
          <a:p>
            <a:pPr marL="514350" indent="-285750">
              <a:spcAft>
                <a:spcPts val="600"/>
              </a:spcAft>
              <a:buClr>
                <a:srgbClr val="054D92"/>
              </a:buClr>
              <a:buFont typeface="Arial" panose="020B0604020202020204" pitchFamily="34" charset="0"/>
              <a:buChar char="•"/>
              <a:defRPr/>
            </a:pPr>
            <a:r>
              <a:rPr lang="en-US" sz="2000" b="1" dirty="0" smtClean="0">
                <a:latin typeface="Calibri" pitchFamily="34" charset="0"/>
                <a:ea typeface="ヒラギノ角ゴ Pro W3"/>
                <a:cs typeface="ヒラギノ角ゴ Pro W3"/>
              </a:rPr>
              <a:t>Watershed and regional partner forums</a:t>
            </a:r>
            <a:r>
              <a:rPr lang="en-US" sz="2000" dirty="0" smtClean="0">
                <a:latin typeface="Calibri" pitchFamily="34" charset="0"/>
                <a:ea typeface="ヒラギノ角ゴ Pro W3"/>
                <a:cs typeface="ヒラギノ角ゴ Pro W3"/>
              </a:rPr>
              <a:t>, including Chesapeake Watershed Forum, </a:t>
            </a:r>
            <a:r>
              <a:rPr lang="en-US" sz="2000" dirty="0" err="1" smtClean="0">
                <a:latin typeface="Calibri" pitchFamily="34" charset="0"/>
                <a:ea typeface="ヒラギノ角ゴ Pro W3"/>
                <a:cs typeface="ヒラギノ角ゴ Pro W3"/>
              </a:rPr>
              <a:t>ForumPlus</a:t>
            </a:r>
            <a:r>
              <a:rPr lang="en-US" sz="2000" dirty="0" smtClean="0">
                <a:latin typeface="Calibri" pitchFamily="34" charset="0"/>
                <a:ea typeface="ヒラギノ角ゴ Pro W3"/>
                <a:cs typeface="ヒラギノ角ゴ Pro W3"/>
              </a:rPr>
              <a:t> </a:t>
            </a:r>
          </a:p>
          <a:p>
            <a:pPr marL="514350" indent="-285750">
              <a:spcAft>
                <a:spcPts val="600"/>
              </a:spcAft>
              <a:buClr>
                <a:srgbClr val="054D92"/>
              </a:buClr>
              <a:buFont typeface="Arial" panose="020B0604020202020204" pitchFamily="34" charset="0"/>
              <a:buChar char="•"/>
              <a:defRPr/>
            </a:pPr>
            <a:r>
              <a:rPr lang="en-US" sz="2000" b="1" dirty="0" smtClean="0">
                <a:latin typeface="Calibri" pitchFamily="34" charset="0"/>
                <a:ea typeface="ヒラギノ角ゴ Pro W3"/>
                <a:cs typeface="ヒラギノ角ゴ Pro W3"/>
              </a:rPr>
              <a:t>Chesapeake Network </a:t>
            </a:r>
            <a:r>
              <a:rPr lang="en-US" sz="2000" dirty="0" smtClean="0">
                <a:latin typeface="Calibri" pitchFamily="34" charset="0"/>
                <a:ea typeface="ヒラギノ角ゴ Pro W3"/>
                <a:cs typeface="ヒラギノ角ゴ Pro W3"/>
              </a:rPr>
              <a:t>supports remote collaboration amongst partners</a:t>
            </a:r>
            <a:endParaRPr lang="en-US" sz="2000" b="1" dirty="0" smtClean="0">
              <a:latin typeface="Calibri" pitchFamily="34" charset="0"/>
              <a:ea typeface="ヒラギノ角ゴ Pro W3"/>
              <a:cs typeface="ヒラギノ角ゴ Pro W3"/>
            </a:endParaRPr>
          </a:p>
          <a:p>
            <a:pPr marL="514350" indent="-285750">
              <a:spcAft>
                <a:spcPts val="600"/>
              </a:spcAft>
              <a:buClr>
                <a:srgbClr val="054D92"/>
              </a:buClr>
              <a:buFont typeface="Arial" panose="020B0604020202020204" pitchFamily="34" charset="0"/>
              <a:buChar char="•"/>
              <a:defRPr/>
            </a:pPr>
            <a:r>
              <a:rPr lang="en-US" sz="2000" b="1" dirty="0" smtClean="0">
                <a:latin typeface="Calibri" pitchFamily="34" charset="0"/>
                <a:ea typeface="ヒラギノ角ゴ Pro W3"/>
                <a:cs typeface="ヒラギノ角ゴ Pro W3"/>
              </a:rPr>
              <a:t>Sector-specific annual roundtables</a:t>
            </a:r>
            <a:r>
              <a:rPr lang="en-US" sz="2000" dirty="0" smtClean="0">
                <a:latin typeface="Calibri" pitchFamily="34" charset="0"/>
                <a:ea typeface="ヒラギノ角ゴ Pro W3"/>
                <a:cs typeface="ヒラギノ角ゴ Pro W3"/>
              </a:rPr>
              <a:t>, including Chesapeake Agricultural Networking Forum, </a:t>
            </a:r>
            <a:r>
              <a:rPr lang="en-US" sz="2000" dirty="0" err="1" smtClean="0">
                <a:latin typeface="Calibri" pitchFamily="34" charset="0"/>
                <a:ea typeface="ヒラギノ角ゴ Pro W3"/>
                <a:cs typeface="ヒラギノ角ゴ Pro W3"/>
              </a:rPr>
              <a:t>Baywide</a:t>
            </a:r>
            <a:r>
              <a:rPr lang="en-US" sz="2000" dirty="0" smtClean="0">
                <a:latin typeface="Calibri" pitchFamily="34" charset="0"/>
                <a:ea typeface="ヒラギノ角ゴ Pro W3"/>
                <a:cs typeface="ヒラギノ角ゴ Pro W3"/>
              </a:rPr>
              <a:t> </a:t>
            </a:r>
            <a:r>
              <a:rPr lang="en-US" sz="2000" dirty="0" err="1" smtClean="0">
                <a:latin typeface="Calibri" pitchFamily="34" charset="0"/>
                <a:ea typeface="ヒラギノ角ゴ Pro W3"/>
                <a:cs typeface="ヒラギノ角ゴ Pro W3"/>
              </a:rPr>
              <a:t>Stormwater</a:t>
            </a:r>
            <a:r>
              <a:rPr lang="en-US" sz="2000" dirty="0" smtClean="0">
                <a:latin typeface="Calibri" pitchFamily="34" charset="0"/>
                <a:ea typeface="ヒラギノ角ゴ Pro W3"/>
                <a:cs typeface="ヒラギノ角ゴ Pro W3"/>
              </a:rPr>
              <a:t> Partnership Retreats, and Local Government Forum</a:t>
            </a:r>
          </a:p>
          <a:p>
            <a:pPr marL="514350" indent="-285750">
              <a:spcAft>
                <a:spcPts val="600"/>
              </a:spcAft>
              <a:buClr>
                <a:srgbClr val="054D92"/>
              </a:buClr>
              <a:buFont typeface="Arial" panose="020B0604020202020204" pitchFamily="34" charset="0"/>
              <a:buChar char="•"/>
              <a:defRPr/>
            </a:pPr>
            <a:r>
              <a:rPr lang="en-US" sz="2000" b="1" dirty="0" smtClean="0">
                <a:latin typeface="Calibri" pitchFamily="34" charset="0"/>
                <a:ea typeface="ヒラギノ角ゴ Pro W3"/>
                <a:cs typeface="ヒラギノ角ゴ Pro W3"/>
              </a:rPr>
              <a:t>Project Spotlight Webinars</a:t>
            </a:r>
            <a:r>
              <a:rPr lang="en-US" sz="2000" dirty="0">
                <a:latin typeface="Calibri" pitchFamily="34" charset="0"/>
                <a:ea typeface="ヒラギノ角ゴ Pro W3"/>
                <a:cs typeface="ヒラギノ角ゴ Pro W3"/>
              </a:rPr>
              <a:t> </a:t>
            </a:r>
            <a:r>
              <a:rPr lang="en-US" sz="2000" dirty="0" smtClean="0">
                <a:latin typeface="Calibri" pitchFamily="34" charset="0"/>
                <a:ea typeface="ヒラギノ角ゴ Pro W3"/>
                <a:cs typeface="ヒラギノ角ゴ Pro W3"/>
              </a:rPr>
              <a:t>showcasing 2-3 NFWF-funded projects discussing a common theme or priority</a:t>
            </a:r>
          </a:p>
          <a:p>
            <a:pPr marL="514350" indent="-285750">
              <a:spcAft>
                <a:spcPts val="600"/>
              </a:spcAft>
              <a:buClr>
                <a:srgbClr val="054D92"/>
              </a:buClr>
              <a:buFont typeface="Arial" panose="020B0604020202020204" pitchFamily="34" charset="0"/>
              <a:buChar char="•"/>
              <a:defRPr/>
            </a:pPr>
            <a:r>
              <a:rPr lang="en-US" sz="2000" b="1" dirty="0" smtClean="0">
                <a:latin typeface="Calibri" pitchFamily="34" charset="0"/>
                <a:ea typeface="ヒラギノ角ゴ Pro W3"/>
                <a:cs typeface="ヒラギノ角ゴ Pro W3"/>
              </a:rPr>
              <a:t>Media relations support </a:t>
            </a:r>
            <a:r>
              <a:rPr lang="en-US" sz="2000" dirty="0" smtClean="0">
                <a:latin typeface="Calibri" pitchFamily="34" charset="0"/>
                <a:ea typeface="ヒラギノ角ゴ Pro W3"/>
                <a:cs typeface="ヒラギノ角ゴ Pro W3"/>
              </a:rPr>
              <a:t>to advance NFWF and grantee storytelling of restoration successes</a:t>
            </a:r>
            <a:endParaRPr lang="en-US" sz="2000" b="1" dirty="0" smtClean="0">
              <a:latin typeface="Calibri" pitchFamily="34" charset="0"/>
              <a:ea typeface="ヒラギノ角ゴ Pro W3"/>
              <a:cs typeface="ヒラギノ角ゴ Pro W3"/>
            </a:endParaRPr>
          </a:p>
        </p:txBody>
      </p:sp>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1841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3991" y="5791201"/>
            <a:ext cx="4027155" cy="799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ctangle 17"/>
          <p:cNvSpPr>
            <a:spLocks noChangeArrowheads="1"/>
          </p:cNvSpPr>
          <p:nvPr/>
        </p:nvSpPr>
        <p:spPr bwMode="auto">
          <a:xfrm>
            <a:off x="0" y="6629400"/>
            <a:ext cx="9144000" cy="228600"/>
          </a:xfrm>
          <a:prstGeom prst="rect">
            <a:avLst/>
          </a:prstGeom>
          <a:solidFill>
            <a:srgbClr val="B2BB1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endParaRPr lang="en-US" altLang="en-US"/>
          </a:p>
        </p:txBody>
      </p:sp>
      <p:graphicFrame>
        <p:nvGraphicFramePr>
          <p:cNvPr id="3" name="Table 2"/>
          <p:cNvGraphicFramePr>
            <a:graphicFrameLocks noGrp="1"/>
          </p:cNvGraphicFramePr>
          <p:nvPr>
            <p:extLst>
              <p:ext uri="{D42A27DB-BD31-4B8C-83A1-F6EECF244321}">
                <p14:modId xmlns:p14="http://schemas.microsoft.com/office/powerpoint/2010/main" val="3723615589"/>
              </p:ext>
            </p:extLst>
          </p:nvPr>
        </p:nvGraphicFramePr>
        <p:xfrm>
          <a:off x="609600" y="761999"/>
          <a:ext cx="6781799" cy="5029202"/>
        </p:xfrm>
        <a:graphic>
          <a:graphicData uri="http://schemas.openxmlformats.org/drawingml/2006/table">
            <a:tbl>
              <a:tblPr/>
              <a:tblGrid>
                <a:gridCol w="664339"/>
                <a:gridCol w="2671198"/>
                <a:gridCol w="1148754"/>
                <a:gridCol w="1148754"/>
                <a:gridCol w="1148754"/>
              </a:tblGrid>
              <a:tr h="699746">
                <a:tc>
                  <a:txBody>
                    <a:bodyPr/>
                    <a:lstStyle/>
                    <a:p>
                      <a:pPr algn="l" fontAlgn="b"/>
                      <a:endParaRPr lang="en-US" sz="1100" b="0" i="0" u="none" strike="noStrike" dirty="0">
                        <a:solidFill>
                          <a:srgbClr val="000000"/>
                        </a:solidFill>
                        <a:effectLst/>
                        <a:latin typeface="Calibri"/>
                      </a:endParaRPr>
                    </a:p>
                  </a:txBody>
                  <a:tcPr marL="7046" marR="7046" marT="7046"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a:rPr>
                        <a:t>CAC </a:t>
                      </a:r>
                      <a:r>
                        <a:rPr lang="en-US" sz="1100" b="1" i="0" u="none" strike="noStrike" dirty="0" smtClean="0">
                          <a:solidFill>
                            <a:srgbClr val="000000"/>
                          </a:solidFill>
                          <a:effectLst/>
                          <a:latin typeface="Calibri"/>
                        </a:rPr>
                        <a:t>Priorities,</a:t>
                      </a:r>
                      <a:r>
                        <a:rPr lang="en-US" sz="1100" b="1" i="0" u="none" strike="noStrike" baseline="0" dirty="0" smtClean="0">
                          <a:solidFill>
                            <a:srgbClr val="000000"/>
                          </a:solidFill>
                          <a:effectLst/>
                          <a:latin typeface="Calibri"/>
                        </a:rPr>
                        <a:t> 2016-2017</a:t>
                      </a:r>
                      <a:endParaRPr lang="en-US" sz="1100" b="1" i="0" u="none" strike="noStrike" dirty="0">
                        <a:solidFill>
                          <a:srgbClr val="000000"/>
                        </a:solidFill>
                        <a:effectLst/>
                        <a:latin typeface="Calibri"/>
                      </a:endParaRP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CE6F1"/>
                    </a:solidFill>
                  </a:tcPr>
                </a:tc>
                <a:tc>
                  <a:txBody>
                    <a:bodyPr/>
                    <a:lstStyle/>
                    <a:p>
                      <a:pPr algn="ctr" fontAlgn="b"/>
                      <a:r>
                        <a:rPr lang="en-US" sz="1100" b="1" i="0" u="none" strike="noStrike" dirty="0">
                          <a:solidFill>
                            <a:srgbClr val="000000"/>
                          </a:solidFill>
                          <a:effectLst/>
                          <a:latin typeface="Calibri"/>
                        </a:rPr>
                        <a:t>Technical Assistance</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CE6F1"/>
                    </a:solidFill>
                  </a:tcPr>
                </a:tc>
                <a:tc>
                  <a:txBody>
                    <a:bodyPr/>
                    <a:lstStyle/>
                    <a:p>
                      <a:pPr algn="ctr" fontAlgn="b"/>
                      <a:r>
                        <a:rPr lang="en-US" sz="1100" b="1" i="0" u="none" strike="noStrike">
                          <a:solidFill>
                            <a:srgbClr val="000000"/>
                          </a:solidFill>
                          <a:effectLst/>
                          <a:latin typeface="Calibri"/>
                        </a:rPr>
                        <a:t>Implementation Grants</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CE6F1"/>
                    </a:solidFill>
                  </a:tcPr>
                </a:tc>
                <a:tc>
                  <a:txBody>
                    <a:bodyPr/>
                    <a:lstStyle/>
                    <a:p>
                      <a:pPr algn="ctr" fontAlgn="b"/>
                      <a:r>
                        <a:rPr lang="en-US" sz="1100" b="1" i="0" u="none" strike="noStrike">
                          <a:solidFill>
                            <a:srgbClr val="000000"/>
                          </a:solidFill>
                          <a:effectLst/>
                          <a:latin typeface="Calibri"/>
                        </a:rPr>
                        <a:t>Networking and Information Sharing</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CE6F1"/>
                    </a:solidFill>
                  </a:tcPr>
                </a:tc>
              </a:tr>
              <a:tr h="180394">
                <a:tc rowSpan="5">
                  <a:txBody>
                    <a:bodyPr/>
                    <a:lstStyle/>
                    <a:p>
                      <a:pPr algn="ctr" fontAlgn="ctr"/>
                      <a:r>
                        <a:rPr lang="en-US" sz="1100" b="1" i="0" u="none" strike="noStrike">
                          <a:solidFill>
                            <a:srgbClr val="000000"/>
                          </a:solidFill>
                          <a:effectLst/>
                          <a:latin typeface="Calibri"/>
                        </a:rPr>
                        <a:t>Urban SW and Land Use</a:t>
                      </a:r>
                    </a:p>
                  </a:txBody>
                  <a:tcPr marL="7046" marR="7046" marT="7046" marB="0" vert="vert27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CE6F1"/>
                    </a:solidFill>
                  </a:tcPr>
                </a:tc>
                <a:tc>
                  <a:txBody>
                    <a:bodyPr/>
                    <a:lstStyle/>
                    <a:p>
                      <a:pPr lvl="0" algn="l" fontAlgn="ctr"/>
                      <a:r>
                        <a:rPr lang="en-US" sz="1100" b="0" i="0" u="none" strike="noStrike" dirty="0">
                          <a:solidFill>
                            <a:srgbClr val="000000"/>
                          </a:solidFill>
                          <a:effectLst/>
                          <a:latin typeface="Calibri"/>
                        </a:rPr>
                        <a:t>MS4 permitting and mapping</a:t>
                      </a: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rPr>
                        <a:t>Crediting land conservation</a:t>
                      </a: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rPr>
                        <a:t>Stream Buffers</a:t>
                      </a: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rPr>
                        <a:t>Urban tree canopy </a:t>
                      </a: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rPr>
                        <a:t>Environmental Financing Symposium</a:t>
                      </a: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CC99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CC99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CC99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rowSpan="10">
                  <a:txBody>
                    <a:bodyPr/>
                    <a:lstStyle/>
                    <a:p>
                      <a:pPr algn="ctr" fontAlgn="ctr"/>
                      <a:r>
                        <a:rPr lang="en-US" sz="1100" b="1" i="0" u="none" strike="noStrike">
                          <a:solidFill>
                            <a:srgbClr val="000000"/>
                          </a:solidFill>
                          <a:effectLst/>
                          <a:latin typeface="Calibri"/>
                        </a:rPr>
                        <a:t>WQ, Agriculture and Fisheries</a:t>
                      </a:r>
                    </a:p>
                  </a:txBody>
                  <a:tcPr marL="7046" marR="7046" marT="7046" marB="0" vert="vert27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CE6F1"/>
                    </a:solidFill>
                  </a:tcPr>
                </a:tc>
                <a:tc>
                  <a:txBody>
                    <a:bodyPr/>
                    <a:lstStyle/>
                    <a:p>
                      <a:pPr lvl="0" algn="l" fontAlgn="ctr"/>
                      <a:r>
                        <a:rPr lang="en-US" sz="1100" b="0" i="0" u="none" strike="noStrike" dirty="0">
                          <a:solidFill>
                            <a:srgbClr val="000000"/>
                          </a:solidFill>
                          <a:effectLst/>
                          <a:latin typeface="Calibri"/>
                          <a:ea typeface="Symbol"/>
                          <a:cs typeface="Symbol"/>
                        </a:rPr>
                        <a:t>Verification</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NMP Expert Panel and credits </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2 Year Milestones/Phase III WIPs </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rPr>
                        <a:t>Water Quality Trading</a:t>
                      </a: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dirty="0">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dirty="0">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Manure to Energy  </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Stream Buffers </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Enhancing USDA involvement</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Oysters as a pollution reduction BMP </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Blue Catfish invasive species</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Blue Crabs Total Allowable Catch</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rowSpan="9">
                  <a:txBody>
                    <a:bodyPr/>
                    <a:lstStyle/>
                    <a:p>
                      <a:pPr algn="ctr" fontAlgn="ctr"/>
                      <a:r>
                        <a:rPr lang="en-US" sz="1100" b="1" i="0" u="none" strike="noStrike">
                          <a:solidFill>
                            <a:srgbClr val="000000"/>
                          </a:solidFill>
                          <a:effectLst/>
                          <a:latin typeface="Calibri"/>
                        </a:rPr>
                        <a:t>Stewardship</a:t>
                      </a:r>
                    </a:p>
                  </a:txBody>
                  <a:tcPr marL="7046" marR="7046" marT="7046" marB="0" vert="vert27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CE6F1"/>
                    </a:solidFill>
                  </a:tcPr>
                </a:tc>
                <a:tc>
                  <a:txBody>
                    <a:bodyPr/>
                    <a:lstStyle/>
                    <a:p>
                      <a:pPr lvl="0" algn="l" fontAlgn="ctr"/>
                      <a:r>
                        <a:rPr lang="en-US" sz="1100" b="0" i="0" u="none" strike="noStrike" dirty="0">
                          <a:solidFill>
                            <a:srgbClr val="000000"/>
                          </a:solidFill>
                          <a:effectLst/>
                          <a:latin typeface="Calibri"/>
                          <a:ea typeface="Symbol"/>
                          <a:cs typeface="Symbol"/>
                        </a:rPr>
                        <a:t>Local government funding</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Local messaging</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Engaging diverse groups</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Public water access</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Local river report cards</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Environmental literacy</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dirty="0">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Urban agriculture</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Trash prevention and removal</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r h="180394">
                <a:tc vMerge="1">
                  <a:txBody>
                    <a:bodyPr/>
                    <a:lstStyle/>
                    <a:p>
                      <a:endParaRPr lang="en-US"/>
                    </a:p>
                  </a:txBody>
                  <a:tcPr/>
                </a:tc>
                <a:tc>
                  <a:txBody>
                    <a:bodyPr/>
                    <a:lstStyle/>
                    <a:p>
                      <a:pPr lvl="0" algn="l" fontAlgn="ctr"/>
                      <a:r>
                        <a:rPr lang="en-US" sz="1100" b="0" i="0" u="none" strike="noStrike" dirty="0">
                          <a:solidFill>
                            <a:srgbClr val="000000"/>
                          </a:solidFill>
                          <a:effectLst/>
                          <a:latin typeface="Calibri"/>
                          <a:ea typeface="Symbol"/>
                          <a:cs typeface="Symbol"/>
                        </a:rPr>
                        <a:t>Environmental careers</a:t>
                      </a:r>
                      <a:endParaRPr lang="en-US" sz="1100" b="0" i="0" u="none" strike="noStrike" dirty="0">
                        <a:solidFill>
                          <a:srgbClr val="000000"/>
                        </a:solidFill>
                        <a:effectLst/>
                        <a:latin typeface="Calibri"/>
                      </a:endParaRPr>
                    </a:p>
                  </a:txBody>
                  <a:tcPr marL="137160" marR="9144" marT="9144"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a:solidFill>
                            <a:srgbClr val="FFFF66"/>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c>
                  <a:txBody>
                    <a:bodyPr/>
                    <a:lstStyle/>
                    <a:p>
                      <a:pPr algn="l" fontAlgn="b"/>
                      <a:r>
                        <a:rPr lang="en-US" sz="1100" b="0" i="0" u="none" strike="noStrike" dirty="0">
                          <a:solidFill>
                            <a:srgbClr val="000000"/>
                          </a:solidFill>
                          <a:effectLst/>
                          <a:latin typeface="Calibri"/>
                        </a:rPr>
                        <a:t> </a:t>
                      </a:r>
                    </a:p>
                  </a:txBody>
                  <a:tcPr marL="7046" marR="7046" marT="7046"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bl>
          </a:graphicData>
        </a:graphic>
      </p:graphicFrame>
      <p:sp>
        <p:nvSpPr>
          <p:cNvPr id="7" name="Title 1"/>
          <p:cNvSpPr txBox="1">
            <a:spLocks/>
          </p:cNvSpPr>
          <p:nvPr/>
        </p:nvSpPr>
        <p:spPr bwMode="auto">
          <a:xfrm>
            <a:off x="304800" y="152400"/>
            <a:ext cx="9144000" cy="685800"/>
          </a:xfrm>
          <a:prstGeom prst="rect">
            <a:avLst/>
          </a:prstGeom>
          <a:noFill/>
          <a:ln w="9525">
            <a:noFill/>
            <a:miter lim="800000"/>
            <a:headEnd/>
            <a:tailEnd/>
          </a:ln>
        </p:spPr>
        <p:txBody>
          <a:bodyPr anchor="ctr"/>
          <a:lstStyle/>
          <a:p>
            <a:pPr>
              <a:defRPr/>
            </a:pPr>
            <a:r>
              <a:rPr lang="en-US" sz="2800" b="1" kern="0" dirty="0" smtClean="0">
                <a:solidFill>
                  <a:srgbClr val="004990">
                    <a:alpha val="95000"/>
                  </a:srgbClr>
                </a:solidFill>
                <a:latin typeface="Calibri" panose="020F0502020204030204" pitchFamily="34" charset="0"/>
                <a:ea typeface="Segoe UI" pitchFamily="34" charset="0"/>
                <a:cs typeface="Segoe UI" pitchFamily="34" charset="0"/>
              </a:rPr>
              <a:t>Current CAC-NFWF Priority Alignment</a:t>
            </a:r>
            <a:endParaRPr lang="en-US" sz="2800" b="1" kern="0" dirty="0">
              <a:solidFill>
                <a:srgbClr val="004990">
                  <a:alpha val="95000"/>
                </a:srgbClr>
              </a:solidFill>
              <a:latin typeface="Calibri" panose="020F0502020204030204" pitchFamily="34" charset="0"/>
              <a:ea typeface="Segoe UI" pitchFamily="34" charset="0"/>
              <a:cs typeface="Segoe UI"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987945608"/>
              </p:ext>
            </p:extLst>
          </p:nvPr>
        </p:nvGraphicFramePr>
        <p:xfrm>
          <a:off x="7848600" y="2286000"/>
          <a:ext cx="863600" cy="1524000"/>
        </p:xfrm>
        <a:graphic>
          <a:graphicData uri="http://schemas.openxmlformats.org/drawingml/2006/table">
            <a:tbl>
              <a:tblPr/>
              <a:tblGrid>
                <a:gridCol w="863600"/>
              </a:tblGrid>
              <a:tr h="381000">
                <a:tc>
                  <a:txBody>
                    <a:bodyPr/>
                    <a:lstStyle/>
                    <a:p>
                      <a:pPr algn="ctr" fontAlgn="ctr"/>
                      <a:r>
                        <a:rPr lang="en-US" sz="1100" b="0" i="0" u="none" strike="noStrike" dirty="0">
                          <a:solidFill>
                            <a:srgbClr val="000000"/>
                          </a:solidFill>
                          <a:effectLst/>
                          <a:latin typeface="Calibri"/>
                        </a:rPr>
                        <a:t>Significant Alignment</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66FF66"/>
                    </a:solidFill>
                  </a:tcPr>
                </a:tc>
              </a:tr>
              <a:tr h="190500">
                <a:tc>
                  <a:txBody>
                    <a:bodyPr/>
                    <a:lstStyle/>
                    <a:p>
                      <a:pPr algn="ctr" fontAlgn="ctr"/>
                      <a:endParaRPr lang="en-US" sz="1100" b="0" i="0" u="none" strike="noStrike">
                        <a:solidFill>
                          <a:srgbClr val="000000"/>
                        </a:solidFill>
                        <a:effectLst/>
                        <a:latin typeface="Calibri"/>
                      </a:endParaRPr>
                    </a:p>
                  </a:txBody>
                  <a:tcPr marL="9525" marR="9525" marT="9525"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381000">
                <a:tc>
                  <a:txBody>
                    <a:bodyPr/>
                    <a:lstStyle/>
                    <a:p>
                      <a:pPr algn="ctr" fontAlgn="ctr"/>
                      <a:r>
                        <a:rPr lang="en-US" sz="1100" b="0" i="0" u="none" strike="noStrike">
                          <a:solidFill>
                            <a:srgbClr val="000000"/>
                          </a:solidFill>
                          <a:effectLst/>
                          <a:latin typeface="Calibri"/>
                        </a:rPr>
                        <a:t>Moderate Alignment</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66"/>
                    </a:solidFill>
                  </a:tcPr>
                </a:tc>
              </a:tr>
              <a:tr h="190500">
                <a:tc>
                  <a:txBody>
                    <a:bodyPr/>
                    <a:lstStyle/>
                    <a:p>
                      <a:pPr algn="ctr" fontAlgn="ctr"/>
                      <a:endParaRPr lang="en-US" sz="1100" b="0" i="0" u="none" strike="noStrike" dirty="0">
                        <a:solidFill>
                          <a:srgbClr val="000000"/>
                        </a:solidFill>
                        <a:effectLst/>
                        <a:latin typeface="Calibri"/>
                      </a:endParaRPr>
                    </a:p>
                  </a:txBody>
                  <a:tcPr marL="9525" marR="9525" marT="9525"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r>
              <a:tr h="381000">
                <a:tc>
                  <a:txBody>
                    <a:bodyPr/>
                    <a:lstStyle/>
                    <a:p>
                      <a:pPr algn="ctr" fontAlgn="ctr"/>
                      <a:r>
                        <a:rPr lang="en-US" sz="1100" b="0" i="0" u="none" strike="noStrike" dirty="0">
                          <a:solidFill>
                            <a:srgbClr val="000000"/>
                          </a:solidFill>
                          <a:effectLst/>
                          <a:latin typeface="Calibri"/>
                        </a:rPr>
                        <a:t>Minimal Alignment</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5050"/>
                    </a:solidFill>
                  </a:tcPr>
                </a:tc>
              </a:tr>
            </a:tbl>
          </a:graphicData>
        </a:graphic>
      </p:graphicFrame>
    </p:spTree>
    <p:extLst>
      <p:ext uri="{BB962C8B-B14F-4D97-AF65-F5344CB8AC3E}">
        <p14:creationId xmlns:p14="http://schemas.microsoft.com/office/powerpoint/2010/main" val="233019899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nk Presentation">
      <a:majorFont>
        <a:latin typeface="Georgia"/>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6FD3972E93D694996760515BF6F8D1B" ma:contentTypeVersion="6" ma:contentTypeDescription="Create a new document." ma:contentTypeScope="" ma:versionID="866d714bc745279cbe56086ed37496ff">
  <xsd:schema xmlns:xsd="http://www.w3.org/2001/XMLSchema" xmlns:p="http://schemas.microsoft.com/office/2006/metadata/properties" xmlns:ns2="6ffdec40-8fb9-4dbf-89d0-8ccff750ae4c" targetNamespace="http://schemas.microsoft.com/office/2006/metadata/properties" ma:root="true" ma:fieldsID="f1d04f5fe0044ca10b767dd446791a3b" ns2:_="">
    <xsd:import namespace="6ffdec40-8fb9-4dbf-89d0-8ccff750ae4c"/>
    <xsd:element name="properties">
      <xsd:complexType>
        <xsd:sequence>
          <xsd:element name="documentManagement">
            <xsd:complexType>
              <xsd:all>
                <xsd:element ref="ns2:Group" minOccurs="0"/>
                <xsd:element ref="ns2:Category" minOccurs="0"/>
                <xsd:element ref="ns2:Year" minOccurs="0"/>
                <xsd:element ref="ns2:Description0" minOccurs="0"/>
              </xsd:all>
            </xsd:complexType>
          </xsd:element>
        </xsd:sequence>
      </xsd:complexType>
    </xsd:element>
  </xsd:schema>
  <xsd:schema xmlns:xsd="http://www.w3.org/2001/XMLSchema" xmlns:dms="http://schemas.microsoft.com/office/2006/documentManagement/types" targetNamespace="6ffdec40-8fb9-4dbf-89d0-8ccff750ae4c" elementFormDefault="qualified">
    <xsd:import namespace="http://schemas.microsoft.com/office/2006/documentManagement/types"/>
    <xsd:element name="Group" ma:index="2" nillable="true" ma:displayName="Category" ma:description="Specify the Agency, Program, or Subject (Congressional, Appropriations, etc.)" ma:internalName="Group">
      <xsd:simpleType>
        <xsd:restriction base="dms:Text">
          <xsd:maxLength value="255"/>
        </xsd:restriction>
      </xsd:simpleType>
    </xsd:element>
    <xsd:element name="Category" ma:index="3" nillable="true" ma:displayName="Group" ma:internalName="Category">
      <xsd:simpleType>
        <xsd:restriction base="dms:Text">
          <xsd:maxLength value="255"/>
        </xsd:restriction>
      </xsd:simpleType>
    </xsd:element>
    <xsd:element name="Year" ma:index="4" nillable="true" ma:displayName="Year" ma:internalName="Year">
      <xsd:simpleType>
        <xsd:restriction base="dms:Text">
          <xsd:maxLength value="255"/>
        </xsd:restriction>
      </xsd:simpleType>
    </xsd:element>
    <xsd:element name="Description0" ma:index="11" nillable="true" ma:displayName="Description" ma:description="Provide a brief description of the file contents." ma:internalName="Description0">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Group xmlns="6ffdec40-8fb9-4dbf-89d0-8ccff750ae4c" xsi:nil="true"/>
    <Description0 xmlns="6ffdec40-8fb9-4dbf-89d0-8ccff750ae4c" xsi:nil="true"/>
    <Category xmlns="6ffdec40-8fb9-4dbf-89d0-8ccff750ae4c" xsi:nil="true"/>
    <Year xmlns="6ffdec40-8fb9-4dbf-89d0-8ccff750ae4c"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674288-D12C-48BB-B39B-143D71FF3BFC}">
  <ds:schemaRefs>
    <ds:schemaRef ds:uri="http://schemas.microsoft.com/office/2006/metadata/longProperties"/>
  </ds:schemaRefs>
</ds:datastoreItem>
</file>

<file path=customXml/itemProps2.xml><?xml version="1.0" encoding="utf-8"?>
<ds:datastoreItem xmlns:ds="http://schemas.openxmlformats.org/officeDocument/2006/customXml" ds:itemID="{269A9119-7A66-40EF-893C-1B8B030647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fdec40-8fb9-4dbf-89d0-8ccff750ae4c"/>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F87CFC29-32F9-400A-9912-28B40C083DAD}">
  <ds:schemaRefs>
    <ds:schemaRef ds:uri="http://www.w3.org/XML/1998/namespace"/>
    <ds:schemaRef ds:uri="http://purl.org/dc/elements/1.1/"/>
    <ds:schemaRef ds:uri="http://purl.org/dc/terms/"/>
    <ds:schemaRef ds:uri="http://schemas.microsoft.com/office/2006/metadata/properties"/>
    <ds:schemaRef ds:uri="http://schemas.microsoft.com/office/2006/documentManagement/types"/>
    <ds:schemaRef ds:uri="http://schemas.openxmlformats.org/package/2006/metadata/core-properties"/>
    <ds:schemaRef ds:uri="6ffdec40-8fb9-4dbf-89d0-8ccff750ae4c"/>
    <ds:schemaRef ds:uri="http://purl.org/dc/dcmitype/"/>
  </ds:schemaRefs>
</ds:datastoreItem>
</file>

<file path=customXml/itemProps4.xml><?xml version="1.0" encoding="utf-8"?>
<ds:datastoreItem xmlns:ds="http://schemas.openxmlformats.org/officeDocument/2006/customXml" ds:itemID="{DF72085F-8A1D-47B9-BACA-8865B3FBE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25263</TotalTime>
  <Words>789</Words>
  <Application>Microsoft Office PowerPoint</Application>
  <PresentationFormat>On-screen Show (4:3)</PresentationFormat>
  <Paragraphs>187</Paragraphs>
  <Slides>11</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Georgia</vt:lpstr>
      <vt:lpstr>Segoe UI</vt:lpstr>
      <vt:lpstr>Symbol</vt:lpstr>
      <vt:lpstr>ヒラギノ角ゴ Pro W3</vt:lpstr>
      <vt:lpstr>Blank Presentation</vt:lpstr>
      <vt:lpstr>Office Theme</vt:lpstr>
      <vt:lpstr>National Fish and Wildlife Foundation Chesapeake Bay Stewardship Fund Program Update  Chesapeake Bay Program Citizens Advisory Committee Thursday, February 18th, 2016  Jake Reilly Director, Chesapeake Bay Programs National Fish and Wildlife Foundation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Emily Christenson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Christenson</dc:creator>
  <cp:lastModifiedBy>Jessica</cp:lastModifiedBy>
  <cp:revision>789</cp:revision>
  <cp:lastPrinted>2015-07-15T17:07:01Z</cp:lastPrinted>
  <dcterms:created xsi:type="dcterms:W3CDTF">2015-04-20T02:39:19Z</dcterms:created>
  <dcterms:modified xsi:type="dcterms:W3CDTF">2016-02-18T16:48:00Z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0x01010086FD3972E93D694996760515BF6F8D1B</vt:lpwstr>
  </property>
</Properties>
</file>