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5"/>
  </p:notesMasterIdLst>
  <p:sldIdLst>
    <p:sldId id="257" r:id="rId2"/>
    <p:sldId id="259" r:id="rId3"/>
    <p:sldId id="366" r:id="rId4"/>
    <p:sldId id="368" r:id="rId5"/>
    <p:sldId id="367" r:id="rId6"/>
    <p:sldId id="369" r:id="rId7"/>
    <p:sldId id="370" r:id="rId8"/>
    <p:sldId id="375" r:id="rId9"/>
    <p:sldId id="371" r:id="rId10"/>
    <p:sldId id="372" r:id="rId11"/>
    <p:sldId id="373" r:id="rId12"/>
    <p:sldId id="261" r:id="rId13"/>
    <p:sldId id="262" r:id="rId14"/>
    <p:sldId id="374" r:id="rId15"/>
    <p:sldId id="310" r:id="rId16"/>
    <p:sldId id="357" r:id="rId17"/>
    <p:sldId id="270" r:id="rId18"/>
    <p:sldId id="271" r:id="rId19"/>
    <p:sldId id="311" r:id="rId20"/>
    <p:sldId id="353" r:id="rId21"/>
    <p:sldId id="327" r:id="rId22"/>
    <p:sldId id="320" r:id="rId23"/>
    <p:sldId id="345" r:id="rId24"/>
    <p:sldId id="288" r:id="rId25"/>
    <p:sldId id="326" r:id="rId26"/>
    <p:sldId id="330" r:id="rId27"/>
    <p:sldId id="325" r:id="rId28"/>
    <p:sldId id="296" r:id="rId29"/>
    <p:sldId id="314" r:id="rId30"/>
    <p:sldId id="315" r:id="rId31"/>
    <p:sldId id="317" r:id="rId32"/>
    <p:sldId id="318" r:id="rId33"/>
    <p:sldId id="365" r:id="rId34"/>
    <p:sldId id="269" r:id="rId35"/>
    <p:sldId id="360" r:id="rId36"/>
    <p:sldId id="361" r:id="rId37"/>
    <p:sldId id="377" r:id="rId38"/>
    <p:sldId id="378" r:id="rId39"/>
    <p:sldId id="376" r:id="rId40"/>
    <p:sldId id="358" r:id="rId41"/>
    <p:sldId id="379" r:id="rId42"/>
    <p:sldId id="287" r:id="rId43"/>
    <p:sldId id="329"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19" autoAdjust="0"/>
    <p:restoredTop sz="80882" autoAdjust="0"/>
  </p:normalViewPr>
  <p:slideViewPr>
    <p:cSldViewPr>
      <p:cViewPr varScale="1">
        <p:scale>
          <a:sx n="60" d="100"/>
          <a:sy n="60" d="100"/>
        </p:scale>
        <p:origin x="852" y="72"/>
      </p:cViewPr>
      <p:guideLst>
        <p:guide orient="horz" pos="2160"/>
        <p:guide pos="3840"/>
      </p:guideLst>
    </p:cSldViewPr>
  </p:slideViewPr>
  <p:notesTextViewPr>
    <p:cViewPr>
      <p:scale>
        <a:sx n="1" d="1"/>
        <a:sy n="1" d="1"/>
      </p:scale>
      <p:origin x="0" y="0"/>
    </p:cViewPr>
  </p:notesTextViewPr>
  <p:sorterViewPr>
    <p:cViewPr>
      <p:scale>
        <a:sx n="120" d="100"/>
        <a:sy n="120" d="100"/>
      </p:scale>
      <p:origin x="0" y="-191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BED8E5-43B8-4342-B45E-BD1EC48DAD4A}" type="datetimeFigureOut">
              <a:rPr lang="en-US" smtClean="0"/>
              <a:t>2/20/2020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1D7284-F953-4CC3-8559-8D6CB17EB674}" type="slidenum">
              <a:rPr lang="en-US" smtClean="0"/>
              <a:t>‹#›</a:t>
            </a:fld>
            <a:endParaRPr lang="en-US"/>
          </a:p>
        </p:txBody>
      </p:sp>
    </p:spTree>
    <p:extLst>
      <p:ext uri="{BB962C8B-B14F-4D97-AF65-F5344CB8AC3E}">
        <p14:creationId xmlns:p14="http://schemas.microsoft.com/office/powerpoint/2010/main" val="90558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1D7284-F953-4CC3-8559-8D6CB17EB674}" type="slidenum">
              <a:rPr lang="en-US" smtClean="0"/>
              <a:t>1</a:t>
            </a:fld>
            <a:endParaRPr lang="en-US"/>
          </a:p>
        </p:txBody>
      </p:sp>
    </p:spTree>
    <p:extLst>
      <p:ext uri="{BB962C8B-B14F-4D97-AF65-F5344CB8AC3E}">
        <p14:creationId xmlns:p14="http://schemas.microsoft.com/office/powerpoint/2010/main" val="1969917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miter lim="800000"/>
            <a:headEnd/>
            <a:tailEnd/>
          </a:ln>
        </p:spPr>
        <p:txBody>
          <a:bodyPr/>
          <a:lstStyle/>
          <a:p>
            <a:fld id="{BB812CCA-D8B3-5E45-ABEA-68D3FBAEAFB2}" type="slidenum">
              <a:rPr lang="en-US">
                <a:latin typeface="Arial" charset="0"/>
                <a:ea typeface="ＭＳ Ｐゴシック" charset="-128"/>
                <a:cs typeface="ＭＳ Ｐゴシック" charset="-128"/>
              </a:rPr>
              <a:pPr/>
              <a:t>15</a:t>
            </a:fld>
            <a:endParaRPr lang="en-US">
              <a:latin typeface="Arial" charset="0"/>
              <a:ea typeface="ＭＳ Ｐゴシック" charset="-128"/>
              <a:cs typeface="ＭＳ Ｐゴシック" charset="-128"/>
            </a:endParaRPr>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p:spPr>
        <p:txBody>
          <a:bodyPr>
            <a:normAutofit/>
          </a:bodyPr>
          <a:lstStyle/>
          <a:p>
            <a:pPr eaLnBrk="1" hangingPunct="1"/>
            <a:r>
              <a:rPr lang="en-US" dirty="0" smtClean="0"/>
              <a:t>Focus</a:t>
            </a:r>
            <a:r>
              <a:rPr lang="en-US" baseline="0" dirty="0" smtClean="0"/>
              <a:t> areas</a:t>
            </a:r>
            <a:endParaRPr lang="en-US" dirty="0" smtClean="0"/>
          </a:p>
          <a:p>
            <a:pPr eaLnBrk="1" hangingPunct="1"/>
            <a:endParaRPr lang="en-US" dirty="0" smtClean="0"/>
          </a:p>
          <a:p>
            <a:pPr eaLnBrk="1" hangingPunct="1"/>
            <a:r>
              <a:rPr lang="en-US" dirty="0" smtClean="0"/>
              <a:t>The</a:t>
            </a:r>
            <a:r>
              <a:rPr lang="en-US" baseline="0" dirty="0" smtClean="0"/>
              <a:t> USC utilizes the multiple barrier approach (MBA) on a watershed basis and focus our efforts on 3 key areas.  </a:t>
            </a:r>
          </a:p>
          <a:p>
            <a:pPr eaLnBrk="1" hangingPunct="1"/>
            <a:endParaRPr lang="en-US" baseline="0" dirty="0" smtClean="0"/>
          </a:p>
          <a:p>
            <a:pPr eaLnBrk="1" hangingPunct="1"/>
            <a:r>
              <a:rPr lang="en-US" baseline="0" dirty="0" smtClean="0"/>
              <a:t>other areas the USC is involved in which include: but at this time not as in depth as the identified 3.</a:t>
            </a:r>
          </a:p>
          <a:p>
            <a:pPr eaLnBrk="1" hangingPunct="1">
              <a:buFontTx/>
              <a:buChar char="-"/>
            </a:pPr>
            <a:r>
              <a:rPr lang="en-US" baseline="0" dirty="0" err="1" smtClean="0"/>
              <a:t>Stormwater</a:t>
            </a:r>
            <a:r>
              <a:rPr lang="en-US" baseline="0" dirty="0" smtClean="0"/>
              <a:t> issues (water quality and quantity issues) Erosion and sediment control trainings and </a:t>
            </a:r>
            <a:r>
              <a:rPr lang="en-US" baseline="0" dirty="0" err="1" smtClean="0"/>
              <a:t>Stormwater</a:t>
            </a:r>
            <a:r>
              <a:rPr lang="en-US" baseline="0" dirty="0" smtClean="0"/>
              <a:t> plan review, MS4 assistance</a:t>
            </a:r>
          </a:p>
          <a:p>
            <a:pPr eaLnBrk="1" hangingPunct="1">
              <a:buFontTx/>
              <a:buChar char="-"/>
            </a:pPr>
            <a:r>
              <a:rPr lang="en-US" baseline="0" dirty="0" smtClean="0"/>
              <a:t>Natural Gas (environmental scoping and planning, involvement in restoration and monitoring of well pads and pipelines, involvement in County level advisory boards.</a:t>
            </a:r>
          </a:p>
          <a:p>
            <a:pPr eaLnBrk="1" hangingPunct="1">
              <a:buFontTx/>
              <a:buChar char="-"/>
            </a:pPr>
            <a:r>
              <a:rPr lang="en-US" baseline="0" dirty="0" smtClean="0"/>
              <a:t>WQ monitoring (individual districts and university involvement)</a:t>
            </a:r>
            <a:endParaRPr lang="en-US" dirty="0" smtClean="0"/>
          </a:p>
          <a:p>
            <a:pPr eaLnBrk="1" hangingPunct="1"/>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Building capacity</a:t>
            </a:r>
            <a:r>
              <a:rPr lang="en-US" baseline="0" dirty="0" smtClean="0"/>
              <a:t> at the county level has proven to be key to quality restoration, rehabilitation and sustainability in these focus areas..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how do we accomplish this???? Through a Team approach</a:t>
            </a:r>
          </a:p>
          <a:p>
            <a:pPr eaLnBrk="1" hangingPunct="1"/>
            <a:endParaRPr lang="en-US" dirty="0"/>
          </a:p>
        </p:txBody>
      </p:sp>
    </p:spTree>
    <p:extLst>
      <p:ext uri="{BB962C8B-B14F-4D97-AF65-F5344CB8AC3E}">
        <p14:creationId xmlns:p14="http://schemas.microsoft.com/office/powerpoint/2010/main" val="39290674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Identify Partners</a:t>
            </a:r>
          </a:p>
          <a:p>
            <a:endParaRPr lang="en-US" dirty="0" smtClean="0"/>
          </a:p>
          <a:p>
            <a:endParaRPr lang="en-US" dirty="0" smtClean="0"/>
          </a:p>
          <a:p>
            <a:r>
              <a:rPr lang="en-US" dirty="0" smtClean="0"/>
              <a:t>The </a:t>
            </a:r>
            <a:r>
              <a:rPr lang="en-US" dirty="0"/>
              <a:t>USC’s foundation for its success in achieving the goals and accomplishments that it has is based on the unique relationship developed between its member soil and water conservation districts (SWCD’s) and it turn the individual members’ relationships with their federal, state and local partners and landowners. </a:t>
            </a:r>
          </a:p>
          <a:p>
            <a:endParaRPr lang="en-US" dirty="0"/>
          </a:p>
          <a:p>
            <a:endParaRPr lang="en-US" dirty="0"/>
          </a:p>
          <a:p>
            <a:endParaRPr lang="en-US" baseline="0" dirty="0" smtClean="0"/>
          </a:p>
        </p:txBody>
      </p:sp>
      <p:sp>
        <p:nvSpPr>
          <p:cNvPr id="4" name="Slide Number Placeholder 3"/>
          <p:cNvSpPr>
            <a:spLocks noGrp="1"/>
          </p:cNvSpPr>
          <p:nvPr>
            <p:ph type="sldNum" sz="quarter" idx="10"/>
          </p:nvPr>
        </p:nvSpPr>
        <p:spPr/>
        <p:txBody>
          <a:bodyPr/>
          <a:lstStyle/>
          <a:p>
            <a:fld id="{B9B54DC9-E1CD-7E41-8FCF-8D2BBE39F2F1}" type="slidenum">
              <a:rPr lang="en-US" smtClean="0"/>
              <a:t>16</a:t>
            </a:fld>
            <a:endParaRPr lang="en-US"/>
          </a:p>
        </p:txBody>
      </p:sp>
    </p:spTree>
    <p:extLst>
      <p:ext uri="{BB962C8B-B14F-4D97-AF65-F5344CB8AC3E}">
        <p14:creationId xmlns:p14="http://schemas.microsoft.com/office/powerpoint/2010/main" val="1533353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50D19B-4EE4-43AD-AC00-9EC8F5BC3CE0}" type="slidenum">
              <a:rPr lang="en-US" smtClean="0"/>
              <a:t>17</a:t>
            </a:fld>
            <a:endParaRPr lang="en-US"/>
          </a:p>
        </p:txBody>
      </p:sp>
    </p:spTree>
    <p:extLst>
      <p:ext uri="{BB962C8B-B14F-4D97-AF65-F5344CB8AC3E}">
        <p14:creationId xmlns:p14="http://schemas.microsoft.com/office/powerpoint/2010/main" val="22719478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50D19B-4EE4-43AD-AC00-9EC8F5BC3CE0}" type="slidenum">
              <a:rPr lang="en-US" smtClean="0"/>
              <a:t>18</a:t>
            </a:fld>
            <a:endParaRPr lang="en-US"/>
          </a:p>
        </p:txBody>
      </p:sp>
    </p:spTree>
    <p:extLst>
      <p:ext uri="{BB962C8B-B14F-4D97-AF65-F5344CB8AC3E}">
        <p14:creationId xmlns:p14="http://schemas.microsoft.com/office/powerpoint/2010/main" val="22719478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1D7284-F953-4CC3-8559-8D6CB17EB674}" type="slidenum">
              <a:rPr lang="en-US" smtClean="0"/>
              <a:t>22</a:t>
            </a:fld>
            <a:endParaRPr lang="en-US"/>
          </a:p>
        </p:txBody>
      </p:sp>
    </p:spTree>
    <p:extLst>
      <p:ext uri="{BB962C8B-B14F-4D97-AF65-F5344CB8AC3E}">
        <p14:creationId xmlns:p14="http://schemas.microsoft.com/office/powerpoint/2010/main" val="1243652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By developing an approach that is both Vertically and Horizontally integrated we have a team that designs, builds and restores wetlands.</a:t>
            </a:r>
            <a:endParaRPr lang="en-US" dirty="0"/>
          </a:p>
        </p:txBody>
      </p:sp>
      <p:sp>
        <p:nvSpPr>
          <p:cNvPr id="4" name="Slide Number Placeholder 3"/>
          <p:cNvSpPr>
            <a:spLocks noGrp="1"/>
          </p:cNvSpPr>
          <p:nvPr>
            <p:ph type="sldNum" sz="quarter" idx="10"/>
          </p:nvPr>
        </p:nvSpPr>
        <p:spPr/>
        <p:txBody>
          <a:bodyPr/>
          <a:lstStyle/>
          <a:p>
            <a:fld id="{661788A9-A141-CB48-B102-597A1A5DBE47}" type="slidenum">
              <a:rPr lang="en-US" smtClean="0"/>
              <a:pPr/>
              <a:t>24</a:t>
            </a:fld>
            <a:endParaRPr lang="en-US"/>
          </a:p>
        </p:txBody>
      </p:sp>
    </p:spTree>
    <p:extLst>
      <p:ext uri="{BB962C8B-B14F-4D97-AF65-F5344CB8AC3E}">
        <p14:creationId xmlns:p14="http://schemas.microsoft.com/office/powerpoint/2010/main" val="3672440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D00EA6-0821-4AC5-933C-321AA6545349}" type="slidenum">
              <a:rPr lang="en-US" smtClean="0"/>
              <a:t>27</a:t>
            </a:fld>
            <a:endParaRPr lang="en-US" dirty="0"/>
          </a:p>
        </p:txBody>
      </p:sp>
    </p:spTree>
    <p:extLst>
      <p:ext uri="{BB962C8B-B14F-4D97-AF65-F5344CB8AC3E}">
        <p14:creationId xmlns:p14="http://schemas.microsoft.com/office/powerpoint/2010/main" val="1388569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Stream Team leader, Mike Lovegreen is here today  and will be available</a:t>
            </a:r>
            <a:r>
              <a:rPr lang="en-US" baseline="0" dirty="0" smtClean="0"/>
              <a:t> during the open house session for more specific questions.</a:t>
            </a:r>
            <a:endParaRPr lang="en-US" dirty="0"/>
          </a:p>
        </p:txBody>
      </p:sp>
      <p:sp>
        <p:nvSpPr>
          <p:cNvPr id="4" name="Slide Number Placeholder 3"/>
          <p:cNvSpPr>
            <a:spLocks noGrp="1"/>
          </p:cNvSpPr>
          <p:nvPr>
            <p:ph type="sldNum" sz="quarter" idx="10"/>
          </p:nvPr>
        </p:nvSpPr>
        <p:spPr/>
        <p:txBody>
          <a:bodyPr/>
          <a:lstStyle/>
          <a:p>
            <a:fld id="{661788A9-A141-CB48-B102-597A1A5DBE47}" type="slidenum">
              <a:rPr lang="en-US" smtClean="0"/>
              <a:pPr/>
              <a:t>28</a:t>
            </a:fld>
            <a:endParaRPr lang="en-US"/>
          </a:p>
        </p:txBody>
      </p:sp>
    </p:spTree>
    <p:extLst>
      <p:ext uri="{BB962C8B-B14F-4D97-AF65-F5344CB8AC3E}">
        <p14:creationId xmlns:p14="http://schemas.microsoft.com/office/powerpoint/2010/main" val="14772839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8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Town was severely damaged where floodplain development occured</a:t>
            </a:r>
          </a:p>
        </p:txBody>
      </p:sp>
      <p:sp>
        <p:nvSpPr>
          <p:cNvPr id="238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31D06CA-9EA0-4A92-9ADA-E4B65CBB7077}" type="slidenum">
              <a:rPr lang="en-US" altLang="en-US"/>
              <a:pPr eaLnBrk="1" hangingPunct="1"/>
              <a:t>32</a:t>
            </a:fld>
            <a:endParaRPr lang="en-US" altLang="en-US"/>
          </a:p>
        </p:txBody>
      </p:sp>
    </p:spTree>
    <p:extLst>
      <p:ext uri="{BB962C8B-B14F-4D97-AF65-F5344CB8AC3E}">
        <p14:creationId xmlns:p14="http://schemas.microsoft.com/office/powerpoint/2010/main" val="11288382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FDF752-9C5A-4054-8D62-4FE7B9ED742A}" type="slidenum">
              <a:rPr lang="en-US" smtClean="0"/>
              <a:t>33</a:t>
            </a:fld>
            <a:endParaRPr lang="en-US"/>
          </a:p>
        </p:txBody>
      </p:sp>
    </p:spTree>
    <p:extLst>
      <p:ext uri="{BB962C8B-B14F-4D97-AF65-F5344CB8AC3E}">
        <p14:creationId xmlns:p14="http://schemas.microsoft.com/office/powerpoint/2010/main" val="3150237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p:txBody>
          <a:bodyPr/>
          <a:lstStyle/>
          <a:p>
            <a:pPr>
              <a:defRPr/>
            </a:pPr>
            <a:fld id="{6350D0C2-DFAA-4C07-BFDF-A255DFE24781}" type="slidenum">
              <a:rPr lang="en-US" smtClean="0"/>
              <a:pPr>
                <a:defRPr/>
              </a:pPr>
              <a:t>2</a:t>
            </a:fld>
            <a:endParaRPr lang="en-US" smtClean="0"/>
          </a:p>
        </p:txBody>
      </p:sp>
      <p:sp>
        <p:nvSpPr>
          <p:cNvPr id="41987" name="Rectangle 2"/>
          <p:cNvSpPr>
            <a:spLocks noGrp="1" noRot="1" noChangeAspect="1" noChangeArrowheads="1" noTextEdit="1"/>
          </p:cNvSpPr>
          <p:nvPr>
            <p:ph type="sldImg"/>
          </p:nvPr>
        </p:nvSpPr>
        <p:spPr bwMode="auto">
          <a:xfrm>
            <a:off x="381000" y="684213"/>
            <a:ext cx="6096000" cy="3430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smtClean="0"/>
          </a:p>
        </p:txBody>
      </p:sp>
    </p:spTree>
    <p:extLst>
      <p:ext uri="{BB962C8B-B14F-4D97-AF65-F5344CB8AC3E}">
        <p14:creationId xmlns:p14="http://schemas.microsoft.com/office/powerpoint/2010/main" val="11247465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b="0" i="0" u="none" strike="noStrike" kern="1200" baseline="0" dirty="0" smtClean="0">
                <a:solidFill>
                  <a:schemeClr val="tx1"/>
                </a:solidFill>
                <a:latin typeface="+mn-lt"/>
                <a:ea typeface="+mn-ea"/>
                <a:cs typeface="+mn-cs"/>
              </a:rPr>
              <a:t>Current and active NFWF grant for stream corridor rehabilitation was funded for $750K.  Projects are underway.</a:t>
            </a:r>
          </a:p>
          <a:p>
            <a:endParaRPr lang="en-US" sz="1200" b="1"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61788A9-A141-CB48-B102-597A1A5DBE47}" type="slidenum">
              <a:rPr lang="en-US" smtClean="0"/>
              <a:pPr/>
              <a:t>34</a:t>
            </a:fld>
            <a:endParaRPr lang="en-US"/>
          </a:p>
        </p:txBody>
      </p:sp>
    </p:spTree>
    <p:extLst>
      <p:ext uri="{BB962C8B-B14F-4D97-AF65-F5344CB8AC3E}">
        <p14:creationId xmlns:p14="http://schemas.microsoft.com/office/powerpoint/2010/main" val="25301638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1D7284-F953-4CC3-8559-8D6CB17EB674}" type="slidenum">
              <a:rPr lang="en-US" smtClean="0"/>
              <a:t>36</a:t>
            </a:fld>
            <a:endParaRPr lang="en-US"/>
          </a:p>
        </p:txBody>
      </p:sp>
    </p:spTree>
    <p:extLst>
      <p:ext uri="{BB962C8B-B14F-4D97-AF65-F5344CB8AC3E}">
        <p14:creationId xmlns:p14="http://schemas.microsoft.com/office/powerpoint/2010/main" val="10451734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baseline="0" dirty="0"/>
              <a:t>philosophy behind our team approach is that our teams are to be recognized as a source of quality, value driven technical assistance.</a:t>
            </a:r>
          </a:p>
          <a:p>
            <a:r>
              <a:rPr lang="en-US" baseline="0" dirty="0"/>
              <a:t>Provide technical and financial support to local SWCDs.</a:t>
            </a:r>
          </a:p>
          <a:p>
            <a:endParaRPr lang="en-US" baseline="0" dirty="0"/>
          </a:p>
          <a:p>
            <a:r>
              <a:rPr lang="en-US" baseline="0" dirty="0"/>
              <a:t>Building capacity means:</a:t>
            </a:r>
          </a:p>
          <a:p>
            <a:pPr marL="176131" indent="-176131">
              <a:buFont typeface="Arial" panose="020B0604020202020204" pitchFamily="34" charset="0"/>
              <a:buChar char="•"/>
            </a:pPr>
            <a:r>
              <a:rPr lang="en-US" baseline="0" dirty="0"/>
              <a:t>Consistent approach</a:t>
            </a:r>
          </a:p>
          <a:p>
            <a:pPr marL="176131" indent="-176131">
              <a:buFont typeface="Arial" panose="020B0604020202020204" pitchFamily="34" charset="0"/>
              <a:buChar char="•"/>
            </a:pPr>
            <a:r>
              <a:rPr lang="en-US" baseline="0" dirty="0"/>
              <a:t>Quality assurance</a:t>
            </a:r>
          </a:p>
          <a:p>
            <a:pPr marL="176131" indent="-176131">
              <a:buFont typeface="Arial" panose="020B0604020202020204" pitchFamily="34" charset="0"/>
              <a:buChar char="•"/>
            </a:pPr>
            <a:r>
              <a:rPr lang="en-US" baseline="0" dirty="0"/>
              <a:t>Technical capacity</a:t>
            </a:r>
          </a:p>
          <a:p>
            <a:pPr marL="176131" indent="-176131">
              <a:buFont typeface="Arial" panose="020B0604020202020204" pitchFamily="34" charset="0"/>
              <a:buChar char="•"/>
            </a:pPr>
            <a:r>
              <a:rPr lang="en-US" baseline="0" dirty="0"/>
              <a:t>Training</a:t>
            </a:r>
          </a:p>
          <a:p>
            <a:pPr marL="176131" indent="-176131">
              <a:buFont typeface="Arial" panose="020B0604020202020204" pitchFamily="34" charset="0"/>
              <a:buChar char="•"/>
            </a:pPr>
            <a:r>
              <a:rPr lang="en-US" baseline="0" dirty="0"/>
              <a:t>Funding –moves thru USC to SWCD members and ultimately to conservation on the ground</a:t>
            </a:r>
            <a:r>
              <a:rPr lang="en-US" baseline="0" dirty="0" smtClean="0"/>
              <a:t>!</a:t>
            </a:r>
          </a:p>
          <a:p>
            <a:pPr marL="176131" indent="-176131">
              <a:buFont typeface="Arial" panose="020B0604020202020204" pitchFamily="34" charset="0"/>
              <a:buChar char="•"/>
            </a:pPr>
            <a:r>
              <a:rPr lang="en-US" b="1" dirty="0" smtClean="0">
                <a:solidFill>
                  <a:schemeClr val="tx2"/>
                </a:solidFill>
              </a:rPr>
              <a:t>USC utilizes the combined knowledge, skills, expertise, equipment and other resources of all its members and partners to address local and regional needs</a:t>
            </a:r>
            <a:endParaRPr lang="en-US" baseline="0" dirty="0" smtClean="0"/>
          </a:p>
          <a:p>
            <a:pPr marL="176131" indent="-176131">
              <a:buFont typeface="Arial" panose="020B0604020202020204"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B9B54DC9-E1CD-7E41-8FCF-8D2BBE39F2F1}" type="slidenum">
              <a:rPr lang="en-US" smtClean="0"/>
              <a:t>40</a:t>
            </a:fld>
            <a:endParaRPr lang="en-US"/>
          </a:p>
        </p:txBody>
      </p:sp>
    </p:spTree>
    <p:extLst>
      <p:ext uri="{BB962C8B-B14F-4D97-AF65-F5344CB8AC3E}">
        <p14:creationId xmlns:p14="http://schemas.microsoft.com/office/powerpoint/2010/main" val="15871696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50D19B-4EE4-43AD-AC00-9EC8F5BC3CE0}" type="slidenum">
              <a:rPr lang="en-US" smtClean="0"/>
              <a:t>42</a:t>
            </a:fld>
            <a:endParaRPr lang="en-US"/>
          </a:p>
        </p:txBody>
      </p:sp>
    </p:spTree>
    <p:extLst>
      <p:ext uri="{BB962C8B-B14F-4D97-AF65-F5344CB8AC3E}">
        <p14:creationId xmlns:p14="http://schemas.microsoft.com/office/powerpoint/2010/main" val="36273437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1D7284-F953-4CC3-8559-8D6CB17EB674}" type="slidenum">
              <a:rPr lang="en-US" smtClean="0"/>
              <a:t>43</a:t>
            </a:fld>
            <a:endParaRPr lang="en-US"/>
          </a:p>
        </p:txBody>
      </p:sp>
    </p:spTree>
    <p:extLst>
      <p:ext uri="{BB962C8B-B14F-4D97-AF65-F5344CB8AC3E}">
        <p14:creationId xmlns:p14="http://schemas.microsoft.com/office/powerpoint/2010/main" val="2871236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1D7284-F953-4CC3-8559-8D6CB17EB674}" type="slidenum">
              <a:rPr lang="en-US" smtClean="0"/>
              <a:t>7</a:t>
            </a:fld>
            <a:endParaRPr lang="en-US"/>
          </a:p>
        </p:txBody>
      </p:sp>
    </p:spTree>
    <p:extLst>
      <p:ext uri="{BB962C8B-B14F-4D97-AF65-F5344CB8AC3E}">
        <p14:creationId xmlns:p14="http://schemas.microsoft.com/office/powerpoint/2010/main" val="2322843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1D7284-F953-4CC3-8559-8D6CB17EB674}" type="slidenum">
              <a:rPr lang="en-US" smtClean="0"/>
              <a:t>8</a:t>
            </a:fld>
            <a:endParaRPr lang="en-US"/>
          </a:p>
        </p:txBody>
      </p:sp>
    </p:spTree>
    <p:extLst>
      <p:ext uri="{BB962C8B-B14F-4D97-AF65-F5344CB8AC3E}">
        <p14:creationId xmlns:p14="http://schemas.microsoft.com/office/powerpoint/2010/main" val="2389704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a:t>
            </a:r>
            <a:r>
              <a:rPr lang="en-US" baseline="0" dirty="0" smtClean="0"/>
              <a:t> talking about Agriculture, CB and the USC and our involvement I thought I would take a step back and give you a little history on the USC.</a:t>
            </a:r>
            <a:endParaRPr lang="en-US" dirty="0" smtClean="0"/>
          </a:p>
          <a:p>
            <a:endParaRPr lang="en-US" dirty="0" smtClean="0"/>
          </a:p>
          <a:p>
            <a:r>
              <a:rPr lang="en-US" dirty="0" smtClean="0"/>
              <a:t>The USC</a:t>
            </a:r>
            <a:r>
              <a:rPr lang="en-US" baseline="0" dirty="0" smtClean="0"/>
              <a:t> was formed by water quality professionals recognizing the importance of regional watershed issues and similar work that we do</a:t>
            </a:r>
            <a:endParaRPr lang="en-US" dirty="0" smtClean="0"/>
          </a:p>
          <a:p>
            <a:endParaRPr lang="en-US" dirty="0" smtClean="0"/>
          </a:p>
          <a:p>
            <a:r>
              <a:rPr lang="en-US" dirty="0" smtClean="0"/>
              <a:t>Members</a:t>
            </a:r>
            <a:r>
              <a:rPr lang="en-US" baseline="0" dirty="0" smtClean="0"/>
              <a:t> of Local WQCC: local health dept., planning, highway, cooperative extension and EMC, SWCD </a:t>
            </a:r>
            <a:r>
              <a:rPr lang="en-US" baseline="0" dirty="0" err="1" smtClean="0"/>
              <a:t>etc</a:t>
            </a:r>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950D19B-4EE4-43AD-AC00-9EC8F5BC3CE0}" type="slidenum">
              <a:rPr lang="en-US" smtClean="0"/>
              <a:t>10</a:t>
            </a:fld>
            <a:endParaRPr lang="en-US"/>
          </a:p>
        </p:txBody>
      </p:sp>
    </p:spTree>
    <p:extLst>
      <p:ext uri="{BB962C8B-B14F-4D97-AF65-F5344CB8AC3E}">
        <p14:creationId xmlns:p14="http://schemas.microsoft.com/office/powerpoint/2010/main" val="173856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2006 the</a:t>
            </a:r>
            <a:r>
              <a:rPr lang="en-US" baseline="0" dirty="0" smtClean="0"/>
              <a:t> USC recognized that we needed more “standing” from the state and federal perspective and a better ability to enter into contracts and agreements with state and federal partners, we had a Cornell Law class review our needs, function and provide to us guidance of how we should move forward. It was decided that since many of the main players of the organization were SWCD’s that we look at District Law, that allows us to enter into contractual relationships with other District’s.</a:t>
            </a:r>
          </a:p>
          <a:p>
            <a:endParaRPr lang="en-US" dirty="0" smtClean="0"/>
          </a:p>
          <a:p>
            <a:endParaRPr lang="en-US" dirty="0" smtClean="0"/>
          </a:p>
          <a:p>
            <a:r>
              <a:rPr lang="en-US" dirty="0" smtClean="0"/>
              <a:t>Under a new</a:t>
            </a:r>
            <a:r>
              <a:rPr lang="en-US" baseline="0" dirty="0" smtClean="0"/>
              <a:t> signed MOU, Tioga County SWCD became the administrative entity for the USC and is responsible for all contractual and legal obligations of the USC, but what can not be forgotten is that the USC is a Coalition of 19 SWCDs whose breadth reaches into PA and covers the headwaters of  the Chesapeake Bay.</a:t>
            </a:r>
          </a:p>
          <a:p>
            <a:endParaRPr lang="en-US" baseline="0" dirty="0" smtClean="0"/>
          </a:p>
          <a:p>
            <a:r>
              <a:rPr lang="en-US" baseline="0" dirty="0" smtClean="0"/>
              <a:t>Our 3 main goals of the USC are flood attenuation, nutrient reduction and Habitat Enhancement these goals translate into 3 focus areas of the USC:</a:t>
            </a:r>
          </a:p>
          <a:p>
            <a:endParaRPr lang="en-US" baseline="0" dirty="0" smtClean="0"/>
          </a:p>
          <a:p>
            <a:r>
              <a:rPr lang="en-US" baseline="0" dirty="0" smtClean="0"/>
              <a:t>A newly developed “focus area” for the USC is our buffer program, however buffers cross over all 3 of our focus areas.</a:t>
            </a:r>
            <a:endParaRPr lang="en-US" dirty="0"/>
          </a:p>
        </p:txBody>
      </p:sp>
      <p:sp>
        <p:nvSpPr>
          <p:cNvPr id="4" name="Slide Number Placeholder 3"/>
          <p:cNvSpPr>
            <a:spLocks noGrp="1"/>
          </p:cNvSpPr>
          <p:nvPr>
            <p:ph type="sldNum" sz="quarter" idx="10"/>
          </p:nvPr>
        </p:nvSpPr>
        <p:spPr/>
        <p:txBody>
          <a:bodyPr/>
          <a:lstStyle/>
          <a:p>
            <a:fld id="{2950D19B-4EE4-43AD-AC00-9EC8F5BC3CE0}" type="slidenum">
              <a:rPr lang="en-US" smtClean="0"/>
              <a:t>11</a:t>
            </a:fld>
            <a:endParaRPr lang="en-US"/>
          </a:p>
        </p:txBody>
      </p:sp>
    </p:spTree>
    <p:extLst>
      <p:ext uri="{BB962C8B-B14F-4D97-AF65-F5344CB8AC3E}">
        <p14:creationId xmlns:p14="http://schemas.microsoft.com/office/powerpoint/2010/main" val="2280006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USC works to reduce nutrients that get into our local waters and the bay</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focus on non-point source pollution, which basically means pollution that doesn’t come out of a pipe.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 comes from runoff from</a:t>
            </a:r>
            <a:r>
              <a:rPr lang="en-US" sz="1200" kern="1200" baseline="0" dirty="0" smtClean="0">
                <a:solidFill>
                  <a:schemeClr val="tx1"/>
                </a:solidFill>
                <a:effectLst/>
                <a:latin typeface="+mn-lt"/>
                <a:ea typeface="+mn-ea"/>
                <a:cs typeface="+mn-cs"/>
              </a:rPr>
              <a:t> Ag land, stormwater, </a:t>
            </a:r>
            <a:r>
              <a:rPr lang="en-US" sz="1200" kern="1200" dirty="0" smtClean="0">
                <a:solidFill>
                  <a:schemeClr val="tx1"/>
                </a:solidFill>
                <a:effectLst/>
                <a:latin typeface="+mn-lt"/>
                <a:ea typeface="+mn-ea"/>
                <a:cs typeface="+mn-cs"/>
              </a:rPr>
              <a:t>or groundwater.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What the SWCD mainly do is work with agriculture to reduce nutrients coming off farms,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 is no sewage treatment plant for the cows, and there are specific practices that can help a farm reduce nutrients to local waters.</a:t>
            </a:r>
          </a:p>
          <a:p>
            <a:endParaRPr lang="en-US" dirty="0"/>
          </a:p>
        </p:txBody>
      </p:sp>
      <p:sp>
        <p:nvSpPr>
          <p:cNvPr id="4" name="Slide Number Placeholder 3"/>
          <p:cNvSpPr>
            <a:spLocks noGrp="1"/>
          </p:cNvSpPr>
          <p:nvPr>
            <p:ph type="sldNum" sz="quarter" idx="10"/>
          </p:nvPr>
        </p:nvSpPr>
        <p:spPr/>
        <p:txBody>
          <a:bodyPr/>
          <a:lstStyle/>
          <a:p>
            <a:fld id="{2950D19B-4EE4-43AD-AC00-9EC8F5BC3CE0}" type="slidenum">
              <a:rPr lang="en-US" smtClean="0"/>
              <a:t>12</a:t>
            </a:fld>
            <a:endParaRPr lang="en-US"/>
          </a:p>
        </p:txBody>
      </p:sp>
    </p:spTree>
    <p:extLst>
      <p:ext uri="{BB962C8B-B14F-4D97-AF65-F5344CB8AC3E}">
        <p14:creationId xmlns:p14="http://schemas.microsoft.com/office/powerpoint/2010/main" val="3907399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Programmatically</a:t>
            </a:r>
            <a:r>
              <a:rPr lang="en-US" baseline="0" dirty="0" smtClean="0"/>
              <a:t> (regulations, training and protection)</a:t>
            </a:r>
            <a:endParaRPr lang="en-US" dirty="0"/>
          </a:p>
        </p:txBody>
      </p:sp>
      <p:sp>
        <p:nvSpPr>
          <p:cNvPr id="4" name="Slide Number Placeholder 3"/>
          <p:cNvSpPr>
            <a:spLocks noGrp="1"/>
          </p:cNvSpPr>
          <p:nvPr>
            <p:ph type="sldNum" sz="quarter" idx="10"/>
          </p:nvPr>
        </p:nvSpPr>
        <p:spPr/>
        <p:txBody>
          <a:bodyPr/>
          <a:lstStyle/>
          <a:p>
            <a:fld id="{661788A9-A141-CB48-B102-597A1A5DBE47}" type="slidenum">
              <a:rPr lang="en-US" smtClean="0"/>
              <a:pPr/>
              <a:t>13</a:t>
            </a:fld>
            <a:endParaRPr lang="en-US"/>
          </a:p>
        </p:txBody>
      </p:sp>
    </p:spTree>
    <p:extLst>
      <p:ext uri="{BB962C8B-B14F-4D97-AF65-F5344CB8AC3E}">
        <p14:creationId xmlns:p14="http://schemas.microsoft.com/office/powerpoint/2010/main" val="23951486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NY makes up about 10% of</a:t>
            </a:r>
            <a:r>
              <a:rPr lang="en-US" sz="1200" kern="1200" baseline="0" dirty="0" smtClean="0">
                <a:solidFill>
                  <a:schemeClr val="tx1"/>
                </a:solidFill>
                <a:effectLst/>
                <a:latin typeface="+mn-lt"/>
                <a:ea typeface="+mn-ea"/>
                <a:cs typeface="+mn-cs"/>
              </a:rPr>
              <a:t> the land area of the watershed and delivers about 6% of the nutrient and sediment load</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NY portion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of the watershed is 69% forested, 23 % agriculture, 3 % urban/suburban, 4% open water/wetlands.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New York drains 7,500 square miles ; 13,000 miles of roads and 17 000 miles of stream.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While most of the rest of the watershed in PA, VA, are experiencing land use changes in the form of urbanization and forest loss due to population growth,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NY we see populations dropping, forested land increasing when farms are abandoned.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the southern areas of the watershed a farm is sold for development.  Here, usually a farm is sold to another farmer, or left to grow back into forest.</a:t>
            </a:r>
          </a:p>
        </p:txBody>
      </p:sp>
      <p:sp>
        <p:nvSpPr>
          <p:cNvPr id="4" name="Slide Number Placeholder 3"/>
          <p:cNvSpPr>
            <a:spLocks noGrp="1"/>
          </p:cNvSpPr>
          <p:nvPr>
            <p:ph type="sldNum" sz="quarter" idx="10"/>
          </p:nvPr>
        </p:nvSpPr>
        <p:spPr/>
        <p:txBody>
          <a:bodyPr/>
          <a:lstStyle/>
          <a:p>
            <a:fld id="{2950D19B-4EE4-43AD-AC00-9EC8F5BC3CE0}" type="slidenum">
              <a:rPr lang="en-US" smtClean="0"/>
              <a:t>14</a:t>
            </a:fld>
            <a:endParaRPr lang="en-US"/>
          </a:p>
        </p:txBody>
      </p:sp>
    </p:spTree>
    <p:extLst>
      <p:ext uri="{BB962C8B-B14F-4D97-AF65-F5344CB8AC3E}">
        <p14:creationId xmlns:p14="http://schemas.microsoft.com/office/powerpoint/2010/main" val="219861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3"/>
            <a:ext cx="100584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914400" y="4572000"/>
            <a:ext cx="861568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44EB6F9-E23E-4FAE-B280-DBC8F6BEA0B7}" type="datetimeFigureOut">
              <a:rPr lang="en-US" smtClean="0"/>
              <a:t>2/20/2020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604F98-0E3D-4141-A96C-FDAC23B36C9E}"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4EB6F9-E23E-4FAE-B280-DBC8F6BEA0B7}" type="datetimeFigureOut">
              <a:rPr lang="en-US" smtClean="0"/>
              <a:t>2/20/2020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604F98-0E3D-4141-A96C-FDAC23B36C9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3368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4EB6F9-E23E-4FAE-B280-DBC8F6BEA0B7}" type="datetimeFigureOut">
              <a:rPr lang="en-US" smtClean="0"/>
              <a:t>2/20/2020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604F98-0E3D-4141-A96C-FDAC23B36C9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4EB6F9-E23E-4FAE-B280-DBC8F6BEA0B7}" type="datetimeFigureOut">
              <a:rPr lang="en-US" smtClean="0"/>
              <a:t>2/20/2020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604F98-0E3D-4141-A96C-FDAC23B36C9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5486400"/>
            <a:ext cx="10212916"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963087" y="3852864"/>
            <a:ext cx="8180916" cy="163353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44EB6F9-E23E-4FAE-B280-DBC8F6BEA0B7}" type="datetimeFigureOut">
              <a:rPr lang="en-US" smtClean="0"/>
              <a:t>2/20/2020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604F98-0E3D-4141-A96C-FDAC23B36C9E}"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44EB6F9-E23E-4FAE-B280-DBC8F6BEA0B7}" type="datetimeFigureOut">
              <a:rPr lang="en-US" smtClean="0"/>
              <a:t>2/20/2020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604F98-0E3D-4141-A96C-FDAC23B36C9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4"/>
            <a:ext cx="4876800" cy="639763"/>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892800" y="1535114"/>
            <a:ext cx="4876800" cy="639763"/>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44EB6F9-E23E-4FAE-B280-DBC8F6BEA0B7}" type="datetimeFigureOut">
              <a:rPr lang="en-US" smtClean="0"/>
              <a:t>2/20/2020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604F98-0E3D-4141-A96C-FDAC23B36C9E}"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44EB6F9-E23E-4FAE-B280-DBC8F6BEA0B7}" type="datetimeFigureOut">
              <a:rPr lang="en-US" smtClean="0"/>
              <a:t>2/20/2020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604F98-0E3D-4141-A96C-FDAC23B36C9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4EB6F9-E23E-4FAE-B280-DBC8F6BEA0B7}" type="datetimeFigureOut">
              <a:rPr lang="en-US" smtClean="0"/>
              <a:t>2/20/2020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604F98-0E3D-4141-A96C-FDAC23B36C9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406400"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4EB6F9-E23E-4FAE-B280-DBC8F6BEA0B7}" type="datetimeFigureOut">
              <a:rPr lang="en-US" smtClean="0"/>
              <a:t>2/20/2020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604F98-0E3D-4141-A96C-FDAC23B36C9E}" type="slidenum">
              <a:rPr lang="en-US" smtClean="0"/>
              <a:t>‹#›</a:t>
            </a:fld>
            <a:endParaRPr lang="en-US"/>
          </a:p>
        </p:txBody>
      </p:sp>
      <p:sp>
        <p:nvSpPr>
          <p:cNvPr id="9" name="Content Placeholder 8"/>
          <p:cNvSpPr>
            <a:spLocks noGrp="1"/>
          </p:cNvSpPr>
          <p:nvPr>
            <p:ph sz="quarter" idx="13"/>
          </p:nvPr>
        </p:nvSpPr>
        <p:spPr>
          <a:xfrm>
            <a:off x="406400" y="381000"/>
            <a:ext cx="103632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7"/>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244EB6F9-E23E-4FAE-B280-DBC8F6BEA0B7}" type="datetimeFigureOut">
              <a:rPr lang="en-US" smtClean="0"/>
              <a:t>2/20/2020</a:t>
            </a:fld>
            <a:endParaRPr lang="en-US"/>
          </a:p>
        </p:txBody>
      </p:sp>
      <p:sp>
        <p:nvSpPr>
          <p:cNvPr id="9" name="Slide Number Placeholder 8"/>
          <p:cNvSpPr>
            <a:spLocks noGrp="1"/>
          </p:cNvSpPr>
          <p:nvPr>
            <p:ph type="sldNum" sz="quarter" idx="11"/>
          </p:nvPr>
        </p:nvSpPr>
        <p:spPr/>
        <p:txBody>
          <a:bodyPr/>
          <a:lstStyle/>
          <a:p>
            <a:fld id="{E0604F98-0E3D-4141-A96C-FDAC23B36C9E}"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16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1016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4"/>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E0604F98-0E3D-4141-A96C-FDAC23B36C9E}" type="slidenum">
              <a:rPr lang="en-US" smtClean="0"/>
              <a:t>‹#›</a:t>
            </a:fld>
            <a:endParaRPr lang="en-US"/>
          </a:p>
        </p:txBody>
      </p:sp>
      <p:sp>
        <p:nvSpPr>
          <p:cNvPr id="5" name="Footer Placeholder 4"/>
          <p:cNvSpPr>
            <a:spLocks noGrp="1"/>
          </p:cNvSpPr>
          <p:nvPr>
            <p:ph type="ftr" sz="quarter" idx="3"/>
          </p:nvPr>
        </p:nvSpPr>
        <p:spPr>
          <a:xfrm rot="16200000">
            <a:off x="10510430" y="3987800"/>
            <a:ext cx="2367281" cy="48768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10474871" y="1584960"/>
            <a:ext cx="2438399" cy="487680"/>
          </a:xfrm>
          <a:prstGeom prst="rect">
            <a:avLst/>
          </a:prstGeom>
        </p:spPr>
        <p:txBody>
          <a:bodyPr vert="horz" lIns="91440" tIns="45720" rIns="91440" bIns="45720" rtlCol="0" anchor="ctr"/>
          <a:lstStyle>
            <a:lvl1pPr algn="l">
              <a:defRPr sz="1200">
                <a:solidFill>
                  <a:schemeClr val="bg2"/>
                </a:solidFill>
              </a:defRPr>
            </a:lvl1pPr>
          </a:lstStyle>
          <a:p>
            <a:fld id="{244EB6F9-E23E-4FAE-B280-DBC8F6BEA0B7}" type="datetimeFigureOut">
              <a:rPr lang="en-US" smtClean="0"/>
              <a:t>2/20/2020</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7" Type="http://schemas.microsoft.com/office/2007/relationships/hdphoto" Target="../media/hdphoto2.wdp"/><Relationship Id="rId2" Type="http://schemas.openxmlformats.org/officeDocument/2006/relationships/image" Target="../media/image17.JPG"/><Relationship Id="rId1" Type="http://schemas.openxmlformats.org/officeDocument/2006/relationships/slideLayout" Target="../slideLayouts/slideLayout6.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3.jpeg"/><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62200" y="2819400"/>
            <a:ext cx="7772400" cy="1981200"/>
          </a:xfrm>
        </p:spPr>
        <p:txBody>
          <a:bodyPr/>
          <a:lstStyle/>
          <a:p>
            <a:pPr algn="ctr"/>
            <a:r>
              <a:rPr lang="en-US" dirty="0" smtClean="0"/>
              <a:t>Upper Susquehanna Coalition</a:t>
            </a:r>
            <a:endParaRPr lang="en-US" dirty="0"/>
          </a:p>
        </p:txBody>
      </p:sp>
      <p:sp>
        <p:nvSpPr>
          <p:cNvPr id="3" name="Subtitle 2"/>
          <p:cNvSpPr>
            <a:spLocks noGrp="1"/>
          </p:cNvSpPr>
          <p:nvPr>
            <p:ph type="subTitle" idx="1"/>
          </p:nvPr>
        </p:nvSpPr>
        <p:spPr>
          <a:xfrm>
            <a:off x="1905000" y="5334000"/>
            <a:ext cx="8382000" cy="990600"/>
          </a:xfrm>
        </p:spPr>
        <p:txBody>
          <a:bodyPr>
            <a:normAutofit/>
          </a:bodyPr>
          <a:lstStyle/>
          <a:p>
            <a:pPr algn="ctr"/>
            <a:r>
              <a:rPr lang="en-US" dirty="0" smtClean="0"/>
              <a:t>Mike Lovegreen</a:t>
            </a:r>
          </a:p>
          <a:p>
            <a:pPr algn="ctr"/>
            <a:r>
              <a:rPr lang="en-US" dirty="0" smtClean="0"/>
              <a:t>USC Stream Team Leader</a:t>
            </a:r>
          </a:p>
          <a:p>
            <a:pPr algn="ctr"/>
            <a:r>
              <a:rPr lang="en-US" dirty="0" smtClean="0"/>
              <a:t>Citizen’s Advisory Committee – February 20, 2020</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481782"/>
            <a:ext cx="2286000" cy="2332377"/>
          </a:xfrm>
          <a:prstGeom prst="rect">
            <a:avLst/>
          </a:prstGeom>
        </p:spPr>
      </p:pic>
    </p:spTree>
    <p:extLst>
      <p:ext uri="{BB962C8B-B14F-4D97-AF65-F5344CB8AC3E}">
        <p14:creationId xmlns:p14="http://schemas.microsoft.com/office/powerpoint/2010/main" val="23991139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160000" cy="1143000"/>
          </a:xfrm>
        </p:spPr>
        <p:txBody>
          <a:bodyPr/>
          <a:lstStyle/>
          <a:p>
            <a:r>
              <a:rPr lang="en-US" dirty="0" smtClean="0"/>
              <a:t>History of the USC</a:t>
            </a:r>
            <a:endParaRPr lang="en-US" dirty="0"/>
          </a:p>
        </p:txBody>
      </p:sp>
      <p:sp>
        <p:nvSpPr>
          <p:cNvPr id="3" name="Content Placeholder 2"/>
          <p:cNvSpPr>
            <a:spLocks noGrp="1"/>
          </p:cNvSpPr>
          <p:nvPr>
            <p:ph idx="1"/>
          </p:nvPr>
        </p:nvSpPr>
        <p:spPr>
          <a:xfrm>
            <a:off x="381000" y="1143000"/>
            <a:ext cx="10160000" cy="5103554"/>
          </a:xfrm>
        </p:spPr>
        <p:txBody>
          <a:bodyPr/>
          <a:lstStyle/>
          <a:p>
            <a:r>
              <a:rPr lang="en-US" dirty="0" smtClean="0"/>
              <a:t>Long History of inter-state cooperation amongst Districts</a:t>
            </a:r>
          </a:p>
          <a:p>
            <a:r>
              <a:rPr lang="en-US" dirty="0" smtClean="0"/>
              <a:t>Common needs, geography, weather, soils, etc.</a:t>
            </a:r>
          </a:p>
          <a:p>
            <a:r>
              <a:rPr lang="en-US" dirty="0" smtClean="0"/>
              <a:t>Initial meeting with EPA – Bill </a:t>
            </a:r>
            <a:r>
              <a:rPr lang="en-US" dirty="0" err="1" smtClean="0"/>
              <a:t>Matuszeski</a:t>
            </a:r>
            <a:r>
              <a:rPr lang="en-US" dirty="0" smtClean="0"/>
              <a:t> and Glenn </a:t>
            </a:r>
            <a:r>
              <a:rPr lang="en-US" dirty="0" err="1" smtClean="0"/>
              <a:t>Eugster</a:t>
            </a:r>
            <a:endParaRPr lang="en-US" dirty="0" smtClean="0"/>
          </a:p>
          <a:p>
            <a:r>
              <a:rPr lang="en-US" dirty="0" smtClean="0"/>
              <a:t>CBP desire for “whole watershed” approach + strong local desire to participate</a:t>
            </a:r>
            <a:endParaRPr lang="en-US" dirty="0" smtClean="0"/>
          </a:p>
          <a:p>
            <a:r>
              <a:rPr lang="en-US" dirty="0" smtClean="0"/>
              <a:t>Section 319 Funding through PA (Bradford CD)</a:t>
            </a:r>
          </a:p>
          <a:p>
            <a:r>
              <a:rPr lang="en-US" dirty="0" smtClean="0"/>
              <a:t>USC established in 1992 as a network of county natural resource professionals</a:t>
            </a:r>
          </a:p>
          <a:p>
            <a:pPr lvl="1"/>
            <a:r>
              <a:rPr lang="en-US" dirty="0" smtClean="0"/>
              <a:t>Water Quality Coordinating Committees (NY), CBP Committees (PA)</a:t>
            </a:r>
          </a:p>
          <a:p>
            <a:r>
              <a:rPr lang="en-US" dirty="0" smtClean="0"/>
              <a:t>Developed strategies, partnerships, programs and projects to protect the headwaters of the Susquehanna River and Chesapeake Bay Watersheds.</a:t>
            </a:r>
          </a:p>
          <a:p>
            <a:r>
              <a:rPr lang="en-US" dirty="0" smtClean="0"/>
              <a:t>Worked under a signed MOU as authorized by District Law(s</a:t>
            </a:r>
            <a:r>
              <a:rPr lang="en-US" dirty="0" smtClean="0"/>
              <a:t>)</a:t>
            </a:r>
          </a:p>
          <a:p>
            <a:r>
              <a:rPr lang="en-US" dirty="0" smtClean="0"/>
              <a:t>EPA direct funding to USC for implementation</a:t>
            </a:r>
            <a:endParaRPr lang="en-US" dirty="0" smtClean="0"/>
          </a:p>
          <a:p>
            <a:r>
              <a:rPr lang="en-US" dirty="0" smtClean="0"/>
              <a:t>Focus on Non-Point Source Projects</a:t>
            </a:r>
          </a:p>
          <a:p>
            <a:r>
              <a:rPr lang="en-US" dirty="0" smtClean="0"/>
              <a:t>3 Standing Committees: </a:t>
            </a:r>
          </a:p>
          <a:p>
            <a:pPr lvl="1"/>
            <a:r>
              <a:rPr lang="en-US" dirty="0" smtClean="0"/>
              <a:t>Executive, Education and Planning/Implementation</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4400" y="5334000"/>
            <a:ext cx="1342518" cy="1369754"/>
          </a:xfrm>
          <a:prstGeom prst="rect">
            <a:avLst/>
          </a:prstGeom>
        </p:spPr>
      </p:pic>
    </p:spTree>
    <p:extLst>
      <p:ext uri="{BB962C8B-B14F-4D97-AF65-F5344CB8AC3E}">
        <p14:creationId xmlns:p14="http://schemas.microsoft.com/office/powerpoint/2010/main" val="36872128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of the USC </a:t>
            </a:r>
            <a:endParaRPr lang="en-US" dirty="0"/>
          </a:p>
        </p:txBody>
      </p:sp>
      <p:sp>
        <p:nvSpPr>
          <p:cNvPr id="3" name="Content Placeholder 2"/>
          <p:cNvSpPr>
            <a:spLocks noGrp="1"/>
          </p:cNvSpPr>
          <p:nvPr>
            <p:ph idx="1"/>
          </p:nvPr>
        </p:nvSpPr>
        <p:spPr/>
        <p:txBody>
          <a:bodyPr/>
          <a:lstStyle/>
          <a:p>
            <a:r>
              <a:rPr lang="en-US" dirty="0" smtClean="0"/>
              <a:t>In 2006, the USC transitioned to a coalition of Soil and Water Conservation Districts (SWCDs) / Conservation Districts (CDs) utilizing District Law</a:t>
            </a:r>
          </a:p>
          <a:p>
            <a:r>
              <a:rPr lang="en-US" dirty="0" smtClean="0"/>
              <a:t>19 SWCDs (16 in NY and 3 in PA)</a:t>
            </a:r>
          </a:p>
          <a:p>
            <a:r>
              <a:rPr lang="en-US" dirty="0" smtClean="0"/>
              <a:t>Cover 99% of the headwaters of the Susquehanna River </a:t>
            </a:r>
          </a:p>
          <a:p>
            <a:r>
              <a:rPr lang="en-US" dirty="0" smtClean="0"/>
              <a:t>3 Focus Areas:</a:t>
            </a:r>
          </a:p>
          <a:p>
            <a:pPr lvl="1"/>
            <a:r>
              <a:rPr lang="en-US" dirty="0"/>
              <a:t>Stream </a:t>
            </a:r>
            <a:r>
              <a:rPr lang="en-US" dirty="0" smtClean="0"/>
              <a:t>Corridor </a:t>
            </a:r>
            <a:r>
              <a:rPr lang="en-US" dirty="0"/>
              <a:t>Rehabilitation</a:t>
            </a:r>
          </a:p>
          <a:p>
            <a:pPr lvl="1"/>
            <a:r>
              <a:rPr lang="en-US" dirty="0"/>
              <a:t>Wetland Restoration</a:t>
            </a:r>
          </a:p>
          <a:p>
            <a:pPr lvl="1"/>
            <a:r>
              <a:rPr lang="en-US" dirty="0"/>
              <a:t>Environmentally and Economically Sustainable Agriculture</a:t>
            </a:r>
          </a:p>
          <a:p>
            <a:r>
              <a:rPr lang="en-US" dirty="0" smtClean="0"/>
              <a:t>Newly Developed Program area directly related to CB goals and needs: BUFFERS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4400" y="5334000"/>
            <a:ext cx="1342518" cy="1369754"/>
          </a:xfrm>
          <a:prstGeom prst="rect">
            <a:avLst/>
          </a:prstGeom>
        </p:spPr>
      </p:pic>
    </p:spTree>
    <p:extLst>
      <p:ext uri="{BB962C8B-B14F-4D97-AF65-F5344CB8AC3E}">
        <p14:creationId xmlns:p14="http://schemas.microsoft.com/office/powerpoint/2010/main" val="32036130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USC</a:t>
            </a:r>
            <a:endParaRPr lang="en-US" dirty="0"/>
          </a:p>
        </p:txBody>
      </p:sp>
      <p:sp>
        <p:nvSpPr>
          <p:cNvPr id="3" name="Content Placeholder 2"/>
          <p:cNvSpPr>
            <a:spLocks noGrp="1"/>
          </p:cNvSpPr>
          <p:nvPr>
            <p:ph idx="1"/>
          </p:nvPr>
        </p:nvSpPr>
        <p:spPr/>
        <p:txBody>
          <a:bodyPr/>
          <a:lstStyle/>
          <a:p>
            <a:r>
              <a:rPr lang="en-US" sz="2800" b="1" dirty="0"/>
              <a:t>Vision: </a:t>
            </a:r>
            <a:r>
              <a:rPr lang="en-US" sz="2800" dirty="0"/>
              <a:t>A well functioning Susquehanna River Headwaters in harmony with itself and the entire Chesapeake Bay Watershed.</a:t>
            </a:r>
          </a:p>
          <a:p>
            <a:endParaRPr lang="en-US" sz="2800" dirty="0"/>
          </a:p>
          <a:p>
            <a:r>
              <a:rPr lang="en-US" sz="2800" b="1" dirty="0"/>
              <a:t>Mission: </a:t>
            </a:r>
            <a:r>
              <a:rPr lang="en-US" sz="2800" dirty="0"/>
              <a:t>To protect and improve water quality and natural resources in the Upper Susquehanna River Basin with the involvement of citizens and agencies through planning, education, coordination, funding, project implementation and advocating for our water resources.</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4400" y="5334001"/>
            <a:ext cx="1342518" cy="1369755"/>
          </a:xfrm>
          <a:prstGeom prst="rect">
            <a:avLst/>
          </a:prstGeom>
        </p:spPr>
      </p:pic>
    </p:spTree>
    <p:extLst>
      <p:ext uri="{BB962C8B-B14F-4D97-AF65-F5344CB8AC3E}">
        <p14:creationId xmlns:p14="http://schemas.microsoft.com/office/powerpoint/2010/main" val="6322054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38200" y="274637"/>
            <a:ext cx="8915400" cy="1143000"/>
          </a:xfrm>
          <a:prstGeom prst="rect">
            <a:avLst/>
          </a:prstGeom>
          <a:noFill/>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solidFill>
                  <a:schemeClr val="tx2"/>
                </a:solidFill>
              </a:rPr>
              <a:t>Watershed Approach</a:t>
            </a:r>
            <a:endParaRPr lang="en-US" sz="2800" dirty="0">
              <a:solidFill>
                <a:schemeClr val="tx2"/>
              </a:solidFill>
            </a:endParaRPr>
          </a:p>
        </p:txBody>
      </p:sp>
      <p:sp>
        <p:nvSpPr>
          <p:cNvPr id="4" name="Content Placeholder 3"/>
          <p:cNvSpPr>
            <a:spLocks noGrp="1"/>
          </p:cNvSpPr>
          <p:nvPr>
            <p:ph sz="half" idx="1"/>
          </p:nvPr>
        </p:nvSpPr>
        <p:spPr>
          <a:xfrm>
            <a:off x="838200" y="1600202"/>
            <a:ext cx="9372600" cy="4525963"/>
          </a:xfrm>
        </p:spPr>
        <p:txBody>
          <a:bodyPr>
            <a:normAutofit/>
          </a:bodyPr>
          <a:lstStyle/>
          <a:p>
            <a:r>
              <a:rPr lang="en-US" sz="3200" dirty="0" smtClean="0"/>
              <a:t>Utilize Multiple Barrier Approach for planning and implementation of restoration projects on a watershed basis.</a:t>
            </a:r>
          </a:p>
          <a:p>
            <a:endParaRPr lang="en-US" sz="3200" dirty="0" smtClean="0"/>
          </a:p>
          <a:p>
            <a:r>
              <a:rPr lang="en-US" sz="3200" dirty="0" smtClean="0"/>
              <a:t>Address the issue at the source, across the landscape, within the stream corridor as well as programmatically</a:t>
            </a:r>
            <a:endParaRPr lang="en-US" sz="32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9971" y="5181600"/>
            <a:ext cx="1342518" cy="1369755"/>
          </a:xfrm>
          <a:prstGeom prst="rect">
            <a:avLst/>
          </a:prstGeom>
        </p:spPr>
      </p:pic>
    </p:spTree>
    <p:extLst>
      <p:ext uri="{BB962C8B-B14F-4D97-AF65-F5344CB8AC3E}">
        <p14:creationId xmlns:p14="http://schemas.microsoft.com/office/powerpoint/2010/main" val="21988228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 Use in the </a:t>
            </a:r>
            <a:br>
              <a:rPr lang="en-US" dirty="0"/>
            </a:br>
            <a:r>
              <a:rPr lang="en-US" dirty="0"/>
              <a:t>Susquehanna River Basin</a:t>
            </a:r>
          </a:p>
        </p:txBody>
      </p:sp>
      <p:pic>
        <p:nvPicPr>
          <p:cNvPr id="4" name="Content Placeholder 4"/>
          <p:cNvPicPr>
            <a:picLocks noGrp="1" noChangeAspect="1" noChangeArrowheads="1"/>
          </p:cNvPicPr>
          <p:nvPr>
            <p:ph idx="1"/>
          </p:nvPr>
        </p:nvPicPr>
        <p:blipFill>
          <a:blip r:embed="rId3" cstate="print"/>
          <a:srcRect/>
          <a:stretch>
            <a:fillRect/>
          </a:stretch>
        </p:blipFill>
        <p:spPr>
          <a:xfrm>
            <a:off x="1981200" y="1742723"/>
            <a:ext cx="7620000" cy="4515555"/>
          </a:xfrm>
          <a:noFill/>
          <a:ln/>
        </p:spPr>
      </p:pic>
      <p:sp>
        <p:nvSpPr>
          <p:cNvPr id="5" name="TextBox 4"/>
          <p:cNvSpPr txBox="1"/>
          <p:nvPr/>
        </p:nvSpPr>
        <p:spPr>
          <a:xfrm>
            <a:off x="1905001" y="1752601"/>
            <a:ext cx="2862515" cy="1323439"/>
          </a:xfrm>
          <a:prstGeom prst="rect">
            <a:avLst/>
          </a:prstGeom>
          <a:solidFill>
            <a:schemeClr val="bg1"/>
          </a:solidFill>
          <a:ln>
            <a:solidFill>
              <a:schemeClr val="tx1"/>
            </a:solidFill>
          </a:ln>
        </p:spPr>
        <p:txBody>
          <a:bodyPr wrap="none" rtlCol="0">
            <a:spAutoFit/>
          </a:bodyPr>
          <a:lstStyle/>
          <a:p>
            <a:r>
              <a:rPr lang="en-US" sz="2000" b="1" dirty="0"/>
              <a:t>69% forest</a:t>
            </a:r>
          </a:p>
          <a:p>
            <a:r>
              <a:rPr lang="en-US" sz="2000" b="1" dirty="0"/>
              <a:t>23% agriculture</a:t>
            </a:r>
          </a:p>
          <a:p>
            <a:r>
              <a:rPr lang="en-US" sz="2000" b="1" dirty="0"/>
              <a:t>3% urban/suburban</a:t>
            </a:r>
          </a:p>
          <a:p>
            <a:r>
              <a:rPr lang="en-US" sz="2000" b="1" dirty="0"/>
              <a:t>4% open water/wetlands</a:t>
            </a:r>
          </a:p>
        </p:txBody>
      </p:sp>
    </p:spTree>
    <p:extLst>
      <p:ext uri="{BB962C8B-B14F-4D97-AF65-F5344CB8AC3E}">
        <p14:creationId xmlns:p14="http://schemas.microsoft.com/office/powerpoint/2010/main" val="12616163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p:cNvPicPr>
          <p:nvPr/>
        </p:nvPicPr>
        <p:blipFill>
          <a:blip r:embed="rId3"/>
          <a:srcRect/>
          <a:stretch>
            <a:fillRect/>
          </a:stretch>
        </p:blipFill>
        <p:spPr bwMode="auto">
          <a:xfrm>
            <a:off x="1604743" y="2174876"/>
            <a:ext cx="4481678" cy="2885243"/>
          </a:xfrm>
          <a:prstGeom prst="rect">
            <a:avLst/>
          </a:prstGeom>
          <a:noFill/>
          <a:ln w="9525">
            <a:noFill/>
            <a:miter lim="800000"/>
            <a:headEnd/>
            <a:tailEnd/>
          </a:ln>
        </p:spPr>
      </p:pic>
      <p:sp>
        <p:nvSpPr>
          <p:cNvPr id="71683" name="Rectangle 2"/>
          <p:cNvSpPr>
            <a:spLocks noGrp="1" noChangeArrowheads="1"/>
          </p:cNvSpPr>
          <p:nvPr>
            <p:ph type="title"/>
          </p:nvPr>
        </p:nvSpPr>
        <p:spPr>
          <a:noFill/>
        </p:spPr>
        <p:txBody>
          <a:bodyPr/>
          <a:lstStyle/>
          <a:p>
            <a:pPr eaLnBrk="1" hangingPunct="1"/>
            <a:r>
              <a:rPr lang="en-US" sz="3600" dirty="0"/>
              <a:t>Upper Susquehanna Coalition</a:t>
            </a:r>
            <a:br>
              <a:rPr lang="en-US" sz="3600" dirty="0"/>
            </a:br>
            <a:r>
              <a:rPr lang="en-US" sz="2800" dirty="0"/>
              <a:t>Focus Areas</a:t>
            </a:r>
          </a:p>
        </p:txBody>
      </p:sp>
      <p:pic>
        <p:nvPicPr>
          <p:cNvPr id="71684" name="Picture 4" descr="usclogo_newmarroonsmall"/>
          <p:cNvPicPr>
            <a:picLocks noGrp="1" noChangeAspect="1" noChangeArrowheads="1"/>
          </p:cNvPicPr>
          <p:nvPr>
            <p:ph type="body" idx="1"/>
          </p:nvPr>
        </p:nvPicPr>
        <p:blipFill>
          <a:blip r:embed="rId4"/>
          <a:stretch>
            <a:fillRect/>
          </a:stretch>
        </p:blipFill>
        <p:spPr>
          <a:xfrm>
            <a:off x="1791174" y="5312152"/>
            <a:ext cx="1250908" cy="1275099"/>
          </a:xfrm>
          <a:noFill/>
        </p:spPr>
      </p:pic>
      <p:sp>
        <p:nvSpPr>
          <p:cNvPr id="4" name="Text Placeholder 3"/>
          <p:cNvSpPr>
            <a:spLocks noGrp="1"/>
          </p:cNvSpPr>
          <p:nvPr>
            <p:ph type="body" sz="quarter" idx="3"/>
          </p:nvPr>
        </p:nvSpPr>
        <p:spPr/>
        <p:txBody>
          <a:bodyPr/>
          <a:lstStyle/>
          <a:p>
            <a:r>
              <a:rPr lang="en-US" dirty="0" smtClean="0"/>
              <a:t>USC Approach to Focus Areas</a:t>
            </a:r>
            <a:endParaRPr lang="en-US" dirty="0"/>
          </a:p>
        </p:txBody>
      </p:sp>
      <p:sp>
        <p:nvSpPr>
          <p:cNvPr id="5" name="Content Placeholder 4"/>
          <p:cNvSpPr>
            <a:spLocks noGrp="1"/>
          </p:cNvSpPr>
          <p:nvPr>
            <p:ph sz="quarter" idx="4"/>
          </p:nvPr>
        </p:nvSpPr>
        <p:spPr/>
        <p:txBody>
          <a:bodyPr>
            <a:normAutofit/>
          </a:bodyPr>
          <a:lstStyle/>
          <a:p>
            <a:r>
              <a:rPr lang="en-US" dirty="0" smtClean="0"/>
              <a:t>Wetland Team</a:t>
            </a:r>
          </a:p>
          <a:p>
            <a:r>
              <a:rPr lang="en-US" dirty="0" smtClean="0"/>
              <a:t>Stream Team</a:t>
            </a:r>
          </a:p>
          <a:p>
            <a:r>
              <a:rPr lang="en-US" dirty="0" smtClean="0"/>
              <a:t>Ag Team</a:t>
            </a:r>
          </a:p>
          <a:p>
            <a:r>
              <a:rPr lang="en-US" b="1" u="sng" dirty="0" smtClean="0"/>
              <a:t>Concept of teams is to build capacity within USC and our partners to address nonpoint source issues within our identified focus areas</a:t>
            </a:r>
            <a:endParaRPr lang="en-US" b="1" u="sng" dirty="0"/>
          </a:p>
        </p:txBody>
      </p:sp>
    </p:spTree>
    <p:extLst>
      <p:ext uri="{BB962C8B-B14F-4D97-AF65-F5344CB8AC3E}">
        <p14:creationId xmlns:p14="http://schemas.microsoft.com/office/powerpoint/2010/main" val="25264280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B6593DD1-5261-4155-9DEB-D0D5C56C25BE}"/>
              </a:ext>
            </a:extLst>
          </p:cNvPr>
          <p:cNvSpPr/>
          <p:nvPr/>
        </p:nvSpPr>
        <p:spPr>
          <a:xfrm>
            <a:off x="876300" y="0"/>
            <a:ext cx="11315700" cy="6858000"/>
          </a:xfrm>
          <a:prstGeom prst="rect">
            <a:avLst/>
          </a:prstGeom>
          <a:solidFill>
            <a:schemeClr val="bg1">
              <a:alpha val="5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sz="half" idx="2"/>
          </p:nvPr>
        </p:nvSpPr>
        <p:spPr>
          <a:xfrm>
            <a:off x="1636294" y="1595336"/>
            <a:ext cx="9719094" cy="4530827"/>
          </a:xfrm>
        </p:spPr>
        <p:txBody>
          <a:bodyPr>
            <a:normAutofit/>
          </a:bodyPr>
          <a:lstStyle/>
          <a:p>
            <a:r>
              <a:rPr lang="en-US" dirty="0" smtClean="0"/>
              <a:t>Partnerships – Local, Regional, State, Federal</a:t>
            </a:r>
            <a:endParaRPr lang="en-US" dirty="0"/>
          </a:p>
          <a:p>
            <a:r>
              <a:rPr lang="en-US" dirty="0"/>
              <a:t>Coordination </a:t>
            </a:r>
            <a:r>
              <a:rPr lang="en-US" dirty="0" smtClean="0"/>
              <a:t>at </a:t>
            </a:r>
            <a:r>
              <a:rPr lang="en-US" dirty="0"/>
              <a:t>a regional level</a:t>
            </a:r>
          </a:p>
          <a:p>
            <a:r>
              <a:rPr lang="en-US" dirty="0"/>
              <a:t>SWCD’s Relationships and reputations at the local level</a:t>
            </a:r>
          </a:p>
          <a:p>
            <a:r>
              <a:rPr lang="en-US" dirty="0"/>
              <a:t>Flexible funding</a:t>
            </a:r>
          </a:p>
          <a:p>
            <a:r>
              <a:rPr lang="en-US" dirty="0"/>
              <a:t>Prioritizing work based on local needs</a:t>
            </a:r>
          </a:p>
          <a:p>
            <a:r>
              <a:rPr lang="en-US" dirty="0"/>
              <a:t>Regional Delivery</a:t>
            </a:r>
          </a:p>
          <a:p>
            <a:r>
              <a:rPr lang="en-US" dirty="0"/>
              <a:t>Team Development that provides local support and expertise</a:t>
            </a:r>
          </a:p>
          <a:p>
            <a:pPr marL="114300" indent="0">
              <a:buNone/>
            </a:pPr>
            <a:endParaRPr lang="en-US" dirty="0"/>
          </a:p>
          <a:p>
            <a:endParaRPr lang="en-US" dirty="0"/>
          </a:p>
          <a:p>
            <a:endParaRPr lang="en-US" dirty="0"/>
          </a:p>
        </p:txBody>
      </p:sp>
      <p:sp>
        <p:nvSpPr>
          <p:cNvPr id="7" name="Title 3">
            <a:extLst>
              <a:ext uri="{FF2B5EF4-FFF2-40B4-BE49-F238E27FC236}">
                <a16:creationId xmlns:a16="http://schemas.microsoft.com/office/drawing/2014/main" xmlns="" id="{5AD2E651-1FF6-486E-819D-E5F40147EECE}"/>
              </a:ext>
            </a:extLst>
          </p:cNvPr>
          <p:cNvSpPr txBox="1">
            <a:spLocks/>
          </p:cNvSpPr>
          <p:nvPr/>
        </p:nvSpPr>
        <p:spPr>
          <a:xfrm>
            <a:off x="1524000" y="79157"/>
            <a:ext cx="8271753" cy="1816317"/>
          </a:xfrm>
          <a:prstGeom prst="rect">
            <a:avLst/>
          </a:prstGeom>
        </p:spPr>
        <p:txBody>
          <a:bodyPr vert="horz" lIns="91440" tIns="45720" rIns="91440" bIns="45720" rtlCol="0" anchor="ctr">
            <a:norm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dirty="0">
                <a:effectLst>
                  <a:glow rad="88900">
                    <a:schemeClr val="bg1">
                      <a:alpha val="20000"/>
                    </a:schemeClr>
                  </a:glow>
                  <a:reflection blurRad="25400" stA="36000" endPos="21000" dir="5400000" sy="-100000" algn="bl" rotWithShape="0"/>
                </a:effectLst>
              </a:rPr>
              <a:t>Keys </a:t>
            </a:r>
            <a:r>
              <a:rPr lang="en-US" dirty="0" smtClean="0">
                <a:effectLst>
                  <a:glow rad="88900">
                    <a:schemeClr val="bg1">
                      <a:alpha val="20000"/>
                    </a:schemeClr>
                  </a:glow>
                  <a:reflection blurRad="25400" stA="36000" endPos="21000" dir="5400000" sy="-100000" algn="bl" rotWithShape="0"/>
                </a:effectLst>
              </a:rPr>
              <a:t>to </a:t>
            </a:r>
            <a:r>
              <a:rPr lang="en-US" dirty="0">
                <a:effectLst>
                  <a:glow rad="88900">
                    <a:schemeClr val="bg1">
                      <a:alpha val="20000"/>
                    </a:schemeClr>
                  </a:glow>
                  <a:reflection blurRad="25400" stA="36000" endPos="21000" dir="5400000" sy="-100000" algn="bl" rotWithShape="0"/>
                </a:effectLst>
              </a:rPr>
              <a:t>Success</a:t>
            </a:r>
          </a:p>
        </p:txBody>
      </p:sp>
      <p:sp>
        <p:nvSpPr>
          <p:cNvPr id="9" name="TextBox 8"/>
          <p:cNvSpPr txBox="1"/>
          <p:nvPr/>
        </p:nvSpPr>
        <p:spPr>
          <a:xfrm rot="16200000">
            <a:off x="-2215353" y="2238289"/>
            <a:ext cx="5595586" cy="1446550"/>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USC</a:t>
            </a:r>
          </a:p>
          <a:p>
            <a:r>
              <a:rPr lang="en-US" sz="2800" b="1" cap="all" dirty="0" smtClean="0">
                <a:ln w="0"/>
                <a:solidFill>
                  <a:srgbClr val="6293C0"/>
                </a:solidFill>
                <a:effectLst>
                  <a:reflection blurRad="12700" stA="50000" endPos="50000" dist="5000" dir="5400000" sy="-100000" rotWithShape="0"/>
                </a:effectLst>
              </a:rPr>
              <a:t>Upper Susquehanna Coalition</a:t>
            </a:r>
          </a:p>
          <a:p>
            <a:endParaRPr lang="en-US"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3893078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PICT0019"/>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09600" y="-8709"/>
            <a:ext cx="10515600" cy="75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USC Ag Team</a:t>
            </a:r>
            <a:endParaRPr lang="en-US" dirty="0"/>
          </a:p>
        </p:txBody>
      </p:sp>
      <p:sp>
        <p:nvSpPr>
          <p:cNvPr id="7" name="Content Placeholder 3"/>
          <p:cNvSpPr>
            <a:spLocks noGrp="1"/>
          </p:cNvSpPr>
          <p:nvPr>
            <p:ph sz="half" idx="2"/>
          </p:nvPr>
        </p:nvSpPr>
        <p:spPr>
          <a:xfrm>
            <a:off x="6553200" y="1508222"/>
            <a:ext cx="5334000" cy="5157927"/>
          </a:xfrm>
          <a:gradFill flip="none" rotWithShape="1">
            <a:gsLst>
              <a:gs pos="0">
                <a:schemeClr val="tx2">
                  <a:tint val="66000"/>
                  <a:satMod val="160000"/>
                </a:schemeClr>
              </a:gs>
              <a:gs pos="47000">
                <a:schemeClr val="tx2">
                  <a:tint val="44500"/>
                  <a:satMod val="160000"/>
                  <a:alpha val="59000"/>
                </a:schemeClr>
              </a:gs>
              <a:gs pos="100000">
                <a:schemeClr val="tx2">
                  <a:tint val="23500"/>
                  <a:satMod val="160000"/>
                </a:schemeClr>
              </a:gs>
            </a:gsLst>
            <a:lin ang="2700000" scaled="1"/>
            <a:tileRect/>
          </a:gradFill>
        </p:spPr>
        <p:txBody>
          <a:bodyPr>
            <a:normAutofit/>
          </a:bodyPr>
          <a:lstStyle/>
          <a:p>
            <a:pPr marL="0" indent="0">
              <a:buNone/>
            </a:pPr>
            <a:r>
              <a:rPr lang="en-US" sz="3400" dirty="0"/>
              <a:t>Agriculture Team</a:t>
            </a:r>
          </a:p>
          <a:p>
            <a:r>
              <a:rPr lang="en-US" sz="3400" dirty="0"/>
              <a:t>Goal: Provide a consistent, quality controlled process that builds USC and partners capacity to address agricultural environmental issues and economic sustainability on farms.</a:t>
            </a:r>
          </a:p>
          <a:p>
            <a:endParaRPr lang="en-US" dirty="0" smtClean="0"/>
          </a:p>
        </p:txBody>
      </p:sp>
      <p:pic>
        <p:nvPicPr>
          <p:cNvPr id="8" name="Picture 7" descr="USC Logo-new - 9-29-08.jpg"/>
          <p:cNvPicPr>
            <a:picLocks noChangeAspect="1"/>
          </p:cNvPicPr>
          <p:nvPr/>
        </p:nvPicPr>
        <p:blipFill>
          <a:blip r:embed="rId4" cstate="print"/>
          <a:stretch>
            <a:fillRect/>
          </a:stretch>
        </p:blipFill>
        <p:spPr>
          <a:xfrm>
            <a:off x="914585" y="4988403"/>
            <a:ext cx="1777877" cy="1763268"/>
          </a:xfrm>
          <a:prstGeom prst="rect">
            <a:avLst/>
          </a:prstGeom>
        </p:spPr>
      </p:pic>
    </p:spTree>
    <p:extLst>
      <p:ext uri="{BB962C8B-B14F-4D97-AF65-F5344CB8AC3E}">
        <p14:creationId xmlns:p14="http://schemas.microsoft.com/office/powerpoint/2010/main" val="11985523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524000" y="614172"/>
            <a:ext cx="8375904" cy="6281928"/>
          </a:xfrm>
        </p:spPr>
      </p:pic>
      <p:sp>
        <p:nvSpPr>
          <p:cNvPr id="2" name="Title 1"/>
          <p:cNvSpPr>
            <a:spLocks noGrp="1"/>
          </p:cNvSpPr>
          <p:nvPr>
            <p:ph type="title"/>
          </p:nvPr>
        </p:nvSpPr>
        <p:spPr/>
        <p:txBody>
          <a:bodyPr/>
          <a:lstStyle/>
          <a:p>
            <a:r>
              <a:rPr lang="en-US" dirty="0" smtClean="0"/>
              <a:t>USC Ag Team</a:t>
            </a:r>
            <a:endParaRPr lang="en-US" dirty="0"/>
          </a:p>
        </p:txBody>
      </p:sp>
      <p:sp>
        <p:nvSpPr>
          <p:cNvPr id="7" name="Content Placeholder 3"/>
          <p:cNvSpPr>
            <a:spLocks noGrp="1"/>
          </p:cNvSpPr>
          <p:nvPr>
            <p:ph sz="half" idx="2"/>
          </p:nvPr>
        </p:nvSpPr>
        <p:spPr>
          <a:xfrm>
            <a:off x="6553200" y="1417637"/>
            <a:ext cx="5334000" cy="5157927"/>
          </a:xfrm>
          <a:gradFill flip="none" rotWithShape="1">
            <a:gsLst>
              <a:gs pos="0">
                <a:schemeClr val="tx2">
                  <a:tint val="66000"/>
                  <a:satMod val="160000"/>
                  <a:alpha val="0"/>
                </a:schemeClr>
              </a:gs>
              <a:gs pos="63000">
                <a:schemeClr val="tx2">
                  <a:tint val="44500"/>
                  <a:satMod val="160000"/>
                </a:schemeClr>
              </a:gs>
              <a:gs pos="100000">
                <a:schemeClr val="tx2">
                  <a:tint val="23500"/>
                  <a:satMod val="160000"/>
                </a:schemeClr>
              </a:gs>
            </a:gsLst>
            <a:lin ang="2700000" scaled="1"/>
            <a:tileRect/>
          </a:gradFill>
        </p:spPr>
        <p:txBody>
          <a:bodyPr>
            <a:normAutofit fontScale="92500"/>
          </a:bodyPr>
          <a:lstStyle/>
          <a:p>
            <a:r>
              <a:rPr lang="en-US" sz="3100" dirty="0"/>
              <a:t>Approach: Fund, Build, Design and Implement as well as Verify, Collect and Report Ag BMP Implementation Data </a:t>
            </a:r>
          </a:p>
          <a:p>
            <a:r>
              <a:rPr lang="en-US" sz="3100" dirty="0"/>
              <a:t>AEM</a:t>
            </a:r>
          </a:p>
          <a:p>
            <a:r>
              <a:rPr lang="en-US" sz="3100" dirty="0"/>
              <a:t>Training</a:t>
            </a:r>
          </a:p>
          <a:p>
            <a:r>
              <a:rPr lang="en-US" sz="3100" dirty="0"/>
              <a:t>Data Management and QA/QC</a:t>
            </a:r>
          </a:p>
          <a:p>
            <a:r>
              <a:rPr lang="en-US" sz="3100" dirty="0" smtClean="0"/>
              <a:t>Specialists</a:t>
            </a:r>
            <a:endParaRPr lang="en-US" sz="3100" dirty="0"/>
          </a:p>
          <a:p>
            <a:r>
              <a:rPr lang="en-US" sz="3100" dirty="0"/>
              <a:t>Equipment</a:t>
            </a:r>
          </a:p>
          <a:p>
            <a:r>
              <a:rPr lang="en-US" sz="3100" dirty="0"/>
              <a:t>Collaboration</a:t>
            </a:r>
          </a:p>
          <a:p>
            <a:endParaRPr lang="en-US" dirty="0" smtClean="0"/>
          </a:p>
        </p:txBody>
      </p:sp>
      <p:pic>
        <p:nvPicPr>
          <p:cNvPr id="8" name="Picture 7" descr="USC Logo-new - 9-29-08.jpg"/>
          <p:cNvPicPr>
            <a:picLocks noChangeAspect="1"/>
          </p:cNvPicPr>
          <p:nvPr/>
        </p:nvPicPr>
        <p:blipFill>
          <a:blip r:embed="rId4" cstate="print"/>
          <a:stretch>
            <a:fillRect/>
          </a:stretch>
        </p:blipFill>
        <p:spPr>
          <a:xfrm>
            <a:off x="210519" y="5094732"/>
            <a:ext cx="1777877" cy="1763268"/>
          </a:xfrm>
          <a:prstGeom prst="rect">
            <a:avLst/>
          </a:prstGeom>
        </p:spPr>
      </p:pic>
    </p:spTree>
    <p:extLst>
      <p:ext uri="{BB962C8B-B14F-4D97-AF65-F5344CB8AC3E}">
        <p14:creationId xmlns:p14="http://schemas.microsoft.com/office/powerpoint/2010/main" val="26781948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057401" y="762003"/>
            <a:ext cx="7704667" cy="1142999"/>
          </a:xfrm>
        </p:spPr>
        <p:txBody>
          <a:bodyPr/>
          <a:lstStyle/>
          <a:p>
            <a:r>
              <a:rPr lang="en-US" sz="4000" dirty="0"/>
              <a:t>Regional Agricultural Challenges</a:t>
            </a:r>
          </a:p>
        </p:txBody>
      </p:sp>
      <p:sp>
        <p:nvSpPr>
          <p:cNvPr id="8" name="Content Placeholder 7"/>
          <p:cNvSpPr>
            <a:spLocks noGrp="1"/>
          </p:cNvSpPr>
          <p:nvPr>
            <p:ph idx="1"/>
          </p:nvPr>
        </p:nvSpPr>
        <p:spPr>
          <a:xfrm>
            <a:off x="1981203" y="2133600"/>
            <a:ext cx="7704667" cy="3733800"/>
          </a:xfrm>
        </p:spPr>
        <p:txBody>
          <a:bodyPr>
            <a:normAutofit/>
          </a:bodyPr>
          <a:lstStyle/>
          <a:p>
            <a:r>
              <a:rPr lang="en-US" dirty="0" smtClean="0"/>
              <a:t>Chesapeake Bay Goals as defined in the NY WIP</a:t>
            </a:r>
          </a:p>
          <a:p>
            <a:r>
              <a:rPr lang="en-US" dirty="0" smtClean="0"/>
              <a:t>Agricultural Economy</a:t>
            </a:r>
          </a:p>
          <a:p>
            <a:r>
              <a:rPr lang="en-US" dirty="0" smtClean="0"/>
              <a:t>Physical Locations of Farms</a:t>
            </a:r>
          </a:p>
          <a:p>
            <a:r>
              <a:rPr lang="en-US" dirty="0" smtClean="0"/>
              <a:t>Financial Assistance</a:t>
            </a:r>
          </a:p>
          <a:p>
            <a:r>
              <a:rPr lang="en-US" dirty="0"/>
              <a:t>Programmatic </a:t>
            </a:r>
            <a:r>
              <a:rPr lang="en-US" dirty="0" smtClean="0"/>
              <a:t>Constraints </a:t>
            </a:r>
            <a:r>
              <a:rPr lang="en-US" dirty="0"/>
              <a:t>(full implementation of CNMP for all EQIP projects deters farm sign ups)</a:t>
            </a:r>
          </a:p>
          <a:p>
            <a:r>
              <a:rPr lang="en-US" dirty="0"/>
              <a:t>Capacity – technically skilled individuals (including engineers)</a:t>
            </a:r>
          </a:p>
          <a:p>
            <a:r>
              <a:rPr lang="en-US" dirty="0"/>
              <a:t>Regulations </a:t>
            </a:r>
            <a:endParaRPr lang="en-US" dirty="0" smtClean="0"/>
          </a:p>
          <a:p>
            <a:r>
              <a:rPr lang="en-US" dirty="0" smtClean="0"/>
              <a:t>Climate – Long cold, wet winters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4725" y="5105400"/>
            <a:ext cx="1342518" cy="1369755"/>
          </a:xfrm>
          <a:prstGeom prst="rect">
            <a:avLst/>
          </a:prstGeom>
        </p:spPr>
      </p:pic>
    </p:spTree>
    <p:extLst>
      <p:ext uri="{BB962C8B-B14F-4D97-AF65-F5344CB8AC3E}">
        <p14:creationId xmlns:p14="http://schemas.microsoft.com/office/powerpoint/2010/main" val="28684413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USCmapcallout-low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766888" y="4937125"/>
            <a:ext cx="17526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solidFill>
            </a:endParaRPr>
          </a:p>
        </p:txBody>
      </p:sp>
      <p:pic>
        <p:nvPicPr>
          <p:cNvPr id="819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7663" y="609600"/>
            <a:ext cx="14192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81000" y="5237301"/>
            <a:ext cx="7686675" cy="1528624"/>
          </a:xfrm>
          <a:prstGeom prst="rect">
            <a:avLst/>
          </a:prstGeom>
        </p:spPr>
        <p:txBody>
          <a:bodyPr>
            <a:spAutoFit/>
          </a:bodyPr>
          <a:lstStyle/>
          <a:p>
            <a:pPr>
              <a:spcBef>
                <a:spcPts val="50"/>
              </a:spcBef>
              <a:buFontTx/>
              <a:buChar char="•"/>
              <a:defRPr/>
            </a:pPr>
            <a:r>
              <a:rPr lang="en-US" dirty="0">
                <a:latin typeface="+mj-lt"/>
              </a:rPr>
              <a:t>Coalition of 21 Soil and Water Conservation Districts</a:t>
            </a:r>
          </a:p>
          <a:p>
            <a:pPr>
              <a:spcBef>
                <a:spcPts val="50"/>
              </a:spcBef>
              <a:buFontTx/>
              <a:buChar char="•"/>
              <a:defRPr/>
            </a:pPr>
            <a:r>
              <a:rPr lang="en-US" dirty="0">
                <a:latin typeface="+mj-lt"/>
              </a:rPr>
              <a:t>17 counties in NY, 4 in PA</a:t>
            </a:r>
          </a:p>
          <a:p>
            <a:pPr>
              <a:spcBef>
                <a:spcPts val="50"/>
              </a:spcBef>
              <a:buFontTx/>
              <a:buChar char="•"/>
              <a:defRPr/>
            </a:pPr>
            <a:r>
              <a:rPr lang="en-US" dirty="0">
                <a:latin typeface="+mj-lt"/>
              </a:rPr>
              <a:t>7,500 square miles</a:t>
            </a:r>
          </a:p>
          <a:p>
            <a:pPr>
              <a:spcBef>
                <a:spcPts val="50"/>
              </a:spcBef>
              <a:buFontTx/>
              <a:buChar char="•"/>
              <a:defRPr/>
            </a:pPr>
            <a:r>
              <a:rPr lang="en-US" dirty="0">
                <a:latin typeface="+mj-lt"/>
              </a:rPr>
              <a:t>Headwaters of the Chesapeake Bay</a:t>
            </a:r>
          </a:p>
          <a:p>
            <a:pPr>
              <a:spcBef>
                <a:spcPts val="50"/>
              </a:spcBef>
              <a:buFontTx/>
              <a:buChar char="•"/>
              <a:defRPr/>
            </a:pPr>
            <a:r>
              <a:rPr lang="en-US" dirty="0">
                <a:latin typeface="+mj-lt"/>
              </a:rPr>
              <a:t>USC implements nonpoint source projects to address watershed issues</a:t>
            </a:r>
          </a:p>
        </p:txBody>
      </p:sp>
    </p:spTree>
    <p:extLst>
      <p:ext uri="{BB962C8B-B14F-4D97-AF65-F5344CB8AC3E}">
        <p14:creationId xmlns:p14="http://schemas.microsoft.com/office/powerpoint/2010/main" val="2376172465"/>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NFWF – USC Integrated Approach to Nutrient Management</a:t>
            </a:r>
            <a:endParaRPr lang="en-US" sz="3200" dirty="0"/>
          </a:p>
        </p:txBody>
      </p:sp>
      <p:sp>
        <p:nvSpPr>
          <p:cNvPr id="3" name="Content Placeholder 2"/>
          <p:cNvSpPr>
            <a:spLocks noGrp="1"/>
          </p:cNvSpPr>
          <p:nvPr>
            <p:ph idx="1"/>
          </p:nvPr>
        </p:nvSpPr>
        <p:spPr>
          <a:xfrm>
            <a:off x="1069849" y="2121408"/>
            <a:ext cx="6020908" cy="4050792"/>
          </a:xfrm>
        </p:spPr>
        <p:txBody>
          <a:bodyPr>
            <a:normAutofit lnSpcReduction="10000"/>
          </a:bodyPr>
          <a:lstStyle/>
          <a:p>
            <a:r>
              <a:rPr lang="en-US" dirty="0" smtClean="0"/>
              <a:t>October 1, 2015 – October 31, 2018</a:t>
            </a:r>
          </a:p>
          <a:p>
            <a:r>
              <a:rPr lang="en-US" dirty="0" smtClean="0"/>
              <a:t>$317,520.00 Total Grant Amount</a:t>
            </a:r>
          </a:p>
          <a:p>
            <a:r>
              <a:rPr lang="en-US" dirty="0" smtClean="0"/>
              <a:t>10,611.9 acres NEW Nutrient Management Plans (4,397 acres in 2018)</a:t>
            </a:r>
          </a:p>
          <a:p>
            <a:r>
              <a:rPr lang="en-US" dirty="0" smtClean="0"/>
              <a:t>21,855.5 acres UPDATED Nutrient Management Plans (9,048 acres in 2018)</a:t>
            </a:r>
          </a:p>
          <a:p>
            <a:r>
              <a:rPr lang="en-US" dirty="0" smtClean="0"/>
              <a:t>60 farms – Precision Feed Management Matrix</a:t>
            </a:r>
          </a:p>
          <a:p>
            <a:r>
              <a:rPr lang="en-US" dirty="0" smtClean="0"/>
              <a:t>1,950 Soil Tests</a:t>
            </a:r>
          </a:p>
          <a:p>
            <a:r>
              <a:rPr lang="en-US" dirty="0" smtClean="0"/>
              <a:t>97 Manure Analysis</a:t>
            </a:r>
          </a:p>
          <a:p>
            <a:r>
              <a:rPr lang="en-US" dirty="0" smtClean="0"/>
              <a:t>1,019.7 acres of Cover Crops Implemented</a:t>
            </a:r>
          </a:p>
          <a:p>
            <a:r>
              <a:rPr lang="en-US" dirty="0" smtClean="0"/>
              <a:t>7 Counties participated</a:t>
            </a:r>
            <a:endParaRPr lang="en-US" dirty="0"/>
          </a:p>
        </p:txBody>
      </p:sp>
      <p:pic>
        <p:nvPicPr>
          <p:cNvPr id="4" name="Picture 3"/>
          <p:cNvPicPr>
            <a:picLocks noChangeAspect="1"/>
          </p:cNvPicPr>
          <p:nvPr/>
        </p:nvPicPr>
        <p:blipFill>
          <a:blip r:embed="rId2"/>
          <a:stretch>
            <a:fillRect/>
          </a:stretch>
        </p:blipFill>
        <p:spPr>
          <a:xfrm>
            <a:off x="7090757" y="2245972"/>
            <a:ext cx="4561864" cy="3423308"/>
          </a:xfrm>
          <a:prstGeom prst="rect">
            <a:avLst/>
          </a:prstGeom>
        </p:spPr>
      </p:pic>
    </p:spTree>
    <p:extLst>
      <p:ext uri="{BB962C8B-B14F-4D97-AF65-F5344CB8AC3E}">
        <p14:creationId xmlns:p14="http://schemas.microsoft.com/office/powerpoint/2010/main" val="4042656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USC Riparian Buffer Program</a:t>
            </a:r>
            <a:endParaRPr lang="en-US" dirty="0"/>
          </a:p>
        </p:txBody>
      </p:sp>
      <p:sp>
        <p:nvSpPr>
          <p:cNvPr id="3" name="Content Placeholder 2"/>
          <p:cNvSpPr>
            <a:spLocks noGrp="1"/>
          </p:cNvSpPr>
          <p:nvPr>
            <p:ph idx="1"/>
          </p:nvPr>
        </p:nvSpPr>
        <p:spPr/>
        <p:txBody>
          <a:bodyPr>
            <a:normAutofit/>
          </a:bodyPr>
          <a:lstStyle/>
          <a:p>
            <a:r>
              <a:rPr lang="en-US" dirty="0" smtClean="0"/>
              <a:t>Work with partners to match buffer </a:t>
            </a:r>
            <a:r>
              <a:rPr lang="en-US" dirty="0"/>
              <a:t>funding </a:t>
            </a:r>
            <a:r>
              <a:rPr lang="en-US" dirty="0" smtClean="0"/>
              <a:t>for implementation of </a:t>
            </a:r>
            <a:r>
              <a:rPr lang="en-US" dirty="0"/>
              <a:t>other farm practices, ex. grazing, nutrient management, fencing etc</a:t>
            </a:r>
            <a:r>
              <a:rPr lang="en-US" dirty="0" smtClean="0"/>
              <a:t>.;</a:t>
            </a:r>
            <a:endParaRPr lang="en-US" dirty="0"/>
          </a:p>
          <a:p>
            <a:pPr marL="0" indent="0">
              <a:buNone/>
            </a:pPr>
            <a:r>
              <a:rPr lang="en-US" dirty="0"/>
              <a:t> </a:t>
            </a:r>
            <a:endParaRPr lang="en-US" dirty="0" smtClean="0"/>
          </a:p>
          <a:p>
            <a:r>
              <a:rPr lang="en-US" dirty="0" smtClean="0"/>
              <a:t>Assists </a:t>
            </a:r>
            <a:r>
              <a:rPr lang="en-US" dirty="0"/>
              <a:t>with buffer </a:t>
            </a:r>
            <a:r>
              <a:rPr lang="en-US" dirty="0" smtClean="0"/>
              <a:t>planning and implementation;</a:t>
            </a:r>
            <a:endParaRPr lang="en-US" dirty="0"/>
          </a:p>
          <a:p>
            <a:pPr marL="0" indent="0">
              <a:buNone/>
            </a:pPr>
            <a:r>
              <a:rPr lang="en-US" dirty="0"/>
              <a:t> </a:t>
            </a:r>
          </a:p>
          <a:p>
            <a:r>
              <a:rPr lang="en-US" dirty="0"/>
              <a:t>Helps coordinate DEC’s Trees for </a:t>
            </a:r>
            <a:r>
              <a:rPr lang="en-US" dirty="0" err="1"/>
              <a:t>Tribs</a:t>
            </a:r>
            <a:r>
              <a:rPr lang="en-US" dirty="0"/>
              <a:t> program in the Upper Susquehanna </a:t>
            </a:r>
            <a:r>
              <a:rPr lang="en-US" dirty="0" smtClean="0"/>
              <a:t>Watershed;</a:t>
            </a:r>
            <a:endParaRPr lang="en-US" dirty="0"/>
          </a:p>
          <a:p>
            <a:pPr marL="0" indent="0">
              <a:buNone/>
            </a:pPr>
            <a:endParaRPr lang="en-US" dirty="0"/>
          </a:p>
          <a:p>
            <a:r>
              <a:rPr lang="en-US" dirty="0" smtClean="0"/>
              <a:t>Collects data and tracks buffer implementation; and</a:t>
            </a:r>
          </a:p>
          <a:p>
            <a:pPr marL="0" indent="0">
              <a:buNone/>
            </a:pPr>
            <a:endParaRPr lang="en-US" dirty="0" smtClean="0"/>
          </a:p>
          <a:p>
            <a:r>
              <a:rPr lang="en-US" dirty="0" smtClean="0"/>
              <a:t>Education and outreach</a:t>
            </a:r>
            <a:r>
              <a:rPr lang="en-US" dirty="0"/>
              <a:t> </a:t>
            </a:r>
          </a:p>
          <a:p>
            <a:endParaRPr lang="en-US" dirty="0"/>
          </a:p>
        </p:txBody>
      </p:sp>
      <p:pic>
        <p:nvPicPr>
          <p:cNvPr id="2050" name="Picture 2" descr="usclogo_blue 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3" y="5105402"/>
            <a:ext cx="1462087" cy="1449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22331880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1201" y="681819"/>
            <a:ext cx="8102599" cy="6076948"/>
          </a:xfrm>
          <a:prstGeom prst="rect">
            <a:avLst/>
          </a:prstGeom>
        </p:spPr>
      </p:pic>
      <p:sp>
        <p:nvSpPr>
          <p:cNvPr id="2" name="Title 1"/>
          <p:cNvSpPr>
            <a:spLocks noGrp="1"/>
          </p:cNvSpPr>
          <p:nvPr>
            <p:ph type="title"/>
          </p:nvPr>
        </p:nvSpPr>
        <p:spPr>
          <a:xfrm>
            <a:off x="191589" y="129713"/>
            <a:ext cx="10160000" cy="1143000"/>
          </a:xfrm>
        </p:spPr>
        <p:txBody>
          <a:bodyPr/>
          <a:lstStyle/>
          <a:p>
            <a:r>
              <a:rPr lang="en-US" dirty="0" smtClean="0"/>
              <a:t>Regional Riparian Buffer Challenges </a:t>
            </a:r>
            <a:endParaRPr lang="en-US" dirty="0"/>
          </a:p>
        </p:txBody>
      </p:sp>
      <p:sp>
        <p:nvSpPr>
          <p:cNvPr id="3" name="Content Placeholder 2"/>
          <p:cNvSpPr>
            <a:spLocks noGrp="1"/>
          </p:cNvSpPr>
          <p:nvPr>
            <p:ph idx="1"/>
          </p:nvPr>
        </p:nvSpPr>
        <p:spPr>
          <a:xfrm>
            <a:off x="609600" y="1600200"/>
            <a:ext cx="4800600" cy="48006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r>
              <a:rPr lang="en-US" dirty="0" smtClean="0"/>
              <a:t>Understanding and Recognizing the Values of Buffers</a:t>
            </a:r>
          </a:p>
          <a:p>
            <a:r>
              <a:rPr lang="en-US" dirty="0" smtClean="0"/>
              <a:t>Appropriate Compensation for replacement of current land uses with Buffers</a:t>
            </a:r>
          </a:p>
          <a:p>
            <a:r>
              <a:rPr lang="en-US" dirty="0" smtClean="0"/>
              <a:t>Cooperation and Coordination of All Partners in Implementation of Buffers</a:t>
            </a:r>
          </a:p>
          <a:p>
            <a:r>
              <a:rPr lang="en-US" dirty="0" smtClean="0"/>
              <a:t>Reducing the Complication of Programs and Incentives</a:t>
            </a:r>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5389012"/>
            <a:ext cx="1342518" cy="1369755"/>
          </a:xfrm>
          <a:prstGeom prst="rect">
            <a:avLst/>
          </a:prstGeom>
        </p:spPr>
      </p:pic>
    </p:spTree>
    <p:extLst>
      <p:ext uri="{BB962C8B-B14F-4D97-AF65-F5344CB8AC3E}">
        <p14:creationId xmlns:p14="http://schemas.microsoft.com/office/powerpoint/2010/main" val="12692389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a:t>
            </a:r>
            <a:endParaRPr lang="en-US" dirty="0"/>
          </a:p>
        </p:txBody>
      </p:sp>
      <p:sp>
        <p:nvSpPr>
          <p:cNvPr id="3" name="Content Placeholder 2"/>
          <p:cNvSpPr>
            <a:spLocks noGrp="1"/>
          </p:cNvSpPr>
          <p:nvPr>
            <p:ph idx="1"/>
          </p:nvPr>
        </p:nvSpPr>
        <p:spPr/>
        <p:txBody>
          <a:bodyPr/>
          <a:lstStyle/>
          <a:p>
            <a:r>
              <a:rPr lang="en-US" dirty="0" smtClean="0"/>
              <a:t>Implement new buffers;</a:t>
            </a:r>
          </a:p>
          <a:p>
            <a:r>
              <a:rPr lang="en-US" dirty="0" smtClean="0"/>
              <a:t>Monitor effectiveness of implemented buffers</a:t>
            </a:r>
          </a:p>
          <a:p>
            <a:pPr lvl="1"/>
            <a:r>
              <a:rPr lang="en-US" dirty="0" smtClean="0"/>
              <a:t>Ex: Determine if CREP buffers are even still there; and</a:t>
            </a:r>
          </a:p>
          <a:p>
            <a:r>
              <a:rPr lang="en-US" dirty="0" smtClean="0"/>
              <a:t>Track buffer implementation progress.</a:t>
            </a:r>
            <a:endParaRPr lang="en-US" dirty="0"/>
          </a:p>
        </p:txBody>
      </p:sp>
    </p:spTree>
    <p:extLst>
      <p:ext uri="{BB962C8B-B14F-4D97-AF65-F5344CB8AC3E}">
        <p14:creationId xmlns:p14="http://schemas.microsoft.com/office/powerpoint/2010/main" val="35545892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noChangeArrowheads="1"/>
          </p:cNvPicPr>
          <p:nvPr/>
        </p:nvPicPr>
        <p:blipFill>
          <a:blip r:embed="rId3" cstate="print"/>
          <a:stretch>
            <a:fillRect/>
          </a:stretch>
        </p:blipFill>
        <p:spPr bwMode="auto">
          <a:xfrm>
            <a:off x="1524000" y="19049"/>
            <a:ext cx="9144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ontent Placeholder 3"/>
          <p:cNvSpPr>
            <a:spLocks noGrp="1"/>
          </p:cNvSpPr>
          <p:nvPr>
            <p:ph sz="half" idx="2"/>
          </p:nvPr>
        </p:nvSpPr>
        <p:spPr>
          <a:xfrm>
            <a:off x="1981201" y="1500327"/>
            <a:ext cx="4026999" cy="3147874"/>
          </a:xfrm>
          <a:solidFill>
            <a:schemeClr val="accent1">
              <a:alpha val="69000"/>
            </a:schemeClr>
          </a:solidFill>
        </p:spPr>
        <p:txBody>
          <a:bodyPr>
            <a:normAutofit lnSpcReduction="10000"/>
          </a:bodyPr>
          <a:lstStyle/>
          <a:p>
            <a:pPr marL="0" indent="0">
              <a:buNone/>
            </a:pPr>
            <a:r>
              <a:rPr lang="en-US" dirty="0" smtClean="0"/>
              <a:t>Wetland Team</a:t>
            </a:r>
          </a:p>
          <a:p>
            <a:r>
              <a:rPr lang="en-US" dirty="0" smtClean="0"/>
              <a:t>Goal: Establish, Restore, Enhance and Conserve Wetlands</a:t>
            </a:r>
          </a:p>
          <a:p>
            <a:r>
              <a:rPr lang="en-US" dirty="0" smtClean="0"/>
              <a:t>Approach: Build, Design, Restore and Fund</a:t>
            </a:r>
          </a:p>
          <a:p>
            <a:endParaRPr lang="en-US" dirty="0" smtClean="0"/>
          </a:p>
        </p:txBody>
      </p:sp>
      <p:sp>
        <p:nvSpPr>
          <p:cNvPr id="5" name="Rectangle 2"/>
          <p:cNvSpPr>
            <a:spLocks noGrp="1" noChangeArrowheads="1"/>
          </p:cNvSpPr>
          <p:nvPr>
            <p:ph type="title"/>
          </p:nvPr>
        </p:nvSpPr>
        <p:spPr>
          <a:solidFill>
            <a:schemeClr val="accent1">
              <a:alpha val="56000"/>
            </a:schemeClr>
          </a:solidFill>
        </p:spPr>
        <p:txBody>
          <a:bodyPr/>
          <a:lstStyle/>
          <a:p>
            <a:pPr eaLnBrk="1" hangingPunct="1"/>
            <a:r>
              <a:rPr lang="en-US" sz="3600" dirty="0">
                <a:solidFill>
                  <a:schemeClr val="tx1"/>
                </a:solidFill>
              </a:rPr>
              <a:t>Upper Susquehanna Coalition</a:t>
            </a:r>
            <a:br>
              <a:rPr lang="en-US" sz="3600" dirty="0">
                <a:solidFill>
                  <a:schemeClr val="tx1"/>
                </a:solidFill>
              </a:rPr>
            </a:br>
            <a:r>
              <a:rPr lang="en-US" sz="2800" dirty="0">
                <a:solidFill>
                  <a:schemeClr val="tx1"/>
                </a:solidFill>
              </a:rPr>
              <a:t>(USC) </a:t>
            </a:r>
          </a:p>
        </p:txBody>
      </p:sp>
      <p:pic>
        <p:nvPicPr>
          <p:cNvPr id="7" name="Picture 4" descr="usclogo_newmarroonsmall"/>
          <p:cNvPicPr>
            <a:picLocks noChangeAspect="1" noChangeArrowheads="1"/>
          </p:cNvPicPr>
          <p:nvPr/>
        </p:nvPicPr>
        <p:blipFill>
          <a:blip r:embed="rId4"/>
          <a:stretch>
            <a:fillRect/>
          </a:stretch>
        </p:blipFill>
        <p:spPr>
          <a:xfrm>
            <a:off x="9152836" y="5582902"/>
            <a:ext cx="1250908" cy="1275099"/>
          </a:xfrm>
          <a:prstGeom prst="rect">
            <a:avLst/>
          </a:prstGeom>
          <a:noFill/>
        </p:spPr>
      </p:pic>
    </p:spTree>
    <p:extLst>
      <p:ext uri="{BB962C8B-B14F-4D97-AF65-F5344CB8AC3E}">
        <p14:creationId xmlns:p14="http://schemas.microsoft.com/office/powerpoint/2010/main" val="32772436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solidFill>
                  <a:srgbClr val="293543"/>
                </a:solidFill>
              </a:rPr>
              <a:t>What does the </a:t>
            </a:r>
            <a:br>
              <a:rPr lang="en-US" dirty="0">
                <a:solidFill>
                  <a:srgbClr val="293543"/>
                </a:solidFill>
              </a:rPr>
            </a:br>
            <a:r>
              <a:rPr lang="en-US" dirty="0">
                <a:solidFill>
                  <a:srgbClr val="293543"/>
                </a:solidFill>
              </a:rPr>
              <a:t>USC Wetland Team do?</a:t>
            </a:r>
          </a:p>
        </p:txBody>
      </p:sp>
      <p:sp>
        <p:nvSpPr>
          <p:cNvPr id="7" name="Rectangle 6"/>
          <p:cNvSpPr/>
          <p:nvPr/>
        </p:nvSpPr>
        <p:spPr>
          <a:xfrm rot="16200000">
            <a:off x="126582" y="2865593"/>
            <a:ext cx="3187355" cy="523220"/>
          </a:xfrm>
          <a:prstGeom prst="rect">
            <a:avLst/>
          </a:prstGeom>
          <a:effectLst/>
        </p:spPr>
        <p:txBody>
          <a:bodyPr wrap="square">
            <a:spAutoFit/>
          </a:bodyPr>
          <a:lstStyle/>
          <a:p>
            <a:r>
              <a:rPr lang="en-US" sz="2800" b="1" dirty="0">
                <a:ln w="0" cap="rnd">
                  <a:noFill/>
                  <a:bevel/>
                </a:ln>
                <a:solidFill>
                  <a:schemeClr val="bg1"/>
                </a:solidFill>
                <a:effectLst>
                  <a:outerShdw blurRad="50800" dist="38100" dir="2700000" algn="tl" rotWithShape="0">
                    <a:prstClr val="black">
                      <a:alpha val="40000"/>
                    </a:prstClr>
                  </a:outerShdw>
                </a:effectLst>
                <a:latin typeface="Californian FB" panose="0207040306080B030204" pitchFamily="18" charset="0"/>
              </a:rPr>
              <a:t>USC</a:t>
            </a:r>
            <a:endParaRPr lang="en-US" sz="1600" dirty="0">
              <a:ln w="0" cap="rnd">
                <a:noFill/>
                <a:bevel/>
              </a:ln>
              <a:effectLst>
                <a:outerShdw blurRad="50800" dist="38100" dir="2700000" algn="tl" rotWithShape="0">
                  <a:prstClr val="black">
                    <a:alpha val="40000"/>
                  </a:prstClr>
                </a:outerShdw>
              </a:effectLst>
            </a:endParaRPr>
          </a:p>
        </p:txBody>
      </p:sp>
      <p:sp>
        <p:nvSpPr>
          <p:cNvPr id="9" name="Text Placeholder 2"/>
          <p:cNvSpPr txBox="1">
            <a:spLocks/>
          </p:cNvSpPr>
          <p:nvPr/>
        </p:nvSpPr>
        <p:spPr>
          <a:xfrm>
            <a:off x="2596126" y="6106712"/>
            <a:ext cx="6876459" cy="762000"/>
          </a:xfrm>
          <a:prstGeom prst="rect">
            <a:avLst/>
          </a:prstGeom>
        </p:spPr>
        <p:txBody>
          <a:bodyPr vert="horz" lIns="91440" tIns="45720" rIns="91440" bIns="45720" rtlCol="0">
            <a:normAutofit/>
          </a:bodyPr>
          <a:lst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a:lstStyle>
          <a:p>
            <a:pPr algn="ctr">
              <a:defRPr/>
            </a:pPr>
            <a:r>
              <a:rPr lang="en-US" dirty="0"/>
              <a:t>in short – Wetland </a:t>
            </a:r>
            <a:r>
              <a:rPr lang="en-US" b="1" i="1" dirty="0"/>
              <a:t>Everything</a:t>
            </a:r>
            <a:endParaRPr lang="en-US" i="1" dirty="0"/>
          </a:p>
        </p:txBody>
      </p:sp>
      <p:sp>
        <p:nvSpPr>
          <p:cNvPr id="10" name="Title 1"/>
          <p:cNvSpPr txBox="1">
            <a:spLocks/>
          </p:cNvSpPr>
          <p:nvPr/>
        </p:nvSpPr>
        <p:spPr>
          <a:xfrm>
            <a:off x="3603977" y="5365561"/>
            <a:ext cx="5354019" cy="762000"/>
          </a:xfrm>
          <a:prstGeom prst="rect">
            <a:avLst/>
          </a:prstGeom>
          <a:ln w="6350" cap="rnd">
            <a:noFill/>
          </a:ln>
        </p:spPr>
        <p:txBody>
          <a:bodyPr anchor="b"/>
          <a:lstStyle>
            <a:lvl1pPr algn="l" rtl="0" eaLnBrk="0" fontAlgn="base" latinLnBrk="0" hangingPunct="0">
              <a:spcBef>
                <a:spcPct val="0"/>
              </a:spcBef>
              <a:spcAft>
                <a:spcPct val="0"/>
              </a:spcAft>
              <a:buNone/>
              <a:defRPr lang="en-US" sz="4800" b="0" kern="1200" spc="-10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algn="ctr">
              <a:defRPr/>
            </a:pPr>
            <a:r>
              <a:rPr sz="4000" b="1" dirty="0">
                <a:solidFill>
                  <a:schemeClr val="tx1"/>
                </a:solidFill>
              </a:rPr>
              <a:t>Wetland Construction</a:t>
            </a:r>
          </a:p>
        </p:txBody>
      </p:sp>
      <p:sp>
        <p:nvSpPr>
          <p:cNvPr id="11" name="Title 1"/>
          <p:cNvSpPr txBox="1">
            <a:spLocks/>
          </p:cNvSpPr>
          <p:nvPr/>
        </p:nvSpPr>
        <p:spPr>
          <a:xfrm rot="19895934">
            <a:off x="6032041" y="3529626"/>
            <a:ext cx="2212033" cy="652671"/>
          </a:xfrm>
          <a:prstGeom prst="rect">
            <a:avLst/>
          </a:prstGeom>
          <a:ln w="6350" cap="rnd">
            <a:noFill/>
          </a:ln>
        </p:spPr>
        <p:txBody>
          <a:bodyPr anchor="b"/>
          <a:lstStyle>
            <a:lvl1pPr algn="l" rtl="0" eaLnBrk="0" fontAlgn="base" latinLnBrk="0" hangingPunct="0">
              <a:spcBef>
                <a:spcPct val="0"/>
              </a:spcBef>
              <a:spcAft>
                <a:spcPct val="0"/>
              </a:spcAft>
              <a:buNone/>
              <a:defRPr lang="en-US" sz="4800" b="0" kern="1200" spc="-10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algn="r">
              <a:defRPr/>
            </a:pPr>
            <a:r>
              <a:rPr sz="2900" dirty="0">
                <a:solidFill>
                  <a:schemeClr val="tx1"/>
                </a:solidFill>
              </a:rPr>
              <a:t>Wetland design</a:t>
            </a:r>
          </a:p>
        </p:txBody>
      </p:sp>
      <p:sp>
        <p:nvSpPr>
          <p:cNvPr id="12" name="Title 1"/>
          <p:cNvSpPr txBox="1">
            <a:spLocks/>
          </p:cNvSpPr>
          <p:nvPr/>
        </p:nvSpPr>
        <p:spPr>
          <a:xfrm rot="16200000">
            <a:off x="1704990" y="3628386"/>
            <a:ext cx="2544371" cy="571649"/>
          </a:xfrm>
          <a:prstGeom prst="rect">
            <a:avLst/>
          </a:prstGeom>
          <a:ln w="6350" cap="rnd">
            <a:noFill/>
          </a:ln>
        </p:spPr>
        <p:txBody>
          <a:bodyPr anchor="b"/>
          <a:lstStyle>
            <a:lvl1pPr algn="l" rtl="0" eaLnBrk="0" fontAlgn="base" latinLnBrk="0" hangingPunct="0">
              <a:spcBef>
                <a:spcPct val="0"/>
              </a:spcBef>
              <a:spcAft>
                <a:spcPct val="0"/>
              </a:spcAft>
              <a:buNone/>
              <a:defRPr lang="en-US" sz="4800" b="0" kern="1200" spc="-10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a:defRPr/>
            </a:pPr>
            <a:r>
              <a:rPr sz="3200" dirty="0">
                <a:solidFill>
                  <a:schemeClr val="tx1"/>
                </a:solidFill>
              </a:rPr>
              <a:t>Wetland </a:t>
            </a:r>
          </a:p>
          <a:p>
            <a:pPr>
              <a:defRPr/>
            </a:pPr>
            <a:r>
              <a:rPr sz="3200" dirty="0">
                <a:solidFill>
                  <a:schemeClr val="tx1"/>
                </a:solidFill>
              </a:rPr>
              <a:t>delineation</a:t>
            </a:r>
          </a:p>
        </p:txBody>
      </p:sp>
      <p:sp>
        <p:nvSpPr>
          <p:cNvPr id="15" name="Title 1"/>
          <p:cNvSpPr txBox="1">
            <a:spLocks/>
          </p:cNvSpPr>
          <p:nvPr/>
        </p:nvSpPr>
        <p:spPr>
          <a:xfrm rot="5400000">
            <a:off x="8452969" y="5248359"/>
            <a:ext cx="2067340" cy="743144"/>
          </a:xfrm>
          <a:prstGeom prst="rect">
            <a:avLst/>
          </a:prstGeom>
          <a:ln w="6350" cap="rnd">
            <a:noFill/>
          </a:ln>
        </p:spPr>
        <p:txBody>
          <a:bodyPr anchor="b"/>
          <a:lstStyle>
            <a:lvl1pPr algn="l" rtl="0" eaLnBrk="0" fontAlgn="base" latinLnBrk="0" hangingPunct="0">
              <a:spcBef>
                <a:spcPct val="0"/>
              </a:spcBef>
              <a:spcAft>
                <a:spcPct val="0"/>
              </a:spcAft>
              <a:buNone/>
              <a:defRPr lang="en-US" sz="4800" b="0" kern="1200" spc="-10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algn="ctr">
              <a:defRPr/>
            </a:pPr>
            <a:r>
              <a:rPr sz="2800" u="sng" dirty="0">
                <a:solidFill>
                  <a:schemeClr val="tx1"/>
                </a:solidFill>
              </a:rPr>
              <a:t>Wetland </a:t>
            </a:r>
          </a:p>
          <a:p>
            <a:pPr algn="ctr">
              <a:defRPr/>
            </a:pPr>
            <a:r>
              <a:rPr sz="2800" u="sng" dirty="0">
                <a:solidFill>
                  <a:schemeClr val="tx1"/>
                </a:solidFill>
              </a:rPr>
              <a:t>modeling</a:t>
            </a:r>
          </a:p>
        </p:txBody>
      </p:sp>
      <p:sp>
        <p:nvSpPr>
          <p:cNvPr id="16" name="Title 1"/>
          <p:cNvSpPr txBox="1">
            <a:spLocks/>
          </p:cNvSpPr>
          <p:nvPr/>
        </p:nvSpPr>
        <p:spPr>
          <a:xfrm>
            <a:off x="3297771" y="2133116"/>
            <a:ext cx="3492948" cy="508909"/>
          </a:xfrm>
          <a:prstGeom prst="rect">
            <a:avLst/>
          </a:prstGeom>
          <a:ln w="6350" cap="rnd">
            <a:noFill/>
          </a:ln>
        </p:spPr>
        <p:txBody>
          <a:bodyPr anchor="b"/>
          <a:lstStyle>
            <a:lvl1pPr algn="l" rtl="0" eaLnBrk="0" fontAlgn="base" latinLnBrk="0" hangingPunct="0">
              <a:spcBef>
                <a:spcPct val="0"/>
              </a:spcBef>
              <a:spcAft>
                <a:spcPct val="0"/>
              </a:spcAft>
              <a:buNone/>
              <a:defRPr lang="en-US" sz="4800" b="0" kern="1200" spc="-10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algn="r">
              <a:defRPr/>
            </a:pPr>
            <a:r>
              <a:rPr sz="4000" cap="small" dirty="0">
                <a:solidFill>
                  <a:schemeClr val="tx1"/>
                </a:solidFill>
              </a:rPr>
              <a:t>Wetland Mitigation</a:t>
            </a:r>
          </a:p>
        </p:txBody>
      </p:sp>
      <p:sp>
        <p:nvSpPr>
          <p:cNvPr id="17" name="Title 1"/>
          <p:cNvSpPr txBox="1">
            <a:spLocks/>
          </p:cNvSpPr>
          <p:nvPr/>
        </p:nvSpPr>
        <p:spPr>
          <a:xfrm>
            <a:off x="2691353" y="2926527"/>
            <a:ext cx="2420809" cy="652671"/>
          </a:xfrm>
          <a:prstGeom prst="rect">
            <a:avLst/>
          </a:prstGeom>
          <a:ln w="6350" cap="rnd">
            <a:noFill/>
          </a:ln>
        </p:spPr>
        <p:txBody>
          <a:bodyPr anchor="b"/>
          <a:lstStyle>
            <a:lvl1pPr algn="l" rtl="0" eaLnBrk="0" fontAlgn="base" latinLnBrk="0" hangingPunct="0">
              <a:spcBef>
                <a:spcPct val="0"/>
              </a:spcBef>
              <a:spcAft>
                <a:spcPct val="0"/>
              </a:spcAft>
              <a:buNone/>
              <a:defRPr lang="en-US" sz="4800" b="0" kern="1200" spc="-10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algn="r">
              <a:defRPr/>
            </a:pPr>
            <a:r>
              <a:rPr sz="2800" dirty="0">
                <a:solidFill>
                  <a:schemeClr val="tx1"/>
                </a:solidFill>
              </a:rPr>
              <a:t>Wetland monitoring</a:t>
            </a:r>
          </a:p>
        </p:txBody>
      </p:sp>
      <p:sp>
        <p:nvSpPr>
          <p:cNvPr id="18" name="Title 1"/>
          <p:cNvSpPr txBox="1">
            <a:spLocks/>
          </p:cNvSpPr>
          <p:nvPr/>
        </p:nvSpPr>
        <p:spPr>
          <a:xfrm>
            <a:off x="7904665" y="2415470"/>
            <a:ext cx="2420809" cy="652671"/>
          </a:xfrm>
          <a:prstGeom prst="rect">
            <a:avLst/>
          </a:prstGeom>
          <a:ln w="6350" cap="rnd">
            <a:noFill/>
          </a:ln>
        </p:spPr>
        <p:txBody>
          <a:bodyPr anchor="b"/>
          <a:lstStyle>
            <a:lvl1pPr algn="l" rtl="0" eaLnBrk="0" fontAlgn="base" latinLnBrk="0" hangingPunct="0">
              <a:spcBef>
                <a:spcPct val="0"/>
              </a:spcBef>
              <a:spcAft>
                <a:spcPct val="0"/>
              </a:spcAft>
              <a:buNone/>
              <a:defRPr lang="en-US" sz="4800" b="0" kern="1200" spc="-10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algn="r">
              <a:defRPr/>
            </a:pPr>
            <a:r>
              <a:rPr sz="2800" dirty="0">
                <a:solidFill>
                  <a:schemeClr val="tx1"/>
                </a:solidFill>
              </a:rPr>
              <a:t>Wetland permitting</a:t>
            </a:r>
          </a:p>
        </p:txBody>
      </p:sp>
      <p:sp>
        <p:nvSpPr>
          <p:cNvPr id="19" name="Title 1"/>
          <p:cNvSpPr txBox="1">
            <a:spLocks/>
          </p:cNvSpPr>
          <p:nvPr/>
        </p:nvSpPr>
        <p:spPr>
          <a:xfrm>
            <a:off x="8458203" y="3204236"/>
            <a:ext cx="1466223" cy="514331"/>
          </a:xfrm>
          <a:prstGeom prst="rect">
            <a:avLst/>
          </a:prstGeom>
          <a:ln w="6350" cap="rnd">
            <a:noFill/>
          </a:ln>
        </p:spPr>
        <p:txBody>
          <a:bodyPr anchor="b"/>
          <a:lstStyle>
            <a:lvl1pPr algn="l" rtl="0" eaLnBrk="0" fontAlgn="base" latinLnBrk="0" hangingPunct="0">
              <a:spcBef>
                <a:spcPct val="0"/>
              </a:spcBef>
              <a:spcAft>
                <a:spcPct val="0"/>
              </a:spcAft>
              <a:buNone/>
              <a:defRPr lang="en-US" sz="4800" b="0" kern="1200" spc="-10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algn="r">
              <a:defRPr/>
            </a:pPr>
            <a:r>
              <a:rPr sz="2800" i="1" cap="small" dirty="0">
                <a:solidFill>
                  <a:schemeClr val="tx1"/>
                </a:solidFill>
              </a:rPr>
              <a:t>Wetland</a:t>
            </a:r>
          </a:p>
        </p:txBody>
      </p:sp>
      <p:sp>
        <p:nvSpPr>
          <p:cNvPr id="20" name="Title 1"/>
          <p:cNvSpPr txBox="1">
            <a:spLocks/>
          </p:cNvSpPr>
          <p:nvPr/>
        </p:nvSpPr>
        <p:spPr>
          <a:xfrm>
            <a:off x="6746455" y="1677427"/>
            <a:ext cx="2740187" cy="652671"/>
          </a:xfrm>
          <a:prstGeom prst="rect">
            <a:avLst/>
          </a:prstGeom>
          <a:ln w="6350" cap="rnd">
            <a:noFill/>
          </a:ln>
        </p:spPr>
        <p:txBody>
          <a:bodyPr anchor="b"/>
          <a:lstStyle>
            <a:lvl1pPr algn="l" rtl="0" eaLnBrk="0" fontAlgn="base" latinLnBrk="0" hangingPunct="0">
              <a:spcBef>
                <a:spcPct val="0"/>
              </a:spcBef>
              <a:spcAft>
                <a:spcPct val="0"/>
              </a:spcAft>
              <a:buNone/>
              <a:defRPr lang="en-US" sz="4800" b="0" kern="1200" spc="-10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algn="r">
              <a:defRPr/>
            </a:pPr>
            <a:r>
              <a:rPr sz="2400" cap="small" dirty="0">
                <a:solidFill>
                  <a:schemeClr val="tx1"/>
                </a:solidFill>
              </a:rPr>
              <a:t>Wetland Site Evaluation</a:t>
            </a:r>
          </a:p>
        </p:txBody>
      </p:sp>
      <p:sp>
        <p:nvSpPr>
          <p:cNvPr id="21" name="Title 1"/>
          <p:cNvSpPr txBox="1">
            <a:spLocks/>
          </p:cNvSpPr>
          <p:nvPr/>
        </p:nvSpPr>
        <p:spPr>
          <a:xfrm>
            <a:off x="3174017" y="3827855"/>
            <a:ext cx="3465932" cy="655983"/>
          </a:xfrm>
          <a:prstGeom prst="rect">
            <a:avLst/>
          </a:prstGeom>
          <a:ln w="6350" cap="rnd">
            <a:noFill/>
          </a:ln>
        </p:spPr>
        <p:txBody>
          <a:bodyPr anchor="b"/>
          <a:lstStyle>
            <a:lvl1pPr algn="l" rtl="0" eaLnBrk="0" fontAlgn="base" latinLnBrk="0" hangingPunct="0">
              <a:spcBef>
                <a:spcPct val="0"/>
              </a:spcBef>
              <a:spcAft>
                <a:spcPct val="0"/>
              </a:spcAft>
              <a:buNone/>
              <a:defRPr lang="en-US" sz="4800" b="0" kern="1200" spc="-10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algn="r">
              <a:defRPr/>
            </a:pPr>
            <a:r>
              <a:rPr sz="3600" b="1" dirty="0">
                <a:solidFill>
                  <a:schemeClr val="tx1"/>
                </a:solidFill>
              </a:rPr>
              <a:t>Wetland education</a:t>
            </a:r>
          </a:p>
        </p:txBody>
      </p:sp>
      <p:sp>
        <p:nvSpPr>
          <p:cNvPr id="22" name="Title 1"/>
          <p:cNvSpPr txBox="1">
            <a:spLocks/>
          </p:cNvSpPr>
          <p:nvPr/>
        </p:nvSpPr>
        <p:spPr>
          <a:xfrm>
            <a:off x="1524001" y="5365561"/>
            <a:ext cx="3129155" cy="530816"/>
          </a:xfrm>
          <a:prstGeom prst="rect">
            <a:avLst/>
          </a:prstGeom>
          <a:ln w="6350" cap="rnd">
            <a:noFill/>
          </a:ln>
        </p:spPr>
        <p:txBody>
          <a:bodyPr anchor="b"/>
          <a:lstStyle>
            <a:lvl1pPr algn="l" rtl="0" eaLnBrk="0" fontAlgn="base" latinLnBrk="0" hangingPunct="0">
              <a:spcBef>
                <a:spcPct val="0"/>
              </a:spcBef>
              <a:spcAft>
                <a:spcPct val="0"/>
              </a:spcAft>
              <a:buNone/>
              <a:defRPr lang="en-US" sz="4800" b="0" kern="1200" spc="-10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algn="ctr">
              <a:defRPr/>
            </a:pPr>
            <a:r>
              <a:rPr sz="2400" i="1" dirty="0">
                <a:solidFill>
                  <a:schemeClr val="tx1"/>
                </a:solidFill>
              </a:rPr>
              <a:t>Wetland watershed planning</a:t>
            </a:r>
          </a:p>
        </p:txBody>
      </p:sp>
      <p:sp>
        <p:nvSpPr>
          <p:cNvPr id="23" name="Title 1"/>
          <p:cNvSpPr txBox="1">
            <a:spLocks/>
          </p:cNvSpPr>
          <p:nvPr/>
        </p:nvSpPr>
        <p:spPr>
          <a:xfrm>
            <a:off x="2284503" y="1805127"/>
            <a:ext cx="1354261" cy="760708"/>
          </a:xfrm>
          <a:prstGeom prst="rect">
            <a:avLst/>
          </a:prstGeom>
          <a:ln w="6350" cap="rnd">
            <a:noFill/>
          </a:ln>
        </p:spPr>
        <p:txBody>
          <a:bodyPr anchor="b"/>
          <a:lstStyle>
            <a:lvl1pPr algn="l" rtl="0" eaLnBrk="0" fontAlgn="base" latinLnBrk="0" hangingPunct="0">
              <a:spcBef>
                <a:spcPct val="0"/>
              </a:spcBef>
              <a:spcAft>
                <a:spcPct val="0"/>
              </a:spcAft>
              <a:buNone/>
              <a:defRPr lang="en-US" sz="4800" b="0" kern="1200" spc="-10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algn="ctr">
              <a:defRPr/>
            </a:pPr>
            <a:r>
              <a:rPr sz="2200" i="1" u="sng" dirty="0">
                <a:solidFill>
                  <a:schemeClr val="tx1"/>
                </a:solidFill>
              </a:rPr>
              <a:t>Wetland </a:t>
            </a:r>
          </a:p>
          <a:p>
            <a:pPr algn="ctr">
              <a:defRPr/>
            </a:pPr>
            <a:r>
              <a:rPr sz="2200" i="1" u="sng" dirty="0">
                <a:solidFill>
                  <a:schemeClr val="tx1"/>
                </a:solidFill>
              </a:rPr>
              <a:t>research</a:t>
            </a:r>
          </a:p>
        </p:txBody>
      </p:sp>
      <p:sp>
        <p:nvSpPr>
          <p:cNvPr id="24" name="Title 1"/>
          <p:cNvSpPr txBox="1">
            <a:spLocks/>
          </p:cNvSpPr>
          <p:nvPr/>
        </p:nvSpPr>
        <p:spPr>
          <a:xfrm>
            <a:off x="5876680" y="2741806"/>
            <a:ext cx="2286595" cy="326335"/>
          </a:xfrm>
          <a:prstGeom prst="rect">
            <a:avLst/>
          </a:prstGeom>
          <a:ln w="6350" cap="rnd">
            <a:noFill/>
          </a:ln>
        </p:spPr>
        <p:txBody>
          <a:bodyPr anchor="b"/>
          <a:lstStyle>
            <a:lvl1pPr algn="l" rtl="0" eaLnBrk="0" fontAlgn="base" latinLnBrk="0" hangingPunct="0">
              <a:spcBef>
                <a:spcPct val="0"/>
              </a:spcBef>
              <a:spcAft>
                <a:spcPct val="0"/>
              </a:spcAft>
              <a:buNone/>
              <a:defRPr lang="en-US" sz="4800" b="0" kern="1200" spc="-10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algn="ctr">
              <a:defRPr/>
            </a:pPr>
            <a:r>
              <a:rPr sz="2000" cap="small" dirty="0">
                <a:solidFill>
                  <a:schemeClr val="tx1"/>
                </a:solidFill>
              </a:rPr>
              <a:t>Wetland Plant Propagation</a:t>
            </a:r>
          </a:p>
        </p:txBody>
      </p:sp>
      <p:sp>
        <p:nvSpPr>
          <p:cNvPr id="25" name="Title 1"/>
          <p:cNvSpPr txBox="1">
            <a:spLocks/>
          </p:cNvSpPr>
          <p:nvPr/>
        </p:nvSpPr>
        <p:spPr>
          <a:xfrm>
            <a:off x="7220054" y="3980175"/>
            <a:ext cx="1886441" cy="375016"/>
          </a:xfrm>
          <a:prstGeom prst="rect">
            <a:avLst/>
          </a:prstGeom>
          <a:ln w="6350" cap="rnd">
            <a:noFill/>
          </a:ln>
        </p:spPr>
        <p:txBody>
          <a:bodyPr anchor="b"/>
          <a:lstStyle>
            <a:lvl1pPr algn="l" rtl="0" eaLnBrk="0" fontAlgn="base" latinLnBrk="0" hangingPunct="0">
              <a:spcBef>
                <a:spcPct val="0"/>
              </a:spcBef>
              <a:spcAft>
                <a:spcPct val="0"/>
              </a:spcAft>
              <a:buNone/>
              <a:defRPr lang="en-US" sz="4800" b="0" kern="1200" spc="-10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algn="ctr">
              <a:defRPr/>
            </a:pPr>
            <a:r>
              <a:rPr sz="2000" dirty="0">
                <a:solidFill>
                  <a:schemeClr val="tx1"/>
                </a:solidFill>
              </a:rPr>
              <a:t>Wetland</a:t>
            </a:r>
          </a:p>
        </p:txBody>
      </p:sp>
      <p:sp>
        <p:nvSpPr>
          <p:cNvPr id="26" name="Title 1"/>
          <p:cNvSpPr txBox="1">
            <a:spLocks/>
          </p:cNvSpPr>
          <p:nvPr/>
        </p:nvSpPr>
        <p:spPr>
          <a:xfrm>
            <a:off x="7524517" y="4268714"/>
            <a:ext cx="1483304" cy="329947"/>
          </a:xfrm>
          <a:prstGeom prst="rect">
            <a:avLst/>
          </a:prstGeom>
          <a:ln w="6350" cap="rnd">
            <a:noFill/>
          </a:ln>
        </p:spPr>
        <p:txBody>
          <a:bodyPr anchor="b"/>
          <a:lstStyle>
            <a:lvl1pPr algn="l" rtl="0" eaLnBrk="0" fontAlgn="base" latinLnBrk="0" hangingPunct="0">
              <a:spcBef>
                <a:spcPct val="0"/>
              </a:spcBef>
              <a:spcAft>
                <a:spcPct val="0"/>
              </a:spcAft>
              <a:buNone/>
              <a:defRPr lang="en-US" sz="4800" b="0" kern="1200" spc="-10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algn="ctr">
              <a:defRPr/>
            </a:pPr>
            <a:r>
              <a:rPr sz="2000" dirty="0">
                <a:solidFill>
                  <a:schemeClr val="tx1"/>
                </a:solidFill>
              </a:rPr>
              <a:t>maintenance</a:t>
            </a:r>
          </a:p>
        </p:txBody>
      </p:sp>
      <p:sp>
        <p:nvSpPr>
          <p:cNvPr id="27" name="Rectangle 26"/>
          <p:cNvSpPr/>
          <p:nvPr/>
        </p:nvSpPr>
        <p:spPr>
          <a:xfrm>
            <a:off x="8435269" y="3456955"/>
            <a:ext cx="1825563" cy="523220"/>
          </a:xfrm>
          <a:prstGeom prst="rect">
            <a:avLst/>
          </a:prstGeom>
        </p:spPr>
        <p:txBody>
          <a:bodyPr wrap="none">
            <a:spAutoFit/>
          </a:bodyPr>
          <a:lstStyle/>
          <a:p>
            <a:pPr algn="r">
              <a:defRPr/>
            </a:pPr>
            <a:r>
              <a:rPr lang="en-US" sz="2800" i="1" cap="small" dirty="0">
                <a:latin typeface="+mj-lt"/>
              </a:rPr>
              <a:t>Protection</a:t>
            </a:r>
          </a:p>
        </p:txBody>
      </p:sp>
      <p:sp>
        <p:nvSpPr>
          <p:cNvPr id="28" name="Title 1"/>
          <p:cNvSpPr txBox="1">
            <a:spLocks/>
          </p:cNvSpPr>
          <p:nvPr/>
        </p:nvSpPr>
        <p:spPr>
          <a:xfrm>
            <a:off x="2762388" y="4342750"/>
            <a:ext cx="2420809" cy="652671"/>
          </a:xfrm>
          <a:prstGeom prst="rect">
            <a:avLst/>
          </a:prstGeom>
          <a:ln w="6350" cap="rnd">
            <a:noFill/>
          </a:ln>
        </p:spPr>
        <p:txBody>
          <a:bodyPr anchor="b"/>
          <a:lstStyle>
            <a:lvl1pPr algn="l" rtl="0" eaLnBrk="0" fontAlgn="base" latinLnBrk="0" hangingPunct="0">
              <a:spcBef>
                <a:spcPct val="0"/>
              </a:spcBef>
              <a:spcAft>
                <a:spcPct val="0"/>
              </a:spcAft>
              <a:buNone/>
              <a:defRPr lang="en-US" sz="4800" b="0" kern="1200" spc="-10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algn="r">
              <a:defRPr/>
            </a:pPr>
            <a:r>
              <a:rPr sz="2800" dirty="0">
                <a:solidFill>
                  <a:schemeClr val="tx1"/>
                </a:solidFill>
              </a:rPr>
              <a:t>Wetland tracking</a:t>
            </a:r>
          </a:p>
        </p:txBody>
      </p:sp>
      <p:sp>
        <p:nvSpPr>
          <p:cNvPr id="29" name="Title 1"/>
          <p:cNvSpPr txBox="1">
            <a:spLocks/>
          </p:cNvSpPr>
          <p:nvPr/>
        </p:nvSpPr>
        <p:spPr>
          <a:xfrm>
            <a:off x="6283207" y="4818557"/>
            <a:ext cx="3129155" cy="530816"/>
          </a:xfrm>
          <a:prstGeom prst="rect">
            <a:avLst/>
          </a:prstGeom>
          <a:ln w="6350" cap="rnd">
            <a:noFill/>
          </a:ln>
        </p:spPr>
        <p:txBody>
          <a:bodyPr anchor="b"/>
          <a:lstStyle>
            <a:lvl1pPr algn="l" rtl="0" eaLnBrk="0" fontAlgn="base" latinLnBrk="0" hangingPunct="0">
              <a:spcBef>
                <a:spcPct val="0"/>
              </a:spcBef>
              <a:spcAft>
                <a:spcPct val="0"/>
              </a:spcAft>
              <a:buNone/>
              <a:defRPr lang="en-US" sz="4800" b="0" kern="1200" spc="-10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algn="ctr">
              <a:defRPr/>
            </a:pPr>
            <a:r>
              <a:rPr sz="2400" i="1" dirty="0">
                <a:solidFill>
                  <a:schemeClr val="tx1"/>
                </a:solidFill>
              </a:rPr>
              <a:t>Wetland database management</a:t>
            </a:r>
          </a:p>
        </p:txBody>
      </p:sp>
    </p:spTree>
    <p:extLst>
      <p:ext uri="{BB962C8B-B14F-4D97-AF65-F5344CB8AC3E}">
        <p14:creationId xmlns:p14="http://schemas.microsoft.com/office/powerpoint/2010/main" val="22473825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9632"/>
          <a:stretch/>
        </p:blipFill>
        <p:spPr>
          <a:xfrm>
            <a:off x="8833826" y="346867"/>
            <a:ext cx="3051314" cy="4495801"/>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8113"/>
          <a:stretch/>
        </p:blipFill>
        <p:spPr>
          <a:xfrm>
            <a:off x="6326068" y="958571"/>
            <a:ext cx="2581373" cy="3191053"/>
          </a:xfrm>
          <a:prstGeom prst="rect">
            <a:avLst/>
          </a:prstGeom>
          <a:effectLst>
            <a:outerShdw blurRad="50800" dist="38100" dir="8100000" algn="tr" rotWithShape="0">
              <a:prstClr val="black">
                <a:alpha val="40000"/>
              </a:prstClr>
            </a:outerShdw>
          </a:effectLst>
        </p:spPr>
      </p:pic>
      <p:pic>
        <p:nvPicPr>
          <p:cNvPr id="6" name="Picture 5"/>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Effect>
                      <a14:brightnessContrast bright="20000"/>
                    </a14:imgEffect>
                  </a14:imgLayer>
                </a14:imgProps>
              </a:ext>
              <a:ext uri="{28A0092B-C50C-407E-A947-70E740481C1C}">
                <a14:useLocalDpi xmlns:a14="http://schemas.microsoft.com/office/drawing/2010/main" val="0"/>
              </a:ext>
            </a:extLst>
          </a:blip>
          <a:srcRect l="9959" r="12048"/>
          <a:stretch/>
        </p:blipFill>
        <p:spPr>
          <a:xfrm>
            <a:off x="3473085" y="609600"/>
            <a:ext cx="3110218" cy="3970337"/>
          </a:xfrm>
          <a:prstGeom prst="rect">
            <a:avLst/>
          </a:prstGeom>
          <a:effectLst>
            <a:outerShdw blurRad="50800" dist="38100" dir="8100000" algn="tr" rotWithShape="0">
              <a:prstClr val="black">
                <a:alpha val="40000"/>
              </a:prstClr>
            </a:outerShdw>
          </a:effectLst>
        </p:spPr>
      </p:pic>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2109" t="2161" r="29724"/>
          <a:stretch/>
        </p:blipFill>
        <p:spPr>
          <a:xfrm>
            <a:off x="237894" y="958571"/>
            <a:ext cx="3114906" cy="3775509"/>
          </a:xfrm>
          <a:prstGeom prst="rect">
            <a:avLst/>
          </a:prstGeom>
          <a:effectLst>
            <a:outerShdw blurRad="50800" dist="38100" dir="2700000" algn="tl" rotWithShape="0">
              <a:prstClr val="black">
                <a:alpha val="40000"/>
              </a:prstClr>
            </a:outerShdw>
          </a:effectLst>
        </p:spPr>
      </p:pic>
      <p:sp>
        <p:nvSpPr>
          <p:cNvPr id="7" name="TextBox 6"/>
          <p:cNvSpPr txBox="1"/>
          <p:nvPr/>
        </p:nvSpPr>
        <p:spPr>
          <a:xfrm>
            <a:off x="2524603" y="4900276"/>
            <a:ext cx="7602930" cy="2009781"/>
          </a:xfrm>
          <a:prstGeom prst="rect">
            <a:avLst/>
          </a:prstGeom>
          <a:noFill/>
        </p:spPr>
        <p:txBody>
          <a:bodyPr wrap="square" numCol="3" rtlCol="0">
            <a:spAutoFit/>
          </a:bodyPr>
          <a:lstStyle/>
          <a:p>
            <a:r>
              <a:rPr lang="en-US" sz="2800" dirty="0"/>
              <a:t>JD 550 bulldozer</a:t>
            </a:r>
          </a:p>
          <a:p>
            <a:r>
              <a:rPr lang="en-US" sz="2800" dirty="0"/>
              <a:t>JD 120 excavator</a:t>
            </a:r>
          </a:p>
          <a:p>
            <a:r>
              <a:rPr lang="en-US" sz="2800" dirty="0"/>
              <a:t>JD 75 excavator</a:t>
            </a:r>
          </a:p>
          <a:p>
            <a:r>
              <a:rPr lang="en-US" sz="2800" dirty="0"/>
              <a:t>JD 50 excavator</a:t>
            </a:r>
          </a:p>
          <a:p>
            <a:pPr>
              <a:lnSpc>
                <a:spcPct val="90000"/>
              </a:lnSpc>
            </a:pPr>
            <a:endParaRPr lang="en-US" sz="1400" dirty="0"/>
          </a:p>
        </p:txBody>
      </p:sp>
      <p:sp>
        <p:nvSpPr>
          <p:cNvPr id="10" name="Rectangle 9"/>
          <p:cNvSpPr/>
          <p:nvPr/>
        </p:nvSpPr>
        <p:spPr>
          <a:xfrm>
            <a:off x="6301487" y="4909437"/>
            <a:ext cx="4570809" cy="1815882"/>
          </a:xfrm>
          <a:prstGeom prst="rect">
            <a:avLst/>
          </a:prstGeom>
        </p:spPr>
        <p:txBody>
          <a:bodyPr>
            <a:spAutoFit/>
          </a:bodyPr>
          <a:lstStyle/>
          <a:p>
            <a:r>
              <a:rPr lang="en-US" sz="2800" dirty="0" smtClean="0"/>
              <a:t>Kubota Skid </a:t>
            </a:r>
            <a:r>
              <a:rPr lang="en-US" sz="2800" dirty="0"/>
              <a:t>Steer</a:t>
            </a:r>
          </a:p>
          <a:p>
            <a:r>
              <a:rPr lang="en-US" sz="2800" dirty="0" err="1"/>
              <a:t>Yanmar</a:t>
            </a:r>
            <a:r>
              <a:rPr lang="en-US" sz="2800" dirty="0"/>
              <a:t> crawler carrier</a:t>
            </a:r>
          </a:p>
          <a:p>
            <a:r>
              <a:rPr lang="en-US" sz="2800" dirty="0" err="1"/>
              <a:t>Morooka</a:t>
            </a:r>
            <a:r>
              <a:rPr lang="en-US" sz="2800" dirty="0"/>
              <a:t> crawler </a:t>
            </a:r>
            <a:r>
              <a:rPr lang="en-US" sz="2800" dirty="0" smtClean="0"/>
              <a:t>carrier</a:t>
            </a:r>
          </a:p>
          <a:p>
            <a:r>
              <a:rPr lang="en-US" sz="2800" dirty="0" err="1" smtClean="0"/>
              <a:t>Mulcher</a:t>
            </a:r>
            <a:r>
              <a:rPr lang="en-US" sz="2800" dirty="0" smtClean="0"/>
              <a:t> Head for excavator</a:t>
            </a:r>
            <a:endParaRPr lang="en-US" sz="2800" dirty="0"/>
          </a:p>
        </p:txBody>
      </p:sp>
      <p:sp>
        <p:nvSpPr>
          <p:cNvPr id="12" name="Rectangle 11"/>
          <p:cNvSpPr/>
          <p:nvPr/>
        </p:nvSpPr>
        <p:spPr>
          <a:xfrm>
            <a:off x="515660" y="253425"/>
            <a:ext cx="6570940" cy="584775"/>
          </a:xfrm>
          <a:prstGeom prst="rect">
            <a:avLst/>
          </a:prstGeom>
          <a:effectLst/>
        </p:spPr>
        <p:txBody>
          <a:bodyPr wrap="square">
            <a:spAutoFit/>
          </a:bodyPr>
          <a:lstStyle/>
          <a:p>
            <a:pPr algn="r"/>
            <a:r>
              <a:rPr lang="en-US" sz="3200" b="1" spc="-150" dirty="0" smtClean="0">
                <a:ln w="0" cap="rnd">
                  <a:noFill/>
                  <a:bevel/>
                </a:ln>
                <a:effectLst>
                  <a:outerShdw blurRad="50800" dist="38100" dir="2700000" algn="tl" rotWithShape="0">
                    <a:prstClr val="black">
                      <a:alpha val="40000"/>
                    </a:prstClr>
                  </a:outerShdw>
                </a:effectLst>
                <a:latin typeface="Californian FB" panose="0207040306080B030204" pitchFamily="18" charset="0"/>
              </a:rPr>
              <a:t>USC Wetland Team Current Assets</a:t>
            </a:r>
          </a:p>
        </p:txBody>
      </p:sp>
    </p:spTree>
    <p:extLst>
      <p:ext uri="{BB962C8B-B14F-4D97-AF65-F5344CB8AC3E}">
        <p14:creationId xmlns:p14="http://schemas.microsoft.com/office/powerpoint/2010/main" val="3159888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rot="16200000">
            <a:off x="-121365" y="2444303"/>
            <a:ext cx="4191000" cy="673994"/>
          </a:xfrm>
          <a:prstGeom prst="rect">
            <a:avLst/>
          </a:prstGeom>
          <a:effectLst/>
        </p:spPr>
        <p:txBody>
          <a:bodyPr vert="horz" lIns="91440" tIns="45720" rIns="91440" bIns="45720" rtlCol="0" anchor="b">
            <a:normAutofit fontScale="55000" lnSpcReduction="20000"/>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lnSpc>
                <a:spcPct val="100000"/>
              </a:lnSpc>
            </a:pPr>
            <a:r>
              <a:rPr lang="en-US" sz="8000" b="1" spc="-300" dirty="0">
                <a:ln w="6350" cap="rnd">
                  <a:solidFill>
                    <a:srgbClr val="405469"/>
                  </a:solidFill>
                  <a:bevel/>
                </a:ln>
                <a:solidFill>
                  <a:srgbClr val="3C76AA"/>
                </a:solidFill>
                <a:effectLst>
                  <a:outerShdw blurRad="50800" dist="38100" dir="2700000" algn="tl" rotWithShape="0">
                    <a:schemeClr val="accent3">
                      <a:lumMod val="20000"/>
                      <a:lumOff val="80000"/>
                      <a:alpha val="40000"/>
                    </a:schemeClr>
                  </a:outerShdw>
                  <a:reflection blurRad="6350" stA="36000" endPos="26000" dir="5400000" sy="-100000" algn="bl" rotWithShape="0"/>
                </a:effectLst>
                <a:latin typeface="Californian FB" panose="0207040306080B030204" pitchFamily="18" charset="0"/>
              </a:rPr>
              <a:t>Wetland Team</a:t>
            </a:r>
            <a:endParaRPr lang="en-US" b="1" spc="-300" dirty="0">
              <a:ln w="6350" cap="rnd">
                <a:solidFill>
                  <a:srgbClr val="405469"/>
                </a:solidFill>
                <a:bevel/>
              </a:ln>
              <a:solidFill>
                <a:srgbClr val="3C76AA"/>
              </a:solidFill>
              <a:effectLst>
                <a:outerShdw blurRad="50800" dist="38100" dir="2700000" algn="tl" rotWithShape="0">
                  <a:schemeClr val="accent3">
                    <a:lumMod val="20000"/>
                    <a:lumOff val="80000"/>
                    <a:alpha val="40000"/>
                  </a:schemeClr>
                </a:outerShdw>
                <a:reflection blurRad="6350" stA="36000" endPos="26000" dir="5400000" sy="-100000" algn="bl" rotWithShape="0"/>
              </a:effectLst>
              <a:latin typeface="Californian FB" panose="0207040306080B030204" pitchFamily="18" charset="0"/>
            </a:endParaRPr>
          </a:p>
        </p:txBody>
      </p:sp>
      <p:sp>
        <p:nvSpPr>
          <p:cNvPr id="6" name="Rectangle 5"/>
          <p:cNvSpPr/>
          <p:nvPr/>
        </p:nvSpPr>
        <p:spPr>
          <a:xfrm rot="16200000">
            <a:off x="126582" y="2865593"/>
            <a:ext cx="3187355" cy="523220"/>
          </a:xfrm>
          <a:prstGeom prst="rect">
            <a:avLst/>
          </a:prstGeom>
          <a:effectLst/>
        </p:spPr>
        <p:txBody>
          <a:bodyPr wrap="square">
            <a:spAutoFit/>
          </a:bodyPr>
          <a:lstStyle/>
          <a:p>
            <a:r>
              <a:rPr lang="en-US" sz="2800" b="1" dirty="0">
                <a:ln w="0" cap="rnd">
                  <a:noFill/>
                  <a:bevel/>
                </a:ln>
                <a:solidFill>
                  <a:schemeClr val="bg1"/>
                </a:solidFill>
                <a:effectLst>
                  <a:outerShdw blurRad="50800" dist="38100" dir="2700000" algn="tl" rotWithShape="0">
                    <a:prstClr val="black">
                      <a:alpha val="40000"/>
                    </a:prstClr>
                  </a:outerShdw>
                </a:effectLst>
                <a:latin typeface="Californian FB" panose="0207040306080B030204" pitchFamily="18" charset="0"/>
              </a:rPr>
              <a:t>USC</a:t>
            </a:r>
            <a:endParaRPr lang="en-US" sz="1600" dirty="0">
              <a:ln w="0" cap="rnd">
                <a:noFill/>
                <a:bevel/>
              </a:ln>
              <a:effectLst>
                <a:outerShdw blurRad="50800" dist="38100" dir="2700000" algn="tl" rotWithShape="0">
                  <a:prstClr val="black">
                    <a:alpha val="40000"/>
                  </a:prstClr>
                </a:outerShdw>
              </a:effectLst>
            </a:endParaRPr>
          </a:p>
        </p:txBody>
      </p:sp>
      <p:sp>
        <p:nvSpPr>
          <p:cNvPr id="9" name="Rectangle 8"/>
          <p:cNvSpPr/>
          <p:nvPr/>
        </p:nvSpPr>
        <p:spPr>
          <a:xfrm rot="16200000">
            <a:off x="172281" y="2358481"/>
            <a:ext cx="4419600" cy="769441"/>
          </a:xfrm>
          <a:prstGeom prst="rect">
            <a:avLst/>
          </a:prstGeom>
          <a:effectLst/>
        </p:spPr>
        <p:txBody>
          <a:bodyPr wrap="square">
            <a:spAutoFit/>
          </a:bodyPr>
          <a:lstStyle/>
          <a:p>
            <a:pPr algn="ctr"/>
            <a:r>
              <a:rPr lang="en-US" sz="4400" b="1" spc="-150" dirty="0">
                <a:ln w="0" cap="rnd">
                  <a:noFill/>
                  <a:bevel/>
                </a:ln>
                <a:solidFill>
                  <a:schemeClr val="bg1"/>
                </a:solidFill>
                <a:effectLst>
                  <a:outerShdw blurRad="50800" dist="38100" dir="2700000" algn="tl" rotWithShape="0">
                    <a:prstClr val="black">
                      <a:alpha val="40000"/>
                    </a:prstClr>
                  </a:outerShdw>
                </a:effectLst>
                <a:latin typeface="Californian FB" panose="0207040306080B030204" pitchFamily="18" charset="0"/>
              </a:rPr>
              <a:t>RESTORATION</a:t>
            </a:r>
            <a:endParaRPr lang="en-US" sz="1600" spc="-150" dirty="0">
              <a:ln w="0" cap="rnd">
                <a:noFill/>
                <a:bevel/>
              </a:ln>
              <a:effectLst>
                <a:outerShdw blurRad="50800" dist="38100" dir="2700000" algn="tl" rotWithShape="0">
                  <a:prstClr val="black">
                    <a:alpha val="40000"/>
                  </a:prstClr>
                </a:outerShdw>
              </a:effectLst>
            </a:endParaRPr>
          </a:p>
        </p:txBody>
      </p:sp>
      <p:pic>
        <p:nvPicPr>
          <p:cNvPr id="12" name="Picture 11"/>
          <p:cNvPicPr>
            <a:picLocks noChangeAspect="1"/>
          </p:cNvPicPr>
          <p:nvPr/>
        </p:nvPicPr>
        <p:blipFill rotWithShape="1">
          <a:blip r:embed="rId3" cstate="print"/>
          <a:srcRect r="9074"/>
          <a:stretch/>
        </p:blipFill>
        <p:spPr>
          <a:xfrm>
            <a:off x="2670700" y="0"/>
            <a:ext cx="4366367" cy="4267200"/>
          </a:xfrm>
          <a:prstGeom prst="rect">
            <a:avLst/>
          </a:prstGeom>
          <a:ln>
            <a:noFill/>
          </a:ln>
          <a:effectLst>
            <a:outerShdw blurRad="190500" algn="tl" rotWithShape="0">
              <a:srgbClr val="000000">
                <a:alpha val="70000"/>
              </a:srgbClr>
            </a:outerShdw>
          </a:effectLst>
        </p:spPr>
      </p:pic>
      <p:pic>
        <p:nvPicPr>
          <p:cNvPr id="10" name="Picture 9" descr="DSCF9862.JPG"/>
          <p:cNvPicPr>
            <a:picLocks noChangeAspect="1"/>
          </p:cNvPicPr>
          <p:nvPr/>
        </p:nvPicPr>
        <p:blipFill rotWithShape="1">
          <a:blip r:embed="rId4" cstate="print"/>
          <a:srcRect b="1995"/>
          <a:stretch/>
        </p:blipFill>
        <p:spPr>
          <a:xfrm>
            <a:off x="6220481" y="3114676"/>
            <a:ext cx="2149043" cy="3743327"/>
          </a:xfrm>
          <a:prstGeom prst="rect">
            <a:avLst/>
          </a:prstGeom>
          <a:ln>
            <a:noFill/>
          </a:ln>
          <a:effectLst>
            <a:outerShdw blurRad="190500" algn="tl" rotWithShape="0">
              <a:srgbClr val="000000">
                <a:alpha val="70000"/>
              </a:srgbClr>
            </a:outerShdw>
          </a:effectLst>
        </p:spPr>
      </p:pic>
      <p:pic>
        <p:nvPicPr>
          <p:cNvPr id="11" name="Picture 10" descr="stimulus9.JPG"/>
          <p:cNvPicPr>
            <a:picLocks noChangeAspect="1"/>
          </p:cNvPicPr>
          <p:nvPr/>
        </p:nvPicPr>
        <p:blipFill rotWithShape="1">
          <a:blip r:embed="rId5" cstate="print"/>
          <a:srcRect l="6631" t="6878" r="13051" b="11976"/>
          <a:stretch/>
        </p:blipFill>
        <p:spPr>
          <a:xfrm>
            <a:off x="8249415" y="2514601"/>
            <a:ext cx="2418586" cy="4343400"/>
          </a:xfrm>
          <a:prstGeom prst="rect">
            <a:avLst/>
          </a:prstGeom>
          <a:ln>
            <a:noFill/>
          </a:ln>
          <a:effectLst>
            <a:outerShdw blurRad="190500" algn="tl" rotWithShape="0">
              <a:srgbClr val="000000">
                <a:alpha val="70000"/>
              </a:srgbClr>
            </a:outerShdw>
          </a:effectLst>
        </p:spPr>
      </p:pic>
      <p:pic>
        <p:nvPicPr>
          <p:cNvPr id="13" name="Picture 12"/>
          <p:cNvPicPr>
            <a:picLocks noChangeAspect="1"/>
          </p:cNvPicPr>
          <p:nvPr/>
        </p:nvPicPr>
        <p:blipFill rotWithShape="1">
          <a:blip r:embed="rId6" cstate="print"/>
          <a:srcRect t="10899"/>
          <a:stretch/>
        </p:blipFill>
        <p:spPr>
          <a:xfrm>
            <a:off x="6867552" y="1"/>
            <a:ext cx="3800448" cy="3114675"/>
          </a:xfrm>
          <a:prstGeom prst="rect">
            <a:avLst/>
          </a:prstGeom>
          <a:ln>
            <a:noFill/>
          </a:ln>
          <a:effectLst>
            <a:outerShdw blurRad="190500" algn="tl" rotWithShape="0">
              <a:srgbClr val="000000">
                <a:alpha val="70000"/>
              </a:srgbClr>
            </a:outerShdw>
          </a:effectLst>
        </p:spPr>
      </p:pic>
      <p:pic>
        <p:nvPicPr>
          <p:cNvPr id="15" name="Picture 14"/>
          <p:cNvPicPr>
            <a:picLocks noChangeAspect="1"/>
          </p:cNvPicPr>
          <p:nvPr/>
        </p:nvPicPr>
        <p:blipFill rotWithShape="1">
          <a:blip r:embed="rId7" cstate="print"/>
          <a:srcRect t="5192" b="7736"/>
          <a:stretch/>
        </p:blipFill>
        <p:spPr>
          <a:xfrm>
            <a:off x="2670697" y="3581400"/>
            <a:ext cx="3628426" cy="32766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27483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9623" y="1"/>
            <a:ext cx="9497155" cy="7385651"/>
          </a:xfrm>
          <a:prstGeom prst="rect">
            <a:avLst/>
          </a:prstGeom>
        </p:spPr>
      </p:pic>
      <p:sp>
        <p:nvSpPr>
          <p:cNvPr id="4" name="Content Placeholder 3"/>
          <p:cNvSpPr>
            <a:spLocks noGrp="1"/>
          </p:cNvSpPr>
          <p:nvPr>
            <p:ph sz="half" idx="2"/>
          </p:nvPr>
        </p:nvSpPr>
        <p:spPr>
          <a:xfrm>
            <a:off x="1981201" y="1500327"/>
            <a:ext cx="4026999" cy="5885325"/>
          </a:xfrm>
          <a:solidFill>
            <a:schemeClr val="accent1">
              <a:alpha val="69000"/>
            </a:schemeClr>
          </a:solidFill>
        </p:spPr>
        <p:txBody>
          <a:bodyPr>
            <a:normAutofit fontScale="92500"/>
          </a:bodyPr>
          <a:lstStyle/>
          <a:p>
            <a:pPr marL="0" indent="0">
              <a:buNone/>
            </a:pPr>
            <a:r>
              <a:rPr lang="en-US" b="1" u="sng" dirty="0" smtClean="0"/>
              <a:t>Stream Team</a:t>
            </a:r>
          </a:p>
          <a:p>
            <a:r>
              <a:rPr lang="en-US" dirty="0" smtClean="0"/>
              <a:t>Goal: have a consistent, quality controlled process that builds USC and partners capacity to address stream issues</a:t>
            </a:r>
            <a:r>
              <a:rPr lang="en-US" dirty="0" smtClean="0"/>
              <a:t>.</a:t>
            </a:r>
          </a:p>
          <a:p>
            <a:endParaRPr lang="en-US" dirty="0" smtClean="0"/>
          </a:p>
          <a:p>
            <a:r>
              <a:rPr lang="en-US" dirty="0" smtClean="0"/>
              <a:t>Approach: Background Reports, Watershed Analysis (Including Triage Reports), Design Reports, Implementation and Training</a:t>
            </a:r>
          </a:p>
          <a:p>
            <a:endParaRPr lang="en-US" dirty="0" smtClean="0"/>
          </a:p>
        </p:txBody>
      </p:sp>
      <p:sp>
        <p:nvSpPr>
          <p:cNvPr id="5" name="Rectangle 2"/>
          <p:cNvSpPr>
            <a:spLocks noGrp="1" noChangeArrowheads="1"/>
          </p:cNvSpPr>
          <p:nvPr>
            <p:ph type="title"/>
          </p:nvPr>
        </p:nvSpPr>
        <p:spPr>
          <a:solidFill>
            <a:schemeClr val="accent1">
              <a:alpha val="70979"/>
            </a:schemeClr>
          </a:solidFill>
        </p:spPr>
        <p:txBody>
          <a:bodyPr/>
          <a:lstStyle/>
          <a:p>
            <a:pPr eaLnBrk="1" hangingPunct="1"/>
            <a:r>
              <a:rPr lang="en-US" sz="3600" dirty="0">
                <a:solidFill>
                  <a:schemeClr val="tx1"/>
                </a:solidFill>
              </a:rPr>
              <a:t>Upper Susquehanna Coalition</a:t>
            </a:r>
            <a:br>
              <a:rPr lang="en-US" sz="3600" dirty="0">
                <a:solidFill>
                  <a:schemeClr val="tx1"/>
                </a:solidFill>
              </a:rPr>
            </a:br>
            <a:r>
              <a:rPr lang="en-US" sz="2800" dirty="0">
                <a:solidFill>
                  <a:schemeClr val="tx1"/>
                </a:solidFill>
              </a:rPr>
              <a:t>(USC) </a:t>
            </a:r>
          </a:p>
        </p:txBody>
      </p:sp>
      <p:pic>
        <p:nvPicPr>
          <p:cNvPr id="6" name="Picture 4" descr="usclogo_newmarroonsmall"/>
          <p:cNvPicPr>
            <a:picLocks noChangeAspect="1" noChangeArrowheads="1"/>
          </p:cNvPicPr>
          <p:nvPr/>
        </p:nvPicPr>
        <p:blipFill>
          <a:blip r:embed="rId4"/>
          <a:stretch>
            <a:fillRect/>
          </a:stretch>
        </p:blipFill>
        <p:spPr>
          <a:xfrm>
            <a:off x="9132186" y="5383154"/>
            <a:ext cx="1250908" cy="1275099"/>
          </a:xfrm>
          <a:prstGeom prst="rect">
            <a:avLst/>
          </a:prstGeom>
          <a:noFill/>
        </p:spPr>
      </p:pic>
    </p:spTree>
    <p:extLst>
      <p:ext uri="{BB962C8B-B14F-4D97-AF65-F5344CB8AC3E}">
        <p14:creationId xmlns:p14="http://schemas.microsoft.com/office/powerpoint/2010/main" val="19069899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3" y="304800"/>
            <a:ext cx="8085667" cy="1981200"/>
          </a:xfrm>
        </p:spPr>
        <p:txBody>
          <a:bodyPr>
            <a:noAutofit/>
          </a:bodyPr>
          <a:lstStyle/>
          <a:p>
            <a:r>
              <a:rPr lang="en-US" sz="4000" dirty="0"/>
              <a:t>Stream Corridors – A Major Resource Issue for Upper Susquehanna Basin</a:t>
            </a:r>
          </a:p>
        </p:txBody>
      </p:sp>
      <p:sp>
        <p:nvSpPr>
          <p:cNvPr id="3" name="Content Placeholder 2"/>
          <p:cNvSpPr>
            <a:spLocks noGrp="1"/>
          </p:cNvSpPr>
          <p:nvPr>
            <p:ph idx="1"/>
          </p:nvPr>
        </p:nvSpPr>
        <p:spPr>
          <a:xfrm>
            <a:off x="2286000" y="2209802"/>
            <a:ext cx="6886604" cy="4229121"/>
          </a:xfrm>
        </p:spPr>
        <p:txBody>
          <a:bodyPr>
            <a:normAutofit/>
          </a:bodyPr>
          <a:lstStyle/>
          <a:p>
            <a:r>
              <a:rPr lang="en-US" sz="2800" dirty="0"/>
              <a:t>Flooding</a:t>
            </a:r>
          </a:p>
          <a:p>
            <a:r>
              <a:rPr lang="en-US" sz="2800" dirty="0"/>
              <a:t>Channel Instability</a:t>
            </a:r>
          </a:p>
          <a:p>
            <a:r>
              <a:rPr lang="en-US" sz="2800" dirty="0"/>
              <a:t>Significant Bank Erosion</a:t>
            </a:r>
          </a:p>
          <a:p>
            <a:r>
              <a:rPr lang="en-US" sz="2800" dirty="0"/>
              <a:t>Loss Habitat</a:t>
            </a:r>
          </a:p>
          <a:p>
            <a:r>
              <a:rPr lang="en-US" sz="2800" dirty="0"/>
              <a:t>Threat to communities, infrastructure, homes, farmland</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4400" y="5334001"/>
            <a:ext cx="1342518" cy="1369755"/>
          </a:xfrm>
          <a:prstGeom prst="rect">
            <a:avLst/>
          </a:prstGeom>
        </p:spPr>
      </p:pic>
    </p:spTree>
    <p:extLst>
      <p:ext uri="{BB962C8B-B14F-4D97-AF65-F5344CB8AC3E}">
        <p14:creationId xmlns:p14="http://schemas.microsoft.com/office/powerpoint/2010/main" val="12907361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title"/>
          </p:nvPr>
        </p:nvSpPr>
        <p:spPr/>
        <p:txBody>
          <a:bodyPr/>
          <a:lstStyle/>
          <a:p>
            <a:r>
              <a:rPr lang="en-US" altLang="en-US" smtClean="0"/>
              <a:t>THE BEGINNINGS</a:t>
            </a:r>
          </a:p>
        </p:txBody>
      </p:sp>
      <p:pic>
        <p:nvPicPr>
          <p:cNvPr id="11267" name="Picture 5" descr="File0039"/>
          <p:cNvPicPr>
            <a:picLocks noChangeAspect="1" noChangeArrowheads="1"/>
          </p:cNvPicPr>
          <p:nvPr/>
        </p:nvPicPr>
        <p:blipFill>
          <a:blip r:embed="rId2">
            <a:extLst>
              <a:ext uri="{28A0092B-C50C-407E-A947-70E740481C1C}">
                <a14:useLocalDpi xmlns:a14="http://schemas.microsoft.com/office/drawing/2010/main" val="0"/>
              </a:ext>
            </a:extLst>
          </a:blip>
          <a:srcRect t="4485"/>
          <a:stretch>
            <a:fillRect/>
          </a:stretch>
        </p:blipFill>
        <p:spPr bwMode="auto">
          <a:xfrm>
            <a:off x="2286000" y="1600201"/>
            <a:ext cx="7772400"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7473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1" y="304800"/>
            <a:ext cx="7704667" cy="1981200"/>
          </a:xfrm>
        </p:spPr>
        <p:txBody>
          <a:bodyPr/>
          <a:lstStyle/>
          <a:p>
            <a:r>
              <a:rPr lang="en-US" sz="4000" dirty="0"/>
              <a:t>Regional Challenges in Addressing Stream (and Agricultural) Resources</a:t>
            </a:r>
          </a:p>
        </p:txBody>
      </p:sp>
      <p:sp>
        <p:nvSpPr>
          <p:cNvPr id="3" name="Content Placeholder 2"/>
          <p:cNvSpPr>
            <a:spLocks noGrp="1"/>
          </p:cNvSpPr>
          <p:nvPr>
            <p:ph idx="1"/>
          </p:nvPr>
        </p:nvSpPr>
        <p:spPr>
          <a:xfrm>
            <a:off x="2133600" y="2209802"/>
            <a:ext cx="7343804" cy="4076721"/>
          </a:xfrm>
        </p:spPr>
        <p:txBody>
          <a:bodyPr>
            <a:normAutofit/>
          </a:bodyPr>
          <a:lstStyle/>
          <a:p>
            <a:r>
              <a:rPr lang="en-US" dirty="0" smtClean="0"/>
              <a:t>Steep topography – flashy hydrology</a:t>
            </a:r>
          </a:p>
          <a:p>
            <a:r>
              <a:rPr lang="en-US" dirty="0" smtClean="0"/>
              <a:t>Shallow hillside soils – </a:t>
            </a:r>
            <a:r>
              <a:rPr lang="en-US" dirty="0" err="1" smtClean="0"/>
              <a:t>fragipan</a:t>
            </a:r>
            <a:r>
              <a:rPr lang="en-US" dirty="0" smtClean="0"/>
              <a:t> restrictions</a:t>
            </a:r>
          </a:p>
          <a:p>
            <a:r>
              <a:rPr lang="en-US" dirty="0" smtClean="0"/>
              <a:t>Tight Valleys concentrating floodplains with transportation, development and farming</a:t>
            </a:r>
          </a:p>
          <a:p>
            <a:r>
              <a:rPr lang="en-US" dirty="0" smtClean="0"/>
              <a:t>Historic impacts on stream morphology disrupting stream corridor functions</a:t>
            </a:r>
          </a:p>
          <a:p>
            <a:r>
              <a:rPr lang="en-US" dirty="0" smtClean="0"/>
              <a:t>Climate - Intense – localized storm systems</a:t>
            </a:r>
          </a:p>
          <a:p>
            <a:r>
              <a:rPr lang="en-US" dirty="0" smtClean="0"/>
              <a:t>Culture</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4400" y="5334001"/>
            <a:ext cx="1342518" cy="1369755"/>
          </a:xfrm>
          <a:prstGeom prst="rect">
            <a:avLst/>
          </a:prstGeom>
        </p:spPr>
      </p:pic>
    </p:spTree>
    <p:extLst>
      <p:ext uri="{BB962C8B-B14F-4D97-AF65-F5344CB8AC3E}">
        <p14:creationId xmlns:p14="http://schemas.microsoft.com/office/powerpoint/2010/main" val="34170255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TEC-TR-01-Debris Blockage (WP83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4" descr="IMGP523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
            <a:ext cx="4495800" cy="337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6" descr="Deposition in Yard_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3557589"/>
            <a:ext cx="4419600" cy="330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DSC0167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0" y="3543301"/>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69528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1" name="Content Placeholder 3" descr="100_0683.JPG"/>
          <p:cNvPicPr>
            <a:picLocks noGrp="1" noChangeAspect="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a:xfrm>
            <a:off x="3581400" y="2743201"/>
            <a:ext cx="5486400" cy="4114800"/>
          </a:xfrm>
        </p:spPr>
      </p:pic>
      <p:pic>
        <p:nvPicPr>
          <p:cNvPr id="4" name="Picture 2" descr="File03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8549" y="0"/>
            <a:ext cx="508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DSCN038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79264" y="685801"/>
            <a:ext cx="3764272" cy="272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5000" y="5334001"/>
            <a:ext cx="1342518" cy="1369755"/>
          </a:xfrm>
          <a:prstGeom prst="rect">
            <a:avLst/>
          </a:prstGeom>
        </p:spPr>
      </p:pic>
    </p:spTree>
    <p:extLst>
      <p:ext uri="{BB962C8B-B14F-4D97-AF65-F5344CB8AC3E}">
        <p14:creationId xmlns:p14="http://schemas.microsoft.com/office/powerpoint/2010/main" val="41815046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57351" y="1571625"/>
            <a:ext cx="10277474" cy="4829175"/>
          </a:xfrm>
        </p:spPr>
        <p:txBody>
          <a:bodyPr>
            <a:normAutofit/>
          </a:bodyPr>
          <a:lstStyle/>
          <a:p>
            <a:pPr marL="571500" indent="-457200"/>
            <a:r>
              <a:rPr lang="en-US" dirty="0" smtClean="0"/>
              <a:t>Stream </a:t>
            </a:r>
            <a:r>
              <a:rPr lang="en-US" dirty="0"/>
              <a:t>Corridor Assessment Guide</a:t>
            </a:r>
          </a:p>
          <a:p>
            <a:pPr lvl="1"/>
            <a:r>
              <a:rPr lang="en-US" sz="2000" dirty="0"/>
              <a:t>Planning protocols for climatic resiliency in stream corridor management on farms</a:t>
            </a:r>
          </a:p>
          <a:p>
            <a:pPr marL="571500" indent="-457200"/>
            <a:r>
              <a:rPr lang="en-US" dirty="0"/>
              <a:t>North Atlantic Aquatic Connectivity Collaborative </a:t>
            </a:r>
            <a:br>
              <a:rPr lang="en-US" dirty="0"/>
            </a:br>
            <a:r>
              <a:rPr lang="en-US" dirty="0"/>
              <a:t>(NAACC) – culvert assessment</a:t>
            </a:r>
          </a:p>
          <a:p>
            <a:pPr marL="571500" indent="-457200"/>
            <a:r>
              <a:rPr lang="en-US" dirty="0"/>
              <a:t>Municipal ESI Trainings </a:t>
            </a:r>
          </a:p>
          <a:p>
            <a:pPr marL="571500" indent="-457200"/>
            <a:r>
              <a:rPr lang="en-US" dirty="0"/>
              <a:t>NFWF - I-4 Program – Local Capacity </a:t>
            </a:r>
            <a:br>
              <a:rPr lang="en-US" dirty="0"/>
            </a:br>
            <a:r>
              <a:rPr lang="en-US" dirty="0" smtClean="0"/>
              <a:t>Building</a:t>
            </a:r>
          </a:p>
          <a:p>
            <a:pPr marL="571500" indent="-457200"/>
            <a:r>
              <a:rPr lang="en-US" dirty="0" smtClean="0"/>
              <a:t>USC Member Assistance</a:t>
            </a:r>
            <a:endParaRPr lang="en-US" dirty="0"/>
          </a:p>
          <a:p>
            <a:pPr marL="571500" indent="-457200">
              <a:buFont typeface="+mj-lt"/>
              <a:buAutoNum type="arabicPeriod"/>
            </a:pPr>
            <a:endParaRPr lang="en-US" dirty="0"/>
          </a:p>
          <a:p>
            <a:pPr marL="571500" indent="-457200">
              <a:buFont typeface="+mj-lt"/>
              <a:buAutoNum type="arabicPeriod"/>
            </a:pPr>
            <a:endParaRPr lang="en-US" dirty="0"/>
          </a:p>
        </p:txBody>
      </p:sp>
      <p:pic>
        <p:nvPicPr>
          <p:cNvPr id="4" name="Picture 3"/>
          <p:cNvPicPr/>
          <p:nvPr/>
        </p:nvPicPr>
        <p:blipFill rotWithShape="1">
          <a:blip r:embed="rId3" cstate="print">
            <a:extLst>
              <a:ext uri="{28A0092B-C50C-407E-A947-70E740481C1C}">
                <a14:useLocalDpi xmlns:a14="http://schemas.microsoft.com/office/drawing/2010/main"/>
              </a:ext>
            </a:extLst>
          </a:blip>
          <a:srcRect/>
          <a:stretch/>
        </p:blipFill>
        <p:spPr>
          <a:xfrm>
            <a:off x="6465362" y="4745906"/>
            <a:ext cx="2502782" cy="1901137"/>
          </a:xfrm>
          <a:prstGeom prst="rect">
            <a:avLst/>
          </a:prstGeom>
          <a:effectLst>
            <a:outerShdw blurRad="50800" dist="38100" dir="2700000" algn="tl" rotWithShape="0">
              <a:prstClr val="black">
                <a:alpha val="40000"/>
              </a:prstClr>
            </a:outerShdw>
          </a:effectLst>
        </p:spPr>
      </p:pic>
      <p:sp>
        <p:nvSpPr>
          <p:cNvPr id="5" name="Rectangle 4"/>
          <p:cNvSpPr/>
          <p:nvPr/>
        </p:nvSpPr>
        <p:spPr>
          <a:xfrm>
            <a:off x="8534400" y="4745906"/>
            <a:ext cx="2282429" cy="279538"/>
          </a:xfrm>
          <a:prstGeom prst="rect">
            <a:avLst/>
          </a:prstGeom>
          <a:noFill/>
        </p:spPr>
        <p:txBody>
          <a:bodyPr wrap="square" lIns="91440" tIns="45720" rIns="91440" bIns="45720">
            <a:noAutofit/>
          </a:bodyPr>
          <a:lstStyle/>
          <a:p>
            <a:pPr algn="ctr"/>
            <a:r>
              <a:rPr lang="en-US" b="1" dirty="0">
                <a:solidFill>
                  <a:srgbClr val="FF0000"/>
                </a:solidFill>
                <a:effectLst>
                  <a:outerShdw blurRad="50800" dist="38100" dir="2700000" algn="tl" rotWithShape="0">
                    <a:prstClr val="black">
                      <a:alpha val="40000"/>
                    </a:prstClr>
                  </a:outerShdw>
                </a:effectLst>
                <a:latin typeface="Calibri" panose="020F0502020204030204" pitchFamily="34" charset="0"/>
                <a:ea typeface="Times New Roman" panose="02020603050405020304" pitchFamily="18" charset="0"/>
                <a:cs typeface="Times New Roman" panose="02020603050405020304" pitchFamily="18" charset="0"/>
              </a:rPr>
              <a:t>INTEGRATION</a:t>
            </a:r>
            <a:endParaRPr lang="en-US" dirty="0">
              <a:effectLst>
                <a:outerShdw blurRad="50800" dist="38100" dir="2700000" algn="tl" rotWithShape="0">
                  <a:prstClr val="black">
                    <a:alpha val="40000"/>
                  </a:prstClr>
                </a:outerShdw>
              </a:effectLst>
              <a:latin typeface="Times New Roman" panose="02020603050405020304" pitchFamily="18" charset="0"/>
              <a:ea typeface="Times New Roman" panose="02020603050405020304" pitchFamily="18" charset="0"/>
            </a:endParaRPr>
          </a:p>
        </p:txBody>
      </p:sp>
      <p:sp>
        <p:nvSpPr>
          <p:cNvPr id="6" name="Rectangle 5"/>
          <p:cNvSpPr/>
          <p:nvPr/>
        </p:nvSpPr>
        <p:spPr>
          <a:xfrm>
            <a:off x="8826673" y="5069732"/>
            <a:ext cx="2571181" cy="369332"/>
          </a:xfrm>
          <a:prstGeom prst="rect">
            <a:avLst/>
          </a:prstGeom>
          <a:noFill/>
        </p:spPr>
        <p:txBody>
          <a:bodyPr wrap="square" lIns="91440" tIns="45720" rIns="91440" bIns="45720">
            <a:spAutoFit/>
          </a:bodyPr>
          <a:lstStyle/>
          <a:p>
            <a:pPr algn="ctr"/>
            <a:r>
              <a:rPr lang="en-US" b="1" dirty="0">
                <a:solidFill>
                  <a:srgbClr val="FFC000"/>
                </a:solidFill>
                <a:effectLst>
                  <a:outerShdw blurRad="50800" dist="38100" dir="2700000" algn="tl" rotWithShape="0">
                    <a:prstClr val="black">
                      <a:alpha val="40000"/>
                    </a:prstClr>
                  </a:outerShdw>
                </a:effectLst>
                <a:latin typeface="Calibri" panose="020F0502020204030204" pitchFamily="34" charset="0"/>
                <a:ea typeface="Times New Roman" panose="02020603050405020304" pitchFamily="18" charset="0"/>
                <a:cs typeface="Times New Roman" panose="02020603050405020304" pitchFamily="18" charset="0"/>
              </a:rPr>
              <a:t>IMPLEMENTATION</a:t>
            </a:r>
            <a:endParaRPr lang="en-US" dirty="0">
              <a:effectLst>
                <a:outerShdw blurRad="50800" dist="38100" dir="2700000" algn="tl" rotWithShape="0">
                  <a:prstClr val="black">
                    <a:alpha val="40000"/>
                  </a:prstClr>
                </a:outerShdw>
              </a:effectLst>
              <a:latin typeface="Times New Roman" panose="02020603050405020304" pitchFamily="18" charset="0"/>
              <a:ea typeface="Times New Roman" panose="02020603050405020304" pitchFamily="18" charset="0"/>
            </a:endParaRPr>
          </a:p>
        </p:txBody>
      </p:sp>
      <p:sp>
        <p:nvSpPr>
          <p:cNvPr id="7" name="Rectangle 6"/>
          <p:cNvSpPr/>
          <p:nvPr/>
        </p:nvSpPr>
        <p:spPr>
          <a:xfrm>
            <a:off x="9033126" y="5422641"/>
            <a:ext cx="2342629" cy="550472"/>
          </a:xfrm>
          <a:prstGeom prst="rect">
            <a:avLst/>
          </a:prstGeom>
          <a:noFill/>
        </p:spPr>
        <p:txBody>
          <a:bodyPr wrap="square" lIns="91440" tIns="45720" rIns="91440" bIns="45720">
            <a:spAutoFit/>
          </a:bodyPr>
          <a:lstStyle/>
          <a:p>
            <a:pPr algn="ctr"/>
            <a:r>
              <a:rPr lang="en-US" b="1" dirty="0">
                <a:solidFill>
                  <a:srgbClr val="008000"/>
                </a:solidFill>
                <a:effectLst>
                  <a:outerShdw blurRad="50800" dist="38100" dir="2700000" algn="tl" rotWithShape="0">
                    <a:prstClr val="black">
                      <a:alpha val="40000"/>
                    </a:prstClr>
                  </a:outerShdw>
                </a:effectLst>
                <a:latin typeface="Calibri" panose="020F0502020204030204" pitchFamily="34" charset="0"/>
                <a:ea typeface="Times New Roman" panose="02020603050405020304" pitchFamily="18" charset="0"/>
                <a:cs typeface="Times New Roman" panose="02020603050405020304" pitchFamily="18" charset="0"/>
              </a:rPr>
              <a:t>INVESTIGATION</a:t>
            </a:r>
            <a:endParaRPr lang="en-US" dirty="0">
              <a:effectLst>
                <a:outerShdw blurRad="50800" dist="38100" dir="2700000" algn="tl" rotWithShape="0">
                  <a:prstClr val="black">
                    <a:alpha val="40000"/>
                  </a:prstClr>
                </a:outerShdw>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1100" dirty="0">
                <a:effectLst>
                  <a:outerShdw blurRad="50800" dist="38100" dir="2700000" algn="tl" rotWithShape="0">
                    <a:prstClr val="black">
                      <a:alpha val="40000"/>
                    </a:prstClr>
                  </a:outerShdw>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8" name="Rectangle 7"/>
          <p:cNvSpPr/>
          <p:nvPr/>
        </p:nvSpPr>
        <p:spPr>
          <a:xfrm>
            <a:off x="9460993" y="5803473"/>
            <a:ext cx="2074915" cy="369332"/>
          </a:xfrm>
          <a:prstGeom prst="rect">
            <a:avLst/>
          </a:prstGeom>
          <a:noFill/>
        </p:spPr>
        <p:txBody>
          <a:bodyPr wrap="square" lIns="91440" tIns="45720" rIns="91440" bIns="45720">
            <a:spAutoFit/>
          </a:bodyPr>
          <a:lstStyle/>
          <a:p>
            <a:pPr algn="ctr"/>
            <a:r>
              <a:rPr lang="en-US" b="1" dirty="0">
                <a:ln w="12700" cap="flat" cmpd="sng" algn="ctr">
                  <a:solidFill>
                    <a:srgbClr val="5B9BD5"/>
                  </a:solidFill>
                  <a:prstDash val="solid"/>
                  <a:round/>
                </a:ln>
                <a:solidFill>
                  <a:srgbClr val="2E74B5"/>
                </a:solidFill>
                <a:effectLst>
                  <a:outerShdw blurRad="50800" dist="38100" dir="2700000" algn="tl" rotWithShape="0">
                    <a:prstClr val="black">
                      <a:alpha val="40000"/>
                    </a:prstClr>
                  </a:outerShdw>
                </a:effectLst>
                <a:latin typeface="Calibri" panose="020F0502020204030204" pitchFamily="34" charset="0"/>
                <a:ea typeface="Times New Roman" panose="02020603050405020304" pitchFamily="18" charset="0"/>
                <a:cs typeface="Times New Roman" panose="02020603050405020304" pitchFamily="18" charset="0"/>
              </a:rPr>
              <a:t>INFORMATION</a:t>
            </a:r>
            <a:endParaRPr lang="en-US" dirty="0">
              <a:effectLst>
                <a:outerShdw blurRad="50800" dist="38100" dir="2700000" algn="tl" rotWithShape="0">
                  <a:prstClr val="black">
                    <a:alpha val="40000"/>
                  </a:prstClr>
                </a:outerShdw>
              </a:effectLst>
              <a:latin typeface="Times New Roman" panose="02020603050405020304" pitchFamily="18" charset="0"/>
              <a:ea typeface="Times New Roman" panose="02020603050405020304" pitchFamily="18" charset="0"/>
            </a:endParaRPr>
          </a:p>
        </p:txBody>
      </p:sp>
      <p:sp>
        <p:nvSpPr>
          <p:cNvPr id="13" name="Title 3">
            <a:extLst>
              <a:ext uri="{FF2B5EF4-FFF2-40B4-BE49-F238E27FC236}">
                <a16:creationId xmlns:a16="http://schemas.microsoft.com/office/drawing/2014/main" xmlns="" id="{17D6312B-D10E-4E0F-9C05-E12D139F99A6}"/>
              </a:ext>
            </a:extLst>
          </p:cNvPr>
          <p:cNvSpPr txBox="1">
            <a:spLocks/>
          </p:cNvSpPr>
          <p:nvPr/>
        </p:nvSpPr>
        <p:spPr>
          <a:xfrm>
            <a:off x="1485900" y="165100"/>
            <a:ext cx="9839325" cy="1235075"/>
          </a:xfrm>
          <a:prstGeom prst="rect">
            <a:avLst/>
          </a:prstGeom>
        </p:spPr>
        <p:txBody>
          <a:bodyPr vert="horz" lIns="91440" tIns="45720" rIns="91440" bIns="45720" rtlCol="0" anchor="ctr">
            <a:norm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tx2"/>
                </a:solidFill>
                <a:effectLst>
                  <a:glow rad="88900">
                    <a:schemeClr val="bg1">
                      <a:alpha val="20000"/>
                    </a:schemeClr>
                  </a:glow>
                  <a:reflection blurRad="25400" stA="36000" endPos="21000" dir="5400000" sy="-100000" algn="bl" rotWithShape="0"/>
                </a:effectLst>
              </a:rPr>
              <a:t>TYPES OF STREAM PROJECTS</a:t>
            </a:r>
          </a:p>
        </p:txBody>
      </p:sp>
    </p:spTree>
    <p:extLst>
      <p:ext uri="{BB962C8B-B14F-4D97-AF65-F5344CB8AC3E}">
        <p14:creationId xmlns:p14="http://schemas.microsoft.com/office/powerpoint/2010/main" val="42179646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676400" y="2286000"/>
            <a:ext cx="8229600" cy="3916365"/>
          </a:xfrm>
        </p:spPr>
        <p:txBody>
          <a:bodyPr>
            <a:normAutofit/>
          </a:bodyPr>
          <a:lstStyle/>
          <a:p>
            <a:r>
              <a:rPr lang="en-US" sz="3200" dirty="0"/>
              <a:t>C</a:t>
            </a:r>
            <a:r>
              <a:rPr lang="en-US" sz="3200" dirty="0" smtClean="0"/>
              <a:t>ontinue </a:t>
            </a:r>
            <a:r>
              <a:rPr lang="en-US" sz="3200" dirty="0"/>
              <a:t>to look for additional funding sources to support focus areas </a:t>
            </a:r>
            <a:endParaRPr lang="en-US" sz="3200" dirty="0" smtClean="0"/>
          </a:p>
          <a:p>
            <a:r>
              <a:rPr lang="en-US" sz="3200" dirty="0" smtClean="0"/>
              <a:t>New Ideas, programs, partners</a:t>
            </a:r>
          </a:p>
          <a:p>
            <a:r>
              <a:rPr lang="en-US" sz="3200" dirty="0" smtClean="0"/>
              <a:t>How can partner assist with watershed efforts?</a:t>
            </a:r>
            <a:endParaRPr lang="en-US" sz="3200" dirty="0"/>
          </a:p>
          <a:p>
            <a:pPr marL="457200" lvl="1" indent="0">
              <a:buNone/>
            </a:pPr>
            <a:endParaRPr lang="en-US" sz="2800" dirty="0" smtClean="0"/>
          </a:p>
        </p:txBody>
      </p:sp>
      <p:sp>
        <p:nvSpPr>
          <p:cNvPr id="6" name="Rectangle 2"/>
          <p:cNvSpPr txBox="1">
            <a:spLocks noChangeArrowheads="1"/>
          </p:cNvSpPr>
          <p:nvPr/>
        </p:nvSpPr>
        <p:spPr>
          <a:xfrm>
            <a:off x="609600" y="381000"/>
            <a:ext cx="9296400" cy="1143000"/>
          </a:xfrm>
          <a:prstGeom prst="rect">
            <a:avLst/>
          </a:prstGeom>
          <a:noFill/>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solidFill>
                  <a:schemeClr val="tx2"/>
                </a:solidFill>
              </a:rPr>
              <a:t>Upper Susquehanna Coalition</a:t>
            </a:r>
            <a:br>
              <a:rPr lang="en-US" sz="3600" dirty="0">
                <a:solidFill>
                  <a:schemeClr val="tx2"/>
                </a:solidFill>
              </a:rPr>
            </a:br>
            <a:r>
              <a:rPr lang="en-US" sz="3600" dirty="0" smtClean="0">
                <a:solidFill>
                  <a:schemeClr val="tx2"/>
                </a:solidFill>
              </a:rPr>
              <a:t>Looking Forward</a:t>
            </a:r>
            <a:endParaRPr lang="en-US" sz="2800" dirty="0">
              <a:solidFill>
                <a:schemeClr val="tx2"/>
              </a:solidFill>
            </a:endParaRPr>
          </a:p>
        </p:txBody>
      </p:sp>
    </p:spTree>
    <p:extLst>
      <p:ext uri="{BB962C8B-B14F-4D97-AF65-F5344CB8AC3E}">
        <p14:creationId xmlns:p14="http://schemas.microsoft.com/office/powerpoint/2010/main" val="21889135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2019 Funding Opportunities &amp; Projects</a:t>
            </a:r>
            <a:endParaRPr lang="en-US" sz="4800" dirty="0"/>
          </a:p>
        </p:txBody>
      </p:sp>
      <p:sp>
        <p:nvSpPr>
          <p:cNvPr id="3" name="Content Placeholder 2"/>
          <p:cNvSpPr>
            <a:spLocks noGrp="1"/>
          </p:cNvSpPr>
          <p:nvPr>
            <p:ph idx="1"/>
          </p:nvPr>
        </p:nvSpPr>
        <p:spPr/>
        <p:txBody>
          <a:bodyPr>
            <a:normAutofit/>
          </a:bodyPr>
          <a:lstStyle/>
          <a:p>
            <a:r>
              <a:rPr lang="en-US" dirty="0" smtClean="0"/>
              <a:t>DEC – USC Cover Crop Implementation Project</a:t>
            </a:r>
          </a:p>
          <a:p>
            <a:pPr lvl="1"/>
            <a:r>
              <a:rPr lang="en-US" dirty="0" smtClean="0"/>
              <a:t>Additional guidance on what we can count for cover crops will be coming out with further announcements a little later in the year.</a:t>
            </a:r>
          </a:p>
          <a:p>
            <a:r>
              <a:rPr lang="en-US" dirty="0" smtClean="0"/>
              <a:t>NFWF – Regional Delivery (USC Water Quality Program)</a:t>
            </a:r>
          </a:p>
          <a:p>
            <a:pPr lvl="1"/>
            <a:r>
              <a:rPr lang="en-US" dirty="0" smtClean="0"/>
              <a:t>Majority of funding is allocated, but may have a small amount of funding left for some projects. </a:t>
            </a:r>
          </a:p>
          <a:p>
            <a:pPr lvl="1"/>
            <a:r>
              <a:rPr lang="en-US" dirty="0" smtClean="0"/>
              <a:t>Continuing the program for future funding opportunities?</a:t>
            </a:r>
          </a:p>
          <a:p>
            <a:r>
              <a:rPr lang="en-US" dirty="0" smtClean="0"/>
              <a:t>NRCS – Regional Conservation Partnership Program</a:t>
            </a:r>
          </a:p>
          <a:p>
            <a:pPr lvl="1"/>
            <a:r>
              <a:rPr lang="en-US" dirty="0" smtClean="0"/>
              <a:t>Round 2 – Grazing Practices</a:t>
            </a:r>
          </a:p>
          <a:p>
            <a:pPr lvl="1"/>
            <a:r>
              <a:rPr lang="en-US" dirty="0" smtClean="0"/>
              <a:t>Deadline for Applications and Plans is January 18</a:t>
            </a:r>
            <a:r>
              <a:rPr lang="en-US" baseline="30000" dirty="0" smtClean="0"/>
              <a:t>th</a:t>
            </a:r>
            <a:endParaRPr lang="en-US" dirty="0"/>
          </a:p>
          <a:p>
            <a:r>
              <a:rPr lang="en-US" dirty="0" smtClean="0"/>
              <a:t>BMP Data Entry &amp; Verification</a:t>
            </a:r>
          </a:p>
          <a:p>
            <a:endParaRPr lang="en-US" dirty="0" smtClean="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57781" y="4206241"/>
            <a:ext cx="2165884" cy="2209824"/>
          </a:xfrm>
          <a:prstGeom prst="rect">
            <a:avLst/>
          </a:prstGeom>
        </p:spPr>
      </p:pic>
    </p:spTree>
    <p:extLst>
      <p:ext uri="{BB962C8B-B14F-4D97-AF65-F5344CB8AC3E}">
        <p14:creationId xmlns:p14="http://schemas.microsoft.com/office/powerpoint/2010/main" val="42390726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6740"/>
            <a:ext cx="10515600" cy="833119"/>
          </a:xfrm>
        </p:spPr>
        <p:txBody>
          <a:bodyPr>
            <a:normAutofit/>
          </a:bodyPr>
          <a:lstStyle/>
          <a:p>
            <a:r>
              <a:rPr lang="en-US" sz="4400" dirty="0"/>
              <a:t>2019 Funding Opportunities &amp; Projects</a:t>
            </a:r>
            <a:endParaRPr lang="en-US" dirty="0"/>
          </a:p>
        </p:txBody>
      </p:sp>
      <p:sp>
        <p:nvSpPr>
          <p:cNvPr id="3" name="Content Placeholder 2"/>
          <p:cNvSpPr>
            <a:spLocks noGrp="1"/>
          </p:cNvSpPr>
          <p:nvPr>
            <p:ph idx="1"/>
          </p:nvPr>
        </p:nvSpPr>
        <p:spPr>
          <a:xfrm>
            <a:off x="838200" y="1437892"/>
            <a:ext cx="10515600" cy="5191508"/>
          </a:xfrm>
        </p:spPr>
        <p:txBody>
          <a:bodyPr>
            <a:normAutofit fontScale="92500" lnSpcReduction="20000"/>
          </a:bodyPr>
          <a:lstStyle/>
          <a:p>
            <a:pPr marL="114300" indent="0">
              <a:buNone/>
            </a:pPr>
            <a:endParaRPr lang="en-US" sz="2000" dirty="0"/>
          </a:p>
          <a:p>
            <a:r>
              <a:rPr lang="en-US" sz="2400" dirty="0" smtClean="0"/>
              <a:t>NRCS CTA CRP</a:t>
            </a:r>
          </a:p>
          <a:p>
            <a:pPr lvl="1"/>
            <a:r>
              <a:rPr lang="en-US" dirty="0" smtClean="0"/>
              <a:t>Funding support for CREP planning, estimates, buffer planting plans, status reviews</a:t>
            </a:r>
          </a:p>
          <a:p>
            <a:r>
              <a:rPr lang="en-US" sz="2400" dirty="0" smtClean="0"/>
              <a:t>DEC’s </a:t>
            </a:r>
            <a:r>
              <a:rPr lang="en-US" sz="2400" dirty="0"/>
              <a:t>Trees for Tributaries Program</a:t>
            </a:r>
          </a:p>
          <a:p>
            <a:pPr lvl="1"/>
            <a:r>
              <a:rPr lang="en-US" sz="2000" dirty="0"/>
              <a:t>Great for small landowners, volunteer-sized projects, generally smaller sized projects.</a:t>
            </a:r>
          </a:p>
          <a:p>
            <a:r>
              <a:rPr lang="en-US" sz="2400" dirty="0" smtClean="0"/>
              <a:t>NFWF Buffer Establishment </a:t>
            </a:r>
          </a:p>
          <a:p>
            <a:pPr lvl="1"/>
            <a:r>
              <a:rPr lang="en-US" dirty="0" smtClean="0"/>
              <a:t>Funding for buffer stewards to monitor and maintain buffers as well as implement projects</a:t>
            </a:r>
          </a:p>
          <a:p>
            <a:r>
              <a:rPr lang="en-US" sz="2400" dirty="0" smtClean="0"/>
              <a:t>DEC </a:t>
            </a:r>
            <a:r>
              <a:rPr lang="en-US" sz="2400" dirty="0"/>
              <a:t>Buffer </a:t>
            </a:r>
            <a:r>
              <a:rPr lang="en-US" sz="2400" dirty="0" smtClean="0"/>
              <a:t>Protection</a:t>
            </a:r>
          </a:p>
          <a:p>
            <a:pPr lvl="1"/>
            <a:r>
              <a:rPr lang="en-US" sz="2200" dirty="0" smtClean="0"/>
              <a:t>Buffer </a:t>
            </a:r>
            <a:r>
              <a:rPr lang="en-US" sz="2200" dirty="0"/>
              <a:t>restoration on permanently protected lands.  Funding to hire professional tree </a:t>
            </a:r>
            <a:r>
              <a:rPr lang="en-US" sz="2200" dirty="0" smtClean="0"/>
              <a:t>planters</a:t>
            </a:r>
            <a:endParaRPr lang="en-US" sz="2200" dirty="0"/>
          </a:p>
          <a:p>
            <a:r>
              <a:rPr lang="en-US" sz="2400" dirty="0" smtClean="0"/>
              <a:t>DEC WQIP Expanding Wetland Restoration</a:t>
            </a:r>
          </a:p>
          <a:p>
            <a:pPr lvl="1"/>
            <a:r>
              <a:rPr lang="en-US" sz="2200" dirty="0"/>
              <a:t>Funding to support wetland creation and restoration on private and public lands</a:t>
            </a:r>
          </a:p>
          <a:p>
            <a:r>
              <a:rPr lang="en-US" sz="2400" dirty="0" smtClean="0"/>
              <a:t>DEC WQIP Berm and Wetland Program</a:t>
            </a:r>
          </a:p>
          <a:p>
            <a:pPr lvl="1"/>
            <a:r>
              <a:rPr lang="en-US" sz="2200" dirty="0" smtClean="0"/>
              <a:t>Berm removal funding and wetland creation in state forests</a:t>
            </a:r>
          </a:p>
          <a:p>
            <a:r>
              <a:rPr lang="en-US" sz="2400" dirty="0" smtClean="0"/>
              <a:t>DEC WQIP ESI Expanded</a:t>
            </a:r>
          </a:p>
          <a:p>
            <a:pPr lvl="1"/>
            <a:r>
              <a:rPr lang="en-US" sz="2200" dirty="0" smtClean="0"/>
              <a:t>Funding for ESI trainings and other practice installation</a:t>
            </a:r>
          </a:p>
          <a:p>
            <a:endParaRPr lang="en-US" sz="2400" dirty="0" smtClean="0"/>
          </a:p>
          <a:p>
            <a:pPr marL="411480" lvl="1" indent="0">
              <a:buNone/>
            </a:pPr>
            <a:endParaRPr lang="en-US" sz="2000" dirty="0"/>
          </a:p>
          <a:p>
            <a:pPr lvl="1"/>
            <a:endParaRPr lang="en-US" dirty="0"/>
          </a:p>
        </p:txBody>
      </p:sp>
    </p:spTree>
    <p:extLst>
      <p:ext uri="{BB962C8B-B14F-4D97-AF65-F5344CB8AC3E}">
        <p14:creationId xmlns:p14="http://schemas.microsoft.com/office/powerpoint/2010/main" val="35128622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57200" y="6952"/>
            <a:ext cx="9829800" cy="6887143"/>
          </a:xfrm>
          <a:prstGeom prst="rect">
            <a:avLst/>
          </a:prstGeom>
        </p:spPr>
      </p:pic>
    </p:spTree>
    <p:extLst>
      <p:ext uri="{BB962C8B-B14F-4D97-AF65-F5344CB8AC3E}">
        <p14:creationId xmlns:p14="http://schemas.microsoft.com/office/powerpoint/2010/main" val="39481105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063" y="18047"/>
            <a:ext cx="9820089" cy="6811879"/>
          </a:xfrm>
          <a:prstGeom prst="rect">
            <a:avLst/>
          </a:prstGeom>
        </p:spPr>
      </p:pic>
    </p:spTree>
    <p:extLst>
      <p:ext uri="{BB962C8B-B14F-4D97-AF65-F5344CB8AC3E}">
        <p14:creationId xmlns:p14="http://schemas.microsoft.com/office/powerpoint/2010/main" val="39935252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1277600" cy="6647974"/>
          </a:xfrm>
          <a:prstGeom prst="rect">
            <a:avLst/>
          </a:prstGeom>
        </p:spPr>
        <p:txBody>
          <a:bodyPr wrap="square">
            <a:spAutoFit/>
          </a:bodyPr>
          <a:lstStyle/>
          <a:p>
            <a:endParaRPr lang="en-US" sz="1000" dirty="0">
              <a:solidFill>
                <a:srgbClr val="000000"/>
              </a:solidFill>
              <a:latin typeface="Arial" panose="020B0604020202020204" pitchFamily="34" charset="0"/>
            </a:endParaRPr>
          </a:p>
          <a:p>
            <a:pPr algn="ctr"/>
            <a:r>
              <a:rPr lang="en-US" sz="2800" b="1" dirty="0">
                <a:solidFill>
                  <a:schemeClr val="tx2"/>
                </a:solidFill>
                <a:latin typeface="Arial" panose="020B0604020202020204" pitchFamily="34" charset="0"/>
              </a:rPr>
              <a:t>DEC Program Updates </a:t>
            </a:r>
            <a:endParaRPr lang="en-US" sz="2800" b="1" dirty="0" smtClean="0">
              <a:solidFill>
                <a:schemeClr val="tx2"/>
              </a:solidFill>
              <a:latin typeface="Arial" panose="020B0604020202020204" pitchFamily="34" charset="0"/>
            </a:endParaRPr>
          </a:p>
          <a:p>
            <a:pPr algn="ctr"/>
            <a:endParaRPr lang="en-US" sz="2800" b="1" dirty="0" smtClean="0">
              <a:solidFill>
                <a:schemeClr val="tx2"/>
              </a:solidFill>
              <a:latin typeface="Arial" panose="020B0604020202020204" pitchFamily="34" charset="0"/>
            </a:endParaRPr>
          </a:p>
          <a:p>
            <a:r>
              <a:rPr lang="en-US" sz="2000" dirty="0" smtClean="0">
                <a:solidFill>
                  <a:srgbClr val="000000"/>
                </a:solidFill>
                <a:latin typeface="Arial" panose="020B0604020202020204" pitchFamily="34" charset="0"/>
              </a:rPr>
              <a:t>•</a:t>
            </a:r>
            <a:r>
              <a:rPr lang="en-US" sz="2000" dirty="0">
                <a:solidFill>
                  <a:srgbClr val="000000"/>
                </a:solidFill>
                <a:latin typeface="Arial" panose="020B0604020202020204" pitchFamily="34" charset="0"/>
              </a:rPr>
              <a:t>Cover crop contract amendment </a:t>
            </a:r>
            <a:endParaRPr lang="en-US" sz="2000" dirty="0" smtClean="0">
              <a:solidFill>
                <a:srgbClr val="000000"/>
              </a:solidFill>
              <a:latin typeface="Arial" panose="020B0604020202020204" pitchFamily="34" charset="0"/>
            </a:endParaRPr>
          </a:p>
          <a:p>
            <a:endParaRPr lang="en-US" sz="1000" dirty="0">
              <a:solidFill>
                <a:srgbClr val="000000"/>
              </a:solidFill>
              <a:latin typeface="Arial" panose="020B0604020202020204" pitchFamily="34" charset="0"/>
            </a:endParaRPr>
          </a:p>
          <a:p>
            <a:r>
              <a:rPr lang="en-US" sz="2000" dirty="0">
                <a:solidFill>
                  <a:srgbClr val="000000"/>
                </a:solidFill>
                <a:latin typeface="Arial" panose="020B0604020202020204" pitchFamily="34" charset="0"/>
              </a:rPr>
              <a:t>•USC Capacity Contract amendment </a:t>
            </a:r>
            <a:endParaRPr lang="en-US" sz="2000" dirty="0" smtClean="0">
              <a:solidFill>
                <a:srgbClr val="000000"/>
              </a:solidFill>
              <a:latin typeface="Arial" panose="020B0604020202020204" pitchFamily="34" charset="0"/>
            </a:endParaRPr>
          </a:p>
          <a:p>
            <a:endParaRPr lang="en-US" sz="1000" dirty="0">
              <a:solidFill>
                <a:srgbClr val="000000"/>
              </a:solidFill>
              <a:latin typeface="Arial" panose="020B0604020202020204" pitchFamily="34" charset="0"/>
            </a:endParaRPr>
          </a:p>
          <a:p>
            <a:r>
              <a:rPr lang="en-US" sz="2000" dirty="0">
                <a:solidFill>
                  <a:srgbClr val="000000"/>
                </a:solidFill>
                <a:latin typeface="Wingdings" panose="05000000000000000000" pitchFamily="2" charset="2"/>
              </a:rPr>
              <a:t></a:t>
            </a:r>
            <a:r>
              <a:rPr lang="en-US" sz="2000" dirty="0">
                <a:solidFill>
                  <a:srgbClr val="000000"/>
                </a:solidFill>
                <a:latin typeface="Arial" panose="020B0604020202020204" pitchFamily="34" charset="0"/>
              </a:rPr>
              <a:t>Additional funding for: verification, pilot road ditch demonstration projects/outreach, Trees for </a:t>
            </a:r>
            <a:r>
              <a:rPr lang="en-US" sz="2000" dirty="0" err="1">
                <a:solidFill>
                  <a:srgbClr val="000000"/>
                </a:solidFill>
                <a:latin typeface="Arial" panose="020B0604020202020204" pitchFamily="34" charset="0"/>
              </a:rPr>
              <a:t>Tribs</a:t>
            </a:r>
            <a:r>
              <a:rPr lang="en-US" sz="2000" dirty="0">
                <a:solidFill>
                  <a:srgbClr val="000000"/>
                </a:solidFill>
                <a:latin typeface="Arial" panose="020B0604020202020204" pitchFamily="34" charset="0"/>
              </a:rPr>
              <a:t> coordination, pilot cost-share program for </a:t>
            </a:r>
            <a:r>
              <a:rPr lang="en-US" sz="2000" dirty="0" smtClean="0">
                <a:solidFill>
                  <a:srgbClr val="000000"/>
                </a:solidFill>
                <a:latin typeface="Arial" panose="020B0604020202020204" pitchFamily="34" charset="0"/>
              </a:rPr>
              <a:t>Ag NPS</a:t>
            </a:r>
            <a:r>
              <a:rPr lang="en-US" sz="2000" dirty="0">
                <a:solidFill>
                  <a:srgbClr val="000000"/>
                </a:solidFill>
                <a:latin typeface="Arial" panose="020B0604020202020204" pitchFamily="34" charset="0"/>
              </a:rPr>
              <a:t>, database </a:t>
            </a:r>
            <a:r>
              <a:rPr lang="en-US" sz="2000" dirty="0" smtClean="0">
                <a:solidFill>
                  <a:srgbClr val="000000"/>
                </a:solidFill>
                <a:latin typeface="Arial" panose="020B0604020202020204" pitchFamily="34" charset="0"/>
              </a:rPr>
              <a:t>upgrades</a:t>
            </a:r>
          </a:p>
          <a:p>
            <a:endParaRPr lang="en-US" sz="1000" dirty="0">
              <a:solidFill>
                <a:srgbClr val="000000"/>
              </a:solidFill>
              <a:latin typeface="Arial" panose="020B0604020202020204" pitchFamily="34" charset="0"/>
            </a:endParaRPr>
          </a:p>
          <a:p>
            <a:r>
              <a:rPr lang="en-US" sz="2000" dirty="0">
                <a:solidFill>
                  <a:srgbClr val="000000"/>
                </a:solidFill>
                <a:latin typeface="Arial" panose="020B0604020202020204" pitchFamily="34" charset="0"/>
              </a:rPr>
              <a:t>•DEC-DAM-USC Buffer Program </a:t>
            </a:r>
            <a:endParaRPr lang="en-US" sz="2000" dirty="0" smtClean="0">
              <a:solidFill>
                <a:srgbClr val="000000"/>
              </a:solidFill>
              <a:latin typeface="Arial" panose="020B0604020202020204" pitchFamily="34" charset="0"/>
            </a:endParaRPr>
          </a:p>
          <a:p>
            <a:endParaRPr lang="en-US" sz="1000" dirty="0">
              <a:solidFill>
                <a:srgbClr val="000000"/>
              </a:solidFill>
              <a:latin typeface="Arial" panose="020B0604020202020204" pitchFamily="34" charset="0"/>
            </a:endParaRPr>
          </a:p>
          <a:p>
            <a:r>
              <a:rPr lang="en-US" sz="2000" dirty="0">
                <a:solidFill>
                  <a:srgbClr val="000000"/>
                </a:solidFill>
                <a:latin typeface="Wingdings" panose="05000000000000000000" pitchFamily="2" charset="2"/>
              </a:rPr>
              <a:t></a:t>
            </a:r>
            <a:r>
              <a:rPr lang="en-US" sz="2000" dirty="0">
                <a:solidFill>
                  <a:srgbClr val="000000"/>
                </a:solidFill>
                <a:latin typeface="Arial" panose="020B0604020202020204" pitchFamily="34" charset="0"/>
              </a:rPr>
              <a:t>CREP incentives, CREP </a:t>
            </a:r>
            <a:r>
              <a:rPr lang="en-US" sz="2000" dirty="0" smtClean="0">
                <a:solidFill>
                  <a:srgbClr val="000000"/>
                </a:solidFill>
                <a:latin typeface="Arial" panose="020B0604020202020204" pitchFamily="34" charset="0"/>
              </a:rPr>
              <a:t>re-enrollment </a:t>
            </a:r>
            <a:r>
              <a:rPr lang="en-US" sz="2000" dirty="0">
                <a:solidFill>
                  <a:srgbClr val="000000"/>
                </a:solidFill>
                <a:latin typeface="Arial" panose="020B0604020202020204" pitchFamily="34" charset="0"/>
              </a:rPr>
              <a:t>activities, assessment, planning, implementation (new sites), evaluation of existing buffers, management activities, new non-CREP incentive for cropland </a:t>
            </a:r>
            <a:r>
              <a:rPr lang="en-US" sz="2000" dirty="0" smtClean="0">
                <a:solidFill>
                  <a:srgbClr val="000000"/>
                </a:solidFill>
                <a:latin typeface="Arial" panose="020B0604020202020204" pitchFamily="34" charset="0"/>
              </a:rPr>
              <a:t>buffers</a:t>
            </a:r>
          </a:p>
          <a:p>
            <a:endParaRPr lang="en-US" sz="1000" dirty="0">
              <a:solidFill>
                <a:srgbClr val="000000"/>
              </a:solidFill>
              <a:latin typeface="Arial" panose="020B0604020202020204" pitchFamily="34" charset="0"/>
            </a:endParaRPr>
          </a:p>
          <a:p>
            <a:r>
              <a:rPr lang="en-US" sz="2000" dirty="0">
                <a:solidFill>
                  <a:srgbClr val="000000"/>
                </a:solidFill>
                <a:latin typeface="Arial" panose="020B0604020202020204" pitchFamily="34" charset="0"/>
              </a:rPr>
              <a:t>•Optimization for WWT facilities, permit modifications </a:t>
            </a:r>
            <a:endParaRPr lang="en-US" sz="2000" dirty="0" smtClean="0">
              <a:solidFill>
                <a:srgbClr val="000000"/>
              </a:solidFill>
              <a:latin typeface="Arial" panose="020B0604020202020204" pitchFamily="34" charset="0"/>
            </a:endParaRPr>
          </a:p>
          <a:p>
            <a:endParaRPr lang="en-US" sz="2000" dirty="0">
              <a:solidFill>
                <a:srgbClr val="000000"/>
              </a:solidFill>
              <a:latin typeface="Arial" panose="020B0604020202020204" pitchFamily="34" charset="0"/>
            </a:endParaRPr>
          </a:p>
          <a:p>
            <a:r>
              <a:rPr lang="en-US" sz="2000" dirty="0">
                <a:solidFill>
                  <a:srgbClr val="000000"/>
                </a:solidFill>
                <a:latin typeface="Arial" panose="020B0604020202020204" pitchFamily="34" charset="0"/>
              </a:rPr>
              <a:t>•New DEC BMP database </a:t>
            </a:r>
            <a:endParaRPr lang="en-US" sz="2000" dirty="0" smtClean="0">
              <a:solidFill>
                <a:srgbClr val="000000"/>
              </a:solidFill>
              <a:latin typeface="Arial" panose="020B0604020202020204" pitchFamily="34" charset="0"/>
            </a:endParaRPr>
          </a:p>
          <a:p>
            <a:endParaRPr lang="en-US" sz="1000" dirty="0">
              <a:solidFill>
                <a:srgbClr val="000000"/>
              </a:solidFill>
              <a:latin typeface="Arial" panose="020B0604020202020204" pitchFamily="34" charset="0"/>
            </a:endParaRPr>
          </a:p>
          <a:p>
            <a:r>
              <a:rPr lang="en-US" sz="2000" dirty="0">
                <a:solidFill>
                  <a:srgbClr val="000000"/>
                </a:solidFill>
                <a:latin typeface="Arial" panose="020B0604020202020204" pitchFamily="34" charset="0"/>
              </a:rPr>
              <a:t>•Round 2 Nonpoint Source Planning </a:t>
            </a:r>
            <a:r>
              <a:rPr lang="en-US" sz="2000" dirty="0" smtClean="0">
                <a:solidFill>
                  <a:srgbClr val="000000"/>
                </a:solidFill>
                <a:latin typeface="Arial" panose="020B0604020202020204" pitchFamily="34" charset="0"/>
              </a:rPr>
              <a:t>Grant</a:t>
            </a:r>
          </a:p>
          <a:p>
            <a:endParaRPr lang="en-US" sz="1000" dirty="0">
              <a:solidFill>
                <a:srgbClr val="000000"/>
              </a:solidFill>
              <a:latin typeface="Arial" panose="020B0604020202020204" pitchFamily="34" charset="0"/>
            </a:endParaRPr>
          </a:p>
          <a:p>
            <a:r>
              <a:rPr lang="en-US" sz="2000" dirty="0">
                <a:solidFill>
                  <a:srgbClr val="000000"/>
                </a:solidFill>
                <a:latin typeface="Arial" panose="020B0604020202020204" pitchFamily="34" charset="0"/>
              </a:rPr>
              <a:t>•Regional Planning Board assistance with BMP tracking and reporting </a:t>
            </a:r>
            <a:endParaRPr lang="en-US" sz="2000" dirty="0" smtClean="0">
              <a:solidFill>
                <a:srgbClr val="000000"/>
              </a:solidFill>
              <a:latin typeface="Arial" panose="020B0604020202020204" pitchFamily="34" charset="0"/>
            </a:endParaRPr>
          </a:p>
          <a:p>
            <a:endParaRPr lang="en-US" sz="1000" dirty="0">
              <a:solidFill>
                <a:srgbClr val="000000"/>
              </a:solidFill>
              <a:latin typeface="Arial" panose="020B0604020202020204" pitchFamily="34" charset="0"/>
            </a:endParaRPr>
          </a:p>
          <a:p>
            <a:r>
              <a:rPr lang="en-US" sz="2000" dirty="0">
                <a:solidFill>
                  <a:srgbClr val="000000"/>
                </a:solidFill>
                <a:latin typeface="Arial" panose="020B0604020202020204" pitchFamily="34" charset="0"/>
              </a:rPr>
              <a:t>•WIP assistance funding application </a:t>
            </a:r>
          </a:p>
        </p:txBody>
      </p:sp>
    </p:spTree>
    <p:extLst>
      <p:ext uri="{BB962C8B-B14F-4D97-AF65-F5344CB8AC3E}">
        <p14:creationId xmlns:p14="http://schemas.microsoft.com/office/powerpoint/2010/main" val="2125224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en-US" dirty="0" smtClean="0"/>
              <a:t>THE BEGINNINGS</a:t>
            </a:r>
          </a:p>
        </p:txBody>
      </p:sp>
      <p:sp>
        <p:nvSpPr>
          <p:cNvPr id="13315" name="Rectangle 3"/>
          <p:cNvSpPr>
            <a:spLocks noGrp="1" noChangeArrowheads="1"/>
          </p:cNvSpPr>
          <p:nvPr>
            <p:ph type="body" idx="1"/>
          </p:nvPr>
        </p:nvSpPr>
        <p:spPr>
          <a:xfrm>
            <a:off x="914400" y="1417637"/>
            <a:ext cx="8839200" cy="4830763"/>
          </a:xfrm>
        </p:spPr>
        <p:txBody>
          <a:bodyPr>
            <a:normAutofit/>
          </a:bodyPr>
          <a:lstStyle/>
          <a:p>
            <a:pPr>
              <a:lnSpc>
                <a:spcPct val="90000"/>
              </a:lnSpc>
            </a:pPr>
            <a:r>
              <a:rPr lang="en-US" altLang="en-US" sz="3600" dirty="0" smtClean="0"/>
              <a:t>1930 “Dust Bowl”</a:t>
            </a:r>
          </a:p>
          <a:p>
            <a:pPr>
              <a:lnSpc>
                <a:spcPct val="90000"/>
              </a:lnSpc>
            </a:pPr>
            <a:r>
              <a:rPr lang="en-US" altLang="en-US" sz="3600" dirty="0" smtClean="0"/>
              <a:t>“Soil Erosion Service”</a:t>
            </a:r>
          </a:p>
          <a:p>
            <a:pPr lvl="1">
              <a:lnSpc>
                <a:spcPct val="90000"/>
              </a:lnSpc>
            </a:pPr>
            <a:r>
              <a:rPr lang="en-US" altLang="en-US" sz="3600" dirty="0" smtClean="0"/>
              <a:t>Demonstration of BMPs</a:t>
            </a:r>
          </a:p>
          <a:p>
            <a:pPr>
              <a:lnSpc>
                <a:spcPct val="90000"/>
              </a:lnSpc>
            </a:pPr>
            <a:r>
              <a:rPr lang="en-US" altLang="en-US" sz="3600" dirty="0" smtClean="0"/>
              <a:t>Need for Local Buy-In</a:t>
            </a:r>
          </a:p>
          <a:p>
            <a:pPr>
              <a:lnSpc>
                <a:spcPct val="90000"/>
              </a:lnSpc>
            </a:pPr>
            <a:r>
              <a:rPr lang="en-US" altLang="en-US" sz="3600" dirty="0" smtClean="0"/>
              <a:t>Standard State Soil Conservation District Law</a:t>
            </a:r>
          </a:p>
          <a:p>
            <a:pPr marL="1272540" lvl="2" indent="-609600">
              <a:spcBef>
                <a:spcPct val="40000"/>
              </a:spcBef>
              <a:defRPr/>
            </a:pPr>
            <a:r>
              <a:rPr lang="en-US" altLang="en-US" sz="2400" b="1" dirty="0"/>
              <a:t>Unique:  </a:t>
            </a:r>
          </a:p>
          <a:p>
            <a:pPr marL="1371600" lvl="2" indent="-457200">
              <a:buFontTx/>
              <a:buAutoNum type="arabicPeriod"/>
              <a:defRPr/>
            </a:pPr>
            <a:r>
              <a:rPr lang="en-US" altLang="en-US" sz="2400" dirty="0"/>
              <a:t>“Community-Based,” “Locally Led,” “Grassroots”</a:t>
            </a:r>
          </a:p>
          <a:p>
            <a:pPr marL="1371600" lvl="2" indent="-457200">
              <a:buFontTx/>
              <a:buAutoNum type="arabicPeriod"/>
              <a:defRPr/>
            </a:pPr>
            <a:r>
              <a:rPr lang="en-US" altLang="en-US" sz="2400" dirty="0"/>
              <a:t>Defined, by law, as political subdivisions of State Government</a:t>
            </a:r>
          </a:p>
          <a:p>
            <a:pPr lvl="1">
              <a:lnSpc>
                <a:spcPct val="90000"/>
              </a:lnSpc>
            </a:pPr>
            <a:endParaRPr lang="en-US" altLang="en-US" sz="2600" dirty="0" smtClean="0"/>
          </a:p>
          <a:p>
            <a:pPr>
              <a:lnSpc>
                <a:spcPct val="90000"/>
              </a:lnSpc>
            </a:pPr>
            <a:endParaRPr lang="en-US" altLang="en-US" sz="2800" dirty="0" smtClean="0"/>
          </a:p>
        </p:txBody>
      </p:sp>
    </p:spTree>
    <p:extLst>
      <p:ext uri="{BB962C8B-B14F-4D97-AF65-F5344CB8AC3E}">
        <p14:creationId xmlns:p14="http://schemas.microsoft.com/office/powerpoint/2010/main" val="32650186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6EE6C7F7-487A-48A3-9613-A7AB08E89BF5}"/>
              </a:ext>
            </a:extLst>
          </p:cNvPr>
          <p:cNvSpPr/>
          <p:nvPr/>
        </p:nvSpPr>
        <p:spPr>
          <a:xfrm>
            <a:off x="876300" y="0"/>
            <a:ext cx="11315700" cy="6858000"/>
          </a:xfrm>
          <a:prstGeom prst="rect">
            <a:avLst/>
          </a:prstGeom>
          <a:solidFill>
            <a:schemeClr val="bg1">
              <a:alpha val="5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sz="half" idx="2"/>
          </p:nvPr>
        </p:nvSpPr>
        <p:spPr>
          <a:xfrm>
            <a:off x="1648326" y="1553825"/>
            <a:ext cx="10145711" cy="5211762"/>
          </a:xfrm>
        </p:spPr>
        <p:txBody>
          <a:bodyPr>
            <a:normAutofit/>
          </a:bodyPr>
          <a:lstStyle/>
          <a:p>
            <a:r>
              <a:rPr lang="en-US" dirty="0"/>
              <a:t>Implementation</a:t>
            </a:r>
          </a:p>
          <a:p>
            <a:r>
              <a:rPr lang="en-US" dirty="0"/>
              <a:t>Support soft practices in the watershed</a:t>
            </a:r>
          </a:p>
          <a:p>
            <a:pPr lvl="1"/>
            <a:r>
              <a:rPr lang="en-US" dirty="0" smtClean="0"/>
              <a:t>Ag: Grazing</a:t>
            </a:r>
            <a:r>
              <a:rPr lang="en-US" dirty="0"/>
              <a:t>, nutrient management planning, buffers, streams, precision feed management, cover cropping, </a:t>
            </a:r>
            <a:r>
              <a:rPr lang="en-US" dirty="0" err="1" smtClean="0"/>
              <a:t>etc</a:t>
            </a:r>
            <a:endParaRPr lang="en-US" dirty="0" smtClean="0"/>
          </a:p>
          <a:p>
            <a:pPr lvl="1"/>
            <a:r>
              <a:rPr lang="en-US" dirty="0" smtClean="0"/>
              <a:t>Streams: ESI, stream rehabilitation, berm removal</a:t>
            </a:r>
          </a:p>
          <a:p>
            <a:pPr lvl="1"/>
            <a:r>
              <a:rPr lang="en-US" dirty="0" smtClean="0"/>
              <a:t>Wetlands: wetland restoration and protection </a:t>
            </a:r>
            <a:endParaRPr lang="en-US" dirty="0"/>
          </a:p>
          <a:p>
            <a:r>
              <a:rPr lang="en-US" dirty="0"/>
              <a:t>Don</a:t>
            </a:r>
            <a:r>
              <a:rPr lang="uk-UA" dirty="0"/>
              <a:t>’</a:t>
            </a:r>
            <a:r>
              <a:rPr lang="en-US" dirty="0"/>
              <a:t>t compete with funding for SWCD’s for structural work</a:t>
            </a:r>
          </a:p>
          <a:p>
            <a:r>
              <a:rPr lang="en-US" dirty="0" smtClean="0"/>
              <a:t>Constantly </a:t>
            </a:r>
            <a:r>
              <a:rPr lang="en-US" dirty="0"/>
              <a:t>looking for opportunities to fund local needs</a:t>
            </a:r>
          </a:p>
          <a:p>
            <a:pPr lvl="1"/>
            <a:r>
              <a:rPr lang="en-US" dirty="0" smtClean="0"/>
              <a:t>Teams </a:t>
            </a:r>
            <a:r>
              <a:rPr lang="en-US" dirty="0"/>
              <a:t>help to build capacity within Districts and provide support if there isn’t capacity there  </a:t>
            </a:r>
          </a:p>
          <a:p>
            <a:r>
              <a:rPr lang="en-US" dirty="0"/>
              <a:t>FILL GAPS (technically and financially)</a:t>
            </a:r>
          </a:p>
        </p:txBody>
      </p:sp>
      <p:sp>
        <p:nvSpPr>
          <p:cNvPr id="7" name="Title 3">
            <a:extLst>
              <a:ext uri="{FF2B5EF4-FFF2-40B4-BE49-F238E27FC236}">
                <a16:creationId xmlns:a16="http://schemas.microsoft.com/office/drawing/2014/main" xmlns="" id="{A2E22C52-3EAB-4290-B7E5-2F639EC19AC0}"/>
              </a:ext>
            </a:extLst>
          </p:cNvPr>
          <p:cNvSpPr txBox="1">
            <a:spLocks/>
          </p:cNvSpPr>
          <p:nvPr/>
        </p:nvSpPr>
        <p:spPr>
          <a:xfrm>
            <a:off x="1524000" y="79157"/>
            <a:ext cx="7795098" cy="1816317"/>
          </a:xfrm>
          <a:prstGeom prst="rect">
            <a:avLst/>
          </a:prstGeom>
        </p:spPr>
        <p:txBody>
          <a:bodyPr vert="horz" lIns="91440" tIns="45720" rIns="91440" bIns="45720" rtlCol="0" anchor="ctr">
            <a:norm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dirty="0" smtClean="0">
                <a:solidFill>
                  <a:schemeClr val="tx2"/>
                </a:solidFill>
                <a:effectLst>
                  <a:glow rad="88900">
                    <a:schemeClr val="bg1">
                      <a:alpha val="20000"/>
                    </a:schemeClr>
                  </a:glow>
                  <a:reflection blurRad="25400" stA="36000" endPos="21000" dir="5400000" sy="-100000" algn="bl" rotWithShape="0"/>
                </a:effectLst>
              </a:rPr>
              <a:t>Philosophy</a:t>
            </a:r>
            <a:endParaRPr lang="en-US" dirty="0">
              <a:solidFill>
                <a:schemeClr val="tx2"/>
              </a:solidFill>
              <a:effectLst>
                <a:glow rad="88900">
                  <a:schemeClr val="bg1">
                    <a:alpha val="20000"/>
                  </a:schemeClr>
                </a:glow>
                <a:reflection blurRad="25400" stA="36000" endPos="21000" dir="5400000" sy="-100000" algn="bl" rotWithShape="0"/>
              </a:effectLst>
            </a:endParaRPr>
          </a:p>
        </p:txBody>
      </p:sp>
      <p:sp>
        <p:nvSpPr>
          <p:cNvPr id="9" name="TextBox 8"/>
          <p:cNvSpPr txBox="1"/>
          <p:nvPr/>
        </p:nvSpPr>
        <p:spPr>
          <a:xfrm rot="16200000">
            <a:off x="-2215353" y="2238289"/>
            <a:ext cx="5595586" cy="1446550"/>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USC</a:t>
            </a:r>
          </a:p>
          <a:p>
            <a:r>
              <a:rPr lang="en-US" sz="2800" b="1" cap="all" dirty="0" smtClean="0">
                <a:ln w="0"/>
                <a:solidFill>
                  <a:srgbClr val="6293C0"/>
                </a:solidFill>
                <a:effectLst>
                  <a:reflection blurRad="12700" stA="50000" endPos="50000" dist="5000" dir="5400000" sy="-100000" rotWithShape="0"/>
                </a:effectLst>
              </a:rPr>
              <a:t>Upper Susquehanna Coalition</a:t>
            </a:r>
          </a:p>
          <a:p>
            <a:endParaRPr lang="en-US"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1062490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dirty="0" smtClean="0"/>
              <a:t>KEY POINTS</a:t>
            </a:r>
            <a:endParaRPr lang="en-US" dirty="0"/>
          </a:p>
        </p:txBody>
      </p:sp>
      <p:sp>
        <p:nvSpPr>
          <p:cNvPr id="8" name="Content Placeholder 7"/>
          <p:cNvSpPr>
            <a:spLocks noGrp="1"/>
          </p:cNvSpPr>
          <p:nvPr>
            <p:ph idx="1"/>
          </p:nvPr>
        </p:nvSpPr>
        <p:spPr/>
        <p:txBody>
          <a:bodyPr>
            <a:normAutofit/>
          </a:bodyPr>
          <a:lstStyle/>
          <a:p>
            <a:pPr marL="571500" indent="-457200">
              <a:buFont typeface="+mj-lt"/>
              <a:buAutoNum type="arabicPeriod"/>
            </a:pPr>
            <a:r>
              <a:rPr lang="en-US" sz="2400" dirty="0" smtClean="0"/>
              <a:t>USC based on </a:t>
            </a:r>
            <a:r>
              <a:rPr lang="en-US" sz="2400" b="1" u="sng" dirty="0" smtClean="0"/>
              <a:t>legal authority </a:t>
            </a:r>
            <a:r>
              <a:rPr lang="en-US" sz="2400" dirty="0" smtClean="0"/>
              <a:t>(CD Law) with extensive powers to plan &amp; deliver conservation</a:t>
            </a:r>
          </a:p>
          <a:p>
            <a:pPr marL="571500" indent="-457200">
              <a:buFont typeface="+mj-lt"/>
              <a:buAutoNum type="arabicPeriod"/>
            </a:pPr>
            <a:r>
              <a:rPr lang="en-US" sz="2400" dirty="0" smtClean="0"/>
              <a:t>USC encompasses extensive </a:t>
            </a:r>
            <a:r>
              <a:rPr lang="en-US" sz="2400" b="1" u="sng" dirty="0" smtClean="0"/>
              <a:t>network of partners </a:t>
            </a:r>
            <a:r>
              <a:rPr lang="en-US" sz="2400" dirty="0" smtClean="0"/>
              <a:t>from local level – regional level – State level – Federal level</a:t>
            </a:r>
          </a:p>
          <a:p>
            <a:pPr marL="571500" indent="-457200">
              <a:buFont typeface="+mj-lt"/>
              <a:buAutoNum type="arabicPeriod"/>
            </a:pPr>
            <a:r>
              <a:rPr lang="en-US" sz="2400" dirty="0" smtClean="0"/>
              <a:t>USC recognized as </a:t>
            </a:r>
            <a:r>
              <a:rPr lang="en-US" sz="2400" b="1" u="sng" dirty="0" smtClean="0"/>
              <a:t>effective integrator </a:t>
            </a:r>
            <a:r>
              <a:rPr lang="en-US" sz="2400" dirty="0" smtClean="0"/>
              <a:t>of local needs and implementation based on realistic capacity expectations</a:t>
            </a:r>
          </a:p>
          <a:p>
            <a:pPr marL="571500" indent="-457200">
              <a:buFont typeface="+mj-lt"/>
              <a:buAutoNum type="arabicPeriod"/>
            </a:pPr>
            <a:r>
              <a:rPr lang="en-US" sz="2400" dirty="0" smtClean="0"/>
              <a:t>USC presents an extremely </a:t>
            </a:r>
            <a:r>
              <a:rPr lang="en-US" sz="2400" b="1" u="sng" dirty="0" smtClean="0"/>
              <a:t>flexible delivery system </a:t>
            </a:r>
            <a:r>
              <a:rPr lang="en-US" sz="2400" dirty="0" smtClean="0"/>
              <a:t>of resource assistance in terms of both funding and technical assistance at </a:t>
            </a:r>
            <a:r>
              <a:rPr lang="en-US" sz="2400" b="1" u="sng" dirty="0" smtClean="0"/>
              <a:t>all partner levels</a:t>
            </a:r>
          </a:p>
          <a:p>
            <a:pPr marL="571500" indent="-457200">
              <a:buFont typeface="+mj-lt"/>
              <a:buAutoNum type="arabicPeriod"/>
            </a:pPr>
            <a:r>
              <a:rPr lang="en-US" sz="2400" dirty="0" smtClean="0"/>
              <a:t>USC an </a:t>
            </a:r>
            <a:r>
              <a:rPr lang="en-US" sz="2400" b="1" u="sng" dirty="0" smtClean="0"/>
              <a:t>effective method for increasing capacity </a:t>
            </a:r>
            <a:r>
              <a:rPr lang="en-US" sz="2400" dirty="0" smtClean="0"/>
              <a:t>at all levels – local to Federal</a:t>
            </a:r>
          </a:p>
          <a:p>
            <a:pPr marL="571500" indent="-457200">
              <a:buFont typeface="+mj-lt"/>
              <a:buAutoNum type="arabicPeriod"/>
            </a:pPr>
            <a:endParaRPr lang="en-US" sz="2400" dirty="0" smtClean="0"/>
          </a:p>
          <a:p>
            <a:pPr marL="114300" indent="0" algn="ctr">
              <a:buNone/>
            </a:pPr>
            <a:r>
              <a:rPr lang="en-US" sz="2400" b="1" i="1" dirty="0" smtClean="0">
                <a:solidFill>
                  <a:schemeClr val="accent1">
                    <a:lumMod val="75000"/>
                  </a:schemeClr>
                </a:solidFill>
              </a:rPr>
              <a:t>“The sum of the collective efforts exceeds the sum of the individual efforts”</a:t>
            </a:r>
            <a:endParaRPr lang="en-US" sz="2400" b="1" i="1" dirty="0">
              <a:solidFill>
                <a:schemeClr val="accent1">
                  <a:lumMod val="75000"/>
                </a:schemeClr>
              </a:solidFill>
            </a:endParaRPr>
          </a:p>
        </p:txBody>
      </p:sp>
    </p:spTree>
    <p:extLst>
      <p:ext uri="{BB962C8B-B14F-4D97-AF65-F5344CB8AC3E}">
        <p14:creationId xmlns:p14="http://schemas.microsoft.com/office/powerpoint/2010/main" val="21327728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362200" y="1752600"/>
            <a:ext cx="6781800" cy="4297680"/>
          </a:xfrm>
          <a:noFill/>
        </p:spPr>
        <p:txBody>
          <a:bodyPr>
            <a:normAutofit/>
          </a:bodyPr>
          <a:lstStyle/>
          <a:p>
            <a:pPr marL="114300" indent="0" algn="ctr">
              <a:buNone/>
            </a:pPr>
            <a:r>
              <a:rPr lang="en-US" sz="3600" b="1" dirty="0" smtClean="0">
                <a:solidFill>
                  <a:schemeClr val="tx2"/>
                </a:solidFill>
              </a:rPr>
              <a:t>USC utilizes the combined knowledge, skills, expertise, equipment and other resources of all its members and partners to address regional needs</a:t>
            </a:r>
            <a:r>
              <a:rPr lang="en-US" sz="3600" dirty="0" smtClean="0">
                <a:solidFill>
                  <a:schemeClr val="tx2"/>
                </a:solidFill>
              </a:rPr>
              <a:t>	</a:t>
            </a:r>
            <a:endParaRPr lang="en-US" sz="3600" dirty="0">
              <a:solidFill>
                <a:schemeClr val="tx2"/>
              </a:solidFill>
            </a:endParaRPr>
          </a:p>
        </p:txBody>
      </p:sp>
      <p:pic>
        <p:nvPicPr>
          <p:cNvPr id="5" name="Picture 4" descr="USC Logo-new - 9-29-08.jpg"/>
          <p:cNvPicPr>
            <a:picLocks noChangeAspect="1"/>
          </p:cNvPicPr>
          <p:nvPr/>
        </p:nvPicPr>
        <p:blipFill>
          <a:blip r:embed="rId3" cstate="print"/>
          <a:stretch>
            <a:fillRect/>
          </a:stretch>
        </p:blipFill>
        <p:spPr>
          <a:xfrm>
            <a:off x="8077202" y="4953001"/>
            <a:ext cx="1777877" cy="1763268"/>
          </a:xfrm>
          <a:prstGeom prst="rect">
            <a:avLst/>
          </a:prstGeom>
        </p:spPr>
      </p:pic>
    </p:spTree>
    <p:extLst>
      <p:ext uri="{BB962C8B-B14F-4D97-AF65-F5344CB8AC3E}">
        <p14:creationId xmlns:p14="http://schemas.microsoft.com/office/powerpoint/2010/main" val="31424095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Questions</a:t>
            </a:r>
            <a:endParaRPr lang="en-US" dirty="0"/>
          </a:p>
        </p:txBody>
      </p:sp>
      <p:sp>
        <p:nvSpPr>
          <p:cNvPr id="3" name="Content Placeholder 2"/>
          <p:cNvSpPr>
            <a:spLocks noGrp="1"/>
          </p:cNvSpPr>
          <p:nvPr>
            <p:ph sz="half" idx="1"/>
          </p:nvPr>
        </p:nvSpPr>
        <p:spPr>
          <a:xfrm>
            <a:off x="2155325" y="4724400"/>
            <a:ext cx="6705600" cy="1752600"/>
          </a:xfrm>
        </p:spPr>
        <p:txBody>
          <a:bodyPr>
            <a:normAutofit fontScale="77500" lnSpcReduction="20000"/>
          </a:bodyPr>
          <a:lstStyle/>
          <a:p>
            <a:pPr marL="114300" indent="0" algn="ctr">
              <a:buNone/>
            </a:pPr>
            <a:r>
              <a:rPr lang="en-US" sz="2000" dirty="0" smtClean="0"/>
              <a:t>Mike Lovegreen</a:t>
            </a:r>
            <a:endParaRPr lang="en-US" sz="2000" dirty="0"/>
          </a:p>
          <a:p>
            <a:pPr marL="114300" indent="0" algn="ctr">
              <a:buNone/>
            </a:pPr>
            <a:r>
              <a:rPr lang="en-US" sz="2000" dirty="0" smtClean="0"/>
              <a:t>USC Stream Team Leader</a:t>
            </a:r>
            <a:endParaRPr lang="en-US" sz="2000" dirty="0"/>
          </a:p>
          <a:p>
            <a:pPr marL="114300" indent="0" algn="ctr">
              <a:buNone/>
            </a:pPr>
            <a:r>
              <a:rPr lang="en-US" sz="2000" dirty="0"/>
              <a:t>Tioga County SWCD</a:t>
            </a:r>
          </a:p>
          <a:p>
            <a:pPr marL="114300" indent="0" algn="ctr">
              <a:buNone/>
            </a:pPr>
            <a:r>
              <a:rPr lang="en-US" sz="2000" dirty="0"/>
              <a:t>183 Corporate Drive</a:t>
            </a:r>
          </a:p>
          <a:p>
            <a:pPr marL="114300" indent="0" algn="ctr">
              <a:buNone/>
            </a:pPr>
            <a:r>
              <a:rPr lang="en-US" sz="2000" dirty="0"/>
              <a:t>Owego, NY 13827</a:t>
            </a:r>
          </a:p>
          <a:p>
            <a:pPr marL="114300" indent="0" algn="ctr">
              <a:buNone/>
            </a:pPr>
            <a:r>
              <a:rPr lang="en-US" sz="2000" dirty="0"/>
              <a:t>Email: </a:t>
            </a:r>
            <a:r>
              <a:rPr lang="en-US" sz="2000" dirty="0" smtClean="0"/>
              <a:t>mike.Lovegreen@u-s-c.org</a:t>
            </a:r>
            <a:endParaRPr lang="en-US" sz="2000" dirty="0"/>
          </a:p>
          <a:p>
            <a:pPr marL="114300" indent="0" algn="ctr">
              <a:buNone/>
            </a:pPr>
            <a:r>
              <a:rPr lang="en-US" sz="2000" dirty="0"/>
              <a:t>Phone: </a:t>
            </a:r>
            <a:r>
              <a:rPr lang="en-US" sz="2000" dirty="0" smtClean="0"/>
              <a:t>607-346-2718</a:t>
            </a:r>
            <a:endParaRPr lang="en-US" sz="2000" dirty="0"/>
          </a:p>
        </p:txBody>
      </p:sp>
      <p:pic>
        <p:nvPicPr>
          <p:cNvPr id="7" name="Picture 6" descr="USC Logo-new - 9-29-08.jpg"/>
          <p:cNvPicPr>
            <a:picLocks noChangeAspect="1"/>
          </p:cNvPicPr>
          <p:nvPr/>
        </p:nvPicPr>
        <p:blipFill>
          <a:blip r:embed="rId3" cstate="print"/>
          <a:stretch>
            <a:fillRect/>
          </a:stretch>
        </p:blipFill>
        <p:spPr>
          <a:xfrm>
            <a:off x="3812461" y="1295401"/>
            <a:ext cx="3391335" cy="3363468"/>
          </a:xfrm>
          <a:prstGeom prst="rect">
            <a:avLst/>
          </a:prstGeom>
        </p:spPr>
      </p:pic>
    </p:spTree>
    <p:extLst>
      <p:ext uri="{BB962C8B-B14F-4D97-AF65-F5344CB8AC3E}">
        <p14:creationId xmlns:p14="http://schemas.microsoft.com/office/powerpoint/2010/main" val="1897871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Grp="1" noChangeArrowheads="1"/>
          </p:cNvSpPr>
          <p:nvPr>
            <p:ph type="title"/>
          </p:nvPr>
        </p:nvSpPr>
        <p:spPr>
          <a:xfrm>
            <a:off x="990600" y="838200"/>
            <a:ext cx="9601200" cy="5029200"/>
          </a:xfrm>
        </p:spPr>
        <p:txBody>
          <a:bodyPr/>
          <a:lstStyle/>
          <a:p>
            <a:r>
              <a:rPr lang="en-US" altLang="en-US" sz="3600" dirty="0"/>
              <a:t>One of the best, and certainly the most promising, of the devices yet invented by man for dealing democratically and effectively with the maladjustments in land use, as well as for carrying forward positive programs of desirable conservation, and for maintaining the work, is the soil conservation </a:t>
            </a:r>
            <a:r>
              <a:rPr lang="en-US" altLang="en-US" sz="3600" dirty="0" smtClean="0"/>
              <a:t>district</a:t>
            </a:r>
            <a:br>
              <a:rPr lang="en-US" altLang="en-US" sz="3600" dirty="0" smtClean="0"/>
            </a:br>
            <a:r>
              <a:rPr lang="en-US" altLang="en-US" sz="3600" dirty="0"/>
              <a:t/>
            </a:r>
            <a:br>
              <a:rPr lang="en-US" altLang="en-US" sz="3600" dirty="0"/>
            </a:br>
            <a:r>
              <a:rPr lang="en-US" altLang="en-US" sz="3600" i="1" dirty="0"/>
              <a:t>Hugh Hammond Bennett</a:t>
            </a:r>
            <a:endParaRPr lang="en-US" altLang="en-US" sz="3600" dirty="0"/>
          </a:p>
        </p:txBody>
      </p:sp>
    </p:spTree>
    <p:extLst>
      <p:ext uri="{BB962C8B-B14F-4D97-AF65-F5344CB8AC3E}">
        <p14:creationId xmlns:p14="http://schemas.microsoft.com/office/powerpoint/2010/main" val="36492851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152400"/>
            <a:ext cx="10160000" cy="620714"/>
          </a:xfrm>
        </p:spPr>
        <p:txBody>
          <a:bodyPr/>
          <a:lstStyle/>
          <a:p>
            <a:pPr algn="ctr"/>
            <a:r>
              <a:rPr lang="en-US" sz="4400" u="sng" dirty="0" smtClean="0"/>
              <a:t>Conservation District Law – District Powers</a:t>
            </a:r>
            <a:endParaRPr lang="en-US" sz="4400" u="sng" dirty="0"/>
          </a:p>
        </p:txBody>
      </p:sp>
      <p:sp>
        <p:nvSpPr>
          <p:cNvPr id="5" name="Text Placeholder 4"/>
          <p:cNvSpPr>
            <a:spLocks noGrp="1"/>
          </p:cNvSpPr>
          <p:nvPr>
            <p:ph type="body" idx="1"/>
          </p:nvPr>
        </p:nvSpPr>
        <p:spPr>
          <a:xfrm>
            <a:off x="609600" y="960437"/>
            <a:ext cx="4876800" cy="411163"/>
          </a:xfrm>
        </p:spPr>
        <p:txBody>
          <a:bodyPr/>
          <a:lstStyle/>
          <a:p>
            <a:r>
              <a:rPr lang="en-US" dirty="0" smtClean="0"/>
              <a:t>New York</a:t>
            </a:r>
            <a:endParaRPr lang="en-US" dirty="0"/>
          </a:p>
        </p:txBody>
      </p:sp>
      <p:sp>
        <p:nvSpPr>
          <p:cNvPr id="6" name="Content Placeholder 5"/>
          <p:cNvSpPr>
            <a:spLocks noGrp="1"/>
          </p:cNvSpPr>
          <p:nvPr>
            <p:ph sz="half" idx="2"/>
          </p:nvPr>
        </p:nvSpPr>
        <p:spPr>
          <a:xfrm>
            <a:off x="152400" y="1600200"/>
            <a:ext cx="5334000" cy="5257799"/>
          </a:xfrm>
        </p:spPr>
        <p:txBody>
          <a:bodyPr/>
          <a:lstStyle/>
          <a:p>
            <a:pPr>
              <a:spcAft>
                <a:spcPct val="45000"/>
              </a:spcAft>
            </a:pPr>
            <a:r>
              <a:rPr lang="en-US" altLang="en-US" sz="1800" b="1" u="sng" dirty="0"/>
              <a:t>Conduct surveys, investigations and research</a:t>
            </a:r>
          </a:p>
          <a:p>
            <a:pPr>
              <a:spcAft>
                <a:spcPct val="45000"/>
              </a:spcAft>
            </a:pPr>
            <a:r>
              <a:rPr lang="en-US" altLang="en-US" sz="1800" dirty="0"/>
              <a:t> </a:t>
            </a:r>
            <a:r>
              <a:rPr lang="en-US" altLang="en-US" sz="1800" b="1" u="sng" dirty="0"/>
              <a:t>Employ the personnel necessary</a:t>
            </a:r>
            <a:r>
              <a:rPr lang="en-US" altLang="en-US" sz="1800" dirty="0"/>
              <a:t> </a:t>
            </a:r>
          </a:p>
          <a:p>
            <a:pPr>
              <a:spcAft>
                <a:spcPct val="45000"/>
              </a:spcAft>
            </a:pPr>
            <a:r>
              <a:rPr lang="en-US" altLang="en-US" sz="1800" b="1" u="sng" dirty="0"/>
              <a:t>Carry out preventative &amp; control measures</a:t>
            </a:r>
            <a:r>
              <a:rPr lang="en-US" altLang="en-US" sz="1800" dirty="0"/>
              <a:t> on any lands … with written consent ...</a:t>
            </a:r>
          </a:p>
          <a:p>
            <a:pPr>
              <a:spcAft>
                <a:spcPct val="45000"/>
              </a:spcAft>
            </a:pPr>
            <a:r>
              <a:rPr lang="en-US" altLang="en-US" sz="1800" b="1" u="sng" dirty="0"/>
              <a:t>Cooperate or enter into agreements</a:t>
            </a:r>
            <a:r>
              <a:rPr lang="en-US" altLang="en-US" sz="1800" dirty="0"/>
              <a:t> with, and to furnish financial aid to any agency </a:t>
            </a:r>
          </a:p>
          <a:p>
            <a:pPr>
              <a:spcAft>
                <a:spcPct val="45000"/>
              </a:spcAft>
            </a:pPr>
            <a:r>
              <a:rPr lang="en-US" altLang="en-US" sz="1800" dirty="0"/>
              <a:t>… </a:t>
            </a:r>
            <a:r>
              <a:rPr lang="en-US" altLang="en-US" sz="1800" b="1" u="sng" dirty="0"/>
              <a:t>to acquire</a:t>
            </a:r>
            <a:r>
              <a:rPr lang="en-US" altLang="en-US" sz="1800" dirty="0"/>
              <a:t> by purchase, exchange, lease, gift, grant, bequest, devise or otherwise, any </a:t>
            </a:r>
            <a:r>
              <a:rPr lang="en-US" altLang="en-US" sz="1800" b="1" u="sng" dirty="0"/>
              <a:t>property</a:t>
            </a:r>
            <a:r>
              <a:rPr lang="en-US" altLang="en-US" sz="1800" dirty="0"/>
              <a:t> </a:t>
            </a:r>
          </a:p>
          <a:p>
            <a:pPr>
              <a:spcAft>
                <a:spcPct val="45000"/>
              </a:spcAft>
            </a:pPr>
            <a:r>
              <a:rPr lang="en-US" altLang="en-US" sz="1800" b="1" u="sng" dirty="0"/>
              <a:t>Make available … material or equipment</a:t>
            </a:r>
            <a:r>
              <a:rPr lang="en-US" altLang="en-US" sz="1800" dirty="0"/>
              <a:t> </a:t>
            </a:r>
          </a:p>
          <a:p>
            <a:pPr>
              <a:spcAft>
                <a:spcPct val="45000"/>
              </a:spcAft>
            </a:pPr>
            <a:r>
              <a:rPr lang="en-US" altLang="en-US" sz="1800" b="1" u="sng" dirty="0"/>
              <a:t>Assist and advise county and municipal governments</a:t>
            </a:r>
            <a:r>
              <a:rPr lang="en-US" altLang="en-US" sz="1800" dirty="0"/>
              <a:t> </a:t>
            </a:r>
          </a:p>
          <a:p>
            <a:pPr>
              <a:spcAft>
                <a:spcPct val="45000"/>
              </a:spcAft>
            </a:pPr>
            <a:r>
              <a:rPr lang="en-US" altLang="en-US" sz="1800" b="1" u="sng" dirty="0"/>
              <a:t>Accept … any authority delegated</a:t>
            </a:r>
            <a:r>
              <a:rPr lang="en-US" altLang="en-US" sz="1800" dirty="0"/>
              <a:t> </a:t>
            </a:r>
          </a:p>
          <a:p>
            <a:endParaRPr lang="en-US" dirty="0"/>
          </a:p>
        </p:txBody>
      </p:sp>
      <p:sp>
        <p:nvSpPr>
          <p:cNvPr id="7" name="Text Placeholder 6"/>
          <p:cNvSpPr>
            <a:spLocks noGrp="1"/>
          </p:cNvSpPr>
          <p:nvPr>
            <p:ph type="body" sz="quarter" idx="3"/>
          </p:nvPr>
        </p:nvSpPr>
        <p:spPr>
          <a:xfrm>
            <a:off x="5474368" y="1006204"/>
            <a:ext cx="4876800" cy="384969"/>
          </a:xfrm>
        </p:spPr>
        <p:txBody>
          <a:bodyPr/>
          <a:lstStyle/>
          <a:p>
            <a:r>
              <a:rPr lang="en-US" dirty="0" smtClean="0"/>
              <a:t>Pennsylvania</a:t>
            </a:r>
            <a:endParaRPr lang="en-US" dirty="0"/>
          </a:p>
        </p:txBody>
      </p:sp>
      <p:sp>
        <p:nvSpPr>
          <p:cNvPr id="8" name="Content Placeholder 7"/>
          <p:cNvSpPr>
            <a:spLocks noGrp="1"/>
          </p:cNvSpPr>
          <p:nvPr>
            <p:ph sz="quarter" idx="4"/>
          </p:nvPr>
        </p:nvSpPr>
        <p:spPr>
          <a:xfrm>
            <a:off x="5892800" y="1600200"/>
            <a:ext cx="5384800" cy="5257799"/>
          </a:xfrm>
        </p:spPr>
        <p:txBody>
          <a:bodyPr/>
          <a:lstStyle/>
          <a:p>
            <a:pPr>
              <a:spcAft>
                <a:spcPct val="45000"/>
              </a:spcAft>
            </a:pPr>
            <a:r>
              <a:rPr lang="en-US" altLang="en-US" sz="1800" b="1" u="sng" dirty="0" smtClean="0"/>
              <a:t>Conduct surveys, investigations and research</a:t>
            </a:r>
          </a:p>
          <a:p>
            <a:pPr>
              <a:spcAft>
                <a:spcPct val="45000"/>
              </a:spcAft>
            </a:pPr>
            <a:r>
              <a:rPr lang="en-US" altLang="en-US" sz="1800" dirty="0" smtClean="0"/>
              <a:t> </a:t>
            </a:r>
            <a:r>
              <a:rPr lang="en-US" altLang="en-US" sz="1800" b="1" u="sng" dirty="0" smtClean="0"/>
              <a:t>Employ </a:t>
            </a:r>
            <a:r>
              <a:rPr lang="en-US" altLang="en-US" sz="1800" b="1" u="sng" dirty="0"/>
              <a:t>the personnel necessary</a:t>
            </a:r>
            <a:r>
              <a:rPr lang="en-US" altLang="en-US" sz="1800" dirty="0"/>
              <a:t> </a:t>
            </a:r>
            <a:endParaRPr lang="en-US" altLang="en-US" sz="1800" dirty="0" smtClean="0"/>
          </a:p>
          <a:p>
            <a:pPr>
              <a:spcAft>
                <a:spcPct val="45000"/>
              </a:spcAft>
            </a:pPr>
            <a:r>
              <a:rPr lang="en-US" altLang="en-US" sz="1800" b="1" u="sng" dirty="0" smtClean="0"/>
              <a:t>Carry </a:t>
            </a:r>
            <a:r>
              <a:rPr lang="en-US" altLang="en-US" sz="1800" b="1" u="sng" dirty="0"/>
              <a:t>out preventative &amp; control measures</a:t>
            </a:r>
            <a:r>
              <a:rPr lang="en-US" altLang="en-US" sz="1800" dirty="0"/>
              <a:t> on any lands … with written consent </a:t>
            </a:r>
            <a:r>
              <a:rPr lang="en-US" altLang="en-US" sz="1800" dirty="0" smtClean="0"/>
              <a:t>...</a:t>
            </a:r>
          </a:p>
          <a:p>
            <a:pPr>
              <a:spcAft>
                <a:spcPct val="45000"/>
              </a:spcAft>
            </a:pPr>
            <a:r>
              <a:rPr lang="en-US" altLang="en-US" sz="1800" b="1" u="sng" dirty="0"/>
              <a:t>Cooperate or enter into agreements</a:t>
            </a:r>
            <a:r>
              <a:rPr lang="en-US" altLang="en-US" sz="1800" dirty="0"/>
              <a:t> with, and to furnish financial aid to any agency </a:t>
            </a:r>
            <a:endParaRPr lang="en-US" altLang="en-US" sz="1800" dirty="0" smtClean="0"/>
          </a:p>
          <a:p>
            <a:pPr>
              <a:spcAft>
                <a:spcPct val="45000"/>
              </a:spcAft>
            </a:pPr>
            <a:r>
              <a:rPr lang="en-US" altLang="en-US" sz="1800" dirty="0"/>
              <a:t>… </a:t>
            </a:r>
            <a:r>
              <a:rPr lang="en-US" altLang="en-US" sz="1800" b="1" u="sng" dirty="0"/>
              <a:t>to acquire</a:t>
            </a:r>
            <a:r>
              <a:rPr lang="en-US" altLang="en-US" sz="1800" dirty="0"/>
              <a:t> by purchase, exchange, lease, gift, grant, bequest, devise or otherwise, any </a:t>
            </a:r>
            <a:r>
              <a:rPr lang="en-US" altLang="en-US" sz="1800" b="1" u="sng" dirty="0"/>
              <a:t>property</a:t>
            </a:r>
            <a:r>
              <a:rPr lang="en-US" altLang="en-US" sz="1800" dirty="0"/>
              <a:t> </a:t>
            </a:r>
            <a:endParaRPr lang="en-US" altLang="en-US" sz="1800" dirty="0" smtClean="0"/>
          </a:p>
          <a:p>
            <a:pPr>
              <a:spcAft>
                <a:spcPct val="45000"/>
              </a:spcAft>
            </a:pPr>
            <a:r>
              <a:rPr lang="en-US" altLang="en-US" sz="1800" b="1" u="sng" dirty="0"/>
              <a:t>Make available … material or equipment</a:t>
            </a:r>
            <a:r>
              <a:rPr lang="en-US" altLang="en-US" sz="1800" dirty="0"/>
              <a:t> </a:t>
            </a:r>
            <a:endParaRPr lang="en-US" altLang="en-US" sz="1800" dirty="0" smtClean="0"/>
          </a:p>
          <a:p>
            <a:pPr>
              <a:spcAft>
                <a:spcPct val="45000"/>
              </a:spcAft>
            </a:pPr>
            <a:r>
              <a:rPr lang="en-US" altLang="en-US" sz="1800" b="1" u="sng" dirty="0"/>
              <a:t>Assist and advise county and municipal governments</a:t>
            </a:r>
            <a:r>
              <a:rPr lang="en-US" altLang="en-US" sz="1800" dirty="0"/>
              <a:t> </a:t>
            </a:r>
            <a:endParaRPr lang="en-US" altLang="en-US" sz="1800" dirty="0" smtClean="0"/>
          </a:p>
          <a:p>
            <a:pPr>
              <a:spcAft>
                <a:spcPct val="45000"/>
              </a:spcAft>
            </a:pPr>
            <a:r>
              <a:rPr lang="en-US" altLang="en-US" sz="1800" b="1" u="sng" dirty="0"/>
              <a:t>Accept … any authority delegated</a:t>
            </a:r>
            <a:r>
              <a:rPr lang="en-US" altLang="en-US" sz="1800" dirty="0"/>
              <a:t> </a:t>
            </a:r>
            <a:endParaRPr lang="en-US" altLang="en-US" sz="1800" dirty="0" smtClean="0"/>
          </a:p>
        </p:txBody>
      </p:sp>
    </p:spTree>
    <p:extLst>
      <p:ext uri="{BB962C8B-B14F-4D97-AF65-F5344CB8AC3E}">
        <p14:creationId xmlns:p14="http://schemas.microsoft.com/office/powerpoint/2010/main" val="22634862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160000" cy="639763"/>
          </a:xfrm>
        </p:spPr>
        <p:txBody>
          <a:bodyPr/>
          <a:lstStyle/>
          <a:p>
            <a:pPr algn="ctr"/>
            <a:r>
              <a:rPr lang="en-US" sz="4400" u="sng" dirty="0"/>
              <a:t>Conservation District Law – District Powers</a:t>
            </a:r>
            <a:endParaRPr lang="en-US" sz="4400" dirty="0"/>
          </a:p>
        </p:txBody>
      </p:sp>
      <p:sp>
        <p:nvSpPr>
          <p:cNvPr id="3" name="Text Placeholder 2"/>
          <p:cNvSpPr>
            <a:spLocks noGrp="1"/>
          </p:cNvSpPr>
          <p:nvPr>
            <p:ph type="body" idx="1"/>
          </p:nvPr>
        </p:nvSpPr>
        <p:spPr>
          <a:xfrm>
            <a:off x="609600" y="1312071"/>
            <a:ext cx="4876800" cy="446087"/>
          </a:xfrm>
        </p:spPr>
        <p:txBody>
          <a:bodyPr/>
          <a:lstStyle/>
          <a:p>
            <a:r>
              <a:rPr lang="en-US" dirty="0"/>
              <a:t>New York</a:t>
            </a:r>
          </a:p>
          <a:p>
            <a:endParaRPr lang="en-US" dirty="0"/>
          </a:p>
        </p:txBody>
      </p:sp>
      <p:sp>
        <p:nvSpPr>
          <p:cNvPr id="4" name="Content Placeholder 3"/>
          <p:cNvSpPr>
            <a:spLocks noGrp="1"/>
          </p:cNvSpPr>
          <p:nvPr>
            <p:ph sz="half" idx="2"/>
          </p:nvPr>
        </p:nvSpPr>
        <p:spPr>
          <a:xfrm>
            <a:off x="228600" y="1447801"/>
            <a:ext cx="5257800" cy="4480929"/>
          </a:xfrm>
        </p:spPr>
        <p:txBody>
          <a:bodyPr/>
          <a:lstStyle/>
          <a:p>
            <a:pPr>
              <a:lnSpc>
                <a:spcPct val="105000"/>
              </a:lnSpc>
              <a:spcAft>
                <a:spcPct val="20000"/>
              </a:spcAft>
              <a:buSzTx/>
              <a:buFont typeface="Wingdings" panose="05000000000000000000" pitchFamily="2" charset="2"/>
              <a:buChar char="§"/>
            </a:pPr>
            <a:r>
              <a:rPr lang="en-US" altLang="en-US" sz="1800" b="1" u="sng" dirty="0"/>
              <a:t>Sue and to be sued</a:t>
            </a:r>
            <a:r>
              <a:rPr lang="en-US" altLang="en-US" sz="1800" dirty="0"/>
              <a:t>  … to make and execute contracts … </a:t>
            </a:r>
          </a:p>
          <a:p>
            <a:pPr>
              <a:lnSpc>
                <a:spcPct val="105000"/>
              </a:lnSpc>
              <a:spcAft>
                <a:spcPct val="20000"/>
              </a:spcAft>
              <a:buSzTx/>
              <a:buFont typeface="Wingdings" panose="05000000000000000000" pitchFamily="2" charset="2"/>
              <a:buChar char="§"/>
            </a:pPr>
            <a:r>
              <a:rPr lang="en-US" altLang="en-US" sz="1800" dirty="0"/>
              <a:t>…  may </a:t>
            </a:r>
            <a:r>
              <a:rPr lang="en-US" altLang="en-US" sz="1800" b="1" u="sng" dirty="0"/>
              <a:t>require contributions</a:t>
            </a:r>
            <a:r>
              <a:rPr lang="en-US" altLang="en-US" sz="1800" dirty="0"/>
              <a:t> in money, services, materials or otherwise ...</a:t>
            </a:r>
          </a:p>
          <a:p>
            <a:pPr>
              <a:lnSpc>
                <a:spcPct val="105000"/>
              </a:lnSpc>
              <a:spcBef>
                <a:spcPct val="75000"/>
              </a:spcBef>
              <a:spcAft>
                <a:spcPct val="20000"/>
              </a:spcAft>
              <a:buSzTx/>
              <a:buFont typeface="Wingdings" panose="05000000000000000000" pitchFamily="2" charset="2"/>
              <a:buChar char="§"/>
            </a:pPr>
            <a:r>
              <a:rPr lang="en-US" altLang="en-US" sz="1800" b="1" u="sng" dirty="0"/>
              <a:t>Accept contributions</a:t>
            </a:r>
            <a:r>
              <a:rPr lang="en-US" altLang="en-US" sz="1800" dirty="0"/>
              <a:t> </a:t>
            </a:r>
          </a:p>
          <a:p>
            <a:pPr>
              <a:lnSpc>
                <a:spcPct val="105000"/>
              </a:lnSpc>
              <a:spcBef>
                <a:spcPct val="75000"/>
              </a:spcBef>
              <a:spcAft>
                <a:spcPct val="20000"/>
              </a:spcAft>
              <a:buSzTx/>
              <a:buFont typeface="Wingdings" panose="05000000000000000000" pitchFamily="2" charset="2"/>
              <a:buChar char="§"/>
            </a:pPr>
            <a:r>
              <a:rPr lang="en-US" altLang="en-US" sz="1800" b="1" u="sng" dirty="0"/>
              <a:t>Sponsor projects</a:t>
            </a:r>
            <a:r>
              <a:rPr lang="en-US" altLang="en-US" sz="1800" dirty="0"/>
              <a:t> </a:t>
            </a:r>
          </a:p>
          <a:p>
            <a:pPr>
              <a:lnSpc>
                <a:spcPct val="105000"/>
              </a:lnSpc>
              <a:spcBef>
                <a:spcPct val="75000"/>
              </a:spcBef>
              <a:spcAft>
                <a:spcPct val="20000"/>
              </a:spcAft>
              <a:buSzTx/>
              <a:buFont typeface="Wingdings" panose="05000000000000000000" pitchFamily="2" charset="2"/>
              <a:buChar char="§"/>
            </a:pPr>
            <a:r>
              <a:rPr lang="en-US" altLang="en-US" sz="1800" b="1" u="sng" dirty="0"/>
              <a:t>Enter public or private property</a:t>
            </a:r>
          </a:p>
          <a:p>
            <a:pPr>
              <a:lnSpc>
                <a:spcPct val="105000"/>
              </a:lnSpc>
              <a:spcBef>
                <a:spcPct val="75000"/>
              </a:spcBef>
              <a:spcAft>
                <a:spcPct val="20000"/>
              </a:spcAft>
              <a:buFont typeface="Wingdings" panose="05000000000000000000" pitchFamily="2" charset="2"/>
              <a:buChar char="§"/>
            </a:pPr>
            <a:r>
              <a:rPr lang="en-US" sz="1800" b="1" u="sng" dirty="0" smtClean="0"/>
              <a:t>To </a:t>
            </a:r>
            <a:r>
              <a:rPr lang="en-US" sz="1800" b="1" u="sng" dirty="0"/>
              <a:t>construct, improve, and maintain such structures </a:t>
            </a:r>
            <a:r>
              <a:rPr lang="en-US" sz="1800" dirty="0"/>
              <a:t> </a:t>
            </a:r>
            <a:r>
              <a:rPr lang="en-US" sz="1800" dirty="0" smtClean="0"/>
              <a:t>…</a:t>
            </a:r>
          </a:p>
          <a:p>
            <a:pPr>
              <a:lnSpc>
                <a:spcPct val="105000"/>
              </a:lnSpc>
              <a:spcBef>
                <a:spcPct val="75000"/>
              </a:spcBef>
              <a:spcAft>
                <a:spcPct val="20000"/>
              </a:spcAft>
              <a:buFont typeface="Wingdings" panose="05000000000000000000" pitchFamily="2" charset="2"/>
              <a:buChar char="§"/>
            </a:pPr>
            <a:r>
              <a:rPr lang="en-US" sz="1800" b="1" u="sng" dirty="0"/>
              <a:t>To develop and update comprehensive plans</a:t>
            </a:r>
            <a:r>
              <a:rPr lang="en-US" sz="1800" dirty="0"/>
              <a:t> for the conservation of soil and water resources,</a:t>
            </a:r>
            <a:endParaRPr lang="en-US" altLang="en-US" sz="1800" dirty="0"/>
          </a:p>
          <a:p>
            <a:endParaRPr lang="en-US" dirty="0"/>
          </a:p>
        </p:txBody>
      </p:sp>
      <p:sp>
        <p:nvSpPr>
          <p:cNvPr id="5" name="Text Placeholder 4"/>
          <p:cNvSpPr>
            <a:spLocks noGrp="1"/>
          </p:cNvSpPr>
          <p:nvPr>
            <p:ph type="body" sz="quarter" idx="3"/>
          </p:nvPr>
        </p:nvSpPr>
        <p:spPr>
          <a:xfrm>
            <a:off x="5892800" y="1312071"/>
            <a:ext cx="4876800" cy="446086"/>
          </a:xfrm>
        </p:spPr>
        <p:txBody>
          <a:bodyPr/>
          <a:lstStyle/>
          <a:p>
            <a:r>
              <a:rPr lang="en-US" dirty="0"/>
              <a:t>Pennsylvania</a:t>
            </a:r>
          </a:p>
          <a:p>
            <a:endParaRPr lang="en-US" dirty="0"/>
          </a:p>
        </p:txBody>
      </p:sp>
      <p:sp>
        <p:nvSpPr>
          <p:cNvPr id="6" name="Content Placeholder 5"/>
          <p:cNvSpPr>
            <a:spLocks noGrp="1"/>
          </p:cNvSpPr>
          <p:nvPr>
            <p:ph sz="quarter" idx="4"/>
          </p:nvPr>
        </p:nvSpPr>
        <p:spPr>
          <a:xfrm>
            <a:off x="5892800" y="1447801"/>
            <a:ext cx="5232400" cy="4480930"/>
          </a:xfrm>
        </p:spPr>
        <p:txBody>
          <a:bodyPr/>
          <a:lstStyle/>
          <a:p>
            <a:pPr>
              <a:lnSpc>
                <a:spcPct val="105000"/>
              </a:lnSpc>
              <a:spcAft>
                <a:spcPct val="20000"/>
              </a:spcAft>
              <a:buSzTx/>
              <a:buFont typeface="Wingdings" panose="05000000000000000000" pitchFamily="2" charset="2"/>
              <a:buChar char="§"/>
            </a:pPr>
            <a:r>
              <a:rPr lang="en-US" altLang="en-US" sz="1800" b="1" u="sng" dirty="0"/>
              <a:t>Sue and to be sued</a:t>
            </a:r>
            <a:r>
              <a:rPr lang="en-US" altLang="en-US" sz="1800" dirty="0"/>
              <a:t>  … to make and execute contracts … </a:t>
            </a:r>
          </a:p>
          <a:p>
            <a:pPr>
              <a:lnSpc>
                <a:spcPct val="105000"/>
              </a:lnSpc>
              <a:spcAft>
                <a:spcPct val="20000"/>
              </a:spcAft>
              <a:buSzTx/>
              <a:buFont typeface="Wingdings" panose="05000000000000000000" pitchFamily="2" charset="2"/>
              <a:buChar char="§"/>
            </a:pPr>
            <a:r>
              <a:rPr lang="en-US" altLang="en-US" sz="1800" dirty="0"/>
              <a:t>…  may </a:t>
            </a:r>
            <a:r>
              <a:rPr lang="en-US" altLang="en-US" sz="1800" b="1" u="sng" dirty="0"/>
              <a:t>require contributions</a:t>
            </a:r>
            <a:r>
              <a:rPr lang="en-US" altLang="en-US" sz="1800" dirty="0"/>
              <a:t> in money, services, materials or otherwise ...</a:t>
            </a:r>
          </a:p>
          <a:p>
            <a:pPr>
              <a:lnSpc>
                <a:spcPct val="105000"/>
              </a:lnSpc>
              <a:spcBef>
                <a:spcPct val="75000"/>
              </a:spcBef>
              <a:spcAft>
                <a:spcPct val="20000"/>
              </a:spcAft>
              <a:buSzTx/>
              <a:buFont typeface="Wingdings" panose="05000000000000000000" pitchFamily="2" charset="2"/>
              <a:buChar char="§"/>
            </a:pPr>
            <a:r>
              <a:rPr lang="en-US" altLang="en-US" sz="1800" b="1" u="sng" dirty="0"/>
              <a:t>Accept contributions</a:t>
            </a:r>
            <a:r>
              <a:rPr lang="en-US" altLang="en-US" sz="1800" dirty="0"/>
              <a:t> </a:t>
            </a:r>
            <a:endParaRPr lang="en-US" altLang="en-US" sz="1800" dirty="0" smtClean="0"/>
          </a:p>
          <a:p>
            <a:pPr>
              <a:lnSpc>
                <a:spcPct val="105000"/>
              </a:lnSpc>
              <a:spcBef>
                <a:spcPct val="75000"/>
              </a:spcBef>
              <a:spcAft>
                <a:spcPct val="20000"/>
              </a:spcAft>
              <a:buSzTx/>
              <a:buFont typeface="Wingdings" panose="05000000000000000000" pitchFamily="2" charset="2"/>
              <a:buChar char="§"/>
            </a:pPr>
            <a:r>
              <a:rPr lang="en-US" altLang="en-US" sz="1800" b="1" u="sng" dirty="0"/>
              <a:t>Sponsor projects</a:t>
            </a:r>
            <a:r>
              <a:rPr lang="en-US" altLang="en-US" sz="1800" dirty="0"/>
              <a:t> </a:t>
            </a:r>
            <a:endParaRPr lang="en-US" altLang="en-US" sz="1800" dirty="0" smtClean="0"/>
          </a:p>
          <a:p>
            <a:pPr>
              <a:lnSpc>
                <a:spcPct val="105000"/>
              </a:lnSpc>
              <a:spcBef>
                <a:spcPct val="75000"/>
              </a:spcBef>
              <a:spcAft>
                <a:spcPct val="20000"/>
              </a:spcAft>
              <a:buSzTx/>
              <a:buFont typeface="Wingdings" panose="05000000000000000000" pitchFamily="2" charset="2"/>
              <a:buChar char="§"/>
            </a:pPr>
            <a:r>
              <a:rPr lang="en-US" altLang="en-US" sz="1800" b="1" u="sng" dirty="0"/>
              <a:t>Enter public or private </a:t>
            </a:r>
            <a:r>
              <a:rPr lang="en-US" altLang="en-US" sz="1800" b="1" u="sng" dirty="0" smtClean="0"/>
              <a:t>property</a:t>
            </a:r>
          </a:p>
          <a:p>
            <a:pPr>
              <a:lnSpc>
                <a:spcPct val="105000"/>
              </a:lnSpc>
              <a:spcBef>
                <a:spcPct val="75000"/>
              </a:spcBef>
              <a:spcAft>
                <a:spcPct val="20000"/>
              </a:spcAft>
              <a:buFont typeface="Wingdings" panose="05000000000000000000" pitchFamily="2" charset="2"/>
              <a:buChar char="§"/>
            </a:pPr>
            <a:r>
              <a:rPr lang="en-US" altLang="en-US" sz="1800" dirty="0"/>
              <a:t>Establish a program of assistance to </a:t>
            </a:r>
            <a:r>
              <a:rPr lang="en-US" altLang="en-US" sz="1800" b="1" u="sng" dirty="0"/>
              <a:t>environmental advisory councils</a:t>
            </a:r>
          </a:p>
          <a:p>
            <a:pPr>
              <a:lnSpc>
                <a:spcPct val="105000"/>
              </a:lnSpc>
              <a:spcBef>
                <a:spcPct val="75000"/>
              </a:spcBef>
              <a:spcAft>
                <a:spcPct val="20000"/>
              </a:spcAft>
              <a:buSzTx/>
              <a:buFont typeface="Wingdings" panose="05000000000000000000" pitchFamily="2" charset="2"/>
              <a:buChar char="§"/>
            </a:pPr>
            <a:endParaRPr lang="en-US" altLang="en-US" sz="1800" dirty="0"/>
          </a:p>
          <a:p>
            <a:endParaRPr lang="en-US" dirty="0"/>
          </a:p>
          <a:p>
            <a:endParaRPr lang="en-US" dirty="0"/>
          </a:p>
        </p:txBody>
      </p:sp>
    </p:spTree>
    <p:extLst>
      <p:ext uri="{BB962C8B-B14F-4D97-AF65-F5344CB8AC3E}">
        <p14:creationId xmlns:p14="http://schemas.microsoft.com/office/powerpoint/2010/main" val="29672490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09600" y="0"/>
            <a:ext cx="10160000" cy="1143000"/>
          </a:xfrm>
        </p:spPr>
        <p:txBody>
          <a:bodyPr/>
          <a:lstStyle/>
          <a:p>
            <a:pPr algn="ctr"/>
            <a:r>
              <a:rPr lang="en-US" dirty="0" smtClean="0"/>
              <a:t>District Compliance Roles</a:t>
            </a:r>
            <a:endParaRPr lang="en-US" dirty="0"/>
          </a:p>
        </p:txBody>
      </p:sp>
      <p:sp>
        <p:nvSpPr>
          <p:cNvPr id="10" name="Text Placeholder 9"/>
          <p:cNvSpPr>
            <a:spLocks noGrp="1"/>
          </p:cNvSpPr>
          <p:nvPr>
            <p:ph type="body" idx="1"/>
          </p:nvPr>
        </p:nvSpPr>
        <p:spPr>
          <a:xfrm>
            <a:off x="609600" y="800497"/>
            <a:ext cx="4876800" cy="494904"/>
          </a:xfrm>
        </p:spPr>
        <p:txBody>
          <a:bodyPr/>
          <a:lstStyle/>
          <a:p>
            <a:r>
              <a:rPr lang="en-US" dirty="0" smtClean="0"/>
              <a:t>New York</a:t>
            </a:r>
            <a:endParaRPr lang="en-US" dirty="0"/>
          </a:p>
        </p:txBody>
      </p:sp>
      <p:sp>
        <p:nvSpPr>
          <p:cNvPr id="11" name="Content Placeholder 10"/>
          <p:cNvSpPr>
            <a:spLocks noGrp="1"/>
          </p:cNvSpPr>
          <p:nvPr>
            <p:ph sz="half" idx="2"/>
          </p:nvPr>
        </p:nvSpPr>
        <p:spPr>
          <a:xfrm>
            <a:off x="228600" y="1295401"/>
            <a:ext cx="5257800" cy="5181599"/>
          </a:xfrm>
        </p:spPr>
        <p:txBody>
          <a:bodyPr/>
          <a:lstStyle/>
          <a:p>
            <a:r>
              <a:rPr lang="en-US" dirty="0" smtClean="0"/>
              <a:t>Direct Assistance to Landowners for “compliance assistance”</a:t>
            </a:r>
          </a:p>
          <a:p>
            <a:r>
              <a:rPr lang="en-US" dirty="0" smtClean="0"/>
              <a:t>CAFO field assistance with DEC inspections as landowner “ombudsman”</a:t>
            </a:r>
            <a:endParaRPr lang="en-US" dirty="0"/>
          </a:p>
          <a:p>
            <a:r>
              <a:rPr lang="en-US" dirty="0" smtClean="0"/>
              <a:t>Education and Information</a:t>
            </a:r>
          </a:p>
          <a:p>
            <a:r>
              <a:rPr lang="en-US" dirty="0" smtClean="0"/>
              <a:t>Participation in AEM – Agricultural Environmental Management – as gateway to funding for farmers</a:t>
            </a:r>
            <a:endParaRPr lang="en-US" dirty="0"/>
          </a:p>
        </p:txBody>
      </p:sp>
      <p:sp>
        <p:nvSpPr>
          <p:cNvPr id="12" name="Text Placeholder 11"/>
          <p:cNvSpPr>
            <a:spLocks noGrp="1"/>
          </p:cNvSpPr>
          <p:nvPr>
            <p:ph type="body" sz="quarter" idx="3"/>
          </p:nvPr>
        </p:nvSpPr>
        <p:spPr>
          <a:xfrm>
            <a:off x="5892800" y="800497"/>
            <a:ext cx="4876800" cy="494905"/>
          </a:xfrm>
        </p:spPr>
        <p:txBody>
          <a:bodyPr/>
          <a:lstStyle/>
          <a:p>
            <a:r>
              <a:rPr lang="en-US" dirty="0" smtClean="0"/>
              <a:t>Pennsylvania</a:t>
            </a:r>
            <a:endParaRPr lang="en-US" dirty="0"/>
          </a:p>
        </p:txBody>
      </p:sp>
      <p:sp>
        <p:nvSpPr>
          <p:cNvPr id="13" name="Content Placeholder 12"/>
          <p:cNvSpPr>
            <a:spLocks noGrp="1"/>
          </p:cNvSpPr>
          <p:nvPr>
            <p:ph sz="quarter" idx="4"/>
          </p:nvPr>
        </p:nvSpPr>
        <p:spPr>
          <a:xfrm>
            <a:off x="5880768" y="1295401"/>
            <a:ext cx="5308600" cy="5181599"/>
          </a:xfrm>
        </p:spPr>
        <p:txBody>
          <a:bodyPr/>
          <a:lstStyle/>
          <a:p>
            <a:r>
              <a:rPr lang="en-US" dirty="0"/>
              <a:t>Direct Assistance to Landowners for “compliance assistance”</a:t>
            </a:r>
          </a:p>
          <a:p>
            <a:r>
              <a:rPr lang="en-US" dirty="0"/>
              <a:t>CAFO field assistance with </a:t>
            </a:r>
            <a:r>
              <a:rPr lang="en-US" dirty="0" smtClean="0"/>
              <a:t>DEP </a:t>
            </a:r>
            <a:r>
              <a:rPr lang="en-US" dirty="0"/>
              <a:t>inspections as landowner “ombudsman”</a:t>
            </a:r>
          </a:p>
          <a:p>
            <a:r>
              <a:rPr lang="en-US" dirty="0"/>
              <a:t>Education and Information</a:t>
            </a:r>
          </a:p>
          <a:p>
            <a:r>
              <a:rPr lang="en-US" dirty="0" smtClean="0"/>
              <a:t>Multiple State Program delegations opportunities for district participation</a:t>
            </a:r>
          </a:p>
          <a:p>
            <a:pPr lvl="1"/>
            <a:r>
              <a:rPr lang="en-US" dirty="0" smtClean="0"/>
              <a:t>Education/Information       Enforcement</a:t>
            </a:r>
          </a:p>
          <a:p>
            <a:pPr lvl="1"/>
            <a:r>
              <a:rPr lang="en-US" dirty="0" smtClean="0"/>
              <a:t>Chapter 102 – Erosion Control</a:t>
            </a:r>
          </a:p>
          <a:p>
            <a:pPr lvl="1"/>
            <a:r>
              <a:rPr lang="en-US" dirty="0" smtClean="0"/>
              <a:t>Chapter 105 – Stream Regulation</a:t>
            </a:r>
          </a:p>
          <a:p>
            <a:pPr lvl="1"/>
            <a:r>
              <a:rPr lang="en-US" dirty="0" smtClean="0"/>
              <a:t>Nutrient Management Law </a:t>
            </a:r>
          </a:p>
          <a:p>
            <a:pPr>
              <a:buFont typeface="Wingdings" panose="05000000000000000000" pitchFamily="2" charset="2"/>
              <a:buChar char="v"/>
            </a:pPr>
            <a:r>
              <a:rPr lang="en-US" dirty="0" smtClean="0"/>
              <a:t>USC PA Counties elected non-compliance</a:t>
            </a:r>
            <a:endParaRPr lang="en-US" dirty="0"/>
          </a:p>
        </p:txBody>
      </p:sp>
      <p:sp>
        <p:nvSpPr>
          <p:cNvPr id="14" name="Right Arrow 13"/>
          <p:cNvSpPr/>
          <p:nvPr/>
        </p:nvSpPr>
        <p:spPr>
          <a:xfrm>
            <a:off x="9067800" y="4648200"/>
            <a:ext cx="2286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31403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09600" y="274637"/>
            <a:ext cx="10160000" cy="868363"/>
          </a:xfrm>
        </p:spPr>
        <p:txBody>
          <a:bodyPr/>
          <a:lstStyle/>
          <a:p>
            <a:pPr algn="ctr"/>
            <a:r>
              <a:rPr lang="en-US" b="1" u="sng" dirty="0" smtClean="0"/>
              <a:t>Authority </a:t>
            </a:r>
            <a:r>
              <a:rPr lang="en-US" b="1" u="sng" dirty="0"/>
              <a:t>to </a:t>
            </a:r>
            <a:r>
              <a:rPr lang="en-US" b="1" u="sng" dirty="0" smtClean="0"/>
              <a:t>Create USC</a:t>
            </a:r>
            <a:r>
              <a:rPr lang="en-US" dirty="0"/>
              <a:t/>
            </a:r>
            <a:br>
              <a:rPr lang="en-US" dirty="0"/>
            </a:br>
            <a:endParaRPr lang="en-US" dirty="0"/>
          </a:p>
        </p:txBody>
      </p:sp>
      <p:sp>
        <p:nvSpPr>
          <p:cNvPr id="9" name="Content Placeholder 8"/>
          <p:cNvSpPr>
            <a:spLocks noGrp="1"/>
          </p:cNvSpPr>
          <p:nvPr>
            <p:ph idx="1"/>
          </p:nvPr>
        </p:nvSpPr>
        <p:spPr>
          <a:xfrm>
            <a:off x="609600" y="914400"/>
            <a:ext cx="10160000" cy="5943600"/>
          </a:xfrm>
        </p:spPr>
        <p:txBody>
          <a:bodyPr/>
          <a:lstStyle/>
          <a:p>
            <a:pPr lvl="0"/>
            <a:r>
              <a:rPr lang="en-US" b="1" u="sng" dirty="0" smtClean="0"/>
              <a:t>NY </a:t>
            </a:r>
            <a:r>
              <a:rPr lang="en-US" dirty="0" smtClean="0"/>
              <a:t>-  </a:t>
            </a:r>
            <a:r>
              <a:rPr lang="en-US" dirty="0"/>
              <a:t>The authority to make this Understanding is found under NY Soil and Water Conservation Districts Law (As Amended Through the Laws of 2004- as of November 17, 2004), AN ACT establishing the State Soil and Water Conservation Committee, and creating Soil and Water Conservation Districts, constituting chapter nine-b of the consolidated laws: </a:t>
            </a:r>
            <a:r>
              <a:rPr lang="en-US" b="1" dirty="0"/>
              <a:t>§ 10</a:t>
            </a:r>
            <a:r>
              <a:rPr lang="en-US" b="1" u="sng" dirty="0" smtClean="0">
                <a:effectLst>
                  <a:outerShdw blurRad="38100" dist="38100" dir="2700000" algn="tl">
                    <a:srgbClr val="000000">
                      <a:alpha val="43137"/>
                    </a:srgbClr>
                  </a:outerShdw>
                </a:effectLst>
              </a:rPr>
              <a:t>. </a:t>
            </a:r>
            <a:r>
              <a:rPr lang="en-US" b="1" u="sng" dirty="0">
                <a:effectLst>
                  <a:outerShdw blurRad="38100" dist="38100" dir="2700000" algn="tl">
                    <a:srgbClr val="000000">
                      <a:alpha val="43137"/>
                    </a:srgbClr>
                  </a:outerShdw>
                </a:effectLst>
              </a:rPr>
              <a:t>Cooperation between districts - The directors of any two or more districts organized under the provisions of this chapter may cooperate with one another in the exercise of any or all powers conferred in this chapter</a:t>
            </a:r>
            <a:r>
              <a:rPr lang="en-US" b="1" u="sng" dirty="0" smtClean="0">
                <a:effectLst>
                  <a:outerShdw blurRad="38100" dist="38100" dir="2700000" algn="tl">
                    <a:srgbClr val="000000">
                      <a:alpha val="43137"/>
                    </a:srgbClr>
                  </a:outerShdw>
                </a:effectLst>
              </a:rPr>
              <a:t>.</a:t>
            </a:r>
          </a:p>
          <a:p>
            <a:pPr lvl="0"/>
            <a:endParaRPr lang="en-US" dirty="0"/>
          </a:p>
          <a:p>
            <a:pPr lvl="0"/>
            <a:r>
              <a:rPr lang="en-US" b="1" u="sng" dirty="0" smtClean="0"/>
              <a:t>PA </a:t>
            </a:r>
            <a:r>
              <a:rPr lang="en-US" dirty="0" smtClean="0"/>
              <a:t>- The </a:t>
            </a:r>
            <a:r>
              <a:rPr lang="en-US" dirty="0"/>
              <a:t>authority to make this Understanding is also found under PA Conservation District Law, Act of May 15, 1945, P. L. 217, (As Amended April 30, 1986, Act. No 39): </a:t>
            </a:r>
            <a:r>
              <a:rPr lang="en-US" b="1" dirty="0"/>
              <a:t>Section 10. </a:t>
            </a:r>
            <a:r>
              <a:rPr lang="en-US" b="1" u="sng" dirty="0">
                <a:effectLst>
                  <a:outerShdw blurRad="38100" dist="38100" dir="2700000" algn="tl">
                    <a:srgbClr val="000000">
                      <a:alpha val="43137"/>
                    </a:srgbClr>
                  </a:outerShdw>
                </a:effectLst>
              </a:rPr>
              <a:t>Cooperation between Districts. – The directors of any two or more districts organized under the provisions of this act may cooperate with one another in the exercise of any or all powers conferred in this act and upon approval of the county governing bodies and the State Conservation Commission, may create official special purpose or watershed organizations to solve specific problems of a multi-county or multi-state nature.</a:t>
            </a:r>
          </a:p>
          <a:p>
            <a:endParaRPr lang="en-US" dirty="0"/>
          </a:p>
        </p:txBody>
      </p:sp>
    </p:spTree>
    <p:extLst>
      <p:ext uri="{BB962C8B-B14F-4D97-AF65-F5344CB8AC3E}">
        <p14:creationId xmlns:p14="http://schemas.microsoft.com/office/powerpoint/2010/main" val="328832017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495</TotalTime>
  <Words>3156</Words>
  <Application>Microsoft Office PowerPoint</Application>
  <PresentationFormat>Widescreen</PresentationFormat>
  <Paragraphs>413</Paragraphs>
  <Slides>43</Slides>
  <Notes>24</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ＭＳ Ｐゴシック</vt:lpstr>
      <vt:lpstr>Arial</vt:lpstr>
      <vt:lpstr>Calibri</vt:lpstr>
      <vt:lpstr>Californian FB</vt:lpstr>
      <vt:lpstr>Cambria</vt:lpstr>
      <vt:lpstr>Times New Roman</vt:lpstr>
      <vt:lpstr>Wingdings</vt:lpstr>
      <vt:lpstr>Adjacency</vt:lpstr>
      <vt:lpstr>Upper Susquehanna Coalition</vt:lpstr>
      <vt:lpstr>PowerPoint Presentation</vt:lpstr>
      <vt:lpstr>THE BEGINNINGS</vt:lpstr>
      <vt:lpstr>THE BEGINNINGS</vt:lpstr>
      <vt:lpstr>One of the best, and certainly the most promising, of the devices yet invented by man for dealing democratically and effectively with the maladjustments in land use, as well as for carrying forward positive programs of desirable conservation, and for maintaining the work, is the soil conservation district  Hugh Hammond Bennett</vt:lpstr>
      <vt:lpstr>Conservation District Law – District Powers</vt:lpstr>
      <vt:lpstr>Conservation District Law – District Powers</vt:lpstr>
      <vt:lpstr>District Compliance Roles</vt:lpstr>
      <vt:lpstr>Authority to Create USC </vt:lpstr>
      <vt:lpstr>History of the USC</vt:lpstr>
      <vt:lpstr>History of the USC </vt:lpstr>
      <vt:lpstr>USC</vt:lpstr>
      <vt:lpstr>PowerPoint Presentation</vt:lpstr>
      <vt:lpstr>Land Use in the  Susquehanna River Basin</vt:lpstr>
      <vt:lpstr>Upper Susquehanna Coalition Focus Areas</vt:lpstr>
      <vt:lpstr>PowerPoint Presentation</vt:lpstr>
      <vt:lpstr>USC Ag Team</vt:lpstr>
      <vt:lpstr>USC Ag Team</vt:lpstr>
      <vt:lpstr>Regional Agricultural Challenges</vt:lpstr>
      <vt:lpstr>NFWF – USC Integrated Approach to Nutrient Management</vt:lpstr>
      <vt:lpstr>USC Riparian Buffer Program</vt:lpstr>
      <vt:lpstr>Regional Riparian Buffer Challenges </vt:lpstr>
      <vt:lpstr>Goals</vt:lpstr>
      <vt:lpstr>Upper Susquehanna Coalition (USC) </vt:lpstr>
      <vt:lpstr>What does the  USC Wetland Team do?</vt:lpstr>
      <vt:lpstr>PowerPoint Presentation</vt:lpstr>
      <vt:lpstr>PowerPoint Presentation</vt:lpstr>
      <vt:lpstr>Upper Susquehanna Coalition (USC) </vt:lpstr>
      <vt:lpstr>Stream Corridors – A Major Resource Issue for Upper Susquehanna Basin</vt:lpstr>
      <vt:lpstr>Regional Challenges in Addressing Stream (and Agricultural) Resources</vt:lpstr>
      <vt:lpstr>PowerPoint Presentation</vt:lpstr>
      <vt:lpstr>PowerPoint Presentation</vt:lpstr>
      <vt:lpstr>PowerPoint Presentation</vt:lpstr>
      <vt:lpstr>PowerPoint Presentation</vt:lpstr>
      <vt:lpstr>2019 Funding Opportunities &amp; Projects</vt:lpstr>
      <vt:lpstr>2019 Funding Opportunities &amp; Projects</vt:lpstr>
      <vt:lpstr>PowerPoint Presentation</vt:lpstr>
      <vt:lpstr>PowerPoint Presentation</vt:lpstr>
      <vt:lpstr>PowerPoint Presentation</vt:lpstr>
      <vt:lpstr>PowerPoint Presentation</vt:lpstr>
      <vt:lpstr>KEY POINTS</vt:lpstr>
      <vt:lpstr>PowerPoint Presentation</vt:lpstr>
      <vt:lpstr>Questions</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Upper Susquehanna Coalition</dc:title>
  <dc:creator>Walsh, Wendy</dc:creator>
  <cp:lastModifiedBy>Mike Lovegreen</cp:lastModifiedBy>
  <cp:revision>55</cp:revision>
  <dcterms:created xsi:type="dcterms:W3CDTF">2017-06-19T16:39:15Z</dcterms:created>
  <dcterms:modified xsi:type="dcterms:W3CDTF">2020-02-20T13:48:36Z</dcterms:modified>
</cp:coreProperties>
</file>