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4" r:id="rId3"/>
    <p:sldId id="261" r:id="rId4"/>
    <p:sldId id="262" r:id="rId5"/>
    <p:sldId id="267" r:id="rId6"/>
    <p:sldId id="265" r:id="rId7"/>
    <p:sldId id="266" r:id="rId8"/>
    <p:sldId id="257" r:id="rId9"/>
    <p:sldId id="256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8D6"/>
    <a:srgbClr val="CC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2C0F5-0791-498A-AA7E-B0DD8C568CC0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79F8B-578B-44E8-BAB1-167923DC0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2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Early PA CREP killed lots of trees and had many failed projects.  This has been a barrier to wider adoption of the practice.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AC6081-87CA-4F7D-AE2E-384203559815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 around 2005, PA CREP sought FSA approval to cost share post-planting care including herbicide applications.</a:t>
            </a:r>
          </a:p>
          <a:p>
            <a:r>
              <a:rPr lang="en-US" smtClean="0"/>
              <a:t>Result in 2006: first in nation CREP with cost share for post-planting care, particularly the herbicide use</a:t>
            </a:r>
          </a:p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A41D33-BF64-40D9-B145-003AD07D40AB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4D3-26EF-4366-86E9-505F717E4EB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E279-9CEF-4E02-8F2E-4723444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4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4D3-26EF-4366-86E9-505F717E4EB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E279-9CEF-4E02-8F2E-4723444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0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4D3-26EF-4366-86E9-505F717E4EB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E279-9CEF-4E02-8F2E-4723444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0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4D3-26EF-4366-86E9-505F717E4EB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E279-9CEF-4E02-8F2E-4723444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4D3-26EF-4366-86E9-505F717E4EB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E279-9CEF-4E02-8F2E-4723444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9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4D3-26EF-4366-86E9-505F717E4EB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E279-9CEF-4E02-8F2E-4723444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1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4D3-26EF-4366-86E9-505F717E4EB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E279-9CEF-4E02-8F2E-4723444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3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4D3-26EF-4366-86E9-505F717E4EB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E279-9CEF-4E02-8F2E-4723444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3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4D3-26EF-4366-86E9-505F717E4EB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E279-9CEF-4E02-8F2E-4723444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7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4D3-26EF-4366-86E9-505F717E4EB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E279-9CEF-4E02-8F2E-4723444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34D3-26EF-4366-86E9-505F717E4EB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E279-9CEF-4E02-8F2E-4723444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0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534D3-26EF-4366-86E9-505F717E4EB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2E279-9CEF-4E02-8F2E-4723444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sgrowanddekalb.com/yield/Pages/default.asp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1"/>
            <a:ext cx="7772400" cy="12192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85800"/>
            <a:ext cx="7086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Challenges… and Some Success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334000" cy="3943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6175891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Sally Claggett, CBP USFS Coordinator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375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57399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New Farm Bill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No CREP from September 30, 2012 to May 15, 2013.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VA DCR </a:t>
            </a:r>
            <a:r>
              <a:rPr lang="en-US" sz="2800" dirty="0"/>
              <a:t>has </a:t>
            </a:r>
            <a:r>
              <a:rPr lang="en-US" sz="2800" dirty="0" smtClean="0"/>
              <a:t>draft </a:t>
            </a:r>
            <a:r>
              <a:rPr lang="en-US" sz="2800" dirty="0"/>
              <a:t>policy </a:t>
            </a:r>
            <a:r>
              <a:rPr lang="en-US" sz="2800" dirty="0" smtClean="0"/>
              <a:t>creating </a:t>
            </a:r>
            <a:r>
              <a:rPr lang="en-US" sz="2800" dirty="0"/>
              <a:t>serious concern about </a:t>
            </a:r>
            <a:r>
              <a:rPr lang="en-US" sz="2800" dirty="0" smtClean="0"/>
              <a:t>CREP </a:t>
            </a:r>
            <a:r>
              <a:rPr lang="en-US" sz="2800" dirty="0"/>
              <a:t>funding for FY14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28600" y="0"/>
            <a:ext cx="9372600" cy="830997"/>
          </a:xfrm>
          <a:prstGeom prst="rect">
            <a:avLst/>
          </a:prstGeom>
          <a:solidFill>
            <a:srgbClr val="C8C8D6"/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Future of CREP --  ??</a:t>
            </a:r>
          </a:p>
          <a:p>
            <a:endParaRPr lang="en-US" sz="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4038600" cy="3251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34"/>
            <a:ext cx="9144000" cy="646331"/>
          </a:xfrm>
          <a:prstGeom prst="rect">
            <a:avLst/>
          </a:prstGeom>
          <a:solidFill>
            <a:srgbClr val="C8C8D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Verifying Baseline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48469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h of Commodity Prices from the US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5518"/>
            <a:ext cx="7941553" cy="596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7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4413"/>
          </a:xfrm>
          <a:solidFill>
            <a:srgbClr val="C8C8D6"/>
          </a:solidFill>
        </p:spPr>
        <p:txBody>
          <a:bodyPr>
            <a:normAutofit/>
          </a:bodyPr>
          <a:lstStyle/>
          <a:p>
            <a:pPr lvl="0"/>
            <a:r>
              <a:rPr lang="en-US" dirty="0" smtClean="0"/>
              <a:t>RFB Verification in a Nutshell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4455160" cy="22098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Baseline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Survival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 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Expiration (re-enrollment) </a:t>
            </a:r>
          </a:p>
          <a:p>
            <a:pPr algn="l"/>
            <a:endParaRPr lang="en-US" dirty="0"/>
          </a:p>
        </p:txBody>
      </p:sp>
      <p:pic>
        <p:nvPicPr>
          <p:cNvPr id="4" name="Content Placeholder 5" descr="aerial of buffer courtesy NRCS wb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2720" y="1371600"/>
            <a:ext cx="5008880" cy="441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979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2165"/>
            <a:ext cx="9144000" cy="100457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lvl="0" algn="l"/>
            <a:r>
              <a:rPr lang="en-US" sz="4000" dirty="0" smtClean="0"/>
              <a:t>The challenge of quantifying existing buffers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43434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GIS accuracy : stream layer must match exactly to land cover data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Need good resolution to pick up narrow buffers.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34"/>
            <a:ext cx="9144000" cy="646331"/>
          </a:xfrm>
          <a:prstGeom prst="rect">
            <a:avLst/>
          </a:prstGeom>
          <a:solidFill>
            <a:srgbClr val="C8C8D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Verifying Baseline</a:t>
            </a:r>
            <a:endParaRPr lang="en-US" sz="3600" b="1" i="1" dirty="0"/>
          </a:p>
        </p:txBody>
      </p:sp>
      <p:pic>
        <p:nvPicPr>
          <p:cNvPr id="3074" name="Picture 2" descr="C:\Users\Public\Pictures\Sample Pictures\tc_ikon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11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4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315450" cy="1143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en-US" dirty="0" smtClean="0"/>
              <a:t>New Tools will help…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Land Image Analyst and other software</a:t>
            </a:r>
          </a:p>
          <a:p>
            <a:r>
              <a:rPr lang="en-US" dirty="0" smtClean="0"/>
              <a:t>Designed for use by localities</a:t>
            </a:r>
          </a:p>
          <a:p>
            <a:r>
              <a:rPr lang="en-US" dirty="0" smtClean="0"/>
              <a:t>Can use high resolution </a:t>
            </a:r>
          </a:p>
          <a:p>
            <a:r>
              <a:rPr lang="en-US" dirty="0" smtClean="0"/>
              <a:t>Trees are detected by satellite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0"/>
            <a:ext cx="35433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34"/>
            <a:ext cx="9144000" cy="646331"/>
          </a:xfrm>
          <a:prstGeom prst="rect">
            <a:avLst/>
          </a:prstGeom>
          <a:solidFill>
            <a:srgbClr val="C8C8D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Verifying Baseline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1484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288"/>
            <a:ext cx="510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Survival/maintenance</a:t>
            </a:r>
            <a:endParaRPr lang="en-US" u="sng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6482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1x herbicide </a:t>
            </a:r>
            <a:r>
              <a:rPr lang="en-US" dirty="0" smtClean="0"/>
              <a:t>inadequate</a:t>
            </a:r>
            <a:endParaRPr lang="en-US" dirty="0" smtClean="0"/>
          </a:p>
          <a:p>
            <a:r>
              <a:rPr lang="en-US" dirty="0" smtClean="0"/>
              <a:t>Heavy grass competition</a:t>
            </a:r>
          </a:p>
          <a:p>
            <a:r>
              <a:rPr lang="en-US" dirty="0" smtClean="0"/>
              <a:t>Often damage </a:t>
            </a:r>
            <a:r>
              <a:rPr lang="en-US" dirty="0" smtClean="0"/>
              <a:t>by </a:t>
            </a:r>
            <a:r>
              <a:rPr lang="en-US" dirty="0" smtClean="0"/>
              <a:t>voles</a:t>
            </a:r>
          </a:p>
          <a:p>
            <a:r>
              <a:rPr lang="en-US" dirty="0" smtClean="0"/>
              <a:t>Deer </a:t>
            </a:r>
            <a:r>
              <a:rPr lang="en-US" dirty="0" smtClean="0"/>
              <a:t>damage with 4’ shelters could be high</a:t>
            </a:r>
          </a:p>
          <a:p>
            <a:r>
              <a:rPr lang="en-US" dirty="0" smtClean="0"/>
              <a:t>Maintenance by landowners was </a:t>
            </a:r>
            <a:r>
              <a:rPr lang="en-US" dirty="0" smtClean="0"/>
              <a:t>lacking</a:t>
            </a:r>
          </a:p>
          <a:p>
            <a:r>
              <a:rPr lang="en-US" dirty="0" smtClean="0"/>
              <a:t>Some contractors don’t care</a:t>
            </a:r>
            <a:endParaRPr lang="en-US" dirty="0" smtClean="0"/>
          </a:p>
        </p:txBody>
      </p:sp>
      <p:pic>
        <p:nvPicPr>
          <p:cNvPr id="2050" name="Picture 2" descr="C:\Users\sclaggett\AppData\Local\Microsoft\Windows\Temporary Internet Files\Content.Outlook\NORXRGFE\herbicided strips at Hopeland Farm 12oct07 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1897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ole damage on roots yr 3 8oct07 websm 330x4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525962"/>
            <a:ext cx="3657600" cy="2332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58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7039" y="665781"/>
            <a:ext cx="9171039" cy="8382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/>
              <a:t>PA </a:t>
            </a:r>
            <a:r>
              <a:rPr lang="en-US" dirty="0" smtClean="0"/>
              <a:t>CREP </a:t>
            </a:r>
            <a:r>
              <a:rPr lang="en-US" dirty="0" smtClean="0"/>
              <a:t>Partners make changes…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114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/>
              <a:t>P</a:t>
            </a:r>
            <a:r>
              <a:rPr lang="en-US" dirty="0" smtClean="0"/>
              <a:t>artners </a:t>
            </a:r>
            <a:r>
              <a:rPr lang="en-US" dirty="0" smtClean="0"/>
              <a:t>requested:</a:t>
            </a:r>
          </a:p>
          <a:p>
            <a:r>
              <a:rPr lang="en-US" dirty="0" smtClean="0"/>
              <a:t>Extend “establishment period” from 3 to 5 years</a:t>
            </a:r>
          </a:p>
          <a:p>
            <a:r>
              <a:rPr lang="en-US" dirty="0" smtClean="0"/>
              <a:t>Cost-share for 2x/</a:t>
            </a:r>
            <a:r>
              <a:rPr lang="en-US" dirty="0" err="1" smtClean="0"/>
              <a:t>yr</a:t>
            </a:r>
            <a:r>
              <a:rPr lang="en-US" dirty="0" smtClean="0"/>
              <a:t> herb. </a:t>
            </a:r>
            <a:r>
              <a:rPr lang="en-US" dirty="0" err="1" smtClean="0"/>
              <a:t>applic’s</a:t>
            </a:r>
            <a:r>
              <a:rPr lang="en-US" dirty="0" smtClean="0"/>
              <a:t> for up to 5 </a:t>
            </a:r>
            <a:r>
              <a:rPr lang="en-US" dirty="0" err="1" smtClean="0"/>
              <a:t>yrs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FSA </a:t>
            </a:r>
            <a:r>
              <a:rPr lang="en-US" dirty="0" smtClean="0"/>
              <a:t>in DC authorized first in nation </a:t>
            </a:r>
            <a:r>
              <a:rPr lang="en-US" dirty="0" smtClean="0"/>
              <a:t>(2007) options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4 </a:t>
            </a:r>
            <a:r>
              <a:rPr lang="en-US" dirty="0" err="1" smtClean="0"/>
              <a:t>yr</a:t>
            </a:r>
            <a:r>
              <a:rPr lang="en-US" dirty="0" smtClean="0"/>
              <a:t> establishment period</a:t>
            </a:r>
          </a:p>
          <a:p>
            <a:r>
              <a:rPr lang="en-US" dirty="0" smtClean="0"/>
              <a:t>4 </a:t>
            </a:r>
            <a:r>
              <a:rPr lang="en-US" dirty="0" smtClean="0"/>
              <a:t>herbicide </a:t>
            </a:r>
            <a:r>
              <a:rPr lang="en-US" dirty="0" err="1" smtClean="0"/>
              <a:t>applics</a:t>
            </a:r>
            <a:r>
              <a:rPr lang="en-US" dirty="0" smtClean="0"/>
              <a:t> over 4 years (50% cost share)</a:t>
            </a:r>
          </a:p>
          <a:p>
            <a:r>
              <a:rPr lang="en-US" dirty="0" smtClean="0"/>
              <a:t>PA DEP agreed to other 50% cost-share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42105"/>
            <a:ext cx="9144000" cy="707886"/>
          </a:xfrm>
          <a:prstGeom prst="rect">
            <a:avLst/>
          </a:prstGeom>
          <a:solidFill>
            <a:srgbClr val="C8C8D6"/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Survival/Maintenance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7299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57" y="0"/>
            <a:ext cx="9145957" cy="646331"/>
          </a:xfrm>
          <a:prstGeom prst="rect">
            <a:avLst/>
          </a:prstGeom>
          <a:solidFill>
            <a:srgbClr val="C8C8D6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b="1" i="1" dirty="0" smtClean="0"/>
              <a:t>Outreach/technical assistance</a:t>
            </a:r>
            <a:endParaRPr lang="en-US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7039" y="1981200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Creative funding from various partners (states, feds, grants)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Extra money, but not enough assistance (boots-on-the-ground)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CBWI--  2 miles of forest buffer (2008-2011) 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957" y="628985"/>
            <a:ext cx="913662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Needs recognized</a:t>
            </a:r>
            <a:endParaRPr lang="en-US" sz="3600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85565"/>
            <a:ext cx="336073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85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95399"/>
            <a:ext cx="5638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 lvl="0"/>
            <a:r>
              <a:rPr lang="en-US" sz="2800" dirty="0" smtClean="0"/>
              <a:t>State and outside money leveraging farm bill funding to get forest buffers on the ground: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800" dirty="0"/>
              <a:t>	</a:t>
            </a:r>
            <a:r>
              <a:rPr lang="en-US" sz="2800" dirty="0" smtClean="0"/>
              <a:t>increased technical assistance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800" dirty="0"/>
              <a:t>	</a:t>
            </a:r>
            <a:r>
              <a:rPr lang="en-US" sz="2800" dirty="0" smtClean="0"/>
              <a:t>bonus payments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	</a:t>
            </a:r>
            <a:r>
              <a:rPr lang="en-US" sz="2800" dirty="0" smtClean="0"/>
              <a:t>vouchers to landowners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	</a:t>
            </a:r>
            <a:r>
              <a:rPr lang="en-US" sz="2800" dirty="0" smtClean="0"/>
              <a:t>improved survival (with TA)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227574" cy="769441"/>
          </a:xfrm>
          <a:prstGeom prst="rect">
            <a:avLst/>
          </a:prstGeom>
          <a:solidFill>
            <a:srgbClr val="C8C8D6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Formulas for Success…</a:t>
            </a:r>
          </a:p>
          <a:p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01529"/>
            <a:ext cx="1600200" cy="33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97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331</Words>
  <Application>Microsoft Office PowerPoint</Application>
  <PresentationFormat>On-screen Show (4:3)</PresentationFormat>
  <Paragraphs>56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</vt:lpstr>
      <vt:lpstr>PowerPoint Presentation</vt:lpstr>
      <vt:lpstr>RFB Verification in a Nutshell</vt:lpstr>
      <vt:lpstr>The challenge of quantifying existing buffers</vt:lpstr>
      <vt:lpstr>New Tools will help…</vt:lpstr>
      <vt:lpstr>Survival/maintenance</vt:lpstr>
      <vt:lpstr>PA CREP Partners make changes…</vt:lpstr>
      <vt:lpstr>PowerPoint Presentation</vt:lpstr>
      <vt:lpstr>PowerPoint Presentation</vt:lpstr>
      <vt:lpstr>PowerPoint Presentation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USDA Forest Service</cp:lastModifiedBy>
  <cp:revision>17</cp:revision>
  <dcterms:created xsi:type="dcterms:W3CDTF">2013-08-22T21:44:57Z</dcterms:created>
  <dcterms:modified xsi:type="dcterms:W3CDTF">2013-08-23T03:04:53Z</dcterms:modified>
</cp:coreProperties>
</file>