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4"/>
  </p:sldMasterIdLst>
  <p:notesMasterIdLst>
    <p:notesMasterId r:id="rId43"/>
  </p:notesMasterIdLst>
  <p:sldIdLst>
    <p:sldId id="431" r:id="rId15"/>
    <p:sldId id="273" r:id="rId16"/>
    <p:sldId id="432" r:id="rId17"/>
    <p:sldId id="257" r:id="rId18"/>
    <p:sldId id="417" r:id="rId19"/>
    <p:sldId id="387" r:id="rId20"/>
    <p:sldId id="423" r:id="rId21"/>
    <p:sldId id="433" r:id="rId22"/>
    <p:sldId id="329" r:id="rId23"/>
    <p:sldId id="415" r:id="rId24"/>
    <p:sldId id="381" r:id="rId25"/>
    <p:sldId id="403" r:id="rId26"/>
    <p:sldId id="383" r:id="rId27"/>
    <p:sldId id="384" r:id="rId28"/>
    <p:sldId id="385" r:id="rId29"/>
    <p:sldId id="335" r:id="rId30"/>
    <p:sldId id="436" r:id="rId31"/>
    <p:sldId id="434" r:id="rId32"/>
    <p:sldId id="418" r:id="rId33"/>
    <p:sldId id="420" r:id="rId34"/>
    <p:sldId id="421" r:id="rId35"/>
    <p:sldId id="422" r:id="rId36"/>
    <p:sldId id="419" r:id="rId37"/>
    <p:sldId id="428" r:id="rId38"/>
    <p:sldId id="435" r:id="rId39"/>
    <p:sldId id="427" r:id="rId40"/>
    <p:sldId id="416" r:id="rId41"/>
    <p:sldId id="430"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5" autoAdjust="0"/>
    <p:restoredTop sz="80539" autoAdjust="0"/>
  </p:normalViewPr>
  <p:slideViewPr>
    <p:cSldViewPr snapToGrid="0" snapToObjects="1">
      <p:cViewPr varScale="1">
        <p:scale>
          <a:sx n="60" d="100"/>
          <a:sy n="60" d="100"/>
        </p:scale>
        <p:origin x="1536" y="66"/>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4B709D0A-493C-F442-A2D3-488C20A6AA1A}" type="datetimeFigureOut">
              <a:rPr lang="en-US" smtClean="0"/>
              <a:pPr/>
              <a:t>2/23/2017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2F8213D-7ED3-5044-AFF8-D0E4EA2830A6}" type="slidenum">
              <a:rPr lang="en-US" smtClean="0"/>
              <a:pPr/>
              <a:t>‹#›</a:t>
            </a:fld>
            <a:endParaRPr lang="en-US"/>
          </a:p>
        </p:txBody>
      </p:sp>
    </p:spTree>
    <p:extLst>
      <p:ext uri="{BB962C8B-B14F-4D97-AF65-F5344CB8AC3E}">
        <p14:creationId xmlns:p14="http://schemas.microsoft.com/office/powerpoint/2010/main" val="12129583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91161" indent="-291161">
              <a:buFont typeface="Arial"/>
              <a:buChar char="•"/>
            </a:pPr>
            <a:r>
              <a:rPr lang="en-US" sz="1300" dirty="0">
                <a:cs typeface="American Typewriter"/>
              </a:rPr>
              <a:t>The Susquehanna River contributes almost one-half of the freshwater inflows into the Chesapeake estuary and over 40% of the nitrogen. </a:t>
            </a:r>
          </a:p>
          <a:p>
            <a:pPr marL="291161" indent="-291161">
              <a:buFont typeface="Arial"/>
              <a:buChar char="•"/>
            </a:pPr>
            <a:r>
              <a:rPr lang="en-US" sz="1300" dirty="0">
                <a:cs typeface="American Typewriter"/>
              </a:rPr>
              <a:t>Almost half of the nitrogen load to the Bay is from the Susquehanna </a:t>
            </a:r>
          </a:p>
          <a:p>
            <a:pPr marL="291161" indent="-291161">
              <a:buFont typeface="Arial"/>
              <a:buChar char="•"/>
            </a:pPr>
            <a:r>
              <a:rPr lang="en-US" sz="1300" dirty="0">
                <a:cs typeface="American Typewriter"/>
              </a:rPr>
              <a:t>Much less of the phosphorus load is from the Susquehanna river, but that is changing</a:t>
            </a:r>
          </a:p>
          <a:p>
            <a:pPr marL="291161" indent="-291161">
              <a:buFont typeface="Arial"/>
              <a:buChar char="•"/>
            </a:pPr>
            <a:r>
              <a:rPr lang="en-US" sz="1300" dirty="0">
                <a:cs typeface="American Typewriter"/>
              </a:rPr>
              <a:t>These numbers do not inform the amount of nitrogen and phosphorus that influence the growth of algae</a:t>
            </a:r>
          </a:p>
          <a:p>
            <a:pPr marL="291161" indent="-291161">
              <a:buFont typeface="Arial"/>
              <a:buChar char="•"/>
            </a:pPr>
            <a:r>
              <a:rPr lang="en-US" sz="1300" dirty="0">
                <a:cs typeface="American Typewriter"/>
              </a:rPr>
              <a:t>The second largest contributor of nutrients is the Potomac Basin</a:t>
            </a:r>
          </a:p>
          <a:p>
            <a:pPr marL="291161" indent="-291161">
              <a:buFont typeface="Arial"/>
              <a:buChar char="•"/>
            </a:pPr>
            <a:endParaRPr lang="en-US" sz="1300" dirty="0">
              <a:cs typeface="American Typewriter"/>
            </a:endParaRPr>
          </a:p>
        </p:txBody>
      </p:sp>
      <p:sp>
        <p:nvSpPr>
          <p:cNvPr id="4" name="Slide Number Placeholder 3"/>
          <p:cNvSpPr>
            <a:spLocks noGrp="1"/>
          </p:cNvSpPr>
          <p:nvPr>
            <p:ph type="sldNum" sz="quarter" idx="5"/>
          </p:nvPr>
        </p:nvSpPr>
        <p:spPr/>
        <p:txBody>
          <a:bodyPr/>
          <a:lstStyle/>
          <a:p>
            <a:pPr>
              <a:defRPr/>
            </a:pPr>
            <a:fld id="{8FAF3E5D-ABAB-D14B-A6E5-413345F2E2B2}" type="slidenum">
              <a:rPr lang="en-US" smtClean="0"/>
              <a:pPr>
                <a:defRPr/>
              </a:pPr>
              <a:t>4</a:t>
            </a:fld>
            <a:endParaRPr lang="en-US"/>
          </a:p>
        </p:txBody>
      </p:sp>
    </p:spTree>
    <p:extLst>
      <p:ext uri="{BB962C8B-B14F-4D97-AF65-F5344CB8AC3E}">
        <p14:creationId xmlns:p14="http://schemas.microsoft.com/office/powerpoint/2010/main" val="42040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2010 estimate conditions were about 23% main Bay.  </a:t>
            </a:r>
          </a:p>
          <a:p>
            <a:r>
              <a:rPr lang="en-US" baseline="0" dirty="0" smtClean="0"/>
              <a:t>Already accounted for natural attainment </a:t>
            </a:r>
          </a:p>
          <a:p>
            <a:endParaRPr lang="en-US" baseline="0" dirty="0" smtClean="0"/>
          </a:p>
          <a:p>
            <a:endParaRPr lang="en-US" baseline="0" dirty="0" smtClean="0"/>
          </a:p>
          <a:p>
            <a:r>
              <a:rPr lang="en-US" baseline="0" dirty="0" smtClean="0"/>
              <a:t>Bay TMDL address flows that occur about 90% of the time and does not consider extreme events</a:t>
            </a:r>
            <a:endParaRPr lang="en-US" dirty="0" smtClean="0"/>
          </a:p>
          <a:p>
            <a:r>
              <a:rPr lang="en-US" dirty="0" smtClean="0"/>
              <a:t>But, the Lower Susquehanna River Watershed Assessment study indicates that with the WIP’s fully achieved by 2025 and the Dam at the new state of dynamic equilibrium,  DO levels necessary to protect aquatic life in the Bay’s deeper northern waters will still not be sufficient in </a:t>
            </a:r>
            <a:r>
              <a:rPr lang="en-US" b="1" u="sng" dirty="0" smtClean="0"/>
              <a:t>3 of the 92 </a:t>
            </a:r>
            <a:r>
              <a:rPr lang="en-US" dirty="0" smtClean="0"/>
              <a:t>Chesapeake Bay segments due to </a:t>
            </a:r>
            <a:r>
              <a:rPr lang="en-US" b="1" i="1" u="sng" dirty="0" smtClean="0"/>
              <a:t>excess</a:t>
            </a:r>
            <a:r>
              <a:rPr lang="en-US" dirty="0" smtClean="0"/>
              <a:t> </a:t>
            </a:r>
            <a:r>
              <a:rPr lang="en-US" b="1" i="1" u="sng" dirty="0" smtClean="0"/>
              <a:t>nutrients </a:t>
            </a:r>
            <a:r>
              <a:rPr lang="en-US" dirty="0" smtClean="0"/>
              <a:t> caused by the increased scour frequency of sediments and nutrients from the </a:t>
            </a:r>
            <a:r>
              <a:rPr lang="en-US" dirty="0" err="1" smtClean="0"/>
              <a:t>Conowingo</a:t>
            </a:r>
            <a:r>
              <a:rPr lang="en-US" dirty="0" smtClean="0"/>
              <a:t> Reservoir.  The 3 Bay segments not meeting their dissolved oxygen uses are: the CB4 </a:t>
            </a:r>
            <a:r>
              <a:rPr lang="en-US" dirty="0" err="1" smtClean="0"/>
              <a:t>mainstem</a:t>
            </a:r>
            <a:r>
              <a:rPr lang="en-US" dirty="0" smtClean="0"/>
              <a:t> below the Bay Bridge, Eastern Bay, and lower portions of Chester River.</a:t>
            </a:r>
          </a:p>
        </p:txBody>
      </p:sp>
      <p:sp>
        <p:nvSpPr>
          <p:cNvPr id="4" name="Slide Number Placeholder 3"/>
          <p:cNvSpPr>
            <a:spLocks noGrp="1"/>
          </p:cNvSpPr>
          <p:nvPr>
            <p:ph type="sldNum" sz="quarter" idx="10"/>
          </p:nvPr>
        </p:nvSpPr>
        <p:spPr/>
        <p:txBody>
          <a:bodyPr/>
          <a:lstStyle/>
          <a:p>
            <a:fld id="{22F8213D-7ED3-5044-AFF8-D0E4EA2830A6}" type="slidenum">
              <a:rPr lang="en-US" smtClean="0"/>
              <a:pPr/>
              <a:t>16</a:t>
            </a:fld>
            <a:endParaRPr lang="en-US"/>
          </a:p>
        </p:txBody>
      </p:sp>
    </p:spTree>
    <p:extLst>
      <p:ext uri="{BB962C8B-B14F-4D97-AF65-F5344CB8AC3E}">
        <p14:creationId xmlns:p14="http://schemas.microsoft.com/office/powerpoint/2010/main" val="314676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22</a:t>
            </a:fld>
            <a:endParaRPr lang="en-US"/>
          </a:p>
        </p:txBody>
      </p:sp>
    </p:spTree>
    <p:extLst>
      <p:ext uri="{BB962C8B-B14F-4D97-AF65-F5344CB8AC3E}">
        <p14:creationId xmlns:p14="http://schemas.microsoft.com/office/powerpoint/2010/main" val="347854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a:t>
            </a:r>
            <a:r>
              <a:rPr lang="en-US" baseline="0" dirty="0"/>
              <a:t> reflect PSC approval dates – WQGIT and MB recommendations will be made in preceding months</a:t>
            </a:r>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23</a:t>
            </a:fld>
            <a:endParaRPr lang="en-US"/>
          </a:p>
        </p:txBody>
      </p:sp>
    </p:spTree>
    <p:extLst>
      <p:ext uri="{BB962C8B-B14F-4D97-AF65-F5344CB8AC3E}">
        <p14:creationId xmlns:p14="http://schemas.microsoft.com/office/powerpoint/2010/main" val="157329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7</a:t>
            </a:fld>
            <a:endParaRPr lang="en-US"/>
          </a:p>
        </p:txBody>
      </p:sp>
    </p:spTree>
    <p:extLst>
      <p:ext uri="{BB962C8B-B14F-4D97-AF65-F5344CB8AC3E}">
        <p14:creationId xmlns:p14="http://schemas.microsoft.com/office/powerpoint/2010/main" val="209683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11"/>
              </a:spcAft>
            </a:pPr>
            <a:endParaRPr lang="en-US" sz="1300" dirty="0">
              <a:ea typeface="ＭＳ Ｐゴシック" pitchFamily="34" charset="-128"/>
            </a:endParaRPr>
          </a:p>
        </p:txBody>
      </p:sp>
      <p:sp>
        <p:nvSpPr>
          <p:cNvPr id="4" name="Slide Number Placeholder 3"/>
          <p:cNvSpPr>
            <a:spLocks noGrp="1"/>
          </p:cNvSpPr>
          <p:nvPr>
            <p:ph type="sldNum" sz="quarter" idx="10"/>
          </p:nvPr>
        </p:nvSpPr>
        <p:spPr/>
        <p:txBody>
          <a:bodyPr/>
          <a:lstStyle/>
          <a:p>
            <a:fld id="{22F8213D-7ED3-5044-AFF8-D0E4EA2830A6}" type="slidenum">
              <a:rPr lang="en-US" smtClean="0"/>
              <a:pPr/>
              <a:t>9</a:t>
            </a:fld>
            <a:endParaRPr lang="en-US"/>
          </a:p>
        </p:txBody>
      </p:sp>
    </p:spTree>
    <p:extLst>
      <p:ext uri="{BB962C8B-B14F-4D97-AF65-F5344CB8AC3E}">
        <p14:creationId xmlns:p14="http://schemas.microsoft.com/office/powerpoint/2010/main" val="331910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lnSpc>
                <a:spcPct val="80000"/>
              </a:lnSpc>
              <a:spcBef>
                <a:spcPct val="0"/>
              </a:spcBef>
            </a:pPr>
            <a:r>
              <a:rPr lang="en-US" sz="1200" kern="1200" baseline="0" dirty="0" smtClean="0">
                <a:solidFill>
                  <a:schemeClr val="tx1"/>
                </a:solidFill>
                <a:latin typeface="+mn-lt"/>
                <a:ea typeface="+mn-ea"/>
                <a:cs typeface="+mn-cs"/>
              </a:rPr>
              <a:t>The balance occurs over a period of time, currently many years, that is determined by </a:t>
            </a:r>
          </a:p>
          <a:p>
            <a:pPr marL="0" lvl="1" eaLnBrk="1" hangingPunct="1">
              <a:lnSpc>
                <a:spcPct val="80000"/>
              </a:lnSpc>
              <a:spcBef>
                <a:spcPct val="0"/>
              </a:spcBef>
            </a:pPr>
            <a:r>
              <a:rPr lang="en-US" sz="1200" kern="1200" baseline="0" dirty="0" smtClean="0">
                <a:solidFill>
                  <a:schemeClr val="tx1"/>
                </a:solidFill>
                <a:latin typeface="+mn-lt"/>
                <a:ea typeface="+mn-ea"/>
                <a:cs typeface="+mn-cs"/>
              </a:rPr>
              <a:t>(1) the frequency and magnitude of scour events, </a:t>
            </a:r>
          </a:p>
          <a:p>
            <a:pPr marL="0" lvl="1" eaLnBrk="1" hangingPunct="1">
              <a:lnSpc>
                <a:spcPct val="80000"/>
              </a:lnSpc>
              <a:spcBef>
                <a:spcPct val="0"/>
              </a:spcBef>
            </a:pPr>
            <a:r>
              <a:rPr lang="en-US" sz="1200" kern="1200" baseline="0" dirty="0" smtClean="0">
                <a:solidFill>
                  <a:schemeClr val="tx1"/>
                </a:solidFill>
                <a:latin typeface="+mn-lt"/>
                <a:ea typeface="+mn-ea"/>
                <a:cs typeface="+mn-cs"/>
              </a:rPr>
              <a:t>(2) the overall rate at which sediment enters the reservoir, </a:t>
            </a:r>
          </a:p>
          <a:p>
            <a:pPr marL="0" lvl="1" eaLnBrk="1" hangingPunct="1">
              <a:lnSpc>
                <a:spcPct val="80000"/>
              </a:lnSpc>
              <a:spcBef>
                <a:spcPct val="0"/>
              </a:spcBef>
            </a:pPr>
            <a:r>
              <a:rPr lang="en-US" sz="1200" kern="1200" baseline="0" dirty="0" smtClean="0">
                <a:solidFill>
                  <a:schemeClr val="tx1"/>
                </a:solidFill>
                <a:latin typeface="+mn-lt"/>
                <a:ea typeface="+mn-ea"/>
                <a:cs typeface="+mn-cs"/>
              </a:rPr>
              <a:t>(3) the state of the underlying reservoir bathymetry, and </a:t>
            </a:r>
          </a:p>
          <a:p>
            <a:pPr marL="0" lvl="1" eaLnBrk="1" hangingPunct="1">
              <a:lnSpc>
                <a:spcPct val="80000"/>
              </a:lnSpc>
              <a:spcBef>
                <a:spcPct val="0"/>
              </a:spcBef>
            </a:pPr>
            <a:r>
              <a:rPr lang="en-US" sz="1200" kern="1200" baseline="0" dirty="0" smtClean="0">
                <a:solidFill>
                  <a:schemeClr val="tx1"/>
                </a:solidFill>
                <a:latin typeface="+mn-lt"/>
                <a:ea typeface="+mn-ea"/>
                <a:cs typeface="+mn-cs"/>
              </a:rPr>
              <a:t>(4) longer-term processes of change with regard to the spatial distribution of coarse and fine sediments in the reservoir bed. The bed-coarsening and bathymetric effects continue to occur at a much slower rate and in this regard the system is still far from true equilibrium. </a:t>
            </a:r>
          </a:p>
          <a:p>
            <a:pPr marL="0" lvl="1" eaLnBrk="1" hangingPunct="1">
              <a:lnSpc>
                <a:spcPct val="80000"/>
              </a:lnSpc>
              <a:spcBef>
                <a:spcPct val="0"/>
              </a:spcBef>
            </a:pPr>
            <a:endParaRPr lang="en-US" sz="1200" kern="1200" baseline="0" dirty="0" smtClean="0">
              <a:solidFill>
                <a:schemeClr val="tx1"/>
              </a:solidFill>
              <a:latin typeface="+mn-lt"/>
              <a:ea typeface="+mn-ea"/>
              <a:cs typeface="+mn-cs"/>
            </a:endParaRPr>
          </a:p>
          <a:p>
            <a:pPr marL="0" lvl="1" eaLnBrk="1" hangingPunct="1">
              <a:lnSpc>
                <a:spcPct val="80000"/>
              </a:lnSpc>
              <a:spcBef>
                <a:spcPct val="0"/>
              </a:spcBef>
            </a:pPr>
            <a:r>
              <a:rPr lang="en-US" sz="1200" kern="1200" baseline="0" dirty="0" smtClean="0">
                <a:solidFill>
                  <a:schemeClr val="tx1"/>
                </a:solidFill>
                <a:latin typeface="+mn-lt"/>
                <a:ea typeface="+mn-ea"/>
                <a:cs typeface="+mn-cs"/>
              </a:rPr>
              <a:t>Overall, and in the absence of intervention, the quantity and nature of sediments and nutrients reaching the Chesapeake Bay are likely to obtain long-term average values that more closely resemble those at the LSRRS influent than in the first sixty years of reservoir operation, with important implications regarding the impacts of the Susquehanna watershed loads on Bay water quality. </a:t>
            </a:r>
          </a:p>
          <a:p>
            <a:pPr marL="0" lvl="1" eaLnBrk="1" hangingPunct="1">
              <a:lnSpc>
                <a:spcPct val="80000"/>
              </a:lnSpc>
              <a:spcBef>
                <a:spcPct val="0"/>
              </a:spcBef>
            </a:pPr>
            <a:endParaRPr lang="en-US" sz="1200" kern="1200" baseline="0" dirty="0" smtClean="0">
              <a:solidFill>
                <a:schemeClr val="tx1"/>
              </a:solidFill>
              <a:latin typeface="+mn-lt"/>
              <a:ea typeface="+mn-ea"/>
              <a:cs typeface="+mn-cs"/>
            </a:endParaRPr>
          </a:p>
          <a:p>
            <a:pPr marL="0" lvl="1" eaLnBrk="1" hangingPunct="1">
              <a:lnSpc>
                <a:spcPct val="80000"/>
              </a:lnSpc>
              <a:spcBef>
                <a:spcPct val="0"/>
              </a:spcBef>
            </a:pPr>
            <a:r>
              <a:rPr lang="en-US" sz="1200" kern="1200" baseline="0" dirty="0" smtClean="0">
                <a:solidFill>
                  <a:schemeClr val="tx1"/>
                </a:solidFill>
                <a:latin typeface="+mn-lt"/>
                <a:ea typeface="+mn-ea"/>
                <a:cs typeface="+mn-cs"/>
              </a:rPr>
              <a:t>Despite the “dynamic equilibrium” condition, the slow on-going changes in the bed are likely to continue to alter the timing and amounts of sediment and nutrient loads for some time to come, offering additional challenges to modeling and management. </a:t>
            </a:r>
            <a:endParaRPr lang="en-US" sz="1000" dirty="0" smtClean="0"/>
          </a:p>
        </p:txBody>
      </p:sp>
      <p:sp>
        <p:nvSpPr>
          <p:cNvPr id="1341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697" tIns="46348" rIns="92697" bIns="46348" anchor="b"/>
          <a:lstStyle/>
          <a:p>
            <a:pPr algn="r"/>
            <a:fld id="{DE571B47-8110-4447-AEAE-BEA5B9C1C4BC}" type="slidenum">
              <a:rPr lang="en-US" sz="1300"/>
              <a:pPr algn="r"/>
              <a:t>10</a:t>
            </a:fld>
            <a:endParaRPr lang="en-US" sz="1300"/>
          </a:p>
        </p:txBody>
      </p:sp>
    </p:spTree>
    <p:extLst>
      <p:ext uri="{BB962C8B-B14F-4D97-AF65-F5344CB8AC3E}">
        <p14:creationId xmlns:p14="http://schemas.microsoft.com/office/powerpoint/2010/main" val="253841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11</a:t>
            </a:fld>
            <a:endParaRPr lang="en-US"/>
          </a:p>
        </p:txBody>
      </p:sp>
    </p:spTree>
    <p:extLst>
      <p:ext uri="{BB962C8B-B14F-4D97-AF65-F5344CB8AC3E}">
        <p14:creationId xmlns:p14="http://schemas.microsoft.com/office/powerpoint/2010/main" val="383157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12</a:t>
            </a:fld>
            <a:endParaRPr lang="en-US"/>
          </a:p>
        </p:txBody>
      </p:sp>
    </p:spTree>
    <p:extLst>
      <p:ext uri="{BB962C8B-B14F-4D97-AF65-F5344CB8AC3E}">
        <p14:creationId xmlns:p14="http://schemas.microsoft.com/office/powerpoint/2010/main" val="272152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inputs have decreased by 40 million lbs and the outputs have decreased by 10 million lbs</a:t>
            </a:r>
          </a:p>
          <a:p>
            <a:r>
              <a:rPr lang="en-US" dirty="0" smtClean="0"/>
              <a:t>Most</a:t>
            </a:r>
            <a:r>
              <a:rPr lang="en-US" baseline="0" dirty="0" smtClean="0"/>
              <a:t> of the nitrogen is dissolved and does not settle out.  </a:t>
            </a:r>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13</a:t>
            </a:fld>
            <a:endParaRPr lang="en-US"/>
          </a:p>
        </p:txBody>
      </p:sp>
    </p:spTree>
    <p:extLst>
      <p:ext uri="{BB962C8B-B14F-4D97-AF65-F5344CB8AC3E}">
        <p14:creationId xmlns:p14="http://schemas.microsoft.com/office/powerpoint/2010/main" val="199262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300" dirty="0"/>
              <a:t>The sediment trapping efficiency is decreasing and has gone from 70-75% to 40-45%.</a:t>
            </a:r>
          </a:p>
          <a:p>
            <a:pPr lvl="0"/>
            <a:r>
              <a:rPr lang="en-US" sz="1300" dirty="0"/>
              <a:t>The reservoir system has stored 2% of N, 31% P and 27% of </a:t>
            </a:r>
            <a:r>
              <a:rPr lang="en-US" sz="1300" dirty="0" err="1"/>
              <a:t>Sed</a:t>
            </a:r>
            <a:r>
              <a:rPr lang="en-US" sz="1300" dirty="0"/>
              <a:t> between 1987 -2014.</a:t>
            </a:r>
          </a:p>
          <a:p>
            <a:pPr lvl="0"/>
            <a:endParaRPr lang="en-US" sz="1300" dirty="0"/>
          </a:p>
          <a:p>
            <a:pPr lvl="0"/>
            <a:r>
              <a:rPr lang="en-US" sz="1300" dirty="0" err="1"/>
              <a:t>Conostoga</a:t>
            </a:r>
            <a:r>
              <a:rPr lang="en-US" sz="1300" dirty="0"/>
              <a:t> is just like </a:t>
            </a:r>
            <a:r>
              <a:rPr lang="en-US" sz="1300" dirty="0" err="1"/>
              <a:t>marietta</a:t>
            </a:r>
            <a:r>
              <a:rPr lang="en-US" sz="1300" dirty="0"/>
              <a:t>.</a:t>
            </a:r>
          </a:p>
          <a:p>
            <a:pPr lvl="0"/>
            <a:endParaRPr lang="en-US" sz="1300" dirty="0"/>
          </a:p>
          <a:p>
            <a:pPr lvl="0"/>
            <a:r>
              <a:rPr lang="en-US" sz="1300" dirty="0"/>
              <a:t>If PA meets it’s load targets in </a:t>
            </a:r>
          </a:p>
          <a:p>
            <a:pPr lvl="0"/>
            <a:r>
              <a:rPr lang="en-US" sz="1300" dirty="0"/>
              <a:t>PA has more influence and should be doing more.  </a:t>
            </a:r>
          </a:p>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14</a:t>
            </a:fld>
            <a:endParaRPr lang="en-US"/>
          </a:p>
        </p:txBody>
      </p:sp>
    </p:spTree>
    <p:extLst>
      <p:ext uri="{BB962C8B-B14F-4D97-AF65-F5344CB8AC3E}">
        <p14:creationId xmlns:p14="http://schemas.microsoft.com/office/powerpoint/2010/main" val="251704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300" dirty="0"/>
              <a:t>The sediment trapping efficiency is decreasing and has gone from 70-75% to 40-45%.</a:t>
            </a:r>
          </a:p>
          <a:p>
            <a:pPr lvl="0"/>
            <a:r>
              <a:rPr lang="en-US" sz="1300" dirty="0"/>
              <a:t>The reservoir system has stored 2% of N, 31% P and 27% of </a:t>
            </a:r>
            <a:r>
              <a:rPr lang="en-US" sz="1300" dirty="0" err="1"/>
              <a:t>Sed</a:t>
            </a:r>
            <a:r>
              <a:rPr lang="en-US" sz="1300" dirty="0"/>
              <a:t> between 1987 -2014.</a:t>
            </a:r>
          </a:p>
          <a:p>
            <a:endParaRPr lang="en-US" dirty="0"/>
          </a:p>
        </p:txBody>
      </p:sp>
      <p:sp>
        <p:nvSpPr>
          <p:cNvPr id="4" name="Slide Number Placeholder 3"/>
          <p:cNvSpPr>
            <a:spLocks noGrp="1"/>
          </p:cNvSpPr>
          <p:nvPr>
            <p:ph type="sldNum" sz="quarter" idx="10"/>
          </p:nvPr>
        </p:nvSpPr>
        <p:spPr/>
        <p:txBody>
          <a:bodyPr/>
          <a:lstStyle/>
          <a:p>
            <a:fld id="{22F8213D-7ED3-5044-AFF8-D0E4EA2830A6}" type="slidenum">
              <a:rPr lang="en-US" smtClean="0"/>
              <a:pPr/>
              <a:t>15</a:t>
            </a:fld>
            <a:endParaRPr lang="en-US"/>
          </a:p>
        </p:txBody>
      </p:sp>
    </p:spTree>
    <p:extLst>
      <p:ext uri="{BB962C8B-B14F-4D97-AF65-F5344CB8AC3E}">
        <p14:creationId xmlns:p14="http://schemas.microsoft.com/office/powerpoint/2010/main" val="407717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14460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116117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338745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257985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245303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59034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81909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56928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277198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346772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D0FFF-E3B1-6748-A925-E3537F2C2EA0}" type="slidenum">
              <a:rPr lang="en-US" smtClean="0"/>
              <a:pPr/>
              <a:t>‹#›</a:t>
            </a:fld>
            <a:endParaRPr lang="en-US"/>
          </a:p>
        </p:txBody>
      </p:sp>
    </p:spTree>
    <p:extLst>
      <p:ext uri="{BB962C8B-B14F-4D97-AF65-F5344CB8AC3E}">
        <p14:creationId xmlns:p14="http://schemas.microsoft.com/office/powerpoint/2010/main" val="224528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0FFF-E3B1-6748-A925-E3537F2C2EA0}" type="slidenum">
              <a:rPr lang="en-US" smtClean="0"/>
              <a:pPr/>
              <a:t>‹#›</a:t>
            </a:fld>
            <a:endParaRPr lang="en-US"/>
          </a:p>
        </p:txBody>
      </p:sp>
    </p:spTree>
    <p:extLst>
      <p:ext uri="{BB962C8B-B14F-4D97-AF65-F5344CB8AC3E}">
        <p14:creationId xmlns:p14="http://schemas.microsoft.com/office/powerpoint/2010/main" val="4006929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cbrim.er.usgs.gov/loads_quer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brim.er.usgs.gov/loads_query.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brim.er.usgs.gov/loads_query.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800" dirty="0" err="1" smtClean="0"/>
              <a:t>Conowingo</a:t>
            </a:r>
            <a:r>
              <a:rPr lang="en-US" sz="4800" dirty="0" smtClean="0"/>
              <a:t> Dam Update</a:t>
            </a:r>
            <a:endParaRPr lang="en-US" sz="4800" dirty="0"/>
          </a:p>
        </p:txBody>
      </p:sp>
      <p:sp>
        <p:nvSpPr>
          <p:cNvPr id="6" name="Subtitle 5"/>
          <p:cNvSpPr>
            <a:spLocks noGrp="1"/>
          </p:cNvSpPr>
          <p:nvPr>
            <p:ph type="subTitle" idx="1"/>
          </p:nvPr>
        </p:nvSpPr>
        <p:spPr>
          <a:xfrm>
            <a:off x="1027289" y="3886200"/>
            <a:ext cx="7066844" cy="1752600"/>
          </a:xfrm>
        </p:spPr>
        <p:txBody>
          <a:bodyPr>
            <a:noAutofit/>
          </a:bodyPr>
          <a:lstStyle/>
          <a:p>
            <a:r>
              <a:rPr lang="en-US" sz="2800" dirty="0" smtClean="0">
                <a:solidFill>
                  <a:schemeClr val="tx1"/>
                </a:solidFill>
              </a:rPr>
              <a:t>Presented to the Citizens Advisory Committee</a:t>
            </a:r>
          </a:p>
          <a:p>
            <a:endParaRPr lang="en-US" sz="2800" dirty="0" smtClean="0">
              <a:solidFill>
                <a:schemeClr val="tx1"/>
              </a:solidFill>
            </a:endParaRPr>
          </a:p>
          <a:p>
            <a:r>
              <a:rPr lang="en-US" sz="1600" dirty="0" smtClean="0">
                <a:solidFill>
                  <a:schemeClr val="tx1"/>
                </a:solidFill>
              </a:rPr>
              <a:t>D. Lee </a:t>
            </a:r>
            <a:r>
              <a:rPr lang="en-US" sz="1600" dirty="0" err="1" smtClean="0">
                <a:solidFill>
                  <a:schemeClr val="tx1"/>
                </a:solidFill>
              </a:rPr>
              <a:t>Currey</a:t>
            </a:r>
            <a:endParaRPr lang="en-US" sz="1600" dirty="0" smtClean="0">
              <a:solidFill>
                <a:schemeClr val="tx1"/>
              </a:solidFill>
            </a:endParaRPr>
          </a:p>
          <a:p>
            <a:r>
              <a:rPr lang="en-US" sz="1600" dirty="0" smtClean="0">
                <a:solidFill>
                  <a:schemeClr val="tx1"/>
                </a:solidFill>
              </a:rPr>
              <a:t>Co-Chair CBP Modeling Workgroup</a:t>
            </a:r>
          </a:p>
          <a:p>
            <a:r>
              <a:rPr lang="en-US" sz="1600" dirty="0" smtClean="0">
                <a:solidFill>
                  <a:schemeClr val="tx1"/>
                </a:solidFill>
              </a:rPr>
              <a:t>Acting Director, Water Management Administration</a:t>
            </a:r>
          </a:p>
          <a:p>
            <a:r>
              <a:rPr lang="en-US" sz="1600" dirty="0" smtClean="0">
                <a:solidFill>
                  <a:schemeClr val="tx1"/>
                </a:solidFill>
              </a:rPr>
              <a:t>Maryland Department of the Environment</a:t>
            </a:r>
          </a:p>
          <a:p>
            <a:endParaRPr lang="en-US" sz="1600" dirty="0" smtClean="0">
              <a:solidFill>
                <a:schemeClr val="tx1"/>
              </a:solidFill>
            </a:endParaRPr>
          </a:p>
          <a:p>
            <a:r>
              <a:rPr lang="en-US" sz="1600" dirty="0" smtClean="0">
                <a:solidFill>
                  <a:schemeClr val="tx1"/>
                </a:solidFill>
              </a:rPr>
              <a:t>February 23, 2017</a:t>
            </a:r>
            <a:endParaRPr lang="en-US" sz="1400" dirty="0" smtClean="0">
              <a:solidFill>
                <a:schemeClr val="tx1"/>
              </a:solidFill>
            </a:endParaRPr>
          </a:p>
        </p:txBody>
      </p:sp>
      <p:sp>
        <p:nvSpPr>
          <p:cNvPr id="4" name="Slide Number Placeholder 3"/>
          <p:cNvSpPr>
            <a:spLocks noGrp="1"/>
          </p:cNvSpPr>
          <p:nvPr>
            <p:ph type="sldNum" sz="quarter" idx="12"/>
          </p:nvPr>
        </p:nvSpPr>
        <p:spPr/>
        <p:txBody>
          <a:bodyPr/>
          <a:lstStyle/>
          <a:p>
            <a:fld id="{0F1D0FFF-E3B1-6748-A925-E3537F2C2EA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5" descr="conowingo dam diagramV4-version 2-02.png"/>
          <p:cNvPicPr>
            <a:picLocks noChangeAspect="1"/>
          </p:cNvPicPr>
          <p:nvPr/>
        </p:nvPicPr>
        <p:blipFill>
          <a:blip r:embed="rId3"/>
          <a:srcRect t="12875"/>
          <a:stretch>
            <a:fillRect/>
          </a:stretch>
        </p:blipFill>
        <p:spPr bwMode="auto">
          <a:xfrm>
            <a:off x="819651" y="903190"/>
            <a:ext cx="7447097" cy="5132722"/>
          </a:xfrm>
          <a:prstGeom prst="rect">
            <a:avLst/>
          </a:prstGeom>
          <a:noFill/>
          <a:ln w="9525">
            <a:noFill/>
            <a:miter lim="800000"/>
            <a:headEnd/>
            <a:tailEnd/>
          </a:ln>
        </p:spPr>
      </p:pic>
      <p:sp>
        <p:nvSpPr>
          <p:cNvPr id="5" name="TextBox 4"/>
          <p:cNvSpPr txBox="1"/>
          <p:nvPr/>
        </p:nvSpPr>
        <p:spPr>
          <a:xfrm>
            <a:off x="451698" y="166196"/>
            <a:ext cx="8658665" cy="400110"/>
          </a:xfrm>
          <a:prstGeom prst="rect">
            <a:avLst/>
          </a:prstGeom>
          <a:noFill/>
        </p:spPr>
        <p:txBody>
          <a:bodyPr wrap="square" rtlCol="0">
            <a:spAutoFit/>
          </a:bodyPr>
          <a:lstStyle/>
          <a:p>
            <a:pPr algn="ctr"/>
            <a:r>
              <a:rPr lang="en-US" sz="2000" b="1" dirty="0" smtClean="0">
                <a:latin typeface="Georgia" panose="02040502050405020303" pitchFamily="18" charset="0"/>
              </a:rPr>
              <a:t>Characteristic of Reservoirs</a:t>
            </a:r>
            <a:endParaRPr lang="en-US" sz="2000" b="1" dirty="0">
              <a:latin typeface="Georgia" panose="02040502050405020303" pitchFamily="18" charset="0"/>
            </a:endParaRPr>
          </a:p>
        </p:txBody>
      </p:sp>
      <p:sp>
        <p:nvSpPr>
          <p:cNvPr id="6" name="TextBox 5"/>
          <p:cNvSpPr txBox="1"/>
          <p:nvPr/>
        </p:nvSpPr>
        <p:spPr>
          <a:xfrm>
            <a:off x="282244" y="6312387"/>
            <a:ext cx="7649082" cy="369332"/>
          </a:xfrm>
          <a:prstGeom prst="rect">
            <a:avLst/>
          </a:prstGeom>
          <a:noFill/>
        </p:spPr>
        <p:txBody>
          <a:bodyPr wrap="none" rtlCol="0">
            <a:spAutoFit/>
          </a:bodyPr>
          <a:lstStyle/>
          <a:p>
            <a:r>
              <a:rPr lang="en-US" dirty="0" smtClean="0"/>
              <a:t>Dynamic Equilibrium is when, over many years, the input is equal to the output </a:t>
            </a:r>
            <a:endParaRPr lang="en-US" dirty="0"/>
          </a:p>
        </p:txBody>
      </p:sp>
      <p:sp>
        <p:nvSpPr>
          <p:cNvPr id="7" name="TextBox 6"/>
          <p:cNvSpPr txBox="1"/>
          <p:nvPr/>
        </p:nvSpPr>
        <p:spPr>
          <a:xfrm rot="16200000">
            <a:off x="7351243" y="3386667"/>
            <a:ext cx="3029163" cy="369332"/>
          </a:xfrm>
          <a:prstGeom prst="rect">
            <a:avLst/>
          </a:prstGeom>
          <a:noFill/>
        </p:spPr>
        <p:txBody>
          <a:bodyPr wrap="none" rtlCol="0">
            <a:spAutoFit/>
          </a:bodyPr>
          <a:lstStyle/>
          <a:p>
            <a:r>
              <a:rPr lang="en-US" dirty="0" smtClean="0"/>
              <a:t>Fate and Transport of Material</a:t>
            </a:r>
            <a:endParaRPr lang="en-US" dirty="0"/>
          </a:p>
        </p:txBody>
      </p:sp>
      <p:sp>
        <p:nvSpPr>
          <p:cNvPr id="8" name="Right Arrow 7"/>
          <p:cNvSpPr/>
          <p:nvPr/>
        </p:nvSpPr>
        <p:spPr>
          <a:xfrm>
            <a:off x="8500533" y="3127022"/>
            <a:ext cx="180625" cy="6999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94070869"/>
              </p:ext>
            </p:extLst>
          </p:nvPr>
        </p:nvGraphicFramePr>
        <p:xfrm>
          <a:off x="3387844" y="1307527"/>
          <a:ext cx="5172331" cy="5100495"/>
        </p:xfrm>
        <a:graphic>
          <a:graphicData uri="http://schemas.openxmlformats.org/drawingml/2006/table">
            <a:tbl>
              <a:tblPr/>
              <a:tblGrid>
                <a:gridCol w="1774999"/>
                <a:gridCol w="260574"/>
                <a:gridCol w="930389"/>
                <a:gridCol w="399065"/>
                <a:gridCol w="829607"/>
                <a:gridCol w="396778"/>
                <a:gridCol w="580919"/>
              </a:tblGrid>
              <a:tr h="618979">
                <a:tc gridSpan="7">
                  <a:txBody>
                    <a:bodyPr/>
                    <a:lstStyle/>
                    <a:p>
                      <a:pPr marL="0" marR="0" algn="ctr" fontAlgn="b">
                        <a:lnSpc>
                          <a:spcPct val="115000"/>
                        </a:lnSpc>
                        <a:spcBef>
                          <a:spcPts val="0"/>
                        </a:spcBef>
                        <a:spcAft>
                          <a:spcPts val="0"/>
                        </a:spcAft>
                      </a:pPr>
                      <a:r>
                        <a:rPr lang="en-US" sz="2800" dirty="0" smtClean="0">
                          <a:latin typeface="Calibri"/>
                          <a:ea typeface="Calibri"/>
                          <a:cs typeface="Times New Roman"/>
                        </a:rPr>
                        <a:t>Long-Term Monitoring</a:t>
                      </a:r>
                      <a:r>
                        <a:rPr lang="en-US" sz="2800" baseline="0" dirty="0" smtClean="0">
                          <a:latin typeface="Calibri"/>
                          <a:ea typeface="Calibri"/>
                          <a:cs typeface="Times New Roman"/>
                        </a:rPr>
                        <a:t> Trends</a:t>
                      </a: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58400">
                <a:tc>
                  <a:txBody>
                    <a:bodyPr/>
                    <a:lstStyle/>
                    <a:p>
                      <a:pPr marL="0" marR="0" algn="ctr" fontAlgn="b">
                        <a:lnSpc>
                          <a:spcPct val="115000"/>
                        </a:lnSpc>
                        <a:spcBef>
                          <a:spcPts val="0"/>
                        </a:spcBef>
                        <a:spcAft>
                          <a:spcPts val="0"/>
                        </a:spcAft>
                      </a:pPr>
                      <a:r>
                        <a:rPr lang="en-US" sz="1800" kern="1200" dirty="0" smtClean="0">
                          <a:solidFill>
                            <a:srgbClr val="000000"/>
                          </a:solidFill>
                          <a:latin typeface="Calibri"/>
                          <a:ea typeface="Times New Roman"/>
                          <a:cs typeface="Arial"/>
                        </a:rPr>
                        <a:t>Monitoring</a:t>
                      </a:r>
                      <a:r>
                        <a:rPr lang="en-US" sz="1800" kern="1200" baseline="0" dirty="0" smtClean="0">
                          <a:solidFill>
                            <a:srgbClr val="000000"/>
                          </a:solidFill>
                          <a:latin typeface="Calibri"/>
                          <a:ea typeface="Times New Roman"/>
                          <a:cs typeface="Arial"/>
                        </a:rPr>
                        <a:t> Station </a:t>
                      </a:r>
                    </a:p>
                    <a:p>
                      <a:pPr marL="0" marR="0" algn="ctr" fontAlgn="b">
                        <a:lnSpc>
                          <a:spcPct val="115000"/>
                        </a:lnSpc>
                        <a:spcBef>
                          <a:spcPts val="0"/>
                        </a:spcBef>
                        <a:spcAft>
                          <a:spcPts val="0"/>
                        </a:spcAft>
                      </a:pPr>
                      <a:r>
                        <a:rPr lang="en-US" sz="1800" kern="1200" dirty="0" smtClean="0">
                          <a:solidFill>
                            <a:srgbClr val="000000"/>
                          </a:solidFill>
                          <a:latin typeface="Calibri"/>
                          <a:ea typeface="Times New Roman"/>
                          <a:cs typeface="Arial"/>
                        </a:rPr>
                        <a:t>Name</a:t>
                      </a: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b">
                        <a:lnSpc>
                          <a:spcPct val="115000"/>
                        </a:lnSpc>
                        <a:spcBef>
                          <a:spcPts val="0"/>
                        </a:spcBef>
                        <a:spcAft>
                          <a:spcPts val="0"/>
                        </a:spcAft>
                      </a:pPr>
                      <a:r>
                        <a:rPr lang="en-US" sz="1800" b="1" kern="1200" dirty="0">
                          <a:solidFill>
                            <a:srgbClr val="000000"/>
                          </a:solidFill>
                          <a:latin typeface="Calibri"/>
                          <a:ea typeface="Times New Roman"/>
                          <a:cs typeface="Arial"/>
                        </a:rPr>
                        <a:t>Total </a:t>
                      </a:r>
                      <a:endParaRPr lang="en-US" sz="1800" b="1" kern="1200" dirty="0" smtClean="0">
                        <a:solidFill>
                          <a:srgbClr val="000000"/>
                        </a:solidFill>
                        <a:latin typeface="Calibri"/>
                        <a:ea typeface="Times New Roman"/>
                        <a:cs typeface="Arial"/>
                      </a:endParaRPr>
                    </a:p>
                    <a:p>
                      <a:pPr marL="0" marR="0" algn="ctr" fontAlgn="b">
                        <a:lnSpc>
                          <a:spcPct val="115000"/>
                        </a:lnSpc>
                        <a:spcBef>
                          <a:spcPts val="0"/>
                        </a:spcBef>
                        <a:spcAft>
                          <a:spcPts val="0"/>
                        </a:spcAft>
                      </a:pPr>
                      <a:r>
                        <a:rPr lang="en-US" sz="1800" b="1" kern="1200" dirty="0" smtClean="0">
                          <a:solidFill>
                            <a:srgbClr val="000000"/>
                          </a:solidFill>
                          <a:latin typeface="Calibri"/>
                          <a:ea typeface="Times New Roman"/>
                          <a:cs typeface="Arial"/>
                        </a:rPr>
                        <a:t>Nitrogen</a:t>
                      </a:r>
                      <a:endParaRPr lang="en-US" sz="2800" b="1"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800" b="1" kern="1200" dirty="0">
                          <a:solidFill>
                            <a:srgbClr val="000000"/>
                          </a:solidFill>
                          <a:latin typeface="Calibri"/>
                          <a:ea typeface="Times New Roman"/>
                          <a:cs typeface="Arial"/>
                        </a:rPr>
                        <a:t>Total Phosphorus</a:t>
                      </a:r>
                      <a:endParaRPr lang="en-US" sz="2800" b="1"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800" b="1" kern="1200" dirty="0">
                          <a:solidFill>
                            <a:srgbClr val="000000"/>
                          </a:solidFill>
                          <a:latin typeface="Calibri"/>
                          <a:ea typeface="Times New Roman"/>
                          <a:cs typeface="Arial"/>
                        </a:rPr>
                        <a:t>Sediment</a:t>
                      </a:r>
                      <a:endParaRPr lang="en-US" sz="28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02356">
                <a:tc>
                  <a:txBody>
                    <a:bodyPr/>
                    <a:lstStyle/>
                    <a:p>
                      <a:pPr marL="0" marR="0" fontAlgn="b">
                        <a:lnSpc>
                          <a:spcPct val="115000"/>
                        </a:lnSpc>
                        <a:spcBef>
                          <a:spcPts val="0"/>
                        </a:spcBef>
                        <a:spcAft>
                          <a:spcPts val="0"/>
                        </a:spcAft>
                      </a:pPr>
                      <a:r>
                        <a:rPr lang="en-US" sz="2000" kern="1200" dirty="0" smtClean="0">
                          <a:solidFill>
                            <a:srgbClr val="000000"/>
                          </a:solidFill>
                          <a:latin typeface="Calibri"/>
                          <a:ea typeface="Times New Roman"/>
                          <a:cs typeface="Arial"/>
                        </a:rPr>
                        <a:t>Susquehanna at</a:t>
                      </a:r>
                      <a:r>
                        <a:rPr lang="en-US" sz="2000" kern="1200" baseline="0" dirty="0" smtClean="0">
                          <a:solidFill>
                            <a:srgbClr val="000000"/>
                          </a:solidFill>
                          <a:latin typeface="Calibri"/>
                          <a:ea typeface="Times New Roman"/>
                          <a:cs typeface="Arial"/>
                        </a:rPr>
                        <a:t> </a:t>
                      </a:r>
                      <a:r>
                        <a:rPr lang="en-US" sz="2000" kern="1200" dirty="0" smtClean="0">
                          <a:solidFill>
                            <a:srgbClr val="000000"/>
                          </a:solidFill>
                          <a:latin typeface="Calibri"/>
                          <a:ea typeface="Times New Roman"/>
                          <a:cs typeface="Arial"/>
                        </a:rPr>
                        <a:t>Marietta</a:t>
                      </a:r>
                      <a:endParaRPr lang="en-US" sz="28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86264">
                <a:tc>
                  <a:txBody>
                    <a:bodyPr/>
                    <a:lstStyle/>
                    <a:p>
                      <a:pPr marL="0" marR="0" fontAlgn="b">
                        <a:lnSpc>
                          <a:spcPct val="115000"/>
                        </a:lnSpc>
                        <a:spcBef>
                          <a:spcPts val="0"/>
                        </a:spcBef>
                        <a:spcAft>
                          <a:spcPts val="0"/>
                        </a:spcAft>
                      </a:pPr>
                      <a:r>
                        <a:rPr lang="en-US" sz="2000" kern="1200" dirty="0" smtClean="0">
                          <a:solidFill>
                            <a:srgbClr val="000000"/>
                          </a:solidFill>
                          <a:latin typeface="Calibri"/>
                          <a:ea typeface="Times New Roman"/>
                          <a:cs typeface="Arial"/>
                        </a:rPr>
                        <a:t>Conestoga River</a:t>
                      </a:r>
                      <a:endParaRPr lang="en-US" sz="28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03385">
                <a:tc>
                  <a:txBody>
                    <a:bodyPr/>
                    <a:lstStyle/>
                    <a:p>
                      <a:pPr marL="0" marR="0" fontAlgn="b">
                        <a:lnSpc>
                          <a:spcPct val="115000"/>
                        </a:lnSpc>
                        <a:spcBef>
                          <a:spcPts val="0"/>
                        </a:spcBef>
                        <a:spcAft>
                          <a:spcPts val="0"/>
                        </a:spcAft>
                      </a:pPr>
                      <a:r>
                        <a:rPr lang="en-US" sz="2000" dirty="0" err="1" smtClean="0">
                          <a:latin typeface="Calibri"/>
                          <a:ea typeface="Calibri"/>
                          <a:cs typeface="Times New Roman"/>
                        </a:rPr>
                        <a:t>Pequea</a:t>
                      </a:r>
                      <a:r>
                        <a:rPr lang="en-US" sz="2000" baseline="0" dirty="0" smtClean="0">
                          <a:latin typeface="Calibri"/>
                          <a:ea typeface="Calibri"/>
                          <a:cs typeface="Times New Roman"/>
                        </a:rPr>
                        <a:t> Creek</a:t>
                      </a:r>
                      <a:endParaRPr lang="en-US" sz="20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fontAlgn="b">
                        <a:lnSpc>
                          <a:spcPct val="115000"/>
                        </a:lnSpc>
                        <a:spcBef>
                          <a:spcPts val="0"/>
                        </a:spcBef>
                        <a:spcAft>
                          <a:spcPts val="0"/>
                        </a:spcAft>
                      </a:pPr>
                      <a:endParaRPr lang="en-US" sz="2800" dirty="0" smtClean="0">
                        <a:latin typeface="Calibri"/>
                        <a:ea typeface="Calibri"/>
                        <a:cs typeface="Times New Roman"/>
                      </a:endParaRPr>
                    </a:p>
                    <a:p>
                      <a:pPr marL="0" marR="0" algn="ctr" fontAlgn="b">
                        <a:lnSpc>
                          <a:spcPct val="115000"/>
                        </a:lnSpc>
                        <a:spcBef>
                          <a:spcPts val="0"/>
                        </a:spcBef>
                        <a:spcAft>
                          <a:spcPts val="0"/>
                        </a:spcAft>
                      </a:pPr>
                      <a:r>
                        <a:rPr lang="en-US" sz="2800" dirty="0" smtClean="0">
                          <a:latin typeface="Calibri"/>
                          <a:ea typeface="Calibri"/>
                          <a:cs typeface="Times New Roman"/>
                        </a:rPr>
                        <a:t>*</a:t>
                      </a: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indent="0" algn="ctr" defTabSz="457200" rtl="0" eaLnBrk="1" fontAlgn="b" latinLnBrk="0" hangingPunct="1">
                        <a:lnSpc>
                          <a:spcPct val="115000"/>
                        </a:lnSpc>
                        <a:spcBef>
                          <a:spcPts val="0"/>
                        </a:spcBef>
                        <a:spcAft>
                          <a:spcPts val="0"/>
                        </a:spcAft>
                        <a:buClrTx/>
                        <a:buSzTx/>
                        <a:buFontTx/>
                        <a:buNone/>
                        <a:tabLst/>
                        <a:defRPr/>
                      </a:pPr>
                      <a:endParaRPr lang="en-US" sz="2800" dirty="0" smtClean="0">
                        <a:latin typeface="+mn-lt"/>
                        <a:ea typeface="Calibri"/>
                        <a:cs typeface="Times New Roman"/>
                      </a:endParaRPr>
                    </a:p>
                    <a:p>
                      <a:pPr marL="0" marR="0" indent="0" algn="ctr" defTabSz="457200" rtl="0" eaLnBrk="1" fontAlgn="b" latinLnBrk="0" hangingPunct="1">
                        <a:lnSpc>
                          <a:spcPct val="115000"/>
                        </a:lnSpc>
                        <a:spcBef>
                          <a:spcPts val="0"/>
                        </a:spcBef>
                        <a:spcAft>
                          <a:spcPts val="0"/>
                        </a:spcAft>
                        <a:buClrTx/>
                        <a:buSzTx/>
                        <a:buFontTx/>
                        <a:buNone/>
                        <a:tabLst/>
                        <a:defRPr/>
                      </a:pPr>
                      <a:r>
                        <a:rPr lang="en-US" sz="2800" dirty="0" smtClean="0">
                          <a:latin typeface="+mn-lt"/>
                          <a:ea typeface="Calibri"/>
                          <a:cs typeface="Times New Roman"/>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endParaRPr lang="en-US" sz="2800" dirty="0" smtClean="0">
                        <a:latin typeface="Calibri"/>
                        <a:ea typeface="Calibri"/>
                        <a:cs typeface="Times New Roman"/>
                      </a:endParaRPr>
                    </a:p>
                    <a:p>
                      <a:pPr marL="0" marR="0" algn="ctr">
                        <a:lnSpc>
                          <a:spcPct val="115000"/>
                        </a:lnSpc>
                        <a:spcBef>
                          <a:spcPts val="0"/>
                        </a:spcBef>
                        <a:spcAft>
                          <a:spcPts val="0"/>
                        </a:spcAft>
                      </a:pPr>
                      <a:r>
                        <a:rPr lang="en-US" sz="2800" dirty="0" smtClean="0">
                          <a:latin typeface="Calibri"/>
                          <a:ea typeface="Calibri"/>
                          <a:cs typeface="Times New Roman"/>
                        </a:rPr>
                        <a:t>*</a:t>
                      </a: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39116">
                <a:tc>
                  <a:txBody>
                    <a:bodyPr/>
                    <a:lstStyle/>
                    <a:p>
                      <a:pPr marL="0" marR="0" fontAlgn="b">
                        <a:lnSpc>
                          <a:spcPct val="115000"/>
                        </a:lnSpc>
                        <a:spcBef>
                          <a:spcPts val="0"/>
                        </a:spcBef>
                        <a:spcAft>
                          <a:spcPts val="0"/>
                        </a:spcAft>
                      </a:pPr>
                      <a:r>
                        <a:rPr lang="en-US" sz="2000" kern="1200" dirty="0" smtClean="0">
                          <a:solidFill>
                            <a:srgbClr val="000000"/>
                          </a:solidFill>
                          <a:latin typeface="Calibri"/>
                          <a:ea typeface="Times New Roman"/>
                          <a:cs typeface="Arial"/>
                        </a:rPr>
                        <a:t>Susquehanna at </a:t>
                      </a:r>
                      <a:r>
                        <a:rPr lang="en-US" sz="2000" kern="1200" dirty="0" err="1" smtClean="0">
                          <a:solidFill>
                            <a:srgbClr val="000000"/>
                          </a:solidFill>
                          <a:latin typeface="Calibri"/>
                          <a:ea typeface="Times New Roman"/>
                          <a:cs typeface="Arial"/>
                        </a:rPr>
                        <a:t>Conowingo</a:t>
                      </a:r>
                      <a:endParaRPr lang="en-US" sz="28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8"/>
          <p:cNvSpPr>
            <a:spLocks noGrp="1"/>
          </p:cNvSpPr>
          <p:nvPr>
            <p:ph type="title"/>
          </p:nvPr>
        </p:nvSpPr>
        <p:spPr>
          <a:xfrm>
            <a:off x="0" y="126313"/>
            <a:ext cx="9144000" cy="1143000"/>
          </a:xfrm>
        </p:spPr>
        <p:txBody>
          <a:bodyPr>
            <a:noAutofit/>
          </a:bodyPr>
          <a:lstStyle/>
          <a:p>
            <a:r>
              <a:rPr lang="en-US" sz="2800" b="1" dirty="0" smtClean="0">
                <a:latin typeface="Georgia" panose="02040502050405020303" pitchFamily="18" charset="0"/>
              </a:rPr>
              <a:t>Nutrient and Sediment Loading </a:t>
            </a:r>
            <a:r>
              <a:rPr lang="en-US" sz="2800" b="1" dirty="0">
                <a:latin typeface="Georgia" panose="02040502050405020303" pitchFamily="18" charset="0"/>
              </a:rPr>
              <a:t>T</a:t>
            </a:r>
            <a:r>
              <a:rPr lang="en-US" sz="2800" b="1" dirty="0" smtClean="0">
                <a:latin typeface="Georgia" panose="02040502050405020303" pitchFamily="18" charset="0"/>
              </a:rPr>
              <a:t>rends into and Out of the Reservoir System (1985 to 2014)</a:t>
            </a:r>
            <a:endParaRPr lang="en-US" sz="2800" b="1" dirty="0">
              <a:latin typeface="Georgia" panose="02040502050405020303" pitchFamily="18" charset="0"/>
            </a:endParaRPr>
          </a:p>
        </p:txBody>
      </p:sp>
      <p:sp>
        <p:nvSpPr>
          <p:cNvPr id="10" name="TextBox 9"/>
          <p:cNvSpPr txBox="1"/>
          <p:nvPr/>
        </p:nvSpPr>
        <p:spPr>
          <a:xfrm>
            <a:off x="53975" y="6374145"/>
            <a:ext cx="3743845" cy="461665"/>
          </a:xfrm>
          <a:prstGeom prst="rect">
            <a:avLst/>
          </a:prstGeom>
          <a:noFill/>
        </p:spPr>
        <p:txBody>
          <a:bodyPr wrap="none" rtlCol="0">
            <a:spAutoFit/>
          </a:bodyPr>
          <a:lstStyle/>
          <a:p>
            <a:r>
              <a:rPr lang="en-US" sz="1200" dirty="0" smtClean="0"/>
              <a:t>Source: USGS Trend Results published to internet in 2016</a:t>
            </a:r>
          </a:p>
          <a:p>
            <a:r>
              <a:rPr lang="en-US" sz="1200" dirty="0" smtClean="0"/>
              <a:t>* WQ data record not long enough for establishing trends</a:t>
            </a:r>
            <a:endParaRPr lang="en-US" sz="1200" dirty="0"/>
          </a:p>
        </p:txBody>
      </p:sp>
      <p:sp>
        <p:nvSpPr>
          <p:cNvPr id="11" name="Down Arrow 10"/>
          <p:cNvSpPr/>
          <p:nvPr/>
        </p:nvSpPr>
        <p:spPr>
          <a:xfrm>
            <a:off x="5592140" y="5802252"/>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flipV="1">
            <a:off x="6561721" y="6382321"/>
            <a:ext cx="237507" cy="36813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5592140" y="3326645"/>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5592566" y="4292828"/>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4400412" y="6382321"/>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6799228" y="3326645"/>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6804217" y="4292827"/>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flipV="1">
            <a:off x="6804217" y="5766464"/>
            <a:ext cx="237507" cy="36813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rcRect l="9823" t="6331" r="9720" b="7312"/>
          <a:stretch>
            <a:fillRect/>
          </a:stretch>
        </p:blipFill>
        <p:spPr>
          <a:xfrm>
            <a:off x="53975" y="1519238"/>
            <a:ext cx="2868299" cy="4816693"/>
          </a:xfrm>
          <a:prstGeom prst="rect">
            <a:avLst/>
          </a:prstGeom>
        </p:spPr>
      </p:pic>
      <p:sp>
        <p:nvSpPr>
          <p:cNvPr id="27" name="Rectangle 26"/>
          <p:cNvSpPr/>
          <p:nvPr/>
        </p:nvSpPr>
        <p:spPr>
          <a:xfrm>
            <a:off x="1784195" y="1661189"/>
            <a:ext cx="1138079" cy="17733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flipV="1">
            <a:off x="7955182" y="5766463"/>
            <a:ext cx="237507" cy="36813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wn Arrow 40"/>
          <p:cNvSpPr/>
          <p:nvPr/>
        </p:nvSpPr>
        <p:spPr>
          <a:xfrm>
            <a:off x="7954340" y="3326645"/>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wn Arrow 42"/>
          <p:cNvSpPr/>
          <p:nvPr/>
        </p:nvSpPr>
        <p:spPr>
          <a:xfrm>
            <a:off x="7955182" y="4292826"/>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37919" y="6386188"/>
            <a:ext cx="1252331" cy="369332"/>
          </a:xfrm>
          <a:prstGeom prst="rect">
            <a:avLst/>
          </a:prstGeom>
          <a:noFill/>
        </p:spPr>
        <p:txBody>
          <a:bodyPr wrap="none" rtlCol="0">
            <a:spAutoFit/>
          </a:bodyPr>
          <a:lstStyle/>
          <a:p>
            <a:r>
              <a:rPr lang="en-US" dirty="0" smtClean="0"/>
              <a:t>- improving</a:t>
            </a:r>
            <a:endParaRPr lang="en-US" dirty="0"/>
          </a:p>
        </p:txBody>
      </p:sp>
      <p:sp>
        <p:nvSpPr>
          <p:cNvPr id="46" name="TextBox 45"/>
          <p:cNvSpPr txBox="1"/>
          <p:nvPr/>
        </p:nvSpPr>
        <p:spPr>
          <a:xfrm>
            <a:off x="6799228" y="6413988"/>
            <a:ext cx="1245919" cy="369332"/>
          </a:xfrm>
          <a:prstGeom prst="rect">
            <a:avLst/>
          </a:prstGeom>
          <a:noFill/>
        </p:spPr>
        <p:txBody>
          <a:bodyPr wrap="none" rtlCol="0">
            <a:spAutoFit/>
          </a:bodyPr>
          <a:lstStyle/>
          <a:p>
            <a:r>
              <a:rPr lang="en-US" dirty="0" smtClean="0"/>
              <a:t>- degrading</a:t>
            </a:r>
            <a:endParaRPr lang="en-US" dirty="0"/>
          </a:p>
        </p:txBody>
      </p:sp>
      <p:cxnSp>
        <p:nvCxnSpPr>
          <p:cNvPr id="22" name="Straight Arrow Connector 21"/>
          <p:cNvCxnSpPr/>
          <p:nvPr/>
        </p:nvCxnSpPr>
        <p:spPr>
          <a:xfrm flipH="1" flipV="1">
            <a:off x="519546" y="1900052"/>
            <a:ext cx="2851067" cy="157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2719450" y="5828418"/>
            <a:ext cx="6511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flipV="1">
            <a:off x="1437855" y="3125890"/>
            <a:ext cx="1957073" cy="11927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flipV="1">
            <a:off x="1516551" y="3632886"/>
            <a:ext cx="1840414" cy="16880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fld id="{0F1D0FFF-E3B1-6748-A925-E3537F2C2EA0}" type="slidenum">
              <a:rPr lang="en-US" smtClean="0"/>
              <a:pPr/>
              <a:t>11</a:t>
            </a:fld>
            <a:endParaRPr lang="en-US"/>
          </a:p>
        </p:txBody>
      </p:sp>
    </p:spTree>
    <p:extLst>
      <p:ext uri="{BB962C8B-B14F-4D97-AF65-F5344CB8AC3E}">
        <p14:creationId xmlns:p14="http://schemas.microsoft.com/office/powerpoint/2010/main" val="2201965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95327985"/>
              </p:ext>
            </p:extLst>
          </p:nvPr>
        </p:nvGraphicFramePr>
        <p:xfrm>
          <a:off x="3387844" y="1307527"/>
          <a:ext cx="5172331" cy="5100495"/>
        </p:xfrm>
        <a:graphic>
          <a:graphicData uri="http://schemas.openxmlformats.org/drawingml/2006/table">
            <a:tbl>
              <a:tblPr/>
              <a:tblGrid>
                <a:gridCol w="1774999"/>
                <a:gridCol w="260574"/>
                <a:gridCol w="930389"/>
                <a:gridCol w="399065"/>
                <a:gridCol w="829607"/>
                <a:gridCol w="396778"/>
                <a:gridCol w="580919"/>
              </a:tblGrid>
              <a:tr h="618979">
                <a:tc gridSpan="7">
                  <a:txBody>
                    <a:bodyPr/>
                    <a:lstStyle/>
                    <a:p>
                      <a:pPr marL="0" marR="0" algn="ctr" fontAlgn="b">
                        <a:lnSpc>
                          <a:spcPct val="115000"/>
                        </a:lnSpc>
                        <a:spcBef>
                          <a:spcPts val="0"/>
                        </a:spcBef>
                        <a:spcAft>
                          <a:spcPts val="0"/>
                        </a:spcAft>
                      </a:pPr>
                      <a:r>
                        <a:rPr lang="en-US" sz="2800" dirty="0" smtClean="0">
                          <a:latin typeface="Calibri"/>
                          <a:ea typeface="Calibri"/>
                          <a:cs typeface="Times New Roman"/>
                        </a:rPr>
                        <a:t>Recent Monitoring</a:t>
                      </a:r>
                      <a:r>
                        <a:rPr lang="en-US" sz="2800" baseline="0" dirty="0" smtClean="0">
                          <a:latin typeface="Calibri"/>
                          <a:ea typeface="Calibri"/>
                          <a:cs typeface="Times New Roman"/>
                        </a:rPr>
                        <a:t> Trends</a:t>
                      </a: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58400">
                <a:tc>
                  <a:txBody>
                    <a:bodyPr/>
                    <a:lstStyle/>
                    <a:p>
                      <a:pPr marL="0" marR="0" algn="ctr" fontAlgn="b">
                        <a:lnSpc>
                          <a:spcPct val="115000"/>
                        </a:lnSpc>
                        <a:spcBef>
                          <a:spcPts val="0"/>
                        </a:spcBef>
                        <a:spcAft>
                          <a:spcPts val="0"/>
                        </a:spcAft>
                      </a:pPr>
                      <a:r>
                        <a:rPr lang="en-US" sz="1800" kern="1200" dirty="0" smtClean="0">
                          <a:solidFill>
                            <a:srgbClr val="000000"/>
                          </a:solidFill>
                          <a:latin typeface="Calibri"/>
                          <a:ea typeface="Times New Roman"/>
                          <a:cs typeface="Arial"/>
                        </a:rPr>
                        <a:t>Monitoring</a:t>
                      </a:r>
                      <a:r>
                        <a:rPr lang="en-US" sz="1800" kern="1200" baseline="0" dirty="0" smtClean="0">
                          <a:solidFill>
                            <a:srgbClr val="000000"/>
                          </a:solidFill>
                          <a:latin typeface="Calibri"/>
                          <a:ea typeface="Times New Roman"/>
                          <a:cs typeface="Arial"/>
                        </a:rPr>
                        <a:t> Station </a:t>
                      </a:r>
                    </a:p>
                    <a:p>
                      <a:pPr marL="0" marR="0" algn="ctr" fontAlgn="b">
                        <a:lnSpc>
                          <a:spcPct val="115000"/>
                        </a:lnSpc>
                        <a:spcBef>
                          <a:spcPts val="0"/>
                        </a:spcBef>
                        <a:spcAft>
                          <a:spcPts val="0"/>
                        </a:spcAft>
                      </a:pPr>
                      <a:r>
                        <a:rPr lang="en-US" sz="1800" kern="1200" dirty="0" smtClean="0">
                          <a:solidFill>
                            <a:srgbClr val="000000"/>
                          </a:solidFill>
                          <a:latin typeface="Calibri"/>
                          <a:ea typeface="Times New Roman"/>
                          <a:cs typeface="Arial"/>
                        </a:rPr>
                        <a:t>Name</a:t>
                      </a: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b">
                        <a:lnSpc>
                          <a:spcPct val="115000"/>
                        </a:lnSpc>
                        <a:spcBef>
                          <a:spcPts val="0"/>
                        </a:spcBef>
                        <a:spcAft>
                          <a:spcPts val="0"/>
                        </a:spcAft>
                      </a:pPr>
                      <a:r>
                        <a:rPr lang="en-US" sz="1800" b="1" kern="1200" dirty="0">
                          <a:solidFill>
                            <a:srgbClr val="000000"/>
                          </a:solidFill>
                          <a:latin typeface="Calibri"/>
                          <a:ea typeface="Times New Roman"/>
                          <a:cs typeface="Arial"/>
                        </a:rPr>
                        <a:t>Total </a:t>
                      </a:r>
                      <a:endParaRPr lang="en-US" sz="1800" b="1" kern="1200" dirty="0" smtClean="0">
                        <a:solidFill>
                          <a:srgbClr val="000000"/>
                        </a:solidFill>
                        <a:latin typeface="Calibri"/>
                        <a:ea typeface="Times New Roman"/>
                        <a:cs typeface="Arial"/>
                      </a:endParaRPr>
                    </a:p>
                    <a:p>
                      <a:pPr marL="0" marR="0" algn="ctr" fontAlgn="b">
                        <a:lnSpc>
                          <a:spcPct val="115000"/>
                        </a:lnSpc>
                        <a:spcBef>
                          <a:spcPts val="0"/>
                        </a:spcBef>
                        <a:spcAft>
                          <a:spcPts val="0"/>
                        </a:spcAft>
                      </a:pPr>
                      <a:r>
                        <a:rPr lang="en-US" sz="1800" b="1" kern="1200" dirty="0" smtClean="0">
                          <a:solidFill>
                            <a:srgbClr val="000000"/>
                          </a:solidFill>
                          <a:latin typeface="Calibri"/>
                          <a:ea typeface="Times New Roman"/>
                          <a:cs typeface="Arial"/>
                        </a:rPr>
                        <a:t>Nitrogen</a:t>
                      </a:r>
                      <a:endParaRPr lang="en-US" sz="2800" b="1"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800" b="1" kern="1200" dirty="0">
                          <a:solidFill>
                            <a:srgbClr val="000000"/>
                          </a:solidFill>
                          <a:latin typeface="Calibri"/>
                          <a:ea typeface="Times New Roman"/>
                          <a:cs typeface="Arial"/>
                        </a:rPr>
                        <a:t>Total Phosphorus</a:t>
                      </a:r>
                      <a:endParaRPr lang="en-US" sz="2800" b="1"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800" b="1" kern="1200" dirty="0">
                          <a:solidFill>
                            <a:srgbClr val="000000"/>
                          </a:solidFill>
                          <a:latin typeface="Calibri"/>
                          <a:ea typeface="Times New Roman"/>
                          <a:cs typeface="Arial"/>
                        </a:rPr>
                        <a:t>Sediment</a:t>
                      </a:r>
                      <a:endParaRPr lang="en-US" sz="2800" b="1"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02356">
                <a:tc>
                  <a:txBody>
                    <a:bodyPr/>
                    <a:lstStyle/>
                    <a:p>
                      <a:pPr marL="0" marR="0" fontAlgn="b">
                        <a:lnSpc>
                          <a:spcPct val="115000"/>
                        </a:lnSpc>
                        <a:spcBef>
                          <a:spcPts val="0"/>
                        </a:spcBef>
                        <a:spcAft>
                          <a:spcPts val="0"/>
                        </a:spcAft>
                      </a:pPr>
                      <a:r>
                        <a:rPr lang="en-US" sz="2000" kern="1200" dirty="0" smtClean="0">
                          <a:solidFill>
                            <a:srgbClr val="000000"/>
                          </a:solidFill>
                          <a:latin typeface="Calibri"/>
                          <a:ea typeface="Times New Roman"/>
                          <a:cs typeface="Arial"/>
                        </a:rPr>
                        <a:t>Susquehanna</a:t>
                      </a:r>
                      <a:r>
                        <a:rPr lang="en-US" sz="2000" kern="1200" baseline="0" dirty="0" smtClean="0">
                          <a:solidFill>
                            <a:srgbClr val="000000"/>
                          </a:solidFill>
                          <a:latin typeface="Calibri"/>
                          <a:ea typeface="Times New Roman"/>
                          <a:cs typeface="Arial"/>
                        </a:rPr>
                        <a:t> at </a:t>
                      </a:r>
                      <a:r>
                        <a:rPr lang="en-US" sz="2000" kern="1200" dirty="0" smtClean="0">
                          <a:solidFill>
                            <a:srgbClr val="000000"/>
                          </a:solidFill>
                          <a:latin typeface="Calibri"/>
                          <a:ea typeface="Times New Roman"/>
                          <a:cs typeface="Arial"/>
                        </a:rPr>
                        <a:t>Marietta</a:t>
                      </a:r>
                      <a:endParaRPr lang="en-US" sz="28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86264">
                <a:tc>
                  <a:txBody>
                    <a:bodyPr/>
                    <a:lstStyle/>
                    <a:p>
                      <a:pPr marL="0" marR="0" fontAlgn="b">
                        <a:lnSpc>
                          <a:spcPct val="115000"/>
                        </a:lnSpc>
                        <a:spcBef>
                          <a:spcPts val="0"/>
                        </a:spcBef>
                        <a:spcAft>
                          <a:spcPts val="0"/>
                        </a:spcAft>
                      </a:pPr>
                      <a:r>
                        <a:rPr lang="en-US" sz="2000" kern="1200" dirty="0" smtClean="0">
                          <a:solidFill>
                            <a:srgbClr val="000000"/>
                          </a:solidFill>
                          <a:latin typeface="Calibri"/>
                          <a:ea typeface="Times New Roman"/>
                          <a:cs typeface="Arial"/>
                        </a:rPr>
                        <a:t>Conestoga River</a:t>
                      </a:r>
                      <a:endParaRPr lang="en-US" sz="28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03385">
                <a:tc>
                  <a:txBody>
                    <a:bodyPr/>
                    <a:lstStyle/>
                    <a:p>
                      <a:pPr marL="0" marR="0" fontAlgn="b">
                        <a:lnSpc>
                          <a:spcPct val="115000"/>
                        </a:lnSpc>
                        <a:spcBef>
                          <a:spcPts val="0"/>
                        </a:spcBef>
                        <a:spcAft>
                          <a:spcPts val="0"/>
                        </a:spcAft>
                      </a:pPr>
                      <a:r>
                        <a:rPr lang="en-US" sz="2000" dirty="0" err="1" smtClean="0">
                          <a:latin typeface="Calibri"/>
                          <a:ea typeface="Calibri"/>
                          <a:cs typeface="Times New Roman"/>
                        </a:rPr>
                        <a:t>Pequea</a:t>
                      </a:r>
                      <a:r>
                        <a:rPr lang="en-US" sz="2000" baseline="0" dirty="0" smtClean="0">
                          <a:latin typeface="Calibri"/>
                          <a:ea typeface="Calibri"/>
                          <a:cs typeface="Times New Roman"/>
                        </a:rPr>
                        <a:t> Creek</a:t>
                      </a:r>
                      <a:endParaRPr lang="en-US" sz="20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fontAlgn="b">
                        <a:lnSpc>
                          <a:spcPct val="115000"/>
                        </a:lnSpc>
                        <a:spcBef>
                          <a:spcPts val="0"/>
                        </a:spcBef>
                        <a:spcAft>
                          <a:spcPts val="0"/>
                        </a:spcAft>
                      </a:pPr>
                      <a:endParaRPr lang="en-US" sz="2800" dirty="0" smtClean="0">
                        <a:latin typeface="Calibri"/>
                        <a:ea typeface="Calibri"/>
                        <a:cs typeface="Times New Roman"/>
                      </a:endParaRPr>
                    </a:p>
                    <a:p>
                      <a:pPr marL="0" marR="0" algn="ctr" fontAlgn="b">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indent="0" algn="ctr" defTabSz="457200" rtl="0" eaLnBrk="1" fontAlgn="b" latinLnBrk="0" hangingPunct="1">
                        <a:lnSpc>
                          <a:spcPct val="115000"/>
                        </a:lnSpc>
                        <a:spcBef>
                          <a:spcPts val="0"/>
                        </a:spcBef>
                        <a:spcAft>
                          <a:spcPts val="0"/>
                        </a:spcAft>
                        <a:buClrTx/>
                        <a:buSzTx/>
                        <a:buFontTx/>
                        <a:buNone/>
                        <a:tabLst/>
                        <a:defRPr/>
                      </a:pPr>
                      <a:endParaRPr lang="en-US" sz="2800" dirty="0" smtClean="0">
                        <a:latin typeface="+mn-lt"/>
                        <a:ea typeface="Calibri"/>
                        <a:cs typeface="Times New Roman"/>
                      </a:endParaRPr>
                    </a:p>
                    <a:p>
                      <a:pPr marL="0" marR="0" indent="0" algn="ctr" defTabSz="457200" rtl="0" eaLnBrk="1" fontAlgn="b" latinLnBrk="0" hangingPunct="1">
                        <a:lnSpc>
                          <a:spcPct val="115000"/>
                        </a:lnSpc>
                        <a:spcBef>
                          <a:spcPts val="0"/>
                        </a:spcBef>
                        <a:spcAft>
                          <a:spcPts val="0"/>
                        </a:spcAft>
                        <a:buClrTx/>
                        <a:buSzTx/>
                        <a:buFontTx/>
                        <a:buNone/>
                        <a:tabLst/>
                        <a:defRPr/>
                      </a:pPr>
                      <a:endParaRPr lang="en-US" sz="2800" dirty="0" smtClean="0">
                        <a:latin typeface="+mn-lt"/>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endParaRPr lang="en-US" sz="2800" dirty="0" smtClean="0">
                        <a:latin typeface="Calibri"/>
                        <a:ea typeface="Calibri"/>
                        <a:cs typeface="Times New Roman"/>
                      </a:endParaRPr>
                    </a:p>
                    <a:p>
                      <a:pPr marL="0" marR="0" algn="ctr">
                        <a:lnSpc>
                          <a:spcPct val="115000"/>
                        </a:lnSpc>
                        <a:spcBef>
                          <a:spcPts val="0"/>
                        </a:spcBef>
                        <a:spcAft>
                          <a:spcPts val="0"/>
                        </a:spcAft>
                      </a:pPr>
                      <a:r>
                        <a:rPr lang="en-US" sz="2800" dirty="0" smtClean="0">
                          <a:latin typeface="Calibri"/>
                          <a:ea typeface="Calibri"/>
                          <a:cs typeface="Times New Roman"/>
                        </a:rPr>
                        <a:t>?</a:t>
                      </a:r>
                      <a:endParaRPr lang="en-US" sz="28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39116">
                <a:tc>
                  <a:txBody>
                    <a:bodyPr/>
                    <a:lstStyle/>
                    <a:p>
                      <a:pPr marL="0" marR="0" fontAlgn="b">
                        <a:lnSpc>
                          <a:spcPct val="115000"/>
                        </a:lnSpc>
                        <a:spcBef>
                          <a:spcPts val="0"/>
                        </a:spcBef>
                        <a:spcAft>
                          <a:spcPts val="0"/>
                        </a:spcAft>
                      </a:pPr>
                      <a:r>
                        <a:rPr lang="en-US" sz="2000" kern="1200" dirty="0" smtClean="0">
                          <a:solidFill>
                            <a:srgbClr val="000000"/>
                          </a:solidFill>
                          <a:latin typeface="Calibri"/>
                          <a:ea typeface="Times New Roman"/>
                          <a:cs typeface="Arial"/>
                        </a:rPr>
                        <a:t>Susquehanna at </a:t>
                      </a:r>
                      <a:r>
                        <a:rPr lang="en-US" sz="2000" kern="1200" dirty="0" err="1" smtClean="0">
                          <a:solidFill>
                            <a:srgbClr val="000000"/>
                          </a:solidFill>
                          <a:latin typeface="Calibri"/>
                          <a:ea typeface="Times New Roman"/>
                          <a:cs typeface="Arial"/>
                        </a:rPr>
                        <a:t>Conowingo</a:t>
                      </a:r>
                      <a:endParaRPr lang="en-US" sz="2800" dirty="0">
                        <a:latin typeface="Calibri"/>
                        <a:ea typeface="Calibri"/>
                        <a:cs typeface="Times New Roman"/>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2800" dirty="0" smtClean="0">
                          <a:latin typeface="Calibri"/>
                          <a:ea typeface="Calibri"/>
                          <a:cs typeface="Times New Roman"/>
                        </a:rPr>
                        <a:t>?</a:t>
                      </a:r>
                      <a:endParaRPr lang="en-US" sz="2800" dirty="0">
                        <a:latin typeface="Calibri"/>
                        <a:ea typeface="Calibri"/>
                        <a:cs typeface="Times New Roman"/>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a:latin typeface="Calibri"/>
                        <a:ea typeface="Calibri"/>
                        <a:cs typeface="Times New Roman"/>
                      </a:endParaRP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800" dirty="0" smtClean="0">
                          <a:latin typeface="Calibri"/>
                          <a:ea typeface="Calibri"/>
                          <a:cs typeface="Times New Roman"/>
                        </a:rPr>
                        <a:t>?</a:t>
                      </a:r>
                      <a:endParaRPr lang="en-US" sz="2800" dirty="0">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8"/>
          <p:cNvSpPr>
            <a:spLocks noGrp="1"/>
          </p:cNvSpPr>
          <p:nvPr>
            <p:ph type="title"/>
          </p:nvPr>
        </p:nvSpPr>
        <p:spPr>
          <a:xfrm>
            <a:off x="0" y="126313"/>
            <a:ext cx="9144000" cy="1143000"/>
          </a:xfrm>
        </p:spPr>
        <p:txBody>
          <a:bodyPr>
            <a:noAutofit/>
          </a:bodyPr>
          <a:lstStyle/>
          <a:p>
            <a:r>
              <a:rPr lang="en-US" sz="2800" b="1" dirty="0" smtClean="0">
                <a:latin typeface="Georgia" panose="02040502050405020303" pitchFamily="18" charset="0"/>
              </a:rPr>
              <a:t>Nutrient and Sediment Loading </a:t>
            </a:r>
            <a:r>
              <a:rPr lang="en-US" sz="2800" b="1" dirty="0">
                <a:latin typeface="Georgia" panose="02040502050405020303" pitchFamily="18" charset="0"/>
              </a:rPr>
              <a:t>T</a:t>
            </a:r>
            <a:r>
              <a:rPr lang="en-US" sz="2800" b="1" dirty="0" smtClean="0">
                <a:latin typeface="Georgia" panose="02040502050405020303" pitchFamily="18" charset="0"/>
              </a:rPr>
              <a:t>rends into and Out of the Reservoir System (2005 to 2014)</a:t>
            </a:r>
            <a:endParaRPr lang="en-US" sz="2800" b="1" dirty="0">
              <a:latin typeface="Georgia" panose="02040502050405020303" pitchFamily="18" charset="0"/>
            </a:endParaRPr>
          </a:p>
        </p:txBody>
      </p:sp>
      <p:sp>
        <p:nvSpPr>
          <p:cNvPr id="10" name="TextBox 9"/>
          <p:cNvSpPr txBox="1"/>
          <p:nvPr/>
        </p:nvSpPr>
        <p:spPr>
          <a:xfrm>
            <a:off x="53975" y="6374145"/>
            <a:ext cx="3743845" cy="461665"/>
          </a:xfrm>
          <a:prstGeom prst="rect">
            <a:avLst/>
          </a:prstGeom>
          <a:noFill/>
        </p:spPr>
        <p:txBody>
          <a:bodyPr wrap="none" rtlCol="0">
            <a:spAutoFit/>
          </a:bodyPr>
          <a:lstStyle/>
          <a:p>
            <a:r>
              <a:rPr lang="en-US" sz="1200" dirty="0" smtClean="0"/>
              <a:t>Source: USGS Trend Results published to internet in 2016</a:t>
            </a:r>
          </a:p>
          <a:p>
            <a:r>
              <a:rPr lang="en-US" sz="1200" dirty="0"/>
              <a:t>? Indicates that trend analysis was inconclusive</a:t>
            </a:r>
          </a:p>
        </p:txBody>
      </p:sp>
      <p:sp>
        <p:nvSpPr>
          <p:cNvPr id="12" name="Down Arrow 11"/>
          <p:cNvSpPr/>
          <p:nvPr/>
        </p:nvSpPr>
        <p:spPr>
          <a:xfrm flipV="1">
            <a:off x="6561721" y="6382321"/>
            <a:ext cx="237507" cy="36813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5592140" y="3326645"/>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5592140" y="4292828"/>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4400412" y="6382321"/>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6799228" y="3326645"/>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6804217" y="4292827"/>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flipV="1">
            <a:off x="6804217" y="5800180"/>
            <a:ext cx="237507" cy="36813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rcRect l="9823" t="6331" r="9720" b="7312"/>
          <a:stretch>
            <a:fillRect/>
          </a:stretch>
        </p:blipFill>
        <p:spPr>
          <a:xfrm>
            <a:off x="53975" y="1519238"/>
            <a:ext cx="2868299" cy="4816693"/>
          </a:xfrm>
          <a:prstGeom prst="rect">
            <a:avLst/>
          </a:prstGeom>
        </p:spPr>
      </p:pic>
      <p:sp>
        <p:nvSpPr>
          <p:cNvPr id="27" name="Rectangle 26"/>
          <p:cNvSpPr/>
          <p:nvPr/>
        </p:nvSpPr>
        <p:spPr>
          <a:xfrm>
            <a:off x="1784195" y="1661189"/>
            <a:ext cx="1138079" cy="17733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wn Arrow 40"/>
          <p:cNvSpPr/>
          <p:nvPr/>
        </p:nvSpPr>
        <p:spPr>
          <a:xfrm>
            <a:off x="7954340" y="3326645"/>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wn Arrow 42"/>
          <p:cNvSpPr/>
          <p:nvPr/>
        </p:nvSpPr>
        <p:spPr>
          <a:xfrm>
            <a:off x="7955182" y="4292826"/>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637919" y="6386188"/>
            <a:ext cx="1252331" cy="369332"/>
          </a:xfrm>
          <a:prstGeom prst="rect">
            <a:avLst/>
          </a:prstGeom>
          <a:noFill/>
        </p:spPr>
        <p:txBody>
          <a:bodyPr wrap="none" rtlCol="0">
            <a:spAutoFit/>
          </a:bodyPr>
          <a:lstStyle/>
          <a:p>
            <a:r>
              <a:rPr lang="en-US" dirty="0" smtClean="0"/>
              <a:t>- improving</a:t>
            </a:r>
            <a:endParaRPr lang="en-US" dirty="0"/>
          </a:p>
        </p:txBody>
      </p:sp>
      <p:sp>
        <p:nvSpPr>
          <p:cNvPr id="46" name="TextBox 45"/>
          <p:cNvSpPr txBox="1"/>
          <p:nvPr/>
        </p:nvSpPr>
        <p:spPr>
          <a:xfrm>
            <a:off x="6799228" y="6413988"/>
            <a:ext cx="1245919" cy="369332"/>
          </a:xfrm>
          <a:prstGeom prst="rect">
            <a:avLst/>
          </a:prstGeom>
          <a:noFill/>
        </p:spPr>
        <p:txBody>
          <a:bodyPr wrap="none" rtlCol="0">
            <a:spAutoFit/>
          </a:bodyPr>
          <a:lstStyle/>
          <a:p>
            <a:r>
              <a:rPr lang="en-US" dirty="0" smtClean="0"/>
              <a:t>- degrading</a:t>
            </a:r>
            <a:endParaRPr lang="en-US" dirty="0"/>
          </a:p>
        </p:txBody>
      </p:sp>
      <p:cxnSp>
        <p:nvCxnSpPr>
          <p:cNvPr id="22" name="Straight Arrow Connector 21"/>
          <p:cNvCxnSpPr/>
          <p:nvPr/>
        </p:nvCxnSpPr>
        <p:spPr>
          <a:xfrm flipH="1" flipV="1">
            <a:off x="519546" y="1900052"/>
            <a:ext cx="2851067" cy="157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2719450" y="5828418"/>
            <a:ext cx="6511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flipV="1">
            <a:off x="1437855" y="3125890"/>
            <a:ext cx="1957073" cy="11927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flipV="1">
            <a:off x="1516551" y="3632886"/>
            <a:ext cx="1840414" cy="16880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Down Arrow 28"/>
          <p:cNvSpPr/>
          <p:nvPr/>
        </p:nvSpPr>
        <p:spPr>
          <a:xfrm>
            <a:off x="5592140" y="5099106"/>
            <a:ext cx="237507" cy="36813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flipV="1">
            <a:off x="6804217" y="5099105"/>
            <a:ext cx="237507" cy="36813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F1D0FFF-E3B1-6748-A925-E3537F2C2EA0}" type="slidenum">
              <a:rPr lang="en-US" smtClean="0"/>
              <a:pPr/>
              <a:t>12</a:t>
            </a:fld>
            <a:endParaRPr lang="en-US"/>
          </a:p>
        </p:txBody>
      </p:sp>
    </p:spTree>
    <p:extLst>
      <p:ext uri="{BB962C8B-B14F-4D97-AF65-F5344CB8AC3E}">
        <p14:creationId xmlns:p14="http://schemas.microsoft.com/office/powerpoint/2010/main" val="3603797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8325"/>
            <a:ext cx="9123137" cy="1143000"/>
          </a:xfrm>
        </p:spPr>
        <p:txBody>
          <a:bodyPr>
            <a:noAutofit/>
          </a:bodyPr>
          <a:lstStyle/>
          <a:p>
            <a:r>
              <a:rPr lang="en-US" sz="2800" b="1" dirty="0" smtClean="0">
                <a:latin typeface="Georgia" panose="02040502050405020303" pitchFamily="18" charset="0"/>
                <a:cs typeface="Arial" panose="020B0604020202020204" pitchFamily="34" charset="0"/>
              </a:rPr>
              <a:t>Nitrogen Loads Into, Trapped Within and Exiting the Reservoir System: 1990s-2010s</a:t>
            </a:r>
            <a:endParaRPr lang="en-US" sz="2800" b="1" dirty="0">
              <a:latin typeface="Georgia" panose="02040502050405020303" pitchFamily="18" charset="0"/>
              <a:cs typeface="Arial" panose="020B0604020202020204" pitchFamily="34" charset="0"/>
            </a:endParaRPr>
          </a:p>
        </p:txBody>
      </p:sp>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2849672" y="2018030"/>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851760" y="2644332"/>
            <a:ext cx="2943616" cy="1524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528146" y="1533500"/>
            <a:ext cx="4054315" cy="369332"/>
          </a:xfrm>
          <a:prstGeom prst="rect">
            <a:avLst/>
          </a:prstGeom>
          <a:noFill/>
        </p:spPr>
        <p:txBody>
          <a:bodyPr wrap="none" rtlCol="0">
            <a:spAutoFit/>
          </a:bodyPr>
          <a:lstStyle/>
          <a:p>
            <a:r>
              <a:rPr lang="en-US" dirty="0" smtClean="0">
                <a:latin typeface="Georgia" panose="02040502050405020303" pitchFamily="18" charset="0"/>
              </a:rPr>
              <a:t>Early 1990’s,  about 20% of N trapped</a:t>
            </a:r>
            <a:endParaRPr lang="en-US" dirty="0">
              <a:latin typeface="Georgia" panose="02040502050405020303" pitchFamily="18" charset="0"/>
            </a:endParaRPr>
          </a:p>
        </p:txBody>
      </p:sp>
      <p:sp>
        <p:nvSpPr>
          <p:cNvPr id="9" name="TextBox 8"/>
          <p:cNvSpPr txBox="1"/>
          <p:nvPr/>
        </p:nvSpPr>
        <p:spPr>
          <a:xfrm>
            <a:off x="1490229" y="2165520"/>
            <a:ext cx="548548" cy="307777"/>
          </a:xfrm>
          <a:prstGeom prst="rect">
            <a:avLst/>
          </a:prstGeom>
          <a:noFill/>
        </p:spPr>
        <p:txBody>
          <a:bodyPr wrap="none" rtlCol="0">
            <a:spAutoFit/>
          </a:bodyPr>
          <a:lstStyle/>
          <a:p>
            <a:r>
              <a:rPr lang="en-US" sz="1400" dirty="0" smtClean="0"/>
              <a:t>~170</a:t>
            </a:r>
            <a:endParaRPr lang="en-US" sz="1400" dirty="0"/>
          </a:p>
        </p:txBody>
      </p:sp>
      <p:sp>
        <p:nvSpPr>
          <p:cNvPr id="10" name="Right Arrow 9"/>
          <p:cNvSpPr/>
          <p:nvPr/>
        </p:nvSpPr>
        <p:spPr>
          <a:xfrm>
            <a:off x="2090169" y="2217816"/>
            <a:ext cx="666759" cy="42651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flipH="1">
            <a:off x="4112708" y="2192416"/>
            <a:ext cx="93532"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318216" y="2142660"/>
            <a:ext cx="457176" cy="307777"/>
          </a:xfrm>
          <a:prstGeom prst="rect">
            <a:avLst/>
          </a:prstGeom>
          <a:noFill/>
        </p:spPr>
        <p:txBody>
          <a:bodyPr wrap="none" rtlCol="0">
            <a:spAutoFit/>
          </a:bodyPr>
          <a:lstStyle/>
          <a:p>
            <a:r>
              <a:rPr lang="en-US" sz="1400" dirty="0" smtClean="0"/>
              <a:t>~30</a:t>
            </a:r>
            <a:endParaRPr lang="en-US" sz="1400" dirty="0"/>
          </a:p>
        </p:txBody>
      </p:sp>
      <p:sp>
        <p:nvSpPr>
          <p:cNvPr id="13" name="Right Arrow 12"/>
          <p:cNvSpPr/>
          <p:nvPr/>
        </p:nvSpPr>
        <p:spPr>
          <a:xfrm>
            <a:off x="5887435" y="2217816"/>
            <a:ext cx="559085" cy="29417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73736" y="2165520"/>
            <a:ext cx="548548" cy="307777"/>
          </a:xfrm>
          <a:prstGeom prst="rect">
            <a:avLst/>
          </a:prstGeom>
          <a:noFill/>
        </p:spPr>
        <p:txBody>
          <a:bodyPr wrap="none" rtlCol="0">
            <a:spAutoFit/>
          </a:bodyPr>
          <a:lstStyle/>
          <a:p>
            <a:r>
              <a:rPr lang="en-US" sz="1400" dirty="0" smtClean="0"/>
              <a:t>~140</a:t>
            </a:r>
            <a:endParaRPr lang="en-US" sz="1400" dirty="0"/>
          </a:p>
        </p:txBody>
      </p:sp>
      <p:sp>
        <p:nvSpPr>
          <p:cNvPr id="24" name="Rounded Rectangle 23"/>
          <p:cNvSpPr/>
          <p:nvPr/>
        </p:nvSpPr>
        <p:spPr>
          <a:xfrm>
            <a:off x="2928909" y="375297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930997" y="4304124"/>
            <a:ext cx="2943616" cy="22755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518483" y="3268448"/>
            <a:ext cx="4076757" cy="369332"/>
          </a:xfrm>
          <a:prstGeom prst="rect">
            <a:avLst/>
          </a:prstGeom>
          <a:noFill/>
        </p:spPr>
        <p:txBody>
          <a:bodyPr wrap="none" rtlCol="0">
            <a:spAutoFit/>
          </a:bodyPr>
          <a:lstStyle/>
          <a:p>
            <a:r>
              <a:rPr lang="en-US" dirty="0" smtClean="0">
                <a:latin typeface="Georgia" panose="02040502050405020303" pitchFamily="18" charset="0"/>
              </a:rPr>
              <a:t>Early 2000’s,  about 10% of N trapped</a:t>
            </a:r>
            <a:endParaRPr lang="en-US" dirty="0">
              <a:latin typeface="Georgia" panose="02040502050405020303" pitchFamily="18" charset="0"/>
            </a:endParaRPr>
          </a:p>
        </p:txBody>
      </p:sp>
      <p:sp>
        <p:nvSpPr>
          <p:cNvPr id="27" name="TextBox 26"/>
          <p:cNvSpPr txBox="1"/>
          <p:nvPr/>
        </p:nvSpPr>
        <p:spPr>
          <a:xfrm>
            <a:off x="1490229" y="3900468"/>
            <a:ext cx="548548" cy="307777"/>
          </a:xfrm>
          <a:prstGeom prst="rect">
            <a:avLst/>
          </a:prstGeom>
          <a:noFill/>
        </p:spPr>
        <p:txBody>
          <a:bodyPr wrap="none" rtlCol="0">
            <a:spAutoFit/>
          </a:bodyPr>
          <a:lstStyle/>
          <a:p>
            <a:r>
              <a:rPr lang="en-US" sz="1400" dirty="0" smtClean="0"/>
              <a:t>~160</a:t>
            </a:r>
            <a:endParaRPr lang="en-US" sz="1400" dirty="0"/>
          </a:p>
        </p:txBody>
      </p:sp>
      <p:sp>
        <p:nvSpPr>
          <p:cNvPr id="29" name="Down Arrow 28"/>
          <p:cNvSpPr/>
          <p:nvPr/>
        </p:nvSpPr>
        <p:spPr>
          <a:xfrm flipH="1">
            <a:off x="4194982" y="3877608"/>
            <a:ext cx="93532"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397453" y="3877608"/>
            <a:ext cx="457176" cy="307777"/>
          </a:xfrm>
          <a:prstGeom prst="rect">
            <a:avLst/>
          </a:prstGeom>
          <a:noFill/>
        </p:spPr>
        <p:txBody>
          <a:bodyPr wrap="none" rtlCol="0">
            <a:spAutoFit/>
          </a:bodyPr>
          <a:lstStyle/>
          <a:p>
            <a:r>
              <a:rPr lang="en-US" sz="1400" dirty="0" smtClean="0"/>
              <a:t>~20</a:t>
            </a:r>
            <a:endParaRPr lang="en-US" sz="1400" dirty="0"/>
          </a:p>
        </p:txBody>
      </p:sp>
      <p:sp>
        <p:nvSpPr>
          <p:cNvPr id="31" name="Right Arrow 30"/>
          <p:cNvSpPr/>
          <p:nvPr/>
        </p:nvSpPr>
        <p:spPr>
          <a:xfrm>
            <a:off x="5966672" y="3952764"/>
            <a:ext cx="559085" cy="31703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652973" y="3900468"/>
            <a:ext cx="548548" cy="307777"/>
          </a:xfrm>
          <a:prstGeom prst="rect">
            <a:avLst/>
          </a:prstGeom>
          <a:noFill/>
        </p:spPr>
        <p:txBody>
          <a:bodyPr wrap="none" rtlCol="0">
            <a:spAutoFit/>
          </a:bodyPr>
          <a:lstStyle/>
          <a:p>
            <a:r>
              <a:rPr lang="en-US" sz="1400" dirty="0" smtClean="0"/>
              <a:t>~140</a:t>
            </a:r>
            <a:endParaRPr lang="en-US" sz="1400" dirty="0"/>
          </a:p>
        </p:txBody>
      </p:sp>
      <p:sp>
        <p:nvSpPr>
          <p:cNvPr id="33" name="Rounded Rectangle 32"/>
          <p:cNvSpPr/>
          <p:nvPr/>
        </p:nvSpPr>
        <p:spPr>
          <a:xfrm>
            <a:off x="2957346" y="546747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959434" y="5917784"/>
            <a:ext cx="2943616" cy="32839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534220" y="4982948"/>
            <a:ext cx="4567276" cy="369332"/>
          </a:xfrm>
          <a:prstGeom prst="rect">
            <a:avLst/>
          </a:prstGeom>
          <a:noFill/>
        </p:spPr>
        <p:txBody>
          <a:bodyPr wrap="none" rtlCol="0">
            <a:spAutoFit/>
          </a:bodyPr>
          <a:lstStyle/>
          <a:p>
            <a:r>
              <a:rPr lang="en-US" dirty="0" smtClean="0">
                <a:latin typeface="Georgia" panose="02040502050405020303" pitchFamily="18" charset="0"/>
              </a:rPr>
              <a:t>Early 2010’s,  Approaching no net trapping</a:t>
            </a:r>
            <a:endParaRPr lang="en-US" dirty="0">
              <a:latin typeface="Georgia" panose="02040502050405020303" pitchFamily="18" charset="0"/>
            </a:endParaRPr>
          </a:p>
        </p:txBody>
      </p:sp>
      <p:sp>
        <p:nvSpPr>
          <p:cNvPr id="36" name="TextBox 35"/>
          <p:cNvSpPr txBox="1"/>
          <p:nvPr/>
        </p:nvSpPr>
        <p:spPr>
          <a:xfrm>
            <a:off x="1490229" y="5614968"/>
            <a:ext cx="548548" cy="307777"/>
          </a:xfrm>
          <a:prstGeom prst="rect">
            <a:avLst/>
          </a:prstGeom>
          <a:noFill/>
        </p:spPr>
        <p:txBody>
          <a:bodyPr wrap="none" rtlCol="0">
            <a:spAutoFit/>
          </a:bodyPr>
          <a:lstStyle/>
          <a:p>
            <a:r>
              <a:rPr lang="en-US" sz="1400" dirty="0" smtClean="0"/>
              <a:t>~130</a:t>
            </a:r>
            <a:endParaRPr lang="en-US" sz="1400" dirty="0"/>
          </a:p>
        </p:txBody>
      </p:sp>
      <p:sp>
        <p:nvSpPr>
          <p:cNvPr id="37" name="Right Arrow 36"/>
          <p:cNvSpPr/>
          <p:nvPr/>
        </p:nvSpPr>
        <p:spPr>
          <a:xfrm>
            <a:off x="2197843" y="566726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9" name="TextBox 38"/>
          <p:cNvSpPr txBox="1"/>
          <p:nvPr/>
        </p:nvSpPr>
        <p:spPr>
          <a:xfrm>
            <a:off x="4425890" y="5592108"/>
            <a:ext cx="365806" cy="307777"/>
          </a:xfrm>
          <a:prstGeom prst="rect">
            <a:avLst/>
          </a:prstGeom>
          <a:noFill/>
        </p:spPr>
        <p:txBody>
          <a:bodyPr wrap="none" rtlCol="0">
            <a:spAutoFit/>
          </a:bodyPr>
          <a:lstStyle/>
          <a:p>
            <a:r>
              <a:rPr lang="en-US" sz="1400" dirty="0" smtClean="0"/>
              <a:t>~0</a:t>
            </a:r>
            <a:endParaRPr lang="en-US" sz="1400" dirty="0"/>
          </a:p>
        </p:txBody>
      </p:sp>
      <p:sp>
        <p:nvSpPr>
          <p:cNvPr id="40" name="Right Arrow 39"/>
          <p:cNvSpPr/>
          <p:nvPr/>
        </p:nvSpPr>
        <p:spPr>
          <a:xfrm>
            <a:off x="5995109" y="566726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681410" y="5614968"/>
            <a:ext cx="548548" cy="307777"/>
          </a:xfrm>
          <a:prstGeom prst="rect">
            <a:avLst/>
          </a:prstGeom>
          <a:noFill/>
        </p:spPr>
        <p:txBody>
          <a:bodyPr wrap="none" rtlCol="0">
            <a:spAutoFit/>
          </a:bodyPr>
          <a:lstStyle/>
          <a:p>
            <a:r>
              <a:rPr lang="en-US" sz="1400" dirty="0" smtClean="0"/>
              <a:t>~130</a:t>
            </a:r>
            <a:endParaRPr lang="en-US" sz="1400" dirty="0"/>
          </a:p>
        </p:txBody>
      </p:sp>
      <p:sp>
        <p:nvSpPr>
          <p:cNvPr id="42" name="Left Brace 41"/>
          <p:cNvSpPr/>
          <p:nvPr/>
        </p:nvSpPr>
        <p:spPr>
          <a:xfrm>
            <a:off x="1320800" y="2018030"/>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103157" y="3154333"/>
            <a:ext cx="1292925" cy="1815882"/>
          </a:xfrm>
          <a:prstGeom prst="rect">
            <a:avLst/>
          </a:prstGeom>
          <a:noFill/>
        </p:spPr>
        <p:txBody>
          <a:bodyPr wrap="square" rtlCol="0">
            <a:spAutoFit/>
          </a:bodyPr>
          <a:lstStyle/>
          <a:p>
            <a:r>
              <a:rPr lang="en-US" sz="1600" b="1" u="sng" dirty="0" smtClean="0">
                <a:latin typeface="Georgia" panose="02040502050405020303" pitchFamily="18" charset="0"/>
              </a:rPr>
              <a:t>Loads Into Reservoir System</a:t>
            </a:r>
          </a:p>
          <a:p>
            <a:r>
              <a:rPr lang="en-US" sz="1600" dirty="0" smtClean="0">
                <a:solidFill>
                  <a:srgbClr val="00B050"/>
                </a:solidFill>
                <a:latin typeface="Georgia" panose="02040502050405020303" pitchFamily="18" charset="0"/>
              </a:rPr>
              <a:t>Long term improving trend</a:t>
            </a:r>
            <a:endParaRPr lang="en-US" sz="1600" dirty="0">
              <a:solidFill>
                <a:srgbClr val="00B050"/>
              </a:solidFill>
              <a:latin typeface="Georgia" panose="02040502050405020303" pitchFamily="18" charset="0"/>
            </a:endParaRPr>
          </a:p>
        </p:txBody>
      </p:sp>
      <p:sp>
        <p:nvSpPr>
          <p:cNvPr id="44" name="Left Brace 43"/>
          <p:cNvSpPr/>
          <p:nvPr/>
        </p:nvSpPr>
        <p:spPr>
          <a:xfrm flipH="1">
            <a:off x="7067567" y="1994544"/>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7587678" y="3193371"/>
            <a:ext cx="1588605" cy="1815882"/>
          </a:xfrm>
          <a:prstGeom prst="rect">
            <a:avLst/>
          </a:prstGeom>
          <a:noFill/>
        </p:spPr>
        <p:txBody>
          <a:bodyPr wrap="square" rtlCol="0">
            <a:spAutoFit/>
          </a:bodyPr>
          <a:lstStyle/>
          <a:p>
            <a:r>
              <a:rPr lang="en-US" sz="1600" b="1" u="sng" dirty="0" smtClean="0">
                <a:latin typeface="Georgia" panose="02040502050405020303" pitchFamily="18" charset="0"/>
              </a:rPr>
              <a:t>Loads Out of Reservoir System - </a:t>
            </a:r>
            <a:r>
              <a:rPr lang="en-US" sz="1600" b="1" u="sng" dirty="0" err="1" smtClean="0">
                <a:latin typeface="Georgia" panose="02040502050405020303" pitchFamily="18" charset="0"/>
              </a:rPr>
              <a:t>Conowingo</a:t>
            </a:r>
            <a:r>
              <a:rPr lang="en-US" sz="1600" dirty="0" smtClean="0">
                <a:latin typeface="Georgia" panose="02040502050405020303" pitchFamily="18" charset="0"/>
              </a:rPr>
              <a:t> </a:t>
            </a:r>
            <a:r>
              <a:rPr lang="en-US" sz="1600" dirty="0" smtClean="0">
                <a:solidFill>
                  <a:srgbClr val="00B050"/>
                </a:solidFill>
                <a:latin typeface="Georgia" panose="02040502050405020303" pitchFamily="18" charset="0"/>
              </a:rPr>
              <a:t>long  term improving trend</a:t>
            </a:r>
            <a:endParaRPr lang="en-US" sz="1600" dirty="0">
              <a:solidFill>
                <a:srgbClr val="00B050"/>
              </a:solidFill>
              <a:latin typeface="Georgia" panose="02040502050405020303" pitchFamily="18" charset="0"/>
            </a:endParaRPr>
          </a:p>
        </p:txBody>
      </p:sp>
      <p:sp>
        <p:nvSpPr>
          <p:cNvPr id="46" name="TextBox 45"/>
          <p:cNvSpPr txBox="1"/>
          <p:nvPr/>
        </p:nvSpPr>
        <p:spPr>
          <a:xfrm>
            <a:off x="-1" y="6334780"/>
            <a:ext cx="7781297" cy="523220"/>
          </a:xfrm>
          <a:prstGeom prst="rect">
            <a:avLst/>
          </a:prstGeom>
          <a:noFill/>
        </p:spPr>
        <p:txBody>
          <a:bodyPr wrap="none" rtlCol="0">
            <a:spAutoFit/>
          </a:bodyPr>
          <a:lstStyle/>
          <a:p>
            <a:r>
              <a:rPr lang="en-US" sz="1400" dirty="0" smtClean="0">
                <a:latin typeface="Georgia" panose="02040502050405020303" pitchFamily="18" charset="0"/>
              </a:rPr>
              <a:t>Source: Data from USGS (2016), </a:t>
            </a:r>
            <a:r>
              <a:rPr lang="en-US" sz="1400" dirty="0" smtClean="0">
                <a:latin typeface="Georgia" panose="02040502050405020303" pitchFamily="18" charset="0"/>
                <a:hlinkClick r:id="rId3"/>
              </a:rPr>
              <a:t>http://cbrim.er.usgs.gov/loads_query.html</a:t>
            </a:r>
            <a:r>
              <a:rPr lang="en-US" sz="1400" dirty="0" smtClean="0">
                <a:latin typeface="Georgia" panose="02040502050405020303" pitchFamily="18" charset="0"/>
              </a:rPr>
              <a:t> </a:t>
            </a:r>
          </a:p>
          <a:p>
            <a:r>
              <a:rPr lang="en-US" sz="1400" dirty="0" smtClean="0">
                <a:latin typeface="Georgia" panose="02040502050405020303" pitchFamily="18" charset="0"/>
              </a:rPr>
              <a:t>loads are approximate and in units of million </a:t>
            </a:r>
            <a:r>
              <a:rPr lang="en-US" sz="1400" dirty="0" err="1" smtClean="0">
                <a:latin typeface="Georgia" panose="02040502050405020303" pitchFamily="18" charset="0"/>
              </a:rPr>
              <a:t>lbs</a:t>
            </a:r>
            <a:r>
              <a:rPr lang="en-US" sz="1400" dirty="0" smtClean="0">
                <a:latin typeface="Georgia" panose="02040502050405020303" pitchFamily="18" charset="0"/>
              </a:rPr>
              <a:t>/year  using estimates for 1992, 2002, and 2012</a:t>
            </a:r>
            <a:endParaRPr lang="en-US" sz="1400" dirty="0">
              <a:latin typeface="Georgia" panose="02040502050405020303" pitchFamily="18" charset="0"/>
            </a:endParaRPr>
          </a:p>
        </p:txBody>
      </p:sp>
      <p:sp>
        <p:nvSpPr>
          <p:cNvPr id="48" name="Down Arrow 47"/>
          <p:cNvSpPr/>
          <p:nvPr/>
        </p:nvSpPr>
        <p:spPr>
          <a:xfrm flipH="1">
            <a:off x="4224684" y="559210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Down Arrow 48"/>
          <p:cNvSpPr/>
          <p:nvPr/>
        </p:nvSpPr>
        <p:spPr>
          <a:xfrm flipH="1" flipV="1">
            <a:off x="4332358" y="559210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ight Arrow 50"/>
          <p:cNvSpPr/>
          <p:nvPr/>
        </p:nvSpPr>
        <p:spPr>
          <a:xfrm>
            <a:off x="2141369" y="4062872"/>
            <a:ext cx="653375" cy="316408"/>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F1D0FFF-E3B1-6748-A925-E3537F2C2EA0}" type="slidenum">
              <a:rPr lang="en-US" smtClean="0"/>
              <a:pPr/>
              <a:t>13</a:t>
            </a:fld>
            <a:endParaRPr lang="en-US"/>
          </a:p>
        </p:txBody>
      </p:sp>
    </p:spTree>
    <p:extLst>
      <p:ext uri="{BB962C8B-B14F-4D97-AF65-F5344CB8AC3E}">
        <p14:creationId xmlns:p14="http://schemas.microsoft.com/office/powerpoint/2010/main" val="3902658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2849672" y="188421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851760" y="2510520"/>
            <a:ext cx="2943616" cy="1524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18759" y="1416800"/>
            <a:ext cx="4012637" cy="369332"/>
          </a:xfrm>
          <a:prstGeom prst="rect">
            <a:avLst/>
          </a:prstGeom>
          <a:noFill/>
        </p:spPr>
        <p:txBody>
          <a:bodyPr wrap="none" rtlCol="0">
            <a:spAutoFit/>
          </a:bodyPr>
          <a:lstStyle/>
          <a:p>
            <a:r>
              <a:rPr lang="en-US" dirty="0" smtClean="0">
                <a:latin typeface="Georgia" panose="02040502050405020303" pitchFamily="18" charset="0"/>
              </a:rPr>
              <a:t>Early 1990’s,  about 50% of P trapped</a:t>
            </a:r>
            <a:endParaRPr lang="en-US" dirty="0">
              <a:latin typeface="Georgia" panose="02040502050405020303" pitchFamily="18" charset="0"/>
            </a:endParaRPr>
          </a:p>
        </p:txBody>
      </p:sp>
      <p:sp>
        <p:nvSpPr>
          <p:cNvPr id="9" name="TextBox 8"/>
          <p:cNvSpPr txBox="1"/>
          <p:nvPr/>
        </p:nvSpPr>
        <p:spPr>
          <a:xfrm>
            <a:off x="1578892" y="2031708"/>
            <a:ext cx="457176" cy="307777"/>
          </a:xfrm>
          <a:prstGeom prst="rect">
            <a:avLst/>
          </a:prstGeom>
          <a:noFill/>
        </p:spPr>
        <p:txBody>
          <a:bodyPr wrap="none" rtlCol="0">
            <a:spAutoFit/>
          </a:bodyPr>
          <a:lstStyle/>
          <a:p>
            <a:r>
              <a:rPr lang="en-US" sz="1400" dirty="0" smtClean="0"/>
              <a:t>~10</a:t>
            </a:r>
            <a:endParaRPr lang="en-US" sz="1400" dirty="0"/>
          </a:p>
        </p:txBody>
      </p:sp>
      <p:sp>
        <p:nvSpPr>
          <p:cNvPr id="10" name="Right Arrow 9"/>
          <p:cNvSpPr/>
          <p:nvPr/>
        </p:nvSpPr>
        <p:spPr>
          <a:xfrm>
            <a:off x="2090168" y="2084004"/>
            <a:ext cx="698501" cy="526934"/>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flipH="1">
            <a:off x="4112708" y="2058604"/>
            <a:ext cx="219650"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318216" y="2008848"/>
            <a:ext cx="365806" cy="307777"/>
          </a:xfrm>
          <a:prstGeom prst="rect">
            <a:avLst/>
          </a:prstGeom>
          <a:noFill/>
        </p:spPr>
        <p:txBody>
          <a:bodyPr wrap="none" rtlCol="0">
            <a:spAutoFit/>
          </a:bodyPr>
          <a:lstStyle/>
          <a:p>
            <a:r>
              <a:rPr lang="en-US" sz="1400" dirty="0" smtClean="0"/>
              <a:t>~5</a:t>
            </a:r>
            <a:endParaRPr lang="en-US" sz="1400" dirty="0"/>
          </a:p>
        </p:txBody>
      </p:sp>
      <p:sp>
        <p:nvSpPr>
          <p:cNvPr id="13" name="Right Arrow 12"/>
          <p:cNvSpPr/>
          <p:nvPr/>
        </p:nvSpPr>
        <p:spPr>
          <a:xfrm>
            <a:off x="5887435" y="208400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73736" y="2031708"/>
            <a:ext cx="365806" cy="307777"/>
          </a:xfrm>
          <a:prstGeom prst="rect">
            <a:avLst/>
          </a:prstGeom>
          <a:noFill/>
        </p:spPr>
        <p:txBody>
          <a:bodyPr wrap="none" rtlCol="0">
            <a:spAutoFit/>
          </a:bodyPr>
          <a:lstStyle/>
          <a:p>
            <a:r>
              <a:rPr lang="en-US" sz="1400" dirty="0" smtClean="0"/>
              <a:t>~5</a:t>
            </a:r>
            <a:endParaRPr lang="en-US" sz="1400" dirty="0"/>
          </a:p>
        </p:txBody>
      </p:sp>
      <p:sp>
        <p:nvSpPr>
          <p:cNvPr id="24" name="Rounded Rectangle 23"/>
          <p:cNvSpPr/>
          <p:nvPr/>
        </p:nvSpPr>
        <p:spPr>
          <a:xfrm>
            <a:off x="2928909" y="3619166"/>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930997" y="4135988"/>
            <a:ext cx="2943616" cy="26188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389104" y="3148830"/>
            <a:ext cx="4071949" cy="369332"/>
          </a:xfrm>
          <a:prstGeom prst="rect">
            <a:avLst/>
          </a:prstGeom>
          <a:noFill/>
        </p:spPr>
        <p:txBody>
          <a:bodyPr wrap="none" rtlCol="0">
            <a:spAutoFit/>
          </a:bodyPr>
          <a:lstStyle/>
          <a:p>
            <a:r>
              <a:rPr lang="en-US" dirty="0" smtClean="0">
                <a:latin typeface="Georgia" panose="02040502050405020303" pitchFamily="18" charset="0"/>
              </a:rPr>
              <a:t>Early 2000’s,  about 40% of P trapped</a:t>
            </a:r>
            <a:endParaRPr lang="en-US" dirty="0">
              <a:latin typeface="Georgia" panose="02040502050405020303" pitchFamily="18" charset="0"/>
            </a:endParaRPr>
          </a:p>
        </p:txBody>
      </p:sp>
      <p:sp>
        <p:nvSpPr>
          <p:cNvPr id="27" name="TextBox 26"/>
          <p:cNvSpPr txBox="1"/>
          <p:nvPr/>
        </p:nvSpPr>
        <p:spPr>
          <a:xfrm>
            <a:off x="1658129" y="3766656"/>
            <a:ext cx="457176" cy="307777"/>
          </a:xfrm>
          <a:prstGeom prst="rect">
            <a:avLst/>
          </a:prstGeom>
          <a:noFill/>
        </p:spPr>
        <p:txBody>
          <a:bodyPr wrap="none" rtlCol="0">
            <a:spAutoFit/>
          </a:bodyPr>
          <a:lstStyle/>
          <a:p>
            <a:r>
              <a:rPr lang="en-US" sz="1400" dirty="0" smtClean="0"/>
              <a:t>~11</a:t>
            </a:r>
            <a:endParaRPr lang="en-US" sz="1400" dirty="0"/>
          </a:p>
        </p:txBody>
      </p:sp>
      <p:sp>
        <p:nvSpPr>
          <p:cNvPr id="28" name="Right Arrow 27"/>
          <p:cNvSpPr/>
          <p:nvPr/>
        </p:nvSpPr>
        <p:spPr>
          <a:xfrm>
            <a:off x="2169406" y="3818951"/>
            <a:ext cx="680266" cy="546311"/>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flipH="1">
            <a:off x="4191944" y="3657266"/>
            <a:ext cx="233945"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397453" y="3743796"/>
            <a:ext cx="365806" cy="307777"/>
          </a:xfrm>
          <a:prstGeom prst="rect">
            <a:avLst/>
          </a:prstGeom>
          <a:noFill/>
        </p:spPr>
        <p:txBody>
          <a:bodyPr wrap="none" rtlCol="0">
            <a:spAutoFit/>
          </a:bodyPr>
          <a:lstStyle/>
          <a:p>
            <a:r>
              <a:rPr lang="en-US" sz="1400" dirty="0" smtClean="0"/>
              <a:t>~5</a:t>
            </a:r>
            <a:endParaRPr lang="en-US" sz="1400" dirty="0"/>
          </a:p>
        </p:txBody>
      </p:sp>
      <p:sp>
        <p:nvSpPr>
          <p:cNvPr id="31" name="Right Arrow 30"/>
          <p:cNvSpPr/>
          <p:nvPr/>
        </p:nvSpPr>
        <p:spPr>
          <a:xfrm>
            <a:off x="5966672" y="3818952"/>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652973" y="3766656"/>
            <a:ext cx="365806" cy="307777"/>
          </a:xfrm>
          <a:prstGeom prst="rect">
            <a:avLst/>
          </a:prstGeom>
          <a:noFill/>
        </p:spPr>
        <p:txBody>
          <a:bodyPr wrap="none" rtlCol="0">
            <a:spAutoFit/>
          </a:bodyPr>
          <a:lstStyle/>
          <a:p>
            <a:r>
              <a:rPr lang="en-US" sz="1400" dirty="0" smtClean="0"/>
              <a:t>~6</a:t>
            </a:r>
            <a:endParaRPr lang="en-US" sz="1400" dirty="0"/>
          </a:p>
        </p:txBody>
      </p:sp>
      <p:sp>
        <p:nvSpPr>
          <p:cNvPr id="33" name="Rounded Rectangle 32"/>
          <p:cNvSpPr/>
          <p:nvPr/>
        </p:nvSpPr>
        <p:spPr>
          <a:xfrm>
            <a:off x="2957346" y="5333666"/>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34" name="Rounded Rectangle 33"/>
          <p:cNvSpPr/>
          <p:nvPr/>
        </p:nvSpPr>
        <p:spPr>
          <a:xfrm>
            <a:off x="2959434" y="5783972"/>
            <a:ext cx="2943616" cy="32839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335856" y="4849136"/>
            <a:ext cx="4511171" cy="369332"/>
          </a:xfrm>
          <a:prstGeom prst="rect">
            <a:avLst/>
          </a:prstGeom>
          <a:noFill/>
        </p:spPr>
        <p:txBody>
          <a:bodyPr wrap="none" rtlCol="0">
            <a:spAutoFit/>
          </a:bodyPr>
          <a:lstStyle/>
          <a:p>
            <a:r>
              <a:rPr lang="en-US" dirty="0" smtClean="0">
                <a:latin typeface="Georgia" panose="02040502050405020303" pitchFamily="18" charset="0"/>
              </a:rPr>
              <a:t>Early 2010’s, Approaching no net trapping</a:t>
            </a:r>
            <a:endParaRPr lang="en-US" dirty="0">
              <a:latin typeface="Georgia" panose="02040502050405020303" pitchFamily="18" charset="0"/>
            </a:endParaRPr>
          </a:p>
        </p:txBody>
      </p:sp>
      <p:sp>
        <p:nvSpPr>
          <p:cNvPr id="36" name="TextBox 35"/>
          <p:cNvSpPr txBox="1"/>
          <p:nvPr/>
        </p:nvSpPr>
        <p:spPr>
          <a:xfrm>
            <a:off x="1686566" y="5481156"/>
            <a:ext cx="365806" cy="307777"/>
          </a:xfrm>
          <a:prstGeom prst="rect">
            <a:avLst/>
          </a:prstGeom>
          <a:noFill/>
        </p:spPr>
        <p:txBody>
          <a:bodyPr wrap="none" rtlCol="0">
            <a:spAutoFit/>
          </a:bodyPr>
          <a:lstStyle/>
          <a:p>
            <a:r>
              <a:rPr lang="en-US" sz="1400" dirty="0" smtClean="0"/>
              <a:t>~8</a:t>
            </a:r>
            <a:endParaRPr lang="en-US" sz="1400" dirty="0"/>
          </a:p>
        </p:txBody>
      </p:sp>
      <p:sp>
        <p:nvSpPr>
          <p:cNvPr id="37" name="Right Arrow 36"/>
          <p:cNvSpPr/>
          <p:nvPr/>
        </p:nvSpPr>
        <p:spPr>
          <a:xfrm>
            <a:off x="2197843" y="5533452"/>
            <a:ext cx="559085" cy="31703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flipH="1">
            <a:off x="4224684" y="5458296"/>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425890" y="5458296"/>
            <a:ext cx="365806" cy="307777"/>
          </a:xfrm>
          <a:prstGeom prst="rect">
            <a:avLst/>
          </a:prstGeom>
          <a:noFill/>
        </p:spPr>
        <p:txBody>
          <a:bodyPr wrap="none" rtlCol="0">
            <a:spAutoFit/>
          </a:bodyPr>
          <a:lstStyle/>
          <a:p>
            <a:r>
              <a:rPr lang="en-US" sz="1400" dirty="0" smtClean="0"/>
              <a:t>~0</a:t>
            </a:r>
            <a:endParaRPr lang="en-US" sz="1400" dirty="0"/>
          </a:p>
        </p:txBody>
      </p:sp>
      <p:sp>
        <p:nvSpPr>
          <p:cNvPr id="40" name="Right Arrow 39"/>
          <p:cNvSpPr/>
          <p:nvPr/>
        </p:nvSpPr>
        <p:spPr>
          <a:xfrm>
            <a:off x="5995109" y="5533452"/>
            <a:ext cx="559085" cy="317036"/>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681410" y="5481156"/>
            <a:ext cx="365806" cy="307777"/>
          </a:xfrm>
          <a:prstGeom prst="rect">
            <a:avLst/>
          </a:prstGeom>
          <a:noFill/>
        </p:spPr>
        <p:txBody>
          <a:bodyPr wrap="none" rtlCol="0">
            <a:spAutoFit/>
          </a:bodyPr>
          <a:lstStyle/>
          <a:p>
            <a:r>
              <a:rPr lang="en-US" sz="1400" dirty="0" smtClean="0"/>
              <a:t>~8</a:t>
            </a:r>
            <a:endParaRPr lang="en-US" sz="1400" dirty="0"/>
          </a:p>
        </p:txBody>
      </p:sp>
      <p:sp>
        <p:nvSpPr>
          <p:cNvPr id="42" name="Left Brace 41"/>
          <p:cNvSpPr/>
          <p:nvPr/>
        </p:nvSpPr>
        <p:spPr>
          <a:xfrm>
            <a:off x="1320800" y="1884218"/>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140157" y="2993361"/>
            <a:ext cx="1248801" cy="1815882"/>
          </a:xfrm>
          <a:prstGeom prst="rect">
            <a:avLst/>
          </a:prstGeom>
          <a:noFill/>
        </p:spPr>
        <p:txBody>
          <a:bodyPr wrap="square" rtlCol="0">
            <a:spAutoFit/>
          </a:bodyPr>
          <a:lstStyle/>
          <a:p>
            <a:r>
              <a:rPr lang="en-US" sz="1600" b="1" u="sng" dirty="0" smtClean="0">
                <a:latin typeface="Georgia" panose="02040502050405020303" pitchFamily="18" charset="0"/>
              </a:rPr>
              <a:t>Loads Into Reservoir System</a:t>
            </a:r>
          </a:p>
          <a:p>
            <a:r>
              <a:rPr lang="en-US" sz="1600" dirty="0" smtClean="0">
                <a:solidFill>
                  <a:srgbClr val="00B050"/>
                </a:solidFill>
                <a:latin typeface="Georgia" panose="02040502050405020303" pitchFamily="18" charset="0"/>
              </a:rPr>
              <a:t>Long term improving trend</a:t>
            </a:r>
            <a:endParaRPr lang="en-US" sz="1600" dirty="0">
              <a:solidFill>
                <a:srgbClr val="00B050"/>
              </a:solidFill>
              <a:latin typeface="Georgia" panose="02040502050405020303" pitchFamily="18" charset="0"/>
            </a:endParaRPr>
          </a:p>
        </p:txBody>
      </p:sp>
      <p:sp>
        <p:nvSpPr>
          <p:cNvPr id="44" name="Left Brace 43"/>
          <p:cNvSpPr/>
          <p:nvPr/>
        </p:nvSpPr>
        <p:spPr>
          <a:xfrm flipH="1">
            <a:off x="6984442" y="1860732"/>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7528420" y="2863332"/>
            <a:ext cx="1561852" cy="2062103"/>
          </a:xfrm>
          <a:prstGeom prst="rect">
            <a:avLst/>
          </a:prstGeom>
          <a:noFill/>
        </p:spPr>
        <p:txBody>
          <a:bodyPr wrap="square" rtlCol="0">
            <a:spAutoFit/>
          </a:bodyPr>
          <a:lstStyle/>
          <a:p>
            <a:r>
              <a:rPr lang="en-US" sz="1600" b="1" u="sng" dirty="0" smtClean="0">
                <a:latin typeface="Georgia" panose="02040502050405020303" pitchFamily="18" charset="0"/>
              </a:rPr>
              <a:t>Loads Out of Reservoir System - </a:t>
            </a:r>
            <a:r>
              <a:rPr lang="en-US" sz="1600" b="1" u="sng" dirty="0" err="1" smtClean="0">
                <a:latin typeface="Georgia" panose="02040502050405020303" pitchFamily="18" charset="0"/>
              </a:rPr>
              <a:t>Conowingo</a:t>
            </a:r>
            <a:r>
              <a:rPr lang="en-US" sz="1600" dirty="0" smtClean="0">
                <a:latin typeface="Georgia" panose="02040502050405020303" pitchFamily="18" charset="0"/>
              </a:rPr>
              <a:t> </a:t>
            </a:r>
            <a:r>
              <a:rPr lang="en-US" sz="1600" dirty="0" smtClean="0">
                <a:solidFill>
                  <a:srgbClr val="FF0000"/>
                </a:solidFill>
                <a:latin typeface="Georgia" panose="02040502050405020303" pitchFamily="18" charset="0"/>
              </a:rPr>
              <a:t>Long term degrading trend</a:t>
            </a:r>
          </a:p>
          <a:p>
            <a:endParaRPr lang="en-US" sz="1600" dirty="0">
              <a:latin typeface="Georgia" panose="02040502050405020303" pitchFamily="18" charset="0"/>
            </a:endParaRPr>
          </a:p>
        </p:txBody>
      </p:sp>
      <p:sp>
        <p:nvSpPr>
          <p:cNvPr id="47" name="Down Arrow 46"/>
          <p:cNvSpPr/>
          <p:nvPr/>
        </p:nvSpPr>
        <p:spPr>
          <a:xfrm flipH="1" flipV="1">
            <a:off x="4332358" y="5458296"/>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53975" y="6317503"/>
            <a:ext cx="7738016" cy="523220"/>
          </a:xfrm>
          <a:prstGeom prst="rect">
            <a:avLst/>
          </a:prstGeom>
          <a:noFill/>
        </p:spPr>
        <p:txBody>
          <a:bodyPr wrap="none" rtlCol="0">
            <a:spAutoFit/>
          </a:bodyPr>
          <a:lstStyle/>
          <a:p>
            <a:r>
              <a:rPr lang="en-US" sz="1400" dirty="0" smtClean="0">
                <a:latin typeface="Georgia" panose="02040502050405020303" pitchFamily="18" charset="0"/>
              </a:rPr>
              <a:t>Source: Data from USGS (2016), </a:t>
            </a:r>
            <a:r>
              <a:rPr lang="en-US" sz="1400" dirty="0" smtClean="0">
                <a:latin typeface="Georgia" panose="02040502050405020303" pitchFamily="18" charset="0"/>
                <a:hlinkClick r:id="rId3"/>
              </a:rPr>
              <a:t>http://cbrim.er.usgs.gov/loads_query.html</a:t>
            </a:r>
            <a:r>
              <a:rPr lang="en-US" sz="1400" dirty="0" smtClean="0">
                <a:latin typeface="Georgia" panose="02040502050405020303" pitchFamily="18" charset="0"/>
              </a:rPr>
              <a:t> </a:t>
            </a:r>
          </a:p>
          <a:p>
            <a:r>
              <a:rPr lang="en-US" sz="1400" dirty="0" smtClean="0">
                <a:latin typeface="Georgia" panose="02040502050405020303" pitchFamily="18" charset="0"/>
              </a:rPr>
              <a:t>loads are approximate and in units of million </a:t>
            </a:r>
            <a:r>
              <a:rPr lang="en-US" sz="1400" dirty="0" err="1" smtClean="0">
                <a:latin typeface="Georgia" panose="02040502050405020303" pitchFamily="18" charset="0"/>
              </a:rPr>
              <a:t>lbs</a:t>
            </a:r>
            <a:r>
              <a:rPr lang="en-US" sz="1400" dirty="0">
                <a:latin typeface="Georgia" panose="02040502050405020303" pitchFamily="18" charset="0"/>
              </a:rPr>
              <a:t>/year using estimates for 1992, 2002, and 2012</a:t>
            </a:r>
          </a:p>
        </p:txBody>
      </p:sp>
      <p:sp>
        <p:nvSpPr>
          <p:cNvPr id="46" name="Title 1"/>
          <p:cNvSpPr>
            <a:spLocks noGrp="1"/>
          </p:cNvSpPr>
          <p:nvPr>
            <p:ph type="title"/>
          </p:nvPr>
        </p:nvSpPr>
        <p:spPr>
          <a:xfrm>
            <a:off x="-1" y="128325"/>
            <a:ext cx="9123137" cy="1143000"/>
          </a:xfrm>
        </p:spPr>
        <p:txBody>
          <a:bodyPr>
            <a:noAutofit/>
          </a:bodyPr>
          <a:lstStyle/>
          <a:p>
            <a:r>
              <a:rPr lang="en-US" sz="2800" b="1" dirty="0" smtClean="0">
                <a:latin typeface="Georgia" panose="02040502050405020303" pitchFamily="18" charset="0"/>
                <a:cs typeface="Arial" panose="020B0604020202020204" pitchFamily="34" charset="0"/>
              </a:rPr>
              <a:t>Phosphorus Loads Into, Trapped Within and Exiting the Reservoir System: 1990s-2010s</a:t>
            </a:r>
            <a:endParaRPr lang="en-US" sz="2800" b="1" dirty="0">
              <a:latin typeface="Georgia" panose="02040502050405020303"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F1D0FFF-E3B1-6748-A925-E3537F2C2EA0}" type="slidenum">
              <a:rPr lang="en-US" smtClean="0"/>
              <a:pPr/>
              <a:t>14</a:t>
            </a:fld>
            <a:endParaRPr lang="en-US"/>
          </a:p>
        </p:txBody>
      </p:sp>
    </p:spTree>
    <p:extLst>
      <p:ext uri="{BB962C8B-B14F-4D97-AF65-F5344CB8AC3E}">
        <p14:creationId xmlns:p14="http://schemas.microsoft.com/office/powerpoint/2010/main" val="3310899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2849672" y="1906520"/>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851760" y="2532822"/>
            <a:ext cx="2943616" cy="1524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76167" y="1439306"/>
            <a:ext cx="4198585" cy="369332"/>
          </a:xfrm>
          <a:prstGeom prst="rect">
            <a:avLst/>
          </a:prstGeom>
          <a:noFill/>
        </p:spPr>
        <p:txBody>
          <a:bodyPr wrap="none" rtlCol="0">
            <a:spAutoFit/>
          </a:bodyPr>
          <a:lstStyle/>
          <a:p>
            <a:r>
              <a:rPr lang="en-US" dirty="0" smtClean="0">
                <a:latin typeface="Georgia" panose="02040502050405020303" pitchFamily="18" charset="0"/>
              </a:rPr>
              <a:t>Early 1990’s, about 60% of </a:t>
            </a:r>
            <a:r>
              <a:rPr lang="en-US" dirty="0" err="1" smtClean="0">
                <a:latin typeface="Georgia" panose="02040502050405020303" pitchFamily="18" charset="0"/>
              </a:rPr>
              <a:t>Sed</a:t>
            </a:r>
            <a:r>
              <a:rPr lang="en-US" dirty="0" smtClean="0">
                <a:latin typeface="Georgia" panose="02040502050405020303" pitchFamily="18" charset="0"/>
              </a:rPr>
              <a:t> trapped</a:t>
            </a:r>
            <a:endParaRPr lang="en-US" dirty="0">
              <a:latin typeface="Georgia" panose="02040502050405020303" pitchFamily="18" charset="0"/>
            </a:endParaRPr>
          </a:p>
        </p:txBody>
      </p:sp>
      <p:sp>
        <p:nvSpPr>
          <p:cNvPr id="9" name="TextBox 8"/>
          <p:cNvSpPr txBox="1"/>
          <p:nvPr/>
        </p:nvSpPr>
        <p:spPr>
          <a:xfrm>
            <a:off x="1578892" y="2054010"/>
            <a:ext cx="365806" cy="307777"/>
          </a:xfrm>
          <a:prstGeom prst="rect">
            <a:avLst/>
          </a:prstGeom>
          <a:noFill/>
        </p:spPr>
        <p:txBody>
          <a:bodyPr wrap="none" rtlCol="0">
            <a:spAutoFit/>
          </a:bodyPr>
          <a:lstStyle/>
          <a:p>
            <a:r>
              <a:rPr lang="en-US" sz="1400" dirty="0" smtClean="0"/>
              <a:t>~7</a:t>
            </a:r>
            <a:endParaRPr lang="en-US" sz="1400" dirty="0"/>
          </a:p>
        </p:txBody>
      </p:sp>
      <p:sp>
        <p:nvSpPr>
          <p:cNvPr id="10" name="Right Arrow 9"/>
          <p:cNvSpPr/>
          <p:nvPr/>
        </p:nvSpPr>
        <p:spPr>
          <a:xfrm>
            <a:off x="2090169" y="2031150"/>
            <a:ext cx="666759" cy="392192"/>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flipH="1">
            <a:off x="4112707" y="2080906"/>
            <a:ext cx="284745"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318216" y="2031150"/>
            <a:ext cx="365806" cy="307777"/>
          </a:xfrm>
          <a:prstGeom prst="rect">
            <a:avLst/>
          </a:prstGeom>
          <a:noFill/>
        </p:spPr>
        <p:txBody>
          <a:bodyPr wrap="none" rtlCol="0">
            <a:spAutoFit/>
          </a:bodyPr>
          <a:lstStyle/>
          <a:p>
            <a:r>
              <a:rPr lang="en-US" sz="1400" dirty="0" smtClean="0"/>
              <a:t>~4</a:t>
            </a:r>
            <a:endParaRPr lang="en-US" sz="1400" dirty="0"/>
          </a:p>
        </p:txBody>
      </p:sp>
      <p:sp>
        <p:nvSpPr>
          <p:cNvPr id="13" name="Right Arrow 12"/>
          <p:cNvSpPr/>
          <p:nvPr/>
        </p:nvSpPr>
        <p:spPr>
          <a:xfrm>
            <a:off x="5887435" y="2106306"/>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73736" y="2054010"/>
            <a:ext cx="365806" cy="307777"/>
          </a:xfrm>
          <a:prstGeom prst="rect">
            <a:avLst/>
          </a:prstGeom>
          <a:noFill/>
        </p:spPr>
        <p:txBody>
          <a:bodyPr wrap="none" rtlCol="0">
            <a:spAutoFit/>
          </a:bodyPr>
          <a:lstStyle/>
          <a:p>
            <a:r>
              <a:rPr lang="en-US" sz="1400" dirty="0" smtClean="0"/>
              <a:t>~3</a:t>
            </a:r>
            <a:endParaRPr lang="en-US" sz="1400" dirty="0"/>
          </a:p>
        </p:txBody>
      </p:sp>
      <p:sp>
        <p:nvSpPr>
          <p:cNvPr id="24" name="Rounded Rectangle 23"/>
          <p:cNvSpPr/>
          <p:nvPr/>
        </p:nvSpPr>
        <p:spPr>
          <a:xfrm>
            <a:off x="2928909" y="364146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930997" y="4158290"/>
            <a:ext cx="2943616" cy="26188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66504" y="3174254"/>
            <a:ext cx="4249881" cy="369332"/>
          </a:xfrm>
          <a:prstGeom prst="rect">
            <a:avLst/>
          </a:prstGeom>
          <a:noFill/>
        </p:spPr>
        <p:txBody>
          <a:bodyPr wrap="none" rtlCol="0">
            <a:spAutoFit/>
          </a:bodyPr>
          <a:lstStyle/>
          <a:p>
            <a:r>
              <a:rPr lang="en-US" dirty="0" smtClean="0">
                <a:latin typeface="Georgia" panose="02040502050405020303" pitchFamily="18" charset="0"/>
              </a:rPr>
              <a:t>Early 2000’s, about 40% of </a:t>
            </a:r>
            <a:r>
              <a:rPr lang="en-US" dirty="0" err="1" smtClean="0">
                <a:latin typeface="Georgia" panose="02040502050405020303" pitchFamily="18" charset="0"/>
              </a:rPr>
              <a:t>Sed</a:t>
            </a:r>
            <a:r>
              <a:rPr lang="en-US" dirty="0" smtClean="0">
                <a:latin typeface="Georgia" panose="02040502050405020303" pitchFamily="18" charset="0"/>
              </a:rPr>
              <a:t> trapped</a:t>
            </a:r>
            <a:endParaRPr lang="en-US" dirty="0">
              <a:latin typeface="Georgia" panose="02040502050405020303" pitchFamily="18" charset="0"/>
            </a:endParaRPr>
          </a:p>
        </p:txBody>
      </p:sp>
      <p:sp>
        <p:nvSpPr>
          <p:cNvPr id="27" name="TextBox 26"/>
          <p:cNvSpPr txBox="1"/>
          <p:nvPr/>
        </p:nvSpPr>
        <p:spPr>
          <a:xfrm>
            <a:off x="1658129" y="3788958"/>
            <a:ext cx="365806" cy="307777"/>
          </a:xfrm>
          <a:prstGeom prst="rect">
            <a:avLst/>
          </a:prstGeom>
          <a:noFill/>
        </p:spPr>
        <p:txBody>
          <a:bodyPr wrap="none" rtlCol="0">
            <a:spAutoFit/>
          </a:bodyPr>
          <a:lstStyle/>
          <a:p>
            <a:r>
              <a:rPr lang="en-US" sz="1400" dirty="0" smtClean="0"/>
              <a:t>~8</a:t>
            </a:r>
            <a:endParaRPr lang="en-US" sz="1400" dirty="0"/>
          </a:p>
        </p:txBody>
      </p:sp>
      <p:sp>
        <p:nvSpPr>
          <p:cNvPr id="28" name="Right Arrow 27"/>
          <p:cNvSpPr/>
          <p:nvPr/>
        </p:nvSpPr>
        <p:spPr>
          <a:xfrm>
            <a:off x="2169406" y="3766098"/>
            <a:ext cx="682354" cy="392192"/>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flipH="1">
            <a:off x="4191944" y="3679568"/>
            <a:ext cx="205507" cy="42651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397453" y="3766098"/>
            <a:ext cx="365806" cy="307777"/>
          </a:xfrm>
          <a:prstGeom prst="rect">
            <a:avLst/>
          </a:prstGeom>
          <a:noFill/>
        </p:spPr>
        <p:txBody>
          <a:bodyPr wrap="none" rtlCol="0">
            <a:spAutoFit/>
          </a:bodyPr>
          <a:lstStyle/>
          <a:p>
            <a:r>
              <a:rPr lang="en-US" sz="1400" dirty="0" smtClean="0"/>
              <a:t>~3</a:t>
            </a:r>
            <a:endParaRPr lang="en-US" sz="1400" dirty="0"/>
          </a:p>
        </p:txBody>
      </p:sp>
      <p:sp>
        <p:nvSpPr>
          <p:cNvPr id="31" name="Right Arrow 30"/>
          <p:cNvSpPr/>
          <p:nvPr/>
        </p:nvSpPr>
        <p:spPr>
          <a:xfrm>
            <a:off x="5966672" y="384125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652973" y="3788958"/>
            <a:ext cx="365806" cy="307777"/>
          </a:xfrm>
          <a:prstGeom prst="rect">
            <a:avLst/>
          </a:prstGeom>
          <a:noFill/>
        </p:spPr>
        <p:txBody>
          <a:bodyPr wrap="none" rtlCol="0">
            <a:spAutoFit/>
          </a:bodyPr>
          <a:lstStyle/>
          <a:p>
            <a:r>
              <a:rPr lang="en-US" sz="1400" dirty="0" smtClean="0"/>
              <a:t>~5</a:t>
            </a:r>
            <a:endParaRPr lang="en-US" sz="1400" dirty="0"/>
          </a:p>
        </p:txBody>
      </p:sp>
      <p:sp>
        <p:nvSpPr>
          <p:cNvPr id="33" name="Rounded Rectangle 32"/>
          <p:cNvSpPr/>
          <p:nvPr/>
        </p:nvSpPr>
        <p:spPr>
          <a:xfrm>
            <a:off x="2957346" y="5355968"/>
            <a:ext cx="2943616" cy="764088"/>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959434" y="5806274"/>
            <a:ext cx="2943616" cy="328396"/>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282241" y="4888754"/>
            <a:ext cx="4903907" cy="369332"/>
          </a:xfrm>
          <a:prstGeom prst="rect">
            <a:avLst/>
          </a:prstGeom>
          <a:noFill/>
        </p:spPr>
        <p:txBody>
          <a:bodyPr wrap="none" rtlCol="0">
            <a:spAutoFit/>
          </a:bodyPr>
          <a:lstStyle/>
          <a:p>
            <a:r>
              <a:rPr lang="en-US" dirty="0" smtClean="0">
                <a:latin typeface="Georgia" panose="02040502050405020303" pitchFamily="18" charset="0"/>
              </a:rPr>
              <a:t>Early 2010’s, approaching no net </a:t>
            </a:r>
            <a:r>
              <a:rPr lang="en-US" dirty="0" err="1" smtClean="0">
                <a:latin typeface="Georgia" panose="02040502050405020303" pitchFamily="18" charset="0"/>
              </a:rPr>
              <a:t>Sed</a:t>
            </a:r>
            <a:r>
              <a:rPr lang="en-US" dirty="0" smtClean="0">
                <a:latin typeface="Georgia" panose="02040502050405020303" pitchFamily="18" charset="0"/>
              </a:rPr>
              <a:t> trapping</a:t>
            </a:r>
            <a:endParaRPr lang="en-US" dirty="0">
              <a:latin typeface="Georgia" panose="02040502050405020303" pitchFamily="18" charset="0"/>
            </a:endParaRPr>
          </a:p>
        </p:txBody>
      </p:sp>
      <p:sp>
        <p:nvSpPr>
          <p:cNvPr id="36" name="TextBox 35"/>
          <p:cNvSpPr txBox="1"/>
          <p:nvPr/>
        </p:nvSpPr>
        <p:spPr>
          <a:xfrm>
            <a:off x="1686566" y="5503458"/>
            <a:ext cx="365806" cy="307777"/>
          </a:xfrm>
          <a:prstGeom prst="rect">
            <a:avLst/>
          </a:prstGeom>
          <a:noFill/>
        </p:spPr>
        <p:txBody>
          <a:bodyPr wrap="none" rtlCol="0">
            <a:spAutoFit/>
          </a:bodyPr>
          <a:lstStyle/>
          <a:p>
            <a:r>
              <a:rPr lang="en-US" sz="1400" dirty="0" smtClean="0"/>
              <a:t>~6</a:t>
            </a:r>
            <a:endParaRPr lang="en-US" sz="1400" dirty="0"/>
          </a:p>
        </p:txBody>
      </p:sp>
      <p:sp>
        <p:nvSpPr>
          <p:cNvPr id="37" name="Right Arrow 36"/>
          <p:cNvSpPr/>
          <p:nvPr/>
        </p:nvSpPr>
        <p:spPr>
          <a:xfrm>
            <a:off x="2197843" y="555575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flipH="1">
            <a:off x="4224684" y="548059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425890" y="5480598"/>
            <a:ext cx="365806" cy="307777"/>
          </a:xfrm>
          <a:prstGeom prst="rect">
            <a:avLst/>
          </a:prstGeom>
          <a:noFill/>
        </p:spPr>
        <p:txBody>
          <a:bodyPr wrap="none" rtlCol="0">
            <a:spAutoFit/>
          </a:bodyPr>
          <a:lstStyle/>
          <a:p>
            <a:r>
              <a:rPr lang="en-US" sz="1400" dirty="0" smtClean="0"/>
              <a:t>~0</a:t>
            </a:r>
            <a:endParaRPr lang="en-US" sz="1400" dirty="0"/>
          </a:p>
        </p:txBody>
      </p:sp>
      <p:sp>
        <p:nvSpPr>
          <p:cNvPr id="40" name="Right Arrow 39"/>
          <p:cNvSpPr/>
          <p:nvPr/>
        </p:nvSpPr>
        <p:spPr>
          <a:xfrm>
            <a:off x="5995109" y="5555754"/>
            <a:ext cx="559085" cy="25052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681410" y="5503458"/>
            <a:ext cx="365806" cy="307777"/>
          </a:xfrm>
          <a:prstGeom prst="rect">
            <a:avLst/>
          </a:prstGeom>
          <a:noFill/>
        </p:spPr>
        <p:txBody>
          <a:bodyPr wrap="none" rtlCol="0">
            <a:spAutoFit/>
          </a:bodyPr>
          <a:lstStyle/>
          <a:p>
            <a:r>
              <a:rPr lang="en-US" sz="1400" dirty="0" smtClean="0"/>
              <a:t>~6</a:t>
            </a:r>
            <a:endParaRPr lang="en-US" sz="1400" dirty="0"/>
          </a:p>
        </p:txBody>
      </p:sp>
      <p:sp>
        <p:nvSpPr>
          <p:cNvPr id="42" name="Left Brace 41"/>
          <p:cNvSpPr/>
          <p:nvPr/>
        </p:nvSpPr>
        <p:spPr>
          <a:xfrm>
            <a:off x="1320800" y="1906520"/>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130175" y="3065683"/>
            <a:ext cx="1224237" cy="1815882"/>
          </a:xfrm>
          <a:prstGeom prst="rect">
            <a:avLst/>
          </a:prstGeom>
          <a:noFill/>
        </p:spPr>
        <p:txBody>
          <a:bodyPr wrap="square" rtlCol="0">
            <a:spAutoFit/>
          </a:bodyPr>
          <a:lstStyle/>
          <a:p>
            <a:r>
              <a:rPr lang="en-US" sz="1600" b="1" u="sng" dirty="0" smtClean="0">
                <a:latin typeface="Georgia" panose="02040502050405020303" pitchFamily="18" charset="0"/>
              </a:rPr>
              <a:t>Loads Into Reservoir System</a:t>
            </a:r>
          </a:p>
          <a:p>
            <a:r>
              <a:rPr lang="en-US" sz="1600" dirty="0" smtClean="0">
                <a:solidFill>
                  <a:srgbClr val="00B050"/>
                </a:solidFill>
                <a:latin typeface="Georgia" panose="02040502050405020303" pitchFamily="18" charset="0"/>
              </a:rPr>
              <a:t>Long term improving trend</a:t>
            </a:r>
            <a:endParaRPr lang="en-US" sz="1600" dirty="0">
              <a:solidFill>
                <a:srgbClr val="00B050"/>
              </a:solidFill>
              <a:latin typeface="Georgia" panose="02040502050405020303" pitchFamily="18" charset="0"/>
            </a:endParaRPr>
          </a:p>
        </p:txBody>
      </p:sp>
      <p:sp>
        <p:nvSpPr>
          <p:cNvPr id="44" name="Left Brace 43"/>
          <p:cNvSpPr/>
          <p:nvPr/>
        </p:nvSpPr>
        <p:spPr>
          <a:xfrm flipH="1">
            <a:off x="6984442" y="1883034"/>
            <a:ext cx="410492" cy="42135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7487573" y="2805236"/>
            <a:ext cx="1531130" cy="2062103"/>
          </a:xfrm>
          <a:prstGeom prst="rect">
            <a:avLst/>
          </a:prstGeom>
          <a:noFill/>
        </p:spPr>
        <p:txBody>
          <a:bodyPr wrap="square" rtlCol="0">
            <a:spAutoFit/>
          </a:bodyPr>
          <a:lstStyle/>
          <a:p>
            <a:r>
              <a:rPr lang="en-US" sz="1600" b="1" u="sng" dirty="0" smtClean="0">
                <a:latin typeface="Georgia" panose="02040502050405020303" pitchFamily="18" charset="0"/>
              </a:rPr>
              <a:t>Loads Out of Reservoir System - </a:t>
            </a:r>
            <a:r>
              <a:rPr lang="en-US" sz="1600" b="1" u="sng" dirty="0" err="1" smtClean="0">
                <a:latin typeface="Georgia" panose="02040502050405020303" pitchFamily="18" charset="0"/>
              </a:rPr>
              <a:t>Conowingo</a:t>
            </a:r>
            <a:r>
              <a:rPr lang="en-US" sz="1600" dirty="0" smtClean="0">
                <a:latin typeface="Georgia" panose="02040502050405020303" pitchFamily="18" charset="0"/>
              </a:rPr>
              <a:t> </a:t>
            </a:r>
            <a:r>
              <a:rPr lang="en-US" sz="1600" dirty="0" smtClean="0">
                <a:solidFill>
                  <a:srgbClr val="FF0000"/>
                </a:solidFill>
                <a:latin typeface="Georgia" panose="02040502050405020303" pitchFamily="18" charset="0"/>
              </a:rPr>
              <a:t>Long term degrading trend</a:t>
            </a:r>
          </a:p>
          <a:p>
            <a:endParaRPr lang="en-US" sz="1600" dirty="0">
              <a:latin typeface="Georgia" panose="02040502050405020303" pitchFamily="18" charset="0"/>
            </a:endParaRPr>
          </a:p>
        </p:txBody>
      </p:sp>
      <p:sp>
        <p:nvSpPr>
          <p:cNvPr id="47" name="Down Arrow 46"/>
          <p:cNvSpPr/>
          <p:nvPr/>
        </p:nvSpPr>
        <p:spPr>
          <a:xfrm flipH="1" flipV="1">
            <a:off x="4332358" y="5480598"/>
            <a:ext cx="93532" cy="301886"/>
          </a:xfrm>
          <a:prstGeom prst="down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3975" y="6303544"/>
            <a:ext cx="7680308" cy="523220"/>
          </a:xfrm>
          <a:prstGeom prst="rect">
            <a:avLst/>
          </a:prstGeom>
          <a:noFill/>
        </p:spPr>
        <p:txBody>
          <a:bodyPr wrap="none" rtlCol="0">
            <a:spAutoFit/>
          </a:bodyPr>
          <a:lstStyle/>
          <a:p>
            <a:r>
              <a:rPr lang="en-US" sz="1400" dirty="0" smtClean="0">
                <a:latin typeface="Georgia" panose="02040502050405020303" pitchFamily="18" charset="0"/>
              </a:rPr>
              <a:t>Source: Data from USGS (2016), </a:t>
            </a:r>
            <a:r>
              <a:rPr lang="en-US" sz="1400" dirty="0" smtClean="0">
                <a:latin typeface="Georgia" panose="02040502050405020303" pitchFamily="18" charset="0"/>
                <a:hlinkClick r:id="rId3"/>
              </a:rPr>
              <a:t>http://cbrim.er.usgs.gov/loads_query.html</a:t>
            </a:r>
            <a:r>
              <a:rPr lang="en-US" sz="1400" dirty="0" smtClean="0">
                <a:latin typeface="Georgia" panose="02040502050405020303" pitchFamily="18" charset="0"/>
              </a:rPr>
              <a:t> </a:t>
            </a:r>
          </a:p>
          <a:p>
            <a:r>
              <a:rPr lang="en-US" sz="1400" dirty="0" smtClean="0">
                <a:latin typeface="Georgia" panose="02040502050405020303" pitchFamily="18" charset="0"/>
              </a:rPr>
              <a:t>loads are approximate and in units of billion </a:t>
            </a:r>
            <a:r>
              <a:rPr lang="en-US" sz="1400" dirty="0" err="1" smtClean="0">
                <a:latin typeface="Georgia" panose="02040502050405020303" pitchFamily="18" charset="0"/>
              </a:rPr>
              <a:t>lbs</a:t>
            </a:r>
            <a:r>
              <a:rPr lang="en-US" sz="1400" dirty="0">
                <a:latin typeface="Georgia" panose="02040502050405020303" pitchFamily="18" charset="0"/>
              </a:rPr>
              <a:t>/year using estimates for 1992, 2002, and 2012</a:t>
            </a:r>
          </a:p>
        </p:txBody>
      </p:sp>
      <p:sp>
        <p:nvSpPr>
          <p:cNvPr id="46" name="Title 1"/>
          <p:cNvSpPr>
            <a:spLocks noGrp="1"/>
          </p:cNvSpPr>
          <p:nvPr>
            <p:ph type="title"/>
          </p:nvPr>
        </p:nvSpPr>
        <p:spPr>
          <a:xfrm>
            <a:off x="-1" y="128325"/>
            <a:ext cx="9123137" cy="1143000"/>
          </a:xfrm>
        </p:spPr>
        <p:txBody>
          <a:bodyPr>
            <a:noAutofit/>
          </a:bodyPr>
          <a:lstStyle/>
          <a:p>
            <a:r>
              <a:rPr lang="en-US" sz="3000" b="1" dirty="0" smtClean="0">
                <a:latin typeface="Georgia" panose="02040502050405020303" pitchFamily="18" charset="0"/>
                <a:cs typeface="Arial" panose="020B0604020202020204" pitchFamily="34" charset="0"/>
              </a:rPr>
              <a:t>Sediment Loads Into, Trapped Within and Exiting the Reservoir System: 1990s-2010s</a:t>
            </a:r>
            <a:endParaRPr lang="en-US" sz="3000" b="1" dirty="0">
              <a:latin typeface="Georgia" panose="02040502050405020303"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F1D0FFF-E3B1-6748-A925-E3537F2C2EA0}" type="slidenum">
              <a:rPr lang="en-US" smtClean="0"/>
              <a:pPr/>
              <a:t>15</a:t>
            </a:fld>
            <a:endParaRPr lang="en-US"/>
          </a:p>
        </p:txBody>
      </p:sp>
    </p:spTree>
    <p:extLst>
      <p:ext uri="{BB962C8B-B14F-4D97-AF65-F5344CB8AC3E}">
        <p14:creationId xmlns:p14="http://schemas.microsoft.com/office/powerpoint/2010/main" val="283975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65"/>
            <a:ext cx="9143999" cy="1143000"/>
          </a:xfrm>
        </p:spPr>
        <p:txBody>
          <a:bodyPr>
            <a:noAutofit/>
          </a:bodyPr>
          <a:lstStyle/>
          <a:p>
            <a:r>
              <a:rPr lang="en-US" sz="2400" b="1" dirty="0" smtClean="0">
                <a:latin typeface="Georgia" panose="02040502050405020303" pitchFamily="18" charset="0"/>
                <a:cs typeface="Arial" panose="020B0604020202020204" pitchFamily="34" charset="0"/>
              </a:rPr>
              <a:t>Impact of Changed </a:t>
            </a:r>
            <a:r>
              <a:rPr lang="en-US" sz="2400" b="1" dirty="0" err="1" smtClean="0">
                <a:latin typeface="Georgia" panose="02040502050405020303" pitchFamily="18" charset="0"/>
                <a:cs typeface="Arial" panose="020B0604020202020204" pitchFamily="34" charset="0"/>
              </a:rPr>
              <a:t>Conowingo</a:t>
            </a:r>
            <a:r>
              <a:rPr lang="en-US" sz="2400" b="1" dirty="0" smtClean="0">
                <a:latin typeface="Georgia" panose="02040502050405020303" pitchFamily="18" charset="0"/>
                <a:cs typeface="Arial" panose="020B0604020202020204" pitchFamily="34" charset="0"/>
              </a:rPr>
              <a:t> Reservoir Conditions on Chesapeake bay Water Quality</a:t>
            </a:r>
            <a:endParaRPr lang="en-US" sz="2400" b="1" dirty="0">
              <a:latin typeface="Georgia" panose="02040502050405020303" pitchFamily="18" charset="0"/>
              <a:cs typeface="Arial" panose="020B0604020202020204" pitchFamily="34" charset="0"/>
            </a:endParaRPr>
          </a:p>
        </p:txBody>
      </p:sp>
      <p:pic>
        <p:nvPicPr>
          <p:cNvPr id="5" name="Picture 1" descr="Slide_a_120214.jpg"/>
          <p:cNvPicPr>
            <a:picLocks noChangeAspect="1"/>
          </p:cNvPicPr>
          <p:nvPr/>
        </p:nvPicPr>
        <p:blipFill>
          <a:blip r:embed="rId3"/>
          <a:srcRect/>
          <a:stretch>
            <a:fillRect/>
          </a:stretch>
        </p:blipFill>
        <p:spPr bwMode="auto">
          <a:xfrm>
            <a:off x="1694702" y="1288579"/>
            <a:ext cx="3670100" cy="4749800"/>
          </a:xfrm>
          <a:prstGeom prst="rect">
            <a:avLst/>
          </a:prstGeom>
          <a:noFill/>
          <a:ln w="9525">
            <a:noFill/>
            <a:miter lim="800000"/>
            <a:headEnd/>
            <a:tailEnd/>
          </a:ln>
        </p:spPr>
      </p:pic>
      <p:sp>
        <p:nvSpPr>
          <p:cNvPr id="6" name="TextBox 5"/>
          <p:cNvSpPr txBox="1"/>
          <p:nvPr/>
        </p:nvSpPr>
        <p:spPr>
          <a:xfrm>
            <a:off x="5619171" y="4222497"/>
            <a:ext cx="3256477" cy="1200329"/>
          </a:xfrm>
          <a:prstGeom prst="rect">
            <a:avLst/>
          </a:prstGeom>
          <a:noFill/>
        </p:spPr>
        <p:txBody>
          <a:bodyPr wrap="square" rtlCol="0">
            <a:spAutoFit/>
          </a:bodyPr>
          <a:lstStyle/>
          <a:p>
            <a:pPr algn="ctr"/>
            <a:r>
              <a:rPr lang="en-US" dirty="0" smtClean="0">
                <a:latin typeface="+mj-lt"/>
              </a:rPr>
              <a:t>Estimates of</a:t>
            </a:r>
            <a:r>
              <a:rPr lang="en-US" dirty="0">
                <a:latin typeface="+mj-lt"/>
              </a:rPr>
              <a:t> about 1 - 3% additional water quality DO standards </a:t>
            </a:r>
            <a:r>
              <a:rPr lang="en-US" dirty="0" smtClean="0">
                <a:latin typeface="+mj-lt"/>
              </a:rPr>
              <a:t>non-attainment in 3 segments</a:t>
            </a:r>
            <a:endParaRPr lang="en-US" dirty="0">
              <a:latin typeface="+mj-lt"/>
            </a:endParaRPr>
          </a:p>
        </p:txBody>
      </p:sp>
      <p:sp>
        <p:nvSpPr>
          <p:cNvPr id="7" name="TextBox 6"/>
          <p:cNvSpPr txBox="1"/>
          <p:nvPr/>
        </p:nvSpPr>
        <p:spPr>
          <a:xfrm>
            <a:off x="0" y="6558541"/>
            <a:ext cx="3235309" cy="307777"/>
          </a:xfrm>
          <a:prstGeom prst="rect">
            <a:avLst/>
          </a:prstGeom>
          <a:noFill/>
        </p:spPr>
        <p:txBody>
          <a:bodyPr wrap="none" rtlCol="0">
            <a:spAutoFit/>
          </a:bodyPr>
          <a:lstStyle/>
          <a:p>
            <a:r>
              <a:rPr lang="en-US" sz="1400" dirty="0" smtClean="0"/>
              <a:t>Source: Linker et al. (2016), LSRWA (2015)</a:t>
            </a:r>
            <a:endParaRPr lang="en-US" sz="1400" dirty="0"/>
          </a:p>
        </p:txBody>
      </p:sp>
      <p:sp>
        <p:nvSpPr>
          <p:cNvPr id="4" name="Slide Number Placeholder 3"/>
          <p:cNvSpPr>
            <a:spLocks noGrp="1"/>
          </p:cNvSpPr>
          <p:nvPr>
            <p:ph type="sldNum" sz="quarter" idx="12"/>
          </p:nvPr>
        </p:nvSpPr>
        <p:spPr/>
        <p:txBody>
          <a:bodyPr/>
          <a:lstStyle/>
          <a:p>
            <a:fld id="{0F1D0FFF-E3B1-6748-A925-E3537F2C2EA0}" type="slidenum">
              <a:rPr lang="en-US" smtClean="0"/>
              <a:pPr/>
              <a:t>16</a:t>
            </a:fld>
            <a:endParaRPr lang="en-US"/>
          </a:p>
        </p:txBody>
      </p:sp>
      <p:sp>
        <p:nvSpPr>
          <p:cNvPr id="11" name="Rectangle 10"/>
          <p:cNvSpPr/>
          <p:nvPr/>
        </p:nvSpPr>
        <p:spPr>
          <a:xfrm>
            <a:off x="5634937" y="1891863"/>
            <a:ext cx="3067630" cy="1477328"/>
          </a:xfrm>
          <a:prstGeom prst="rect">
            <a:avLst/>
          </a:prstGeom>
        </p:spPr>
        <p:txBody>
          <a:bodyPr wrap="square">
            <a:spAutoFit/>
          </a:bodyPr>
          <a:lstStyle/>
          <a:p>
            <a:pPr algn="ctr"/>
            <a:r>
              <a:rPr lang="en-US" dirty="0" smtClean="0"/>
              <a:t>Chesapeake Bay Water Quality with Watershed Implementation Plans Fully Achieved and</a:t>
            </a:r>
          </a:p>
          <a:p>
            <a:pPr algn="ctr"/>
            <a:r>
              <a:rPr lang="en-US" dirty="0" smtClean="0"/>
              <a:t>Dams in Dynamic Equilibrium</a:t>
            </a:r>
            <a:endParaRPr lang="en-US" dirty="0"/>
          </a:p>
        </p:txBody>
      </p:sp>
    </p:spTree>
    <p:extLst>
      <p:ext uri="{BB962C8B-B14F-4D97-AF65-F5344CB8AC3E}">
        <p14:creationId xmlns:p14="http://schemas.microsoft.com/office/powerpoint/2010/main" val="92248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936"/>
            <a:ext cx="8229600" cy="1143000"/>
          </a:xfrm>
        </p:spPr>
        <p:txBody>
          <a:bodyPr>
            <a:normAutofit/>
          </a:bodyPr>
          <a:lstStyle/>
          <a:p>
            <a:r>
              <a:rPr lang="en-US" sz="3600" b="1" dirty="0" smtClean="0">
                <a:latin typeface="Georgia" panose="02040502050405020303" pitchFamily="18" charset="0"/>
                <a:cs typeface="Arial" panose="020B0604020202020204" pitchFamily="34" charset="0"/>
              </a:rPr>
              <a:t>Take Away Science Messages</a:t>
            </a:r>
            <a:endParaRPr lang="en-US" sz="3600" b="1" dirty="0">
              <a:latin typeface="Georgia" panose="02040502050405020303" pitchFamily="18" charset="0"/>
              <a:cs typeface="Arial" panose="020B0604020202020204" pitchFamily="34" charset="0"/>
            </a:endParaRPr>
          </a:p>
        </p:txBody>
      </p:sp>
      <p:sp>
        <p:nvSpPr>
          <p:cNvPr id="4" name="Content Placeholder 3"/>
          <p:cNvSpPr>
            <a:spLocks noGrp="1"/>
          </p:cNvSpPr>
          <p:nvPr>
            <p:ph idx="1"/>
          </p:nvPr>
        </p:nvSpPr>
        <p:spPr>
          <a:xfrm>
            <a:off x="181069" y="1576163"/>
            <a:ext cx="8505731" cy="4942332"/>
          </a:xfrm>
        </p:spPr>
        <p:txBody>
          <a:bodyPr>
            <a:noAutofit/>
          </a:bodyPr>
          <a:lstStyle/>
          <a:p>
            <a:pPr>
              <a:spcAft>
                <a:spcPts val="600"/>
              </a:spcAft>
            </a:pPr>
            <a:r>
              <a:rPr lang="en-US" sz="2200" dirty="0" smtClean="0">
                <a:latin typeface="Georgia" panose="02040502050405020303" pitchFamily="18" charset="0"/>
                <a:cs typeface="Arial" panose="020B0604020202020204" pitchFamily="34" charset="0"/>
              </a:rPr>
              <a:t>Conditions are different and the net reservoir trapping ability is near zero.</a:t>
            </a:r>
          </a:p>
          <a:p>
            <a:pPr>
              <a:spcAft>
                <a:spcPts val="600"/>
              </a:spcAft>
            </a:pPr>
            <a:r>
              <a:rPr lang="en-US" sz="2200" dirty="0" smtClean="0">
                <a:latin typeface="Georgia" panose="02040502050405020303" pitchFamily="18" charset="0"/>
                <a:cs typeface="Arial" panose="020B0604020202020204" pitchFamily="34" charset="0"/>
              </a:rPr>
              <a:t>The loss of net trapping has an impact on how upstream pollution management practices will translate into downstream impacts on water quality.  </a:t>
            </a:r>
          </a:p>
          <a:p>
            <a:pPr>
              <a:spcAft>
                <a:spcPts val="600"/>
              </a:spcAft>
            </a:pPr>
            <a:r>
              <a:rPr lang="en-US" sz="2200" dirty="0" smtClean="0">
                <a:latin typeface="Georgia" panose="02040502050405020303" pitchFamily="18" charset="0"/>
                <a:cs typeface="Arial" panose="020B0604020202020204" pitchFamily="34" charset="0"/>
              </a:rPr>
              <a:t>Loss </a:t>
            </a:r>
            <a:r>
              <a:rPr lang="en-US" sz="2200" dirty="0">
                <a:latin typeface="Georgia" panose="02040502050405020303" pitchFamily="18" charset="0"/>
                <a:cs typeface="Arial" panose="020B0604020202020204" pitchFamily="34" charset="0"/>
              </a:rPr>
              <a:t>of net trapping ability has an effect on outputs of TN, TP, and SS, but the effect is greatest on SS and least on TN</a:t>
            </a:r>
            <a:r>
              <a:rPr lang="en-US" sz="2200" dirty="0" smtClean="0">
                <a:latin typeface="Georgia" panose="02040502050405020303" pitchFamily="18" charset="0"/>
                <a:cs typeface="Arial" panose="020B0604020202020204" pitchFamily="34" charset="0"/>
              </a:rPr>
              <a:t>.</a:t>
            </a:r>
          </a:p>
          <a:p>
            <a:pPr>
              <a:spcAft>
                <a:spcPts val="600"/>
              </a:spcAft>
            </a:pPr>
            <a:r>
              <a:rPr lang="en-US" sz="2200" dirty="0" smtClean="0">
                <a:latin typeface="Georgia" panose="02040502050405020303" pitchFamily="18" charset="0"/>
                <a:cs typeface="Arial" panose="020B0604020202020204" pitchFamily="34" charset="0"/>
              </a:rPr>
              <a:t>The fate and transport of the scoured material is important and new information is </a:t>
            </a:r>
            <a:r>
              <a:rPr lang="en-US" sz="2200" dirty="0">
                <a:latin typeface="Georgia" panose="02040502050405020303" pitchFamily="18" charset="0"/>
                <a:cs typeface="Arial" panose="020B0604020202020204" pitchFamily="34" charset="0"/>
              </a:rPr>
              <a:t>available for factoring in the influence of particulate nutrients on Bay </a:t>
            </a:r>
            <a:r>
              <a:rPr lang="en-US" sz="2200" dirty="0" smtClean="0">
                <a:latin typeface="Georgia" panose="02040502050405020303" pitchFamily="18" charset="0"/>
                <a:cs typeface="Arial" panose="020B0604020202020204" pitchFamily="34" charset="0"/>
              </a:rPr>
              <a:t>WQ</a:t>
            </a:r>
          </a:p>
          <a:p>
            <a:pPr>
              <a:spcAft>
                <a:spcPts val="600"/>
              </a:spcAft>
            </a:pPr>
            <a:r>
              <a:rPr lang="en-US" sz="2200" dirty="0" smtClean="0">
                <a:latin typeface="Georgia" panose="02040502050405020303" pitchFamily="18" charset="0"/>
                <a:cs typeface="Arial" panose="020B0604020202020204" pitchFamily="34" charset="0"/>
              </a:rPr>
              <a:t>The key issue is not just scour during flood events, but is rather the net trapping over the entire range of hydrologic conditions</a:t>
            </a:r>
          </a:p>
          <a:p>
            <a:endParaRPr lang="en-US" sz="2200" dirty="0">
              <a:latin typeface="Georgia" panose="02040502050405020303" pitchFamily="18" charset="0"/>
              <a:cs typeface="Arial" panose="020B0604020202020204" pitchFamily="34" charset="0"/>
            </a:endParaRPr>
          </a:p>
          <a:p>
            <a:endParaRPr lang="en-US" sz="2200" dirty="0">
              <a:latin typeface="Georgia" panose="02040502050405020303" pitchFamily="18" charset="0"/>
              <a:cs typeface="Arial" panose="020B0604020202020204" pitchFamily="34" charset="0"/>
            </a:endParaRPr>
          </a:p>
          <a:p>
            <a:endParaRPr lang="en-US" sz="2800" dirty="0" smtClean="0"/>
          </a:p>
          <a:p>
            <a:endParaRPr lang="en-US" sz="2800" dirty="0" smtClean="0"/>
          </a:p>
          <a:p>
            <a:endParaRPr lang="en-US" sz="2800" dirty="0" smtClean="0"/>
          </a:p>
          <a:p>
            <a:endParaRPr lang="en-US" sz="2800" dirty="0"/>
          </a:p>
        </p:txBody>
      </p:sp>
      <p:sp>
        <p:nvSpPr>
          <p:cNvPr id="2" name="Slide Number Placeholder 1"/>
          <p:cNvSpPr>
            <a:spLocks noGrp="1"/>
          </p:cNvSpPr>
          <p:nvPr>
            <p:ph type="sldNum" sz="quarter" idx="12"/>
          </p:nvPr>
        </p:nvSpPr>
        <p:spPr/>
        <p:txBody>
          <a:bodyPr/>
          <a:lstStyle/>
          <a:p>
            <a:fld id="{0F1D0FFF-E3B1-6748-A925-E3537F2C2EA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implications and policy options for the MPA and Phase III WIP</a:t>
            </a:r>
          </a:p>
        </p:txBody>
      </p:sp>
      <p:sp>
        <p:nvSpPr>
          <p:cNvPr id="4" name="Slide Number Placeholder 3"/>
          <p:cNvSpPr>
            <a:spLocks noGrp="1"/>
          </p:cNvSpPr>
          <p:nvPr>
            <p:ph type="sldNum" sz="quarter" idx="12"/>
          </p:nvPr>
        </p:nvSpPr>
        <p:spPr/>
        <p:txBody>
          <a:bodyPr/>
          <a:lstStyle/>
          <a:p>
            <a:fld id="{0F1D0FFF-E3B1-6748-A925-E3537F2C2EA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the Policy Questions</a:t>
            </a:r>
            <a:endParaRPr lang="en-US" dirty="0"/>
          </a:p>
        </p:txBody>
      </p:sp>
      <p:sp>
        <p:nvSpPr>
          <p:cNvPr id="4" name="Content Placeholder 3"/>
          <p:cNvSpPr>
            <a:spLocks noGrp="1"/>
          </p:cNvSpPr>
          <p:nvPr>
            <p:ph idx="1"/>
          </p:nvPr>
        </p:nvSpPr>
        <p:spPr/>
        <p:txBody>
          <a:bodyPr>
            <a:normAutofit fontScale="62500" lnSpcReduction="20000"/>
          </a:bodyPr>
          <a:lstStyle/>
          <a:p>
            <a:pPr lvl="1">
              <a:buNone/>
            </a:pPr>
            <a:endParaRPr lang="en-US" dirty="0" smtClean="0"/>
          </a:p>
          <a:p>
            <a:r>
              <a:rPr lang="en-US" b="1" dirty="0" smtClean="0"/>
              <a:t>Who</a:t>
            </a:r>
            <a:r>
              <a:rPr lang="en-US" dirty="0" smtClean="0"/>
              <a:t> is responsible for additional load reductions?</a:t>
            </a:r>
          </a:p>
          <a:p>
            <a:pPr lvl="1"/>
            <a:r>
              <a:rPr lang="en-US" dirty="0" smtClean="0"/>
              <a:t>Susquehanna watershed only</a:t>
            </a:r>
          </a:p>
          <a:p>
            <a:pPr lvl="1"/>
            <a:r>
              <a:rPr lang="en-US" dirty="0" smtClean="0"/>
              <a:t>Susquehanna watershed + Maryland and Virginia</a:t>
            </a:r>
          </a:p>
          <a:p>
            <a:pPr lvl="1"/>
            <a:r>
              <a:rPr lang="en-US" dirty="0" smtClean="0"/>
              <a:t>All Chesapeake Bay watershed jurisdictions</a:t>
            </a:r>
          </a:p>
          <a:p>
            <a:pPr lvl="1"/>
            <a:endParaRPr lang="en-US" dirty="0" smtClean="0"/>
          </a:p>
          <a:p>
            <a:r>
              <a:rPr lang="en-US" b="1" dirty="0" smtClean="0"/>
              <a:t>How</a:t>
            </a:r>
            <a:r>
              <a:rPr lang="en-US" dirty="0" smtClean="0"/>
              <a:t> will responsibility assigned?</a:t>
            </a:r>
          </a:p>
          <a:p>
            <a:pPr lvl="1"/>
            <a:r>
              <a:rPr lang="en-US" dirty="0" smtClean="0"/>
              <a:t>Allocation equity rules used in the Bay TMDL</a:t>
            </a:r>
          </a:p>
          <a:p>
            <a:pPr lvl="1"/>
            <a:r>
              <a:rPr lang="en-US" dirty="0" smtClean="0"/>
              <a:t>Most cost effective practices and locations </a:t>
            </a:r>
          </a:p>
          <a:p>
            <a:pPr lvl="1"/>
            <a:endParaRPr lang="en-US" dirty="0" smtClean="0"/>
          </a:p>
          <a:p>
            <a:r>
              <a:rPr lang="en-US" b="1" dirty="0" smtClean="0"/>
              <a:t>When</a:t>
            </a:r>
            <a:r>
              <a:rPr lang="en-US" dirty="0" smtClean="0"/>
              <a:t> will the additional reductions be required to be met?  </a:t>
            </a:r>
          </a:p>
          <a:p>
            <a:pPr lvl="1"/>
            <a:r>
              <a:rPr lang="en-US" dirty="0" smtClean="0"/>
              <a:t>Allocate additional loads into Phase III Planning Targets and address by 2025</a:t>
            </a:r>
          </a:p>
          <a:p>
            <a:pPr lvl="1"/>
            <a:r>
              <a:rPr lang="en-US" dirty="0" smtClean="0"/>
              <a:t>Allocate additional loads into Phase III Planning Targets, but establish timeframe beyond 2025 to address </a:t>
            </a:r>
            <a:r>
              <a:rPr lang="en-US" dirty="0" err="1" smtClean="0"/>
              <a:t>Conowingo</a:t>
            </a:r>
            <a:r>
              <a:rPr lang="en-US" dirty="0" smtClean="0"/>
              <a:t> infill loads</a:t>
            </a:r>
          </a:p>
          <a:p>
            <a:pPr lvl="1"/>
            <a:r>
              <a:rPr lang="en-US" dirty="0" smtClean="0"/>
              <a:t>Quantify impacts due to </a:t>
            </a:r>
            <a:r>
              <a:rPr lang="en-US" dirty="0" err="1" smtClean="0"/>
              <a:t>Conowingo</a:t>
            </a:r>
            <a:r>
              <a:rPr lang="en-US" dirty="0" smtClean="0"/>
              <a:t> infill but allocate and address necessary load reductions post-2025</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0F1D0FFF-E3B1-6748-A925-E3537F2C2EA0}" type="slidenum">
              <a:rPr lang="en-US" smtClean="0"/>
              <a:pPr/>
              <a:t>19</a:t>
            </a:fld>
            <a:endParaRPr lang="en-US"/>
          </a:p>
        </p:txBody>
      </p:sp>
      <p:sp>
        <p:nvSpPr>
          <p:cNvPr id="5" name="TextBox 4"/>
          <p:cNvSpPr txBox="1"/>
          <p:nvPr/>
        </p:nvSpPr>
        <p:spPr>
          <a:xfrm>
            <a:off x="53975" y="6471391"/>
            <a:ext cx="3132589" cy="307777"/>
          </a:xfrm>
          <a:prstGeom prst="rect">
            <a:avLst/>
          </a:prstGeom>
          <a:noFill/>
        </p:spPr>
        <p:txBody>
          <a:bodyPr wrap="none" rtlCol="0">
            <a:spAutoFit/>
          </a:bodyPr>
          <a:lstStyle/>
          <a:p>
            <a:r>
              <a:rPr lang="en-US" sz="1400" dirty="0" smtClean="0">
                <a:latin typeface="Georgia" panose="02040502050405020303" pitchFamily="18" charset="0"/>
              </a:rPr>
              <a:t>Source: December 2016 PSC Meeting</a:t>
            </a:r>
            <a:endParaRPr lang="en-US" sz="1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mn-lt"/>
              </a:rPr>
              <a:t>Topics for Today</a:t>
            </a:r>
            <a:endParaRPr lang="en-US" sz="3000" b="1" dirty="0">
              <a:latin typeface="+mn-lt"/>
            </a:endParaRPr>
          </a:p>
        </p:txBody>
      </p:sp>
      <p:sp>
        <p:nvSpPr>
          <p:cNvPr id="3" name="Content Placeholder 2"/>
          <p:cNvSpPr>
            <a:spLocks noGrp="1"/>
          </p:cNvSpPr>
          <p:nvPr>
            <p:ph idx="1"/>
          </p:nvPr>
        </p:nvSpPr>
        <p:spPr>
          <a:xfrm>
            <a:off x="259773" y="1600200"/>
            <a:ext cx="8572499" cy="4525963"/>
          </a:xfrm>
        </p:spPr>
        <p:txBody>
          <a:bodyPr>
            <a:noAutofit/>
          </a:bodyPr>
          <a:lstStyle/>
          <a:p>
            <a:r>
              <a:rPr lang="en-US" dirty="0" smtClean="0">
                <a:latin typeface="+mj-lt"/>
              </a:rPr>
              <a:t>Background</a:t>
            </a:r>
          </a:p>
          <a:p>
            <a:r>
              <a:rPr lang="en-US" dirty="0" smtClean="0">
                <a:latin typeface="+mj-lt"/>
              </a:rPr>
              <a:t>State of the science</a:t>
            </a:r>
          </a:p>
          <a:p>
            <a:r>
              <a:rPr lang="en-US" dirty="0" smtClean="0">
                <a:latin typeface="+mj-lt"/>
              </a:rPr>
              <a:t>The implications and policy options for the MPA and Phase III WIP</a:t>
            </a:r>
          </a:p>
          <a:p>
            <a:r>
              <a:rPr lang="en-US" dirty="0" smtClean="0">
                <a:latin typeface="+mj-lt"/>
              </a:rPr>
              <a:t>Update on Maryland water quality certification for </a:t>
            </a:r>
            <a:r>
              <a:rPr lang="en-US" dirty="0" err="1" smtClean="0">
                <a:latin typeface="+mj-lt"/>
              </a:rPr>
              <a:t>Conowingo</a:t>
            </a:r>
            <a:r>
              <a:rPr lang="en-US" dirty="0" smtClean="0">
                <a:latin typeface="+mj-lt"/>
              </a:rPr>
              <a:t> Dam relicensing</a:t>
            </a:r>
          </a:p>
          <a:p>
            <a:endParaRPr lang="en-US" dirty="0">
              <a:latin typeface="+mj-lt"/>
            </a:endParaRPr>
          </a:p>
        </p:txBody>
      </p:sp>
      <p:sp>
        <p:nvSpPr>
          <p:cNvPr id="4" name="Slide Number Placeholder 3"/>
          <p:cNvSpPr>
            <a:spLocks noGrp="1"/>
          </p:cNvSpPr>
          <p:nvPr>
            <p:ph type="sldNum" sz="quarter" idx="12"/>
          </p:nvPr>
        </p:nvSpPr>
        <p:spPr/>
        <p:txBody>
          <a:bodyPr/>
          <a:lstStyle/>
          <a:p>
            <a:fld id="{0F1D0FFF-E3B1-6748-A925-E3537F2C2EA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52"/>
            <a:ext cx="8229600" cy="895039"/>
          </a:xfrm>
        </p:spPr>
        <p:txBody>
          <a:bodyPr>
            <a:normAutofit/>
          </a:bodyPr>
          <a:lstStyle/>
          <a:p>
            <a:r>
              <a:rPr lang="en-US" sz="4000" b="1" dirty="0"/>
              <a:t>Susquehanna Watershed Only</a:t>
            </a:r>
          </a:p>
        </p:txBody>
      </p:sp>
      <p:sp>
        <p:nvSpPr>
          <p:cNvPr id="3" name="Slide Number Placeholder 2"/>
          <p:cNvSpPr>
            <a:spLocks noGrp="1"/>
          </p:cNvSpPr>
          <p:nvPr>
            <p:ph type="sldNum" sz="quarter" idx="12"/>
          </p:nvPr>
        </p:nvSpPr>
        <p:spPr/>
        <p:txBody>
          <a:bodyPr/>
          <a:lstStyle/>
          <a:p>
            <a:fld id="{0F1D0FFF-E3B1-6748-A925-E3537F2C2EA0}" type="slidenum">
              <a:rPr lang="en-US" smtClean="0"/>
              <a:pPr/>
              <a:t>20</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752" t="25741" r="19885" b="8704"/>
          <a:stretch/>
        </p:blipFill>
        <p:spPr>
          <a:xfrm>
            <a:off x="184557" y="1534051"/>
            <a:ext cx="4180954" cy="5323949"/>
          </a:xfrm>
          <a:prstGeom prst="rect">
            <a:avLst/>
          </a:prstGeom>
        </p:spPr>
      </p:pic>
      <p:sp>
        <p:nvSpPr>
          <p:cNvPr id="5" name="TextBox 4"/>
          <p:cNvSpPr txBox="1"/>
          <p:nvPr/>
        </p:nvSpPr>
        <p:spPr>
          <a:xfrm>
            <a:off x="4739905" y="2536710"/>
            <a:ext cx="4261482" cy="3539430"/>
          </a:xfrm>
          <a:prstGeom prst="rect">
            <a:avLst/>
          </a:prstGeom>
          <a:noFill/>
        </p:spPr>
        <p:txBody>
          <a:bodyPr wrap="square" rtlCol="0">
            <a:spAutoFit/>
          </a:bodyPr>
          <a:lstStyle/>
          <a:p>
            <a:r>
              <a:rPr lang="en-US" sz="3200" dirty="0"/>
              <a:t>NY: 		10 - 21		  </a:t>
            </a:r>
          </a:p>
          <a:p>
            <a:r>
              <a:rPr lang="en-US" sz="3200" dirty="0"/>
              <a:t>PA:   		12 - 25			</a:t>
            </a:r>
          </a:p>
          <a:p>
            <a:r>
              <a:rPr lang="en-US" sz="3200" dirty="0"/>
              <a:t>MD:		  1 - 1		</a:t>
            </a:r>
          </a:p>
          <a:p>
            <a:r>
              <a:rPr lang="en-US" sz="3200" dirty="0"/>
              <a:t>VA:		  0 - 0			</a:t>
            </a:r>
          </a:p>
          <a:p>
            <a:r>
              <a:rPr lang="en-US" sz="3200" dirty="0"/>
              <a:t>DE:		  0 - 0		</a:t>
            </a:r>
          </a:p>
          <a:p>
            <a:r>
              <a:rPr lang="en-US" sz="3200" dirty="0"/>
              <a:t>DC:		  0 - 0	</a:t>
            </a:r>
          </a:p>
          <a:p>
            <a:r>
              <a:rPr lang="en-US" sz="3200" dirty="0"/>
              <a:t>WV:		  0 - 0			</a:t>
            </a:r>
          </a:p>
        </p:txBody>
      </p:sp>
      <p:sp>
        <p:nvSpPr>
          <p:cNvPr id="7" name="TextBox 6"/>
          <p:cNvSpPr txBox="1"/>
          <p:nvPr/>
        </p:nvSpPr>
        <p:spPr>
          <a:xfrm>
            <a:off x="4434840" y="1672482"/>
            <a:ext cx="3489696" cy="923330"/>
          </a:xfrm>
          <a:prstGeom prst="rect">
            <a:avLst/>
          </a:prstGeom>
          <a:noFill/>
        </p:spPr>
        <p:txBody>
          <a:bodyPr wrap="square" rtlCol="0">
            <a:spAutoFit/>
          </a:bodyPr>
          <a:lstStyle/>
          <a:p>
            <a:pPr algn="ctr"/>
            <a:r>
              <a:rPr lang="en-US" dirty="0"/>
              <a:t>Potential Range of Percent Increase in Phosphorus Load Above Each </a:t>
            </a:r>
          </a:p>
          <a:p>
            <a:pPr algn="ctr"/>
            <a:r>
              <a:rPr lang="en-US" u="sng" dirty="0"/>
              <a:t>Jurisdiction’s Phase II WIP Load</a:t>
            </a:r>
          </a:p>
        </p:txBody>
      </p:sp>
      <p:sp>
        <p:nvSpPr>
          <p:cNvPr id="8" name="TextBox 7"/>
          <p:cNvSpPr txBox="1"/>
          <p:nvPr/>
        </p:nvSpPr>
        <p:spPr>
          <a:xfrm>
            <a:off x="53975" y="6471391"/>
            <a:ext cx="5027338" cy="307777"/>
          </a:xfrm>
          <a:prstGeom prst="rect">
            <a:avLst/>
          </a:prstGeom>
          <a:noFill/>
        </p:spPr>
        <p:txBody>
          <a:bodyPr wrap="none" rtlCol="0">
            <a:spAutoFit/>
          </a:bodyPr>
          <a:lstStyle/>
          <a:p>
            <a:r>
              <a:rPr lang="en-US" sz="1400" dirty="0" smtClean="0">
                <a:latin typeface="Georgia" panose="02040502050405020303" pitchFamily="18" charset="0"/>
              </a:rPr>
              <a:t>Source: December 2016 PSC Meeting, results are preliminary</a:t>
            </a:r>
            <a:endParaRPr lang="en-US" sz="1400" dirty="0">
              <a:latin typeface="Georgia" panose="02040502050405020303" pitchFamily="18" charset="0"/>
            </a:endParaRPr>
          </a:p>
        </p:txBody>
      </p:sp>
    </p:spTree>
    <p:extLst>
      <p:ext uri="{BB962C8B-B14F-4D97-AF65-F5344CB8AC3E}">
        <p14:creationId xmlns:p14="http://schemas.microsoft.com/office/powerpoint/2010/main" val="296421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
            <a:ext cx="8229600" cy="1143000"/>
          </a:xfrm>
        </p:spPr>
        <p:txBody>
          <a:bodyPr>
            <a:normAutofit fontScale="90000"/>
          </a:bodyPr>
          <a:lstStyle/>
          <a:p>
            <a:r>
              <a:rPr lang="en-US" b="1" dirty="0"/>
              <a:t>Susquehanna Watershed </a:t>
            </a:r>
            <a:br>
              <a:rPr lang="en-US" b="1" dirty="0"/>
            </a:br>
            <a:r>
              <a:rPr lang="en-US" b="1" dirty="0"/>
              <a:t>+ Maryland &amp; Virginia</a:t>
            </a:r>
          </a:p>
        </p:txBody>
      </p:sp>
      <p:sp>
        <p:nvSpPr>
          <p:cNvPr id="3" name="Slide Number Placeholder 2"/>
          <p:cNvSpPr>
            <a:spLocks noGrp="1"/>
          </p:cNvSpPr>
          <p:nvPr>
            <p:ph type="sldNum" sz="quarter" idx="12"/>
          </p:nvPr>
        </p:nvSpPr>
        <p:spPr/>
        <p:txBody>
          <a:bodyPr/>
          <a:lstStyle/>
          <a:p>
            <a:fld id="{0F1D0FFF-E3B1-6748-A925-E3537F2C2EA0}" type="slidenum">
              <a:rPr lang="en-US" smtClean="0"/>
              <a:pPr/>
              <a:t>21</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275" t="25185" r="21177" b="9074"/>
          <a:stretch/>
        </p:blipFill>
        <p:spPr>
          <a:xfrm>
            <a:off x="0" y="1481540"/>
            <a:ext cx="4225443" cy="5376460"/>
          </a:xfrm>
          <a:prstGeom prst="rect">
            <a:avLst/>
          </a:prstGeom>
        </p:spPr>
      </p:pic>
      <p:sp>
        <p:nvSpPr>
          <p:cNvPr id="10" name="TextBox 9"/>
          <p:cNvSpPr txBox="1"/>
          <p:nvPr/>
        </p:nvSpPr>
        <p:spPr>
          <a:xfrm>
            <a:off x="4739905" y="2536710"/>
            <a:ext cx="4261482" cy="3539430"/>
          </a:xfrm>
          <a:prstGeom prst="rect">
            <a:avLst/>
          </a:prstGeom>
          <a:noFill/>
        </p:spPr>
        <p:txBody>
          <a:bodyPr wrap="square" rtlCol="0">
            <a:spAutoFit/>
          </a:bodyPr>
          <a:lstStyle/>
          <a:p>
            <a:r>
              <a:rPr lang="en-US" sz="3200" dirty="0"/>
              <a:t>NY: 		  6 - 11		  </a:t>
            </a:r>
          </a:p>
          <a:p>
            <a:r>
              <a:rPr lang="en-US" sz="3200" dirty="0"/>
              <a:t>PA:   		  7 - 14			</a:t>
            </a:r>
          </a:p>
          <a:p>
            <a:r>
              <a:rPr lang="en-US" sz="3200" dirty="0"/>
              <a:t>MD:		  7 - 16		</a:t>
            </a:r>
          </a:p>
          <a:p>
            <a:r>
              <a:rPr lang="en-US" sz="3200" dirty="0"/>
              <a:t>VA:		  4 - 9			</a:t>
            </a:r>
          </a:p>
          <a:p>
            <a:r>
              <a:rPr lang="en-US" sz="3200" dirty="0"/>
              <a:t>DE:		  0 - 0		</a:t>
            </a:r>
          </a:p>
          <a:p>
            <a:r>
              <a:rPr lang="en-US" sz="3200" dirty="0"/>
              <a:t>DC:		  0 - 0	</a:t>
            </a:r>
          </a:p>
          <a:p>
            <a:r>
              <a:rPr lang="en-US" sz="3200" dirty="0"/>
              <a:t>WV:		  0 - 0			</a:t>
            </a:r>
          </a:p>
        </p:txBody>
      </p:sp>
      <p:sp>
        <p:nvSpPr>
          <p:cNvPr id="7" name="TextBox 6"/>
          <p:cNvSpPr txBox="1"/>
          <p:nvPr/>
        </p:nvSpPr>
        <p:spPr>
          <a:xfrm>
            <a:off x="4434840" y="1672482"/>
            <a:ext cx="3489696" cy="923330"/>
          </a:xfrm>
          <a:prstGeom prst="rect">
            <a:avLst/>
          </a:prstGeom>
          <a:noFill/>
        </p:spPr>
        <p:txBody>
          <a:bodyPr wrap="square" rtlCol="0">
            <a:spAutoFit/>
          </a:bodyPr>
          <a:lstStyle/>
          <a:p>
            <a:pPr algn="ctr"/>
            <a:r>
              <a:rPr lang="en-US" dirty="0"/>
              <a:t>Potential Range of Percent Increase in Phosphorus Load Above Each </a:t>
            </a:r>
          </a:p>
          <a:p>
            <a:pPr algn="ctr"/>
            <a:r>
              <a:rPr lang="en-US" u="sng" dirty="0"/>
              <a:t>Jurisdiction’s Phase II WIP Load</a:t>
            </a:r>
          </a:p>
        </p:txBody>
      </p:sp>
      <p:sp>
        <p:nvSpPr>
          <p:cNvPr id="8" name="TextBox 7"/>
          <p:cNvSpPr txBox="1"/>
          <p:nvPr/>
        </p:nvSpPr>
        <p:spPr>
          <a:xfrm>
            <a:off x="53975" y="6471391"/>
            <a:ext cx="5070619" cy="307777"/>
          </a:xfrm>
          <a:prstGeom prst="rect">
            <a:avLst/>
          </a:prstGeom>
          <a:noFill/>
        </p:spPr>
        <p:txBody>
          <a:bodyPr wrap="none" rtlCol="0">
            <a:spAutoFit/>
          </a:bodyPr>
          <a:lstStyle/>
          <a:p>
            <a:r>
              <a:rPr lang="en-US" sz="1400" dirty="0" smtClean="0">
                <a:latin typeface="Georgia" panose="02040502050405020303" pitchFamily="18" charset="0"/>
              </a:rPr>
              <a:t>Source: December 2016 PSC Meeting , results are preliminary</a:t>
            </a:r>
            <a:endParaRPr lang="en-US" sz="1400" dirty="0">
              <a:latin typeface="Georgia" panose="02040502050405020303" pitchFamily="18" charset="0"/>
            </a:endParaRPr>
          </a:p>
        </p:txBody>
      </p:sp>
    </p:spTree>
    <p:extLst>
      <p:ext uri="{BB962C8B-B14F-4D97-AF65-F5344CB8AC3E}">
        <p14:creationId xmlns:p14="http://schemas.microsoft.com/office/powerpoint/2010/main" val="2209835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1D0FFF-E3B1-6748-A925-E3537F2C2EA0}" type="slidenum">
              <a:rPr lang="en-US" smtClean="0"/>
              <a:pPr/>
              <a:t>22</a:t>
            </a:fld>
            <a:endParaRPr lang="en-US"/>
          </a:p>
        </p:txBody>
      </p:sp>
      <p:sp>
        <p:nvSpPr>
          <p:cNvPr id="5" name="Title 1"/>
          <p:cNvSpPr>
            <a:spLocks noGrp="1"/>
          </p:cNvSpPr>
          <p:nvPr>
            <p:ph type="title"/>
          </p:nvPr>
        </p:nvSpPr>
        <p:spPr>
          <a:xfrm>
            <a:off x="457200" y="27750"/>
            <a:ext cx="8229600" cy="1143000"/>
          </a:xfrm>
        </p:spPr>
        <p:txBody>
          <a:bodyPr>
            <a:noAutofit/>
          </a:bodyPr>
          <a:lstStyle/>
          <a:p>
            <a:r>
              <a:rPr lang="en-US" sz="4000" b="1" dirty="0"/>
              <a:t>All Chesapeake Bay Watershed Jurisdictions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013" t="26481" r="19884" b="8333"/>
          <a:stretch/>
        </p:blipFill>
        <p:spPr>
          <a:xfrm>
            <a:off x="67112" y="1540558"/>
            <a:ext cx="4259996" cy="5317442"/>
          </a:xfrm>
          <a:prstGeom prst="rect">
            <a:avLst/>
          </a:prstGeom>
        </p:spPr>
      </p:pic>
      <p:sp>
        <p:nvSpPr>
          <p:cNvPr id="9" name="TextBox 8"/>
          <p:cNvSpPr txBox="1"/>
          <p:nvPr/>
        </p:nvSpPr>
        <p:spPr>
          <a:xfrm>
            <a:off x="4739905" y="2536710"/>
            <a:ext cx="4261482" cy="3539430"/>
          </a:xfrm>
          <a:prstGeom prst="rect">
            <a:avLst/>
          </a:prstGeom>
          <a:noFill/>
        </p:spPr>
        <p:txBody>
          <a:bodyPr wrap="square" rtlCol="0">
            <a:spAutoFit/>
          </a:bodyPr>
          <a:lstStyle/>
          <a:p>
            <a:r>
              <a:rPr lang="en-US" sz="3200" dirty="0"/>
              <a:t>NY: 		  5 - 10		  </a:t>
            </a:r>
          </a:p>
          <a:p>
            <a:r>
              <a:rPr lang="en-US" sz="3200" dirty="0"/>
              <a:t>PA:   		  7 - 14			</a:t>
            </a:r>
          </a:p>
          <a:p>
            <a:r>
              <a:rPr lang="en-US" sz="3200" dirty="0"/>
              <a:t>MD:		  6 - 14		</a:t>
            </a:r>
          </a:p>
          <a:p>
            <a:r>
              <a:rPr lang="en-US" sz="3200" dirty="0"/>
              <a:t>VA:		  4 - 8			</a:t>
            </a:r>
          </a:p>
          <a:p>
            <a:r>
              <a:rPr lang="en-US" sz="3200" dirty="0"/>
              <a:t>DE:		  9 - 20		</a:t>
            </a:r>
          </a:p>
          <a:p>
            <a:r>
              <a:rPr lang="en-US" sz="3200" dirty="0"/>
              <a:t>DC:		  1 - 3	</a:t>
            </a:r>
          </a:p>
          <a:p>
            <a:r>
              <a:rPr lang="en-US" sz="3200" dirty="0"/>
              <a:t>WV:		  5 - 11			</a:t>
            </a:r>
          </a:p>
        </p:txBody>
      </p:sp>
      <p:sp>
        <p:nvSpPr>
          <p:cNvPr id="7" name="TextBox 6"/>
          <p:cNvSpPr txBox="1"/>
          <p:nvPr/>
        </p:nvSpPr>
        <p:spPr>
          <a:xfrm>
            <a:off x="4434840" y="1672482"/>
            <a:ext cx="3489696" cy="923330"/>
          </a:xfrm>
          <a:prstGeom prst="rect">
            <a:avLst/>
          </a:prstGeom>
          <a:noFill/>
        </p:spPr>
        <p:txBody>
          <a:bodyPr wrap="square" rtlCol="0">
            <a:spAutoFit/>
          </a:bodyPr>
          <a:lstStyle/>
          <a:p>
            <a:pPr algn="ctr"/>
            <a:r>
              <a:rPr lang="en-US" dirty="0"/>
              <a:t>Potential Range of Percent Increase in Phosphorus Load Above Each </a:t>
            </a:r>
          </a:p>
          <a:p>
            <a:pPr algn="ctr"/>
            <a:r>
              <a:rPr lang="en-US" u="sng" dirty="0"/>
              <a:t>Jurisdiction’s Phase II WIP Load</a:t>
            </a:r>
          </a:p>
        </p:txBody>
      </p:sp>
      <p:sp>
        <p:nvSpPr>
          <p:cNvPr id="8" name="TextBox 7"/>
          <p:cNvSpPr txBox="1"/>
          <p:nvPr/>
        </p:nvSpPr>
        <p:spPr>
          <a:xfrm>
            <a:off x="53975" y="6471391"/>
            <a:ext cx="5070619" cy="307777"/>
          </a:xfrm>
          <a:prstGeom prst="rect">
            <a:avLst/>
          </a:prstGeom>
          <a:noFill/>
        </p:spPr>
        <p:txBody>
          <a:bodyPr wrap="none" rtlCol="0">
            <a:spAutoFit/>
          </a:bodyPr>
          <a:lstStyle/>
          <a:p>
            <a:r>
              <a:rPr lang="en-US" sz="1400" dirty="0" smtClean="0">
                <a:latin typeface="Georgia" panose="02040502050405020303" pitchFamily="18" charset="0"/>
              </a:rPr>
              <a:t>Source: December 2016 PSC Meeting , results are preliminary</a:t>
            </a:r>
            <a:endParaRPr lang="en-US" sz="1400" dirty="0">
              <a:latin typeface="Georgia" panose="02040502050405020303" pitchFamily="18" charset="0"/>
            </a:endParaRPr>
          </a:p>
        </p:txBody>
      </p:sp>
    </p:spTree>
    <p:extLst>
      <p:ext uri="{BB962C8B-B14F-4D97-AF65-F5344CB8AC3E}">
        <p14:creationId xmlns:p14="http://schemas.microsoft.com/office/powerpoint/2010/main" val="1719491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mn-lt"/>
                <a:cs typeface="Arial" panose="020B0604020202020204" pitchFamily="34" charset="0"/>
              </a:rPr>
              <a:t>Timeline for 2017 Midpoint Assessment Decisions</a:t>
            </a:r>
            <a:endParaRPr lang="en-US" sz="4000" b="1" dirty="0">
              <a:latin typeface="+mn-lt"/>
              <a:cs typeface="Arial" panose="020B0604020202020204" pitchFamily="34" charset="0"/>
            </a:endParaRPr>
          </a:p>
        </p:txBody>
      </p:sp>
      <p:sp>
        <p:nvSpPr>
          <p:cNvPr id="3" name="Content Placeholder 2"/>
          <p:cNvSpPr>
            <a:spLocks noGrp="1"/>
          </p:cNvSpPr>
          <p:nvPr>
            <p:ph idx="1"/>
          </p:nvPr>
        </p:nvSpPr>
        <p:spPr>
          <a:xfrm>
            <a:off x="457200" y="1825283"/>
            <a:ext cx="8229600" cy="4589585"/>
          </a:xfrm>
        </p:spPr>
        <p:txBody>
          <a:bodyPr>
            <a:normAutofit fontScale="55000" lnSpcReduction="20000"/>
          </a:bodyPr>
          <a:lstStyle/>
          <a:p>
            <a:pPr marL="0" indent="0">
              <a:buNone/>
            </a:pPr>
            <a:endParaRPr lang="en-US" sz="3500" dirty="0">
              <a:cs typeface="Arial" panose="020B0604020202020204" pitchFamily="34" charset="0"/>
            </a:endParaRPr>
          </a:p>
          <a:p>
            <a:pPr lvl="0"/>
            <a:r>
              <a:rPr lang="en-US" sz="3500" b="1" dirty="0">
                <a:cs typeface="Arial" panose="020B0604020202020204" pitchFamily="34" charset="0"/>
              </a:rPr>
              <a:t>December 2016</a:t>
            </a:r>
            <a:r>
              <a:rPr lang="en-US" sz="3500" dirty="0">
                <a:cs typeface="Arial" panose="020B0604020202020204" pitchFamily="34" charset="0"/>
              </a:rPr>
              <a:t>: </a:t>
            </a:r>
            <a:r>
              <a:rPr lang="en-US" sz="3500" dirty="0" smtClean="0">
                <a:cs typeface="Arial" panose="020B0604020202020204" pitchFamily="34" charset="0"/>
              </a:rPr>
              <a:t>Framework for determining which </a:t>
            </a:r>
            <a:r>
              <a:rPr lang="en-US" sz="3500" dirty="0">
                <a:cs typeface="Arial" panose="020B0604020202020204" pitchFamily="34" charset="0"/>
              </a:rPr>
              <a:t>jurisdictions will be responsible for addressing the additional nutrient and sediment loads resulting from infill of the </a:t>
            </a:r>
            <a:r>
              <a:rPr lang="en-US" sz="3500" dirty="0" err="1">
                <a:cs typeface="Arial" panose="020B0604020202020204" pitchFamily="34" charset="0"/>
              </a:rPr>
              <a:t>Conowingo</a:t>
            </a:r>
            <a:r>
              <a:rPr lang="en-US" sz="3500" dirty="0">
                <a:cs typeface="Arial" panose="020B0604020202020204" pitchFamily="34" charset="0"/>
              </a:rPr>
              <a:t> </a:t>
            </a:r>
            <a:r>
              <a:rPr lang="en-US" sz="3500" dirty="0" smtClean="0">
                <a:cs typeface="Arial" panose="020B0604020202020204" pitchFamily="34" charset="0"/>
              </a:rPr>
              <a:t>Reservoir</a:t>
            </a:r>
            <a:endParaRPr lang="en-US" sz="3500" dirty="0">
              <a:cs typeface="Arial" panose="020B0604020202020204" pitchFamily="34" charset="0"/>
            </a:endParaRPr>
          </a:p>
          <a:p>
            <a:endParaRPr lang="en-US" sz="3500" dirty="0">
              <a:cs typeface="Arial" panose="020B0604020202020204" pitchFamily="34" charset="0"/>
            </a:endParaRPr>
          </a:p>
          <a:p>
            <a:pPr lvl="0"/>
            <a:r>
              <a:rPr lang="en-US" sz="3500" b="1" dirty="0">
                <a:cs typeface="Arial" panose="020B0604020202020204" pitchFamily="34" charset="0"/>
              </a:rPr>
              <a:t>May 2017</a:t>
            </a:r>
            <a:r>
              <a:rPr lang="en-US" sz="3500" dirty="0">
                <a:cs typeface="Arial" panose="020B0604020202020204" pitchFamily="34" charset="0"/>
              </a:rPr>
              <a:t>: </a:t>
            </a:r>
            <a:r>
              <a:rPr lang="en-US" sz="3500" dirty="0" smtClean="0">
                <a:cs typeface="Arial" panose="020B0604020202020204" pitchFamily="34" charset="0"/>
              </a:rPr>
              <a:t>Determine how </a:t>
            </a:r>
            <a:r>
              <a:rPr lang="en-US" sz="3500" dirty="0">
                <a:cs typeface="Arial" panose="020B0604020202020204" pitchFamily="34" charset="0"/>
              </a:rPr>
              <a:t>much additional nutrient and sediment loads must be addressed resulting from infill of the </a:t>
            </a:r>
            <a:r>
              <a:rPr lang="en-US" sz="3500" dirty="0" err="1">
                <a:cs typeface="Arial" panose="020B0604020202020204" pitchFamily="34" charset="0"/>
              </a:rPr>
              <a:t>Conowingo</a:t>
            </a:r>
            <a:r>
              <a:rPr lang="en-US" sz="3500" dirty="0">
                <a:cs typeface="Arial" panose="020B0604020202020204" pitchFamily="34" charset="0"/>
              </a:rPr>
              <a:t> </a:t>
            </a:r>
            <a:r>
              <a:rPr lang="en-US" sz="3500" dirty="0" smtClean="0">
                <a:cs typeface="Arial" panose="020B0604020202020204" pitchFamily="34" charset="0"/>
              </a:rPr>
              <a:t>Reservoir and decide upon allocation rules</a:t>
            </a:r>
            <a:endParaRPr lang="en-US" sz="3500" dirty="0">
              <a:cs typeface="Arial" panose="020B0604020202020204" pitchFamily="34" charset="0"/>
            </a:endParaRPr>
          </a:p>
          <a:p>
            <a:endParaRPr lang="en-US" sz="3500" dirty="0">
              <a:cs typeface="Arial" panose="020B0604020202020204" pitchFamily="34" charset="0"/>
            </a:endParaRPr>
          </a:p>
          <a:p>
            <a:r>
              <a:rPr lang="en-US" sz="3500" b="1" dirty="0" smtClean="0">
                <a:cs typeface="Arial" panose="020B0604020202020204" pitchFamily="34" charset="0"/>
              </a:rPr>
              <a:t>June 2017</a:t>
            </a:r>
            <a:r>
              <a:rPr lang="en-US" sz="3500" dirty="0" smtClean="0">
                <a:cs typeface="Arial" panose="020B0604020202020204" pitchFamily="34" charset="0"/>
              </a:rPr>
              <a:t>: </a:t>
            </a:r>
            <a:r>
              <a:rPr lang="en-US" sz="3500" u="sng" dirty="0" smtClean="0">
                <a:cs typeface="Arial" panose="020B0604020202020204" pitchFamily="34" charset="0"/>
              </a:rPr>
              <a:t>Draft</a:t>
            </a:r>
            <a:r>
              <a:rPr lang="en-US" sz="3500" dirty="0" smtClean="0">
                <a:cs typeface="Arial" panose="020B0604020202020204" pitchFamily="34" charset="0"/>
              </a:rPr>
              <a:t> Phase III WIP planning targets fully reflect best understanding of additional loads from infill of the </a:t>
            </a:r>
            <a:r>
              <a:rPr lang="en-US" sz="3500" dirty="0" err="1" smtClean="0">
                <a:cs typeface="Arial" panose="020B0604020202020204" pitchFamily="34" charset="0"/>
              </a:rPr>
              <a:t>Conowingo</a:t>
            </a:r>
            <a:r>
              <a:rPr lang="en-US" sz="3500" dirty="0" smtClean="0">
                <a:cs typeface="Arial" panose="020B0604020202020204" pitchFamily="34" charset="0"/>
              </a:rPr>
              <a:t> Reservoir</a:t>
            </a:r>
          </a:p>
          <a:p>
            <a:pPr lvl="0"/>
            <a:endParaRPr lang="en-US" sz="3500" b="1" dirty="0" smtClean="0">
              <a:cs typeface="Arial" panose="020B0604020202020204" pitchFamily="34" charset="0"/>
            </a:endParaRPr>
          </a:p>
          <a:p>
            <a:pPr lvl="0"/>
            <a:r>
              <a:rPr lang="en-US" sz="3500" b="1" dirty="0" smtClean="0">
                <a:cs typeface="Arial" panose="020B0604020202020204" pitchFamily="34" charset="0"/>
              </a:rPr>
              <a:t>December </a:t>
            </a:r>
            <a:r>
              <a:rPr lang="en-US" sz="3500" b="1" dirty="0">
                <a:cs typeface="Arial" panose="020B0604020202020204" pitchFamily="34" charset="0"/>
              </a:rPr>
              <a:t>2017</a:t>
            </a:r>
            <a:r>
              <a:rPr lang="en-US" sz="3500" dirty="0">
                <a:cs typeface="Arial" panose="020B0604020202020204" pitchFamily="34" charset="0"/>
              </a:rPr>
              <a:t>: </a:t>
            </a:r>
            <a:r>
              <a:rPr lang="en-US" sz="3500" u="sng" dirty="0">
                <a:cs typeface="Arial" panose="020B0604020202020204" pitchFamily="34" charset="0"/>
              </a:rPr>
              <a:t>Final</a:t>
            </a:r>
            <a:r>
              <a:rPr lang="en-US" sz="3500" dirty="0">
                <a:cs typeface="Arial" panose="020B0604020202020204" pitchFamily="34" charset="0"/>
              </a:rPr>
              <a:t> Phase III WIP planning targets fully reflect best understanding of additional loads from infill of the Conowingo Reservoir</a:t>
            </a:r>
          </a:p>
          <a:p>
            <a:endParaRPr lang="en-US" dirty="0"/>
          </a:p>
        </p:txBody>
      </p:sp>
      <p:sp>
        <p:nvSpPr>
          <p:cNvPr id="5" name="Slide Number Placeholder 4"/>
          <p:cNvSpPr>
            <a:spLocks noGrp="1"/>
          </p:cNvSpPr>
          <p:nvPr>
            <p:ph type="sldNum" sz="quarter" idx="12"/>
          </p:nvPr>
        </p:nvSpPr>
        <p:spPr/>
        <p:txBody>
          <a:bodyPr/>
          <a:lstStyle/>
          <a:p>
            <a:fld id="{0F1D0FFF-E3B1-6748-A925-E3537F2C2EA0}" type="slidenum">
              <a:rPr lang="en-US" smtClean="0"/>
              <a:pPr/>
              <a:t>23</a:t>
            </a:fld>
            <a:endParaRPr lang="en-US"/>
          </a:p>
        </p:txBody>
      </p:sp>
      <p:sp>
        <p:nvSpPr>
          <p:cNvPr id="7" name="TextBox 6"/>
          <p:cNvSpPr txBox="1"/>
          <p:nvPr/>
        </p:nvSpPr>
        <p:spPr>
          <a:xfrm>
            <a:off x="53975" y="6471391"/>
            <a:ext cx="3132589" cy="307777"/>
          </a:xfrm>
          <a:prstGeom prst="rect">
            <a:avLst/>
          </a:prstGeom>
          <a:noFill/>
        </p:spPr>
        <p:txBody>
          <a:bodyPr wrap="none" rtlCol="0">
            <a:spAutoFit/>
          </a:bodyPr>
          <a:lstStyle/>
          <a:p>
            <a:r>
              <a:rPr lang="en-US" sz="1400" dirty="0" smtClean="0">
                <a:latin typeface="Georgia" panose="02040502050405020303" pitchFamily="18" charset="0"/>
              </a:rPr>
              <a:t>Source: December 2016 PSC Meeting</a:t>
            </a:r>
            <a:endParaRPr lang="en-US" sz="1400" dirty="0">
              <a:latin typeface="Georgia" panose="02040502050405020303" pitchFamily="18" charset="0"/>
            </a:endParaRPr>
          </a:p>
        </p:txBody>
      </p:sp>
    </p:spTree>
    <p:extLst>
      <p:ext uri="{BB962C8B-B14F-4D97-AF65-F5344CB8AC3E}">
        <p14:creationId xmlns:p14="http://schemas.microsoft.com/office/powerpoint/2010/main" val="1608384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III WIP Solutions to Address Increased Loads</a:t>
            </a:r>
            <a:endParaRPr lang="en-US" dirty="0"/>
          </a:p>
        </p:txBody>
      </p:sp>
      <p:sp>
        <p:nvSpPr>
          <p:cNvPr id="3" name="Content Placeholder 2"/>
          <p:cNvSpPr>
            <a:spLocks noGrp="1"/>
          </p:cNvSpPr>
          <p:nvPr>
            <p:ph idx="1"/>
          </p:nvPr>
        </p:nvSpPr>
        <p:spPr>
          <a:xfrm>
            <a:off x="457200" y="2033752"/>
            <a:ext cx="8229600" cy="4092411"/>
          </a:xfrm>
        </p:spPr>
        <p:txBody>
          <a:bodyPr/>
          <a:lstStyle/>
          <a:p>
            <a:r>
              <a:rPr lang="en-US" dirty="0" smtClean="0"/>
              <a:t>Additional upstream implementation</a:t>
            </a:r>
          </a:p>
          <a:p>
            <a:endParaRPr lang="en-US" dirty="0" smtClean="0"/>
          </a:p>
          <a:p>
            <a:r>
              <a:rPr lang="en-US" dirty="0" smtClean="0"/>
              <a:t>Increase reservoir capacity </a:t>
            </a:r>
          </a:p>
          <a:p>
            <a:endParaRPr lang="en-US" dirty="0" smtClean="0"/>
          </a:p>
          <a:p>
            <a:r>
              <a:rPr lang="en-US" dirty="0" smtClean="0"/>
              <a:t>More downstream implementation</a:t>
            </a:r>
          </a:p>
        </p:txBody>
      </p:sp>
      <p:sp>
        <p:nvSpPr>
          <p:cNvPr id="4" name="Slide Number Placeholder 3"/>
          <p:cNvSpPr>
            <a:spLocks noGrp="1"/>
          </p:cNvSpPr>
          <p:nvPr>
            <p:ph type="sldNum" sz="quarter" idx="12"/>
          </p:nvPr>
        </p:nvSpPr>
        <p:spPr/>
        <p:txBody>
          <a:bodyPr/>
          <a:lstStyle/>
          <a:p>
            <a:fld id="{0F1D0FFF-E3B1-6748-A925-E3537F2C2EA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Update on Maryland water quality certification for </a:t>
            </a:r>
            <a:r>
              <a:rPr lang="en-US" dirty="0" err="1" smtClean="0"/>
              <a:t>Conowingo</a:t>
            </a:r>
            <a:r>
              <a:rPr lang="en-US" dirty="0" smtClean="0"/>
              <a:t> Dam relicensing</a:t>
            </a:r>
          </a:p>
        </p:txBody>
      </p:sp>
      <p:sp>
        <p:nvSpPr>
          <p:cNvPr id="4" name="Slide Number Placeholder 3"/>
          <p:cNvSpPr>
            <a:spLocks noGrp="1"/>
          </p:cNvSpPr>
          <p:nvPr>
            <p:ph type="sldNum" sz="quarter" idx="12"/>
          </p:nvPr>
        </p:nvSpPr>
        <p:spPr/>
        <p:txBody>
          <a:bodyPr/>
          <a:lstStyle/>
          <a:p>
            <a:fld id="{0F1D0FFF-E3B1-6748-A925-E3537F2C2EA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Certification</a:t>
            </a:r>
            <a:endParaRPr lang="en-US" dirty="0"/>
          </a:p>
        </p:txBody>
      </p:sp>
      <p:sp>
        <p:nvSpPr>
          <p:cNvPr id="3" name="Content Placeholder 2"/>
          <p:cNvSpPr>
            <a:spLocks noGrp="1"/>
          </p:cNvSpPr>
          <p:nvPr>
            <p:ph idx="1"/>
          </p:nvPr>
        </p:nvSpPr>
        <p:spPr>
          <a:xfrm>
            <a:off x="457200" y="1600199"/>
            <a:ext cx="8229600" cy="4957011"/>
          </a:xfrm>
        </p:spPr>
        <p:txBody>
          <a:bodyPr>
            <a:normAutofit fontScale="77500" lnSpcReduction="20000"/>
          </a:bodyPr>
          <a:lstStyle/>
          <a:p>
            <a:pPr>
              <a:spcAft>
                <a:spcPts val="300"/>
              </a:spcAft>
            </a:pPr>
            <a:r>
              <a:rPr lang="en-US" dirty="0" smtClean="0"/>
              <a:t>Clean Water Act §401 provide states with a  tool to protect water quality</a:t>
            </a:r>
          </a:p>
          <a:p>
            <a:pPr>
              <a:spcAft>
                <a:spcPts val="300"/>
              </a:spcAft>
            </a:pPr>
            <a:r>
              <a:rPr lang="en-US" dirty="0" smtClean="0"/>
              <a:t>Applies to all federal permits and licenses involving a discharge to waters of the U.S. including adjacent jurisdictional wetlands.</a:t>
            </a:r>
          </a:p>
          <a:p>
            <a:pPr>
              <a:spcAft>
                <a:spcPts val="300"/>
              </a:spcAft>
            </a:pPr>
            <a:r>
              <a:rPr lang="en-US" dirty="0" smtClean="0"/>
              <a:t>Central feature is the ability to grant, grant with conditions, deny or waive certification </a:t>
            </a:r>
          </a:p>
          <a:p>
            <a:pPr lvl="1">
              <a:spcAft>
                <a:spcPts val="300"/>
              </a:spcAft>
            </a:pPr>
            <a:r>
              <a:rPr lang="en-US" dirty="0" smtClean="0"/>
              <a:t>Granting certification, with or without conditions, allows the federal permit or license to be issued</a:t>
            </a:r>
          </a:p>
          <a:p>
            <a:pPr lvl="1">
              <a:spcAft>
                <a:spcPts val="300"/>
              </a:spcAft>
            </a:pPr>
            <a:r>
              <a:rPr lang="en-US" dirty="0" smtClean="0"/>
              <a:t> Denying certification prohibits the federal permit or license from being issued</a:t>
            </a:r>
          </a:p>
          <a:p>
            <a:pPr>
              <a:spcAft>
                <a:spcPts val="300"/>
              </a:spcAft>
            </a:pPr>
            <a:r>
              <a:rPr lang="en-US" dirty="0" smtClean="0"/>
              <a:t>Decisions based upon EPA approved water quality standards and guidelines; and other appropriate requirements of state law</a:t>
            </a:r>
            <a:endParaRPr lang="en-US" dirty="0"/>
          </a:p>
        </p:txBody>
      </p:sp>
      <p:sp>
        <p:nvSpPr>
          <p:cNvPr id="4" name="Slide Number Placeholder 3"/>
          <p:cNvSpPr>
            <a:spLocks noGrp="1"/>
          </p:cNvSpPr>
          <p:nvPr>
            <p:ph type="sldNum" sz="quarter" idx="12"/>
          </p:nvPr>
        </p:nvSpPr>
        <p:spPr/>
        <p:txBody>
          <a:bodyPr/>
          <a:lstStyle/>
          <a:p>
            <a:fld id="{0F1D0FFF-E3B1-6748-A925-E3537F2C2EA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Conowingo</a:t>
            </a:r>
            <a:r>
              <a:rPr lang="en-US" dirty="0" smtClean="0"/>
              <a:t> Relicensing</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sz="2800" dirty="0" smtClean="0"/>
              <a:t>In January of 2014 Exelon submitted an application for WQC</a:t>
            </a:r>
          </a:p>
          <a:p>
            <a:pPr lvl="0">
              <a:spcAft>
                <a:spcPts val="600"/>
              </a:spcAft>
            </a:pPr>
            <a:r>
              <a:rPr lang="en-US" sz="2800" dirty="0" smtClean="0"/>
              <a:t>In November of 2014, MDE issued a Public Notice of the application and announced that “the Department intends to deny the application due to insufficient information provided by the applicant regarding the impacts of the activity on State water quality standards and limitations”.</a:t>
            </a:r>
          </a:p>
          <a:p>
            <a:pPr lvl="0">
              <a:spcAft>
                <a:spcPts val="600"/>
              </a:spcAft>
            </a:pPr>
            <a:r>
              <a:rPr lang="en-US" sz="2800" dirty="0" smtClean="0"/>
              <a:t>In December 2014, Exelon withdrew their application and agreed to provide up to $3.5 million for coordinated study to address information gaps to be completed by 2016/17</a:t>
            </a:r>
          </a:p>
          <a:p>
            <a:pPr lvl="0">
              <a:spcAft>
                <a:spcPts val="600"/>
              </a:spcAft>
            </a:pPr>
            <a:r>
              <a:rPr lang="en-US" sz="2800" dirty="0" smtClean="0"/>
              <a:t>Currently monitoring and modeling is being included in Bay Partnership modeling tools and undergoing review in preparation for MPA and WQC decisions</a:t>
            </a:r>
          </a:p>
          <a:p>
            <a:pPr lvl="0">
              <a:spcAft>
                <a:spcPts val="600"/>
              </a:spcAft>
            </a:pPr>
            <a:endParaRPr lang="en-US" sz="2800" dirty="0" smtClean="0"/>
          </a:p>
          <a:p>
            <a:pPr lvl="0">
              <a:spcAft>
                <a:spcPts val="600"/>
              </a:spcAft>
            </a:pPr>
            <a:endParaRPr lang="en-US" sz="2800" dirty="0" smtClean="0"/>
          </a:p>
          <a:p>
            <a:pPr>
              <a:spcAft>
                <a:spcPts val="600"/>
              </a:spcAft>
            </a:pPr>
            <a:endParaRPr lang="en-US" sz="2800" dirty="0"/>
          </a:p>
        </p:txBody>
      </p:sp>
      <p:sp>
        <p:nvSpPr>
          <p:cNvPr id="4" name="Slide Number Placeholder 3"/>
          <p:cNvSpPr>
            <a:spLocks noGrp="1"/>
          </p:cNvSpPr>
          <p:nvPr>
            <p:ph type="sldNum" sz="quarter" idx="12"/>
          </p:nvPr>
        </p:nvSpPr>
        <p:spPr/>
        <p:txBody>
          <a:bodyPr/>
          <a:lstStyle/>
          <a:p>
            <a:fld id="{0F1D0FFF-E3B1-6748-A925-E3537F2C2EA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199"/>
            <a:ext cx="8229600" cy="5121275"/>
          </a:xfrm>
        </p:spPr>
        <p:txBody>
          <a:bodyPr>
            <a:normAutofit fontScale="77500" lnSpcReduction="20000"/>
          </a:bodyPr>
          <a:lstStyle/>
          <a:p>
            <a:pPr>
              <a:spcAft>
                <a:spcPts val="600"/>
              </a:spcAft>
            </a:pPr>
            <a:r>
              <a:rPr lang="en-US" dirty="0" smtClean="0"/>
              <a:t>Susquehanna River has a significant influence on the Bay</a:t>
            </a:r>
          </a:p>
          <a:p>
            <a:pPr>
              <a:spcAft>
                <a:spcPts val="600"/>
              </a:spcAft>
            </a:pPr>
            <a:r>
              <a:rPr lang="en-US" dirty="0" smtClean="0"/>
              <a:t>Conditions in the </a:t>
            </a:r>
            <a:r>
              <a:rPr lang="en-US" dirty="0" err="1" smtClean="0"/>
              <a:t>Conowingo</a:t>
            </a:r>
            <a:r>
              <a:rPr lang="en-US" dirty="0" smtClean="0"/>
              <a:t> Reservoir are different than assumed in the Chesapeake Bay TMDL</a:t>
            </a:r>
          </a:p>
          <a:p>
            <a:pPr>
              <a:spcAft>
                <a:spcPts val="600"/>
              </a:spcAft>
            </a:pPr>
            <a:r>
              <a:rPr lang="en-US" dirty="0" smtClean="0"/>
              <a:t>All studies suggest that additional reductions in nutrients and sediments are needed to meet water quality goals</a:t>
            </a:r>
          </a:p>
          <a:p>
            <a:pPr>
              <a:spcAft>
                <a:spcPts val="600"/>
              </a:spcAft>
            </a:pPr>
            <a:r>
              <a:rPr lang="en-US" dirty="0" smtClean="0"/>
              <a:t>Current science describing the change in trapping and fate/transport is being incorporated into CBP modeling tools</a:t>
            </a:r>
          </a:p>
          <a:p>
            <a:pPr>
              <a:spcAft>
                <a:spcPts val="600"/>
              </a:spcAft>
            </a:pPr>
            <a:r>
              <a:rPr lang="en-US" dirty="0" smtClean="0"/>
              <a:t>Assigning both the additional reductions and the date at which they are to be achieved will occur within the PSC</a:t>
            </a:r>
          </a:p>
          <a:p>
            <a:pPr>
              <a:spcAft>
                <a:spcPts val="600"/>
              </a:spcAft>
            </a:pPr>
            <a:r>
              <a:rPr lang="en-US" dirty="0" smtClean="0"/>
              <a:t>Multiple implementation solutions are being, and will continue to be, explored to address impacts resulting from changed conditions</a:t>
            </a:r>
          </a:p>
          <a:p>
            <a:pPr>
              <a:spcAft>
                <a:spcPts val="600"/>
              </a:spcAft>
            </a:pPr>
            <a:endParaRPr lang="en-US" dirty="0" smtClean="0"/>
          </a:p>
        </p:txBody>
      </p:sp>
      <p:sp>
        <p:nvSpPr>
          <p:cNvPr id="4" name="Slide Number Placeholder 3"/>
          <p:cNvSpPr>
            <a:spLocks noGrp="1"/>
          </p:cNvSpPr>
          <p:nvPr>
            <p:ph type="sldNum" sz="quarter" idx="12"/>
          </p:nvPr>
        </p:nvSpPr>
        <p:spPr/>
        <p:txBody>
          <a:bodyPr/>
          <a:lstStyle/>
          <a:p>
            <a:fld id="{0F1D0FFF-E3B1-6748-A925-E3537F2C2EA0}" type="slidenum">
              <a:rPr lang="en-US" smtClean="0"/>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4" name="Slide Number Placeholder 3"/>
          <p:cNvSpPr>
            <a:spLocks noGrp="1"/>
          </p:cNvSpPr>
          <p:nvPr>
            <p:ph type="sldNum" sz="quarter" idx="12"/>
          </p:nvPr>
        </p:nvSpPr>
        <p:spPr/>
        <p:txBody>
          <a:bodyPr/>
          <a:lstStyle/>
          <a:p>
            <a:fld id="{0F1D0FFF-E3B1-6748-A925-E3537F2C2EA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7875" y="204994"/>
            <a:ext cx="9144000" cy="1016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sz="3000" b="1" dirty="0">
                <a:latin typeface="Georgia" panose="02040502050405020303" pitchFamily="18" charset="0"/>
              </a:rPr>
              <a:t>Susquehanna River Has </a:t>
            </a:r>
            <a:r>
              <a:rPr lang="en-US" sz="3000" b="1" dirty="0" smtClean="0">
                <a:latin typeface="Georgia" panose="02040502050405020303" pitchFamily="18" charset="0"/>
              </a:rPr>
              <a:t>a Major </a:t>
            </a:r>
            <a:r>
              <a:rPr lang="en-US" sz="3000" b="1" dirty="0">
                <a:latin typeface="Georgia" panose="02040502050405020303" pitchFamily="18" charset="0"/>
              </a:rPr>
              <a:t>Influence on Chesapeake </a:t>
            </a:r>
            <a:r>
              <a:rPr lang="en-US" sz="3000" b="1" dirty="0" smtClean="0">
                <a:latin typeface="Georgia" panose="02040502050405020303" pitchFamily="18" charset="0"/>
              </a:rPr>
              <a:t>Bay Water Quality</a:t>
            </a:r>
            <a:endParaRPr lang="en-US" sz="3000" b="1" dirty="0">
              <a:latin typeface="Georgia" panose="02040502050405020303" pitchFamily="18" charset="0"/>
            </a:endParaRPr>
          </a:p>
        </p:txBody>
      </p:sp>
      <p:grpSp>
        <p:nvGrpSpPr>
          <p:cNvPr id="28675" name="Group 3"/>
          <p:cNvGrpSpPr>
            <a:grpSpLocks/>
          </p:cNvGrpSpPr>
          <p:nvPr/>
        </p:nvGrpSpPr>
        <p:grpSpPr bwMode="auto">
          <a:xfrm>
            <a:off x="4953000" y="1289050"/>
            <a:ext cx="4191000" cy="5568950"/>
            <a:chOff x="4724400" y="1517833"/>
            <a:chExt cx="3962401" cy="5263967"/>
          </a:xfrm>
        </p:grpSpPr>
        <p:pic>
          <p:nvPicPr>
            <p:cNvPr id="28680" name="Picture 1" descr="Screen Shot 2016-08-21 at 11.47.0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517833"/>
              <a:ext cx="3810000" cy="5263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4724400" y="1523835"/>
              <a:ext cx="1067147" cy="2591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8676" name="TextBox 1"/>
          <p:cNvSpPr txBox="1">
            <a:spLocks noChangeArrowheads="1"/>
          </p:cNvSpPr>
          <p:nvPr/>
        </p:nvSpPr>
        <p:spPr bwMode="auto">
          <a:xfrm>
            <a:off x="4450556" y="1534530"/>
            <a:ext cx="2133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latin typeface="Georgia" panose="02040502050405020303" pitchFamily="18" charset="0"/>
              </a:rPr>
              <a:t>Susquehanna watershed</a:t>
            </a:r>
          </a:p>
        </p:txBody>
      </p:sp>
      <p:sp>
        <p:nvSpPr>
          <p:cNvPr id="28677" name="TextBox 3"/>
          <p:cNvSpPr txBox="1">
            <a:spLocks noChangeArrowheads="1"/>
          </p:cNvSpPr>
          <p:nvPr/>
        </p:nvSpPr>
        <p:spPr bwMode="auto">
          <a:xfrm>
            <a:off x="4330262" y="3975463"/>
            <a:ext cx="1447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latin typeface="Georgia" panose="02040502050405020303" pitchFamily="18" charset="0"/>
              </a:rPr>
              <a:t>Potomac watershed</a:t>
            </a:r>
          </a:p>
        </p:txBody>
      </p:sp>
      <p:cxnSp>
        <p:nvCxnSpPr>
          <p:cNvPr id="6" name="Straight Arrow Connector 5"/>
          <p:cNvCxnSpPr/>
          <p:nvPr/>
        </p:nvCxnSpPr>
        <p:spPr>
          <a:xfrm>
            <a:off x="6461846" y="2225700"/>
            <a:ext cx="762000" cy="68580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58213" y="4328821"/>
            <a:ext cx="914400" cy="38100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563" y="6557273"/>
            <a:ext cx="1763240" cy="307777"/>
          </a:xfrm>
          <a:prstGeom prst="rect">
            <a:avLst/>
          </a:prstGeom>
          <a:noFill/>
        </p:spPr>
        <p:txBody>
          <a:bodyPr wrap="none" rtlCol="0">
            <a:spAutoFit/>
          </a:bodyPr>
          <a:lstStyle/>
          <a:p>
            <a:r>
              <a:rPr lang="en-US" sz="1400" dirty="0" smtClean="0"/>
              <a:t>Source:  Linker (2014)</a:t>
            </a:r>
            <a:endParaRPr lang="en-US" sz="1400" dirty="0"/>
          </a:p>
        </p:txBody>
      </p:sp>
      <p:sp>
        <p:nvSpPr>
          <p:cNvPr id="128003" name="Rectangle 3"/>
          <p:cNvSpPr>
            <a:spLocks noGrp="1" noChangeArrowheads="1"/>
          </p:cNvSpPr>
          <p:nvPr>
            <p:ph type="body" idx="4294967295"/>
          </p:nvPr>
        </p:nvSpPr>
        <p:spPr>
          <a:xfrm>
            <a:off x="17875" y="1935688"/>
            <a:ext cx="4722567" cy="2886755"/>
          </a:xfrm>
        </p:spPr>
        <p:txBody>
          <a:bodyPr>
            <a:normAutofit fontScale="92500"/>
          </a:bodyPr>
          <a:lstStyle/>
          <a:p>
            <a:pPr>
              <a:defRPr/>
            </a:pPr>
            <a:r>
              <a:rPr lang="en-US" sz="2200" dirty="0" smtClean="0">
                <a:latin typeface="Georgia" panose="02040502050405020303" pitchFamily="18" charset="0"/>
                <a:cs typeface="Arial" panose="020B0604020202020204" pitchFamily="34" charset="0"/>
              </a:rPr>
              <a:t>43% of Chesapeake Bay watershed</a:t>
            </a:r>
          </a:p>
          <a:p>
            <a:pPr>
              <a:defRPr/>
            </a:pPr>
            <a:r>
              <a:rPr lang="en-US" sz="2200" dirty="0" smtClean="0">
                <a:latin typeface="Georgia" panose="02040502050405020303" pitchFamily="18" charset="0"/>
                <a:cs typeface="Arial" panose="020B0604020202020204" pitchFamily="34" charset="0"/>
              </a:rPr>
              <a:t>47% of freshwater flow into the Bay</a:t>
            </a:r>
          </a:p>
          <a:p>
            <a:pPr>
              <a:defRPr/>
            </a:pPr>
            <a:r>
              <a:rPr lang="en-US" sz="2200" dirty="0" smtClean="0">
                <a:latin typeface="Georgia" panose="02040502050405020303" pitchFamily="18" charset="0"/>
                <a:cs typeface="Arial" panose="020B0604020202020204" pitchFamily="34" charset="0"/>
              </a:rPr>
              <a:t>41% of nitrogen loads to the Bay</a:t>
            </a:r>
          </a:p>
          <a:p>
            <a:pPr>
              <a:defRPr/>
            </a:pPr>
            <a:r>
              <a:rPr lang="en-US" sz="2200" dirty="0" smtClean="0">
                <a:latin typeface="Georgia" panose="02040502050405020303" pitchFamily="18" charset="0"/>
                <a:cs typeface="Arial" panose="020B0604020202020204" pitchFamily="34" charset="0"/>
              </a:rPr>
              <a:t>25% of phosphorus loads to the Bay</a:t>
            </a:r>
          </a:p>
          <a:p>
            <a:pPr>
              <a:defRPr/>
            </a:pPr>
            <a:r>
              <a:rPr lang="en-US" sz="2200" dirty="0" smtClean="0">
                <a:latin typeface="Georgia" panose="02040502050405020303" pitchFamily="18" charset="0"/>
                <a:cs typeface="Arial" panose="020B0604020202020204" pitchFamily="34" charset="0"/>
              </a:rPr>
              <a:t>27% of sediment loads to the Bay</a:t>
            </a:r>
          </a:p>
          <a:p>
            <a:pPr>
              <a:defRPr/>
            </a:pPr>
            <a:r>
              <a:rPr lang="en-US" sz="2200" dirty="0" smtClean="0">
                <a:latin typeface="Georgia" panose="02040502050405020303" pitchFamily="18" charset="0"/>
                <a:cs typeface="Arial" panose="020B0604020202020204" pitchFamily="34" charset="0"/>
              </a:rPr>
              <a:t>Influences Bay water quality well </a:t>
            </a:r>
          </a:p>
          <a:p>
            <a:pPr marL="0" indent="0">
              <a:buNone/>
              <a:defRPr/>
            </a:pPr>
            <a:r>
              <a:rPr lang="en-US" sz="2200" dirty="0">
                <a:latin typeface="Georgia" panose="02040502050405020303" pitchFamily="18" charset="0"/>
                <a:cs typeface="Arial" panose="020B0604020202020204" pitchFamily="34" charset="0"/>
              </a:rPr>
              <a:t> </a:t>
            </a:r>
            <a:r>
              <a:rPr lang="en-US" sz="2200" dirty="0" smtClean="0">
                <a:latin typeface="Georgia" panose="02040502050405020303" pitchFamily="18" charset="0"/>
                <a:cs typeface="Arial" panose="020B0604020202020204" pitchFamily="34" charset="0"/>
              </a:rPr>
              <a:t>    into Virginia’s portion of the Bay </a:t>
            </a:r>
          </a:p>
        </p:txBody>
      </p:sp>
      <p:sp>
        <p:nvSpPr>
          <p:cNvPr id="2" name="Down Arrow 1"/>
          <p:cNvSpPr/>
          <p:nvPr/>
        </p:nvSpPr>
        <p:spPr>
          <a:xfrm>
            <a:off x="7881504" y="4264365"/>
            <a:ext cx="238991" cy="1995054"/>
          </a:xfrm>
          <a:prstGeom prst="downArrow">
            <a:avLst/>
          </a:prstGeom>
          <a:solidFill>
            <a:srgbClr val="0000FF"/>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953000" y="4565265"/>
            <a:ext cx="644020" cy="200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033163" y="6233593"/>
            <a:ext cx="1048550" cy="1828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520511" y="6477394"/>
            <a:ext cx="1048550" cy="3806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F1D0FFF-E3B1-6748-A925-E3537F2C2EA0}" type="slidenum">
              <a:rPr lang="en-US" smtClean="0"/>
              <a:pPr/>
              <a:t>4</a:t>
            </a:fld>
            <a:endParaRPr lang="en-US"/>
          </a:p>
        </p:txBody>
      </p:sp>
    </p:spTree>
    <p:extLst>
      <p:ext uri="{BB962C8B-B14F-4D97-AF65-F5344CB8AC3E}">
        <p14:creationId xmlns:p14="http://schemas.microsoft.com/office/powerpoint/2010/main" val="1004729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1698" y="166196"/>
            <a:ext cx="8658665" cy="400110"/>
          </a:xfrm>
          <a:prstGeom prst="rect">
            <a:avLst/>
          </a:prstGeom>
          <a:noFill/>
        </p:spPr>
        <p:txBody>
          <a:bodyPr wrap="square" rtlCol="0">
            <a:spAutoFit/>
          </a:bodyPr>
          <a:lstStyle/>
          <a:p>
            <a:pPr algn="ctr"/>
            <a:r>
              <a:rPr lang="en-US" sz="2000" b="1" dirty="0" smtClean="0">
                <a:latin typeface="Georgia" panose="02040502050405020303" pitchFamily="18" charset="0"/>
              </a:rPr>
              <a:t>Lower Susquehanna River Reservoirs</a:t>
            </a:r>
            <a:endParaRPr lang="en-US" sz="2000" b="1" dirty="0">
              <a:latin typeface="Georgia" panose="02040502050405020303" pitchFamily="18" charset="0"/>
            </a:endParaRPr>
          </a:p>
        </p:txBody>
      </p:sp>
      <p:pic>
        <p:nvPicPr>
          <p:cNvPr id="39" name="Picture 38"/>
          <p:cNvPicPr>
            <a:picLocks noChangeAspect="1"/>
          </p:cNvPicPr>
          <p:nvPr/>
        </p:nvPicPr>
        <p:blipFill>
          <a:blip r:embed="rId2"/>
          <a:stretch>
            <a:fillRect/>
          </a:stretch>
        </p:blipFill>
        <p:spPr>
          <a:xfrm>
            <a:off x="3092114" y="503531"/>
            <a:ext cx="6051886" cy="6135789"/>
          </a:xfrm>
          <a:prstGeom prst="rect">
            <a:avLst/>
          </a:prstGeom>
        </p:spPr>
      </p:pic>
      <p:sp>
        <p:nvSpPr>
          <p:cNvPr id="37" name="TextBox 36"/>
          <p:cNvSpPr txBox="1"/>
          <p:nvPr/>
        </p:nvSpPr>
        <p:spPr>
          <a:xfrm>
            <a:off x="335280" y="6544730"/>
            <a:ext cx="6131859" cy="307777"/>
          </a:xfrm>
          <a:prstGeom prst="rect">
            <a:avLst/>
          </a:prstGeom>
          <a:noFill/>
        </p:spPr>
        <p:txBody>
          <a:bodyPr wrap="square" rtlCol="0">
            <a:spAutoFit/>
          </a:bodyPr>
          <a:lstStyle/>
          <a:p>
            <a:r>
              <a:rPr lang="en-US" sz="1400" dirty="0" smtClean="0">
                <a:latin typeface="Georgia" panose="02040502050405020303" pitchFamily="18" charset="0"/>
              </a:rPr>
              <a:t>Sources: Langland</a:t>
            </a:r>
            <a:r>
              <a:rPr lang="en-US" sz="1400" dirty="0">
                <a:latin typeface="Georgia" panose="02040502050405020303" pitchFamily="18" charset="0"/>
              </a:rPr>
              <a:t>, </a:t>
            </a:r>
            <a:r>
              <a:rPr lang="en-US" sz="1400" dirty="0" smtClean="0">
                <a:latin typeface="Georgia" panose="02040502050405020303" pitchFamily="18" charset="0"/>
              </a:rPr>
              <a:t>USGS, Bay Journal, Lower Susquehanna River Keeper</a:t>
            </a:r>
            <a:endParaRPr lang="en-US" sz="1400" dirty="0">
              <a:latin typeface="Georgia" panose="02040502050405020303" pitchFamily="18" charset="0"/>
            </a:endParaRPr>
          </a:p>
        </p:txBody>
      </p:sp>
      <p:pic>
        <p:nvPicPr>
          <p:cNvPr id="38" name="Picture 37"/>
          <p:cNvPicPr>
            <a:picLocks noChangeAspect="1"/>
          </p:cNvPicPr>
          <p:nvPr/>
        </p:nvPicPr>
        <p:blipFill>
          <a:blip r:embed="rId3"/>
          <a:srcRect/>
          <a:stretch>
            <a:fillRect/>
          </a:stretch>
        </p:blipFill>
        <p:spPr bwMode="auto">
          <a:xfrm>
            <a:off x="451698" y="4377962"/>
            <a:ext cx="2270481" cy="1702860"/>
          </a:xfrm>
          <a:prstGeom prst="rect">
            <a:avLst/>
          </a:prstGeom>
          <a:noFill/>
          <a:ln w="9525">
            <a:noFill/>
            <a:miter lim="800000"/>
            <a:headEnd/>
            <a:tailEnd/>
          </a:ln>
        </p:spPr>
      </p:pic>
      <p:pic>
        <p:nvPicPr>
          <p:cNvPr id="7170" name="Picture 2" descr="http://www.lowersusquehannariverkeeper.org/wp-content/uploads/2011/11/Holtwood-Dam-300x225.jpg"/>
          <p:cNvPicPr>
            <a:picLocks noChangeAspect="1" noChangeArrowheads="1"/>
          </p:cNvPicPr>
          <p:nvPr/>
        </p:nvPicPr>
        <p:blipFill>
          <a:blip r:embed="rId4"/>
          <a:srcRect/>
          <a:stretch>
            <a:fillRect/>
          </a:stretch>
        </p:blipFill>
        <p:spPr bwMode="auto">
          <a:xfrm>
            <a:off x="545492" y="2698073"/>
            <a:ext cx="2008527" cy="1506395"/>
          </a:xfrm>
          <a:prstGeom prst="rect">
            <a:avLst/>
          </a:prstGeom>
          <a:noFill/>
        </p:spPr>
      </p:pic>
      <p:pic>
        <p:nvPicPr>
          <p:cNvPr id="7174" name="Picture 6" descr="http://www.bayjournal.com/images/article_images/large/2015-09-susquehanna-04.jpg"/>
          <p:cNvPicPr>
            <a:picLocks noChangeAspect="1" noChangeArrowheads="1"/>
          </p:cNvPicPr>
          <p:nvPr/>
        </p:nvPicPr>
        <p:blipFill>
          <a:blip r:embed="rId5"/>
          <a:srcRect/>
          <a:stretch>
            <a:fillRect/>
          </a:stretch>
        </p:blipFill>
        <p:spPr bwMode="auto">
          <a:xfrm>
            <a:off x="335280" y="856189"/>
            <a:ext cx="2406252" cy="1606173"/>
          </a:xfrm>
          <a:prstGeom prst="rect">
            <a:avLst/>
          </a:prstGeom>
          <a:noFill/>
        </p:spPr>
      </p:pic>
    </p:spTree>
    <p:extLst>
      <p:ext uri="{BB962C8B-B14F-4D97-AF65-F5344CB8AC3E}">
        <p14:creationId xmlns:p14="http://schemas.microsoft.com/office/powerpoint/2010/main" val="27314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0-#ppt_w/2"/>
                                          </p:val>
                                        </p:tav>
                                        <p:tav tm="100000">
                                          <p:val>
                                            <p:strVal val="#ppt_x"/>
                                          </p:val>
                                        </p:tav>
                                      </p:tavLst>
                                    </p:anim>
                                    <p:anim calcmode="lin" valueType="num">
                                      <p:cBhvr additive="base">
                                        <p:cTn id="20"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4400" y="685800"/>
            <a:ext cx="0" cy="5486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1698" y="166196"/>
            <a:ext cx="8658665" cy="400110"/>
          </a:xfrm>
          <a:prstGeom prst="rect">
            <a:avLst/>
          </a:prstGeom>
          <a:noFill/>
        </p:spPr>
        <p:txBody>
          <a:bodyPr wrap="square" rtlCol="0">
            <a:spAutoFit/>
          </a:bodyPr>
          <a:lstStyle/>
          <a:p>
            <a:r>
              <a:rPr lang="en-US" sz="2000" b="1" dirty="0" smtClean="0">
                <a:latin typeface="Georgia" panose="02040502050405020303" pitchFamily="18" charset="0"/>
              </a:rPr>
              <a:t>History of the Lower Susquehanna River Reservoirs: 1900-2020</a:t>
            </a:r>
            <a:endParaRPr lang="en-US" sz="2000" b="1" dirty="0">
              <a:latin typeface="Georgia" panose="02040502050405020303" pitchFamily="18" charset="0"/>
            </a:endParaRPr>
          </a:p>
        </p:txBody>
      </p:sp>
      <p:cxnSp>
        <p:nvCxnSpPr>
          <p:cNvPr id="3" name="Straight Connector 2"/>
          <p:cNvCxnSpPr/>
          <p:nvPr/>
        </p:nvCxnSpPr>
        <p:spPr>
          <a:xfrm>
            <a:off x="838200" y="68580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8200" y="138001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7028" y="2175193"/>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8200" y="397710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8892" y="5106324"/>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1071" y="6172200"/>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88387" y="545618"/>
            <a:ext cx="727216" cy="4696335"/>
            <a:chOff x="304800" y="543115"/>
            <a:chExt cx="727216" cy="3893857"/>
          </a:xfrm>
        </p:grpSpPr>
        <p:sp>
          <p:nvSpPr>
            <p:cNvPr id="7" name="TextBox 6"/>
            <p:cNvSpPr txBox="1"/>
            <p:nvPr/>
          </p:nvSpPr>
          <p:spPr>
            <a:xfrm>
              <a:off x="304800" y="543115"/>
              <a:ext cx="685800" cy="307777"/>
            </a:xfrm>
            <a:prstGeom prst="rect">
              <a:avLst/>
            </a:prstGeom>
            <a:noFill/>
          </p:spPr>
          <p:txBody>
            <a:bodyPr wrap="square" rtlCol="0">
              <a:spAutoFit/>
            </a:bodyPr>
            <a:lstStyle/>
            <a:p>
              <a:r>
                <a:rPr lang="en-US" sz="1400" dirty="0" smtClean="0"/>
                <a:t>1900</a:t>
              </a:r>
              <a:endParaRPr lang="en-US" sz="1400" dirty="0"/>
            </a:p>
          </p:txBody>
        </p:sp>
        <p:sp>
          <p:nvSpPr>
            <p:cNvPr id="9" name="TextBox 8"/>
            <p:cNvSpPr txBox="1"/>
            <p:nvPr/>
          </p:nvSpPr>
          <p:spPr>
            <a:xfrm>
              <a:off x="332936" y="2473631"/>
              <a:ext cx="685800" cy="307777"/>
            </a:xfrm>
            <a:prstGeom prst="rect">
              <a:avLst/>
            </a:prstGeom>
            <a:noFill/>
          </p:spPr>
          <p:txBody>
            <a:bodyPr wrap="square" rtlCol="0">
              <a:spAutoFit/>
            </a:bodyPr>
            <a:lstStyle/>
            <a:p>
              <a:r>
                <a:rPr lang="en-US" sz="1400" dirty="0" smtClean="0"/>
                <a:t>1960</a:t>
              </a:r>
              <a:endParaRPr lang="en-US" sz="1400" dirty="0"/>
            </a:p>
          </p:txBody>
        </p:sp>
        <p:sp>
          <p:nvSpPr>
            <p:cNvPr id="10" name="TextBox 9"/>
            <p:cNvSpPr txBox="1"/>
            <p:nvPr/>
          </p:nvSpPr>
          <p:spPr>
            <a:xfrm>
              <a:off x="318868" y="4181786"/>
              <a:ext cx="671732" cy="255186"/>
            </a:xfrm>
            <a:prstGeom prst="rect">
              <a:avLst/>
            </a:prstGeom>
            <a:noFill/>
          </p:spPr>
          <p:txBody>
            <a:bodyPr wrap="square" rtlCol="0">
              <a:spAutoFit/>
            </a:bodyPr>
            <a:lstStyle/>
            <a:p>
              <a:r>
                <a:rPr lang="en-US" sz="1400" dirty="0" smtClean="0"/>
                <a:t>2000</a:t>
              </a:r>
              <a:endParaRPr lang="en-US" sz="1400" dirty="0"/>
            </a:p>
          </p:txBody>
        </p:sp>
        <p:sp>
          <p:nvSpPr>
            <p:cNvPr id="33" name="TextBox 32"/>
            <p:cNvSpPr txBox="1"/>
            <p:nvPr/>
          </p:nvSpPr>
          <p:spPr>
            <a:xfrm>
              <a:off x="346216" y="1107338"/>
              <a:ext cx="552159" cy="255186"/>
            </a:xfrm>
            <a:prstGeom prst="rect">
              <a:avLst/>
            </a:prstGeom>
            <a:noFill/>
          </p:spPr>
          <p:txBody>
            <a:bodyPr wrap="square" rtlCol="0">
              <a:spAutoFit/>
            </a:bodyPr>
            <a:lstStyle/>
            <a:p>
              <a:r>
                <a:rPr lang="en-US" sz="1400" dirty="0" smtClean="0"/>
                <a:t>1920</a:t>
              </a:r>
              <a:endParaRPr lang="en-US" sz="1400" dirty="0"/>
            </a:p>
          </p:txBody>
        </p:sp>
        <p:sp>
          <p:nvSpPr>
            <p:cNvPr id="34" name="TextBox 33"/>
            <p:cNvSpPr txBox="1"/>
            <p:nvPr/>
          </p:nvSpPr>
          <p:spPr>
            <a:xfrm>
              <a:off x="346216" y="1766442"/>
              <a:ext cx="685800" cy="307777"/>
            </a:xfrm>
            <a:prstGeom prst="rect">
              <a:avLst/>
            </a:prstGeom>
            <a:noFill/>
          </p:spPr>
          <p:txBody>
            <a:bodyPr wrap="square" rtlCol="0">
              <a:spAutoFit/>
            </a:bodyPr>
            <a:lstStyle/>
            <a:p>
              <a:r>
                <a:rPr lang="en-US" sz="1400" dirty="0" smtClean="0"/>
                <a:t>1940</a:t>
              </a:r>
              <a:endParaRPr lang="en-US" sz="1400" dirty="0"/>
            </a:p>
          </p:txBody>
        </p:sp>
        <p:sp>
          <p:nvSpPr>
            <p:cNvPr id="35" name="TextBox 34"/>
            <p:cNvSpPr txBox="1"/>
            <p:nvPr/>
          </p:nvSpPr>
          <p:spPr>
            <a:xfrm>
              <a:off x="337625" y="3292343"/>
              <a:ext cx="593188" cy="255186"/>
            </a:xfrm>
            <a:prstGeom prst="rect">
              <a:avLst/>
            </a:prstGeom>
            <a:noFill/>
          </p:spPr>
          <p:txBody>
            <a:bodyPr wrap="square" rtlCol="0">
              <a:spAutoFit/>
            </a:bodyPr>
            <a:lstStyle/>
            <a:p>
              <a:r>
                <a:rPr lang="en-US" sz="1400" dirty="0" smtClean="0"/>
                <a:t>1980</a:t>
              </a:r>
              <a:endParaRPr lang="en-US" sz="1400" dirty="0"/>
            </a:p>
          </p:txBody>
        </p:sp>
      </p:grpSp>
      <p:grpSp>
        <p:nvGrpSpPr>
          <p:cNvPr id="2" name="Group 1"/>
          <p:cNvGrpSpPr/>
          <p:nvPr/>
        </p:nvGrpSpPr>
        <p:grpSpPr>
          <a:xfrm>
            <a:off x="1005840" y="903326"/>
            <a:ext cx="6970466" cy="3938536"/>
            <a:chOff x="989602" y="918473"/>
            <a:chExt cx="6970466" cy="3335589"/>
          </a:xfrm>
        </p:grpSpPr>
        <p:sp>
          <p:nvSpPr>
            <p:cNvPr id="19" name="TextBox 18"/>
            <p:cNvSpPr txBox="1"/>
            <p:nvPr/>
          </p:nvSpPr>
          <p:spPr>
            <a:xfrm>
              <a:off x="1003670" y="918473"/>
              <a:ext cx="5334000" cy="247627"/>
            </a:xfrm>
            <a:prstGeom prst="rect">
              <a:avLst/>
            </a:prstGeom>
            <a:noFill/>
          </p:spPr>
          <p:txBody>
            <a:bodyPr wrap="square" rtlCol="0">
              <a:spAutoFit/>
            </a:bodyPr>
            <a:lstStyle/>
            <a:p>
              <a:r>
                <a:rPr lang="en-US" sz="1300" dirty="0" smtClean="0">
                  <a:solidFill>
                    <a:schemeClr val="accent3">
                      <a:lumMod val="50000"/>
                    </a:schemeClr>
                  </a:solidFill>
                </a:rPr>
                <a:t>1910 – Holtwood Dam constructed</a:t>
              </a:r>
              <a:endParaRPr lang="en-US" sz="1300" dirty="0">
                <a:solidFill>
                  <a:schemeClr val="accent3">
                    <a:lumMod val="50000"/>
                  </a:schemeClr>
                </a:solidFill>
              </a:endParaRPr>
            </a:p>
          </p:txBody>
        </p:sp>
        <p:sp>
          <p:nvSpPr>
            <p:cNvPr id="20" name="TextBox 19"/>
            <p:cNvSpPr txBox="1"/>
            <p:nvPr/>
          </p:nvSpPr>
          <p:spPr>
            <a:xfrm>
              <a:off x="989602" y="2154860"/>
              <a:ext cx="3298874" cy="247627"/>
            </a:xfrm>
            <a:prstGeom prst="rect">
              <a:avLst/>
            </a:prstGeom>
            <a:noFill/>
          </p:spPr>
          <p:txBody>
            <a:bodyPr wrap="square" rtlCol="0">
              <a:spAutoFit/>
            </a:bodyPr>
            <a:lstStyle/>
            <a:p>
              <a:r>
                <a:rPr lang="en-US" sz="1300" dirty="0" smtClean="0">
                  <a:solidFill>
                    <a:schemeClr val="accent4">
                      <a:lumMod val="75000"/>
                    </a:schemeClr>
                  </a:solidFill>
                </a:rPr>
                <a:t>1950 – Safe Harbor Dam reaches equilibrium</a:t>
              </a:r>
              <a:endParaRPr lang="en-US" sz="1300" dirty="0">
                <a:solidFill>
                  <a:schemeClr val="accent4">
                    <a:lumMod val="75000"/>
                  </a:schemeClr>
                </a:solidFill>
              </a:endParaRPr>
            </a:p>
          </p:txBody>
        </p:sp>
        <p:sp>
          <p:nvSpPr>
            <p:cNvPr id="21" name="TextBox 20"/>
            <p:cNvSpPr txBox="1"/>
            <p:nvPr/>
          </p:nvSpPr>
          <p:spPr>
            <a:xfrm>
              <a:off x="1003670" y="1417494"/>
              <a:ext cx="5334000" cy="247627"/>
            </a:xfrm>
            <a:prstGeom prst="rect">
              <a:avLst/>
            </a:prstGeom>
            <a:noFill/>
          </p:spPr>
          <p:txBody>
            <a:bodyPr wrap="square" rtlCol="0">
              <a:spAutoFit/>
            </a:bodyPr>
            <a:lstStyle/>
            <a:p>
              <a:r>
                <a:rPr lang="en-US" sz="1300" dirty="0" smtClean="0">
                  <a:solidFill>
                    <a:schemeClr val="accent2">
                      <a:lumMod val="75000"/>
                    </a:schemeClr>
                  </a:solidFill>
                </a:rPr>
                <a:t>1928 – Conowingo Dam constructed</a:t>
              </a:r>
              <a:endParaRPr lang="en-US" sz="1300" dirty="0">
                <a:solidFill>
                  <a:schemeClr val="accent2">
                    <a:lumMod val="75000"/>
                  </a:schemeClr>
                </a:solidFill>
              </a:endParaRPr>
            </a:p>
          </p:txBody>
        </p:sp>
        <p:sp>
          <p:nvSpPr>
            <p:cNvPr id="22" name="TextBox 21"/>
            <p:cNvSpPr txBox="1"/>
            <p:nvPr/>
          </p:nvSpPr>
          <p:spPr>
            <a:xfrm>
              <a:off x="1003670" y="1611534"/>
              <a:ext cx="5334000" cy="247627"/>
            </a:xfrm>
            <a:prstGeom prst="rect">
              <a:avLst/>
            </a:prstGeom>
            <a:noFill/>
          </p:spPr>
          <p:txBody>
            <a:bodyPr wrap="square" rtlCol="0">
              <a:spAutoFit/>
            </a:bodyPr>
            <a:lstStyle/>
            <a:p>
              <a:r>
                <a:rPr lang="en-US" sz="1300" dirty="0" smtClean="0">
                  <a:solidFill>
                    <a:schemeClr val="accent4">
                      <a:lumMod val="75000"/>
                    </a:schemeClr>
                  </a:solidFill>
                </a:rPr>
                <a:t>1931 – Safe Harbor Dam constructed</a:t>
              </a:r>
              <a:endParaRPr lang="en-US" sz="1300" dirty="0">
                <a:solidFill>
                  <a:schemeClr val="accent4">
                    <a:lumMod val="75000"/>
                  </a:schemeClr>
                </a:solidFill>
              </a:endParaRPr>
            </a:p>
          </p:txBody>
        </p:sp>
        <p:sp>
          <p:nvSpPr>
            <p:cNvPr id="24" name="TextBox 23"/>
            <p:cNvSpPr txBox="1"/>
            <p:nvPr/>
          </p:nvSpPr>
          <p:spPr>
            <a:xfrm>
              <a:off x="989602" y="2915486"/>
              <a:ext cx="2370406" cy="247627"/>
            </a:xfrm>
            <a:prstGeom prst="rect">
              <a:avLst/>
            </a:prstGeom>
            <a:noFill/>
          </p:spPr>
          <p:txBody>
            <a:bodyPr wrap="square" rtlCol="0">
              <a:spAutoFit/>
            </a:bodyPr>
            <a:lstStyle/>
            <a:p>
              <a:r>
                <a:rPr lang="en-US" sz="1300" dirty="0" smtClean="0">
                  <a:solidFill>
                    <a:schemeClr val="tx2">
                      <a:lumMod val="60000"/>
                      <a:lumOff val="40000"/>
                    </a:schemeClr>
                  </a:solidFill>
                </a:rPr>
                <a:t>1972 – Tropical Storm Agnes</a:t>
              </a:r>
              <a:endParaRPr lang="en-US" sz="1300" dirty="0">
                <a:solidFill>
                  <a:schemeClr val="tx2">
                    <a:lumMod val="60000"/>
                    <a:lumOff val="40000"/>
                  </a:schemeClr>
                </a:solidFill>
              </a:endParaRPr>
            </a:p>
          </p:txBody>
        </p:sp>
        <p:sp>
          <p:nvSpPr>
            <p:cNvPr id="36" name="TextBox 35"/>
            <p:cNvSpPr txBox="1"/>
            <p:nvPr/>
          </p:nvSpPr>
          <p:spPr>
            <a:xfrm>
              <a:off x="997524" y="1181992"/>
              <a:ext cx="5334000" cy="247627"/>
            </a:xfrm>
            <a:prstGeom prst="rect">
              <a:avLst/>
            </a:prstGeom>
            <a:noFill/>
          </p:spPr>
          <p:txBody>
            <a:bodyPr wrap="square" rtlCol="0">
              <a:spAutoFit/>
            </a:bodyPr>
            <a:lstStyle/>
            <a:p>
              <a:r>
                <a:rPr lang="en-US" sz="1300" dirty="0" smtClean="0">
                  <a:solidFill>
                    <a:schemeClr val="accent3">
                      <a:lumMod val="50000"/>
                    </a:schemeClr>
                  </a:solidFill>
                </a:rPr>
                <a:t>1920 – Holtwood Dam reaches equilibrium</a:t>
              </a:r>
              <a:endParaRPr lang="en-US" sz="1300" dirty="0">
                <a:solidFill>
                  <a:schemeClr val="accent3">
                    <a:lumMod val="50000"/>
                  </a:schemeClr>
                </a:solidFill>
              </a:endParaRPr>
            </a:p>
          </p:txBody>
        </p:sp>
        <p:sp>
          <p:nvSpPr>
            <p:cNvPr id="50" name="TextBox 49"/>
            <p:cNvSpPr txBox="1"/>
            <p:nvPr/>
          </p:nvSpPr>
          <p:spPr>
            <a:xfrm>
              <a:off x="989602" y="2558376"/>
              <a:ext cx="3553718" cy="247627"/>
            </a:xfrm>
            <a:prstGeom prst="rect">
              <a:avLst/>
            </a:prstGeom>
            <a:noFill/>
          </p:spPr>
          <p:txBody>
            <a:bodyPr wrap="square" rtlCol="0">
              <a:spAutoFit/>
            </a:bodyPr>
            <a:lstStyle/>
            <a:p>
              <a:r>
                <a:rPr lang="en-US" sz="1300" dirty="0" smtClean="0">
                  <a:solidFill>
                    <a:schemeClr val="tx2">
                      <a:lumMod val="60000"/>
                      <a:lumOff val="40000"/>
                    </a:schemeClr>
                  </a:solidFill>
                </a:rPr>
                <a:t>1960s – Historical  lowest flows in Susquehanna</a:t>
              </a:r>
              <a:endParaRPr lang="en-US" sz="1300" dirty="0">
                <a:solidFill>
                  <a:schemeClr val="tx2">
                    <a:lumMod val="60000"/>
                    <a:lumOff val="40000"/>
                  </a:schemeClr>
                </a:solidFill>
              </a:endParaRPr>
            </a:p>
          </p:txBody>
        </p:sp>
        <p:sp>
          <p:nvSpPr>
            <p:cNvPr id="56" name="TextBox 55"/>
            <p:cNvSpPr txBox="1"/>
            <p:nvPr/>
          </p:nvSpPr>
          <p:spPr>
            <a:xfrm>
              <a:off x="1003670" y="4006435"/>
              <a:ext cx="5334000" cy="247627"/>
            </a:xfrm>
            <a:prstGeom prst="rect">
              <a:avLst/>
            </a:prstGeom>
            <a:noFill/>
          </p:spPr>
          <p:txBody>
            <a:bodyPr wrap="square" rtlCol="0">
              <a:spAutoFit/>
            </a:bodyPr>
            <a:lstStyle/>
            <a:p>
              <a:r>
                <a:rPr lang="en-US" sz="1300" dirty="0" smtClean="0">
                  <a:solidFill>
                    <a:schemeClr val="tx2">
                      <a:lumMod val="60000"/>
                      <a:lumOff val="40000"/>
                    </a:schemeClr>
                  </a:solidFill>
                </a:rPr>
                <a:t>1996 – “Big Melt” flood event</a:t>
              </a:r>
              <a:endParaRPr lang="en-US" sz="1300" dirty="0">
                <a:solidFill>
                  <a:schemeClr val="tx2">
                    <a:lumMod val="60000"/>
                    <a:lumOff val="40000"/>
                  </a:schemeClr>
                </a:solidFill>
              </a:endParaRPr>
            </a:p>
          </p:txBody>
        </p:sp>
        <p:sp>
          <p:nvSpPr>
            <p:cNvPr id="41" name="TextBox 40"/>
            <p:cNvSpPr txBox="1"/>
            <p:nvPr/>
          </p:nvSpPr>
          <p:spPr>
            <a:xfrm>
              <a:off x="989602" y="3364280"/>
              <a:ext cx="6970466" cy="417055"/>
            </a:xfrm>
            <a:prstGeom prst="rect">
              <a:avLst/>
            </a:prstGeom>
            <a:noFill/>
          </p:spPr>
          <p:txBody>
            <a:bodyPr wrap="square" rtlCol="0">
              <a:spAutoFit/>
            </a:bodyPr>
            <a:lstStyle/>
            <a:p>
              <a:r>
                <a:rPr lang="en-US" sz="1300" dirty="0" smtClean="0"/>
                <a:t>1979 – Systematic water quality monitoring begins on </a:t>
              </a:r>
            </a:p>
            <a:p>
              <a:r>
                <a:rPr lang="en-US" sz="1300" dirty="0" smtClean="0"/>
                <a:t>the Susquehanna River at </a:t>
              </a:r>
              <a:r>
                <a:rPr lang="en-US" sz="1300" dirty="0" err="1" smtClean="0"/>
                <a:t>Conowingo</a:t>
              </a:r>
              <a:r>
                <a:rPr lang="en-US" sz="1300" dirty="0" smtClean="0"/>
                <a:t> Dam</a:t>
              </a:r>
              <a:endParaRPr lang="en-US" sz="1300" dirty="0"/>
            </a:p>
          </p:txBody>
        </p:sp>
      </p:grpSp>
      <p:sp>
        <p:nvSpPr>
          <p:cNvPr id="4" name="TextBox 3"/>
          <p:cNvSpPr txBox="1"/>
          <p:nvPr/>
        </p:nvSpPr>
        <p:spPr>
          <a:xfrm>
            <a:off x="335280" y="6436442"/>
            <a:ext cx="6131859" cy="307777"/>
          </a:xfrm>
          <a:prstGeom prst="rect">
            <a:avLst/>
          </a:prstGeom>
          <a:noFill/>
        </p:spPr>
        <p:txBody>
          <a:bodyPr wrap="square" rtlCol="0">
            <a:spAutoFit/>
          </a:bodyPr>
          <a:lstStyle/>
          <a:p>
            <a:r>
              <a:rPr lang="en-US" sz="1400" dirty="0" smtClean="0">
                <a:latin typeface="Georgia" panose="02040502050405020303" pitchFamily="18" charset="0"/>
              </a:rPr>
              <a:t>Source: Langland</a:t>
            </a:r>
            <a:r>
              <a:rPr lang="en-US" sz="1400" dirty="0">
                <a:latin typeface="Georgia" panose="02040502050405020303" pitchFamily="18" charset="0"/>
              </a:rPr>
              <a:t>, USGS, Personal Communication</a:t>
            </a:r>
          </a:p>
        </p:txBody>
      </p:sp>
      <p:cxnSp>
        <p:nvCxnSpPr>
          <p:cNvPr id="44" name="Straight Connector 43"/>
          <p:cNvCxnSpPr/>
          <p:nvPr/>
        </p:nvCxnSpPr>
        <p:spPr>
          <a:xfrm>
            <a:off x="837028" y="2963649"/>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4108" y="6004606"/>
            <a:ext cx="685800" cy="307777"/>
          </a:xfrm>
          <a:prstGeom prst="rect">
            <a:avLst/>
          </a:prstGeom>
          <a:noFill/>
        </p:spPr>
        <p:txBody>
          <a:bodyPr wrap="square" rtlCol="0">
            <a:spAutoFit/>
          </a:bodyPr>
          <a:lstStyle/>
          <a:p>
            <a:r>
              <a:rPr lang="en-US" sz="1400" dirty="0" smtClean="0"/>
              <a:t>2020</a:t>
            </a:r>
            <a:endParaRPr lang="en-US" sz="1400" dirty="0"/>
          </a:p>
        </p:txBody>
      </p:sp>
      <p:sp>
        <p:nvSpPr>
          <p:cNvPr id="47" name="TextBox 46"/>
          <p:cNvSpPr txBox="1"/>
          <p:nvPr/>
        </p:nvSpPr>
        <p:spPr>
          <a:xfrm>
            <a:off x="1015603" y="5008405"/>
            <a:ext cx="6302938" cy="292388"/>
          </a:xfrm>
          <a:prstGeom prst="rect">
            <a:avLst/>
          </a:prstGeom>
          <a:noFill/>
        </p:spPr>
        <p:txBody>
          <a:bodyPr wrap="square" rtlCol="0">
            <a:spAutoFit/>
          </a:bodyPr>
          <a:lstStyle/>
          <a:p>
            <a:r>
              <a:rPr lang="en-US" sz="1300" dirty="0" smtClean="0">
                <a:solidFill>
                  <a:schemeClr val="accent2">
                    <a:lumMod val="75000"/>
                  </a:schemeClr>
                </a:solidFill>
              </a:rPr>
              <a:t>2001 – SRBC convenes “Susquehanna Sediment Task Force” Symposium; publishes report</a:t>
            </a:r>
            <a:endParaRPr lang="en-US" sz="1300" dirty="0">
              <a:solidFill>
                <a:schemeClr val="accent2">
                  <a:lumMod val="75000"/>
                </a:schemeClr>
              </a:solidFill>
            </a:endParaRPr>
          </a:p>
        </p:txBody>
      </p:sp>
      <p:sp>
        <p:nvSpPr>
          <p:cNvPr id="49" name="TextBox 48"/>
          <p:cNvSpPr txBox="1"/>
          <p:nvPr/>
        </p:nvSpPr>
        <p:spPr>
          <a:xfrm>
            <a:off x="1027730" y="5358134"/>
            <a:ext cx="3142957" cy="292388"/>
          </a:xfrm>
          <a:prstGeom prst="rect">
            <a:avLst/>
          </a:prstGeom>
          <a:noFill/>
        </p:spPr>
        <p:txBody>
          <a:bodyPr wrap="square" rtlCol="0">
            <a:spAutoFit/>
          </a:bodyPr>
          <a:lstStyle/>
          <a:p>
            <a:r>
              <a:rPr lang="en-US" sz="1300" dirty="0" smtClean="0"/>
              <a:t>2010 – Chesapeake Bay TMDL established</a:t>
            </a:r>
            <a:endParaRPr lang="en-US" sz="1300" dirty="0"/>
          </a:p>
        </p:txBody>
      </p:sp>
      <p:sp>
        <p:nvSpPr>
          <p:cNvPr id="51" name="TextBox 50"/>
          <p:cNvSpPr txBox="1"/>
          <p:nvPr/>
        </p:nvSpPr>
        <p:spPr>
          <a:xfrm>
            <a:off x="1021080" y="5552821"/>
            <a:ext cx="8066650" cy="292388"/>
          </a:xfrm>
          <a:prstGeom prst="rect">
            <a:avLst/>
          </a:prstGeom>
          <a:noFill/>
        </p:spPr>
        <p:txBody>
          <a:bodyPr wrap="square" rtlCol="0">
            <a:spAutoFit/>
          </a:bodyPr>
          <a:lstStyle/>
          <a:p>
            <a:r>
              <a:rPr lang="en-US" sz="1300" dirty="0" smtClean="0">
                <a:solidFill>
                  <a:schemeClr val="accent2">
                    <a:lumMod val="75000"/>
                  </a:schemeClr>
                </a:solidFill>
              </a:rPr>
              <a:t>2012 – Hirsch 2012 scientific paper publishes clear evidence for </a:t>
            </a:r>
            <a:r>
              <a:rPr lang="en-US" sz="1300" dirty="0" err="1" smtClean="0">
                <a:solidFill>
                  <a:schemeClr val="accent2">
                    <a:lumMod val="75000"/>
                  </a:schemeClr>
                </a:solidFill>
              </a:rPr>
              <a:t>Conowingo</a:t>
            </a:r>
            <a:r>
              <a:rPr lang="en-US" sz="1300" dirty="0" smtClean="0">
                <a:solidFill>
                  <a:schemeClr val="accent2">
                    <a:lumMod val="75000"/>
                  </a:schemeClr>
                </a:solidFill>
              </a:rPr>
              <a:t> Reservoir at or near dynamic equilibrium</a:t>
            </a:r>
            <a:endParaRPr lang="en-US" sz="1300" dirty="0">
              <a:solidFill>
                <a:schemeClr val="accent2">
                  <a:lumMod val="75000"/>
                </a:schemeClr>
              </a:solidFill>
            </a:endParaRPr>
          </a:p>
        </p:txBody>
      </p:sp>
      <p:sp>
        <p:nvSpPr>
          <p:cNvPr id="52" name="TextBox 51"/>
          <p:cNvSpPr txBox="1"/>
          <p:nvPr/>
        </p:nvSpPr>
        <p:spPr>
          <a:xfrm>
            <a:off x="1019908" y="5886909"/>
            <a:ext cx="7732143" cy="292388"/>
          </a:xfrm>
          <a:prstGeom prst="rect">
            <a:avLst/>
          </a:prstGeom>
          <a:noFill/>
        </p:spPr>
        <p:txBody>
          <a:bodyPr wrap="square" rtlCol="0">
            <a:spAutoFit/>
          </a:bodyPr>
          <a:lstStyle/>
          <a:p>
            <a:r>
              <a:rPr lang="en-US" sz="1300" dirty="0" smtClean="0"/>
              <a:t>2017 – Bay TMDL Midpoint Assessment</a:t>
            </a:r>
            <a:endParaRPr lang="en-US" sz="1300" dirty="0"/>
          </a:p>
        </p:txBody>
      </p:sp>
      <p:pic>
        <p:nvPicPr>
          <p:cNvPr id="39" name="Picture 38"/>
          <p:cNvPicPr>
            <a:picLocks noChangeAspect="1"/>
          </p:cNvPicPr>
          <p:nvPr/>
        </p:nvPicPr>
        <p:blipFill>
          <a:blip r:embed="rId2"/>
          <a:stretch>
            <a:fillRect/>
          </a:stretch>
        </p:blipFill>
        <p:spPr>
          <a:xfrm>
            <a:off x="4914650" y="722211"/>
            <a:ext cx="4173080" cy="4303559"/>
          </a:xfrm>
          <a:prstGeom prst="rect">
            <a:avLst/>
          </a:prstGeom>
        </p:spPr>
      </p:pic>
      <p:sp>
        <p:nvSpPr>
          <p:cNvPr id="48" name="TextBox 47"/>
          <p:cNvSpPr txBox="1"/>
          <p:nvPr/>
        </p:nvSpPr>
        <p:spPr>
          <a:xfrm>
            <a:off x="1015434" y="5750377"/>
            <a:ext cx="8066650" cy="292388"/>
          </a:xfrm>
          <a:prstGeom prst="rect">
            <a:avLst/>
          </a:prstGeom>
          <a:noFill/>
        </p:spPr>
        <p:txBody>
          <a:bodyPr wrap="square" rtlCol="0">
            <a:spAutoFit/>
          </a:bodyPr>
          <a:lstStyle/>
          <a:p>
            <a:r>
              <a:rPr lang="en-US" sz="1300" dirty="0" smtClean="0">
                <a:solidFill>
                  <a:schemeClr val="accent2">
                    <a:lumMod val="75000"/>
                  </a:schemeClr>
                </a:solidFill>
              </a:rPr>
              <a:t>2015 – Lower Susquehanna River Watershed Assessment</a:t>
            </a:r>
            <a:endParaRPr lang="en-US" sz="1300" dirty="0">
              <a:solidFill>
                <a:schemeClr val="accent2">
                  <a:lumMod val="75000"/>
                </a:schemeClr>
              </a:solidFill>
            </a:endParaRPr>
          </a:p>
        </p:txBody>
      </p:sp>
    </p:spTree>
    <p:extLst>
      <p:ext uri="{BB962C8B-B14F-4D97-AF65-F5344CB8AC3E}">
        <p14:creationId xmlns:p14="http://schemas.microsoft.com/office/powerpoint/2010/main" val="2731402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2445" y="290225"/>
            <a:ext cx="6050844" cy="687942"/>
          </a:xfrm>
        </p:spPr>
        <p:txBody>
          <a:bodyPr>
            <a:normAutofit fontScale="90000"/>
          </a:bodyPr>
          <a:lstStyle/>
          <a:p>
            <a:r>
              <a:rPr lang="en-US" sz="3600" b="1" dirty="0" smtClean="0">
                <a:latin typeface="Georgia" panose="02040502050405020303" pitchFamily="18" charset="0"/>
                <a:cs typeface="Arial" panose="020B0604020202020204" pitchFamily="34" charset="0"/>
              </a:rPr>
              <a:t>Chesapeake Bay TMDL and the </a:t>
            </a:r>
            <a:r>
              <a:rPr lang="en-US" sz="3600" b="1" dirty="0" err="1" smtClean="0">
                <a:latin typeface="Georgia" panose="02040502050405020303" pitchFamily="18" charset="0"/>
                <a:cs typeface="Arial" panose="020B0604020202020204" pitchFamily="34" charset="0"/>
              </a:rPr>
              <a:t>Conowingo</a:t>
            </a:r>
            <a:r>
              <a:rPr lang="en-US" sz="3600" b="1" dirty="0" smtClean="0">
                <a:latin typeface="Georgia" panose="02040502050405020303" pitchFamily="18" charset="0"/>
                <a:cs typeface="Arial" panose="020B0604020202020204" pitchFamily="34" charset="0"/>
              </a:rPr>
              <a:t> Dam</a:t>
            </a:r>
            <a:endParaRPr lang="en-US" sz="3600" b="1" dirty="0">
              <a:latin typeface="Georgia" panose="02040502050405020303" pitchFamily="18" charset="0"/>
              <a:cs typeface="Arial" panose="020B0604020202020204" pitchFamily="34" charset="0"/>
            </a:endParaRPr>
          </a:p>
        </p:txBody>
      </p:sp>
      <p:sp>
        <p:nvSpPr>
          <p:cNvPr id="5" name="Content Placeholder 4"/>
          <p:cNvSpPr>
            <a:spLocks noGrp="1"/>
          </p:cNvSpPr>
          <p:nvPr>
            <p:ph idx="1"/>
          </p:nvPr>
        </p:nvSpPr>
        <p:spPr>
          <a:xfrm>
            <a:off x="168727" y="1391937"/>
            <a:ext cx="8806543" cy="3507347"/>
          </a:xfrm>
        </p:spPr>
        <p:txBody>
          <a:bodyPr>
            <a:normAutofit/>
          </a:bodyPr>
          <a:lstStyle/>
          <a:p>
            <a:pPr marL="0" indent="0">
              <a:buNone/>
            </a:pPr>
            <a:r>
              <a:rPr lang="en-US" sz="2400" b="1" dirty="0" smtClean="0">
                <a:latin typeface="Georgia" panose="02040502050405020303" pitchFamily="18" charset="0"/>
                <a:cs typeface="Arial" panose="020B0604020202020204" pitchFamily="34" charset="0"/>
              </a:rPr>
              <a:t>The 2010 Chesapeake Bay TMDL said…</a:t>
            </a:r>
          </a:p>
          <a:p>
            <a:pPr marL="0" indent="0">
              <a:buNone/>
            </a:pPr>
            <a:endParaRPr lang="en-US" sz="2400" b="1" dirty="0" smtClean="0">
              <a:latin typeface="Georgia" panose="02040502050405020303" pitchFamily="18" charset="0"/>
              <a:cs typeface="Arial" panose="020B0604020202020204" pitchFamily="34" charset="0"/>
            </a:endParaRPr>
          </a:p>
          <a:p>
            <a:pPr marL="0" indent="0">
              <a:buNone/>
            </a:pPr>
            <a:r>
              <a:rPr lang="en-US" sz="2400" dirty="0" smtClean="0">
                <a:latin typeface="Georgia" panose="02040502050405020303" pitchFamily="18" charset="0"/>
              </a:rPr>
              <a:t>“EPA’s </a:t>
            </a:r>
            <a:r>
              <a:rPr lang="en-US" sz="2400" dirty="0">
                <a:latin typeface="Georgia" panose="02040502050405020303" pitchFamily="18" charset="0"/>
              </a:rPr>
              <a:t>intention is to assume the current trapping capacity will continue through the planning horizon for the TMDL (through 2025). </a:t>
            </a:r>
            <a:r>
              <a:rPr lang="en-US" sz="2400" dirty="0" smtClean="0">
                <a:latin typeface="Georgia" panose="02040502050405020303" pitchFamily="18" charset="0"/>
              </a:rPr>
              <a:t> The </a:t>
            </a:r>
            <a:r>
              <a:rPr lang="en-US" sz="2400" dirty="0">
                <a:latin typeface="Georgia" panose="02040502050405020303" pitchFamily="18" charset="0"/>
              </a:rPr>
              <a:t>Conowingo Reservoir is anticipated to reach a steady state in 15 – 30 years, depending on future loading rates, scour events and trapping efficiency</a:t>
            </a:r>
            <a:r>
              <a:rPr lang="en-US" sz="2400" dirty="0" smtClean="0">
                <a:latin typeface="Georgia" panose="02040502050405020303" pitchFamily="18" charset="0"/>
              </a:rPr>
              <a:t>.”</a:t>
            </a:r>
            <a:endParaRPr lang="en-US" sz="2400" dirty="0">
              <a:latin typeface="Georgia" panose="02040502050405020303" pitchFamily="18" charset="0"/>
            </a:endParaRPr>
          </a:p>
          <a:p>
            <a:pPr marL="0" indent="0">
              <a:buNone/>
            </a:pPr>
            <a:endParaRPr lang="en-US" sz="2400" dirty="0" smtClean="0"/>
          </a:p>
        </p:txBody>
      </p:sp>
      <p:sp>
        <p:nvSpPr>
          <p:cNvPr id="2" name="TextBox 1"/>
          <p:cNvSpPr txBox="1"/>
          <p:nvPr/>
        </p:nvSpPr>
        <p:spPr>
          <a:xfrm>
            <a:off x="-2" y="6334780"/>
            <a:ext cx="8975272" cy="523220"/>
          </a:xfrm>
          <a:prstGeom prst="rect">
            <a:avLst/>
          </a:prstGeom>
          <a:noFill/>
        </p:spPr>
        <p:txBody>
          <a:bodyPr wrap="square" rtlCol="0">
            <a:spAutoFit/>
          </a:bodyPr>
          <a:lstStyle/>
          <a:p>
            <a:r>
              <a:rPr lang="en-US" sz="1400" dirty="0" smtClean="0"/>
              <a:t>Source: Appendix </a:t>
            </a:r>
            <a:r>
              <a:rPr lang="en-US" sz="1400" dirty="0"/>
              <a:t>T. </a:t>
            </a:r>
            <a:r>
              <a:rPr lang="en-US" sz="1400" dirty="0" smtClean="0"/>
              <a:t> Sediments </a:t>
            </a:r>
            <a:r>
              <a:rPr lang="en-US" sz="1400" dirty="0"/>
              <a:t>behind the Susquehanna </a:t>
            </a:r>
            <a:r>
              <a:rPr lang="en-US" sz="1400" dirty="0" smtClean="0"/>
              <a:t>Dams </a:t>
            </a:r>
            <a:r>
              <a:rPr lang="en-US" sz="1400" dirty="0"/>
              <a:t>Technical </a:t>
            </a:r>
            <a:r>
              <a:rPr lang="en-US" sz="1400" dirty="0" smtClean="0"/>
              <a:t>Documentation: Assessment </a:t>
            </a:r>
            <a:r>
              <a:rPr lang="en-US" sz="1400" dirty="0"/>
              <a:t>of the Susquehanna River Reservoir Trapping Capacity </a:t>
            </a:r>
            <a:r>
              <a:rPr lang="en-US" sz="1400" dirty="0" smtClean="0"/>
              <a:t>and </a:t>
            </a:r>
            <a:r>
              <a:rPr lang="en-US" sz="1400" dirty="0"/>
              <a:t>the Potential </a:t>
            </a:r>
            <a:r>
              <a:rPr lang="en-US" sz="1400" dirty="0" smtClean="0"/>
              <a:t>Effect </a:t>
            </a:r>
            <a:r>
              <a:rPr lang="en-US" sz="1400" dirty="0"/>
              <a:t>on the Chesapeake </a:t>
            </a:r>
            <a:r>
              <a:rPr lang="en-US" sz="1400" dirty="0" smtClean="0"/>
              <a:t>Bay (U.S. EPA 2010)</a:t>
            </a:r>
            <a:endParaRPr lang="en-US" sz="1400" dirty="0"/>
          </a:p>
        </p:txBody>
      </p:sp>
      <p:sp>
        <p:nvSpPr>
          <p:cNvPr id="3" name="Slide Number Placeholder 2"/>
          <p:cNvSpPr>
            <a:spLocks noGrp="1"/>
          </p:cNvSpPr>
          <p:nvPr>
            <p:ph type="sldNum" sz="quarter" idx="12"/>
          </p:nvPr>
        </p:nvSpPr>
        <p:spPr/>
        <p:txBody>
          <a:bodyPr/>
          <a:lstStyle/>
          <a:p>
            <a:fld id="{0F1D0FFF-E3B1-6748-A925-E3537F2C2EA0}" type="slidenum">
              <a:rPr lang="en-US" smtClean="0"/>
              <a:pPr/>
              <a:t>7</a:t>
            </a:fld>
            <a:endParaRPr lang="en-US"/>
          </a:p>
        </p:txBody>
      </p:sp>
      <p:sp>
        <p:nvSpPr>
          <p:cNvPr id="6" name="Content Placeholder 4"/>
          <p:cNvSpPr txBox="1">
            <a:spLocks/>
          </p:cNvSpPr>
          <p:nvPr/>
        </p:nvSpPr>
        <p:spPr>
          <a:xfrm>
            <a:off x="124177" y="4899284"/>
            <a:ext cx="8806543" cy="163698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Georgia" panose="02040502050405020303" pitchFamily="18" charset="0"/>
                <a:ea typeface="+mn-ea"/>
                <a:cs typeface="+mn-cs"/>
              </a:rPr>
              <a:t>“Under these assumptions, the waste load allocations (WLA) and load allocations (LA) would be based on the current conditions at the dam.”</a:t>
            </a:r>
          </a:p>
        </p:txBody>
      </p:sp>
    </p:spTree>
    <p:extLst>
      <p:ext uri="{BB962C8B-B14F-4D97-AF65-F5344CB8AC3E}">
        <p14:creationId xmlns:p14="http://schemas.microsoft.com/office/powerpoint/2010/main" val="3469633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State of the Science</a:t>
            </a:r>
            <a:endParaRPr lang="en-US" dirty="0"/>
          </a:p>
        </p:txBody>
      </p:sp>
      <p:sp>
        <p:nvSpPr>
          <p:cNvPr id="4" name="Slide Number Placeholder 3"/>
          <p:cNvSpPr>
            <a:spLocks noGrp="1"/>
          </p:cNvSpPr>
          <p:nvPr>
            <p:ph type="sldNum" sz="quarter" idx="12"/>
          </p:nvPr>
        </p:nvSpPr>
        <p:spPr/>
        <p:txBody>
          <a:bodyPr/>
          <a:lstStyle/>
          <a:p>
            <a:fld id="{0F1D0FFF-E3B1-6748-A925-E3537F2C2EA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9999"/>
            <a:ext cx="9143999" cy="1143000"/>
          </a:xfrm>
        </p:spPr>
        <p:txBody>
          <a:bodyPr>
            <a:noAutofit/>
          </a:bodyPr>
          <a:lstStyle/>
          <a:p>
            <a:r>
              <a:rPr lang="en-US" sz="2600" b="1" dirty="0" smtClean="0">
                <a:latin typeface="Georgia" panose="02040502050405020303" pitchFamily="18" charset="0"/>
                <a:cs typeface="Arial" panose="020B0604020202020204" pitchFamily="34" charset="0"/>
              </a:rPr>
              <a:t>Significant New Monitoring And Research Since 2011 Indicate </a:t>
            </a:r>
            <a:r>
              <a:rPr lang="en-US" sz="2600" b="1" u="sng" dirty="0" smtClean="0">
                <a:latin typeface="Georgia" panose="02040502050405020303" pitchFamily="18" charset="0"/>
                <a:cs typeface="Arial" panose="020B0604020202020204" pitchFamily="34" charset="0"/>
              </a:rPr>
              <a:t>Conditions have Changed</a:t>
            </a:r>
            <a:r>
              <a:rPr lang="en-US" sz="2600" b="1" dirty="0" smtClean="0">
                <a:latin typeface="Georgia" panose="02040502050405020303" pitchFamily="18" charset="0"/>
                <a:cs typeface="Arial" panose="020B0604020202020204" pitchFamily="34" charset="0"/>
              </a:rPr>
              <a:t/>
            </a:r>
            <a:br>
              <a:rPr lang="en-US" sz="2600" b="1" dirty="0" smtClean="0">
                <a:latin typeface="Georgia" panose="02040502050405020303" pitchFamily="18" charset="0"/>
                <a:cs typeface="Arial" panose="020B0604020202020204" pitchFamily="34" charset="0"/>
              </a:rPr>
            </a:br>
            <a:endParaRPr lang="en-US" sz="2600" b="1" dirty="0">
              <a:latin typeface="Georgia" panose="02040502050405020303" pitchFamily="18" charset="0"/>
              <a:cs typeface="Arial" panose="020B0604020202020204" pitchFamily="34" charset="0"/>
            </a:endParaRPr>
          </a:p>
        </p:txBody>
      </p:sp>
      <p:sp>
        <p:nvSpPr>
          <p:cNvPr id="7" name="Content Placeholder 6"/>
          <p:cNvSpPr>
            <a:spLocks noGrp="1"/>
          </p:cNvSpPr>
          <p:nvPr>
            <p:ph idx="1"/>
          </p:nvPr>
        </p:nvSpPr>
        <p:spPr>
          <a:xfrm>
            <a:off x="457199" y="1691316"/>
            <a:ext cx="8475786" cy="3138705"/>
          </a:xfrm>
        </p:spPr>
        <p:txBody>
          <a:bodyPr>
            <a:noAutofit/>
          </a:bodyPr>
          <a:lstStyle/>
          <a:p>
            <a:r>
              <a:rPr lang="en-US" sz="2200" dirty="0" smtClean="0">
                <a:latin typeface="Georgia" panose="02040502050405020303" pitchFamily="18" charset="0"/>
              </a:rPr>
              <a:t>U.S. Geological Survey (USGS) (2012, 2014, 2015)</a:t>
            </a:r>
          </a:p>
          <a:p>
            <a:r>
              <a:rPr lang="en-US" sz="2200" dirty="0" smtClean="0">
                <a:latin typeface="Georgia" panose="02040502050405020303" pitchFamily="18" charset="0"/>
              </a:rPr>
              <a:t>U.S. Army Corps of Engineers (2015)</a:t>
            </a:r>
          </a:p>
          <a:p>
            <a:r>
              <a:rPr lang="en-US" sz="2200" dirty="0" smtClean="0">
                <a:latin typeface="Georgia" panose="02040502050405020303" pitchFamily="18" charset="0"/>
              </a:rPr>
              <a:t>Johns Hopkins University (2013, 2015, 2016)</a:t>
            </a:r>
          </a:p>
          <a:p>
            <a:r>
              <a:rPr lang="en-US" sz="2200" dirty="0" smtClean="0">
                <a:latin typeface="Georgia" panose="02040502050405020303" pitchFamily="18" charset="0"/>
              </a:rPr>
              <a:t>CBP Scientific and Technical Advisory Committee (2014, 2016)</a:t>
            </a:r>
          </a:p>
          <a:p>
            <a:r>
              <a:rPr lang="en-US" sz="2200" dirty="0" smtClean="0">
                <a:latin typeface="Georgia" panose="02040502050405020303" pitchFamily="18" charset="0"/>
              </a:rPr>
              <a:t>Enhanced Monitoring and Modeling funded by Exelon and conducted by Gomez and Sullivan, University of Maryland and USGS (2014-2016)</a:t>
            </a:r>
          </a:p>
          <a:p>
            <a:endParaRPr lang="en-US" sz="2400" dirty="0" smtClean="0"/>
          </a:p>
          <a:p>
            <a:endParaRPr lang="en-US" sz="2400" dirty="0"/>
          </a:p>
        </p:txBody>
      </p:sp>
      <p:pic>
        <p:nvPicPr>
          <p:cNvPr id="11" name="Picture 10"/>
          <p:cNvPicPr>
            <a:picLocks noChangeAspect="1"/>
          </p:cNvPicPr>
          <p:nvPr/>
        </p:nvPicPr>
        <p:blipFill>
          <a:blip r:embed="rId3"/>
          <a:srcRect l="-3195" t="63821"/>
          <a:stretch>
            <a:fillRect/>
          </a:stretch>
        </p:blipFill>
        <p:spPr>
          <a:xfrm>
            <a:off x="642550" y="4344136"/>
            <a:ext cx="7463481" cy="2012214"/>
          </a:xfrm>
          <a:prstGeom prst="rect">
            <a:avLst/>
          </a:prstGeom>
        </p:spPr>
      </p:pic>
      <p:sp>
        <p:nvSpPr>
          <p:cNvPr id="3" name="Slide Number Placeholder 2"/>
          <p:cNvSpPr>
            <a:spLocks noGrp="1"/>
          </p:cNvSpPr>
          <p:nvPr>
            <p:ph type="sldNum" sz="quarter" idx="12"/>
          </p:nvPr>
        </p:nvSpPr>
        <p:spPr/>
        <p:txBody>
          <a:bodyPr/>
          <a:lstStyle/>
          <a:p>
            <a:fld id="{0F1D0FFF-E3B1-6748-A925-E3537F2C2EA0}" type="slidenum">
              <a:rPr lang="en-US" smtClean="0"/>
              <a:pPr/>
              <a:t>9</a:t>
            </a:fld>
            <a:endParaRPr lang="en-US"/>
          </a:p>
        </p:txBody>
      </p:sp>
    </p:spTree>
    <p:extLst>
      <p:ext uri="{BB962C8B-B14F-4D97-AF65-F5344CB8AC3E}">
        <p14:creationId xmlns:p14="http://schemas.microsoft.com/office/powerpoint/2010/main" val="4221088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1E86857-1A67-4CCB-A4F0-04546875460B}">
  <ds:schemaRefs>
    <ds:schemaRef ds:uri="ESRI.ArcGIS.Mapping.OfficeIntegration.PowerPointInfo"/>
  </ds:schemaRefs>
</ds:datastoreItem>
</file>

<file path=customXml/itemProps10.xml><?xml version="1.0" encoding="utf-8"?>
<ds:datastoreItem xmlns:ds="http://schemas.openxmlformats.org/officeDocument/2006/customXml" ds:itemID="{B0E27C9F-53A9-49CB-8F60-221D7DE226D7}">
  <ds:schemaRefs>
    <ds:schemaRef ds:uri="ESRI.ArcGIS.Mapping.OfficeIntegration.PowerPointInfo"/>
  </ds:schemaRefs>
</ds:datastoreItem>
</file>

<file path=customXml/itemProps11.xml><?xml version="1.0" encoding="utf-8"?>
<ds:datastoreItem xmlns:ds="http://schemas.openxmlformats.org/officeDocument/2006/customXml" ds:itemID="{0730A53B-6DF8-4AC4-B8BF-560B4D0B5DC4}">
  <ds:schemaRefs>
    <ds:schemaRef ds:uri="ESRI.ArcGIS.Mapping.OfficeIntegration.PowerPointInfo"/>
  </ds:schemaRefs>
</ds:datastoreItem>
</file>

<file path=customXml/itemProps12.xml><?xml version="1.0" encoding="utf-8"?>
<ds:datastoreItem xmlns:ds="http://schemas.openxmlformats.org/officeDocument/2006/customXml" ds:itemID="{9AD5F269-2BB6-4B9C-8BC8-A60B380664E1}">
  <ds:schemaRefs>
    <ds:schemaRef ds:uri="ESRI.ArcGIS.Mapping.OfficeIntegration.PowerPointInfo"/>
  </ds:schemaRefs>
</ds:datastoreItem>
</file>

<file path=customXml/itemProps13.xml><?xml version="1.0" encoding="utf-8"?>
<ds:datastoreItem xmlns:ds="http://schemas.openxmlformats.org/officeDocument/2006/customXml" ds:itemID="{3242B860-3052-4B06-ADA7-CD293285F2AD}">
  <ds:schemaRefs>
    <ds:schemaRef ds:uri="ESRI.ArcGIS.Mapping.OfficeIntegration.PowerPointInfo"/>
  </ds:schemaRefs>
</ds:datastoreItem>
</file>

<file path=customXml/itemProps2.xml><?xml version="1.0" encoding="utf-8"?>
<ds:datastoreItem xmlns:ds="http://schemas.openxmlformats.org/officeDocument/2006/customXml" ds:itemID="{93EA0412-9F94-4286-B235-C2672559DB15}">
  <ds:schemaRefs>
    <ds:schemaRef ds:uri="ESRI.ArcGIS.Mapping.OfficeIntegration.PowerPointInfo"/>
  </ds:schemaRefs>
</ds:datastoreItem>
</file>

<file path=customXml/itemProps3.xml><?xml version="1.0" encoding="utf-8"?>
<ds:datastoreItem xmlns:ds="http://schemas.openxmlformats.org/officeDocument/2006/customXml" ds:itemID="{A5FB84B9-8340-4C26-8259-EEA4E8C354F4}">
  <ds:schemaRefs>
    <ds:schemaRef ds:uri="ESRI.ArcGIS.Mapping.OfficeIntegration.PowerPointInfo"/>
  </ds:schemaRefs>
</ds:datastoreItem>
</file>

<file path=customXml/itemProps4.xml><?xml version="1.0" encoding="utf-8"?>
<ds:datastoreItem xmlns:ds="http://schemas.openxmlformats.org/officeDocument/2006/customXml" ds:itemID="{28E78FCF-D5DF-455B-89AF-ACFC8EFC25B5}">
  <ds:schemaRefs>
    <ds:schemaRef ds:uri="ESRI.ArcGIS.Mapping.OfficeIntegration.PowerPointInfo"/>
  </ds:schemaRefs>
</ds:datastoreItem>
</file>

<file path=customXml/itemProps5.xml><?xml version="1.0" encoding="utf-8"?>
<ds:datastoreItem xmlns:ds="http://schemas.openxmlformats.org/officeDocument/2006/customXml" ds:itemID="{ABF4AABC-DB5A-43A3-9B6E-C8CA252EB324}">
  <ds:schemaRefs>
    <ds:schemaRef ds:uri="ESRI.ArcGIS.Mapping.OfficeIntegration.PowerPointInfo"/>
  </ds:schemaRefs>
</ds:datastoreItem>
</file>

<file path=customXml/itemProps6.xml><?xml version="1.0" encoding="utf-8"?>
<ds:datastoreItem xmlns:ds="http://schemas.openxmlformats.org/officeDocument/2006/customXml" ds:itemID="{D38BAC5E-E153-436C-963D-C3F0896B9EA3}">
  <ds:schemaRefs>
    <ds:schemaRef ds:uri="ESRI.ArcGIS.Mapping.OfficeIntegration.PowerPointInfo"/>
  </ds:schemaRefs>
</ds:datastoreItem>
</file>

<file path=customXml/itemProps7.xml><?xml version="1.0" encoding="utf-8"?>
<ds:datastoreItem xmlns:ds="http://schemas.openxmlformats.org/officeDocument/2006/customXml" ds:itemID="{3EA21789-CA24-4B61-AE6B-FE466FEB0788}">
  <ds:schemaRefs>
    <ds:schemaRef ds:uri="ESRI.ArcGIS.Mapping.OfficeIntegration.PowerPointInfo"/>
  </ds:schemaRefs>
</ds:datastoreItem>
</file>

<file path=customXml/itemProps8.xml><?xml version="1.0" encoding="utf-8"?>
<ds:datastoreItem xmlns:ds="http://schemas.openxmlformats.org/officeDocument/2006/customXml" ds:itemID="{EA5702FE-A5A0-457A-9495-E4C80E402197}">
  <ds:schemaRefs>
    <ds:schemaRef ds:uri="ESRI.ArcGIS.Mapping.OfficeIntegration.PowerPointInfo"/>
  </ds:schemaRefs>
</ds:datastoreItem>
</file>

<file path=customXml/itemProps9.xml><?xml version="1.0" encoding="utf-8"?>
<ds:datastoreItem xmlns:ds="http://schemas.openxmlformats.org/officeDocument/2006/customXml" ds:itemID="{A5F8AB90-5C23-4AE2-A4EC-8FECAFC9A02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7809</TotalTime>
  <Words>2380</Words>
  <Application>Microsoft Office PowerPoint</Application>
  <PresentationFormat>On-screen Show (4:3)</PresentationFormat>
  <Paragraphs>335</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American Typewriter</vt:lpstr>
      <vt:lpstr>Arial</vt:lpstr>
      <vt:lpstr>Calibri</vt:lpstr>
      <vt:lpstr>Georgia</vt:lpstr>
      <vt:lpstr>Times New Roman</vt:lpstr>
      <vt:lpstr>Office Theme</vt:lpstr>
      <vt:lpstr>Conowingo Dam Update</vt:lpstr>
      <vt:lpstr>Topics for Today</vt:lpstr>
      <vt:lpstr>Background</vt:lpstr>
      <vt:lpstr>PowerPoint Presentation</vt:lpstr>
      <vt:lpstr>PowerPoint Presentation</vt:lpstr>
      <vt:lpstr>PowerPoint Presentation</vt:lpstr>
      <vt:lpstr>Chesapeake Bay TMDL and the Conowingo Dam</vt:lpstr>
      <vt:lpstr>State of the Science</vt:lpstr>
      <vt:lpstr>Significant New Monitoring And Research Since 2011 Indicate Conditions have Changed </vt:lpstr>
      <vt:lpstr>PowerPoint Presentation</vt:lpstr>
      <vt:lpstr>Nutrient and Sediment Loading Trends into and Out of the Reservoir System (1985 to 2014)</vt:lpstr>
      <vt:lpstr>Nutrient and Sediment Loading Trends into and Out of the Reservoir System (2005 to 2014)</vt:lpstr>
      <vt:lpstr>Nitrogen Loads Into, Trapped Within and Exiting the Reservoir System: 1990s-2010s</vt:lpstr>
      <vt:lpstr>Phosphorus Loads Into, Trapped Within and Exiting the Reservoir System: 1990s-2010s</vt:lpstr>
      <vt:lpstr>Sediment Loads Into, Trapped Within and Exiting the Reservoir System: 1990s-2010s</vt:lpstr>
      <vt:lpstr>Impact of Changed Conowingo Reservoir Conditions on Chesapeake bay Water Quality</vt:lpstr>
      <vt:lpstr>Take Away Science Messages</vt:lpstr>
      <vt:lpstr>The implications and policy options for the MPA and Phase III WIP</vt:lpstr>
      <vt:lpstr>Framing the Policy Questions</vt:lpstr>
      <vt:lpstr>Susquehanna Watershed Only</vt:lpstr>
      <vt:lpstr>Susquehanna Watershed  + Maryland &amp; Virginia</vt:lpstr>
      <vt:lpstr>All Chesapeake Bay Watershed Jurisdictions</vt:lpstr>
      <vt:lpstr>Timeline for 2017 Midpoint Assessment Decisions</vt:lpstr>
      <vt:lpstr>Phase III WIP Solutions to Address Increased Loads</vt:lpstr>
      <vt:lpstr>Update on Maryland water quality certification for Conowingo Dam relicensing</vt:lpstr>
      <vt:lpstr>Water Quality Certification</vt:lpstr>
      <vt:lpstr>Conowingo Relicensing</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Currey</dc:creator>
  <cp:lastModifiedBy>jstarr</cp:lastModifiedBy>
  <cp:revision>376</cp:revision>
  <cp:lastPrinted>2016-10-14T18:13:29Z</cp:lastPrinted>
  <dcterms:created xsi:type="dcterms:W3CDTF">2016-08-27T12:03:39Z</dcterms:created>
  <dcterms:modified xsi:type="dcterms:W3CDTF">2017-02-23T12:38:33Z</dcterms:modified>
</cp:coreProperties>
</file>