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12"/>
  </p:notesMasterIdLst>
  <p:sldIdLst>
    <p:sldId id="256" r:id="rId2"/>
    <p:sldId id="260" r:id="rId3"/>
    <p:sldId id="257" r:id="rId4"/>
    <p:sldId id="265" r:id="rId5"/>
    <p:sldId id="277" r:id="rId6"/>
    <p:sldId id="280" r:id="rId7"/>
    <p:sldId id="281" r:id="rId8"/>
    <p:sldId id="278" r:id="rId9"/>
    <p:sldId id="282" r:id="rId10"/>
    <p:sldId id="27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052" autoAdjust="0"/>
  </p:normalViewPr>
  <p:slideViewPr>
    <p:cSldViewPr snapToGrid="0">
      <p:cViewPr varScale="1">
        <p:scale>
          <a:sx n="70" d="100"/>
          <a:sy n="70" d="100"/>
        </p:scale>
        <p:origin x="13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di\Google%20Drive\AAA%20Clean%20IPC\Fund%20Development\Materials%20for%20Funders\Financial%20Documents\Funding%20Sources%20Templa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tx2">
                  <a:lumMod val="60000"/>
                  <a:lumOff val="40000"/>
                </a:schemeClr>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5">
                  <a:lumMod val="60000"/>
                  <a:lumOff val="40000"/>
                </a:schemeClr>
              </a:solidFill>
              <a:ln>
                <a:noFill/>
              </a:ln>
              <a:effectLst>
                <a:outerShdw blurRad="63500" sx="102000" sy="102000" algn="ctr" rotWithShape="0">
                  <a:prstClr val="black">
                    <a:alpha val="20000"/>
                  </a:prstClr>
                </a:outerShdw>
              </a:effectLst>
            </c:spPr>
          </c:dPt>
          <c:dLbls>
            <c:dLbl>
              <c:idx val="0"/>
              <c:layout>
                <c:manualLayout>
                  <c:x val="-5.9643974860115995E-2"/>
                  <c:y val="4.0353084190990832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563CA078-A22C-46AB-B4E0-6865DC8B3A81}" type="CATEGORYNAME">
                      <a:rPr lang="en-US" sz="1600" b="1" smtClean="0">
                        <a:solidFill>
                          <a:schemeClr val="tx1"/>
                        </a:solidFill>
                      </a:rPr>
                      <a:pPr>
                        <a:defRPr sz="1000" b="1" i="0" u="none" strike="noStrike" kern="1200" spc="0" baseline="0">
                          <a:solidFill>
                            <a:schemeClr val="accent1"/>
                          </a:solidFill>
                          <a:latin typeface="+mn-lt"/>
                          <a:ea typeface="+mn-ea"/>
                          <a:cs typeface="+mn-cs"/>
                        </a:defRPr>
                      </a:pPr>
                      <a:t>[CATEGORY NAME]</a:t>
                    </a:fld>
                    <a:endParaRPr lang="en-US" sz="1600" b="1" baseline="0" dirty="0" smtClean="0">
                      <a:solidFill>
                        <a:schemeClr val="tx1"/>
                      </a:solidFill>
                    </a:endParaRPr>
                  </a:p>
                  <a:p>
                    <a:pPr>
                      <a:defRPr sz="1000" b="1" i="0" u="none" strike="noStrike" kern="1200" spc="0" baseline="0">
                        <a:solidFill>
                          <a:schemeClr val="accent1"/>
                        </a:solidFill>
                        <a:latin typeface="+mn-lt"/>
                        <a:ea typeface="+mn-ea"/>
                        <a:cs typeface="+mn-cs"/>
                      </a:defRPr>
                    </a:pPr>
                    <a:fld id="{794825D9-6ED3-46CB-AE71-07F989B578D4}" type="VALUE">
                      <a:rPr lang="en-US" sz="1600" b="1" baseline="0" smtClean="0">
                        <a:solidFill>
                          <a:schemeClr val="tx1"/>
                        </a:solidFill>
                      </a:rPr>
                      <a:pPr>
                        <a:defRPr sz="1000" b="1" i="0" u="none" strike="noStrike" kern="1200" spc="0" baseline="0">
                          <a:solidFill>
                            <a:schemeClr val="accent1"/>
                          </a:solidFill>
                          <a:latin typeface="+mn-lt"/>
                          <a:ea typeface="+mn-ea"/>
                          <a:cs typeface="+mn-cs"/>
                        </a:defRPr>
                      </a:pPr>
                      <a:t>[VALUE]</a:t>
                    </a:fld>
                    <a:endParaRPr lang="en-US"/>
                  </a:p>
                </c:rich>
              </c:tx>
              <c:numFmt formatCode="0%" sourceLinked="0"/>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manualLayout>
                      <c:w val="0.28465604153177188"/>
                      <c:h val="0.20986966536331148"/>
                    </c:manualLayout>
                  </c15:layout>
                  <c15:dlblFieldTable/>
                  <c15:showDataLabelsRange val="0"/>
                </c:ext>
              </c:extLst>
            </c:dLbl>
            <c:dLbl>
              <c:idx val="1"/>
              <c:layout>
                <c:manualLayout>
                  <c:x val="-4.8799801721784518E-2"/>
                  <c:y val="-0.1715006078117110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B9E194C8-422B-44DA-985C-23C7BAC22202}" type="CELLREF">
                      <a:rPr lang="en-US" sz="1800" smtClean="0">
                        <a:solidFill>
                          <a:schemeClr val="tx1"/>
                        </a:solidFill>
                      </a:rPr>
                      <a:pPr>
                        <a:defRPr sz="1000" b="1" i="0" u="none" strike="noStrike" kern="1200" spc="0" baseline="0">
                          <a:solidFill>
                            <a:schemeClr val="accent1"/>
                          </a:solidFill>
                          <a:latin typeface="+mn-lt"/>
                          <a:ea typeface="+mn-ea"/>
                          <a:cs typeface="+mn-cs"/>
                        </a:defRPr>
                      </a:pPr>
                      <a:t>[CELLREF]</a:t>
                    </a:fld>
                    <a:r>
                      <a:rPr lang="en-US" sz="1800" baseline="0" dirty="0" smtClean="0">
                        <a:solidFill>
                          <a:schemeClr val="tx1"/>
                        </a:solidFill>
                      </a:rPr>
                      <a:t> </a:t>
                    </a:r>
                    <a:fld id="{F111AF43-20EB-4295-B1D0-C572658926BF}" type="VALUE">
                      <a:rPr lang="en-US" sz="1800" baseline="0">
                        <a:solidFill>
                          <a:schemeClr val="tx1"/>
                        </a:solidFill>
                      </a:rPr>
                      <a:pPr>
                        <a:defRPr sz="1000" b="1" i="0" u="none" strike="noStrike" kern="1200" spc="0" baseline="0">
                          <a:solidFill>
                            <a:schemeClr val="accent1"/>
                          </a:solidFill>
                          <a:latin typeface="+mn-lt"/>
                          <a:ea typeface="+mn-ea"/>
                          <a:cs typeface="+mn-cs"/>
                        </a:defRPr>
                      </a:pPr>
                      <a:t>[VALUE]</a:t>
                    </a:fld>
                    <a:endParaRPr lang="en-US" sz="1800" baseline="0" dirty="0" smtClean="0">
                      <a:solidFill>
                        <a:schemeClr val="tx1"/>
                      </a:solidFill>
                    </a:endParaRP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manualLayout>
                      <c:w val="0.25747959422048089"/>
                      <c:h val="0.2174861776123525"/>
                    </c:manualLayout>
                  </c15:layout>
                  <c15:dlblFieldTable>
                    <c15:dlblFTEntry>
                      <c15:txfldGUID>{B9E194C8-422B-44DA-985C-23C7BAC22202}</c15:txfldGUID>
                      <c15:f>' 17 Funding'!$B$16</c15:f>
                      <c15:dlblFieldTableCache>
                        <c:ptCount val="1"/>
                        <c:pt idx="0">
                          <c:v>Program Grants</c:v>
                        </c:pt>
                      </c15:dlblFieldTableCache>
                    </c15:dlblFTEntry>
                  </c15:dlblFieldTable>
                  <c15:showDataLabelsRange val="0"/>
                </c:ext>
              </c:extLst>
            </c:dLbl>
            <c:dLbl>
              <c:idx val="2"/>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C5309405-D0BD-4B36-BDDB-9BF1D209A104}" type="CELLREF">
                      <a:rPr lang="en-US" sz="1600" smtClean="0">
                        <a:solidFill>
                          <a:schemeClr val="tx1"/>
                        </a:solidFill>
                      </a:rPr>
                      <a:pPr>
                        <a:defRPr sz="1000" b="1" i="0" u="none" strike="noStrike" kern="1200" spc="0" baseline="0">
                          <a:solidFill>
                            <a:schemeClr val="accent1"/>
                          </a:solidFill>
                          <a:latin typeface="+mn-lt"/>
                          <a:ea typeface="+mn-ea"/>
                          <a:cs typeface="+mn-cs"/>
                        </a:defRPr>
                      </a:pPr>
                      <a:t>[CELLREF]</a:t>
                    </a:fld>
                    <a:r>
                      <a:rPr lang="en-US" baseline="0" dirty="0" smtClean="0"/>
                      <a:t> </a:t>
                    </a:r>
                    <a:fld id="{33E7C495-B14A-406E-B6E2-79B85995ECC2}" type="VALUE">
                      <a:rPr lang="en-US" sz="1600" baseline="0">
                        <a:solidFill>
                          <a:schemeClr val="tx1"/>
                        </a:solidFill>
                      </a:rPr>
                      <a:pPr>
                        <a:defRPr sz="1000" b="1" i="0" u="none" strike="noStrike" kern="1200" spc="0" baseline="0">
                          <a:solidFill>
                            <a:schemeClr val="accent1"/>
                          </a:solidFill>
                          <a:latin typeface="+mn-lt"/>
                          <a:ea typeface="+mn-ea"/>
                          <a:cs typeface="+mn-cs"/>
                        </a:defRPr>
                      </a:pPr>
                      <a:t>[VALUE]</a:t>
                    </a:fld>
                    <a:endParaRPr lang="en-US" baseline="0" dirty="0" smtClean="0"/>
                  </a:p>
                </c:rich>
              </c:tx>
              <c:numFmt formatCode="0%" sourceLinked="0"/>
              <c:spPr>
                <a:noFill/>
                <a:ln>
                  <a:noFill/>
                </a:ln>
                <a:effectLst/>
              </c:sp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dlblFTEntry>
                      <c15:txfldGUID>{C5309405-D0BD-4B36-BDDB-9BF1D209A104}</c15:txfldGUID>
                      <c15:f>' 17 Funding'!$B$21</c15:f>
                      <c15:dlblFieldTableCache>
                        <c:ptCount val="1"/>
                        <c:pt idx="0">
                          <c:v>Contractual Support</c:v>
                        </c:pt>
                      </c15:dlblFieldTableCache>
                    </c15:dlblFTEntry>
                  </c15:dlblFieldTable>
                  <c15:showDataLabelsRange val="0"/>
                </c:ext>
              </c:extLst>
            </c:dLbl>
            <c:numFmt formatCode="0%" sourceLinked="0"/>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 17 Funding'!$D$15,' 17 Funding'!$D$20,' 17 Funding'!$D$31)</c:f>
              <c:strCache>
                <c:ptCount val="3"/>
                <c:pt idx="0">
                  <c:v> General Operating Support</c:v>
                </c:pt>
                <c:pt idx="1">
                  <c:v> Restrictive Program Support</c:v>
                </c:pt>
                <c:pt idx="2">
                  <c:v>Contractual Program Support (Only received once it is invoiced)</c:v>
                </c:pt>
              </c:strCache>
            </c:strRef>
          </c:cat>
          <c:val>
            <c:numRef>
              <c:f>(' 17 Funding'!$G$15,' 17 Funding'!$G$20,' 17 Funding'!$G$31)</c:f>
              <c:numCache>
                <c:formatCode>0%</c:formatCode>
                <c:ptCount val="3"/>
                <c:pt idx="0">
                  <c:v>0.31197164362281898</c:v>
                </c:pt>
                <c:pt idx="1">
                  <c:v>0.58875814974066731</c:v>
                </c:pt>
                <c:pt idx="2">
                  <c:v>9.9270206636513703E-2</c:v>
                </c:pt>
              </c:numCache>
            </c:numRef>
          </c:val>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48EAA-B051-4190-9ED4-60310E6A8B9D}" type="datetimeFigureOut">
              <a:rPr lang="en-US" smtClean="0"/>
              <a:t>2/22/2017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EA90F-0444-4FE8-9767-E76A59BABCD7}" type="slidenum">
              <a:rPr lang="en-US" smtClean="0"/>
              <a:t>‹#›</a:t>
            </a:fld>
            <a:endParaRPr lang="en-US"/>
          </a:p>
        </p:txBody>
      </p:sp>
    </p:spTree>
    <p:extLst>
      <p:ext uri="{BB962C8B-B14F-4D97-AF65-F5344CB8AC3E}">
        <p14:creationId xmlns:p14="http://schemas.microsoft.com/office/powerpoint/2010/main" val="56540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handle our own individual properties is critical…we are part of a big puzzle,</a:t>
            </a:r>
            <a:r>
              <a:rPr lang="en-US" baseline="0" dirty="0" smtClean="0"/>
              <a:t> but we each must do our part. Don’t feel overwhelmed that the problem is too big. We MUST do our part.</a:t>
            </a:r>
            <a:endParaRPr lang="en-US" dirty="0"/>
          </a:p>
        </p:txBody>
      </p:sp>
      <p:sp>
        <p:nvSpPr>
          <p:cNvPr id="4" name="Slide Number Placeholder 3"/>
          <p:cNvSpPr>
            <a:spLocks noGrp="1"/>
          </p:cNvSpPr>
          <p:nvPr>
            <p:ph type="sldNum" sz="quarter" idx="10"/>
          </p:nvPr>
        </p:nvSpPr>
        <p:spPr/>
        <p:txBody>
          <a:bodyPr/>
          <a:lstStyle/>
          <a:p>
            <a:fld id="{96DE15DC-AE4C-403D-B3AF-7D58481A9ED0}" type="slidenum">
              <a:rPr lang="en-US" smtClean="0"/>
              <a:t>2</a:t>
            </a:fld>
            <a:endParaRPr lang="en-US"/>
          </a:p>
        </p:txBody>
      </p:sp>
    </p:spTree>
    <p:extLst>
      <p:ext uri="{BB962C8B-B14F-4D97-AF65-F5344CB8AC3E}">
        <p14:creationId xmlns:p14="http://schemas.microsoft.com/office/powerpoint/2010/main" val="103299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chemeClr val="tx1"/>
              </a:buClr>
              <a:buFont typeface="Arial" panose="020B0604020202020204" pitchFamily="34" charset="0"/>
              <a:buChar char="•"/>
            </a:pPr>
            <a:r>
              <a:rPr lang="en-US" dirty="0" smtClean="0"/>
              <a:t>Work with 30 congregations over 2 years</a:t>
            </a:r>
          </a:p>
          <a:p>
            <a:pPr lvl="1">
              <a:buClr>
                <a:schemeClr val="tx1"/>
              </a:buClr>
              <a:buFont typeface="Arial" panose="020B0604020202020204" pitchFamily="34" charset="0"/>
              <a:buChar char="•"/>
            </a:pPr>
            <a:r>
              <a:rPr lang="en-US" dirty="0" smtClean="0"/>
              <a:t>15 will… </a:t>
            </a:r>
          </a:p>
          <a:p>
            <a:pPr lvl="2">
              <a:buClr>
                <a:schemeClr val="tx1"/>
              </a:buClr>
              <a:buFont typeface="Arial" panose="020B0604020202020204" pitchFamily="34" charset="0"/>
              <a:buChar char="•"/>
            </a:pPr>
            <a:r>
              <a:rPr lang="en-US" sz="1600" dirty="0" smtClean="0"/>
              <a:t>Form green committees</a:t>
            </a:r>
          </a:p>
          <a:p>
            <a:pPr lvl="2">
              <a:buClr>
                <a:schemeClr val="tx1"/>
              </a:buClr>
              <a:buFont typeface="Arial" panose="020B0604020202020204" pitchFamily="34" charset="0"/>
              <a:buChar char="•"/>
            </a:pPr>
            <a:r>
              <a:rPr lang="en-US" sz="1600" dirty="0" smtClean="0"/>
              <a:t>Sign a covenant with each other</a:t>
            </a:r>
          </a:p>
          <a:p>
            <a:pPr lvl="2">
              <a:buClr>
                <a:schemeClr val="tx1"/>
              </a:buClr>
              <a:buFont typeface="Arial" panose="020B0604020202020204" pitchFamily="34" charset="0"/>
              <a:buChar char="•"/>
            </a:pPr>
            <a:r>
              <a:rPr lang="en-US" sz="1600" dirty="0" smtClean="0"/>
              <a:t>Install 1 project on their grounds</a:t>
            </a:r>
          </a:p>
          <a:p>
            <a:pPr lvl="2">
              <a:buClr>
                <a:schemeClr val="tx1"/>
              </a:buClr>
              <a:buFont typeface="Arial" panose="020B0604020202020204" pitchFamily="34" charset="0"/>
              <a:buChar char="•"/>
            </a:pPr>
            <a:r>
              <a:rPr lang="en-US" sz="1600" dirty="0" smtClean="0"/>
              <a:t>Pick 3 other projects from a Menu of Actions</a:t>
            </a:r>
            <a:endParaRPr lang="en-US" dirty="0" smtClean="0"/>
          </a:p>
          <a:p>
            <a:endParaRPr lang="en-US" dirty="0"/>
          </a:p>
        </p:txBody>
      </p:sp>
      <p:sp>
        <p:nvSpPr>
          <p:cNvPr id="4" name="Slide Number Placeholder 3"/>
          <p:cNvSpPr>
            <a:spLocks noGrp="1"/>
          </p:cNvSpPr>
          <p:nvPr>
            <p:ph type="sldNum" sz="quarter" idx="10"/>
          </p:nvPr>
        </p:nvSpPr>
        <p:spPr/>
        <p:txBody>
          <a:bodyPr/>
          <a:lstStyle/>
          <a:p>
            <a:fld id="{CF9EA90F-0444-4FE8-9767-E76A59BABCD7}" type="slidenum">
              <a:rPr lang="en-US" smtClean="0"/>
              <a:t>8</a:t>
            </a:fld>
            <a:endParaRPr lang="en-US"/>
          </a:p>
        </p:txBody>
      </p:sp>
    </p:spTree>
    <p:extLst>
      <p:ext uri="{BB962C8B-B14F-4D97-AF65-F5344CB8AC3E}">
        <p14:creationId xmlns:p14="http://schemas.microsoft.com/office/powerpoint/2010/main" val="327965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69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4897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9444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smtClean="0"/>
              <a:t>2/22/2017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smtClean="0"/>
              <a:t>‹#›</a:t>
            </a:fld>
            <a:endParaRPr lang="en-US" dirty="0"/>
          </a:p>
        </p:txBody>
      </p:sp>
    </p:spTree>
    <p:extLst>
      <p:ext uri="{BB962C8B-B14F-4D97-AF65-F5344CB8AC3E}">
        <p14:creationId xmlns:p14="http://schemas.microsoft.com/office/powerpoint/2010/main" val="390465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40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141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9732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911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pPr/>
              <a:t>2/22/2017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5632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smtClean="0"/>
              <a:pPr/>
              <a:t>2/22/2017</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624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2/22/2017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2361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2/22/2017</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9479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6000" dirty="0" smtClean="0"/>
              <a:t>Amen! </a:t>
            </a:r>
            <a:br>
              <a:rPr lang="en-US" sz="6000" dirty="0" smtClean="0"/>
            </a:br>
            <a:r>
              <a:rPr lang="en-US" sz="6000" dirty="0" smtClean="0"/>
              <a:t>Reaching Beyond the Choir</a:t>
            </a:r>
            <a:endParaRPr lang="en-US" sz="6000" dirty="0"/>
          </a:p>
        </p:txBody>
      </p:sp>
      <p:sp>
        <p:nvSpPr>
          <p:cNvPr id="3" name="Subtitle 2"/>
          <p:cNvSpPr>
            <a:spLocks noGrp="1"/>
          </p:cNvSpPr>
          <p:nvPr>
            <p:ph type="subTitle" idx="1"/>
          </p:nvPr>
        </p:nvSpPr>
        <p:spPr/>
        <p:txBody>
          <a:bodyPr/>
          <a:lstStyle/>
          <a:p>
            <a:pPr algn="ctr"/>
            <a:r>
              <a:rPr lang="en-US" dirty="0" smtClean="0"/>
              <a:t>Jodi Rose, Executive Director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698" y="5027121"/>
            <a:ext cx="2150323" cy="824387"/>
          </a:xfrm>
          <a:prstGeom prst="rect">
            <a:avLst/>
          </a:prstGeom>
        </p:spPr>
      </p:pic>
    </p:spTree>
    <p:extLst>
      <p:ext uri="{BB962C8B-B14F-4D97-AF65-F5344CB8AC3E}">
        <p14:creationId xmlns:p14="http://schemas.microsoft.com/office/powerpoint/2010/main" val="326848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Partner with IPC?</a:t>
            </a:r>
            <a:endParaRPr lang="en-US" dirty="0"/>
          </a:p>
        </p:txBody>
      </p:sp>
      <p:sp>
        <p:nvSpPr>
          <p:cNvPr id="3" name="Content Placeholder 2"/>
          <p:cNvSpPr>
            <a:spLocks noGrp="1"/>
          </p:cNvSpPr>
          <p:nvPr>
            <p:ph idx="1"/>
          </p:nvPr>
        </p:nvSpPr>
        <p:spPr>
          <a:xfrm>
            <a:off x="822959" y="1845733"/>
            <a:ext cx="7543801" cy="4494681"/>
          </a:xfrm>
        </p:spPr>
        <p:txBody>
          <a:bodyPr>
            <a:normAutofit/>
          </a:bodyPr>
          <a:lstStyle/>
          <a:p>
            <a:pPr marL="457200" indent="-457200">
              <a:buClr>
                <a:schemeClr val="tx1"/>
              </a:buClr>
              <a:buFont typeface="+mj-lt"/>
              <a:buAutoNum type="arabicPeriod"/>
            </a:pPr>
            <a:r>
              <a:rPr lang="en-US" dirty="0" smtClean="0"/>
              <a:t>IPC as a Recruiter</a:t>
            </a:r>
          </a:p>
          <a:p>
            <a:pPr marL="932688" lvl="2" indent="-457200">
              <a:buClr>
                <a:schemeClr val="tx1"/>
              </a:buClr>
              <a:buFont typeface="Arial" panose="020B0604020202020204" pitchFamily="34" charset="0"/>
              <a:buChar char="•"/>
            </a:pPr>
            <a:r>
              <a:rPr lang="en-US" sz="1600" dirty="0" smtClean="0">
                <a:solidFill>
                  <a:prstClr val="black">
                    <a:lumMod val="75000"/>
                    <a:lumOff val="25000"/>
                  </a:prstClr>
                </a:solidFill>
              </a:rPr>
              <a:t>Hire IPC </a:t>
            </a:r>
            <a:r>
              <a:rPr lang="en-US" sz="1600" dirty="0">
                <a:solidFill>
                  <a:prstClr val="black">
                    <a:lumMod val="75000"/>
                    <a:lumOff val="25000"/>
                  </a:prstClr>
                </a:solidFill>
              </a:rPr>
              <a:t>to help you recruit congregations for your </a:t>
            </a:r>
            <a:r>
              <a:rPr lang="en-US" sz="1600" dirty="0" smtClean="0">
                <a:solidFill>
                  <a:prstClr val="black">
                    <a:lumMod val="75000"/>
                    <a:lumOff val="25000"/>
                  </a:prstClr>
                </a:solidFill>
              </a:rPr>
              <a:t>programs</a:t>
            </a:r>
          </a:p>
          <a:p>
            <a:pPr marL="932688" lvl="2" indent="-457200">
              <a:buClr>
                <a:schemeClr val="tx1"/>
              </a:buClr>
              <a:buFont typeface="Arial" panose="020B0604020202020204" pitchFamily="34" charset="0"/>
              <a:buChar char="•"/>
            </a:pPr>
            <a:r>
              <a:rPr lang="en-US" sz="1600" dirty="0" smtClean="0">
                <a:solidFill>
                  <a:prstClr val="black">
                    <a:lumMod val="75000"/>
                    <a:lumOff val="25000"/>
                  </a:prstClr>
                </a:solidFill>
              </a:rPr>
              <a:t>Co-conceptualize programs where IPC’s role is funded</a:t>
            </a:r>
          </a:p>
          <a:p>
            <a:pPr marL="932688" lvl="2" indent="-457200">
              <a:buClr>
                <a:schemeClr val="tx1"/>
              </a:buClr>
              <a:buFont typeface="Arial" panose="020B0604020202020204" pitchFamily="34" charset="0"/>
              <a:buChar char="•"/>
            </a:pPr>
            <a:r>
              <a:rPr lang="en-US" sz="1600" dirty="0" smtClean="0">
                <a:solidFill>
                  <a:prstClr val="black">
                    <a:lumMod val="75000"/>
                    <a:lumOff val="25000"/>
                  </a:prstClr>
                </a:solidFill>
              </a:rPr>
              <a:t>Help us with GIS capabilities to know where large church properties are</a:t>
            </a:r>
            <a:endParaRPr lang="en-US" dirty="0" smtClean="0"/>
          </a:p>
          <a:p>
            <a:pPr marL="457200" indent="-457200">
              <a:buClr>
                <a:schemeClr val="tx1"/>
              </a:buClr>
              <a:buFont typeface="+mj-lt"/>
              <a:buAutoNum type="arabicPeriod"/>
            </a:pPr>
            <a:r>
              <a:rPr lang="en-US" dirty="0" smtClean="0"/>
              <a:t>IPC as an Educator</a:t>
            </a:r>
          </a:p>
          <a:p>
            <a:pPr marL="932688" lvl="2" indent="-457200">
              <a:buClr>
                <a:schemeClr val="tx1"/>
              </a:buClr>
              <a:buFont typeface="Arial" panose="020B0604020202020204" pitchFamily="34" charset="0"/>
              <a:buChar char="•"/>
            </a:pPr>
            <a:r>
              <a:rPr lang="en-US" sz="1600" dirty="0" smtClean="0">
                <a:solidFill>
                  <a:prstClr val="black">
                    <a:lumMod val="75000"/>
                    <a:lumOff val="25000"/>
                  </a:prstClr>
                </a:solidFill>
              </a:rPr>
              <a:t>Partner with IPC </a:t>
            </a:r>
            <a:r>
              <a:rPr lang="en-US" sz="1600" dirty="0">
                <a:solidFill>
                  <a:prstClr val="black">
                    <a:lumMod val="75000"/>
                    <a:lumOff val="25000"/>
                  </a:prstClr>
                </a:solidFill>
              </a:rPr>
              <a:t>to bring the faith-based message to your </a:t>
            </a:r>
            <a:r>
              <a:rPr lang="en-US" sz="1600" dirty="0" smtClean="0">
                <a:solidFill>
                  <a:prstClr val="black">
                    <a:lumMod val="75000"/>
                    <a:lumOff val="25000"/>
                  </a:prstClr>
                </a:solidFill>
              </a:rPr>
              <a:t>audience</a:t>
            </a:r>
          </a:p>
          <a:p>
            <a:pPr marL="932688" lvl="2" indent="-457200">
              <a:buClr>
                <a:schemeClr val="tx1"/>
              </a:buClr>
              <a:buFont typeface="Arial" panose="020B0604020202020204" pitchFamily="34" charset="0"/>
              <a:buChar char="•"/>
            </a:pPr>
            <a:r>
              <a:rPr lang="en-US" sz="1600" dirty="0" smtClean="0">
                <a:solidFill>
                  <a:prstClr val="black">
                    <a:lumMod val="75000"/>
                    <a:lumOff val="25000"/>
                  </a:prstClr>
                </a:solidFill>
              </a:rPr>
              <a:t>get </a:t>
            </a:r>
            <a:r>
              <a:rPr lang="en-US" sz="1600" dirty="0">
                <a:solidFill>
                  <a:prstClr val="black">
                    <a:lumMod val="75000"/>
                    <a:lumOff val="25000"/>
                  </a:prstClr>
                </a:solidFill>
              </a:rPr>
              <a:t>around church/state separation this way</a:t>
            </a:r>
          </a:p>
          <a:p>
            <a:pPr marL="457200" indent="-457200">
              <a:buClr>
                <a:schemeClr val="tx1"/>
              </a:buClr>
              <a:buFont typeface="+mj-lt"/>
              <a:buAutoNum type="arabicPeriod"/>
            </a:pPr>
            <a:r>
              <a:rPr lang="en-US" dirty="0" smtClean="0"/>
              <a:t>IPC as an Advisor</a:t>
            </a:r>
          </a:p>
          <a:p>
            <a:pPr marL="932688" lvl="2" indent="-457200">
              <a:buClr>
                <a:schemeClr val="tx1"/>
              </a:buClr>
              <a:buFont typeface="Arial" panose="020B0604020202020204" pitchFamily="34" charset="0"/>
              <a:buChar char="•"/>
            </a:pPr>
            <a:r>
              <a:rPr lang="en-US" sz="1600" dirty="0">
                <a:solidFill>
                  <a:prstClr val="black">
                    <a:lumMod val="75000"/>
                    <a:lumOff val="25000"/>
                  </a:prstClr>
                </a:solidFill>
              </a:rPr>
              <a:t>Behind-the-scenes advisor on </a:t>
            </a:r>
            <a:r>
              <a:rPr lang="en-US" sz="1600" dirty="0" smtClean="0">
                <a:solidFill>
                  <a:prstClr val="black">
                    <a:lumMod val="75000"/>
                    <a:lumOff val="25000"/>
                  </a:prstClr>
                </a:solidFill>
              </a:rPr>
              <a:t>program development</a:t>
            </a:r>
          </a:p>
          <a:p>
            <a:pPr marL="932688" lvl="2" indent="-457200">
              <a:buClr>
                <a:schemeClr val="tx1"/>
              </a:buClr>
              <a:buFont typeface="Arial" panose="020B0604020202020204" pitchFamily="34" charset="0"/>
              <a:buChar char="•"/>
            </a:pPr>
            <a:r>
              <a:rPr lang="en-US" sz="1600" dirty="0">
                <a:solidFill>
                  <a:prstClr val="black">
                    <a:lumMod val="75000"/>
                    <a:lumOff val="25000"/>
                  </a:prstClr>
                </a:solidFill>
              </a:rPr>
              <a:t>H</a:t>
            </a:r>
            <a:r>
              <a:rPr lang="en-US" sz="1600" dirty="0" smtClean="0">
                <a:solidFill>
                  <a:prstClr val="black">
                    <a:lumMod val="75000"/>
                    <a:lumOff val="25000"/>
                  </a:prstClr>
                </a:solidFill>
              </a:rPr>
              <a:t>elp </a:t>
            </a:r>
            <a:r>
              <a:rPr lang="en-US" sz="1600" dirty="0">
                <a:solidFill>
                  <a:prstClr val="black">
                    <a:lumMod val="75000"/>
                    <a:lumOff val="25000"/>
                  </a:prstClr>
                </a:solidFill>
              </a:rPr>
              <a:t>train your staff on religious/cultural </a:t>
            </a:r>
            <a:r>
              <a:rPr lang="en-US" sz="1600" dirty="0" smtClean="0">
                <a:solidFill>
                  <a:prstClr val="black">
                    <a:lumMod val="75000"/>
                    <a:lumOff val="25000"/>
                  </a:prstClr>
                </a:solidFill>
              </a:rPr>
              <a:t>sensitivity</a:t>
            </a:r>
          </a:p>
          <a:p>
            <a:pPr marL="457200" indent="-457200">
              <a:buClr>
                <a:schemeClr val="tx1"/>
              </a:buClr>
              <a:buFont typeface="+mj-lt"/>
              <a:buAutoNum type="arabicPeriod"/>
            </a:pPr>
            <a:r>
              <a:rPr lang="en-US" dirty="0"/>
              <a:t>IPC as </a:t>
            </a:r>
            <a:r>
              <a:rPr lang="en-US" dirty="0" smtClean="0"/>
              <a:t>Pipeline Builder</a:t>
            </a:r>
          </a:p>
          <a:p>
            <a:pPr marL="932688" lvl="2" indent="-457200">
              <a:buClr>
                <a:schemeClr val="tx1"/>
              </a:buClr>
              <a:buFont typeface="Arial" panose="020B0604020202020204" pitchFamily="34" charset="0"/>
              <a:buChar char="•"/>
            </a:pPr>
            <a:r>
              <a:rPr lang="en-US" sz="1600" dirty="0" smtClean="0">
                <a:solidFill>
                  <a:prstClr val="black">
                    <a:lumMod val="75000"/>
                    <a:lumOff val="25000"/>
                  </a:prstClr>
                </a:solidFill>
              </a:rPr>
              <a:t>Help us reach more people – exposure, e-shares</a:t>
            </a:r>
          </a:p>
          <a:p>
            <a:pPr marL="932688" lvl="2" indent="-457200">
              <a:buClr>
                <a:schemeClr val="tx1"/>
              </a:buClr>
              <a:buFont typeface="Arial" panose="020B0604020202020204" pitchFamily="34" charset="0"/>
              <a:buChar char="•"/>
            </a:pPr>
            <a:r>
              <a:rPr lang="en-US" sz="1600" dirty="0" smtClean="0">
                <a:solidFill>
                  <a:prstClr val="black">
                    <a:lumMod val="75000"/>
                    <a:lumOff val="25000"/>
                  </a:prstClr>
                </a:solidFill>
              </a:rPr>
              <a:t>Capacity-building so we can draw in more audiences</a:t>
            </a:r>
            <a:endParaRPr lang="en-US" sz="1600" dirty="0">
              <a:solidFill>
                <a:prstClr val="black">
                  <a:lumMod val="75000"/>
                  <a:lumOff val="2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222" y="4258703"/>
            <a:ext cx="2416203" cy="2475341"/>
          </a:xfrm>
          <a:prstGeom prst="rect">
            <a:avLst/>
          </a:prstGeom>
        </p:spPr>
      </p:pic>
    </p:spTree>
    <p:extLst>
      <p:ext uri="{BB962C8B-B14F-4D97-AF65-F5344CB8AC3E}">
        <p14:creationId xmlns:p14="http://schemas.microsoft.com/office/powerpoint/2010/main" val="4033423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711200"/>
          </a:xfrm>
        </p:spPr>
        <p:txBody>
          <a:bodyPr/>
          <a:lstStyle/>
          <a:p>
            <a:r>
              <a:rPr lang="en-US" dirty="0" smtClean="0"/>
              <a:t>Wendell Berry</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2892" r="22892"/>
          <a:stretch>
            <a:fillRect/>
          </a:stretch>
        </p:blipFill>
        <p:spPr>
          <a:xfrm>
            <a:off x="11" y="0"/>
            <a:ext cx="9143989" cy="6207617"/>
          </a:xfrm>
        </p:spPr>
      </p:pic>
      <p:sp>
        <p:nvSpPr>
          <p:cNvPr id="4" name="Text Placeholder 3"/>
          <p:cNvSpPr>
            <a:spLocks noGrp="1"/>
          </p:cNvSpPr>
          <p:nvPr>
            <p:ph type="body" sz="half" idx="2"/>
          </p:nvPr>
        </p:nvSpPr>
        <p:spPr>
          <a:xfrm>
            <a:off x="737330" y="362808"/>
            <a:ext cx="6951357" cy="2650848"/>
          </a:xfrm>
        </p:spPr>
        <p:txBody>
          <a:bodyPr>
            <a:normAutofit/>
          </a:bodyPr>
          <a:lstStyle/>
          <a:p>
            <a:r>
              <a:rPr lang="en-US" smtClean="0">
                <a:solidFill>
                  <a:schemeClr val="tx1"/>
                </a:solidFill>
              </a:rPr>
              <a:t>Wendell Berry</a:t>
            </a:r>
          </a:p>
          <a:p>
            <a:r>
              <a:rPr lang="en-US" smtClean="0">
                <a:solidFill>
                  <a:schemeClr val="tx1"/>
                </a:solidFill>
              </a:rPr>
              <a:t>The Futility of Global Thinking, 1989</a:t>
            </a:r>
          </a:p>
          <a:p>
            <a:endParaRPr lang="en-US" smtClean="0">
              <a:solidFill>
                <a:schemeClr val="tx1"/>
              </a:solidFill>
            </a:endParaRPr>
          </a:p>
          <a:p>
            <a:r>
              <a:rPr lang="en-US" sz="2400" b="1" i="1" smtClean="0">
                <a:solidFill>
                  <a:schemeClr val="tx1"/>
                </a:solidFill>
              </a:rPr>
              <a:t>"The question that must be addressed is not how to care for the planet, but how to care for each of the planet's millions of humans and natural neighborhoods, each of its millions of small pieces and parcels of land...”</a:t>
            </a:r>
            <a:r>
              <a:rPr lang="en-US" sz="2400" b="1" smtClean="0">
                <a:solidFill>
                  <a:schemeClr val="tx1"/>
                </a:solidFill>
              </a:rPr>
              <a:t> </a:t>
            </a:r>
            <a:endParaRPr lang="en-US" sz="2400" b="1" dirty="0">
              <a:solidFill>
                <a:schemeClr val="tx1"/>
              </a:solidFill>
            </a:endParaRPr>
          </a:p>
        </p:txBody>
      </p:sp>
    </p:spTree>
    <p:extLst>
      <p:ext uri="{BB962C8B-B14F-4D97-AF65-F5344CB8AC3E}">
        <p14:creationId xmlns:p14="http://schemas.microsoft.com/office/powerpoint/2010/main" val="229427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050" y="1605553"/>
            <a:ext cx="1643948" cy="4550376"/>
          </a:xfrm>
          <a:prstGeom prst="rect">
            <a:avLst/>
          </a:prstGeom>
          <a:noFill/>
          <a:ln>
            <a:noFill/>
          </a:ln>
          <a:extLst/>
        </p:spPr>
      </p:pic>
      <p:sp>
        <p:nvSpPr>
          <p:cNvPr id="12" name="Title 11"/>
          <p:cNvSpPr>
            <a:spLocks noGrp="1"/>
          </p:cNvSpPr>
          <p:nvPr>
            <p:ph type="title"/>
          </p:nvPr>
        </p:nvSpPr>
        <p:spPr>
          <a:xfrm>
            <a:off x="2199998" y="286604"/>
            <a:ext cx="6166762" cy="1450757"/>
          </a:xfrm>
        </p:spPr>
        <p:txBody>
          <a:bodyPr/>
          <a:lstStyle/>
          <a:p>
            <a:r>
              <a:rPr lang="en-US" dirty="0" smtClean="0"/>
              <a:t>The Good News!</a:t>
            </a:r>
            <a:endParaRPr lang="en-US" dirty="0"/>
          </a:p>
        </p:txBody>
      </p:sp>
      <p:sp>
        <p:nvSpPr>
          <p:cNvPr id="13" name="Content Placeholder 12"/>
          <p:cNvSpPr>
            <a:spLocks noGrp="1"/>
          </p:cNvSpPr>
          <p:nvPr>
            <p:ph idx="1"/>
          </p:nvPr>
        </p:nvSpPr>
        <p:spPr>
          <a:xfrm>
            <a:off x="2372996" y="1845734"/>
            <a:ext cx="5993764" cy="4023360"/>
          </a:xfrm>
        </p:spPr>
        <p:txBody>
          <a:bodyPr>
            <a:normAutofit/>
          </a:bodyPr>
          <a:lstStyle/>
          <a:p>
            <a:pPr>
              <a:buFont typeface="Arial" panose="020B0604020202020204" pitchFamily="34" charset="0"/>
              <a:buChar char="•"/>
            </a:pPr>
            <a:r>
              <a:rPr lang="en-US" dirty="0" smtClean="0"/>
              <a:t> Worked with 200+ congregations in the past 3 years</a:t>
            </a:r>
          </a:p>
          <a:p>
            <a:pPr>
              <a:buFont typeface="Arial" panose="020B0604020202020204" pitchFamily="34" charset="0"/>
              <a:buChar char="•"/>
            </a:pPr>
            <a:r>
              <a:rPr lang="en-US" dirty="0"/>
              <a:t> </a:t>
            </a:r>
            <a:r>
              <a:rPr lang="en-US" dirty="0" smtClean="0"/>
              <a:t>Planted over 13,000 trees and installed dozens of rain gardens</a:t>
            </a:r>
          </a:p>
          <a:p>
            <a:pPr>
              <a:buFont typeface="Arial" panose="020B0604020202020204" pitchFamily="34" charset="0"/>
              <a:buChar char="•"/>
            </a:pPr>
            <a:r>
              <a:rPr lang="en-US" dirty="0"/>
              <a:t> </a:t>
            </a:r>
            <a:r>
              <a:rPr lang="en-US" dirty="0" smtClean="0"/>
              <a:t>Projects will treat over 2+ M sf of impervious surfaces</a:t>
            </a:r>
          </a:p>
          <a:p>
            <a:pPr>
              <a:buFont typeface="Arial" panose="020B0604020202020204" pitchFamily="34" charset="0"/>
              <a:buChar char="•"/>
            </a:pPr>
            <a:r>
              <a:rPr lang="en-US" dirty="0"/>
              <a:t> </a:t>
            </a:r>
            <a:r>
              <a:rPr lang="en-US" dirty="0" smtClean="0"/>
              <a:t>Thousands of people are learning about “watersheds”</a:t>
            </a:r>
          </a:p>
          <a:p>
            <a:pPr>
              <a:buFont typeface="Arial" panose="020B0604020202020204" pitchFamily="34" charset="0"/>
              <a:buChar char="•"/>
            </a:pPr>
            <a:r>
              <a:rPr lang="en-US" dirty="0"/>
              <a:t> </a:t>
            </a:r>
            <a:r>
              <a:rPr lang="en-US" dirty="0" smtClean="0"/>
              <a:t>Denominational leaders speaking out in support of watershed priorities at the Maryland statehouse (ex: fracking ban)</a:t>
            </a:r>
          </a:p>
          <a:p>
            <a:pPr>
              <a:buFont typeface="Arial" panose="020B0604020202020204" pitchFamily="34" charset="0"/>
              <a:buChar char="•"/>
            </a:pPr>
            <a:r>
              <a:rPr lang="en-US" dirty="0"/>
              <a:t> </a:t>
            </a:r>
            <a:r>
              <a:rPr lang="en-US" dirty="0" smtClean="0"/>
              <a:t>Maryland Black Caucus and black pastors meeting March 1</a:t>
            </a:r>
            <a:r>
              <a:rPr lang="en-US" baseline="30000" dirty="0" smtClean="0"/>
              <a:t>st</a:t>
            </a:r>
            <a:r>
              <a:rPr lang="en-US" dirty="0" smtClean="0"/>
              <a:t> to discuss Environmental Justice and Food Deserts</a:t>
            </a:r>
          </a:p>
          <a:p>
            <a:pPr marL="0" indent="0">
              <a:buNone/>
            </a:pPr>
            <a:endParaRPr lang="en-US" dirty="0" smtClean="0"/>
          </a:p>
        </p:txBody>
      </p:sp>
      <p:pic>
        <p:nvPicPr>
          <p:cNvPr id="5" name="Picture 4"/>
          <p:cNvPicPr>
            <a:picLocks noChangeAspect="1"/>
          </p:cNvPicPr>
          <p:nvPr/>
        </p:nvPicPr>
        <p:blipFill rotWithShape="1">
          <a:blip r:embed="rId3"/>
          <a:srcRect l="12084" t="32701" r="20212" b="10608"/>
          <a:stretch/>
        </p:blipFill>
        <p:spPr>
          <a:xfrm>
            <a:off x="122029" y="1737361"/>
            <a:ext cx="8926246" cy="4202120"/>
          </a:xfrm>
          <a:prstGeom prst="rect">
            <a:avLst/>
          </a:prstGeom>
        </p:spPr>
      </p:pic>
    </p:spTree>
    <p:extLst>
      <p:ext uri="{BB962C8B-B14F-4D97-AF65-F5344CB8AC3E}">
        <p14:creationId xmlns:p14="http://schemas.microsoft.com/office/powerpoint/2010/main" val="6929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does this work?</a:t>
            </a:r>
            <a:endParaRPr lang="en-US" dirty="0"/>
          </a:p>
        </p:txBody>
      </p:sp>
      <p:sp>
        <p:nvSpPr>
          <p:cNvPr id="3" name="Content Placeholder 2"/>
          <p:cNvSpPr>
            <a:spLocks noGrp="1"/>
          </p:cNvSpPr>
          <p:nvPr>
            <p:ph idx="1"/>
          </p:nvPr>
        </p:nvSpPr>
        <p:spPr>
          <a:xfrm>
            <a:off x="822959" y="1845733"/>
            <a:ext cx="7967357" cy="4283217"/>
          </a:xfrm>
        </p:spPr>
        <p:txBody>
          <a:bodyPr/>
          <a:lstStyle/>
          <a:p>
            <a:pPr marL="457200" indent="-457200">
              <a:buClr>
                <a:schemeClr val="tx1"/>
              </a:buClr>
              <a:buFont typeface="+mj-lt"/>
              <a:buAutoNum type="arabicPeriod"/>
            </a:pPr>
            <a:r>
              <a:rPr lang="en-US" dirty="0" smtClean="0"/>
              <a:t>Congregations offer route for social diffusion</a:t>
            </a:r>
          </a:p>
          <a:p>
            <a:pPr marL="457200" indent="-457200">
              <a:buClr>
                <a:schemeClr val="tx1"/>
              </a:buClr>
              <a:buFont typeface="+mj-lt"/>
              <a:buAutoNum type="arabicPeriod"/>
            </a:pPr>
            <a:r>
              <a:rPr lang="en-US" dirty="0" smtClean="0"/>
              <a:t>Receptive audience - their </a:t>
            </a:r>
            <a:r>
              <a:rPr lang="en-US" dirty="0"/>
              <a:t>religious teachings align with being good stewards of natural </a:t>
            </a:r>
            <a:r>
              <a:rPr lang="en-US" dirty="0" smtClean="0"/>
              <a:t>resources (can depend on key leadership)</a:t>
            </a:r>
          </a:p>
          <a:p>
            <a:pPr marL="457200" indent="-457200">
              <a:buClr>
                <a:schemeClr val="tx1"/>
              </a:buClr>
              <a:buFont typeface="+mj-lt"/>
              <a:buAutoNum type="arabicPeriod"/>
            </a:pPr>
            <a:r>
              <a:rPr lang="en-US" dirty="0" smtClean="0"/>
              <a:t>They need capacity help ($$, technical support, issue prioritization) </a:t>
            </a:r>
          </a:p>
          <a:p>
            <a:pPr marL="457200" indent="-457200">
              <a:buClr>
                <a:schemeClr val="tx1"/>
              </a:buClr>
              <a:buFont typeface="+mj-lt"/>
              <a:buAutoNum type="arabicPeriod"/>
            </a:pPr>
            <a:r>
              <a:rPr lang="en-US" dirty="0" smtClean="0"/>
              <a:t>We broker capacity support in exchange for new hearts and minds</a:t>
            </a:r>
          </a:p>
          <a:p>
            <a:pPr marL="457200" indent="-457200">
              <a:buClr>
                <a:schemeClr val="tx1"/>
              </a:buClr>
              <a:buFont typeface="+mj-lt"/>
              <a:buAutoNum type="arabicPeriod"/>
            </a:pPr>
            <a:r>
              <a:rPr lang="en-US" dirty="0"/>
              <a:t>Ongoing relationships between congregations and local NGOs</a:t>
            </a:r>
          </a:p>
          <a:p>
            <a:pPr marL="457200" indent="-457200">
              <a:buClr>
                <a:schemeClr val="tx1"/>
              </a:buClr>
              <a:buFont typeface="+mj-lt"/>
              <a:buAutoNum type="arabicPeriod"/>
            </a:pPr>
            <a:r>
              <a:rPr lang="en-US" dirty="0" smtClean="0"/>
              <a:t>IPC is not member-based</a:t>
            </a:r>
          </a:p>
          <a:p>
            <a:pPr marL="0" indent="0">
              <a:buClr>
                <a:schemeClr val="tx1"/>
              </a:buClr>
              <a:buNone/>
            </a:pPr>
            <a:endParaRPr lang="en-US" dirty="0" smtClean="0"/>
          </a:p>
          <a:p>
            <a:pPr marL="457200" indent="-457200">
              <a:buClr>
                <a:schemeClr val="tx1"/>
              </a:buClr>
              <a:buFont typeface="+mj-lt"/>
              <a:buAutoNum type="arabicPeriod"/>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637" y="4313319"/>
            <a:ext cx="3517557" cy="2267237"/>
          </a:xfrm>
          <a:prstGeom prst="rect">
            <a:avLst/>
          </a:prstGeom>
        </p:spPr>
      </p:pic>
    </p:spTree>
    <p:extLst>
      <p:ext uri="{BB962C8B-B14F-4D97-AF65-F5344CB8AC3E}">
        <p14:creationId xmlns:p14="http://schemas.microsoft.com/office/powerpoint/2010/main" val="1371713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d3n8a8pro7vhmx.cloudfront.net/ipc/pages/64/attachments/original/1458089691/Trees_For_Sacred_Places_logo.jpg?14580896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6615" y="2595401"/>
            <a:ext cx="2618509" cy="29261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Trees for Sacred Places</a:t>
            </a:r>
            <a:endParaRPr lang="en-US" dirty="0"/>
          </a:p>
        </p:txBody>
      </p:sp>
      <p:sp>
        <p:nvSpPr>
          <p:cNvPr id="3" name="Content Placeholder 2"/>
          <p:cNvSpPr>
            <a:spLocks noGrp="1"/>
          </p:cNvSpPr>
          <p:nvPr>
            <p:ph idx="1"/>
          </p:nvPr>
        </p:nvSpPr>
        <p:spPr/>
        <p:txBody>
          <a:bodyPr/>
          <a:lstStyle/>
          <a:p>
            <a:r>
              <a:rPr lang="en-US" u="sng" dirty="0" smtClean="0"/>
              <a:t>Positive Outcomes:</a:t>
            </a:r>
          </a:p>
          <a:p>
            <a:pPr lvl="1">
              <a:buClr>
                <a:schemeClr val="tx1"/>
              </a:buClr>
              <a:buFont typeface="Arial" panose="020B0604020202020204" pitchFamily="34" charset="0"/>
              <a:buChar char="•"/>
            </a:pPr>
            <a:r>
              <a:rPr lang="en-US" dirty="0" smtClean="0"/>
              <a:t>Every planting coupled with environmental/spiritual knowledge building</a:t>
            </a:r>
          </a:p>
          <a:p>
            <a:pPr lvl="1">
              <a:buClr>
                <a:schemeClr val="tx1"/>
              </a:buClr>
              <a:buFont typeface="Arial" panose="020B0604020202020204" pitchFamily="34" charset="0"/>
              <a:buChar char="•"/>
            </a:pPr>
            <a:r>
              <a:rPr lang="en-US" dirty="0" smtClean="0"/>
              <a:t>13,000+ trees planted at faith-owned property = 1.3 </a:t>
            </a:r>
            <a:r>
              <a:rPr lang="en-US" dirty="0" err="1" smtClean="0"/>
              <a:t>Bgal</a:t>
            </a:r>
            <a:r>
              <a:rPr lang="en-US" dirty="0" smtClean="0"/>
              <a:t> </a:t>
            </a:r>
            <a:r>
              <a:rPr lang="en-US" dirty="0"/>
              <a:t>rainwater </a:t>
            </a:r>
            <a:r>
              <a:rPr lang="en-US" dirty="0" smtClean="0"/>
              <a:t>intercepted, ~</a:t>
            </a:r>
            <a:r>
              <a:rPr lang="en-US" dirty="0"/>
              <a:t>320 </a:t>
            </a:r>
            <a:r>
              <a:rPr lang="en-US" dirty="0" smtClean="0"/>
              <a:t>tons/</a:t>
            </a:r>
            <a:r>
              <a:rPr lang="en-US" dirty="0" err="1" smtClean="0"/>
              <a:t>yr</a:t>
            </a:r>
            <a:r>
              <a:rPr lang="en-US" dirty="0" smtClean="0"/>
              <a:t> CO2 sequestered</a:t>
            </a:r>
          </a:p>
          <a:p>
            <a:pPr lvl="1">
              <a:buClr>
                <a:schemeClr val="tx1"/>
              </a:buClr>
              <a:buFont typeface="Arial" panose="020B0604020202020204" pitchFamily="34" charset="0"/>
              <a:buChar char="•"/>
            </a:pPr>
            <a:r>
              <a:rPr lang="en-US" dirty="0"/>
              <a:t>80+ congregations engaged = 5,000+ </a:t>
            </a:r>
            <a:r>
              <a:rPr lang="en-US" dirty="0" smtClean="0"/>
              <a:t>impressions</a:t>
            </a:r>
          </a:p>
          <a:p>
            <a:pPr lvl="1">
              <a:buClr>
                <a:schemeClr val="tx1"/>
              </a:buClr>
              <a:buFont typeface="Arial" panose="020B0604020202020204" pitchFamily="34" charset="0"/>
              <a:buChar char="•"/>
            </a:pPr>
            <a:r>
              <a:rPr lang="en-US" dirty="0" smtClean="0"/>
              <a:t>Lutheran DE-MD Synod – 500 trees for the Reformation</a:t>
            </a:r>
          </a:p>
          <a:p>
            <a:pPr lvl="1">
              <a:buClr>
                <a:schemeClr val="tx1"/>
              </a:buClr>
              <a:buFont typeface="Arial" panose="020B0604020202020204" pitchFamily="34" charset="0"/>
              <a:buChar char="•"/>
            </a:pPr>
            <a:r>
              <a:rPr lang="en-US" dirty="0" smtClean="0"/>
              <a:t>Ownership of the trees – 95% survival rate</a:t>
            </a:r>
            <a:endParaRPr lang="en-US" dirty="0"/>
          </a:p>
          <a:p>
            <a:pPr marL="91440" lvl="1" indent="-91440">
              <a:spcBef>
                <a:spcPts val="1200"/>
              </a:spcBef>
              <a:spcAft>
                <a:spcPts val="200"/>
              </a:spcAft>
              <a:buSzPct val="100000"/>
              <a:buFont typeface="Calibri" panose="020F0502020204030204" pitchFamily="34" charset="0"/>
              <a:buChar char=" "/>
            </a:pPr>
            <a:r>
              <a:rPr lang="en-US" sz="2000" u="sng" dirty="0"/>
              <a:t>Challenges:</a:t>
            </a:r>
          </a:p>
          <a:p>
            <a:pPr lvl="1">
              <a:buClr>
                <a:schemeClr val="tx1"/>
              </a:buClr>
              <a:buFont typeface="Arial" panose="020B0604020202020204" pitchFamily="34" charset="0"/>
              <a:buChar char="•"/>
            </a:pPr>
            <a:r>
              <a:rPr lang="en-US" dirty="0" smtClean="0"/>
              <a:t># Trees not conducive for some settings</a:t>
            </a:r>
          </a:p>
          <a:p>
            <a:pPr lvl="1">
              <a:buClr>
                <a:schemeClr val="tx1"/>
              </a:buClr>
              <a:buFont typeface="Arial" panose="020B0604020202020204" pitchFamily="34" charset="0"/>
              <a:buChar char="•"/>
            </a:pPr>
            <a:r>
              <a:rPr lang="en-US" dirty="0" smtClean="0"/>
              <a:t>Funding emphasis on measurable outcomes</a:t>
            </a:r>
          </a:p>
          <a:p>
            <a:pPr lvl="1">
              <a:buClr>
                <a:schemeClr val="tx1"/>
              </a:buClr>
              <a:buFont typeface="Arial" panose="020B0604020202020204" pitchFamily="34" charset="0"/>
              <a:buChar char="•"/>
            </a:pPr>
            <a:endParaRPr lang="en-US" dirty="0" smtClean="0"/>
          </a:p>
          <a:p>
            <a:pPr lvl="1">
              <a:buClr>
                <a:schemeClr val="tx1"/>
              </a:buClr>
              <a:buFont typeface="Arial" panose="020B0604020202020204" pitchFamily="34" charset="0"/>
              <a:buChar char="•"/>
            </a:pPr>
            <a:endParaRPr lang="en-US" dirty="0" smtClean="0"/>
          </a:p>
          <a:p>
            <a:pPr lvl="1">
              <a:buClr>
                <a:schemeClr val="tx1"/>
              </a:buClr>
              <a:buFont typeface="Arial" panose="020B0604020202020204" pitchFamily="34" charset="0"/>
              <a:buChar char="•"/>
            </a:pPr>
            <a:endParaRPr lang="en-US" dirty="0"/>
          </a:p>
          <a:p>
            <a:pPr lvl="1">
              <a:buClr>
                <a:schemeClr val="tx1"/>
              </a:buClr>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671" y="5521514"/>
            <a:ext cx="1668767" cy="6507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24" y="5519249"/>
            <a:ext cx="1501184" cy="81664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539" y="5519249"/>
            <a:ext cx="2181225" cy="723900"/>
          </a:xfrm>
          <a:prstGeom prst="rect">
            <a:avLst/>
          </a:prstGeom>
        </p:spPr>
      </p:pic>
    </p:spTree>
    <p:extLst>
      <p:ext uri="{BB962C8B-B14F-4D97-AF65-F5344CB8AC3E}">
        <p14:creationId xmlns:p14="http://schemas.microsoft.com/office/powerpoint/2010/main" val="1908318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Successful </a:t>
            </a:r>
            <a:r>
              <a:rPr lang="en-US" b="1" dirty="0" smtClean="0"/>
              <a:t>Urban</a:t>
            </a:r>
            <a:r>
              <a:rPr lang="en-US" dirty="0" smtClean="0"/>
              <a:t> Initiative:</a:t>
            </a:r>
            <a:br>
              <a:rPr lang="en-US" dirty="0" smtClean="0"/>
            </a:br>
            <a:r>
              <a:rPr lang="en-US" i="1" dirty="0" smtClean="0"/>
              <a:t>Blue Water Congregations</a:t>
            </a:r>
            <a:endParaRPr lang="en-US" i="1" dirty="0"/>
          </a:p>
        </p:txBody>
      </p:sp>
      <p:sp>
        <p:nvSpPr>
          <p:cNvPr id="3" name="Content Placeholder 2"/>
          <p:cNvSpPr>
            <a:spLocks noGrp="1"/>
          </p:cNvSpPr>
          <p:nvPr>
            <p:ph idx="1"/>
          </p:nvPr>
        </p:nvSpPr>
        <p:spPr/>
        <p:txBody>
          <a:bodyPr/>
          <a:lstStyle/>
          <a:p>
            <a:pPr marL="457200" indent="-457200">
              <a:spcBef>
                <a:spcPts val="0"/>
              </a:spcBef>
              <a:buClr>
                <a:schemeClr val="tx1"/>
              </a:buClr>
              <a:buFont typeface="+mj-lt"/>
              <a:buAutoNum type="arabicPeriod"/>
            </a:pPr>
            <a:r>
              <a:rPr lang="en-US" dirty="0"/>
              <a:t>IPC, Blue Water Baltimore – planning/implementation support from start to finish</a:t>
            </a:r>
          </a:p>
          <a:p>
            <a:pPr marL="457200" indent="-457200">
              <a:spcBef>
                <a:spcPts val="0"/>
              </a:spcBef>
              <a:buClr>
                <a:schemeClr val="tx1"/>
              </a:buClr>
              <a:buFont typeface="+mj-lt"/>
              <a:buAutoNum type="arabicPeriod"/>
            </a:pPr>
            <a:r>
              <a:rPr lang="en-US" dirty="0"/>
              <a:t>Blue Water Baltimore performs a “Water Audit” on their site</a:t>
            </a:r>
          </a:p>
          <a:p>
            <a:pPr marL="457200" indent="-457200">
              <a:spcBef>
                <a:spcPts val="0"/>
              </a:spcBef>
              <a:buClr>
                <a:schemeClr val="tx1"/>
              </a:buClr>
              <a:buFont typeface="+mj-lt"/>
              <a:buAutoNum type="arabicPeriod"/>
            </a:pPr>
            <a:r>
              <a:rPr lang="en-US" dirty="0" smtClean="0"/>
              <a:t>IPC facilitates Visioning </a:t>
            </a:r>
            <a:r>
              <a:rPr lang="en-US" dirty="0"/>
              <a:t>with their leadership team to decide on projects</a:t>
            </a:r>
          </a:p>
          <a:p>
            <a:pPr marL="457200" indent="-457200">
              <a:spcBef>
                <a:spcPts val="0"/>
              </a:spcBef>
              <a:buClr>
                <a:schemeClr val="tx1"/>
              </a:buClr>
              <a:buFont typeface="+mj-lt"/>
              <a:buAutoNum type="arabicPeriod"/>
            </a:pPr>
            <a:r>
              <a:rPr lang="en-US" dirty="0"/>
              <a:t>Grant-writing support </a:t>
            </a:r>
            <a:r>
              <a:rPr lang="en-US" dirty="0" smtClean="0"/>
              <a:t>for their projects – </a:t>
            </a:r>
            <a:r>
              <a:rPr lang="en-US" dirty="0"/>
              <a:t>about 50% </a:t>
            </a:r>
            <a:r>
              <a:rPr lang="en-US" dirty="0" smtClean="0"/>
              <a:t>success rate</a:t>
            </a:r>
          </a:p>
          <a:p>
            <a:pPr marL="457200" indent="-457200">
              <a:spcBef>
                <a:spcPts val="0"/>
              </a:spcBef>
              <a:buClr>
                <a:schemeClr val="tx1"/>
              </a:buClr>
              <a:buFont typeface="+mj-lt"/>
              <a:buAutoNum type="arabicPeriod"/>
            </a:pPr>
            <a:r>
              <a:rPr lang="en-US" dirty="0" smtClean="0"/>
              <a:t>96 Congregations engaged, 71 Water Audits</a:t>
            </a:r>
          </a:p>
          <a:p>
            <a:pPr marL="457200" indent="-457200">
              <a:spcBef>
                <a:spcPts val="0"/>
              </a:spcBef>
              <a:buClr>
                <a:schemeClr val="tx1"/>
              </a:buClr>
              <a:buFont typeface="+mj-lt"/>
              <a:buAutoNum type="arabicPeriod"/>
            </a:pPr>
            <a:r>
              <a:rPr lang="en-US" dirty="0" smtClean="0"/>
              <a:t>24 Visioning sessions</a:t>
            </a:r>
          </a:p>
          <a:p>
            <a:pPr marL="457200" indent="-457200">
              <a:spcBef>
                <a:spcPts val="0"/>
              </a:spcBef>
              <a:buClr>
                <a:schemeClr val="tx1"/>
              </a:buClr>
              <a:buFont typeface="+mj-lt"/>
              <a:buAutoNum type="arabicPeriod"/>
            </a:pPr>
            <a:r>
              <a:rPr lang="en-US" dirty="0" smtClean="0"/>
              <a:t>200K sf impervious surfaces treated</a:t>
            </a:r>
          </a:p>
          <a:p>
            <a:pPr marL="457200" indent="-457200">
              <a:spcBef>
                <a:spcPts val="0"/>
              </a:spcBef>
              <a:buClr>
                <a:schemeClr val="tx1"/>
              </a:buClr>
              <a:buFont typeface="+mj-lt"/>
              <a:buAutoNum type="arabicPeriod"/>
            </a:pPr>
            <a:r>
              <a:rPr lang="en-US" dirty="0" smtClean="0"/>
              <a:t>27K sf rain gardens installed</a:t>
            </a:r>
          </a:p>
          <a:p>
            <a:pPr marL="457200" indent="-457200">
              <a:spcBef>
                <a:spcPts val="0"/>
              </a:spcBef>
              <a:buClr>
                <a:schemeClr val="tx1"/>
              </a:buClr>
              <a:buFont typeface="+mj-lt"/>
              <a:buAutoNum type="arabicPeriod"/>
            </a:pPr>
            <a:r>
              <a:rPr lang="en-US" dirty="0" smtClean="0"/>
              <a:t>1.2K gal rainwater harvested</a:t>
            </a:r>
          </a:p>
          <a:p>
            <a:pPr marL="457200" indent="-457200">
              <a:spcBef>
                <a:spcPts val="0"/>
              </a:spcBef>
              <a:buClr>
                <a:schemeClr val="tx1"/>
              </a:buClr>
              <a:buFont typeface="+mj-lt"/>
              <a:buAutoNum type="arabicPeriod"/>
            </a:pPr>
            <a:endParaRPr lang="en-US" dirty="0"/>
          </a:p>
          <a:p>
            <a:pPr marL="0" indent="0">
              <a:buNone/>
            </a:pPr>
            <a:endParaRPr lang="en-US"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6077" y="5574528"/>
            <a:ext cx="1805932" cy="5891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998" y="5574528"/>
            <a:ext cx="1743301" cy="67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Holy Covenant Church</a:t>
            </a:r>
            <a:r>
              <a:rPr lang="en-US" sz="1800" dirty="0" smtClean="0"/>
              <a:t/>
            </a:r>
            <a:br>
              <a:rPr lang="en-US" sz="1800" dirty="0" smtClean="0"/>
            </a:br>
            <a:r>
              <a:rPr lang="en-US" sz="1800" dirty="0" smtClean="0"/>
              <a:t>5657 The Alameda, Baltimore</a:t>
            </a:r>
            <a:endParaRPr lang="en-US" dirty="0"/>
          </a:p>
        </p:txBody>
      </p:sp>
      <p:sp>
        <p:nvSpPr>
          <p:cNvPr id="3" name="Content Placeholder 2"/>
          <p:cNvSpPr>
            <a:spLocks noGrp="1"/>
          </p:cNvSpPr>
          <p:nvPr>
            <p:ph idx="1"/>
          </p:nvPr>
        </p:nvSpPr>
        <p:spPr>
          <a:xfrm>
            <a:off x="822960" y="1845734"/>
            <a:ext cx="6541668" cy="4023360"/>
          </a:xfrm>
        </p:spPr>
        <p:txBody>
          <a:bodyPr>
            <a:normAutofit/>
          </a:bodyPr>
          <a:lstStyle/>
          <a:p>
            <a:pPr lvl="1">
              <a:buClr>
                <a:schemeClr val="tx1"/>
              </a:buClr>
              <a:buFont typeface="Arial" panose="020B0604020202020204" pitchFamily="34" charset="0"/>
              <a:buChar char="•"/>
            </a:pPr>
            <a:r>
              <a:rPr lang="en-US" dirty="0"/>
              <a:t>Bernadine Coates – motivated and </a:t>
            </a:r>
            <a:r>
              <a:rPr lang="en-US" dirty="0" smtClean="0"/>
              <a:t>inspired, needed capacity support</a:t>
            </a:r>
          </a:p>
          <a:p>
            <a:pPr lvl="1">
              <a:buClr>
                <a:schemeClr val="tx1"/>
              </a:buClr>
              <a:buFont typeface="Arial" panose="020B0604020202020204" pitchFamily="34" charset="0"/>
              <a:buChar char="•"/>
            </a:pPr>
            <a:r>
              <a:rPr lang="en-US" dirty="0" smtClean="0"/>
              <a:t>Church – 23K sf impervious surface, Annual Runoff = 630K gallons</a:t>
            </a:r>
          </a:p>
          <a:p>
            <a:pPr lvl="1">
              <a:buClr>
                <a:schemeClr val="tx1"/>
              </a:buClr>
              <a:buFont typeface="Arial" panose="020B0604020202020204" pitchFamily="34" charset="0"/>
              <a:buChar char="•"/>
            </a:pPr>
            <a:r>
              <a:rPr lang="en-US" dirty="0" smtClean="0"/>
              <a:t>Treatment – </a:t>
            </a:r>
            <a:r>
              <a:rPr lang="en-US" dirty="0"/>
              <a:t>6,713 </a:t>
            </a:r>
            <a:r>
              <a:rPr lang="en-US" dirty="0" smtClean="0"/>
              <a:t>sf treated with 2 rain gardens</a:t>
            </a:r>
          </a:p>
          <a:p>
            <a:pPr lvl="1">
              <a:buClr>
                <a:schemeClr val="tx1"/>
              </a:buClr>
              <a:buFont typeface="Arial" panose="020B0604020202020204" pitchFamily="34" charset="0"/>
              <a:buChar char="•"/>
            </a:pPr>
            <a:r>
              <a:rPr lang="en-US" dirty="0" smtClean="0"/>
              <a:t>Design Grant – $18,680</a:t>
            </a:r>
          </a:p>
          <a:p>
            <a:pPr lvl="1">
              <a:buClr>
                <a:schemeClr val="tx1"/>
              </a:buClr>
              <a:buFont typeface="Arial" panose="020B0604020202020204" pitchFamily="34" charset="0"/>
              <a:buChar char="•"/>
            </a:pPr>
            <a:r>
              <a:rPr lang="en-US" dirty="0" smtClean="0"/>
              <a:t>Implementation Grant – $54,094</a:t>
            </a:r>
          </a:p>
          <a:p>
            <a:pPr lvl="1">
              <a:buClr>
                <a:schemeClr val="tx1"/>
              </a:buClr>
              <a:buFont typeface="Arial" panose="020B0604020202020204" pitchFamily="34" charset="0"/>
              <a:buChar char="•"/>
            </a:pPr>
            <a:r>
              <a:rPr lang="en-US" dirty="0" smtClean="0"/>
              <a:t>Feb. 5, 2015 to  Fall 2017 – </a:t>
            </a:r>
            <a:r>
              <a:rPr lang="en-US" b="1" dirty="0" smtClean="0"/>
              <a:t>2.5 years</a:t>
            </a:r>
          </a:p>
          <a:p>
            <a:pPr lvl="1">
              <a:buClr>
                <a:schemeClr val="tx1"/>
              </a:buClr>
              <a:buFont typeface="Arial" panose="020B0604020202020204" pitchFamily="34" charset="0"/>
              <a:buChar char="•"/>
            </a:pPr>
            <a:r>
              <a:rPr lang="en-US" dirty="0" smtClean="0"/>
              <a:t>Why is this success?</a:t>
            </a:r>
          </a:p>
          <a:p>
            <a:pPr lvl="2">
              <a:buClr>
                <a:schemeClr val="tx1"/>
              </a:buClr>
              <a:buFont typeface="Arial" panose="020B0604020202020204" pitchFamily="34" charset="0"/>
              <a:buChar char="•"/>
            </a:pPr>
            <a:r>
              <a:rPr lang="en-US" sz="1600" dirty="0" smtClean="0"/>
              <a:t>Wouldn’t have happened without our program</a:t>
            </a:r>
          </a:p>
          <a:p>
            <a:pPr lvl="2">
              <a:buClr>
                <a:schemeClr val="tx1"/>
              </a:buClr>
              <a:buFont typeface="Arial" panose="020B0604020202020204" pitchFamily="34" charset="0"/>
              <a:buChar char="•"/>
            </a:pPr>
            <a:r>
              <a:rPr lang="en-US" sz="1600" dirty="0" smtClean="0"/>
              <a:t>Community of color</a:t>
            </a:r>
          </a:p>
          <a:p>
            <a:pPr lvl="2">
              <a:buClr>
                <a:schemeClr val="tx1"/>
              </a:buClr>
              <a:buFont typeface="Arial" panose="020B0604020202020204" pitchFamily="34" charset="0"/>
              <a:buChar char="•"/>
            </a:pPr>
            <a:r>
              <a:rPr lang="en-US" sz="1600" dirty="0" smtClean="0"/>
              <a:t>Repeating actions (Legislative Summit)</a:t>
            </a:r>
          </a:p>
          <a:p>
            <a:pPr lvl="2">
              <a:buClr>
                <a:schemeClr val="tx1"/>
              </a:buClr>
              <a:buFont typeface="Arial" panose="020B0604020202020204" pitchFamily="34" charset="0"/>
              <a:buChar char="•"/>
            </a:pPr>
            <a:endParaRPr lang="en-US" sz="1600" dirty="0"/>
          </a:p>
          <a:p>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630" t="6944" r="13388"/>
          <a:stretch/>
        </p:blipFill>
        <p:spPr>
          <a:xfrm>
            <a:off x="5377217" y="3111689"/>
            <a:ext cx="3766783" cy="3541594"/>
          </a:xfrm>
          <a:prstGeom prst="rect">
            <a:avLst/>
          </a:prstGeom>
        </p:spPr>
      </p:pic>
    </p:spTree>
    <p:extLst>
      <p:ext uri="{BB962C8B-B14F-4D97-AF65-F5344CB8AC3E}">
        <p14:creationId xmlns:p14="http://schemas.microsoft.com/office/powerpoint/2010/main" val="818694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Thinking:</a:t>
            </a:r>
            <a:br>
              <a:rPr lang="en-US" dirty="0" smtClean="0"/>
            </a:br>
            <a:r>
              <a:rPr lang="en-US" i="1" dirty="0" smtClean="0"/>
              <a:t>One Water Partnership</a:t>
            </a:r>
            <a:endParaRPr lang="en-US" i="1" dirty="0"/>
          </a:p>
        </p:txBody>
      </p:sp>
      <p:sp>
        <p:nvSpPr>
          <p:cNvPr id="3" name="Content Placeholder 2"/>
          <p:cNvSpPr>
            <a:spLocks noGrp="1"/>
          </p:cNvSpPr>
          <p:nvPr>
            <p:ph idx="1"/>
          </p:nvPr>
        </p:nvSpPr>
        <p:spPr/>
        <p:txBody>
          <a:bodyPr/>
          <a:lstStyle/>
          <a:p>
            <a:pPr lvl="1">
              <a:buClr>
                <a:schemeClr val="tx1"/>
              </a:buClr>
              <a:buFont typeface="Arial" panose="020B0604020202020204" pitchFamily="34" charset="0"/>
              <a:buChar char="•"/>
            </a:pPr>
            <a:r>
              <a:rPr lang="en-US" dirty="0" smtClean="0"/>
              <a:t>No one-size-fits-all</a:t>
            </a:r>
          </a:p>
          <a:p>
            <a:pPr lvl="1">
              <a:buClr>
                <a:schemeClr val="tx1"/>
              </a:buClr>
              <a:buFont typeface="Arial" panose="020B0604020202020204" pitchFamily="34" charset="0"/>
              <a:buChar char="•"/>
            </a:pPr>
            <a:r>
              <a:rPr lang="en-US" dirty="0" smtClean="0"/>
              <a:t>Surround congregations with partners – “personal trainers”</a:t>
            </a:r>
          </a:p>
          <a:p>
            <a:pPr lvl="1">
              <a:buClr>
                <a:schemeClr val="tx1"/>
              </a:buClr>
              <a:buFont typeface="Arial" panose="020B0604020202020204" pitchFamily="34" charset="0"/>
              <a:buChar char="•"/>
            </a:pPr>
            <a:r>
              <a:rPr lang="en-US" dirty="0" smtClean="0"/>
              <a:t>Teach people to love and cherish their own sub-watershed</a:t>
            </a:r>
          </a:p>
          <a:p>
            <a:pPr lvl="1">
              <a:buClr>
                <a:schemeClr val="tx1"/>
              </a:buClr>
              <a:buFont typeface="Arial" panose="020B0604020202020204" pitchFamily="34" charset="0"/>
              <a:buChar char="•"/>
            </a:pPr>
            <a:r>
              <a:rPr lang="en-US" dirty="0" smtClean="0"/>
              <a:t>Connect people to others in their sub-watershed community</a:t>
            </a:r>
          </a:p>
          <a:p>
            <a:pPr lvl="1">
              <a:buClr>
                <a:schemeClr val="tx1"/>
              </a:buClr>
              <a:buFont typeface="Arial" panose="020B0604020202020204" pitchFamily="34" charset="0"/>
              <a:buChar char="•"/>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026" t="15815" r="14944" b="35053"/>
          <a:stretch/>
        </p:blipFill>
        <p:spPr>
          <a:xfrm rot="1117011">
            <a:off x="6605736" y="821890"/>
            <a:ext cx="2341038" cy="1619318"/>
          </a:xfrm>
          <a:prstGeom prst="rect">
            <a:avLst/>
          </a:prstGeom>
          <a:ln w="12700">
            <a:solidFill>
              <a:schemeClr val="tx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82" b="-1"/>
          <a:stretch/>
        </p:blipFill>
        <p:spPr>
          <a:xfrm>
            <a:off x="1358832" y="3523625"/>
            <a:ext cx="2291277" cy="3010928"/>
          </a:xfrm>
          <a:prstGeom prst="rect">
            <a:avLst/>
          </a:prstGeom>
          <a:ln w="9525">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581" y="3375698"/>
            <a:ext cx="4716651" cy="3306783"/>
          </a:xfrm>
          <a:prstGeom prst="rect">
            <a:avLst/>
          </a:prstGeom>
          <a:ln>
            <a:solidFill>
              <a:schemeClr val="tx1"/>
            </a:solidFill>
          </a:ln>
          <a:effectLst/>
        </p:spPr>
      </p:pic>
    </p:spTree>
    <p:extLst>
      <p:ext uri="{BB962C8B-B14F-4D97-AF65-F5344CB8AC3E}">
        <p14:creationId xmlns:p14="http://schemas.microsoft.com/office/powerpoint/2010/main" val="1694786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IPC Funded?</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991927103"/>
              </p:ext>
            </p:extLst>
          </p:nvPr>
        </p:nvGraphicFramePr>
        <p:xfrm>
          <a:off x="1294446" y="1969082"/>
          <a:ext cx="6600826" cy="37766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460500" y="2603500"/>
            <a:ext cx="1409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2017 Budget ~$350,000</a:t>
            </a:r>
            <a:endParaRPr lang="en-US" dirty="0"/>
          </a:p>
        </p:txBody>
      </p:sp>
    </p:spTree>
    <p:extLst>
      <p:ext uri="{BB962C8B-B14F-4D97-AF65-F5344CB8AC3E}">
        <p14:creationId xmlns:p14="http://schemas.microsoft.com/office/powerpoint/2010/main" val="1372973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485</TotalTime>
  <Words>657</Words>
  <Application>Microsoft Office PowerPoint</Application>
  <PresentationFormat>On-screen Show (4:3)</PresentationFormat>
  <Paragraphs>88</Paragraphs>
  <Slides>10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Retrospect</vt:lpstr>
      <vt:lpstr>Amen!  Reaching Beyond the Choir</vt:lpstr>
      <vt:lpstr>Wendell Berry</vt:lpstr>
      <vt:lpstr>The Good News!</vt:lpstr>
      <vt:lpstr>So, how does this work?</vt:lpstr>
      <vt:lpstr>Trees for Sacred Places</vt:lpstr>
      <vt:lpstr>Successful Urban Initiative: Blue Water Congregations</vt:lpstr>
      <vt:lpstr>Holy Covenant Church 5657 The Alameda, Baltimore</vt:lpstr>
      <vt:lpstr>Evolution of Thinking: One Water Partnership</vt:lpstr>
      <vt:lpstr>How is IPC Funded?</vt:lpstr>
      <vt:lpstr>How to Partner with IPC?</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Amen!  Reaching Beyond the Choir</dc:title>
  <dc:creator>Jodi Rose</dc:creator>
  <cp:lastModifiedBy>jstarr</cp:lastModifiedBy>
  <cp:revision>52</cp:revision>
  <dcterms:created xsi:type="dcterms:W3CDTF">2016-11-28T14:33:51Z</dcterms:created>
  <dcterms:modified xsi:type="dcterms:W3CDTF">2017-02-22T13:14:02Z</dcterms:modified>
</cp:coreProperties>
</file>