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1"/>
  </p:sldMasterIdLst>
  <p:notesMasterIdLst>
    <p:notesMasterId r:id="rId32"/>
  </p:notesMasterIdLst>
  <p:sldIdLst>
    <p:sldId id="256" r:id="rId22"/>
    <p:sldId id="257" r:id="rId23"/>
    <p:sldId id="258" r:id="rId24"/>
    <p:sldId id="259" r:id="rId25"/>
    <p:sldId id="262" r:id="rId26"/>
    <p:sldId id="263" r:id="rId27"/>
    <p:sldId id="264" r:id="rId28"/>
    <p:sldId id="265" r:id="rId29"/>
    <p:sldId id="266" r:id="rId30"/>
    <p:sldId id="267"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76" d="100"/>
          <a:sy n="76" d="100"/>
        </p:scale>
        <p:origin x="132"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 Target="slides/slide5.xml"/><Relationship Id="rId3" Type="http://schemas.openxmlformats.org/officeDocument/2006/relationships/customXml" Target="../customXml/item3.xml"/><Relationship Id="rId21" Type="http://schemas.openxmlformats.org/officeDocument/2006/relationships/slideMaster" Target="slideMasters/slideMaster1.xml"/><Relationship Id="rId34" Type="http://schemas.openxmlformats.org/officeDocument/2006/relationships/viewProps" Target="viewProps.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4.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slide" Target="slides/slide8.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2.xml"/><Relationship Id="rId28" Type="http://schemas.openxmlformats.org/officeDocument/2006/relationships/slide" Target="slides/slide7.xml"/><Relationship Id="rId36"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10.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1.xml"/><Relationship Id="rId27" Type="http://schemas.openxmlformats.org/officeDocument/2006/relationships/slide" Target="slides/slide6.xml"/><Relationship Id="rId30" Type="http://schemas.openxmlformats.org/officeDocument/2006/relationships/slide" Target="slides/slide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E797625-4ADC-4428-B791-D6F0C4E2A112}" type="datetimeFigureOut">
              <a:rPr lang="en-US" smtClean="0"/>
              <a:t>5/18/2018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11EAACB6-EF8C-46FE-89D2-AD4B868DB8D9}" type="slidenum">
              <a:rPr lang="en-US" smtClean="0"/>
              <a:t>‹#›</a:t>
            </a:fld>
            <a:endParaRPr lang="en-US"/>
          </a:p>
        </p:txBody>
      </p:sp>
    </p:spTree>
    <p:extLst>
      <p:ext uri="{BB962C8B-B14F-4D97-AF65-F5344CB8AC3E}">
        <p14:creationId xmlns:p14="http://schemas.microsoft.com/office/powerpoint/2010/main" val="4012345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45DA7-FE03-45CC-9848-CF0341D79F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E403EA-852D-4DFF-826F-95EF04C30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392861-CE9C-44E1-B3BC-B4AC1494050F}"/>
              </a:ext>
            </a:extLst>
          </p:cNvPr>
          <p:cNvSpPr>
            <a:spLocks noGrp="1"/>
          </p:cNvSpPr>
          <p:nvPr>
            <p:ph type="dt" sz="half" idx="10"/>
          </p:nvPr>
        </p:nvSpPr>
        <p:spPr/>
        <p:txBody>
          <a:bodyPr/>
          <a:lstStyle/>
          <a:p>
            <a:fld id="{95233012-897F-49D8-95F2-5BE623085229}" type="datetime1">
              <a:rPr lang="en-US" smtClean="0"/>
              <a:t>5/18/2018</a:t>
            </a:fld>
            <a:endParaRPr lang="en-US"/>
          </a:p>
        </p:txBody>
      </p:sp>
      <p:sp>
        <p:nvSpPr>
          <p:cNvPr id="5" name="Footer Placeholder 4">
            <a:extLst>
              <a:ext uri="{FF2B5EF4-FFF2-40B4-BE49-F238E27FC236}">
                <a16:creationId xmlns:a16="http://schemas.microsoft.com/office/drawing/2014/main" id="{2DD79836-EF1F-4083-A868-3AB0E338C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24164-4222-4AC5-981E-3EE362695654}"/>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279501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EE3D1-D07F-4AA8-A621-DDA2EF959B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B2079C-0E15-49CD-87C9-5BF353E2452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ACD571-7EE3-4F91-BC64-E8783F2B226E}"/>
              </a:ext>
            </a:extLst>
          </p:cNvPr>
          <p:cNvSpPr>
            <a:spLocks noGrp="1"/>
          </p:cNvSpPr>
          <p:nvPr>
            <p:ph type="dt" sz="half" idx="10"/>
          </p:nvPr>
        </p:nvSpPr>
        <p:spPr/>
        <p:txBody>
          <a:bodyPr/>
          <a:lstStyle/>
          <a:p>
            <a:fld id="{6658540F-60EB-4474-B884-E030E68FFADC}" type="datetime1">
              <a:rPr lang="en-US" smtClean="0"/>
              <a:t>5/18/2018</a:t>
            </a:fld>
            <a:endParaRPr lang="en-US"/>
          </a:p>
        </p:txBody>
      </p:sp>
      <p:sp>
        <p:nvSpPr>
          <p:cNvPr id="5" name="Footer Placeholder 4">
            <a:extLst>
              <a:ext uri="{FF2B5EF4-FFF2-40B4-BE49-F238E27FC236}">
                <a16:creationId xmlns:a16="http://schemas.microsoft.com/office/drawing/2014/main" id="{7097CBA9-9918-4196-9E7C-3BD6C4FAE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C48E2-BA63-4EFE-B5DA-612582D0204D}"/>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988510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7B6547-70F8-4AB1-BFFB-2181A16489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C6110F-46A8-42CC-BAEC-B9B2E4C0DC7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DA1067-1085-4BB9-9C0D-B467B03223D2}"/>
              </a:ext>
            </a:extLst>
          </p:cNvPr>
          <p:cNvSpPr>
            <a:spLocks noGrp="1"/>
          </p:cNvSpPr>
          <p:nvPr>
            <p:ph type="dt" sz="half" idx="10"/>
          </p:nvPr>
        </p:nvSpPr>
        <p:spPr/>
        <p:txBody>
          <a:bodyPr/>
          <a:lstStyle/>
          <a:p>
            <a:fld id="{1913A080-6C6C-4342-B680-072CA4866744}" type="datetime1">
              <a:rPr lang="en-US" smtClean="0"/>
              <a:t>5/18/2018</a:t>
            </a:fld>
            <a:endParaRPr lang="en-US"/>
          </a:p>
        </p:txBody>
      </p:sp>
      <p:sp>
        <p:nvSpPr>
          <p:cNvPr id="5" name="Footer Placeholder 4">
            <a:extLst>
              <a:ext uri="{FF2B5EF4-FFF2-40B4-BE49-F238E27FC236}">
                <a16:creationId xmlns:a16="http://schemas.microsoft.com/office/drawing/2014/main" id="{E50CD1C0-9331-41C6-B312-FF7483B004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9D417-BC7C-46D0-8210-8AAE4C978675}"/>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158331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F01D-6CA4-4550-B142-9363F8F9BF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925EB9-89CA-49D8-8488-BBB3E057AD5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E24682-40C8-482E-8F96-A961C656B25B}"/>
              </a:ext>
            </a:extLst>
          </p:cNvPr>
          <p:cNvSpPr>
            <a:spLocks noGrp="1"/>
          </p:cNvSpPr>
          <p:nvPr>
            <p:ph type="dt" sz="half" idx="10"/>
          </p:nvPr>
        </p:nvSpPr>
        <p:spPr/>
        <p:txBody>
          <a:bodyPr/>
          <a:lstStyle/>
          <a:p>
            <a:fld id="{43C35428-788F-408D-9C6B-59842CF73D83}" type="datetime1">
              <a:rPr lang="en-US" smtClean="0"/>
              <a:t>5/18/2018</a:t>
            </a:fld>
            <a:endParaRPr lang="en-US"/>
          </a:p>
        </p:txBody>
      </p:sp>
      <p:sp>
        <p:nvSpPr>
          <p:cNvPr id="5" name="Footer Placeholder 4">
            <a:extLst>
              <a:ext uri="{FF2B5EF4-FFF2-40B4-BE49-F238E27FC236}">
                <a16:creationId xmlns:a16="http://schemas.microsoft.com/office/drawing/2014/main" id="{EDA6C929-FD88-4520-9916-DB65E9ADC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6D1AC6-0633-4517-9B92-74112AFAB420}"/>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1327666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B3CC5-7347-46FE-BBF5-1ACE3D3D05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C0C698-2272-4164-8A72-F5A0B3472E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483BCE-C6B0-4D9C-BE3E-C6EDA6AE1F24}"/>
              </a:ext>
            </a:extLst>
          </p:cNvPr>
          <p:cNvSpPr>
            <a:spLocks noGrp="1"/>
          </p:cNvSpPr>
          <p:nvPr>
            <p:ph type="dt" sz="half" idx="10"/>
          </p:nvPr>
        </p:nvSpPr>
        <p:spPr/>
        <p:txBody>
          <a:bodyPr/>
          <a:lstStyle/>
          <a:p>
            <a:fld id="{9D29FD32-4F7C-4145-AFBB-519D3CB8B9A3}" type="datetime1">
              <a:rPr lang="en-US" smtClean="0"/>
              <a:t>5/18/2018</a:t>
            </a:fld>
            <a:endParaRPr lang="en-US"/>
          </a:p>
        </p:txBody>
      </p:sp>
      <p:sp>
        <p:nvSpPr>
          <p:cNvPr id="5" name="Footer Placeholder 4">
            <a:extLst>
              <a:ext uri="{FF2B5EF4-FFF2-40B4-BE49-F238E27FC236}">
                <a16:creationId xmlns:a16="http://schemas.microsoft.com/office/drawing/2014/main" id="{E1F821F8-DF30-4C71-9B90-426787E100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411211-913D-465E-A98D-E303BB2F09DE}"/>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153317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A066-3571-4DEA-90C3-D474A5955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4CA57C-F46C-4BE0-BDE2-AB4EBD7AD23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2B26F-63CB-462E-BF3E-222D2C9FE71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133E118-C689-432D-AC5B-FAD9033C0F2A}"/>
              </a:ext>
            </a:extLst>
          </p:cNvPr>
          <p:cNvSpPr>
            <a:spLocks noGrp="1"/>
          </p:cNvSpPr>
          <p:nvPr>
            <p:ph type="dt" sz="half" idx="10"/>
          </p:nvPr>
        </p:nvSpPr>
        <p:spPr/>
        <p:txBody>
          <a:bodyPr/>
          <a:lstStyle/>
          <a:p>
            <a:fld id="{7FB9F8E3-59DC-4907-818C-FEC5283E0CB6}" type="datetime1">
              <a:rPr lang="en-US" smtClean="0"/>
              <a:t>5/18/2018</a:t>
            </a:fld>
            <a:endParaRPr lang="en-US"/>
          </a:p>
        </p:txBody>
      </p:sp>
      <p:sp>
        <p:nvSpPr>
          <p:cNvPr id="6" name="Footer Placeholder 5">
            <a:extLst>
              <a:ext uri="{FF2B5EF4-FFF2-40B4-BE49-F238E27FC236}">
                <a16:creationId xmlns:a16="http://schemas.microsoft.com/office/drawing/2014/main" id="{61A9B0C0-6B92-40AD-9EEE-222A56D8F8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65427B-E2E1-472A-B978-E581829A3A5A}"/>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483163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7C373-9475-45ED-8607-6EF1F7F1DB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5239E8-923E-4AE0-8F2B-00C764F1D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B4634AC-CD8B-452C-814A-90B4747AAE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D4056F-E399-4BCE-8C0F-07D4EE4FD3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0A72DE3-5730-4888-AB1C-618CA3A32C5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7A52D2-C035-47D6-8A54-451FED26AFF0}"/>
              </a:ext>
            </a:extLst>
          </p:cNvPr>
          <p:cNvSpPr>
            <a:spLocks noGrp="1"/>
          </p:cNvSpPr>
          <p:nvPr>
            <p:ph type="dt" sz="half" idx="10"/>
          </p:nvPr>
        </p:nvSpPr>
        <p:spPr/>
        <p:txBody>
          <a:bodyPr/>
          <a:lstStyle/>
          <a:p>
            <a:fld id="{C65761D8-036A-46A0-9C59-57F2E76A3437}" type="datetime1">
              <a:rPr lang="en-US" smtClean="0"/>
              <a:t>5/18/2018</a:t>
            </a:fld>
            <a:endParaRPr lang="en-US"/>
          </a:p>
        </p:txBody>
      </p:sp>
      <p:sp>
        <p:nvSpPr>
          <p:cNvPr id="8" name="Footer Placeholder 7">
            <a:extLst>
              <a:ext uri="{FF2B5EF4-FFF2-40B4-BE49-F238E27FC236}">
                <a16:creationId xmlns:a16="http://schemas.microsoft.com/office/drawing/2014/main" id="{5979DF1F-144B-4BE7-A871-14C5F03A8E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4461AE-5E55-4A03-B15A-EA377669F3F0}"/>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4122824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B787C-FEDF-461B-A81C-4025B4D8D9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B4D1C6-8EE3-474A-B507-B612D310DA97}"/>
              </a:ext>
            </a:extLst>
          </p:cNvPr>
          <p:cNvSpPr>
            <a:spLocks noGrp="1"/>
          </p:cNvSpPr>
          <p:nvPr>
            <p:ph type="dt" sz="half" idx="10"/>
          </p:nvPr>
        </p:nvSpPr>
        <p:spPr/>
        <p:txBody>
          <a:bodyPr/>
          <a:lstStyle/>
          <a:p>
            <a:fld id="{2F89C2E7-D0B4-4DA5-8BA5-A54BA5F60E6E}" type="datetime1">
              <a:rPr lang="en-US" smtClean="0"/>
              <a:t>5/18/2018</a:t>
            </a:fld>
            <a:endParaRPr lang="en-US"/>
          </a:p>
        </p:txBody>
      </p:sp>
      <p:sp>
        <p:nvSpPr>
          <p:cNvPr id="4" name="Footer Placeholder 3">
            <a:extLst>
              <a:ext uri="{FF2B5EF4-FFF2-40B4-BE49-F238E27FC236}">
                <a16:creationId xmlns:a16="http://schemas.microsoft.com/office/drawing/2014/main" id="{A8E2D671-7E4B-4C08-8923-3C09998E44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296950-8C07-442C-B804-66780A6AECD6}"/>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306794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C4A63E-3541-4B6C-8F74-13BEBC1925A0}"/>
              </a:ext>
            </a:extLst>
          </p:cNvPr>
          <p:cNvSpPr>
            <a:spLocks noGrp="1"/>
          </p:cNvSpPr>
          <p:nvPr>
            <p:ph type="dt" sz="half" idx="10"/>
          </p:nvPr>
        </p:nvSpPr>
        <p:spPr/>
        <p:txBody>
          <a:bodyPr/>
          <a:lstStyle/>
          <a:p>
            <a:fld id="{DD764473-A570-41F0-81E8-70C49CBCBB4F}" type="datetime1">
              <a:rPr lang="en-US" smtClean="0"/>
              <a:t>5/18/2018</a:t>
            </a:fld>
            <a:endParaRPr lang="en-US"/>
          </a:p>
        </p:txBody>
      </p:sp>
      <p:sp>
        <p:nvSpPr>
          <p:cNvPr id="3" name="Footer Placeholder 2">
            <a:extLst>
              <a:ext uri="{FF2B5EF4-FFF2-40B4-BE49-F238E27FC236}">
                <a16:creationId xmlns:a16="http://schemas.microsoft.com/office/drawing/2014/main" id="{9D95F6CD-4993-427A-BC8E-D52E8A4EE4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87F4B4-770E-477B-8ECA-9577243C5F97}"/>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4285430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B55FD-D78B-40B5-BF8F-554B7EABA4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C57803-84A6-43B6-A0BA-4073B05D1C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AFF942-3495-4895-8E70-D84A8CFE4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026D62-A6C9-49C6-BA1B-78EE64512666}"/>
              </a:ext>
            </a:extLst>
          </p:cNvPr>
          <p:cNvSpPr>
            <a:spLocks noGrp="1"/>
          </p:cNvSpPr>
          <p:nvPr>
            <p:ph type="dt" sz="half" idx="10"/>
          </p:nvPr>
        </p:nvSpPr>
        <p:spPr/>
        <p:txBody>
          <a:bodyPr/>
          <a:lstStyle/>
          <a:p>
            <a:fld id="{AE7877EA-4A39-4E78-89E7-723F6FB59F8A}" type="datetime1">
              <a:rPr lang="en-US" smtClean="0"/>
              <a:t>5/18/2018</a:t>
            </a:fld>
            <a:endParaRPr lang="en-US"/>
          </a:p>
        </p:txBody>
      </p:sp>
      <p:sp>
        <p:nvSpPr>
          <p:cNvPr id="6" name="Footer Placeholder 5">
            <a:extLst>
              <a:ext uri="{FF2B5EF4-FFF2-40B4-BE49-F238E27FC236}">
                <a16:creationId xmlns:a16="http://schemas.microsoft.com/office/drawing/2014/main" id="{F9C14F8B-8A4C-47AF-B06F-31DFA07B27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1E1991-AAEF-4AE2-8F18-FD50C23FD5FE}"/>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1135686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75DBB-6645-4A22-87C3-72E6707BDD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AB8C8E-AC0F-4067-979E-60F17A514D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0D0C98-922C-4A62-AC7E-DCDF5B566B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6481708-1443-4E89-B665-7B7D9A25D38E}"/>
              </a:ext>
            </a:extLst>
          </p:cNvPr>
          <p:cNvSpPr>
            <a:spLocks noGrp="1"/>
          </p:cNvSpPr>
          <p:nvPr>
            <p:ph type="dt" sz="half" idx="10"/>
          </p:nvPr>
        </p:nvSpPr>
        <p:spPr/>
        <p:txBody>
          <a:bodyPr/>
          <a:lstStyle/>
          <a:p>
            <a:fld id="{8845208E-9F9B-4045-91BE-5036C28D8F82}" type="datetime1">
              <a:rPr lang="en-US" smtClean="0"/>
              <a:t>5/18/2018</a:t>
            </a:fld>
            <a:endParaRPr lang="en-US"/>
          </a:p>
        </p:txBody>
      </p:sp>
      <p:sp>
        <p:nvSpPr>
          <p:cNvPr id="6" name="Footer Placeholder 5">
            <a:extLst>
              <a:ext uri="{FF2B5EF4-FFF2-40B4-BE49-F238E27FC236}">
                <a16:creationId xmlns:a16="http://schemas.microsoft.com/office/drawing/2014/main" id="{2D2D73E2-330D-4131-A195-88CF790B8E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CA8178-C26C-4794-9900-47504F26588F}"/>
              </a:ext>
            </a:extLst>
          </p:cNvPr>
          <p:cNvSpPr>
            <a:spLocks noGrp="1"/>
          </p:cNvSpPr>
          <p:nvPr>
            <p:ph type="sldNum" sz="quarter" idx="12"/>
          </p:nvPr>
        </p:nvSpPr>
        <p:spPr/>
        <p:txBody>
          <a:bodyPr/>
          <a:lstStyle/>
          <a:p>
            <a:fld id="{3DCBF884-7288-4F61-87AC-2ADC24A00C4F}" type="slidenum">
              <a:rPr lang="en-US" smtClean="0"/>
              <a:t>‹#›</a:t>
            </a:fld>
            <a:endParaRPr lang="en-US"/>
          </a:p>
        </p:txBody>
      </p:sp>
    </p:spTree>
    <p:extLst>
      <p:ext uri="{BB962C8B-B14F-4D97-AF65-F5344CB8AC3E}">
        <p14:creationId xmlns:p14="http://schemas.microsoft.com/office/powerpoint/2010/main" val="379634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21C486-865F-48C3-B8D2-96257176F6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6CF7F8-D323-4D5B-9CE1-821CD52730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6A389-4E10-46A2-BA0E-422E4C675A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E3ACE-5149-49B0-895F-683AA53B7BE9}" type="datetime1">
              <a:rPr lang="en-US" smtClean="0"/>
              <a:t>5/18/2018</a:t>
            </a:fld>
            <a:endParaRPr lang="en-US"/>
          </a:p>
        </p:txBody>
      </p:sp>
      <p:sp>
        <p:nvSpPr>
          <p:cNvPr id="5" name="Footer Placeholder 4">
            <a:extLst>
              <a:ext uri="{FF2B5EF4-FFF2-40B4-BE49-F238E27FC236}">
                <a16:creationId xmlns:a16="http://schemas.microsoft.com/office/drawing/2014/main" id="{D5317339-24B9-4FB8-970A-4627373128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1A53D1-527B-4EBB-A22A-AB3B0233E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BF884-7288-4F61-87AC-2ADC24A00C4F}" type="slidenum">
              <a:rPr lang="en-US" smtClean="0"/>
              <a:t>‹#›</a:t>
            </a:fld>
            <a:endParaRPr lang="en-US"/>
          </a:p>
        </p:txBody>
      </p:sp>
    </p:spTree>
    <p:extLst>
      <p:ext uri="{BB962C8B-B14F-4D97-AF65-F5344CB8AC3E}">
        <p14:creationId xmlns:p14="http://schemas.microsoft.com/office/powerpoint/2010/main" val="1812762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758C9-2301-4E9D-80AF-EFED97615B75}"/>
              </a:ext>
            </a:extLst>
          </p:cNvPr>
          <p:cNvSpPr>
            <a:spLocks noGrp="1"/>
          </p:cNvSpPr>
          <p:nvPr>
            <p:ph type="ctrTitle"/>
          </p:nvPr>
        </p:nvSpPr>
        <p:spPr>
          <a:xfrm>
            <a:off x="1524000" y="838203"/>
            <a:ext cx="9144000" cy="4233334"/>
          </a:xfrm>
        </p:spPr>
        <p:txBody>
          <a:bodyPr>
            <a:noAutofit/>
          </a:bodyPr>
          <a:lstStyle/>
          <a:p>
            <a:r>
              <a:rPr lang="en-US" sz="4000" dirty="0"/>
              <a:t>Jim Edward</a:t>
            </a:r>
            <a:br>
              <a:rPr lang="en-US" sz="4000" dirty="0"/>
            </a:br>
            <a:r>
              <a:rPr lang="en-US" sz="4000" dirty="0"/>
              <a:t>Acting Director</a:t>
            </a:r>
            <a:br>
              <a:rPr lang="en-US" sz="4000" dirty="0"/>
            </a:br>
            <a:r>
              <a:rPr lang="en-US" sz="4000" dirty="0"/>
              <a:t>Chesapeake Bay Program Office</a:t>
            </a:r>
            <a:br>
              <a:rPr lang="en-US" sz="4000" dirty="0"/>
            </a:br>
            <a:r>
              <a:rPr lang="en-US" sz="4000" dirty="0"/>
              <a:t>May 23,2018</a:t>
            </a:r>
            <a:br>
              <a:rPr lang="en-US" sz="4000" dirty="0"/>
            </a:br>
            <a:br>
              <a:rPr lang="en-US" sz="4000" dirty="0"/>
            </a:br>
            <a:r>
              <a:rPr lang="en-US" sz="4000" b="1" dirty="0">
                <a:solidFill>
                  <a:srgbClr val="FF0000"/>
                </a:solidFill>
              </a:rPr>
              <a:t>EPA’s Draft Final Phase III WIP Expectations</a:t>
            </a:r>
            <a:br>
              <a:rPr lang="en-US" sz="4000" b="1" dirty="0"/>
            </a:br>
            <a:endParaRPr lang="en-US" sz="4000" b="1" dirty="0"/>
          </a:p>
        </p:txBody>
      </p:sp>
      <p:sp>
        <p:nvSpPr>
          <p:cNvPr id="3" name="Slide Number Placeholder 2">
            <a:extLst>
              <a:ext uri="{FF2B5EF4-FFF2-40B4-BE49-F238E27FC236}">
                <a16:creationId xmlns:a16="http://schemas.microsoft.com/office/drawing/2014/main" id="{7C832345-FD4A-41D0-9A4E-A777167E8536}"/>
              </a:ext>
            </a:extLst>
          </p:cNvPr>
          <p:cNvSpPr>
            <a:spLocks noGrp="1"/>
          </p:cNvSpPr>
          <p:nvPr>
            <p:ph type="sldNum" sz="quarter" idx="12"/>
          </p:nvPr>
        </p:nvSpPr>
        <p:spPr/>
        <p:txBody>
          <a:bodyPr/>
          <a:lstStyle/>
          <a:p>
            <a:fld id="{3DCBF884-7288-4F61-87AC-2ADC24A00C4F}" type="slidenum">
              <a:rPr lang="en-US" smtClean="0"/>
              <a:t>1</a:t>
            </a:fld>
            <a:endParaRPr lang="en-US"/>
          </a:p>
        </p:txBody>
      </p:sp>
      <p:pic>
        <p:nvPicPr>
          <p:cNvPr id="7" name="Picture 6">
            <a:extLst>
              <a:ext uri="{FF2B5EF4-FFF2-40B4-BE49-F238E27FC236}">
                <a16:creationId xmlns:a16="http://schemas.microsoft.com/office/drawing/2014/main" id="{7B019FC9-89A3-478B-93F4-FDA0B6A6AD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6534" y="5423342"/>
            <a:ext cx="6141732" cy="1115570"/>
          </a:xfrm>
          <a:prstGeom prst="rect">
            <a:avLst/>
          </a:prstGeom>
        </p:spPr>
      </p:pic>
    </p:spTree>
    <p:extLst>
      <p:ext uri="{BB962C8B-B14F-4D97-AF65-F5344CB8AC3E}">
        <p14:creationId xmlns:p14="http://schemas.microsoft.com/office/powerpoint/2010/main" val="1023303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E44D40-CDA8-469D-89A5-4FBF0412457D}"/>
              </a:ext>
            </a:extLst>
          </p:cNvPr>
          <p:cNvSpPr txBox="1"/>
          <p:nvPr/>
        </p:nvSpPr>
        <p:spPr>
          <a:xfrm>
            <a:off x="2095500" y="977900"/>
            <a:ext cx="8648700" cy="3877985"/>
          </a:xfrm>
          <a:prstGeom prst="rect">
            <a:avLst/>
          </a:prstGeom>
          <a:noFill/>
        </p:spPr>
        <p:txBody>
          <a:bodyPr wrap="square" rtlCol="0">
            <a:spAutoFit/>
          </a:bodyPr>
          <a:lstStyle/>
          <a:p>
            <a:pPr algn="ctr"/>
            <a:r>
              <a:rPr lang="en-US" sz="7200" dirty="0">
                <a:solidFill>
                  <a:srgbClr val="0070C0"/>
                </a:solidFill>
              </a:rPr>
              <a:t>Questions?</a:t>
            </a:r>
          </a:p>
          <a:p>
            <a:endParaRPr lang="en-US" dirty="0"/>
          </a:p>
          <a:p>
            <a:endParaRPr lang="en-US" dirty="0"/>
          </a:p>
          <a:p>
            <a:endParaRPr lang="en-US" dirty="0"/>
          </a:p>
          <a:p>
            <a:pPr algn="ctr"/>
            <a:r>
              <a:rPr lang="en-US" sz="6000" dirty="0"/>
              <a:t>Jim Edward</a:t>
            </a:r>
          </a:p>
          <a:p>
            <a:pPr algn="ctr"/>
            <a:r>
              <a:rPr lang="en-US" sz="6000" dirty="0"/>
              <a:t>edward.james@epa.gov</a:t>
            </a:r>
          </a:p>
        </p:txBody>
      </p:sp>
      <p:sp>
        <p:nvSpPr>
          <p:cNvPr id="3" name="Slide Number Placeholder 2">
            <a:extLst>
              <a:ext uri="{FF2B5EF4-FFF2-40B4-BE49-F238E27FC236}">
                <a16:creationId xmlns:a16="http://schemas.microsoft.com/office/drawing/2014/main" id="{140C15A2-2558-44F3-9A34-A0D3F93018CC}"/>
              </a:ext>
            </a:extLst>
          </p:cNvPr>
          <p:cNvSpPr>
            <a:spLocks noGrp="1"/>
          </p:cNvSpPr>
          <p:nvPr>
            <p:ph type="sldNum" sz="quarter" idx="12"/>
          </p:nvPr>
        </p:nvSpPr>
        <p:spPr/>
        <p:txBody>
          <a:bodyPr/>
          <a:lstStyle/>
          <a:p>
            <a:fld id="{3DCBF884-7288-4F61-87AC-2ADC24A00C4F}" type="slidenum">
              <a:rPr lang="en-US" smtClean="0"/>
              <a:t>10</a:t>
            </a:fld>
            <a:endParaRPr lang="en-US"/>
          </a:p>
        </p:txBody>
      </p:sp>
      <p:pic>
        <p:nvPicPr>
          <p:cNvPr id="5" name="Picture 4">
            <a:extLst>
              <a:ext uri="{FF2B5EF4-FFF2-40B4-BE49-F238E27FC236}">
                <a16:creationId xmlns:a16="http://schemas.microsoft.com/office/drawing/2014/main" id="{D7761A0B-D8D1-421E-8206-26781E401D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5434" y="5423342"/>
            <a:ext cx="6141732" cy="1115570"/>
          </a:xfrm>
          <a:prstGeom prst="rect">
            <a:avLst/>
          </a:prstGeom>
        </p:spPr>
      </p:pic>
    </p:spTree>
    <p:extLst>
      <p:ext uri="{BB962C8B-B14F-4D97-AF65-F5344CB8AC3E}">
        <p14:creationId xmlns:p14="http://schemas.microsoft.com/office/powerpoint/2010/main" val="171673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6D12F3-D19D-4B76-98B0-7D30208E6720}"/>
              </a:ext>
            </a:extLst>
          </p:cNvPr>
          <p:cNvSpPr txBox="1"/>
          <p:nvPr/>
        </p:nvSpPr>
        <p:spPr>
          <a:xfrm>
            <a:off x="999067" y="609606"/>
            <a:ext cx="10312400" cy="5139869"/>
          </a:xfrm>
          <a:prstGeom prst="rect">
            <a:avLst/>
          </a:prstGeom>
          <a:noFill/>
        </p:spPr>
        <p:txBody>
          <a:bodyPr wrap="square" rtlCol="0">
            <a:spAutoFit/>
          </a:bodyPr>
          <a:lstStyle/>
          <a:p>
            <a:pPr algn="ctr"/>
            <a:r>
              <a:rPr lang="en-US" sz="4000" b="1" dirty="0">
                <a:solidFill>
                  <a:srgbClr val="0070C0"/>
                </a:solidFill>
              </a:rPr>
              <a:t>Overview</a:t>
            </a:r>
          </a:p>
          <a:p>
            <a:pPr lvl="0"/>
            <a:endParaRPr lang="en-US" b="1" dirty="0"/>
          </a:p>
          <a:p>
            <a:pPr marL="457200" lvl="0" indent="-457200">
              <a:buFont typeface="Wingdings" panose="05000000000000000000" pitchFamily="2" charset="2"/>
              <a:buChar char="Ø"/>
            </a:pPr>
            <a:r>
              <a:rPr lang="en-US" sz="2800" b="1" dirty="0"/>
              <a:t>The WIPs are a critical piece to restoring our local and Bay waters.</a:t>
            </a:r>
            <a:r>
              <a:rPr lang="en-US" sz="2800" dirty="0"/>
              <a:t> They are intended to provide clear roadmaps for how state jurisdictions, in coordination with their local and federal partners, will meet their nutrient and sediment goals in the Bay TMDL. </a:t>
            </a:r>
          </a:p>
          <a:p>
            <a:r>
              <a:rPr lang="en-US" sz="2800" dirty="0"/>
              <a:t> </a:t>
            </a:r>
          </a:p>
          <a:p>
            <a:pPr marL="457200" lvl="0" indent="-457200">
              <a:buFont typeface="Wingdings" panose="05000000000000000000" pitchFamily="2" charset="2"/>
              <a:buChar char="Ø"/>
            </a:pPr>
            <a:r>
              <a:rPr lang="en-US" sz="2800" b="1" dirty="0"/>
              <a:t>The Phase III WIPs will set forth the actions jurisdictions will implement between 2018 and 2025 </a:t>
            </a:r>
            <a:r>
              <a:rPr lang="en-US" sz="2800" dirty="0"/>
              <a:t>to have all practices and controls in place to achieve not only the Bay’s water quality standards but also address local water quality impairments. </a:t>
            </a:r>
          </a:p>
          <a:p>
            <a:endParaRPr lang="en-US" dirty="0"/>
          </a:p>
        </p:txBody>
      </p:sp>
      <p:sp>
        <p:nvSpPr>
          <p:cNvPr id="3" name="Slide Number Placeholder 2">
            <a:extLst>
              <a:ext uri="{FF2B5EF4-FFF2-40B4-BE49-F238E27FC236}">
                <a16:creationId xmlns:a16="http://schemas.microsoft.com/office/drawing/2014/main" id="{EF6A4D6A-FFE7-46A4-B57A-72117BCBC687}"/>
              </a:ext>
            </a:extLst>
          </p:cNvPr>
          <p:cNvSpPr>
            <a:spLocks noGrp="1"/>
          </p:cNvSpPr>
          <p:nvPr>
            <p:ph type="sldNum" sz="quarter" idx="12"/>
          </p:nvPr>
        </p:nvSpPr>
        <p:spPr/>
        <p:txBody>
          <a:bodyPr/>
          <a:lstStyle/>
          <a:p>
            <a:fld id="{3DCBF884-7288-4F61-87AC-2ADC24A00C4F}" type="slidenum">
              <a:rPr lang="en-US" smtClean="0"/>
              <a:t>2</a:t>
            </a:fld>
            <a:endParaRPr lang="en-US"/>
          </a:p>
        </p:txBody>
      </p:sp>
    </p:spTree>
    <p:extLst>
      <p:ext uri="{BB962C8B-B14F-4D97-AF65-F5344CB8AC3E}">
        <p14:creationId xmlns:p14="http://schemas.microsoft.com/office/powerpoint/2010/main" val="2335522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C88C69-2C62-48C4-BF5B-F226C1633DC9}"/>
              </a:ext>
            </a:extLst>
          </p:cNvPr>
          <p:cNvSpPr txBox="1"/>
          <p:nvPr/>
        </p:nvSpPr>
        <p:spPr>
          <a:xfrm>
            <a:off x="1083733" y="1066800"/>
            <a:ext cx="9973734" cy="4862870"/>
          </a:xfrm>
          <a:prstGeom prst="rect">
            <a:avLst/>
          </a:prstGeom>
          <a:noFill/>
        </p:spPr>
        <p:txBody>
          <a:bodyPr wrap="square" rtlCol="0">
            <a:spAutoFit/>
          </a:bodyPr>
          <a:lstStyle/>
          <a:p>
            <a:pPr algn="ctr"/>
            <a:r>
              <a:rPr lang="en-US" sz="4000" b="1" dirty="0">
                <a:solidFill>
                  <a:srgbClr val="0070C0"/>
                </a:solidFill>
              </a:rPr>
              <a:t>Overview (</a:t>
            </a:r>
            <a:r>
              <a:rPr lang="en-US" sz="4000" b="1" dirty="0" err="1">
                <a:solidFill>
                  <a:srgbClr val="0070C0"/>
                </a:solidFill>
              </a:rPr>
              <a:t>cont</a:t>
            </a:r>
            <a:r>
              <a:rPr lang="en-US" sz="4000" b="1" dirty="0">
                <a:solidFill>
                  <a:srgbClr val="0070C0"/>
                </a:solidFill>
              </a:rPr>
              <a:t>)</a:t>
            </a:r>
          </a:p>
          <a:p>
            <a:endParaRPr lang="en-US" sz="2800" dirty="0"/>
          </a:p>
          <a:p>
            <a:pPr marL="457200" lvl="0" indent="-457200">
              <a:buFont typeface="Wingdings" panose="05000000000000000000" pitchFamily="2" charset="2"/>
              <a:buChar char="Ø"/>
            </a:pPr>
            <a:r>
              <a:rPr lang="en-US" sz="2800" b="1" dirty="0"/>
              <a:t>EPA provided expectations to the state jurisdictions previously </a:t>
            </a:r>
            <a:r>
              <a:rPr lang="en-US" sz="2800" dirty="0"/>
              <a:t>to help guide development and implementation of their Phase I and Phase II WIPs, in 2009 and 2011, respectively. </a:t>
            </a:r>
          </a:p>
          <a:p>
            <a:r>
              <a:rPr lang="en-US" sz="2800" dirty="0"/>
              <a:t> </a:t>
            </a:r>
          </a:p>
          <a:p>
            <a:pPr marL="457200" lvl="0" indent="-457200">
              <a:buFont typeface="Wingdings" panose="05000000000000000000" pitchFamily="2" charset="2"/>
              <a:buChar char="Ø"/>
            </a:pPr>
            <a:r>
              <a:rPr lang="en-US" sz="2800" b="1" dirty="0"/>
              <a:t>EPA will release its final expectations for the Phase III WIPs to account for the next seven years of implementation </a:t>
            </a:r>
            <a:r>
              <a:rPr lang="en-US" sz="2800" dirty="0"/>
              <a:t>of the 2010 Bay TMDL, as well as to factor in new science and information resulting from the Bay TMDL’s midpoint assessment. </a:t>
            </a:r>
          </a:p>
          <a:p>
            <a:endParaRPr lang="en-US" b="1" dirty="0"/>
          </a:p>
        </p:txBody>
      </p:sp>
      <p:sp>
        <p:nvSpPr>
          <p:cNvPr id="3" name="Slide Number Placeholder 2">
            <a:extLst>
              <a:ext uri="{FF2B5EF4-FFF2-40B4-BE49-F238E27FC236}">
                <a16:creationId xmlns:a16="http://schemas.microsoft.com/office/drawing/2014/main" id="{BDC80AAD-C8E3-4E51-818C-00B7A6CD7C41}"/>
              </a:ext>
            </a:extLst>
          </p:cNvPr>
          <p:cNvSpPr>
            <a:spLocks noGrp="1"/>
          </p:cNvSpPr>
          <p:nvPr>
            <p:ph type="sldNum" sz="quarter" idx="12"/>
          </p:nvPr>
        </p:nvSpPr>
        <p:spPr/>
        <p:txBody>
          <a:bodyPr/>
          <a:lstStyle/>
          <a:p>
            <a:fld id="{3DCBF884-7288-4F61-87AC-2ADC24A00C4F}" type="slidenum">
              <a:rPr lang="en-US" smtClean="0"/>
              <a:t>3</a:t>
            </a:fld>
            <a:endParaRPr lang="en-US"/>
          </a:p>
        </p:txBody>
      </p:sp>
    </p:spTree>
    <p:extLst>
      <p:ext uri="{BB962C8B-B14F-4D97-AF65-F5344CB8AC3E}">
        <p14:creationId xmlns:p14="http://schemas.microsoft.com/office/powerpoint/2010/main" val="371342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F389C7-AEE8-46A9-8660-9DA3EB141B65}"/>
              </a:ext>
            </a:extLst>
          </p:cNvPr>
          <p:cNvSpPr txBox="1"/>
          <p:nvPr/>
        </p:nvSpPr>
        <p:spPr>
          <a:xfrm>
            <a:off x="711200" y="366897"/>
            <a:ext cx="10667999" cy="6093976"/>
          </a:xfrm>
          <a:prstGeom prst="rect">
            <a:avLst/>
          </a:prstGeom>
          <a:noFill/>
        </p:spPr>
        <p:txBody>
          <a:bodyPr wrap="square" rtlCol="0">
            <a:spAutoFit/>
          </a:bodyPr>
          <a:lstStyle/>
          <a:p>
            <a:pPr algn="ctr"/>
            <a:r>
              <a:rPr lang="en-US" sz="3600" b="1" dirty="0">
                <a:solidFill>
                  <a:srgbClr val="0070C0"/>
                </a:solidFill>
              </a:rPr>
              <a:t>General Phase III WIP Expectations</a:t>
            </a:r>
          </a:p>
          <a:p>
            <a:endParaRPr lang="en-US" sz="1600" dirty="0"/>
          </a:p>
          <a:p>
            <a:pPr lvl="0"/>
            <a:r>
              <a:rPr lang="en-US" sz="2400" b="1" dirty="0"/>
              <a:t>Our expectations were developed to provide the jurisdictions with the opportunity to build off their earlier WIP strategies to:</a:t>
            </a:r>
          </a:p>
          <a:p>
            <a:r>
              <a:rPr lang="en-US" sz="2000" dirty="0"/>
              <a:t> </a:t>
            </a:r>
          </a:p>
          <a:p>
            <a:pPr marL="800100" lvl="1" indent="-342900">
              <a:buFont typeface="Arial" panose="020B0604020202020204" pitchFamily="34" charset="0"/>
              <a:buChar char="•"/>
            </a:pPr>
            <a:r>
              <a:rPr lang="en-US" sz="2200" dirty="0"/>
              <a:t>Further optimize their choices of pollution reduction practices.</a:t>
            </a:r>
          </a:p>
          <a:p>
            <a:pPr marL="800100" lvl="1" indent="-342900">
              <a:buFont typeface="Arial" panose="020B0604020202020204" pitchFamily="34" charset="0"/>
              <a:buChar char="•"/>
            </a:pPr>
            <a:r>
              <a:rPr lang="en-US" sz="2200" dirty="0"/>
              <a:t>Incorporate lessons learned and new science and information from the midpoint assessment.</a:t>
            </a:r>
          </a:p>
          <a:p>
            <a:pPr marL="800100" lvl="1" indent="-342900">
              <a:buFont typeface="Arial" panose="020B0604020202020204" pitchFamily="34" charset="0"/>
              <a:buChar char="•"/>
            </a:pPr>
            <a:r>
              <a:rPr lang="en-US" sz="2200" dirty="0"/>
              <a:t>Develop comprehensive local and federal engagement strategies.</a:t>
            </a:r>
          </a:p>
          <a:p>
            <a:pPr marL="800100" lvl="1" indent="-342900">
              <a:buFont typeface="Arial" panose="020B0604020202020204" pitchFamily="34" charset="0"/>
              <a:buChar char="•"/>
            </a:pPr>
            <a:r>
              <a:rPr lang="en-US" sz="2200" dirty="0"/>
              <a:t>Account for growth and climate change, and ensure new pollutant loads are offset.</a:t>
            </a:r>
          </a:p>
          <a:p>
            <a:pPr marL="800100" lvl="1" indent="-342900">
              <a:buFont typeface="Arial" panose="020B0604020202020204" pitchFamily="34" charset="0"/>
              <a:buChar char="•"/>
            </a:pPr>
            <a:r>
              <a:rPr lang="en-US" sz="2200" dirty="0"/>
              <a:t>Build and sustain the necessary programmatic and funding capacity needed to achieve their 2025 goals.</a:t>
            </a:r>
          </a:p>
          <a:p>
            <a:pPr lvl="1"/>
            <a:endParaRPr lang="en-US" sz="2000" b="1" dirty="0"/>
          </a:p>
          <a:p>
            <a:r>
              <a:rPr lang="en-US" sz="2400" b="1" dirty="0"/>
              <a:t>EPA expects the jurisdictions’ Phase III WIPs to lay the groundwork for implementation</a:t>
            </a:r>
            <a:r>
              <a:rPr lang="en-US" sz="2400" dirty="0"/>
              <a:t> of the next generation of innovative practices and to continue to strengthen their respective policy, programmatic, legislative, and regulatory infrastructures necessary to achieve their Phase III WIP planning targets by 2025.  </a:t>
            </a:r>
          </a:p>
        </p:txBody>
      </p:sp>
      <p:sp>
        <p:nvSpPr>
          <p:cNvPr id="3" name="Slide Number Placeholder 2">
            <a:extLst>
              <a:ext uri="{FF2B5EF4-FFF2-40B4-BE49-F238E27FC236}">
                <a16:creationId xmlns:a16="http://schemas.microsoft.com/office/drawing/2014/main" id="{314114E9-CF45-4081-ADBD-DAA4B14AFC72}"/>
              </a:ext>
            </a:extLst>
          </p:cNvPr>
          <p:cNvSpPr>
            <a:spLocks noGrp="1"/>
          </p:cNvSpPr>
          <p:nvPr>
            <p:ph type="sldNum" sz="quarter" idx="12"/>
          </p:nvPr>
        </p:nvSpPr>
        <p:spPr/>
        <p:txBody>
          <a:bodyPr/>
          <a:lstStyle/>
          <a:p>
            <a:fld id="{3DCBF884-7288-4F61-87AC-2ADC24A00C4F}" type="slidenum">
              <a:rPr lang="en-US" smtClean="0"/>
              <a:t>4</a:t>
            </a:fld>
            <a:endParaRPr lang="en-US"/>
          </a:p>
        </p:txBody>
      </p:sp>
    </p:spTree>
    <p:extLst>
      <p:ext uri="{BB962C8B-B14F-4D97-AF65-F5344CB8AC3E}">
        <p14:creationId xmlns:p14="http://schemas.microsoft.com/office/powerpoint/2010/main" val="3964468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834E8C-01AA-429F-9408-6EAACEFCE935}"/>
              </a:ext>
            </a:extLst>
          </p:cNvPr>
          <p:cNvSpPr txBox="1"/>
          <p:nvPr/>
        </p:nvSpPr>
        <p:spPr>
          <a:xfrm>
            <a:off x="321733" y="211682"/>
            <a:ext cx="11548534" cy="6463308"/>
          </a:xfrm>
          <a:prstGeom prst="rect">
            <a:avLst/>
          </a:prstGeom>
          <a:noFill/>
        </p:spPr>
        <p:txBody>
          <a:bodyPr wrap="square" rtlCol="0">
            <a:spAutoFit/>
          </a:bodyPr>
          <a:lstStyle/>
          <a:p>
            <a:pPr algn="ctr"/>
            <a:r>
              <a:rPr lang="en-US" sz="3600" b="1" dirty="0">
                <a:solidFill>
                  <a:srgbClr val="0070C0"/>
                </a:solidFill>
              </a:rPr>
              <a:t>New Phase III WIP Expectations</a:t>
            </a:r>
          </a:p>
          <a:p>
            <a:endParaRPr lang="en-US" sz="1600" b="1" dirty="0"/>
          </a:p>
          <a:p>
            <a:pPr lvl="0"/>
            <a:r>
              <a:rPr lang="en-US" sz="2000" dirty="0"/>
              <a:t>There are several new expectations since the Phase I and Phase II WIPs were released and implemented:</a:t>
            </a:r>
          </a:p>
          <a:p>
            <a:r>
              <a:rPr lang="en-US" sz="2000" dirty="0"/>
              <a:t> </a:t>
            </a:r>
          </a:p>
          <a:p>
            <a:pPr marL="342900" indent="-342900">
              <a:buFont typeface="+mj-lt"/>
              <a:buAutoNum type="arabicPeriod"/>
            </a:pPr>
            <a:r>
              <a:rPr lang="en-US" sz="2000" b="1" dirty="0"/>
              <a:t>Local engagement and participation is critical to the success of meeting our water quality goals, as much of the implementation occurs at the local level. </a:t>
            </a:r>
            <a:r>
              <a:rPr lang="en-US" sz="2000" dirty="0"/>
              <a:t>The Partnership has embraced the use of </a:t>
            </a:r>
            <a:r>
              <a:rPr lang="en-US" sz="2000" b="1" dirty="0"/>
              <a:t>local planning goals</a:t>
            </a:r>
            <a:r>
              <a:rPr lang="en-US" sz="2000" dirty="0"/>
              <a:t> – essentially, translating the state-basin nutrient and sediment targets to a scale and measurable goal that local partners can relate to. </a:t>
            </a:r>
          </a:p>
          <a:p>
            <a:pPr marL="342900" indent="-342900">
              <a:buFont typeface="+mj-lt"/>
              <a:buAutoNum type="arabicPeriod"/>
            </a:pPr>
            <a:endParaRPr lang="en-US" sz="2000" dirty="0"/>
          </a:p>
          <a:p>
            <a:pPr marL="342900" indent="-342900">
              <a:buFont typeface="+mj-lt"/>
              <a:buAutoNum type="arabicPeriod"/>
            </a:pPr>
            <a:r>
              <a:rPr lang="en-US" sz="2000" b="1" dirty="0"/>
              <a:t>The Partnership recently agreed to use 2025 forecasted conditions in their Phase III WIPs to account for growth</a:t>
            </a:r>
            <a:r>
              <a:rPr lang="en-US" sz="2000" dirty="0"/>
              <a:t>, which includes changes in human and animal populations, shifting land use patterns, and housing density. These projections will be updated every two years to reflect the best available information and jurisdictions will use their two-year milestones to adapt their growth strategies accordingly.</a:t>
            </a:r>
          </a:p>
          <a:p>
            <a:pPr marL="342900" indent="-342900">
              <a:buFont typeface="+mj-lt"/>
              <a:buAutoNum type="arabicPeriod"/>
            </a:pPr>
            <a:endParaRPr lang="en-US" sz="2000" dirty="0"/>
          </a:p>
          <a:p>
            <a:pPr marL="342900" indent="-342900">
              <a:buFont typeface="+mj-lt"/>
              <a:buAutoNum type="arabicPeriod"/>
            </a:pPr>
            <a:r>
              <a:rPr lang="en-US" sz="2000" b="1" dirty="0"/>
              <a:t>The Partnership has recently decided to address </a:t>
            </a:r>
            <a:r>
              <a:rPr lang="en-US" sz="2000" b="1" dirty="0" err="1"/>
              <a:t>Conowingo</a:t>
            </a:r>
            <a:r>
              <a:rPr lang="en-US" sz="2000" b="1" dirty="0"/>
              <a:t> Dam infill in a collaborative fashion, as opposed to assigning responsibility to individual jurisdictions. </a:t>
            </a:r>
            <a:r>
              <a:rPr lang="en-US" sz="2000" dirty="0"/>
              <a:t>The plan is to develop a separate WIP </a:t>
            </a:r>
            <a:r>
              <a:rPr lang="en-US" sz="2000" b="1" dirty="0"/>
              <a:t>specific to </a:t>
            </a:r>
            <a:r>
              <a:rPr lang="en-US" sz="2000" b="1" dirty="0" err="1"/>
              <a:t>Conowingo</a:t>
            </a:r>
            <a:r>
              <a:rPr lang="en-US" sz="2000" b="1" dirty="0"/>
              <a:t> </a:t>
            </a:r>
            <a:r>
              <a:rPr lang="en-US" sz="2000" dirty="0"/>
              <a:t>that will encompass our collective implementation efforts and resources to reduce those additional nutrient and sediment loads as a result of the Dam’s loss of trapping capacity.  This </a:t>
            </a:r>
            <a:r>
              <a:rPr lang="en-US" sz="2000" dirty="0" err="1"/>
              <a:t>Conowingo</a:t>
            </a:r>
            <a:r>
              <a:rPr lang="en-US" sz="2000" dirty="0"/>
              <a:t> WIP will also include a financing strategy that will lay out the funds necessary in order to sustain implementation of the plan through 2025.</a:t>
            </a:r>
          </a:p>
        </p:txBody>
      </p:sp>
      <p:sp>
        <p:nvSpPr>
          <p:cNvPr id="2" name="Slide Number Placeholder 1">
            <a:extLst>
              <a:ext uri="{FF2B5EF4-FFF2-40B4-BE49-F238E27FC236}">
                <a16:creationId xmlns:a16="http://schemas.microsoft.com/office/drawing/2014/main" id="{4FF3F5F6-9E9D-4740-8DA5-F5222F753C48}"/>
              </a:ext>
            </a:extLst>
          </p:cNvPr>
          <p:cNvSpPr>
            <a:spLocks noGrp="1"/>
          </p:cNvSpPr>
          <p:nvPr>
            <p:ph type="sldNum" sz="quarter" idx="12"/>
          </p:nvPr>
        </p:nvSpPr>
        <p:spPr/>
        <p:txBody>
          <a:bodyPr/>
          <a:lstStyle/>
          <a:p>
            <a:fld id="{3DCBF884-7288-4F61-87AC-2ADC24A00C4F}" type="slidenum">
              <a:rPr lang="en-US" smtClean="0"/>
              <a:t>5</a:t>
            </a:fld>
            <a:endParaRPr lang="en-US"/>
          </a:p>
        </p:txBody>
      </p:sp>
    </p:spTree>
    <p:extLst>
      <p:ext uri="{BB962C8B-B14F-4D97-AF65-F5344CB8AC3E}">
        <p14:creationId xmlns:p14="http://schemas.microsoft.com/office/powerpoint/2010/main" val="1015091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18DEEF-5D14-4C94-AF09-1B0CDEABDD73}"/>
              </a:ext>
            </a:extLst>
          </p:cNvPr>
          <p:cNvSpPr txBox="1"/>
          <p:nvPr/>
        </p:nvSpPr>
        <p:spPr>
          <a:xfrm>
            <a:off x="270933" y="97372"/>
            <a:ext cx="11633199" cy="6709529"/>
          </a:xfrm>
          <a:prstGeom prst="rect">
            <a:avLst/>
          </a:prstGeom>
          <a:noFill/>
        </p:spPr>
        <p:txBody>
          <a:bodyPr wrap="square" rtlCol="0">
            <a:spAutoFit/>
          </a:bodyPr>
          <a:lstStyle/>
          <a:p>
            <a:pPr algn="ctr"/>
            <a:r>
              <a:rPr lang="en-US" sz="3600" b="1" dirty="0">
                <a:solidFill>
                  <a:srgbClr val="0070C0"/>
                </a:solidFill>
              </a:rPr>
              <a:t>New Phase III WIP Expectations (</a:t>
            </a:r>
            <a:r>
              <a:rPr lang="en-US" sz="3600" b="1" dirty="0" err="1">
                <a:solidFill>
                  <a:srgbClr val="0070C0"/>
                </a:solidFill>
              </a:rPr>
              <a:t>con’t</a:t>
            </a:r>
            <a:r>
              <a:rPr lang="en-US" sz="3600" b="1" dirty="0">
                <a:solidFill>
                  <a:srgbClr val="0070C0"/>
                </a:solidFill>
              </a:rPr>
              <a:t>.)</a:t>
            </a:r>
          </a:p>
          <a:p>
            <a:endParaRPr lang="en-US" sz="1400" b="1" dirty="0"/>
          </a:p>
          <a:p>
            <a:pPr marL="342900" indent="-342900">
              <a:buFont typeface="+mj-lt"/>
              <a:buAutoNum type="arabicPeriod" startAt="4"/>
            </a:pPr>
            <a:r>
              <a:rPr lang="en-US" sz="2000" b="1" dirty="0"/>
              <a:t>The PSC also committed to addressing climate change impacts both programmatically and numerically </a:t>
            </a:r>
            <a:r>
              <a:rPr lang="en-US" sz="2000" dirty="0"/>
              <a:t>and EPA supports this approach. Jurisdictions will document in their Phase III WIPs state and local actions planned and underway to address those impacts, and starting with the 2022-2023 milestones, jurisdictions will be expected to reduce the additional nutrient and sediment loads as a result of increased storm events, sea level rise, and temperature changes. </a:t>
            </a:r>
          </a:p>
          <a:p>
            <a:pPr marL="342900" indent="-342900">
              <a:buFont typeface="+mj-lt"/>
              <a:buAutoNum type="arabicPeriod" startAt="4"/>
            </a:pPr>
            <a:endParaRPr lang="en-US" sz="2000" dirty="0"/>
          </a:p>
          <a:p>
            <a:pPr marL="342900" indent="-342900">
              <a:buFont typeface="+mj-lt"/>
              <a:buAutoNum type="arabicPeriod" startAt="4"/>
            </a:pPr>
            <a:r>
              <a:rPr lang="en-US" sz="2000" b="1" dirty="0"/>
              <a:t>Jurisdictions are also being encouraged to consider the co-benefits of nutrient and sediment pollutant reduction practices beyond water quality </a:t>
            </a:r>
            <a:r>
              <a:rPr lang="en-US" sz="2000" dirty="0"/>
              <a:t>improvements during their planning and implementation efforts. </a:t>
            </a:r>
          </a:p>
          <a:p>
            <a:pPr marL="342900" indent="-342900">
              <a:buFont typeface="+mj-lt"/>
              <a:buAutoNum type="arabicPeriod" startAt="4"/>
            </a:pPr>
            <a:endParaRPr lang="en-US" sz="2000" dirty="0"/>
          </a:p>
          <a:p>
            <a:pPr marL="342900" indent="-342900">
              <a:buFont typeface="+mj-lt"/>
              <a:buAutoNum type="arabicPeriod" startAt="4"/>
            </a:pPr>
            <a:r>
              <a:rPr lang="en-US" sz="2000" b="1" dirty="0"/>
              <a:t>The tidal jurisdictions (DE, DC, MD, VA) will also be expected to conduct a finer level of BMP targeting </a:t>
            </a:r>
            <a:r>
              <a:rPr lang="en-US" sz="2000" dirty="0"/>
              <a:t>towards those segment-sheds that are significantly out of water quality standards attainment, given the proximity of those jurisdictions to tidal waters. </a:t>
            </a:r>
          </a:p>
          <a:p>
            <a:pPr marL="342900" indent="-342900">
              <a:buFont typeface="+mj-lt"/>
              <a:buAutoNum type="arabicPeriod" startAt="4"/>
            </a:pPr>
            <a:endParaRPr lang="en-US" sz="2000" dirty="0"/>
          </a:p>
          <a:p>
            <a:pPr marL="342900" indent="-342900">
              <a:buFont typeface="+mj-lt"/>
              <a:buAutoNum type="arabicPeriod" startAt="4"/>
            </a:pPr>
            <a:r>
              <a:rPr lang="en-US" sz="2000" b="1" dirty="0"/>
              <a:t>EPA also has developed specific Phase III WIP expectations for the Commonwealth of Pennsylvania </a:t>
            </a:r>
            <a:r>
              <a:rPr lang="en-US" sz="2000" dirty="0"/>
              <a:t>to help ensure Pennsylvania is on track for meeting their water quality goals under the Bay TMDL by 2025. </a:t>
            </a:r>
          </a:p>
          <a:p>
            <a:pPr marL="342900" indent="-342900">
              <a:buFont typeface="+mj-lt"/>
              <a:buAutoNum type="arabicPeriod" startAt="4"/>
            </a:pPr>
            <a:endParaRPr lang="en-US" sz="2000" dirty="0"/>
          </a:p>
          <a:p>
            <a:pPr marL="342900" indent="-342900">
              <a:buFont typeface="+mj-lt"/>
              <a:buAutoNum type="arabicPeriod" startAt="4"/>
            </a:pPr>
            <a:r>
              <a:rPr lang="en-US" sz="2000" b="1" dirty="0"/>
              <a:t>EPA will be issuing federal agency expectations </a:t>
            </a:r>
            <a:r>
              <a:rPr lang="en-US" sz="2000" dirty="0"/>
              <a:t>for the development of federal water quality milestones and the role federal agencies can play in the development and implementation of the jurisdictions’ Phase III WIPs. </a:t>
            </a:r>
          </a:p>
        </p:txBody>
      </p:sp>
      <p:sp>
        <p:nvSpPr>
          <p:cNvPr id="3" name="Slide Number Placeholder 2">
            <a:extLst>
              <a:ext uri="{FF2B5EF4-FFF2-40B4-BE49-F238E27FC236}">
                <a16:creationId xmlns:a16="http://schemas.microsoft.com/office/drawing/2014/main" id="{3C032608-D3F0-4225-89F8-79F689113122}"/>
              </a:ext>
            </a:extLst>
          </p:cNvPr>
          <p:cNvSpPr>
            <a:spLocks noGrp="1"/>
          </p:cNvSpPr>
          <p:nvPr>
            <p:ph type="sldNum" sz="quarter" idx="12"/>
          </p:nvPr>
        </p:nvSpPr>
        <p:spPr/>
        <p:txBody>
          <a:bodyPr/>
          <a:lstStyle/>
          <a:p>
            <a:fld id="{3DCBF884-7288-4F61-87AC-2ADC24A00C4F}" type="slidenum">
              <a:rPr lang="en-US" smtClean="0"/>
              <a:t>6</a:t>
            </a:fld>
            <a:endParaRPr lang="en-US"/>
          </a:p>
        </p:txBody>
      </p:sp>
    </p:spTree>
    <p:extLst>
      <p:ext uri="{BB962C8B-B14F-4D97-AF65-F5344CB8AC3E}">
        <p14:creationId xmlns:p14="http://schemas.microsoft.com/office/powerpoint/2010/main" val="511463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B1790F-A82E-4E98-A00B-ECD3D590E4C1}"/>
              </a:ext>
            </a:extLst>
          </p:cNvPr>
          <p:cNvSpPr txBox="1"/>
          <p:nvPr/>
        </p:nvSpPr>
        <p:spPr>
          <a:xfrm>
            <a:off x="524933" y="541867"/>
            <a:ext cx="11226800" cy="5693866"/>
          </a:xfrm>
          <a:prstGeom prst="rect">
            <a:avLst/>
          </a:prstGeom>
          <a:noFill/>
        </p:spPr>
        <p:txBody>
          <a:bodyPr wrap="square" rtlCol="0">
            <a:spAutoFit/>
          </a:bodyPr>
          <a:lstStyle/>
          <a:p>
            <a:pPr algn="ctr"/>
            <a:r>
              <a:rPr lang="en-US" sz="4000" b="1" dirty="0">
                <a:solidFill>
                  <a:srgbClr val="0070C0"/>
                </a:solidFill>
              </a:rPr>
              <a:t>CBP Partnership Role</a:t>
            </a:r>
          </a:p>
          <a:p>
            <a:endParaRPr lang="en-US" dirty="0"/>
          </a:p>
          <a:p>
            <a:pPr marL="342900" lvl="0" indent="-342900">
              <a:buFont typeface="Wingdings" panose="05000000000000000000" pitchFamily="2" charset="2"/>
              <a:buChar char="Ø"/>
            </a:pPr>
            <a:r>
              <a:rPr lang="en-US" sz="2400" b="1" dirty="0"/>
              <a:t>These Phase III WIP expectations went through thorough Partnership review prior to their interim release in January 2017</a:t>
            </a:r>
            <a:r>
              <a:rPr lang="en-US" sz="2400" dirty="0"/>
              <a:t>, and the document was later updated to reflect recent policy decisions by the CBP Principals’ Staff Committee on how the Phase III WIPs should account for growth, climate change impacts, and </a:t>
            </a:r>
            <a:r>
              <a:rPr lang="en-US" sz="2400" dirty="0" err="1"/>
              <a:t>Conowingo</a:t>
            </a:r>
            <a:r>
              <a:rPr lang="en-US" sz="2400" dirty="0"/>
              <a:t> dam infill. </a:t>
            </a:r>
          </a:p>
          <a:p>
            <a:r>
              <a:rPr lang="en-US" sz="2400" dirty="0"/>
              <a:t> </a:t>
            </a:r>
          </a:p>
          <a:p>
            <a:pPr marL="342900" lvl="0" indent="-342900">
              <a:buFont typeface="Wingdings" panose="05000000000000000000" pitchFamily="2" charset="2"/>
              <a:buChar char="Ø"/>
            </a:pPr>
            <a:r>
              <a:rPr lang="en-US" sz="2400" b="1" dirty="0"/>
              <a:t>Although this document is being released by EPA, many of these expectations are Partnership driven </a:t>
            </a:r>
            <a:r>
              <a:rPr lang="en-US" sz="2400" dirty="0"/>
              <a:t>and reflect Partnership priorities and PSC decisions. </a:t>
            </a:r>
          </a:p>
          <a:p>
            <a:r>
              <a:rPr lang="en-US" sz="2400" dirty="0"/>
              <a:t> </a:t>
            </a:r>
          </a:p>
          <a:p>
            <a:pPr marL="342900" lvl="0" indent="-342900">
              <a:buFont typeface="Wingdings" panose="05000000000000000000" pitchFamily="2" charset="2"/>
              <a:buChar char="Ø"/>
            </a:pPr>
            <a:r>
              <a:rPr lang="en-US" sz="2400" b="1" dirty="0"/>
              <a:t>EPA recognizes that Phase III WIP commitments may need to be modified during the 2018-2025 timeframe</a:t>
            </a:r>
            <a:r>
              <a:rPr lang="en-US" sz="2400" dirty="0"/>
              <a:t>, and EPA expects the jurisdictions to update those programmatic and/or numeric commitments, as appropriate, through their two-year water quality milestones.  </a:t>
            </a:r>
          </a:p>
          <a:p>
            <a:endParaRPr lang="en-US" dirty="0"/>
          </a:p>
        </p:txBody>
      </p:sp>
      <p:sp>
        <p:nvSpPr>
          <p:cNvPr id="3" name="Slide Number Placeholder 2">
            <a:extLst>
              <a:ext uri="{FF2B5EF4-FFF2-40B4-BE49-F238E27FC236}">
                <a16:creationId xmlns:a16="http://schemas.microsoft.com/office/drawing/2014/main" id="{66A60BFF-7EE6-4E5E-821E-9F623DB6A729}"/>
              </a:ext>
            </a:extLst>
          </p:cNvPr>
          <p:cNvSpPr>
            <a:spLocks noGrp="1"/>
          </p:cNvSpPr>
          <p:nvPr>
            <p:ph type="sldNum" sz="quarter" idx="12"/>
          </p:nvPr>
        </p:nvSpPr>
        <p:spPr/>
        <p:txBody>
          <a:bodyPr/>
          <a:lstStyle/>
          <a:p>
            <a:fld id="{3DCBF884-7288-4F61-87AC-2ADC24A00C4F}" type="slidenum">
              <a:rPr lang="en-US" smtClean="0"/>
              <a:t>7</a:t>
            </a:fld>
            <a:endParaRPr lang="en-US"/>
          </a:p>
        </p:txBody>
      </p:sp>
    </p:spTree>
    <p:extLst>
      <p:ext uri="{BB962C8B-B14F-4D97-AF65-F5344CB8AC3E}">
        <p14:creationId xmlns:p14="http://schemas.microsoft.com/office/powerpoint/2010/main" val="289607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A8001A-7747-4A7D-BEF1-20627A1A97E0}"/>
              </a:ext>
            </a:extLst>
          </p:cNvPr>
          <p:cNvSpPr txBox="1"/>
          <p:nvPr/>
        </p:nvSpPr>
        <p:spPr>
          <a:xfrm>
            <a:off x="372531" y="491075"/>
            <a:ext cx="11328400" cy="5632311"/>
          </a:xfrm>
          <a:prstGeom prst="rect">
            <a:avLst/>
          </a:prstGeom>
          <a:noFill/>
        </p:spPr>
        <p:txBody>
          <a:bodyPr wrap="square" rtlCol="0">
            <a:spAutoFit/>
          </a:bodyPr>
          <a:lstStyle/>
          <a:p>
            <a:pPr algn="ctr"/>
            <a:r>
              <a:rPr lang="en-US" sz="3600" b="1" dirty="0">
                <a:solidFill>
                  <a:srgbClr val="0070C0"/>
                </a:solidFill>
              </a:rPr>
              <a:t>Changes in Level of Effort for Phase III WIPS</a:t>
            </a:r>
          </a:p>
          <a:p>
            <a:endParaRPr lang="en-US" dirty="0"/>
          </a:p>
          <a:p>
            <a:pPr marL="342900" lvl="0" indent="-342900">
              <a:buFont typeface="Wingdings" panose="05000000000000000000" pitchFamily="2" charset="2"/>
              <a:buChar char="Ø"/>
            </a:pPr>
            <a:r>
              <a:rPr lang="en-US" sz="2400" b="1" dirty="0"/>
              <a:t>Since completion of the Phase II WIPs in 2012, the Partnership has undertaken a midpoint assessment </a:t>
            </a:r>
            <a:r>
              <a:rPr lang="en-US" sz="2400" dirty="0"/>
              <a:t>of progress to determine if restoration efforts are working as intended. The TMDL midpoint assessment also incorporated the best available science and data into our collective decision-making and into the Phase 6 model and suite of decision support tools. </a:t>
            </a:r>
          </a:p>
          <a:p>
            <a:r>
              <a:rPr lang="en-US" sz="2400" dirty="0"/>
              <a:t> </a:t>
            </a:r>
          </a:p>
          <a:p>
            <a:pPr marL="342900" lvl="0" indent="-342900">
              <a:buFont typeface="Wingdings" panose="05000000000000000000" pitchFamily="2" charset="2"/>
              <a:buChar char="Ø"/>
            </a:pPr>
            <a:r>
              <a:rPr lang="en-US" sz="2400" b="1" dirty="0"/>
              <a:t>The results of the Bay TMDL’s midpoint assessment show that changes to levels of effort may be necessary for certain jurisdictions </a:t>
            </a:r>
            <a:r>
              <a:rPr lang="en-US" sz="2400" dirty="0"/>
              <a:t>to meet their Phase III WIP planning targets.  The drivers of these changes include improved state and local land use data, new methods to model and simulate agricultural data inputs (e.g., fertilizer sales data), “early” verification of BMP implementation and data reporting, and accounting for growth occurring across the urban and agricultural sectors.  </a:t>
            </a:r>
          </a:p>
          <a:p>
            <a:endParaRPr lang="en-US" dirty="0"/>
          </a:p>
        </p:txBody>
      </p:sp>
      <p:sp>
        <p:nvSpPr>
          <p:cNvPr id="3" name="Slide Number Placeholder 2">
            <a:extLst>
              <a:ext uri="{FF2B5EF4-FFF2-40B4-BE49-F238E27FC236}">
                <a16:creationId xmlns:a16="http://schemas.microsoft.com/office/drawing/2014/main" id="{4EF7C3F8-2F25-4EB8-88CD-D332988536E6}"/>
              </a:ext>
            </a:extLst>
          </p:cNvPr>
          <p:cNvSpPr>
            <a:spLocks noGrp="1"/>
          </p:cNvSpPr>
          <p:nvPr>
            <p:ph type="sldNum" sz="quarter" idx="12"/>
          </p:nvPr>
        </p:nvSpPr>
        <p:spPr/>
        <p:txBody>
          <a:bodyPr/>
          <a:lstStyle/>
          <a:p>
            <a:fld id="{3DCBF884-7288-4F61-87AC-2ADC24A00C4F}" type="slidenum">
              <a:rPr lang="en-US" smtClean="0"/>
              <a:t>8</a:t>
            </a:fld>
            <a:endParaRPr lang="en-US"/>
          </a:p>
        </p:txBody>
      </p:sp>
    </p:spTree>
    <p:extLst>
      <p:ext uri="{BB962C8B-B14F-4D97-AF65-F5344CB8AC3E}">
        <p14:creationId xmlns:p14="http://schemas.microsoft.com/office/powerpoint/2010/main" val="1101578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9F8354-48AB-4262-991C-58C00640653C}"/>
              </a:ext>
            </a:extLst>
          </p:cNvPr>
          <p:cNvSpPr txBox="1"/>
          <p:nvPr/>
        </p:nvSpPr>
        <p:spPr>
          <a:xfrm>
            <a:off x="491067" y="169342"/>
            <a:ext cx="11243733" cy="6524863"/>
          </a:xfrm>
          <a:prstGeom prst="rect">
            <a:avLst/>
          </a:prstGeom>
          <a:noFill/>
        </p:spPr>
        <p:txBody>
          <a:bodyPr wrap="square" rtlCol="0">
            <a:spAutoFit/>
          </a:bodyPr>
          <a:lstStyle/>
          <a:p>
            <a:pPr algn="ctr"/>
            <a:r>
              <a:rPr lang="en-US" sz="4000" b="1" dirty="0">
                <a:solidFill>
                  <a:srgbClr val="0070C0"/>
                </a:solidFill>
              </a:rPr>
              <a:t>Closing</a:t>
            </a:r>
          </a:p>
          <a:p>
            <a:endParaRPr lang="en-US" dirty="0"/>
          </a:p>
          <a:p>
            <a:pPr marL="342900" lvl="0" indent="-342900">
              <a:buFont typeface="Wingdings" panose="05000000000000000000" pitchFamily="2" charset="2"/>
              <a:buChar char="Ø"/>
            </a:pPr>
            <a:r>
              <a:rPr lang="en-US" sz="2400" b="1" dirty="0"/>
              <a:t>EPA continues to work with each of the seven Bay watershed jurisdictions to better understand the sources and drivers of these changes</a:t>
            </a:r>
            <a:r>
              <a:rPr lang="en-US" sz="2400" dirty="0"/>
              <a:t>, and how adjusting for these changes may impact the final Phase III WIP planning targets. As a partnership, we need to recognize the good work and progress we’ve made in meeting our water quality commitments, while knowing that additional effort is needed to get us to the 2025 goals. </a:t>
            </a:r>
          </a:p>
          <a:p>
            <a:pPr marL="342900" lvl="0" indent="-342900">
              <a:buFont typeface="Wingdings" panose="05000000000000000000" pitchFamily="2" charset="2"/>
              <a:buChar char="Ø"/>
            </a:pPr>
            <a:endParaRPr lang="en-US" sz="2400" dirty="0"/>
          </a:p>
          <a:p>
            <a:pPr marL="342900" lvl="0" indent="-342900">
              <a:buFont typeface="Wingdings" panose="05000000000000000000" pitchFamily="2" charset="2"/>
              <a:buChar char="Ø"/>
            </a:pPr>
            <a:r>
              <a:rPr lang="en-US" sz="2400" b="1" dirty="0"/>
              <a:t>We have a shared understanding of how much farther we need to go</a:t>
            </a:r>
            <a:r>
              <a:rPr lang="en-US" sz="2400" dirty="0"/>
              <a:t>, what’s needed – both through regulatory and voluntary means – to get us there, and what resources are key to making a demonstrable difference at the state and local levels. </a:t>
            </a:r>
          </a:p>
          <a:p>
            <a:r>
              <a:rPr lang="en-US" sz="2400" dirty="0"/>
              <a:t> </a:t>
            </a:r>
          </a:p>
          <a:p>
            <a:pPr marL="342900" lvl="0" indent="-342900">
              <a:buFont typeface="Wingdings" panose="05000000000000000000" pitchFamily="2" charset="2"/>
              <a:buChar char="Ø"/>
            </a:pPr>
            <a:r>
              <a:rPr lang="en-US" sz="2400" dirty="0"/>
              <a:t>EPA looks forward to our continued collaboration with each of the seven Bay watershed jurisdictions as they develop and implement their Phase III WIPs, and EPA will continue to support these efforts through technical assistance, funding, facilitation services, and other resources. </a:t>
            </a:r>
          </a:p>
        </p:txBody>
      </p:sp>
      <p:sp>
        <p:nvSpPr>
          <p:cNvPr id="3" name="Slide Number Placeholder 2">
            <a:extLst>
              <a:ext uri="{FF2B5EF4-FFF2-40B4-BE49-F238E27FC236}">
                <a16:creationId xmlns:a16="http://schemas.microsoft.com/office/drawing/2014/main" id="{DCE4271F-30C0-4B55-8AD9-4C5C0088F216}"/>
              </a:ext>
            </a:extLst>
          </p:cNvPr>
          <p:cNvSpPr>
            <a:spLocks noGrp="1"/>
          </p:cNvSpPr>
          <p:nvPr>
            <p:ph type="sldNum" sz="quarter" idx="12"/>
          </p:nvPr>
        </p:nvSpPr>
        <p:spPr/>
        <p:txBody>
          <a:bodyPr/>
          <a:lstStyle/>
          <a:p>
            <a:fld id="{3DCBF884-7288-4F61-87AC-2ADC24A00C4F}" type="slidenum">
              <a:rPr lang="en-US" smtClean="0"/>
              <a:t>9</a:t>
            </a:fld>
            <a:endParaRPr lang="en-US"/>
          </a:p>
        </p:txBody>
      </p:sp>
    </p:spTree>
    <p:extLst>
      <p:ext uri="{BB962C8B-B14F-4D97-AF65-F5344CB8AC3E}">
        <p14:creationId xmlns:p14="http://schemas.microsoft.com/office/powerpoint/2010/main" val="714703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466AE7A-974B-4BFF-871C-2E04FEB304D3}">
  <ds:schemaRefs>
    <ds:schemaRef ds:uri="ESRI.ArcGIS.Mapping.OfficeIntegration.PowerPointInfo"/>
  </ds:schemaRefs>
</ds:datastoreItem>
</file>

<file path=customXml/itemProps10.xml><?xml version="1.0" encoding="utf-8"?>
<ds:datastoreItem xmlns:ds="http://schemas.openxmlformats.org/officeDocument/2006/customXml" ds:itemID="{B9175AEA-2149-4003-8607-E8752F33450F}">
  <ds:schemaRefs>
    <ds:schemaRef ds:uri="ESRI.ArcGIS.Mapping.OfficeIntegration.PowerPointInfo"/>
  </ds:schemaRefs>
</ds:datastoreItem>
</file>

<file path=customXml/itemProps11.xml><?xml version="1.0" encoding="utf-8"?>
<ds:datastoreItem xmlns:ds="http://schemas.openxmlformats.org/officeDocument/2006/customXml" ds:itemID="{880C93F4-41FC-450A-A03A-37B028F7E438}">
  <ds:schemaRefs>
    <ds:schemaRef ds:uri="ESRI.ArcGIS.Mapping.OfficeIntegration.PowerPointInfo"/>
  </ds:schemaRefs>
</ds:datastoreItem>
</file>

<file path=customXml/itemProps12.xml><?xml version="1.0" encoding="utf-8"?>
<ds:datastoreItem xmlns:ds="http://schemas.openxmlformats.org/officeDocument/2006/customXml" ds:itemID="{FF54260D-E8DB-4726-8197-B67AC9093CAA}">
  <ds:schemaRefs>
    <ds:schemaRef ds:uri="ESRI.ArcGIS.Mapping.OfficeIntegration.PowerPointInfo"/>
  </ds:schemaRefs>
</ds:datastoreItem>
</file>

<file path=customXml/itemProps13.xml><?xml version="1.0" encoding="utf-8"?>
<ds:datastoreItem xmlns:ds="http://schemas.openxmlformats.org/officeDocument/2006/customXml" ds:itemID="{C9C3C5D0-8B77-434C-A0DE-8D17D1351FFE}">
  <ds:schemaRefs>
    <ds:schemaRef ds:uri="ESRI.ArcGIS.Mapping.OfficeIntegration.PowerPointInfo"/>
  </ds:schemaRefs>
</ds:datastoreItem>
</file>

<file path=customXml/itemProps14.xml><?xml version="1.0" encoding="utf-8"?>
<ds:datastoreItem xmlns:ds="http://schemas.openxmlformats.org/officeDocument/2006/customXml" ds:itemID="{F0B31876-635C-410C-B8BB-D0A961D5AC8E}">
  <ds:schemaRefs>
    <ds:schemaRef ds:uri="ESRI.ArcGIS.Mapping.OfficeIntegration.PowerPointInfo"/>
  </ds:schemaRefs>
</ds:datastoreItem>
</file>

<file path=customXml/itemProps15.xml><?xml version="1.0" encoding="utf-8"?>
<ds:datastoreItem xmlns:ds="http://schemas.openxmlformats.org/officeDocument/2006/customXml" ds:itemID="{A2C81031-6F87-47F6-B0A0-BD347643842B}">
  <ds:schemaRefs>
    <ds:schemaRef ds:uri="ESRI.ArcGIS.Mapping.OfficeIntegration.PowerPointInfo"/>
  </ds:schemaRefs>
</ds:datastoreItem>
</file>

<file path=customXml/itemProps16.xml><?xml version="1.0" encoding="utf-8"?>
<ds:datastoreItem xmlns:ds="http://schemas.openxmlformats.org/officeDocument/2006/customXml" ds:itemID="{1C30FFEB-E894-4D6C-B611-6A7BE587CEB3}">
  <ds:schemaRefs>
    <ds:schemaRef ds:uri="ESRI.ArcGIS.Mapping.OfficeIntegration.PowerPointInfo"/>
  </ds:schemaRefs>
</ds:datastoreItem>
</file>

<file path=customXml/itemProps17.xml><?xml version="1.0" encoding="utf-8"?>
<ds:datastoreItem xmlns:ds="http://schemas.openxmlformats.org/officeDocument/2006/customXml" ds:itemID="{F1A33F54-82F3-47EC-8B0D-6F76C833DDC5}">
  <ds:schemaRefs>
    <ds:schemaRef ds:uri="ESRI.ArcGIS.Mapping.OfficeIntegration.PowerPointInfo"/>
  </ds:schemaRefs>
</ds:datastoreItem>
</file>

<file path=customXml/itemProps18.xml><?xml version="1.0" encoding="utf-8"?>
<ds:datastoreItem xmlns:ds="http://schemas.openxmlformats.org/officeDocument/2006/customXml" ds:itemID="{3CD27384-0058-42A3-99F9-4E0FBDF2B1B3}">
  <ds:schemaRefs>
    <ds:schemaRef ds:uri="ESRI.ArcGIS.Mapping.OfficeIntegration.PowerPointInfo"/>
  </ds:schemaRefs>
</ds:datastoreItem>
</file>

<file path=customXml/itemProps19.xml><?xml version="1.0" encoding="utf-8"?>
<ds:datastoreItem xmlns:ds="http://schemas.openxmlformats.org/officeDocument/2006/customXml" ds:itemID="{B1987875-79BB-41CD-9E15-FE625B0B667C}">
  <ds:schemaRefs>
    <ds:schemaRef ds:uri="ESRI.ArcGIS.Mapping.OfficeIntegration.PowerPointInfo"/>
  </ds:schemaRefs>
</ds:datastoreItem>
</file>

<file path=customXml/itemProps2.xml><?xml version="1.0" encoding="utf-8"?>
<ds:datastoreItem xmlns:ds="http://schemas.openxmlformats.org/officeDocument/2006/customXml" ds:itemID="{3A868CA9-655C-4020-B855-D07BF413B510}">
  <ds:schemaRefs>
    <ds:schemaRef ds:uri="ESRI.ArcGIS.Mapping.OfficeIntegration.PowerPointInfo"/>
  </ds:schemaRefs>
</ds:datastoreItem>
</file>

<file path=customXml/itemProps20.xml><?xml version="1.0" encoding="utf-8"?>
<ds:datastoreItem xmlns:ds="http://schemas.openxmlformats.org/officeDocument/2006/customXml" ds:itemID="{2E676EA1-2B5A-4403-8D8E-5EC9BAEB85EE}">
  <ds:schemaRefs>
    <ds:schemaRef ds:uri="ESRI.ArcGIS.Mapping.OfficeIntegration.PowerPointInfo"/>
  </ds:schemaRefs>
</ds:datastoreItem>
</file>

<file path=customXml/itemProps3.xml><?xml version="1.0" encoding="utf-8"?>
<ds:datastoreItem xmlns:ds="http://schemas.openxmlformats.org/officeDocument/2006/customXml" ds:itemID="{8D0AF423-EB97-4E9D-9EFE-9D269E2EEA13}">
  <ds:schemaRefs>
    <ds:schemaRef ds:uri="ESRI.ArcGIS.Mapping.OfficeIntegration.PowerPointInfo"/>
  </ds:schemaRefs>
</ds:datastoreItem>
</file>

<file path=customXml/itemProps4.xml><?xml version="1.0" encoding="utf-8"?>
<ds:datastoreItem xmlns:ds="http://schemas.openxmlformats.org/officeDocument/2006/customXml" ds:itemID="{7D02180B-87EA-48B8-B9EA-2C7014F11CD4}">
  <ds:schemaRefs>
    <ds:schemaRef ds:uri="ESRI.ArcGIS.Mapping.OfficeIntegration.PowerPointInfo"/>
  </ds:schemaRefs>
</ds:datastoreItem>
</file>

<file path=customXml/itemProps5.xml><?xml version="1.0" encoding="utf-8"?>
<ds:datastoreItem xmlns:ds="http://schemas.openxmlformats.org/officeDocument/2006/customXml" ds:itemID="{0818DBFD-CD40-47CB-9E9E-AD2E37901E2C}">
  <ds:schemaRefs>
    <ds:schemaRef ds:uri="ESRI.ArcGIS.Mapping.OfficeIntegration.PowerPointInfo"/>
  </ds:schemaRefs>
</ds:datastoreItem>
</file>

<file path=customXml/itemProps6.xml><?xml version="1.0" encoding="utf-8"?>
<ds:datastoreItem xmlns:ds="http://schemas.openxmlformats.org/officeDocument/2006/customXml" ds:itemID="{36342B71-3EB9-4A65-91DF-4CF8E8EF4AA9}">
  <ds:schemaRefs>
    <ds:schemaRef ds:uri="ESRI.ArcGIS.Mapping.OfficeIntegration.PowerPointInfo"/>
  </ds:schemaRefs>
</ds:datastoreItem>
</file>

<file path=customXml/itemProps7.xml><?xml version="1.0" encoding="utf-8"?>
<ds:datastoreItem xmlns:ds="http://schemas.openxmlformats.org/officeDocument/2006/customXml" ds:itemID="{44235067-BCD0-4CED-B93B-EC6B132E8BAB}">
  <ds:schemaRefs>
    <ds:schemaRef ds:uri="ESRI.ArcGIS.Mapping.OfficeIntegration.PowerPointInfo"/>
  </ds:schemaRefs>
</ds:datastoreItem>
</file>

<file path=customXml/itemProps8.xml><?xml version="1.0" encoding="utf-8"?>
<ds:datastoreItem xmlns:ds="http://schemas.openxmlformats.org/officeDocument/2006/customXml" ds:itemID="{5B7388B9-50FC-4866-9A66-86C3B8773F23}">
  <ds:schemaRefs>
    <ds:schemaRef ds:uri="ESRI.ArcGIS.Mapping.OfficeIntegration.PowerPointInfo"/>
  </ds:schemaRefs>
</ds:datastoreItem>
</file>

<file path=customXml/itemProps9.xml><?xml version="1.0" encoding="utf-8"?>
<ds:datastoreItem xmlns:ds="http://schemas.openxmlformats.org/officeDocument/2006/customXml" ds:itemID="{0705657C-8059-4A55-BD98-C13BB195D3B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206</TotalTime>
  <Words>844</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Jim Edward Acting Director Chesapeake Bay Program Office May 23,2018  EPA’s Draft Final Phase III WIP Expectations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May, Cynthia</dc:creator>
  <cp:lastModifiedBy>May, Cynthia</cp:lastModifiedBy>
  <cp:revision>26</cp:revision>
  <cp:lastPrinted>2018-05-11T15:46:16Z</cp:lastPrinted>
  <dcterms:created xsi:type="dcterms:W3CDTF">2018-05-10T13:32:49Z</dcterms:created>
  <dcterms:modified xsi:type="dcterms:W3CDTF">2018-05-18T17:28:10Z</dcterms:modified>
</cp:coreProperties>
</file>