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8" r:id="rId2"/>
    <p:sldId id="256" r:id="rId3"/>
    <p:sldId id="305" r:id="rId4"/>
    <p:sldId id="307" r:id="rId5"/>
    <p:sldId id="306" r:id="rId6"/>
    <p:sldId id="308" r:id="rId7"/>
    <p:sldId id="259" r:id="rId8"/>
    <p:sldId id="260" r:id="rId9"/>
    <p:sldId id="267" r:id="rId10"/>
    <p:sldId id="261" r:id="rId11"/>
    <p:sldId id="292" r:id="rId12"/>
    <p:sldId id="293" r:id="rId13"/>
    <p:sldId id="312" r:id="rId14"/>
    <p:sldId id="297" r:id="rId15"/>
    <p:sldId id="298" r:id="rId16"/>
    <p:sldId id="299" r:id="rId17"/>
    <p:sldId id="300" r:id="rId18"/>
    <p:sldId id="301" r:id="rId19"/>
    <p:sldId id="302" r:id="rId20"/>
    <p:sldId id="304" r:id="rId21"/>
    <p:sldId id="296" r:id="rId22"/>
    <p:sldId id="309" r:id="rId23"/>
    <p:sldId id="310" r:id="rId24"/>
    <p:sldId id="311" r:id="rId25"/>
    <p:sldId id="269" r:id="rId26"/>
    <p:sldId id="263" r:id="rId27"/>
    <p:sldId id="264" r:id="rId28"/>
    <p:sldId id="291" r:id="rId29"/>
    <p:sldId id="265" r:id="rId30"/>
    <p:sldId id="262" r:id="rId31"/>
    <p:sldId id="289" r:id="rId32"/>
    <p:sldId id="268" r:id="rId33"/>
    <p:sldId id="284" r:id="rId34"/>
    <p:sldId id="266" r:id="rId35"/>
    <p:sldId id="285" r:id="rId36"/>
    <p:sldId id="286" r:id="rId37"/>
    <p:sldId id="287" r:id="rId38"/>
    <p:sldId id="28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7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1EF8E1-1D46-423D-B7A4-B900B67147C4}"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20581-9F0E-4C3E-8A59-FEBEE547F5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4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1EF8E1-1D46-423D-B7A4-B900B67147C4}"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44980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1EF8E1-1D46-423D-B7A4-B900B67147C4}"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12044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1EF8E1-1D46-423D-B7A4-B900B67147C4}"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195161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1EF8E1-1D46-423D-B7A4-B900B67147C4}"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20581-9F0E-4C3E-8A59-FEBEE547F5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30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1EF8E1-1D46-423D-B7A4-B900B67147C4}"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197704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1EF8E1-1D46-423D-B7A4-B900B67147C4}"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330449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1EF8E1-1D46-423D-B7A4-B900B67147C4}"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68259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1EF8E1-1D46-423D-B7A4-B900B67147C4}" type="datetimeFigureOut">
              <a:rPr lang="en-US" smtClean="0"/>
              <a:t>9/7/2018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323303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D1EF8E1-1D46-423D-B7A4-B900B67147C4}" type="datetimeFigureOut">
              <a:rPr lang="en-US" smtClean="0"/>
              <a:t>9/7/2018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720581-9F0E-4C3E-8A59-FEBEE547F534}" type="slidenum">
              <a:rPr lang="en-US" smtClean="0"/>
              <a:t>‹#›</a:t>
            </a:fld>
            <a:endParaRPr lang="en-US"/>
          </a:p>
        </p:txBody>
      </p:sp>
    </p:spTree>
    <p:extLst>
      <p:ext uri="{BB962C8B-B14F-4D97-AF65-F5344CB8AC3E}">
        <p14:creationId xmlns:p14="http://schemas.microsoft.com/office/powerpoint/2010/main" val="128578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1EF8E1-1D46-423D-B7A4-B900B67147C4}"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20581-9F0E-4C3E-8A59-FEBEE547F534}" type="slidenum">
              <a:rPr lang="en-US" smtClean="0"/>
              <a:t>‹#›</a:t>
            </a:fld>
            <a:endParaRPr lang="en-US"/>
          </a:p>
        </p:txBody>
      </p:sp>
    </p:spTree>
    <p:extLst>
      <p:ext uri="{BB962C8B-B14F-4D97-AF65-F5344CB8AC3E}">
        <p14:creationId xmlns:p14="http://schemas.microsoft.com/office/powerpoint/2010/main" val="52547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D1EF8E1-1D46-423D-B7A4-B900B67147C4}" type="datetimeFigureOut">
              <a:rPr lang="en-US" smtClean="0"/>
              <a:t>9/7/2018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E720581-9F0E-4C3E-8A59-FEBEE547F5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4850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C375F-500C-4D96-8FBA-6D4ACC2DF19B}"/>
              </a:ext>
            </a:extLst>
          </p:cNvPr>
          <p:cNvSpPr>
            <a:spLocks noGrp="1"/>
          </p:cNvSpPr>
          <p:nvPr>
            <p:ph type="title"/>
          </p:nvPr>
        </p:nvSpPr>
        <p:spPr>
          <a:xfrm>
            <a:off x="628650" y="175846"/>
            <a:ext cx="7886700" cy="2725616"/>
          </a:xfrm>
        </p:spPr>
        <p:txBody>
          <a:bodyPr>
            <a:normAutofit fontScale="90000"/>
          </a:bodyPr>
          <a:lstStyle/>
          <a:p>
            <a:pPr algn="ctr"/>
            <a:r>
              <a:rPr lang="en-US" b="1" dirty="0"/>
              <a:t/>
            </a:r>
            <a:br>
              <a:rPr lang="en-US" b="1" dirty="0"/>
            </a:br>
            <a:r>
              <a:rPr lang="en-US" b="1" dirty="0"/>
              <a:t/>
            </a:r>
            <a:br>
              <a:rPr lang="en-US" b="1" dirty="0"/>
            </a:br>
            <a:r>
              <a:rPr lang="en-US" b="1" dirty="0"/>
              <a:t/>
            </a:r>
            <a:br>
              <a:rPr lang="en-US" b="1" dirty="0"/>
            </a:br>
            <a:r>
              <a:rPr lang="en-US" b="1" dirty="0"/>
              <a:t/>
            </a:r>
            <a:br>
              <a:rPr lang="en-US" b="1" dirty="0"/>
            </a:br>
            <a:r>
              <a:rPr lang="en-US" sz="4900" dirty="0"/>
              <a:t/>
            </a:r>
            <a:br>
              <a:rPr lang="en-US" sz="4900"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5FB74DE0-FCAE-401A-9BD4-E98AB3CDF205}"/>
              </a:ext>
            </a:extLst>
          </p:cNvPr>
          <p:cNvSpPr>
            <a:spLocks noGrp="1"/>
          </p:cNvSpPr>
          <p:nvPr>
            <p:ph idx="1"/>
          </p:nvPr>
        </p:nvSpPr>
        <p:spPr>
          <a:xfrm>
            <a:off x="628650" y="3956539"/>
            <a:ext cx="7886700" cy="2284390"/>
          </a:xfrm>
        </p:spPr>
        <p:txBody>
          <a:bodyPr>
            <a:normAutofit fontScale="25000" lnSpcReduction="20000"/>
          </a:bodyPr>
          <a:lstStyle/>
          <a:p>
            <a:pPr marL="0" marR="0" algn="ctr">
              <a:spcBef>
                <a:spcPts val="0"/>
              </a:spcBef>
              <a:spcAft>
                <a:spcPts val="0"/>
              </a:spcAft>
            </a:pPr>
            <a:r>
              <a:rPr lang="en-US" sz="3600" b="1" dirty="0">
                <a:latin typeface="Times New Roman" panose="02020603050405020304" pitchFamily="18" charset="0"/>
                <a:ea typeface="Times New Roman" panose="02020603050405020304" pitchFamily="18" charset="0"/>
              </a:rPr>
              <a:t>_________________________________</a:t>
            </a:r>
          </a:p>
          <a:p>
            <a:pPr marL="0" marR="0" algn="ctr">
              <a:spcBef>
                <a:spcPts val="0"/>
              </a:spcBef>
              <a:spcAft>
                <a:spcPts val="0"/>
              </a:spcAft>
            </a:pPr>
            <a:endParaRPr lang="en-US" sz="36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0" b="1" dirty="0">
                <a:latin typeface="Times New Roman" panose="02020603050405020304" pitchFamily="18" charset="0"/>
                <a:ea typeface="Times New Roman" panose="02020603050405020304" pitchFamily="18" charset="0"/>
              </a:rPr>
              <a:t>Citizens Advisory Committee</a:t>
            </a:r>
          </a:p>
          <a:p>
            <a:pPr marL="0" marR="0" algn="ctr">
              <a:spcBef>
                <a:spcPts val="0"/>
              </a:spcBef>
              <a:spcAft>
                <a:spcPts val="0"/>
              </a:spcAft>
            </a:pPr>
            <a:r>
              <a:rPr lang="en-US" sz="6400" dirty="0">
                <a:latin typeface="Times New Roman" panose="02020603050405020304" pitchFamily="18" charset="0"/>
                <a:ea typeface="Times New Roman" panose="02020603050405020304" pitchFamily="18" charset="0"/>
              </a:rPr>
              <a:t>To The Chesapeake Executive Council</a:t>
            </a:r>
          </a:p>
          <a:p>
            <a:pPr marL="0" indent="0" algn="ctr">
              <a:buNone/>
            </a:pPr>
            <a:endParaRPr lang="en-US" sz="2300" b="1" dirty="0"/>
          </a:p>
          <a:p>
            <a:pPr marL="0" indent="0" algn="ctr">
              <a:buNone/>
            </a:pPr>
            <a:endParaRPr lang="en-US" dirty="0"/>
          </a:p>
          <a:p>
            <a:pPr marL="0" indent="0" algn="ctr">
              <a:buNone/>
            </a:pPr>
            <a:endParaRPr lang="en-US" dirty="0"/>
          </a:p>
          <a:p>
            <a:pPr marL="0" indent="0" algn="ctr">
              <a:buNone/>
            </a:pPr>
            <a:r>
              <a:rPr lang="en-US" sz="5600" dirty="0"/>
              <a:t>September 6, 2018</a:t>
            </a:r>
          </a:p>
          <a:p>
            <a:pPr marL="0" indent="0" algn="ctr">
              <a:buNone/>
            </a:pPr>
            <a:r>
              <a:rPr lang="en-US" sz="5600" dirty="0"/>
              <a:t>Jeff Corbin</a:t>
            </a:r>
          </a:p>
          <a:p>
            <a:pPr marL="0" indent="0" algn="ctr">
              <a:buNone/>
            </a:pPr>
            <a:r>
              <a:rPr lang="en-US" sz="5600" dirty="0"/>
              <a:t>Restoration Systems, LLC</a:t>
            </a:r>
          </a:p>
        </p:txBody>
      </p:sp>
      <p:sp>
        <p:nvSpPr>
          <p:cNvPr id="14" name="TextBox 13">
            <a:extLst>
              <a:ext uri="{FF2B5EF4-FFF2-40B4-BE49-F238E27FC236}">
                <a16:creationId xmlns:a16="http://schemas.microsoft.com/office/drawing/2014/main" xmlns="" id="{0D3C1CB3-0A03-469F-9201-C04A8438F792}"/>
              </a:ext>
            </a:extLst>
          </p:cNvPr>
          <p:cNvSpPr txBox="1"/>
          <p:nvPr/>
        </p:nvSpPr>
        <p:spPr>
          <a:xfrm>
            <a:off x="290146" y="405254"/>
            <a:ext cx="8563708" cy="2616101"/>
          </a:xfrm>
          <a:prstGeom prst="rect">
            <a:avLst/>
          </a:prstGeom>
          <a:noFill/>
        </p:spPr>
        <p:txBody>
          <a:bodyPr wrap="square" rtlCol="0">
            <a:spAutoFit/>
          </a:bodyPr>
          <a:lstStyle/>
          <a:p>
            <a:pPr algn="ctr"/>
            <a:r>
              <a:rPr lang="en-US" sz="4400" b="1" dirty="0"/>
              <a:t>Virginia’s Nutrient Trading Program</a:t>
            </a:r>
          </a:p>
          <a:p>
            <a:pPr algn="ctr"/>
            <a:r>
              <a:rPr lang="en-US" sz="1600" b="1" dirty="0"/>
              <a:t>(aka Water Quality Trading)</a:t>
            </a:r>
          </a:p>
          <a:p>
            <a:pPr algn="ctr"/>
            <a:r>
              <a:rPr lang="en-US" sz="1600" b="1" dirty="0"/>
              <a:t>(aka Nutrient Credit Exchange Program)</a:t>
            </a:r>
            <a:r>
              <a:rPr lang="en-US" dirty="0"/>
              <a:t/>
            </a:r>
            <a:br>
              <a:rPr lang="en-US" dirty="0"/>
            </a:br>
            <a:r>
              <a:rPr lang="en-US" sz="800" dirty="0"/>
              <a:t/>
            </a:r>
            <a:br>
              <a:rPr lang="en-US" sz="800" dirty="0"/>
            </a:br>
            <a:r>
              <a:rPr lang="en-US" sz="800" dirty="0"/>
              <a:t/>
            </a:r>
            <a:br>
              <a:rPr lang="en-US" sz="800" dirty="0"/>
            </a:br>
            <a:endParaRPr lang="en-US" sz="2800" dirty="0"/>
          </a:p>
          <a:p>
            <a:pPr algn="ctr"/>
            <a:r>
              <a:rPr lang="en-US" sz="4400" dirty="0"/>
              <a:t>Then    Now    Where To?</a:t>
            </a:r>
          </a:p>
        </p:txBody>
      </p:sp>
      <p:sp>
        <p:nvSpPr>
          <p:cNvPr id="15" name="Arrow: Right 14">
            <a:extLst>
              <a:ext uri="{FF2B5EF4-FFF2-40B4-BE49-F238E27FC236}">
                <a16:creationId xmlns:a16="http://schemas.microsoft.com/office/drawing/2014/main" xmlns="" id="{EAE04FE9-2FEE-41BD-908E-4D33BFED7E80}"/>
              </a:ext>
            </a:extLst>
          </p:cNvPr>
          <p:cNvSpPr/>
          <p:nvPr/>
        </p:nvSpPr>
        <p:spPr>
          <a:xfrm>
            <a:off x="3006971" y="2507697"/>
            <a:ext cx="351691" cy="237777"/>
          </a:xfrm>
          <a:prstGeom prst="rightArrow">
            <a:avLst>
              <a:gd name="adj1" fmla="val 50000"/>
              <a:gd name="adj2" fmla="val 41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FD04D323-7C0A-440B-BA34-8CDD74E4D57A}"/>
              </a:ext>
            </a:extLst>
          </p:cNvPr>
          <p:cNvSpPr/>
          <p:nvPr/>
        </p:nvSpPr>
        <p:spPr>
          <a:xfrm>
            <a:off x="4572000" y="2507697"/>
            <a:ext cx="351691" cy="237777"/>
          </a:xfrm>
          <a:prstGeom prst="rightArrow">
            <a:avLst>
              <a:gd name="adj1" fmla="val 50000"/>
              <a:gd name="adj2" fmla="val 37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1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E7BB8-F2A3-4F6F-AFB2-0FCC8D6947F7}"/>
              </a:ext>
            </a:extLst>
          </p:cNvPr>
          <p:cNvSpPr>
            <a:spLocks noGrp="1"/>
          </p:cNvSpPr>
          <p:nvPr>
            <p:ph type="title"/>
          </p:nvPr>
        </p:nvSpPr>
        <p:spPr>
          <a:xfrm>
            <a:off x="193431" y="286605"/>
            <a:ext cx="8950569" cy="900358"/>
          </a:xfrm>
        </p:spPr>
        <p:txBody>
          <a:bodyPr>
            <a:normAutofit/>
          </a:bodyPr>
          <a:lstStyle/>
          <a:p>
            <a:r>
              <a:rPr lang="en-US" sz="4400" b="1" dirty="0">
                <a:effectLst>
                  <a:outerShdw blurRad="38100" dist="38100" dir="2700000" algn="tl">
                    <a:srgbClr val="000000">
                      <a:alpha val="43137"/>
                    </a:srgbClr>
                  </a:outerShdw>
                </a:effectLst>
              </a:rPr>
              <a:t>The “Save” for Nonpoint Source Trading</a:t>
            </a:r>
          </a:p>
        </p:txBody>
      </p:sp>
      <p:sp>
        <p:nvSpPr>
          <p:cNvPr id="3" name="Content Placeholder 2">
            <a:extLst>
              <a:ext uri="{FF2B5EF4-FFF2-40B4-BE49-F238E27FC236}">
                <a16:creationId xmlns:a16="http://schemas.microsoft.com/office/drawing/2014/main" xmlns="" id="{3C245200-661E-44A7-970A-5CF765C060DD}"/>
              </a:ext>
            </a:extLst>
          </p:cNvPr>
          <p:cNvSpPr>
            <a:spLocks noGrp="1"/>
          </p:cNvSpPr>
          <p:nvPr>
            <p:ph idx="1"/>
          </p:nvPr>
        </p:nvSpPr>
        <p:spPr>
          <a:xfrm>
            <a:off x="822959" y="1845733"/>
            <a:ext cx="7543801" cy="4379221"/>
          </a:xfrm>
        </p:spPr>
        <p:txBody>
          <a:bodyPr>
            <a:normAutofit fontScale="92500" lnSpcReduction="10000"/>
          </a:bodyPr>
          <a:lstStyle/>
          <a:p>
            <a:r>
              <a:rPr lang="en-US" dirty="0"/>
              <a:t>2009 – VA </a:t>
            </a:r>
            <a:r>
              <a:rPr lang="en-US" dirty="0" err="1"/>
              <a:t>Stormwater</a:t>
            </a:r>
            <a:r>
              <a:rPr lang="en-US" dirty="0"/>
              <a:t> Management Act – Nutrient Offsets</a:t>
            </a:r>
          </a:p>
          <a:p>
            <a:pPr marL="0" indent="0">
              <a:buNone/>
            </a:pPr>
            <a:r>
              <a:rPr lang="en-US" dirty="0"/>
              <a:t>	- VSMP Regs/Permits</a:t>
            </a:r>
          </a:p>
          <a:p>
            <a:pPr marL="0" indent="0">
              <a:buNone/>
            </a:pPr>
            <a:r>
              <a:rPr lang="en-US" dirty="0">
                <a:solidFill>
                  <a:srgbClr val="000000">
                    <a:lumMod val="75000"/>
                    <a:lumOff val="25000"/>
                  </a:srgbClr>
                </a:solidFill>
              </a:rPr>
              <a:t>	- </a:t>
            </a:r>
            <a:r>
              <a:rPr lang="en-US" u="sng" dirty="0">
                <a:solidFill>
                  <a:srgbClr val="000000">
                    <a:lumMod val="75000"/>
                    <a:lumOff val="25000"/>
                  </a:srgbClr>
                </a:solidFill>
              </a:rPr>
              <a:t>Perpetual Credits </a:t>
            </a:r>
            <a:r>
              <a:rPr lang="en-US" dirty="0">
                <a:solidFill>
                  <a:srgbClr val="000000">
                    <a:lumMod val="75000"/>
                    <a:lumOff val="25000"/>
                  </a:srgbClr>
                </a:solidFill>
              </a:rPr>
              <a:t>– Driven by TMDL Cap</a:t>
            </a:r>
            <a:endParaRPr lang="en-US" dirty="0"/>
          </a:p>
          <a:p>
            <a:pPr marL="0" indent="0">
              <a:buNone/>
            </a:pPr>
            <a:r>
              <a:rPr lang="en-US" dirty="0"/>
              <a:t>	- </a:t>
            </a:r>
            <a:r>
              <a:rPr lang="en-US" u="sng" dirty="0"/>
              <a:t>Stringent Driver </a:t>
            </a:r>
            <a:r>
              <a:rPr lang="en-US" dirty="0"/>
              <a:t>(0.41 lbs. P/acre/</a:t>
            </a:r>
            <a:r>
              <a:rPr lang="en-US" dirty="0" err="1"/>
              <a:t>yr</a:t>
            </a:r>
            <a:r>
              <a:rPr lang="en-US" dirty="0"/>
              <a:t>)</a:t>
            </a:r>
          </a:p>
          <a:p>
            <a:pPr marL="0" indent="0">
              <a:buNone/>
            </a:pPr>
            <a:r>
              <a:rPr lang="en-US" dirty="0"/>
              <a:t>	- P is the tradable pollutant </a:t>
            </a:r>
          </a:p>
          <a:p>
            <a:endParaRPr lang="en-US" sz="900" dirty="0"/>
          </a:p>
          <a:p>
            <a:r>
              <a:rPr lang="en-US" dirty="0"/>
              <a:t>Very Successful</a:t>
            </a:r>
          </a:p>
          <a:p>
            <a:endParaRPr lang="en-US" sz="800" dirty="0"/>
          </a:p>
          <a:p>
            <a:pPr lvl="1"/>
            <a:r>
              <a:rPr lang="en-US" dirty="0"/>
              <a:t>92 Banks Approved</a:t>
            </a:r>
          </a:p>
          <a:p>
            <a:pPr lvl="1"/>
            <a:r>
              <a:rPr lang="en-US" dirty="0"/>
              <a:t>5748 Credits released</a:t>
            </a:r>
          </a:p>
          <a:p>
            <a:pPr lvl="1"/>
            <a:r>
              <a:rPr lang="en-US" dirty="0"/>
              <a:t>3374 credits sold</a:t>
            </a:r>
          </a:p>
          <a:p>
            <a:pPr lvl="1"/>
            <a:r>
              <a:rPr lang="en-US" dirty="0"/>
              <a:t>&gt;$40 million market</a:t>
            </a:r>
          </a:p>
          <a:p>
            <a:pPr lvl="1"/>
            <a:r>
              <a:rPr lang="en-US" dirty="0"/>
              <a:t>--- 19 banks pending---</a:t>
            </a:r>
          </a:p>
          <a:p>
            <a:endParaRPr lang="en-US" dirty="0"/>
          </a:p>
        </p:txBody>
      </p:sp>
    </p:spTree>
    <p:extLst>
      <p:ext uri="{BB962C8B-B14F-4D97-AF65-F5344CB8AC3E}">
        <p14:creationId xmlns:p14="http://schemas.microsoft.com/office/powerpoint/2010/main" val="49511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BAC0A-872A-4DDD-8908-6ECF61BF4EB7}"/>
              </a:ext>
            </a:extLst>
          </p:cNvPr>
          <p:cNvSpPr>
            <a:spLocks noGrp="1"/>
          </p:cNvSpPr>
          <p:nvPr>
            <p:ph type="title"/>
          </p:nvPr>
        </p:nvSpPr>
        <p:spPr>
          <a:xfrm>
            <a:off x="800100" y="867571"/>
            <a:ext cx="7543800" cy="647115"/>
          </a:xfrm>
        </p:spPr>
        <p:txBody>
          <a:bodyPr>
            <a:noAutofit/>
          </a:bodyPr>
          <a:lstStyle/>
          <a:p>
            <a:pPr algn="ctr"/>
            <a:r>
              <a:rPr lang="en-US" altLang="en-US" spc="0" dirty="0">
                <a:solidFill>
                  <a:schemeClr val="tx1"/>
                </a:solidFill>
                <a:effectLst>
                  <a:outerShdw blurRad="38100" dist="38100" dir="2700000" algn="tl">
                    <a:srgbClr val="000000"/>
                  </a:outerShdw>
                </a:effectLst>
                <a:ea typeface="+mn-ea"/>
                <a:cs typeface="Arial"/>
              </a:rPr>
              <a:t>Credit Use Triggers</a:t>
            </a:r>
            <a:br>
              <a:rPr lang="en-US" altLang="en-US" spc="0" dirty="0">
                <a:solidFill>
                  <a:schemeClr val="tx1"/>
                </a:solidFill>
                <a:effectLst>
                  <a:outerShdw blurRad="38100" dist="38100" dir="2700000" algn="tl">
                    <a:srgbClr val="000000"/>
                  </a:outerShdw>
                </a:effectLst>
                <a:ea typeface="+mn-ea"/>
                <a:cs typeface="Arial"/>
              </a:rPr>
            </a:br>
            <a:r>
              <a:rPr lang="en-US" altLang="en-US" sz="1600" spc="0" dirty="0">
                <a:solidFill>
                  <a:schemeClr val="tx1"/>
                </a:solidFill>
                <a:effectLst>
                  <a:outerShdw blurRad="38100" dist="38100" dir="2700000" algn="tl">
                    <a:srgbClr val="000000"/>
                  </a:outerShdw>
                </a:effectLst>
                <a:ea typeface="+mn-ea"/>
                <a:cs typeface="Arial"/>
              </a:rPr>
              <a:t/>
            </a:r>
            <a:br>
              <a:rPr lang="en-US" altLang="en-US" sz="1600" spc="0" dirty="0">
                <a:solidFill>
                  <a:schemeClr val="tx1"/>
                </a:solidFill>
                <a:effectLst>
                  <a:outerShdw blurRad="38100" dist="38100" dir="2700000" algn="tl">
                    <a:srgbClr val="000000"/>
                  </a:outerShdw>
                </a:effectLst>
                <a:ea typeface="+mn-ea"/>
                <a:cs typeface="Arial"/>
              </a:rPr>
            </a:br>
            <a:r>
              <a:rPr lang="en-US" altLang="en-US" sz="1600" spc="0" dirty="0">
                <a:solidFill>
                  <a:schemeClr val="tx1"/>
                </a:solidFill>
                <a:effectLst>
                  <a:outerShdw blurRad="38100" dist="38100" dir="2700000" algn="tl">
                    <a:srgbClr val="000000"/>
                  </a:outerShdw>
                </a:effectLst>
                <a:ea typeface="+mn-ea"/>
                <a:cs typeface="Arial"/>
              </a:rPr>
              <a:t>** </a:t>
            </a:r>
            <a:r>
              <a:rPr lang="en-US" altLang="en-US" sz="1800" b="1" spc="0" dirty="0">
                <a:solidFill>
                  <a:srgbClr val="000000"/>
                </a:solidFill>
                <a:latin typeface="Calibri Light" panose="020F0302020204030204" pitchFamily="34" charset="0"/>
                <a:cs typeface="Arial"/>
              </a:rPr>
              <a:t>(Does NOT Address </a:t>
            </a:r>
            <a:r>
              <a:rPr lang="en-US" altLang="en-US" sz="1800" b="1" u="sng" spc="0" dirty="0">
                <a:solidFill>
                  <a:srgbClr val="000000"/>
                </a:solidFill>
                <a:latin typeface="Calibri Light" panose="020F0302020204030204" pitchFamily="34" charset="0"/>
                <a:cs typeface="Arial"/>
              </a:rPr>
              <a:t>Water Quantity</a:t>
            </a:r>
            <a:r>
              <a:rPr lang="en-US" altLang="en-US" sz="1800" b="1" spc="0" dirty="0">
                <a:solidFill>
                  <a:srgbClr val="000000"/>
                </a:solidFill>
                <a:latin typeface="Calibri Light" panose="020F0302020204030204" pitchFamily="34" charset="0"/>
                <a:cs typeface="Arial"/>
              </a:rPr>
              <a:t>) **</a:t>
            </a:r>
            <a:endParaRPr lang="en-US" dirty="0">
              <a:solidFill>
                <a:schemeClr val="tx1"/>
              </a:solidFill>
            </a:endParaRPr>
          </a:p>
        </p:txBody>
      </p:sp>
      <p:sp>
        <p:nvSpPr>
          <p:cNvPr id="3" name="Content Placeholder 2">
            <a:extLst>
              <a:ext uri="{FF2B5EF4-FFF2-40B4-BE49-F238E27FC236}">
                <a16:creationId xmlns:a16="http://schemas.microsoft.com/office/drawing/2014/main" xmlns="" id="{76D02742-800A-4463-81EF-026F24947554}"/>
              </a:ext>
            </a:extLst>
          </p:cNvPr>
          <p:cNvSpPr>
            <a:spLocks noGrp="1"/>
          </p:cNvSpPr>
          <p:nvPr>
            <p:ph idx="1"/>
          </p:nvPr>
        </p:nvSpPr>
        <p:spPr>
          <a:xfrm>
            <a:off x="822959" y="1845733"/>
            <a:ext cx="7543801" cy="4238543"/>
          </a:xfrm>
        </p:spPr>
        <p:txBody>
          <a:bodyPr>
            <a:normAutofit/>
          </a:bodyPr>
          <a:lstStyle/>
          <a:p>
            <a:pPr marL="342900" lvl="0" indent="-34290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dirty="0">
                <a:solidFill>
                  <a:schemeClr val="tx1"/>
                </a:solidFill>
                <a:latin typeface="Times New Roman"/>
                <a:cs typeface="Arial"/>
              </a:rPr>
              <a:t>– Under VA Code </a:t>
            </a:r>
            <a:r>
              <a:rPr lang="en-US" altLang="en-US" dirty="0">
                <a:solidFill>
                  <a:schemeClr val="tx1"/>
                </a:solidFill>
                <a:latin typeface="Times New Roman"/>
                <a:cs typeface="Times New Roman" panose="02020603050405020304" pitchFamily="18" charset="0"/>
              </a:rPr>
              <a:t>§62.1-44.15:35, credits may be used to meet VSMP phosphorus requirements when:</a:t>
            </a:r>
          </a:p>
          <a:p>
            <a:pPr marL="342900" lvl="0" indent="-342900" fontAlgn="base">
              <a:lnSpc>
                <a:spcPct val="100000"/>
              </a:lnSpc>
              <a:spcBef>
                <a:spcPct val="20000"/>
              </a:spcBef>
              <a:spcAft>
                <a:spcPct val="0"/>
              </a:spcAft>
              <a:buClr>
                <a:srgbClr val="FFFFFF"/>
              </a:buClr>
              <a:buSzPct val="60000"/>
              <a:buFont typeface="Wingdings" panose="05000000000000000000" pitchFamily="2" charset="2"/>
              <a:buChar char="Ø"/>
              <a:defRPr/>
            </a:pPr>
            <a:endParaRPr lang="en-US" altLang="en-US" dirty="0">
              <a:solidFill>
                <a:schemeClr val="tx1"/>
              </a:solidFill>
              <a:latin typeface="Times New Roman"/>
              <a:cs typeface="Times New Roman" panose="02020603050405020304" pitchFamily="18" charset="0"/>
            </a:endParaRPr>
          </a:p>
          <a:p>
            <a:pPr marL="742950" lvl="1" indent="-28575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sz="2000" b="1" dirty="0">
                <a:solidFill>
                  <a:schemeClr val="accent1"/>
                </a:solidFill>
                <a:latin typeface="Times New Roman"/>
                <a:cs typeface="Times New Roman" panose="02020603050405020304" pitchFamily="18" charset="0"/>
              </a:rPr>
              <a:t>- Phosphorus removal requirement &lt;10 lb. per year; OR</a:t>
            </a:r>
          </a:p>
          <a:p>
            <a:pPr marL="742950" lvl="1" indent="-28575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sz="2000" b="1" dirty="0">
                <a:solidFill>
                  <a:schemeClr val="accent1"/>
                </a:solidFill>
                <a:latin typeface="Times New Roman"/>
                <a:cs typeface="Times New Roman" panose="02020603050405020304" pitchFamily="18" charset="0"/>
              </a:rPr>
              <a:t>- Project area contains &lt;5 AC disturbance; OR</a:t>
            </a:r>
          </a:p>
          <a:p>
            <a:pPr marL="742950" lvl="1" indent="-28575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sz="2000" b="1" dirty="0">
                <a:solidFill>
                  <a:schemeClr val="accent1"/>
                </a:solidFill>
                <a:latin typeface="Times New Roman"/>
                <a:cs typeface="Times New Roman" panose="02020603050405020304" pitchFamily="18" charset="0"/>
              </a:rPr>
              <a:t>- Project achieves 75% phosphorus removal on-site; OR</a:t>
            </a:r>
          </a:p>
          <a:p>
            <a:pPr marL="742950" lvl="1" indent="-28575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sz="2000" b="1" dirty="0">
                <a:solidFill>
                  <a:schemeClr val="accent1"/>
                </a:solidFill>
                <a:latin typeface="Times New Roman"/>
                <a:cs typeface="Times New Roman" panose="02020603050405020304" pitchFamily="18" charset="0"/>
              </a:rPr>
              <a:t>- Project meets MEP approval;</a:t>
            </a:r>
          </a:p>
          <a:p>
            <a:pPr marL="742950" lvl="1" indent="-28575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sz="2000" b="1" dirty="0">
                <a:solidFill>
                  <a:schemeClr val="accent1"/>
                </a:solidFill>
                <a:latin typeface="Times New Roman"/>
                <a:cs typeface="Times New Roman" panose="02020603050405020304" pitchFamily="18" charset="0"/>
              </a:rPr>
              <a:t>- Replacing on-site BMPs not functioning or treating &lt;10 LB   	phosphorus per year</a:t>
            </a:r>
          </a:p>
          <a:p>
            <a:pPr marL="342900" lvl="0" indent="-342900" fontAlgn="base">
              <a:lnSpc>
                <a:spcPct val="100000"/>
              </a:lnSpc>
              <a:spcBef>
                <a:spcPct val="20000"/>
              </a:spcBef>
              <a:spcAft>
                <a:spcPct val="0"/>
              </a:spcAft>
              <a:buClr>
                <a:srgbClr val="FFFFFF"/>
              </a:buClr>
              <a:buSzPct val="60000"/>
              <a:buFont typeface="Wingdings" panose="05000000000000000000" pitchFamily="2" charset="2"/>
              <a:buChar char="Ø"/>
              <a:defRPr/>
            </a:pPr>
            <a:endParaRPr lang="en-US" altLang="en-US" dirty="0">
              <a:solidFill>
                <a:schemeClr val="tx1"/>
              </a:solidFill>
              <a:latin typeface="Times New Roman"/>
              <a:cs typeface="Arial"/>
            </a:endParaRPr>
          </a:p>
          <a:p>
            <a:pPr marL="342900" lvl="0" indent="-342900" fontAlgn="base">
              <a:lnSpc>
                <a:spcPct val="100000"/>
              </a:lnSpc>
              <a:spcBef>
                <a:spcPct val="20000"/>
              </a:spcBef>
              <a:spcAft>
                <a:spcPct val="0"/>
              </a:spcAft>
              <a:buClr>
                <a:srgbClr val="FFFFFF"/>
              </a:buClr>
              <a:buSzPct val="60000"/>
              <a:buFont typeface="Wingdings" panose="05000000000000000000" pitchFamily="2" charset="2"/>
              <a:buChar char="Ø"/>
              <a:defRPr/>
            </a:pPr>
            <a:r>
              <a:rPr lang="en-US" altLang="en-US" b="1" dirty="0">
                <a:solidFill>
                  <a:schemeClr val="tx1"/>
                </a:solidFill>
                <a:latin typeface="Times New Roman"/>
                <a:cs typeface="Arial"/>
              </a:rPr>
              <a:t>HUC</a:t>
            </a:r>
            <a:r>
              <a:rPr lang="en-US" altLang="en-US" dirty="0">
                <a:solidFill>
                  <a:srgbClr val="FFFFFF"/>
                </a:solidFill>
                <a:effectLst>
                  <a:outerShdw blurRad="38100" dist="38100" dir="2700000" algn="tl">
                    <a:srgbClr val="000000"/>
                  </a:outerShdw>
                </a:effectLst>
                <a:latin typeface="Times New Roman"/>
                <a:cs typeface="Arial"/>
              </a:rPr>
              <a:t> </a:t>
            </a:r>
            <a:r>
              <a:rPr lang="en-US" altLang="en-US" dirty="0">
                <a:solidFill>
                  <a:schemeClr val="tx1"/>
                </a:solidFill>
                <a:latin typeface="Times New Roman"/>
                <a:cs typeface="Arial"/>
              </a:rPr>
              <a:t>– permit applicant must purchase credits in 8-Digit HUC or adjacent in same tributary</a:t>
            </a:r>
            <a:endParaRPr lang="en-US" altLang="en-US" dirty="0">
              <a:solidFill>
                <a:schemeClr val="tx1"/>
              </a:solidFill>
              <a:latin typeface="Times New Roman"/>
              <a:cs typeface="Times New Roman" panose="02020603050405020304" pitchFamily="18" charset="0"/>
            </a:endParaRPr>
          </a:p>
          <a:p>
            <a:endParaRPr lang="en-US" dirty="0"/>
          </a:p>
        </p:txBody>
      </p:sp>
    </p:spTree>
    <p:extLst>
      <p:ext uri="{BB962C8B-B14F-4D97-AF65-F5344CB8AC3E}">
        <p14:creationId xmlns:p14="http://schemas.microsoft.com/office/powerpoint/2010/main" val="156299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EAEC3-79C9-4D9C-819E-F2287962F55F}"/>
              </a:ext>
            </a:extLst>
          </p:cNvPr>
          <p:cNvSpPr>
            <a:spLocks noGrp="1"/>
          </p:cNvSpPr>
          <p:nvPr>
            <p:ph type="title"/>
          </p:nvPr>
        </p:nvSpPr>
        <p:spPr>
          <a:xfrm>
            <a:off x="800100" y="307731"/>
            <a:ext cx="7543800" cy="1222131"/>
          </a:xfrm>
        </p:spPr>
        <p:txBody>
          <a:bodyPr>
            <a:normAutofit/>
          </a:bodyPr>
          <a:lstStyle/>
          <a:p>
            <a:pPr algn="ctr"/>
            <a:r>
              <a:rPr lang="en-US" altLang="en-US" sz="4400" b="1" spc="0" dirty="0">
                <a:solidFill>
                  <a:schemeClr val="tx1"/>
                </a:solidFill>
                <a:effectLst>
                  <a:outerShdw blurRad="38100" dist="38100" dir="2700000" algn="tl">
                    <a:srgbClr val="000000">
                      <a:alpha val="43137"/>
                    </a:srgbClr>
                  </a:outerShdw>
                </a:effectLst>
                <a:latin typeface="Calibri Light" panose="020F0302020204030204" pitchFamily="34" charset="0"/>
                <a:cs typeface="Arial"/>
              </a:rPr>
              <a:t>Applicable Project Types</a:t>
            </a:r>
            <a:br>
              <a:rPr lang="en-US" altLang="en-US" sz="4400" b="1" spc="0" dirty="0">
                <a:solidFill>
                  <a:schemeClr val="tx1"/>
                </a:solidFill>
                <a:effectLst>
                  <a:outerShdw blurRad="38100" dist="38100" dir="2700000" algn="tl">
                    <a:srgbClr val="000000">
                      <a:alpha val="43137"/>
                    </a:srgbClr>
                  </a:outerShdw>
                </a:effectLst>
                <a:latin typeface="Calibri Light" panose="020F0302020204030204" pitchFamily="34" charset="0"/>
                <a:cs typeface="Arial"/>
              </a:rPr>
            </a:br>
            <a:endParaRPr lang="en-US" sz="1800" b="1" dirty="0">
              <a:solidFill>
                <a:schemeClr val="tx1"/>
              </a:solidFill>
              <a:latin typeface="Calibri Light" panose="020F0302020204030204" pitchFamily="34" charset="0"/>
            </a:endParaRPr>
          </a:p>
        </p:txBody>
      </p:sp>
      <p:sp>
        <p:nvSpPr>
          <p:cNvPr id="3" name="Content Placeholder 2">
            <a:extLst>
              <a:ext uri="{FF2B5EF4-FFF2-40B4-BE49-F238E27FC236}">
                <a16:creationId xmlns:a16="http://schemas.microsoft.com/office/drawing/2014/main" xmlns="" id="{54DC20FD-0782-46C5-969B-2A6AEEEEEB6C}"/>
              </a:ext>
            </a:extLst>
          </p:cNvPr>
          <p:cNvSpPr>
            <a:spLocks noGrp="1"/>
          </p:cNvSpPr>
          <p:nvPr>
            <p:ph idx="1"/>
          </p:nvPr>
        </p:nvSpPr>
        <p:spPr/>
        <p:txBody>
          <a:bodyPr>
            <a:normAutofit lnSpcReduction="10000"/>
          </a:bodyPr>
          <a:lstStyle/>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a:t>
            </a:r>
            <a:r>
              <a:rPr lang="en-US" altLang="en-US" sz="3200" dirty="0">
                <a:solidFill>
                  <a:srgbClr val="00B050"/>
                </a:solidFill>
                <a:latin typeface="Times New Roman"/>
                <a:cs typeface="Times New Roman" panose="02020603050405020304" pitchFamily="18" charset="0"/>
              </a:rPr>
              <a:t>New Development</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a:t>
            </a:r>
            <a:r>
              <a:rPr lang="en-US" altLang="en-US" sz="3200" dirty="0">
                <a:solidFill>
                  <a:srgbClr val="00B050"/>
                </a:solidFill>
                <a:latin typeface="Times New Roman"/>
                <a:cs typeface="Times New Roman" panose="02020603050405020304" pitchFamily="18" charset="0"/>
              </a:rPr>
              <a:t>Redevelopment</a:t>
            </a:r>
            <a:r>
              <a:rPr lang="en-US" altLang="en-US" sz="3200" dirty="0">
                <a:solidFill>
                  <a:schemeClr val="tx1"/>
                </a:solidFill>
                <a:latin typeface="Times New Roman"/>
                <a:cs typeface="Times New Roman" panose="02020603050405020304" pitchFamily="18" charset="0"/>
              </a:rPr>
              <a:t> </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EPA TMDL Compliance</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Water Quality BMP Substitution</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Replacement of on-site BMPs</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a:t>
            </a:r>
            <a:r>
              <a:rPr lang="en-US" altLang="en-US" sz="3200" dirty="0">
                <a:solidFill>
                  <a:srgbClr val="00B050"/>
                </a:solidFill>
                <a:latin typeface="Times New Roman"/>
                <a:cs typeface="Times New Roman" panose="02020603050405020304" pitchFamily="18" charset="0"/>
              </a:rPr>
              <a:t>Linear Projects (e.g., VDOT)</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Compliance</a:t>
            </a:r>
          </a:p>
          <a:p>
            <a:pPr marL="342900" lvl="0" indent="-342900" fontAlgn="base">
              <a:spcBef>
                <a:spcPct val="20000"/>
              </a:spcBef>
              <a:spcAft>
                <a:spcPct val="0"/>
              </a:spcAft>
              <a:buClr>
                <a:srgbClr val="FFFFFF"/>
              </a:buClr>
              <a:buSzPct val="60000"/>
              <a:buFont typeface="Wingdings" panose="05000000000000000000" pitchFamily="2" charset="2"/>
              <a:buChar char="Ø"/>
              <a:defRPr/>
            </a:pPr>
            <a:r>
              <a:rPr lang="en-US" altLang="en-US" sz="3200" dirty="0">
                <a:solidFill>
                  <a:schemeClr val="tx1"/>
                </a:solidFill>
                <a:latin typeface="Times New Roman"/>
                <a:cs typeface="Times New Roman" panose="02020603050405020304" pitchFamily="18" charset="0"/>
              </a:rPr>
              <a:t>- Enforcement Actions</a:t>
            </a:r>
          </a:p>
          <a:p>
            <a:endParaRPr lang="en-US" dirty="0"/>
          </a:p>
        </p:txBody>
      </p:sp>
    </p:spTree>
    <p:extLst>
      <p:ext uri="{BB962C8B-B14F-4D97-AF65-F5344CB8AC3E}">
        <p14:creationId xmlns:p14="http://schemas.microsoft.com/office/powerpoint/2010/main" val="293801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B27FB-845C-4730-BC7B-E5874969CB2D}"/>
              </a:ext>
            </a:extLst>
          </p:cNvPr>
          <p:cNvSpPr>
            <a:spLocks noGrp="1"/>
          </p:cNvSpPr>
          <p:nvPr>
            <p:ph type="title"/>
          </p:nvPr>
        </p:nvSpPr>
        <p:spPr>
          <a:xfrm>
            <a:off x="342900" y="286604"/>
            <a:ext cx="8023860" cy="1450757"/>
          </a:xfrm>
        </p:spPr>
        <p:txBody>
          <a:bodyPr>
            <a:noAutofit/>
          </a:bodyPr>
          <a:lstStyle/>
          <a:p>
            <a:pPr algn="ctr"/>
            <a:r>
              <a:rPr lang="en-US" sz="4400" b="1" dirty="0">
                <a:effectLst>
                  <a:outerShdw blurRad="38100" dist="38100" dir="2700000" algn="tl">
                    <a:srgbClr val="000000">
                      <a:alpha val="43137"/>
                    </a:srgbClr>
                  </a:outerShdw>
                </a:effectLst>
              </a:rPr>
              <a:t>All “Land Conversion” with the exception of….</a:t>
            </a:r>
          </a:p>
        </p:txBody>
      </p:sp>
      <p:sp>
        <p:nvSpPr>
          <p:cNvPr id="3" name="Content Placeholder 2">
            <a:extLst>
              <a:ext uri="{FF2B5EF4-FFF2-40B4-BE49-F238E27FC236}">
                <a16:creationId xmlns:a16="http://schemas.microsoft.com/office/drawing/2014/main" xmlns="" id="{41722539-2311-4086-ACF2-26F5013D5B09}"/>
              </a:ext>
            </a:extLst>
          </p:cNvPr>
          <p:cNvSpPr>
            <a:spLocks noGrp="1"/>
          </p:cNvSpPr>
          <p:nvPr>
            <p:ph idx="1"/>
          </p:nvPr>
        </p:nvSpPr>
        <p:spPr/>
        <p:txBody>
          <a:bodyPr/>
          <a:lstStyle/>
          <a:p>
            <a:endParaRPr lang="en-US" dirty="0"/>
          </a:p>
          <a:p>
            <a:endParaRPr lang="en-US" dirty="0"/>
          </a:p>
          <a:p>
            <a:r>
              <a:rPr lang="en-US" sz="4400" dirty="0"/>
              <a:t>…CMP</a:t>
            </a:r>
          </a:p>
        </p:txBody>
      </p:sp>
    </p:spTree>
    <p:extLst>
      <p:ext uri="{BB962C8B-B14F-4D97-AF65-F5344CB8AC3E}">
        <p14:creationId xmlns:p14="http://schemas.microsoft.com/office/powerpoint/2010/main" val="400943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0" y="1"/>
            <a:ext cx="9190160" cy="6035370"/>
          </a:xfrm>
          <a:prstGeom prst="rect">
            <a:avLst/>
          </a:prstGeom>
        </p:spPr>
      </p:pic>
      <p:sp>
        <p:nvSpPr>
          <p:cNvPr id="5" name="TextBox 4"/>
          <p:cNvSpPr txBox="1"/>
          <p:nvPr/>
        </p:nvSpPr>
        <p:spPr>
          <a:xfrm>
            <a:off x="136281" y="3169277"/>
            <a:ext cx="4048857" cy="1015663"/>
          </a:xfrm>
          <a:prstGeom prst="rect">
            <a:avLst/>
          </a:prstGeom>
          <a:noFill/>
        </p:spPr>
        <p:txBody>
          <a:bodyPr wrap="square" rtlCol="0">
            <a:spAutoFit/>
          </a:bodyPr>
          <a:lstStyle/>
          <a:p>
            <a:pPr algn="ctr"/>
            <a:r>
              <a:rPr lang="en-US" sz="3000" b="1" dirty="0">
                <a:solidFill>
                  <a:schemeClr val="bg1"/>
                </a:solidFill>
                <a:latin typeface="Euphemia" panose="020B0503040102020104" pitchFamily="34" charset="0"/>
              </a:rPr>
              <a:t>Cranston’s Mill Pond Nutrient Bank</a:t>
            </a:r>
          </a:p>
        </p:txBody>
      </p:sp>
    </p:spTree>
    <p:extLst>
      <p:ext uri="{BB962C8B-B14F-4D97-AF65-F5344CB8AC3E}">
        <p14:creationId xmlns:p14="http://schemas.microsoft.com/office/powerpoint/2010/main" val="42554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539" y="315881"/>
            <a:ext cx="4156561" cy="994172"/>
          </a:xfrm>
        </p:spPr>
        <p:txBody>
          <a:bodyPr>
            <a:normAutofit fontScale="90000"/>
          </a:bodyPr>
          <a:lstStyle/>
          <a:p>
            <a:r>
              <a:rPr lang="en-US" b="1" dirty="0">
                <a:effectLst>
                  <a:outerShdw blurRad="38100" dist="38100" dir="2700000" algn="tl">
                    <a:srgbClr val="000000">
                      <a:alpha val="43137"/>
                    </a:srgbClr>
                  </a:outerShdw>
                </a:effectLst>
                <a:latin typeface="Euphemia" panose="020B0503040102020104" pitchFamily="34" charset="0"/>
              </a:rPr>
              <a:t>Project Location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78" y="1855177"/>
            <a:ext cx="7244860" cy="42994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846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914" y="1763386"/>
            <a:ext cx="7886700" cy="4171422"/>
          </a:xfrm>
        </p:spPr>
        <p:txBody>
          <a:bodyPr>
            <a:normAutofit fontScale="92500" lnSpcReduction="20000"/>
          </a:bodyPr>
          <a:lstStyle/>
          <a:p>
            <a:pPr>
              <a:buFont typeface="Wingdings" panose="05000000000000000000" pitchFamily="2" charset="2"/>
              <a:buChar char="Ø"/>
            </a:pPr>
            <a:r>
              <a:rPr lang="en-US" dirty="0">
                <a:latin typeface="Euphemia" panose="020B0503040102020104" pitchFamily="34" charset="0"/>
              </a:rPr>
              <a:t> </a:t>
            </a:r>
            <a:r>
              <a:rPr lang="en-US" dirty="0">
                <a:solidFill>
                  <a:schemeClr val="tx1"/>
                </a:solidFill>
                <a:latin typeface="Euphemia" panose="020B0503040102020104" pitchFamily="34" charset="0"/>
              </a:rPr>
              <a:t>Long History Back to Mid-1800s</a:t>
            </a:r>
          </a:p>
          <a:p>
            <a:pPr marL="0" indent="0">
              <a:buNone/>
            </a:pPr>
            <a:endParaRPr lang="en-US" sz="600" dirty="0">
              <a:solidFill>
                <a:schemeClr val="tx1"/>
              </a:solidFill>
              <a:latin typeface="Euphemia" panose="020B0503040102020104" pitchFamily="34" charset="0"/>
            </a:endParaRPr>
          </a:p>
          <a:p>
            <a:pPr lvl="1">
              <a:buFont typeface="Wingdings" panose="05000000000000000000" pitchFamily="2" charset="2"/>
              <a:buChar char="Ø"/>
            </a:pPr>
            <a:r>
              <a:rPr lang="en-US" sz="1650" dirty="0">
                <a:solidFill>
                  <a:schemeClr val="tx1"/>
                </a:solidFill>
                <a:latin typeface="Euphemia" panose="020B0503040102020104" pitchFamily="34" charset="0"/>
              </a:rPr>
              <a:t>Dam failed in 2006 – Hurricane Ernesto</a:t>
            </a:r>
          </a:p>
          <a:p>
            <a:pPr lvl="1">
              <a:buFont typeface="Wingdings" panose="05000000000000000000" pitchFamily="2" charset="2"/>
              <a:buChar char="Ø"/>
            </a:pPr>
            <a:r>
              <a:rPr lang="en-US" sz="1650" dirty="0">
                <a:solidFill>
                  <a:schemeClr val="tx1"/>
                </a:solidFill>
                <a:latin typeface="Euphemia" panose="020B0503040102020104" pitchFamily="34" charset="0"/>
              </a:rPr>
              <a:t>We Purchased in 2009</a:t>
            </a:r>
          </a:p>
          <a:p>
            <a:pPr lvl="1">
              <a:buFont typeface="Wingdings" panose="05000000000000000000" pitchFamily="2" charset="2"/>
              <a:buChar char="Ø"/>
            </a:pPr>
            <a:r>
              <a:rPr lang="en-US" dirty="0">
                <a:solidFill>
                  <a:schemeClr val="tx1"/>
                </a:solidFill>
                <a:latin typeface="Euphemia" panose="020B0503040102020104" pitchFamily="34" charset="0"/>
              </a:rPr>
              <a:t>Award Winning Dam and Spillway (2013)</a:t>
            </a:r>
            <a:endParaRPr lang="en-US" sz="1650" dirty="0">
              <a:solidFill>
                <a:schemeClr val="tx1"/>
              </a:solidFill>
              <a:latin typeface="Euphemia" panose="020B0503040102020104" pitchFamily="34" charset="0"/>
            </a:endParaRPr>
          </a:p>
          <a:p>
            <a:pPr marL="0" indent="0">
              <a:buNone/>
            </a:pPr>
            <a:endParaRPr lang="en-US" sz="750" dirty="0">
              <a:solidFill>
                <a:schemeClr val="tx1"/>
              </a:solidFill>
              <a:latin typeface="Euphemia" panose="020B0503040102020104" pitchFamily="34" charset="0"/>
            </a:endParaRPr>
          </a:p>
          <a:p>
            <a:pPr>
              <a:buFont typeface="Wingdings" panose="05000000000000000000" pitchFamily="2" charset="2"/>
              <a:buChar char="Ø"/>
            </a:pPr>
            <a:r>
              <a:rPr lang="en-US" dirty="0">
                <a:solidFill>
                  <a:schemeClr val="tx1"/>
                </a:solidFill>
                <a:latin typeface="Euphemia" panose="020B0503040102020104" pitchFamily="34" charset="0"/>
              </a:rPr>
              <a:t> 2011 Certified by the State as a Nutrient Offset Facility</a:t>
            </a:r>
          </a:p>
          <a:p>
            <a:pPr marL="384048" lvl="2" indent="0">
              <a:buNone/>
            </a:pPr>
            <a:r>
              <a:rPr lang="en-US" sz="1500" dirty="0">
                <a:solidFill>
                  <a:schemeClr val="tx1"/>
                </a:solidFill>
                <a:latin typeface="Euphemia" panose="020B0503040102020104" pitchFamily="34" charset="0"/>
              </a:rPr>
              <a:t>------- 752 </a:t>
            </a:r>
            <a:r>
              <a:rPr lang="en-US" sz="1500" dirty="0" err="1">
                <a:solidFill>
                  <a:schemeClr val="tx1"/>
                </a:solidFill>
                <a:latin typeface="Euphemia" panose="020B0503040102020104" pitchFamily="34" charset="0"/>
              </a:rPr>
              <a:t>lbs</a:t>
            </a:r>
            <a:r>
              <a:rPr lang="en-US" sz="1500" dirty="0">
                <a:solidFill>
                  <a:schemeClr val="tx1"/>
                </a:solidFill>
                <a:latin typeface="Euphemia" panose="020B0503040102020104" pitchFamily="34" charset="0"/>
              </a:rPr>
              <a:t> of Phosphorus</a:t>
            </a:r>
          </a:p>
          <a:p>
            <a:pPr marL="0" indent="0">
              <a:buNone/>
            </a:pPr>
            <a:endParaRPr lang="en-US" sz="750" dirty="0">
              <a:solidFill>
                <a:schemeClr val="tx1"/>
              </a:solidFill>
              <a:latin typeface="Euphemia" panose="020B0503040102020104" pitchFamily="34" charset="0"/>
            </a:endParaRPr>
          </a:p>
          <a:p>
            <a:pPr lvl="0">
              <a:buFont typeface="Wingdings" panose="05000000000000000000" pitchFamily="2" charset="2"/>
              <a:buChar char="Ø"/>
            </a:pPr>
            <a:r>
              <a:rPr lang="en-US" sz="1950" dirty="0">
                <a:solidFill>
                  <a:schemeClr val="tx1"/>
                </a:solidFill>
                <a:latin typeface="Euphemia" panose="020B0503040102020104" pitchFamily="34" charset="0"/>
              </a:rPr>
              <a:t> </a:t>
            </a:r>
            <a:r>
              <a:rPr lang="en-US" dirty="0">
                <a:solidFill>
                  <a:schemeClr val="tx1"/>
                </a:solidFill>
                <a:latin typeface="Euphemia" panose="020B0503040102020104" pitchFamily="34" charset="0"/>
              </a:rPr>
              <a:t>Current State = 50-Acre Water Impoundment</a:t>
            </a:r>
          </a:p>
          <a:p>
            <a:pPr>
              <a:buFont typeface="Wingdings" panose="05000000000000000000" pitchFamily="2" charset="2"/>
              <a:buChar char="Ø"/>
            </a:pPr>
            <a:endParaRPr lang="en-US" sz="750" dirty="0">
              <a:solidFill>
                <a:schemeClr val="tx1"/>
              </a:solidFill>
              <a:latin typeface="Euphemia" panose="020B0503040102020104" pitchFamily="34" charset="0"/>
            </a:endParaRPr>
          </a:p>
          <a:p>
            <a:pPr>
              <a:buFont typeface="Wingdings" panose="05000000000000000000" pitchFamily="2" charset="2"/>
              <a:buChar char="Ø"/>
            </a:pPr>
            <a:r>
              <a:rPr lang="en-US" dirty="0">
                <a:solidFill>
                  <a:schemeClr val="tx1"/>
                </a:solidFill>
                <a:latin typeface="Euphemia" panose="020B0503040102020104" pitchFamily="34" charset="0"/>
              </a:rPr>
              <a:t> Captures Water from a 7 Mile</a:t>
            </a:r>
            <a:r>
              <a:rPr lang="en-US" baseline="30000" dirty="0">
                <a:solidFill>
                  <a:schemeClr val="tx1"/>
                </a:solidFill>
                <a:latin typeface="Euphemia" panose="020B0503040102020104" pitchFamily="34" charset="0"/>
              </a:rPr>
              <a:t>2</a:t>
            </a:r>
            <a:r>
              <a:rPr lang="en-US" dirty="0">
                <a:solidFill>
                  <a:schemeClr val="tx1"/>
                </a:solidFill>
                <a:latin typeface="Euphemia" panose="020B0503040102020104" pitchFamily="34" charset="0"/>
              </a:rPr>
              <a:t> Watershed</a:t>
            </a:r>
          </a:p>
          <a:p>
            <a:pPr>
              <a:buFont typeface="Wingdings" panose="05000000000000000000" pitchFamily="2" charset="2"/>
              <a:buChar char="Ø"/>
            </a:pPr>
            <a:endParaRPr lang="en-US" sz="750" dirty="0">
              <a:solidFill>
                <a:schemeClr val="tx1"/>
              </a:solidFill>
              <a:latin typeface="Euphemia" panose="020B0503040102020104" pitchFamily="34" charset="0"/>
            </a:endParaRPr>
          </a:p>
          <a:p>
            <a:pPr>
              <a:buFont typeface="Wingdings" panose="05000000000000000000" pitchFamily="2" charset="2"/>
              <a:buChar char="Ø"/>
            </a:pPr>
            <a:r>
              <a:rPr lang="en-US" dirty="0">
                <a:solidFill>
                  <a:schemeClr val="tx1"/>
                </a:solidFill>
                <a:latin typeface="Euphemia" panose="020B0503040102020104" pitchFamily="34" charset="0"/>
              </a:rPr>
              <a:t> Surrounding Watershed is Relatively Undeveloped</a:t>
            </a:r>
          </a:p>
          <a:p>
            <a:pPr>
              <a:buFont typeface="Wingdings" panose="05000000000000000000" pitchFamily="2" charset="2"/>
              <a:buChar char="Ø"/>
            </a:pPr>
            <a:endParaRPr lang="en-US" sz="750" dirty="0">
              <a:latin typeface="Euphemia" panose="020B0503040102020104" pitchFamily="34" charset="0"/>
            </a:endParaRPr>
          </a:p>
          <a:p>
            <a:pPr marL="0" indent="0">
              <a:buNone/>
            </a:pPr>
            <a:endParaRPr lang="en-US" dirty="0"/>
          </a:p>
        </p:txBody>
      </p:sp>
      <p:sp>
        <p:nvSpPr>
          <p:cNvPr id="2" name="TextBox 1">
            <a:extLst>
              <a:ext uri="{FF2B5EF4-FFF2-40B4-BE49-F238E27FC236}">
                <a16:creationId xmlns:a16="http://schemas.microsoft.com/office/drawing/2014/main" xmlns="" id="{049FA969-4FB7-4F34-9683-7FFCA3F2B211}"/>
              </a:ext>
            </a:extLst>
          </p:cNvPr>
          <p:cNvSpPr txBox="1"/>
          <p:nvPr/>
        </p:nvSpPr>
        <p:spPr>
          <a:xfrm>
            <a:off x="2145323" y="510654"/>
            <a:ext cx="4149969"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rPr>
              <a:t>CMP History</a:t>
            </a:r>
          </a:p>
        </p:txBody>
      </p:sp>
    </p:spTree>
    <p:extLst>
      <p:ext uri="{BB962C8B-B14F-4D97-AF65-F5344CB8AC3E}">
        <p14:creationId xmlns:p14="http://schemas.microsoft.com/office/powerpoint/2010/main" val="37070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1BDE1-454F-4CA7-AAA6-2CEFF06F6169}"/>
              </a:ext>
            </a:extLst>
          </p:cNvPr>
          <p:cNvSpPr>
            <a:spLocks noGrp="1"/>
          </p:cNvSpPr>
          <p:nvPr>
            <p:ph type="title"/>
          </p:nvPr>
        </p:nvSpPr>
        <p:spPr>
          <a:xfrm>
            <a:off x="628652" y="667757"/>
            <a:ext cx="7886700" cy="735074"/>
          </a:xfrm>
        </p:spPr>
        <p:txBody>
          <a:bodyPr/>
          <a:lstStyle/>
          <a:p>
            <a:pPr algn="ctr"/>
            <a:r>
              <a:rPr lang="en-US" b="1" dirty="0">
                <a:effectLst>
                  <a:outerShdw blurRad="38100" dist="38100" dir="2700000" algn="tl">
                    <a:srgbClr val="000000">
                      <a:alpha val="43137"/>
                    </a:srgbClr>
                  </a:outerShdw>
                </a:effectLst>
              </a:rPr>
              <a:t>Old Spillway (after dam failure)</a:t>
            </a:r>
          </a:p>
        </p:txBody>
      </p:sp>
      <p:pic>
        <p:nvPicPr>
          <p:cNvPr id="4" name="Content Placeholder 3">
            <a:extLst>
              <a:ext uri="{FF2B5EF4-FFF2-40B4-BE49-F238E27FC236}">
                <a16:creationId xmlns:a16="http://schemas.microsoft.com/office/drawing/2014/main" xmlns="" id="{521EB502-C7F6-481D-9543-CCF0D7CB9AD9}"/>
              </a:ext>
            </a:extLst>
          </p:cNvPr>
          <p:cNvPicPr>
            <a:picLocks noGrp="1" noChangeAspect="1"/>
          </p:cNvPicPr>
          <p:nvPr>
            <p:ph idx="1"/>
          </p:nvPr>
        </p:nvPicPr>
        <p:blipFill>
          <a:blip r:embed="rId2"/>
          <a:stretch>
            <a:fillRect/>
          </a:stretch>
        </p:blipFill>
        <p:spPr>
          <a:xfrm>
            <a:off x="746798" y="2026353"/>
            <a:ext cx="7768554" cy="3796353"/>
          </a:xfrm>
          <a:prstGeom prst="rect">
            <a:avLst/>
          </a:prstGeom>
        </p:spPr>
      </p:pic>
    </p:spTree>
    <p:extLst>
      <p:ext uri="{BB962C8B-B14F-4D97-AF65-F5344CB8AC3E}">
        <p14:creationId xmlns:p14="http://schemas.microsoft.com/office/powerpoint/2010/main" val="84385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0173F-12EC-456F-97F4-2C8DE24E0703}"/>
              </a:ext>
            </a:extLst>
          </p:cNvPr>
          <p:cNvSpPr>
            <a:spLocks noGrp="1"/>
          </p:cNvSpPr>
          <p:nvPr>
            <p:ph type="title"/>
          </p:nvPr>
        </p:nvSpPr>
        <p:spPr>
          <a:xfrm>
            <a:off x="682503" y="594763"/>
            <a:ext cx="7886700" cy="728480"/>
          </a:xfrm>
        </p:spPr>
        <p:txBody>
          <a:bodyPr/>
          <a:lstStyle/>
          <a:p>
            <a:pPr algn="ctr"/>
            <a:r>
              <a:rPr lang="en-US" b="1" dirty="0">
                <a:effectLst>
                  <a:outerShdw blurRad="38100" dist="38100" dir="2700000" algn="tl">
                    <a:srgbClr val="000000">
                      <a:alpha val="43137"/>
                    </a:srgbClr>
                  </a:outerShdw>
                </a:effectLst>
              </a:rPr>
              <a:t>CMP Spillway Today</a:t>
            </a:r>
          </a:p>
        </p:txBody>
      </p:sp>
      <p:pic>
        <p:nvPicPr>
          <p:cNvPr id="9" name="Content Placeholder 8">
            <a:extLst>
              <a:ext uri="{FF2B5EF4-FFF2-40B4-BE49-F238E27FC236}">
                <a16:creationId xmlns:a16="http://schemas.microsoft.com/office/drawing/2014/main" xmlns="" id="{51B3002C-8862-42EB-AB9B-BD80EA5A218A}"/>
              </a:ext>
            </a:extLst>
          </p:cNvPr>
          <p:cNvPicPr>
            <a:picLocks noGrp="1" noChangeAspect="1"/>
          </p:cNvPicPr>
          <p:nvPr>
            <p:ph idx="1"/>
          </p:nvPr>
        </p:nvPicPr>
        <p:blipFill>
          <a:blip r:embed="rId2"/>
          <a:stretch>
            <a:fillRect/>
          </a:stretch>
        </p:blipFill>
        <p:spPr>
          <a:xfrm>
            <a:off x="1121020" y="2018568"/>
            <a:ext cx="7009667" cy="3708338"/>
          </a:xfrm>
          <a:prstGeom prst="rect">
            <a:avLst/>
          </a:prstGeom>
        </p:spPr>
      </p:pic>
    </p:spTree>
    <p:extLst>
      <p:ext uri="{BB962C8B-B14F-4D97-AF65-F5344CB8AC3E}">
        <p14:creationId xmlns:p14="http://schemas.microsoft.com/office/powerpoint/2010/main" val="6239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25A4C-FA9D-45B2-A2CB-922BA20BE24C}"/>
              </a:ext>
            </a:extLst>
          </p:cNvPr>
          <p:cNvSpPr>
            <a:spLocks noGrp="1"/>
          </p:cNvSpPr>
          <p:nvPr>
            <p:ph type="title"/>
          </p:nvPr>
        </p:nvSpPr>
        <p:spPr>
          <a:xfrm>
            <a:off x="547323" y="537016"/>
            <a:ext cx="7886700" cy="798727"/>
          </a:xfrm>
        </p:spPr>
        <p:txBody>
          <a:bodyPr/>
          <a:lstStyle/>
          <a:p>
            <a:pPr algn="ctr"/>
            <a:r>
              <a:rPr lang="en-US" b="1" dirty="0">
                <a:effectLst>
                  <a:outerShdw blurRad="38100" dist="38100" dir="2700000" algn="tl">
                    <a:srgbClr val="000000">
                      <a:alpha val="43137"/>
                    </a:srgbClr>
                  </a:outerShdw>
                </a:effectLst>
              </a:rPr>
              <a:t>CMP Before (after dam failure)</a:t>
            </a:r>
          </a:p>
        </p:txBody>
      </p:sp>
      <p:pic>
        <p:nvPicPr>
          <p:cNvPr id="7" name="Content Placeholder 6">
            <a:extLst>
              <a:ext uri="{FF2B5EF4-FFF2-40B4-BE49-F238E27FC236}">
                <a16:creationId xmlns:a16="http://schemas.microsoft.com/office/drawing/2014/main" xmlns="" id="{D523A46B-07E2-4297-A1E8-7DEB59697D96}"/>
              </a:ext>
            </a:extLst>
          </p:cNvPr>
          <p:cNvPicPr>
            <a:picLocks noGrp="1" noChangeAspect="1"/>
          </p:cNvPicPr>
          <p:nvPr>
            <p:ph idx="1"/>
          </p:nvPr>
        </p:nvPicPr>
        <p:blipFill>
          <a:blip r:embed="rId2"/>
          <a:stretch>
            <a:fillRect/>
          </a:stretch>
        </p:blipFill>
        <p:spPr>
          <a:xfrm>
            <a:off x="869552" y="1688124"/>
            <a:ext cx="7404896" cy="4233496"/>
          </a:xfrm>
          <a:prstGeom prst="rect">
            <a:avLst/>
          </a:prstGeom>
        </p:spPr>
      </p:pic>
    </p:spTree>
    <p:extLst>
      <p:ext uri="{BB962C8B-B14F-4D97-AF65-F5344CB8AC3E}">
        <p14:creationId xmlns:p14="http://schemas.microsoft.com/office/powerpoint/2010/main" val="23855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B1AD573-2C6D-407B-B053-9DB7BA42A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6491" cy="6858000"/>
          </a:xfrm>
          <a:prstGeom prst="rect">
            <a:avLst/>
          </a:prstGeom>
        </p:spPr>
      </p:pic>
      <p:sp>
        <p:nvSpPr>
          <p:cNvPr id="10" name="TextBox 9">
            <a:extLst>
              <a:ext uri="{FF2B5EF4-FFF2-40B4-BE49-F238E27FC236}">
                <a16:creationId xmlns:a16="http://schemas.microsoft.com/office/drawing/2014/main" xmlns="" id="{C3F2A36C-80A8-4BA6-8824-56533F642B93}"/>
              </a:ext>
            </a:extLst>
          </p:cNvPr>
          <p:cNvSpPr txBox="1"/>
          <p:nvPr/>
        </p:nvSpPr>
        <p:spPr>
          <a:xfrm>
            <a:off x="975946" y="272562"/>
            <a:ext cx="3877408" cy="707886"/>
          </a:xfrm>
          <a:prstGeom prst="rect">
            <a:avLst/>
          </a:prstGeom>
          <a:noFill/>
        </p:spPr>
        <p:txBody>
          <a:bodyPr wrap="square" rtlCol="0">
            <a:spAutoFit/>
          </a:bodyPr>
          <a:lstStyle/>
          <a:p>
            <a:r>
              <a:rPr lang="en-US" sz="4000" dirty="0">
                <a:solidFill>
                  <a:schemeClr val="accent1"/>
                </a:solidFill>
              </a:rPr>
              <a:t>In the beginning…</a:t>
            </a:r>
          </a:p>
        </p:txBody>
      </p:sp>
    </p:spTree>
    <p:extLst>
      <p:ext uri="{BB962C8B-B14F-4D97-AF65-F5344CB8AC3E}">
        <p14:creationId xmlns:p14="http://schemas.microsoft.com/office/powerpoint/2010/main" val="169293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7479519-F956-492C-9FF7-9D327A790160}"/>
              </a:ext>
            </a:extLst>
          </p:cNvPr>
          <p:cNvPicPr>
            <a:picLocks noChangeAspect="1"/>
          </p:cNvPicPr>
          <p:nvPr/>
        </p:nvPicPr>
        <p:blipFill>
          <a:blip r:embed="rId2"/>
          <a:stretch>
            <a:fillRect/>
          </a:stretch>
        </p:blipFill>
        <p:spPr>
          <a:xfrm>
            <a:off x="494568" y="857250"/>
            <a:ext cx="8302136" cy="5143500"/>
          </a:xfrm>
          <a:prstGeom prst="rect">
            <a:avLst/>
          </a:prstGeom>
        </p:spPr>
      </p:pic>
    </p:spTree>
    <p:extLst>
      <p:ext uri="{BB962C8B-B14F-4D97-AF65-F5344CB8AC3E}">
        <p14:creationId xmlns:p14="http://schemas.microsoft.com/office/powerpoint/2010/main" val="39585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a:extLst>
              <a:ext uri="{FF2B5EF4-FFF2-40B4-BE49-F238E27FC236}">
                <a16:creationId xmlns:a16="http://schemas.microsoft.com/office/drawing/2014/main" xmlns="" id="{8C47CB74-1D14-4BB6-ADD5-521617BA0A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219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a:extLst>
              <a:ext uri="{FF2B5EF4-FFF2-40B4-BE49-F238E27FC236}">
                <a16:creationId xmlns:a16="http://schemas.microsoft.com/office/drawing/2014/main" xmlns="" id="{10D62FEA-CD15-4C59-89BA-943BBB248D26}"/>
              </a:ext>
            </a:extLst>
          </p:cNvPr>
          <p:cNvSpPr>
            <a:spLocks noChangeArrowheads="1"/>
          </p:cNvSpPr>
          <p:nvPr/>
        </p:nvSpPr>
        <p:spPr bwMode="auto">
          <a:xfrm>
            <a:off x="550985" y="6430839"/>
            <a:ext cx="906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4CC02"/>
                </a:solidFill>
                <a:effectLst/>
                <a:uLnTx/>
                <a:uFillTx/>
                <a:latin typeface="Times New Roman" panose="02020603050405020304" pitchFamily="18" charset="0"/>
                <a:ea typeface="+mn-ea"/>
                <a:cs typeface="Arial" panose="020B0604020202020204" pitchFamily="34" charset="0"/>
              </a:rPr>
              <a:t>* Wildwood Farm Nutrient Bank, Appomattox County Virginia</a:t>
            </a:r>
          </a:p>
        </p:txBody>
      </p:sp>
      <p:sp>
        <p:nvSpPr>
          <p:cNvPr id="16389" name="Rectangle 4">
            <a:extLst>
              <a:ext uri="{FF2B5EF4-FFF2-40B4-BE49-F238E27FC236}">
                <a16:creationId xmlns:a16="http://schemas.microsoft.com/office/drawing/2014/main" xmlns="" id="{54284F56-BBD1-4B91-86D0-10828C29CAA7}"/>
              </a:ext>
            </a:extLst>
          </p:cNvPr>
          <p:cNvSpPr>
            <a:spLocks noChangeArrowheads="1"/>
          </p:cNvSpPr>
          <p:nvPr/>
        </p:nvSpPr>
        <p:spPr bwMode="auto">
          <a:xfrm>
            <a:off x="5334000" y="19050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00CC00"/>
                </a:solidFill>
                <a:effectLst/>
                <a:uLnTx/>
                <a:uFillTx/>
                <a:latin typeface="Times New Roman" panose="02020603050405020304" pitchFamily="18" charset="0"/>
                <a:ea typeface="+mn-ea"/>
                <a:cs typeface="Arial" panose="020B0604020202020204" pitchFamily="34" charset="0"/>
              </a:rPr>
              <a:t>Water from our Nutrient Bank</a:t>
            </a:r>
          </a:p>
        </p:txBody>
      </p:sp>
      <p:sp>
        <p:nvSpPr>
          <p:cNvPr id="16390" name="Rectangle 5">
            <a:extLst>
              <a:ext uri="{FF2B5EF4-FFF2-40B4-BE49-F238E27FC236}">
                <a16:creationId xmlns:a16="http://schemas.microsoft.com/office/drawing/2014/main" xmlns="" id="{C7D1138F-3636-4B7A-8E6B-E31617752569}"/>
              </a:ext>
            </a:extLst>
          </p:cNvPr>
          <p:cNvSpPr>
            <a:spLocks noChangeArrowheads="1"/>
          </p:cNvSpPr>
          <p:nvPr/>
        </p:nvSpPr>
        <p:spPr bwMode="auto">
          <a:xfrm>
            <a:off x="2514600" y="43434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rPr>
              <a:t>Little Wreck Island Creek</a:t>
            </a:r>
          </a:p>
        </p:txBody>
      </p:sp>
      <p:sp>
        <p:nvSpPr>
          <p:cNvPr id="2" name="Title 1">
            <a:extLst>
              <a:ext uri="{FF2B5EF4-FFF2-40B4-BE49-F238E27FC236}">
                <a16:creationId xmlns:a16="http://schemas.microsoft.com/office/drawing/2014/main" xmlns="" id="{0B032EC2-2FEF-4EC0-8A96-B4E0E818BC7D}"/>
              </a:ext>
            </a:extLst>
          </p:cNvPr>
          <p:cNvSpPr>
            <a:spLocks noGrp="1"/>
          </p:cNvSpPr>
          <p:nvPr>
            <p:ph type="title"/>
          </p:nvPr>
        </p:nvSpPr>
        <p:spPr>
          <a:xfrm>
            <a:off x="822960" y="351830"/>
            <a:ext cx="7543800" cy="748455"/>
          </a:xfrm>
        </p:spPr>
        <p:txBody>
          <a:bodyPr>
            <a:noAutofit/>
          </a:bodyPr>
          <a:lstStyle/>
          <a:p>
            <a:pPr algn="ctr">
              <a:lnSpc>
                <a:spcPct val="100000"/>
              </a:lnSpc>
            </a:pPr>
            <a:r>
              <a:rPr lang="en-US" b="1" dirty="0">
                <a:effectLst>
                  <a:outerShdw blurRad="38100" dist="38100" dir="2700000" algn="tl">
                    <a:srgbClr val="000000">
                      <a:alpha val="43137"/>
                    </a:srgbClr>
                  </a:outerShdw>
                </a:effectLst>
              </a:rPr>
              <a:t>Results Matter</a:t>
            </a:r>
          </a:p>
        </p:txBody>
      </p:sp>
      <p:sp>
        <p:nvSpPr>
          <p:cNvPr id="3" name="Content Placeholder 2">
            <a:extLst>
              <a:ext uri="{FF2B5EF4-FFF2-40B4-BE49-F238E27FC236}">
                <a16:creationId xmlns:a16="http://schemas.microsoft.com/office/drawing/2014/main" xmlns="" id="{531E162B-3ED0-408B-ABB2-DEFB3FC1693B}"/>
              </a:ext>
            </a:extLst>
          </p:cNvPr>
          <p:cNvSpPr>
            <a:spLocks noGrp="1"/>
          </p:cNvSpPr>
          <p:nvPr>
            <p:ph idx="1"/>
          </p:nvPr>
        </p:nvSpPr>
        <p:spPr>
          <a:xfrm>
            <a:off x="800099" y="1615440"/>
            <a:ext cx="7543801" cy="4023360"/>
          </a:xfrm>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5DE24-87A1-487D-BC17-19D4D21B4DBA}"/>
              </a:ext>
            </a:extLst>
          </p:cNvPr>
          <p:cNvSpPr>
            <a:spLocks noGrp="1"/>
          </p:cNvSpPr>
          <p:nvPr>
            <p:ph type="title"/>
          </p:nvPr>
        </p:nvSpPr>
        <p:spPr>
          <a:xfrm>
            <a:off x="800100" y="562708"/>
            <a:ext cx="7543800" cy="866923"/>
          </a:xfrm>
        </p:spPr>
        <p:txBody>
          <a:bodyPr/>
          <a:lstStyle/>
          <a:p>
            <a:pPr algn="ctr"/>
            <a:r>
              <a:rPr lang="en-US" b="1" dirty="0">
                <a:effectLst>
                  <a:outerShdw blurRad="38100" dist="38100" dir="2700000" algn="tl">
                    <a:srgbClr val="000000">
                      <a:alpha val="43137"/>
                    </a:srgbClr>
                  </a:outerShdw>
                </a:effectLst>
              </a:rPr>
              <a:t>State Law + 1 Guidance Doc</a:t>
            </a:r>
          </a:p>
        </p:txBody>
      </p:sp>
      <p:pic>
        <p:nvPicPr>
          <p:cNvPr id="4" name="Content Placeholder 3">
            <a:extLst>
              <a:ext uri="{FF2B5EF4-FFF2-40B4-BE49-F238E27FC236}">
                <a16:creationId xmlns:a16="http://schemas.microsoft.com/office/drawing/2014/main" xmlns="" id="{B0384BCD-D962-4D39-AA71-37B47E77488F}"/>
              </a:ext>
            </a:extLst>
          </p:cNvPr>
          <p:cNvPicPr>
            <a:picLocks noGrp="1" noChangeAspect="1"/>
          </p:cNvPicPr>
          <p:nvPr>
            <p:ph idx="1"/>
          </p:nvPr>
        </p:nvPicPr>
        <p:blipFill>
          <a:blip r:embed="rId2"/>
          <a:stretch>
            <a:fillRect/>
          </a:stretch>
        </p:blipFill>
        <p:spPr>
          <a:xfrm>
            <a:off x="2708589" y="1846263"/>
            <a:ext cx="4140619" cy="4449029"/>
          </a:xfrm>
          <a:prstGeom prst="rect">
            <a:avLst/>
          </a:prstGeom>
        </p:spPr>
      </p:pic>
    </p:spTree>
    <p:extLst>
      <p:ext uri="{BB962C8B-B14F-4D97-AF65-F5344CB8AC3E}">
        <p14:creationId xmlns:p14="http://schemas.microsoft.com/office/powerpoint/2010/main" val="182978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1EBCE-B9A7-4F32-8DC5-0E7C6958F90C}"/>
              </a:ext>
            </a:extLst>
          </p:cNvPr>
          <p:cNvSpPr>
            <a:spLocks noGrp="1"/>
          </p:cNvSpPr>
          <p:nvPr>
            <p:ph type="title"/>
          </p:nvPr>
        </p:nvSpPr>
        <p:spPr>
          <a:xfrm>
            <a:off x="800100" y="614837"/>
            <a:ext cx="7543800" cy="748349"/>
          </a:xfrm>
        </p:spPr>
        <p:txBody>
          <a:bodyPr/>
          <a:lstStyle/>
          <a:p>
            <a:pPr algn="ctr"/>
            <a:r>
              <a:rPr lang="en-US" b="1" dirty="0">
                <a:effectLst>
                  <a:outerShdw blurRad="38100" dist="38100" dir="2700000" algn="tl">
                    <a:srgbClr val="000000">
                      <a:alpha val="43137"/>
                    </a:srgbClr>
                  </a:outerShdw>
                </a:effectLst>
              </a:rPr>
              <a:t>It’s Simple</a:t>
            </a:r>
          </a:p>
        </p:txBody>
      </p:sp>
      <p:pic>
        <p:nvPicPr>
          <p:cNvPr id="4" name="Content Placeholder 3">
            <a:extLst>
              <a:ext uri="{FF2B5EF4-FFF2-40B4-BE49-F238E27FC236}">
                <a16:creationId xmlns:a16="http://schemas.microsoft.com/office/drawing/2014/main" xmlns="" id="{150169ED-2D6C-41D1-9CA9-C79B5C548753}"/>
              </a:ext>
            </a:extLst>
          </p:cNvPr>
          <p:cNvPicPr>
            <a:picLocks noGrp="1" noChangeAspect="1"/>
          </p:cNvPicPr>
          <p:nvPr>
            <p:ph idx="1"/>
          </p:nvPr>
        </p:nvPicPr>
        <p:blipFill>
          <a:blip r:embed="rId2"/>
          <a:stretch>
            <a:fillRect/>
          </a:stretch>
        </p:blipFill>
        <p:spPr>
          <a:xfrm>
            <a:off x="2048607" y="1846263"/>
            <a:ext cx="5002823" cy="4396900"/>
          </a:xfrm>
          <a:prstGeom prst="rect">
            <a:avLst/>
          </a:prstGeom>
        </p:spPr>
      </p:pic>
    </p:spTree>
    <p:extLst>
      <p:ext uri="{BB962C8B-B14F-4D97-AF65-F5344CB8AC3E}">
        <p14:creationId xmlns:p14="http://schemas.microsoft.com/office/powerpoint/2010/main" val="128789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D1D09-888D-46C0-B6E5-B9E922AEFA97}"/>
              </a:ext>
            </a:extLst>
          </p:cNvPr>
          <p:cNvSpPr>
            <a:spLocks noGrp="1"/>
          </p:cNvSpPr>
          <p:nvPr>
            <p:ph type="title"/>
          </p:nvPr>
        </p:nvSpPr>
        <p:spPr>
          <a:xfrm>
            <a:off x="800100" y="439615"/>
            <a:ext cx="7543800" cy="831753"/>
          </a:xfrm>
        </p:spPr>
        <p:txBody>
          <a:bodyPr/>
          <a:lstStyle/>
          <a:p>
            <a:pPr algn="ctr"/>
            <a:r>
              <a:rPr lang="en-US" b="1" dirty="0">
                <a:effectLst>
                  <a:outerShdw blurRad="38100" dist="38100" dir="2700000" algn="tl">
                    <a:srgbClr val="000000">
                      <a:alpha val="43137"/>
                    </a:srgbClr>
                  </a:outerShdw>
                </a:effectLst>
              </a:rPr>
              <a:t>Keeping Up With the Times</a:t>
            </a:r>
          </a:p>
        </p:txBody>
      </p:sp>
      <p:pic>
        <p:nvPicPr>
          <p:cNvPr id="4" name="Content Placeholder 3">
            <a:extLst>
              <a:ext uri="{FF2B5EF4-FFF2-40B4-BE49-F238E27FC236}">
                <a16:creationId xmlns:a16="http://schemas.microsoft.com/office/drawing/2014/main" xmlns="" id="{B1A2D088-A8F9-48D8-B865-9E7477A3E9E5}"/>
              </a:ext>
            </a:extLst>
          </p:cNvPr>
          <p:cNvPicPr>
            <a:picLocks noGrp="1" noChangeAspect="1"/>
          </p:cNvPicPr>
          <p:nvPr>
            <p:ph idx="1"/>
          </p:nvPr>
        </p:nvPicPr>
        <p:blipFill>
          <a:blip r:embed="rId2"/>
          <a:stretch>
            <a:fillRect/>
          </a:stretch>
        </p:blipFill>
        <p:spPr>
          <a:xfrm>
            <a:off x="1802422" y="1846263"/>
            <a:ext cx="5697415" cy="4484199"/>
          </a:xfrm>
          <a:prstGeom prst="rect">
            <a:avLst/>
          </a:prstGeom>
        </p:spPr>
      </p:pic>
    </p:spTree>
    <p:extLst>
      <p:ext uri="{BB962C8B-B14F-4D97-AF65-F5344CB8AC3E}">
        <p14:creationId xmlns:p14="http://schemas.microsoft.com/office/powerpoint/2010/main" val="143912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AAAB5-BC9B-4EBF-BBDB-A35FF3FC38FE}"/>
              </a:ext>
            </a:extLst>
          </p:cNvPr>
          <p:cNvSpPr>
            <a:spLocks noGrp="1"/>
          </p:cNvSpPr>
          <p:nvPr>
            <p:ph type="title"/>
          </p:nvPr>
        </p:nvSpPr>
        <p:spPr>
          <a:xfrm>
            <a:off x="316524" y="430824"/>
            <a:ext cx="8598876" cy="879230"/>
          </a:xfrm>
        </p:spPr>
        <p:txBody>
          <a:bodyPr>
            <a:noAutofit/>
          </a:bodyPr>
          <a:lstStyle/>
          <a:p>
            <a:pPr lvl="0" indent="-91440">
              <a:lnSpc>
                <a:spcPct val="107000"/>
              </a:lnSpc>
              <a:spcBef>
                <a:spcPts val="0"/>
              </a:spcBef>
              <a:spcAft>
                <a:spcPts val="800"/>
              </a:spcAft>
            </a:pPr>
            <a:r>
              <a:rPr lang="en-US" sz="3600" b="1" spc="0" dirty="0">
                <a:solidFill>
                  <a:srgbClr val="000000">
                    <a:lumMod val="75000"/>
                    <a:lumOff val="25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History of Willingness to Expand/Innovate</a:t>
            </a:r>
            <a:endParaRPr lang="en-US"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40A6673F-2D32-4A85-913D-1543D4E6292D}"/>
              </a:ext>
            </a:extLst>
          </p:cNvPr>
          <p:cNvSpPr>
            <a:spLocks noGrp="1"/>
          </p:cNvSpPr>
          <p:nvPr>
            <p:ph idx="1"/>
          </p:nvPr>
        </p:nvSpPr>
        <p:spPr>
          <a:xfrm>
            <a:off x="822959" y="1845734"/>
            <a:ext cx="7543801" cy="4023360"/>
          </a:xfrm>
        </p:spPr>
        <p:txBody>
          <a:bodyPr>
            <a:normAutofit fontScale="92500" lnSpcReduction="10000"/>
          </a:bodyPr>
          <a:lstStyle/>
          <a:p>
            <a:pPr marL="0" lvl="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Calibri" panose="020F0502020204030204" pitchFamily="34" charset="0"/>
              <a:buChar char="-"/>
            </a:pPr>
            <a:r>
              <a:rPr lang="en-US" sz="2400" dirty="0">
                <a:ea typeface="Calibri" panose="020F0502020204030204" pitchFamily="34" charset="0"/>
                <a:cs typeface="Times New Roman" panose="02020603050405020304" pitchFamily="18" charset="0"/>
              </a:rPr>
              <a:t>2010 Phase I WIP called for expansion of VA Trading Program</a:t>
            </a:r>
          </a:p>
          <a:p>
            <a:pPr marL="0" lvl="0" indent="0">
              <a:lnSpc>
                <a:spcPct val="107000"/>
              </a:lnSpc>
              <a:spcBef>
                <a:spcPts val="0"/>
              </a:spcBef>
              <a:spcAft>
                <a:spcPts val="0"/>
              </a:spcAft>
              <a:buNone/>
            </a:pPr>
            <a:r>
              <a:rPr lang="en-US" sz="2400" dirty="0">
                <a:ea typeface="Calibri" panose="020F0502020204030204" pitchFamily="34" charset="0"/>
                <a:cs typeface="Times New Roman" panose="02020603050405020304" pitchFamily="18" charset="0"/>
              </a:rPr>
              <a:t>       **Compiled Under Republican Leadership**</a:t>
            </a:r>
          </a:p>
          <a:p>
            <a:pPr marL="342900" lvl="0" indent="-342900">
              <a:lnSpc>
                <a:spcPct val="107000"/>
              </a:lnSpc>
              <a:spcBef>
                <a:spcPts val="0"/>
              </a:spcBef>
              <a:spcAft>
                <a:spcPts val="0"/>
              </a:spcAft>
              <a:buFont typeface="Calibri" panose="020F0502020204030204" pitchFamily="34" charset="0"/>
              <a:buChar char="-"/>
            </a:pPr>
            <a:endParaRPr lang="en-US" sz="2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Calibri" panose="020F0502020204030204" pitchFamily="34" charset="0"/>
              <a:buChar char="-"/>
            </a:pPr>
            <a:r>
              <a:rPr lang="en-US" sz="2400" dirty="0">
                <a:solidFill>
                  <a:schemeClr val="tx1"/>
                </a:solidFill>
                <a:ea typeface="Calibri" panose="020F0502020204030204" pitchFamily="34" charset="0"/>
                <a:cs typeface="Times New Roman" panose="02020603050405020304" pitchFamily="18" charset="0"/>
              </a:rPr>
              <a:t>2011 SJR 334- Study/Expand Trading Program</a:t>
            </a:r>
          </a:p>
          <a:p>
            <a:pPr marL="342900" lvl="0" indent="-342900">
              <a:lnSpc>
                <a:spcPct val="107000"/>
              </a:lnSpc>
              <a:spcBef>
                <a:spcPts val="0"/>
              </a:spcBef>
              <a:spcAft>
                <a:spcPts val="0"/>
              </a:spcAft>
              <a:buFont typeface="Calibri" panose="020F0502020204030204" pitchFamily="34" charset="0"/>
              <a:buChar char="-"/>
            </a:pPr>
            <a:endParaRPr lang="en-US" sz="2400"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Calibri" panose="020F0502020204030204" pitchFamily="34" charset="0"/>
              <a:buChar char="-"/>
            </a:pPr>
            <a:r>
              <a:rPr lang="en-US" sz="2400" dirty="0">
                <a:solidFill>
                  <a:schemeClr val="tx1"/>
                </a:solidFill>
                <a:ea typeface="Calibri" panose="020F0502020204030204" pitchFamily="34" charset="0"/>
                <a:cs typeface="Times New Roman" panose="02020603050405020304" pitchFamily="18" charset="0"/>
              </a:rPr>
              <a:t>2012 SNR Trading expansion report</a:t>
            </a:r>
          </a:p>
          <a:p>
            <a:pPr marL="342900" lvl="0" indent="-342900">
              <a:lnSpc>
                <a:spcPct val="107000"/>
              </a:lnSpc>
              <a:spcBef>
                <a:spcPts val="0"/>
              </a:spcBef>
              <a:spcAft>
                <a:spcPts val="0"/>
              </a:spcAft>
              <a:buFont typeface="Calibri" panose="020F0502020204030204" pitchFamily="34" charset="0"/>
              <a:buChar char="-"/>
            </a:pPr>
            <a:endParaRPr lang="en-US" sz="2400"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Calibri" panose="020F0502020204030204" pitchFamily="34" charset="0"/>
              <a:buChar char="-"/>
            </a:pPr>
            <a:r>
              <a:rPr lang="en-US" sz="2400" dirty="0">
                <a:solidFill>
                  <a:schemeClr val="tx1"/>
                </a:solidFill>
                <a:ea typeface="Calibri" panose="020F0502020204030204" pitchFamily="34" charset="0"/>
                <a:cs typeface="Times New Roman" panose="02020603050405020304" pitchFamily="18" charset="0"/>
              </a:rPr>
              <a:t>2014 VIP event</a:t>
            </a:r>
          </a:p>
          <a:p>
            <a:pPr marL="342900" lvl="0" indent="-342900">
              <a:lnSpc>
                <a:spcPct val="107000"/>
              </a:lnSpc>
              <a:spcBef>
                <a:spcPts val="0"/>
              </a:spcBef>
              <a:spcAft>
                <a:spcPts val="800"/>
              </a:spcAft>
              <a:buFont typeface="Calibri" panose="020F0502020204030204" pitchFamily="34" charset="0"/>
              <a:buChar char="-"/>
            </a:pPr>
            <a:endParaRPr lang="en-US" sz="2400"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Font typeface="Calibri" panose="020F0502020204030204" pitchFamily="34" charset="0"/>
              <a:buChar char="-"/>
            </a:pPr>
            <a:r>
              <a:rPr lang="en-US" sz="2400" dirty="0">
                <a:solidFill>
                  <a:schemeClr val="tx1"/>
                </a:solidFill>
                <a:ea typeface="Calibri" panose="020F0502020204030204" pitchFamily="34" charset="0"/>
                <a:cs typeface="Times New Roman" panose="02020603050405020304" pitchFamily="18" charset="0"/>
              </a:rPr>
              <a:t>Executive Order 52 on January 28, 2016</a:t>
            </a:r>
          </a:p>
          <a:p>
            <a:endParaRPr lang="en-US" dirty="0"/>
          </a:p>
        </p:txBody>
      </p:sp>
    </p:spTree>
    <p:extLst>
      <p:ext uri="{BB962C8B-B14F-4D97-AF65-F5344CB8AC3E}">
        <p14:creationId xmlns:p14="http://schemas.microsoft.com/office/powerpoint/2010/main" val="122775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26C62-7F89-4D2B-B969-2F1AEC21CF2D}"/>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The Evolution of Nutrient Trading in Virginia</a:t>
            </a:r>
          </a:p>
        </p:txBody>
      </p:sp>
      <p:pic>
        <p:nvPicPr>
          <p:cNvPr id="4" name="Content Placeholder 3">
            <a:extLst>
              <a:ext uri="{FF2B5EF4-FFF2-40B4-BE49-F238E27FC236}">
                <a16:creationId xmlns:a16="http://schemas.microsoft.com/office/drawing/2014/main" xmlns="" id="{259203F7-A1A6-43A1-BBA2-87952E3306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9044" y="2478584"/>
            <a:ext cx="6487101" cy="3130908"/>
          </a:xfrm>
          <a:prstGeom prst="rect">
            <a:avLst/>
          </a:prstGeom>
        </p:spPr>
      </p:pic>
      <p:sp>
        <p:nvSpPr>
          <p:cNvPr id="5" name="TextBox 4">
            <a:extLst>
              <a:ext uri="{FF2B5EF4-FFF2-40B4-BE49-F238E27FC236}">
                <a16:creationId xmlns:a16="http://schemas.microsoft.com/office/drawing/2014/main" xmlns="" id="{FBA49294-0C5E-46AA-BC7E-9AE61B476A84}"/>
              </a:ext>
            </a:extLst>
          </p:cNvPr>
          <p:cNvSpPr txBox="1"/>
          <p:nvPr/>
        </p:nvSpPr>
        <p:spPr>
          <a:xfrm>
            <a:off x="1305659" y="3028890"/>
            <a:ext cx="639202" cy="400110"/>
          </a:xfrm>
          <a:prstGeom prst="rect">
            <a:avLst/>
          </a:prstGeom>
          <a:noFill/>
        </p:spPr>
        <p:txBody>
          <a:bodyPr wrap="square" rtlCol="0">
            <a:spAutoFit/>
          </a:bodyPr>
          <a:lstStyle/>
          <a:p>
            <a:pPr algn="ctr"/>
            <a:r>
              <a:rPr lang="en-US" sz="1000" b="1" dirty="0"/>
              <a:t>Pt. </a:t>
            </a:r>
          </a:p>
          <a:p>
            <a:pPr algn="ctr"/>
            <a:r>
              <a:rPr lang="en-US" sz="1000" b="1" dirty="0"/>
              <a:t>Sources</a:t>
            </a:r>
          </a:p>
        </p:txBody>
      </p:sp>
      <p:sp>
        <p:nvSpPr>
          <p:cNvPr id="6" name="TextBox 5">
            <a:extLst>
              <a:ext uri="{FF2B5EF4-FFF2-40B4-BE49-F238E27FC236}">
                <a16:creationId xmlns:a16="http://schemas.microsoft.com/office/drawing/2014/main" xmlns="" id="{C4253B89-CA4B-496E-8326-C10B5BDDE9F9}"/>
              </a:ext>
            </a:extLst>
          </p:cNvPr>
          <p:cNvSpPr txBox="1"/>
          <p:nvPr/>
        </p:nvSpPr>
        <p:spPr>
          <a:xfrm>
            <a:off x="2520227" y="2717980"/>
            <a:ext cx="800100" cy="400110"/>
          </a:xfrm>
          <a:prstGeom prst="rect">
            <a:avLst/>
          </a:prstGeom>
          <a:noFill/>
        </p:spPr>
        <p:txBody>
          <a:bodyPr wrap="square" rtlCol="0">
            <a:spAutoFit/>
          </a:bodyPr>
          <a:lstStyle/>
          <a:p>
            <a:r>
              <a:rPr lang="en-US" sz="1000" b="1" dirty="0" err="1"/>
              <a:t>NonPt</a:t>
            </a:r>
            <a:r>
              <a:rPr lang="en-US" sz="1000" b="1" dirty="0"/>
              <a:t>. Sources</a:t>
            </a:r>
          </a:p>
        </p:txBody>
      </p:sp>
      <p:sp>
        <p:nvSpPr>
          <p:cNvPr id="7" name="TextBox 6">
            <a:extLst>
              <a:ext uri="{FF2B5EF4-FFF2-40B4-BE49-F238E27FC236}">
                <a16:creationId xmlns:a16="http://schemas.microsoft.com/office/drawing/2014/main" xmlns="" id="{9D87DE44-DB5C-4242-8E6B-7DF984805851}"/>
              </a:ext>
            </a:extLst>
          </p:cNvPr>
          <p:cNvSpPr txBox="1"/>
          <p:nvPr/>
        </p:nvSpPr>
        <p:spPr>
          <a:xfrm>
            <a:off x="3523363" y="2471759"/>
            <a:ext cx="879231" cy="246221"/>
          </a:xfrm>
          <a:prstGeom prst="rect">
            <a:avLst/>
          </a:prstGeom>
          <a:noFill/>
        </p:spPr>
        <p:txBody>
          <a:bodyPr wrap="square" rtlCol="0">
            <a:spAutoFit/>
          </a:bodyPr>
          <a:lstStyle/>
          <a:p>
            <a:r>
              <a:rPr lang="en-US" sz="1000" b="1" dirty="0" err="1"/>
              <a:t>Stormwater</a:t>
            </a:r>
            <a:endParaRPr lang="en-US" sz="1000" b="1" dirty="0"/>
          </a:p>
        </p:txBody>
      </p:sp>
      <p:sp>
        <p:nvSpPr>
          <p:cNvPr id="8" name="TextBox 7">
            <a:extLst>
              <a:ext uri="{FF2B5EF4-FFF2-40B4-BE49-F238E27FC236}">
                <a16:creationId xmlns:a16="http://schemas.microsoft.com/office/drawing/2014/main" xmlns="" id="{31BF7442-0A8D-43AD-BB4E-BF76F05B315E}"/>
              </a:ext>
            </a:extLst>
          </p:cNvPr>
          <p:cNvSpPr txBox="1"/>
          <p:nvPr/>
        </p:nvSpPr>
        <p:spPr>
          <a:xfrm>
            <a:off x="4674339" y="2237955"/>
            <a:ext cx="545123" cy="246221"/>
          </a:xfrm>
          <a:prstGeom prst="rect">
            <a:avLst/>
          </a:prstGeom>
          <a:noFill/>
        </p:spPr>
        <p:txBody>
          <a:bodyPr wrap="square" rtlCol="0">
            <a:spAutoFit/>
          </a:bodyPr>
          <a:lstStyle/>
          <a:p>
            <a:r>
              <a:rPr lang="en-US" sz="1000" b="1" dirty="0"/>
              <a:t>MS4</a:t>
            </a:r>
          </a:p>
        </p:txBody>
      </p:sp>
      <p:sp>
        <p:nvSpPr>
          <p:cNvPr id="9" name="TextBox 8">
            <a:extLst>
              <a:ext uri="{FF2B5EF4-FFF2-40B4-BE49-F238E27FC236}">
                <a16:creationId xmlns:a16="http://schemas.microsoft.com/office/drawing/2014/main" xmlns="" id="{86EE0F4A-A2A3-466F-A341-29B3E829B567}"/>
              </a:ext>
            </a:extLst>
          </p:cNvPr>
          <p:cNvSpPr txBox="1"/>
          <p:nvPr/>
        </p:nvSpPr>
        <p:spPr>
          <a:xfrm>
            <a:off x="5697765" y="2058006"/>
            <a:ext cx="735038" cy="246221"/>
          </a:xfrm>
          <a:prstGeom prst="rect">
            <a:avLst/>
          </a:prstGeom>
          <a:noFill/>
        </p:spPr>
        <p:txBody>
          <a:bodyPr wrap="square" rtlCol="0">
            <a:spAutoFit/>
          </a:bodyPr>
          <a:lstStyle/>
          <a:p>
            <a:r>
              <a:rPr lang="en-US" sz="1000" b="1" dirty="0"/>
              <a:t>Sediment</a:t>
            </a:r>
          </a:p>
        </p:txBody>
      </p:sp>
      <p:sp>
        <p:nvSpPr>
          <p:cNvPr id="10" name="TextBox 9">
            <a:extLst>
              <a:ext uri="{FF2B5EF4-FFF2-40B4-BE49-F238E27FC236}">
                <a16:creationId xmlns:a16="http://schemas.microsoft.com/office/drawing/2014/main" xmlns="" id="{7A99F6E0-BF0F-419E-A310-1A92E07216D7}"/>
              </a:ext>
            </a:extLst>
          </p:cNvPr>
          <p:cNvSpPr txBox="1"/>
          <p:nvPr/>
        </p:nvSpPr>
        <p:spPr>
          <a:xfrm>
            <a:off x="7033848" y="1837408"/>
            <a:ext cx="430823" cy="369332"/>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58314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F9807-1127-46A1-B43C-4CEDF79D73A0}"/>
              </a:ext>
            </a:extLst>
          </p:cNvPr>
          <p:cNvSpPr>
            <a:spLocks noGrp="1"/>
          </p:cNvSpPr>
          <p:nvPr>
            <p:ph type="title"/>
          </p:nvPr>
        </p:nvSpPr>
        <p:spPr>
          <a:xfrm>
            <a:off x="800100" y="597878"/>
            <a:ext cx="7543800" cy="858130"/>
          </a:xfrm>
        </p:spPr>
        <p:txBody>
          <a:bodyPr/>
          <a:lstStyle/>
          <a:p>
            <a:pPr algn="ctr"/>
            <a:r>
              <a:rPr lang="en-US" b="1" dirty="0"/>
              <a:t>Why Has VA Been Successful?</a:t>
            </a:r>
          </a:p>
        </p:txBody>
      </p:sp>
      <p:sp>
        <p:nvSpPr>
          <p:cNvPr id="3" name="Content Placeholder 2">
            <a:extLst>
              <a:ext uri="{FF2B5EF4-FFF2-40B4-BE49-F238E27FC236}">
                <a16:creationId xmlns:a16="http://schemas.microsoft.com/office/drawing/2014/main" xmlns="" id="{58C88809-52C9-4A75-BB40-D0013FEAE2D4}"/>
              </a:ext>
            </a:extLst>
          </p:cNvPr>
          <p:cNvSpPr>
            <a:spLocks noGrp="1"/>
          </p:cNvSpPr>
          <p:nvPr>
            <p:ph idx="1"/>
          </p:nvPr>
        </p:nvSpPr>
        <p:spPr>
          <a:xfrm>
            <a:off x="822960" y="1969477"/>
            <a:ext cx="7543801" cy="4018085"/>
          </a:xfrm>
        </p:spPr>
        <p:txBody>
          <a:bodyPr>
            <a:normAutofit fontScale="92500" lnSpcReduction="20000"/>
          </a:bodyPr>
          <a:lstStyle/>
          <a:p>
            <a:r>
              <a:rPr lang="en-US" dirty="0"/>
              <a:t>- Incremental Approach</a:t>
            </a:r>
          </a:p>
          <a:p>
            <a:r>
              <a:rPr lang="en-US" dirty="0"/>
              <a:t>- Tied to the TMDL</a:t>
            </a:r>
          </a:p>
          <a:p>
            <a:pPr marL="0" indent="0">
              <a:buNone/>
            </a:pPr>
            <a:r>
              <a:rPr lang="en-US" dirty="0"/>
              <a:t>	- the #s are real</a:t>
            </a:r>
          </a:p>
          <a:p>
            <a:pPr marL="0" indent="0">
              <a:buNone/>
            </a:pPr>
            <a:r>
              <a:rPr lang="en-US" dirty="0"/>
              <a:t>	- scientifically defensible process</a:t>
            </a:r>
          </a:p>
          <a:p>
            <a:pPr marL="0" indent="0">
              <a:buNone/>
            </a:pPr>
            <a:r>
              <a:rPr lang="en-US" dirty="0"/>
              <a:t>	- cautious/conservative </a:t>
            </a:r>
          </a:p>
          <a:p>
            <a:pPr marL="0" indent="0">
              <a:buNone/>
            </a:pPr>
            <a:r>
              <a:rPr lang="en-US" dirty="0"/>
              <a:t>		- safety factors</a:t>
            </a:r>
          </a:p>
          <a:p>
            <a:pPr marL="0" indent="0">
              <a:buNone/>
            </a:pPr>
            <a:r>
              <a:rPr lang="en-US" dirty="0"/>
              <a:t>		- delivery ratios</a:t>
            </a:r>
          </a:p>
          <a:p>
            <a:pPr marL="0" indent="0">
              <a:buNone/>
            </a:pPr>
            <a:r>
              <a:rPr lang="en-US" dirty="0"/>
              <a:t>		- local WQ protection	</a:t>
            </a:r>
          </a:p>
          <a:p>
            <a:r>
              <a:rPr lang="en-US" dirty="0"/>
              <a:t>- Broad Support</a:t>
            </a:r>
          </a:p>
          <a:p>
            <a:r>
              <a:rPr lang="en-US" dirty="0"/>
              <a:t>- Transparent </a:t>
            </a:r>
          </a:p>
          <a:p>
            <a:endParaRPr lang="en-US" dirty="0"/>
          </a:p>
        </p:txBody>
      </p:sp>
    </p:spTree>
    <p:extLst>
      <p:ext uri="{BB962C8B-B14F-4D97-AF65-F5344CB8AC3E}">
        <p14:creationId xmlns:p14="http://schemas.microsoft.com/office/powerpoint/2010/main" val="2321888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292E1B-806C-4F24-9262-634DD50799E0}"/>
              </a:ext>
            </a:extLst>
          </p:cNvPr>
          <p:cNvSpPr>
            <a:spLocks noGrp="1"/>
          </p:cNvSpPr>
          <p:nvPr>
            <p:ph type="title"/>
          </p:nvPr>
        </p:nvSpPr>
        <p:spPr>
          <a:xfrm>
            <a:off x="492369" y="-211015"/>
            <a:ext cx="8273562" cy="1948377"/>
          </a:xfrm>
        </p:spPr>
        <p:txBody>
          <a:bodyPr>
            <a:noAutofit/>
          </a:bodyPr>
          <a:lstStyle/>
          <a:p>
            <a:r>
              <a:rPr lang="en-US" sz="1800" dirty="0">
                <a:latin typeface="Times-Roman"/>
              </a:rPr>
              <a:t>In the hypothetical scenario where VDOT’s participation in the WQT program was allowed in lieu of VDOT’s construction of nine BMPs, VDOT would have realized a cost savings of 5% to 75%, with </a:t>
            </a:r>
            <a:r>
              <a:rPr lang="en-US" sz="1800" b="1" dirty="0">
                <a:latin typeface="Times-Roman"/>
              </a:rPr>
              <a:t>an average cost savings of 51%. </a:t>
            </a:r>
            <a:r>
              <a:rPr lang="en-US" sz="1800" dirty="0">
                <a:latin typeface="Times-Roman"/>
              </a:rPr>
              <a:t>These results suggest that </a:t>
            </a:r>
            <a:r>
              <a:rPr lang="en-US" sz="1800" b="1" dirty="0">
                <a:latin typeface="Times-Roman"/>
              </a:rPr>
              <a:t>participating in WQT at current market rates in lieu of constructing onsite structural BMPs is an economically feasible solution for VDOT to manage </a:t>
            </a:r>
            <a:r>
              <a:rPr lang="en-US" sz="1800" b="1" dirty="0" err="1">
                <a:latin typeface="Times-Roman"/>
              </a:rPr>
              <a:t>stormwater</a:t>
            </a:r>
            <a:r>
              <a:rPr lang="en-US" sz="1800" b="1" dirty="0">
                <a:latin typeface="Times-Roman"/>
              </a:rPr>
              <a:t> quality</a:t>
            </a:r>
            <a:r>
              <a:rPr lang="en-US" sz="1800" dirty="0">
                <a:latin typeface="Times-Roman"/>
              </a:rPr>
              <a:t>.</a:t>
            </a:r>
            <a:endParaRPr lang="en-US" sz="1800" dirty="0"/>
          </a:p>
        </p:txBody>
      </p:sp>
      <p:pic>
        <p:nvPicPr>
          <p:cNvPr id="4" name="Content Placeholder 3">
            <a:extLst>
              <a:ext uri="{FF2B5EF4-FFF2-40B4-BE49-F238E27FC236}">
                <a16:creationId xmlns:a16="http://schemas.microsoft.com/office/drawing/2014/main" xmlns="" id="{72E716EA-B5EE-44BD-B97E-0393BDC945E7}"/>
              </a:ext>
            </a:extLst>
          </p:cNvPr>
          <p:cNvPicPr>
            <a:picLocks noGrp="1" noChangeAspect="1"/>
          </p:cNvPicPr>
          <p:nvPr>
            <p:ph idx="1"/>
          </p:nvPr>
        </p:nvPicPr>
        <p:blipFill>
          <a:blip r:embed="rId2"/>
          <a:stretch>
            <a:fillRect/>
          </a:stretch>
        </p:blipFill>
        <p:spPr>
          <a:xfrm>
            <a:off x="2231125" y="1820008"/>
            <a:ext cx="3817983" cy="4448907"/>
          </a:xfrm>
          <a:prstGeom prst="rect">
            <a:avLst/>
          </a:prstGeom>
        </p:spPr>
      </p:pic>
    </p:spTree>
    <p:extLst>
      <p:ext uri="{BB962C8B-B14F-4D97-AF65-F5344CB8AC3E}">
        <p14:creationId xmlns:p14="http://schemas.microsoft.com/office/powerpoint/2010/main" val="2808938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9A302-D7E3-48E8-8255-4DECA2075C38}"/>
              </a:ext>
            </a:extLst>
          </p:cNvPr>
          <p:cNvSpPr>
            <a:spLocks noGrp="1"/>
          </p:cNvSpPr>
          <p:nvPr>
            <p:ph type="title"/>
          </p:nvPr>
        </p:nvSpPr>
        <p:spPr>
          <a:xfrm>
            <a:off x="822960" y="988906"/>
            <a:ext cx="7543800" cy="769556"/>
          </a:xfrm>
        </p:spPr>
        <p:txBody>
          <a:bodyPr>
            <a:normAutofit/>
          </a:bodyPr>
          <a:lstStyle/>
          <a:p>
            <a:r>
              <a:rPr lang="en-US" b="1" dirty="0"/>
              <a:t>BUT…</a:t>
            </a:r>
          </a:p>
        </p:txBody>
      </p:sp>
      <p:sp>
        <p:nvSpPr>
          <p:cNvPr id="3" name="Content Placeholder 2">
            <a:extLst>
              <a:ext uri="{FF2B5EF4-FFF2-40B4-BE49-F238E27FC236}">
                <a16:creationId xmlns:a16="http://schemas.microsoft.com/office/drawing/2014/main" xmlns="" id="{1F90742F-A75B-4867-8F43-51E2E7CCF3CC}"/>
              </a:ext>
            </a:extLst>
          </p:cNvPr>
          <p:cNvSpPr>
            <a:spLocks noGrp="1"/>
          </p:cNvSpPr>
          <p:nvPr>
            <p:ph idx="1"/>
          </p:nvPr>
        </p:nvSpPr>
        <p:spPr>
          <a:xfrm>
            <a:off x="822958" y="2074334"/>
            <a:ext cx="7543801" cy="4023360"/>
          </a:xfrm>
        </p:spPr>
        <p:txBody>
          <a:bodyPr/>
          <a:lstStyle/>
          <a:p>
            <a:r>
              <a:rPr lang="en-US" dirty="0"/>
              <a:t>…this is not what the intent of the original trading law was</a:t>
            </a:r>
          </a:p>
          <a:p>
            <a:pPr algn="ctr"/>
            <a:endParaRPr lang="en-US" sz="1700" i="1"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700" i="1"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“establishing market-based incentives </a:t>
            </a:r>
            <a:r>
              <a:rPr lang="en-US" sz="1700" b="1" i="1" u="sng"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to help achieve the Chesapeake Bay Program’s nonpoint source reduction goals</a:t>
            </a:r>
            <a:r>
              <a:rPr lang="en-US" sz="1700" i="1"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a:p>
            <a:r>
              <a:rPr lang="en-US" dirty="0"/>
              <a:t>--- get agriculture to baseline…and beyond</a:t>
            </a:r>
          </a:p>
          <a:p>
            <a:r>
              <a:rPr lang="en-US" dirty="0"/>
              <a:t>--- aggregate/bundle BMP reductions = credit</a:t>
            </a:r>
          </a:p>
          <a:p>
            <a:r>
              <a:rPr lang="en-US" dirty="0"/>
              <a:t>--- do it via a market-based process</a:t>
            </a:r>
          </a:p>
          <a:p>
            <a:endParaRPr lang="en-US" dirty="0"/>
          </a:p>
        </p:txBody>
      </p:sp>
    </p:spTree>
    <p:extLst>
      <p:ext uri="{BB962C8B-B14F-4D97-AF65-F5344CB8AC3E}">
        <p14:creationId xmlns:p14="http://schemas.microsoft.com/office/powerpoint/2010/main" val="338585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0B08B-A8FD-4D52-95E9-ECE66DF1074E}"/>
              </a:ext>
            </a:extLst>
          </p:cNvPr>
          <p:cNvSpPr>
            <a:spLocks noGrp="1"/>
          </p:cNvSpPr>
          <p:nvPr>
            <p:ph type="title"/>
          </p:nvPr>
        </p:nvSpPr>
        <p:spPr>
          <a:xfrm>
            <a:off x="822960" y="465993"/>
            <a:ext cx="7543800" cy="858130"/>
          </a:xfrm>
        </p:spPr>
        <p:txBody>
          <a:bodyPr/>
          <a:lstStyle/>
          <a:p>
            <a:pPr algn="ctr"/>
            <a:r>
              <a:rPr lang="en-US" dirty="0">
                <a:effectLst>
                  <a:outerShdw blurRad="38100" dist="38100" dir="2700000" algn="tl">
                    <a:srgbClr val="000000">
                      <a:alpha val="43137"/>
                    </a:srgbClr>
                  </a:outerShdw>
                </a:effectLst>
              </a:rPr>
              <a:t>Wetlands Mitigation</a:t>
            </a:r>
          </a:p>
        </p:txBody>
      </p:sp>
      <p:pic>
        <p:nvPicPr>
          <p:cNvPr id="5" name="Content Placeholder 4">
            <a:extLst>
              <a:ext uri="{FF2B5EF4-FFF2-40B4-BE49-F238E27FC236}">
                <a16:creationId xmlns:a16="http://schemas.microsoft.com/office/drawing/2014/main" xmlns="" id="{A75D6F3E-81DA-4B94-A6F4-6A6D677BF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77" y="1846263"/>
            <a:ext cx="7311683" cy="4440237"/>
          </a:xfrm>
        </p:spPr>
      </p:pic>
    </p:spTree>
    <p:extLst>
      <p:ext uri="{BB962C8B-B14F-4D97-AF65-F5344CB8AC3E}">
        <p14:creationId xmlns:p14="http://schemas.microsoft.com/office/powerpoint/2010/main" val="234743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CDF01-CB85-488C-AACA-9E14AD9E05AB}"/>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xmlns="" id="{47AD3746-E18D-4292-8430-5E1FC11238C3}"/>
              </a:ext>
            </a:extLst>
          </p:cNvPr>
          <p:cNvSpPr>
            <a:spLocks noGrp="1"/>
          </p:cNvSpPr>
          <p:nvPr>
            <p:ph idx="1"/>
          </p:nvPr>
        </p:nvSpPr>
        <p:spPr>
          <a:xfrm>
            <a:off x="822959" y="1643510"/>
            <a:ext cx="7543801" cy="4247335"/>
          </a:xfrm>
        </p:spPr>
        <p:txBody>
          <a:bodyPr>
            <a:normAutofit lnSpcReduction="10000"/>
          </a:bodyPr>
          <a:lstStyle/>
          <a:p>
            <a:endParaRPr lang="en-US" dirty="0"/>
          </a:p>
          <a:p>
            <a:r>
              <a:rPr lang="en-US" dirty="0"/>
              <a:t>HOW do we get back to the original intent?</a:t>
            </a:r>
          </a:p>
          <a:p>
            <a:endParaRPr lang="en-US" dirty="0"/>
          </a:p>
          <a:p>
            <a:r>
              <a:rPr lang="en-US" dirty="0"/>
              <a:t>SHOULD we get back to the original intent?</a:t>
            </a:r>
          </a:p>
          <a:p>
            <a:endParaRPr lang="en-US" dirty="0"/>
          </a:p>
          <a:p>
            <a:r>
              <a:rPr lang="en-US" sz="4800" dirty="0">
                <a:latin typeface="+mj-lt"/>
              </a:rPr>
              <a:t>And…</a:t>
            </a:r>
          </a:p>
          <a:p>
            <a:r>
              <a:rPr lang="en-US" sz="600" dirty="0"/>
              <a:t>___________________________________________________________________________________________________________________________________________________________________________________________________</a:t>
            </a:r>
          </a:p>
          <a:p>
            <a:endParaRPr lang="en-US" sz="1100" dirty="0"/>
          </a:p>
          <a:p>
            <a:pPr lvl="0">
              <a:buClr>
                <a:srgbClr val="E48312"/>
              </a:buClr>
            </a:pPr>
            <a:r>
              <a:rPr lang="en-US" dirty="0">
                <a:solidFill>
                  <a:srgbClr val="000000">
                    <a:lumMod val="75000"/>
                    <a:lumOff val="25000"/>
                  </a:srgbClr>
                </a:solidFill>
              </a:rPr>
              <a:t>Can we use private investment and market-based programs to meet other Chesapeake Restoration Goals?</a:t>
            </a:r>
          </a:p>
          <a:p>
            <a:endParaRPr lang="en-US" sz="1100" dirty="0"/>
          </a:p>
        </p:txBody>
      </p:sp>
    </p:spTree>
    <p:extLst>
      <p:ext uri="{BB962C8B-B14F-4D97-AF65-F5344CB8AC3E}">
        <p14:creationId xmlns:p14="http://schemas.microsoft.com/office/powerpoint/2010/main" val="376779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6B8CB-8A41-4EB7-BA28-57095987D672}"/>
              </a:ext>
            </a:extLst>
          </p:cNvPr>
          <p:cNvSpPr>
            <a:spLocks noGrp="1"/>
          </p:cNvSpPr>
          <p:nvPr>
            <p:ph type="title"/>
          </p:nvPr>
        </p:nvSpPr>
        <p:spPr>
          <a:xfrm>
            <a:off x="272562" y="286605"/>
            <a:ext cx="8370276" cy="1084996"/>
          </a:xfrm>
        </p:spPr>
        <p:txBody>
          <a:bodyPr>
            <a:normAutofit fontScale="90000"/>
          </a:bodyPr>
          <a:lstStyle/>
          <a:p>
            <a:r>
              <a:rPr lang="en-US" dirty="0"/>
              <a:t>In Addition to “Offsetting” Pollution</a:t>
            </a:r>
          </a:p>
        </p:txBody>
      </p:sp>
      <p:sp>
        <p:nvSpPr>
          <p:cNvPr id="3" name="Content Placeholder 2">
            <a:extLst>
              <a:ext uri="{FF2B5EF4-FFF2-40B4-BE49-F238E27FC236}">
                <a16:creationId xmlns:a16="http://schemas.microsoft.com/office/drawing/2014/main" xmlns="" id="{123584B5-536C-413A-BA1D-233C9C96F9FD}"/>
              </a:ext>
            </a:extLst>
          </p:cNvPr>
          <p:cNvSpPr>
            <a:spLocks noGrp="1"/>
          </p:cNvSpPr>
          <p:nvPr>
            <p:ph idx="1"/>
          </p:nvPr>
        </p:nvSpPr>
        <p:spPr>
          <a:xfrm>
            <a:off x="822959" y="1696915"/>
            <a:ext cx="7543801" cy="4501662"/>
          </a:xfrm>
        </p:spPr>
        <p:txBody>
          <a:bodyPr>
            <a:normAutofit/>
          </a:bodyPr>
          <a:lstStyle/>
          <a:p>
            <a:endParaRPr lang="en-US" dirty="0"/>
          </a:p>
          <a:p>
            <a:r>
              <a:rPr lang="en-US" dirty="0"/>
              <a:t> - 2017-18 Bay TMDL Midpoint Assessment</a:t>
            </a:r>
          </a:p>
          <a:p>
            <a:r>
              <a:rPr lang="en-US" dirty="0"/>
              <a:t> - Phase III WIP </a:t>
            </a:r>
          </a:p>
          <a:p>
            <a:r>
              <a:rPr lang="en-US" dirty="0"/>
              <a:t> - ag reductions are lagging</a:t>
            </a:r>
          </a:p>
          <a:p>
            <a:r>
              <a:rPr lang="en-US" dirty="0"/>
              <a:t> - </a:t>
            </a:r>
            <a:r>
              <a:rPr lang="en-US" dirty="0" err="1"/>
              <a:t>stormwater</a:t>
            </a:r>
            <a:r>
              <a:rPr lang="en-US" dirty="0"/>
              <a:t> reductions will be challenging (to say the least)</a:t>
            </a:r>
          </a:p>
          <a:p>
            <a:pPr lvl="0">
              <a:buClr>
                <a:srgbClr val="E48312"/>
              </a:buClr>
            </a:pPr>
            <a:r>
              <a:rPr lang="en-US" dirty="0">
                <a:solidFill>
                  <a:srgbClr val="000000">
                    <a:lumMod val="75000"/>
                    <a:lumOff val="25000"/>
                  </a:srgbClr>
                </a:solidFill>
              </a:rPr>
              <a:t> - Additional Nutrient/Sediment Reductions due to Climate Change, Conowingo Dam, etc.</a:t>
            </a:r>
          </a:p>
          <a:p>
            <a:pPr lvl="0">
              <a:buClr>
                <a:srgbClr val="E48312"/>
              </a:buClr>
            </a:pPr>
            <a:r>
              <a:rPr lang="en-US" dirty="0">
                <a:solidFill>
                  <a:srgbClr val="000000">
                    <a:lumMod val="75000"/>
                    <a:lumOff val="25000"/>
                  </a:srgbClr>
                </a:solidFill>
              </a:rPr>
              <a:t>__________________________________________________________</a:t>
            </a:r>
            <a:endParaRPr lang="en-US" dirty="0"/>
          </a:p>
          <a:p>
            <a:r>
              <a:rPr lang="en-US" dirty="0"/>
              <a:t>…it’s time think broadly and comprehensively</a:t>
            </a:r>
          </a:p>
          <a:p>
            <a:pPr algn="ctr"/>
            <a:r>
              <a:rPr lang="en-US" b="1" dirty="0"/>
              <a:t>How to use private $ to help meet Bay restoration goals?</a:t>
            </a:r>
          </a:p>
        </p:txBody>
      </p:sp>
    </p:spTree>
    <p:extLst>
      <p:ext uri="{BB962C8B-B14F-4D97-AF65-F5344CB8AC3E}">
        <p14:creationId xmlns:p14="http://schemas.microsoft.com/office/powerpoint/2010/main" val="2725593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323F3-3E48-41B7-BDD7-FB9564076F16}"/>
              </a:ext>
            </a:extLst>
          </p:cNvPr>
          <p:cNvSpPr>
            <a:spLocks noGrp="1"/>
          </p:cNvSpPr>
          <p:nvPr>
            <p:ph type="title"/>
          </p:nvPr>
        </p:nvSpPr>
        <p:spPr/>
        <p:txBody>
          <a:bodyPr/>
          <a:lstStyle/>
          <a:p>
            <a:r>
              <a:rPr lang="en-US" dirty="0"/>
              <a:t>Lagging Restoration Goals</a:t>
            </a:r>
          </a:p>
        </p:txBody>
      </p:sp>
      <p:sp>
        <p:nvSpPr>
          <p:cNvPr id="3" name="Content Placeholder 2">
            <a:extLst>
              <a:ext uri="{FF2B5EF4-FFF2-40B4-BE49-F238E27FC236}">
                <a16:creationId xmlns:a16="http://schemas.microsoft.com/office/drawing/2014/main" xmlns="" id="{4FA02A16-5275-4E08-AD13-3B5176FD577E}"/>
              </a:ext>
            </a:extLst>
          </p:cNvPr>
          <p:cNvSpPr>
            <a:spLocks noGrp="1"/>
          </p:cNvSpPr>
          <p:nvPr>
            <p:ph idx="1"/>
          </p:nvPr>
        </p:nvSpPr>
        <p:spPr>
          <a:xfrm>
            <a:off x="800099" y="2294142"/>
            <a:ext cx="7543801" cy="4023360"/>
          </a:xfrm>
        </p:spPr>
        <p:txBody>
          <a:bodyPr/>
          <a:lstStyle/>
          <a:p>
            <a:r>
              <a:rPr lang="en-US" dirty="0"/>
              <a:t>Wetlands </a:t>
            </a:r>
          </a:p>
          <a:p>
            <a:r>
              <a:rPr lang="en-US" dirty="0"/>
              <a:t>Riparian Buffers</a:t>
            </a:r>
          </a:p>
          <a:p>
            <a:r>
              <a:rPr lang="en-US" dirty="0"/>
              <a:t>Stream Restoration</a:t>
            </a:r>
          </a:p>
          <a:p>
            <a:r>
              <a:rPr lang="en-US" dirty="0"/>
              <a:t>Water Quality (nutrients)</a:t>
            </a:r>
          </a:p>
        </p:txBody>
      </p:sp>
    </p:spTree>
    <p:extLst>
      <p:ext uri="{BB962C8B-B14F-4D97-AF65-F5344CB8AC3E}">
        <p14:creationId xmlns:p14="http://schemas.microsoft.com/office/powerpoint/2010/main" val="414008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A3AD9-573B-47C9-AFE3-12C61D60126F}"/>
              </a:ext>
            </a:extLst>
          </p:cNvPr>
          <p:cNvSpPr>
            <a:spLocks noGrp="1"/>
          </p:cNvSpPr>
          <p:nvPr>
            <p:ph type="title"/>
          </p:nvPr>
        </p:nvSpPr>
        <p:spPr/>
        <p:txBody>
          <a:bodyPr/>
          <a:lstStyle/>
          <a:p>
            <a:r>
              <a:rPr lang="en-US" b="1" dirty="0"/>
              <a:t>It’s not a question of what, who, where…</a:t>
            </a:r>
          </a:p>
        </p:txBody>
      </p:sp>
      <p:sp>
        <p:nvSpPr>
          <p:cNvPr id="3" name="Content Placeholder 2">
            <a:extLst>
              <a:ext uri="{FF2B5EF4-FFF2-40B4-BE49-F238E27FC236}">
                <a16:creationId xmlns:a16="http://schemas.microsoft.com/office/drawing/2014/main" xmlns="" id="{031CA44D-D165-46D9-A04F-B8D717B43903}"/>
              </a:ext>
            </a:extLst>
          </p:cNvPr>
          <p:cNvSpPr>
            <a:spLocks noGrp="1"/>
          </p:cNvSpPr>
          <p:nvPr>
            <p:ph idx="1"/>
          </p:nvPr>
        </p:nvSpPr>
        <p:spPr>
          <a:xfrm>
            <a:off x="334108" y="1845734"/>
            <a:ext cx="8440615" cy="4023360"/>
          </a:xfrm>
        </p:spPr>
        <p:txBody>
          <a:bodyPr/>
          <a:lstStyle/>
          <a:p>
            <a:endParaRPr lang="en-US" dirty="0"/>
          </a:p>
          <a:p>
            <a:r>
              <a:rPr lang="en-US" sz="2800" dirty="0"/>
              <a:t>It’s a question of how do we pay for it?</a:t>
            </a:r>
          </a:p>
          <a:p>
            <a:endParaRPr lang="en-US" sz="2800" dirty="0"/>
          </a:p>
          <a:p>
            <a:r>
              <a:rPr lang="en-US" sz="2800" dirty="0"/>
              <a:t>…So how do we use private $ to meet goals &amp; fill gaps?</a:t>
            </a:r>
          </a:p>
        </p:txBody>
      </p:sp>
    </p:spTree>
    <p:extLst>
      <p:ext uri="{BB962C8B-B14F-4D97-AF65-F5344CB8AC3E}">
        <p14:creationId xmlns:p14="http://schemas.microsoft.com/office/powerpoint/2010/main" val="1829832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1FDAE7-11AD-40EC-A67A-C8BE91B7D1CC}"/>
              </a:ext>
            </a:extLst>
          </p:cNvPr>
          <p:cNvSpPr>
            <a:spLocks noGrp="1"/>
          </p:cNvSpPr>
          <p:nvPr>
            <p:ph idx="1"/>
          </p:nvPr>
        </p:nvSpPr>
        <p:spPr>
          <a:xfrm>
            <a:off x="3701561" y="2074333"/>
            <a:ext cx="4475285" cy="4023360"/>
          </a:xfrm>
        </p:spPr>
        <p:txBody>
          <a:bodyPr>
            <a:normAutofit lnSpcReduction="10000"/>
          </a:bodyPr>
          <a:lstStyle/>
          <a:p>
            <a:r>
              <a:rPr lang="en-US" sz="4300" spc="-50" dirty="0">
                <a:solidFill>
                  <a:srgbClr val="000000">
                    <a:lumMod val="75000"/>
                    <a:lumOff val="25000"/>
                  </a:srgbClr>
                </a:solidFill>
                <a:latin typeface="Calibri Light" panose="020F0302020204030204"/>
                <a:ea typeface="+mj-ea"/>
                <a:cs typeface="+mj-cs"/>
              </a:rPr>
              <a:t>Software Updates are available for your Trading Program – would you like to update now or be reminded later?</a:t>
            </a:r>
            <a:endParaRPr lang="en-US" dirty="0"/>
          </a:p>
        </p:txBody>
      </p:sp>
      <p:pic>
        <p:nvPicPr>
          <p:cNvPr id="5" name="Picture 4">
            <a:extLst>
              <a:ext uri="{FF2B5EF4-FFF2-40B4-BE49-F238E27FC236}">
                <a16:creationId xmlns:a16="http://schemas.microsoft.com/office/drawing/2014/main" xmlns="" id="{393659E0-B401-4B52-8803-5D9470B99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1692747"/>
            <a:ext cx="3429000" cy="4572000"/>
          </a:xfrm>
          <a:prstGeom prst="rect">
            <a:avLst/>
          </a:prstGeom>
        </p:spPr>
      </p:pic>
      <p:sp>
        <p:nvSpPr>
          <p:cNvPr id="6" name="TextBox 5">
            <a:extLst>
              <a:ext uri="{FF2B5EF4-FFF2-40B4-BE49-F238E27FC236}">
                <a16:creationId xmlns:a16="http://schemas.microsoft.com/office/drawing/2014/main" xmlns="" id="{E468C09D-D399-4249-8A87-D696760D773D}"/>
              </a:ext>
            </a:extLst>
          </p:cNvPr>
          <p:cNvSpPr txBox="1"/>
          <p:nvPr/>
        </p:nvSpPr>
        <p:spPr>
          <a:xfrm>
            <a:off x="1204546" y="386862"/>
            <a:ext cx="7139354" cy="830997"/>
          </a:xfrm>
          <a:prstGeom prst="rect">
            <a:avLst/>
          </a:prstGeom>
          <a:noFill/>
        </p:spPr>
        <p:txBody>
          <a:bodyPr wrap="square" rtlCol="0">
            <a:spAutoFit/>
          </a:bodyPr>
          <a:lstStyle/>
          <a:p>
            <a:r>
              <a:rPr lang="en-US" sz="4800" dirty="0"/>
              <a:t>VA Nutrient Trading V. 2.0?</a:t>
            </a:r>
          </a:p>
        </p:txBody>
      </p:sp>
    </p:spTree>
    <p:extLst>
      <p:ext uri="{BB962C8B-B14F-4D97-AF65-F5344CB8AC3E}">
        <p14:creationId xmlns:p14="http://schemas.microsoft.com/office/powerpoint/2010/main" val="124357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6A94E-70AF-49EF-9BBD-D7E33A1368DA}"/>
              </a:ext>
            </a:extLst>
          </p:cNvPr>
          <p:cNvSpPr>
            <a:spLocks noGrp="1"/>
          </p:cNvSpPr>
          <p:nvPr>
            <p:ph type="title"/>
          </p:nvPr>
        </p:nvSpPr>
        <p:spPr>
          <a:xfrm>
            <a:off x="822960" y="286604"/>
            <a:ext cx="7543800" cy="1058619"/>
          </a:xfrm>
        </p:spPr>
        <p:txBody>
          <a:bodyPr/>
          <a:lstStyle/>
          <a:p>
            <a:r>
              <a:rPr lang="en-US" b="1" dirty="0"/>
              <a:t>Call me crazy…</a:t>
            </a:r>
          </a:p>
        </p:txBody>
      </p:sp>
      <p:sp>
        <p:nvSpPr>
          <p:cNvPr id="3" name="Content Placeholder 2">
            <a:extLst>
              <a:ext uri="{FF2B5EF4-FFF2-40B4-BE49-F238E27FC236}">
                <a16:creationId xmlns:a16="http://schemas.microsoft.com/office/drawing/2014/main" xmlns="" id="{3DFE9501-2DB7-43C5-A7D2-CDA2EE4B05A8}"/>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xmlns="" id="{DA9AAFC1-10F8-4155-8244-5E32CF995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8" y="1910494"/>
            <a:ext cx="7271239" cy="4103444"/>
          </a:xfrm>
          <a:prstGeom prst="rect">
            <a:avLst/>
          </a:prstGeom>
        </p:spPr>
      </p:pic>
    </p:spTree>
    <p:extLst>
      <p:ext uri="{BB962C8B-B14F-4D97-AF65-F5344CB8AC3E}">
        <p14:creationId xmlns:p14="http://schemas.microsoft.com/office/powerpoint/2010/main" val="442315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B914DF-654C-41DD-8765-F9AD9771A115}"/>
              </a:ext>
            </a:extLst>
          </p:cNvPr>
          <p:cNvSpPr>
            <a:spLocks noGrp="1"/>
          </p:cNvSpPr>
          <p:nvPr>
            <p:ph idx="1"/>
          </p:nvPr>
        </p:nvSpPr>
        <p:spPr>
          <a:xfrm>
            <a:off x="822959" y="1845734"/>
            <a:ext cx="7543801" cy="4317674"/>
          </a:xfrm>
        </p:spPr>
        <p:txBody>
          <a:bodyPr>
            <a:normAutofit fontScale="70000" lnSpcReduction="20000"/>
          </a:bodyPr>
          <a:lstStyle/>
          <a:p>
            <a:pPr marL="0" indent="0">
              <a:buNone/>
            </a:pPr>
            <a:r>
              <a:rPr lang="en-US" sz="2800" b="1" dirty="0"/>
              <a:t>A credit is a credit is a credit</a:t>
            </a:r>
          </a:p>
          <a:p>
            <a:pPr marL="0" indent="0">
              <a:buNone/>
            </a:pPr>
            <a:r>
              <a:rPr lang="en-US" dirty="0"/>
              <a:t> - </a:t>
            </a:r>
            <a:r>
              <a:rPr lang="en-US" sz="1900" dirty="0"/>
              <a:t>Do we need “Grades” of credits? Higher Grade = More Credit = Higher Value</a:t>
            </a:r>
          </a:p>
          <a:p>
            <a:pPr marL="0" indent="0">
              <a:buNone/>
            </a:pPr>
            <a:r>
              <a:rPr lang="en-US" sz="1900" dirty="0"/>
              <a:t> - Incentivize more diversity and multiple benefits</a:t>
            </a:r>
          </a:p>
          <a:p>
            <a:pPr marL="0" marR="0">
              <a:lnSpc>
                <a:spcPct val="107000"/>
              </a:lnSpc>
              <a:spcBef>
                <a:spcPts val="0"/>
              </a:spcBef>
              <a:spcAft>
                <a:spcPts val="800"/>
              </a:spcAft>
            </a:pPr>
            <a:endParaRPr lang="en-US" sz="1400" dirty="0"/>
          </a:p>
          <a:p>
            <a:pPr marL="0" lvl="0" indent="0">
              <a:lnSpc>
                <a:spcPct val="107000"/>
              </a:lnSpc>
              <a:spcBef>
                <a:spcPts val="0"/>
              </a:spcBef>
              <a:spcAft>
                <a:spcPts val="800"/>
              </a:spcAft>
              <a:buClr>
                <a:srgbClr val="E48312"/>
              </a:buClr>
              <a:buNone/>
            </a:pPr>
            <a:r>
              <a:rPr lang="en-US" sz="2800" b="1"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Crack the nut on aggregating ag BMPs for credit </a:t>
            </a:r>
          </a:p>
          <a:p>
            <a:pPr marL="0" lvl="0" indent="0">
              <a:lnSpc>
                <a:spcPct val="107000"/>
              </a:lnSpc>
              <a:spcBef>
                <a:spcPts val="0"/>
              </a:spcBef>
              <a:spcAft>
                <a:spcPts val="800"/>
              </a:spcAft>
              <a:buClr>
                <a:srgbClr val="E48312"/>
              </a:buClr>
              <a:buNone/>
            </a:pPr>
            <a:r>
              <a:rPr lang="en-US" sz="17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a:t>
            </a: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We are never going to get all of the public $ we need for Cost-Share Programs</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State buys credits to jump start?</a:t>
            </a:r>
          </a:p>
          <a:p>
            <a:pPr marL="0" lvl="0" indent="0">
              <a:lnSpc>
                <a:spcPct val="107000"/>
              </a:lnSpc>
              <a:spcBef>
                <a:spcPts val="0"/>
              </a:spcBef>
              <a:spcAft>
                <a:spcPts val="800"/>
              </a:spcAft>
              <a:buClr>
                <a:srgbClr val="E48312"/>
              </a:buClr>
              <a:buNone/>
            </a:pPr>
            <a:endParaRPr lang="en-US" sz="14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Clr>
                <a:srgbClr val="E48312"/>
              </a:buClr>
              <a:buNone/>
            </a:pPr>
            <a:r>
              <a:rPr lang="en-US" sz="2900" b="1" dirty="0" err="1">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Stormwater</a:t>
            </a:r>
            <a:r>
              <a:rPr lang="en-US" sz="2900" b="1"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/MS4</a:t>
            </a:r>
          </a:p>
          <a:p>
            <a:pPr marL="0" lvl="0" indent="0">
              <a:lnSpc>
                <a:spcPct val="107000"/>
              </a:lnSpc>
              <a:spcBef>
                <a:spcPts val="0"/>
              </a:spcBef>
              <a:spcAft>
                <a:spcPts val="800"/>
              </a:spcAft>
              <a:buClr>
                <a:srgbClr val="E48312"/>
              </a:buClr>
              <a:buNone/>
            </a:pPr>
            <a:r>
              <a:rPr lang="en-US" sz="17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Limit the use of excess wastewater allocations?</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Does this violate “additionality?”  </a:t>
            </a:r>
          </a:p>
          <a:p>
            <a:pPr marL="0" lvl="0" indent="0">
              <a:lnSpc>
                <a:spcPct val="107000"/>
              </a:lnSpc>
              <a:spcBef>
                <a:spcPts val="0"/>
              </a:spcBef>
              <a:spcAft>
                <a:spcPts val="800"/>
              </a:spcAft>
              <a:buClr>
                <a:srgbClr val="E48312"/>
              </a:buClr>
              <a:buNone/>
            </a:pPr>
            <a:endParaRPr lang="en-US" sz="14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48312"/>
              </a:buClr>
              <a:buNone/>
            </a:pPr>
            <a:r>
              <a:rPr lang="en-US" sz="2800" b="1" dirty="0">
                <a:solidFill>
                  <a:srgbClr val="000000">
                    <a:lumMod val="75000"/>
                    <a:lumOff val="25000"/>
                  </a:srgbClr>
                </a:solidFill>
              </a:rPr>
              <a:t>“Bundled” Credits (“</a:t>
            </a:r>
            <a:r>
              <a:rPr lang="en-US" sz="2800" b="1" dirty="0" err="1">
                <a:solidFill>
                  <a:srgbClr val="000000">
                    <a:lumMod val="75000"/>
                    <a:lumOff val="25000"/>
                  </a:srgbClr>
                </a:solidFill>
              </a:rPr>
              <a:t>Unicredit</a:t>
            </a:r>
            <a:r>
              <a:rPr lang="en-US" sz="2800" b="1" dirty="0">
                <a:solidFill>
                  <a:srgbClr val="000000">
                    <a:lumMod val="75000"/>
                    <a:lumOff val="25000"/>
                  </a:srgbClr>
                </a:solidFill>
              </a:rPr>
              <a:t>?”)</a:t>
            </a:r>
          </a:p>
          <a:p>
            <a:pPr lvl="0">
              <a:buClr>
                <a:srgbClr val="E48312"/>
              </a:buClr>
            </a:pPr>
            <a:r>
              <a:rPr lang="en-US" sz="1900" dirty="0">
                <a:solidFill>
                  <a:srgbClr val="000000">
                    <a:lumMod val="75000"/>
                    <a:lumOff val="25000"/>
                  </a:srgbClr>
                </a:solidFill>
              </a:rPr>
              <a:t>- Single Credit, but Buyer can disaggregate and use N, P, Sediment separately and for different requirements</a:t>
            </a:r>
          </a:p>
          <a:p>
            <a:pPr marL="0" marR="0" indent="0">
              <a:lnSpc>
                <a:spcPct val="107000"/>
              </a:lnSpc>
              <a:spcBef>
                <a:spcPts val="0"/>
              </a:spcBef>
              <a:spcAft>
                <a:spcPts val="800"/>
              </a:spcAft>
              <a:buNone/>
            </a:pPr>
            <a:endParaRPr lang="en-US" sz="2600" b="1" dirty="0"/>
          </a:p>
          <a:p>
            <a:pPr marL="0" marR="0" indent="0">
              <a:lnSpc>
                <a:spcPct val="107000"/>
              </a:lnSpc>
              <a:spcBef>
                <a:spcPts val="0"/>
              </a:spcBef>
              <a:spcAft>
                <a:spcPts val="800"/>
              </a:spcAft>
              <a:buNone/>
            </a:pPr>
            <a:endParaRPr lang="en-US" sz="2600" b="1" dirty="0"/>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Tx/>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xmlns="" id="{0B738388-8A94-4695-83D3-F81526855942}"/>
              </a:ext>
            </a:extLst>
          </p:cNvPr>
          <p:cNvSpPr txBox="1"/>
          <p:nvPr/>
        </p:nvSpPr>
        <p:spPr>
          <a:xfrm>
            <a:off x="606669" y="562708"/>
            <a:ext cx="7253653" cy="646331"/>
          </a:xfrm>
          <a:prstGeom prst="rect">
            <a:avLst/>
          </a:prstGeom>
          <a:noFill/>
        </p:spPr>
        <p:txBody>
          <a:bodyPr wrap="square" rtlCol="0">
            <a:spAutoFit/>
          </a:bodyPr>
          <a:lstStyle/>
          <a:p>
            <a:pPr algn="ctr"/>
            <a:r>
              <a:rPr lang="en-US" sz="3600" b="1" dirty="0"/>
              <a:t>New Answers for “What’s a Credit?”</a:t>
            </a:r>
          </a:p>
        </p:txBody>
      </p:sp>
    </p:spTree>
    <p:extLst>
      <p:ext uri="{BB962C8B-B14F-4D97-AF65-F5344CB8AC3E}">
        <p14:creationId xmlns:p14="http://schemas.microsoft.com/office/powerpoint/2010/main" val="586855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BAAC07-171C-47E1-A78B-3245D574F598}"/>
              </a:ext>
            </a:extLst>
          </p:cNvPr>
          <p:cNvSpPr>
            <a:spLocks noGrp="1"/>
          </p:cNvSpPr>
          <p:nvPr>
            <p:ph idx="1"/>
          </p:nvPr>
        </p:nvSpPr>
        <p:spPr>
          <a:xfrm>
            <a:off x="800099" y="1529862"/>
            <a:ext cx="7737232" cy="4695092"/>
          </a:xfrm>
        </p:spPr>
        <p:txBody>
          <a:bodyPr>
            <a:normAutofit fontScale="77500" lnSpcReduction="20000"/>
          </a:bodyPr>
          <a:lstStyle/>
          <a:p>
            <a:endParaRPr lang="en-US" b="1" dirty="0"/>
          </a:p>
          <a:p>
            <a:pPr marL="0" lvl="0" indent="0">
              <a:lnSpc>
                <a:spcPct val="107000"/>
              </a:lnSpc>
              <a:spcBef>
                <a:spcPts val="0"/>
              </a:spcBef>
              <a:spcAft>
                <a:spcPts val="800"/>
              </a:spcAft>
              <a:buClr>
                <a:srgbClr val="E48312"/>
              </a:buClr>
              <a:buNone/>
            </a:pPr>
            <a:r>
              <a:rPr lang="en-US" sz="2800" b="1" dirty="0">
                <a:solidFill>
                  <a:srgbClr val="000000">
                    <a:lumMod val="75000"/>
                    <a:lumOff val="25000"/>
                  </a:srgbClr>
                </a:solidFill>
              </a:rPr>
              <a:t>Use the </a:t>
            </a:r>
            <a:r>
              <a:rPr lang="en-US" sz="2800" b="1" dirty="0">
                <a:solidFill>
                  <a:srgbClr val="000000">
                    <a:lumMod val="75000"/>
                    <a:lumOff val="25000"/>
                  </a:srgbClr>
                </a:solidFill>
                <a:ea typeface="Calibri" panose="020F0502020204030204" pitchFamily="34" charset="0"/>
                <a:cs typeface="Times New Roman" panose="02020603050405020304" pitchFamily="18" charset="0"/>
              </a:rPr>
              <a:t>VA Nutrient Offset Fund</a:t>
            </a:r>
            <a:r>
              <a:rPr lang="en-US" sz="2800" dirty="0">
                <a:solidFill>
                  <a:srgbClr val="000000">
                    <a:lumMod val="75000"/>
                    <a:lumOff val="25000"/>
                  </a:srgbClr>
                </a:solidFill>
                <a:ea typeface="Calibri" panose="020F0502020204030204" pitchFamily="34" charset="0"/>
                <a:cs typeface="Times New Roman" panose="02020603050405020304" pitchFamily="18" charset="0"/>
              </a:rPr>
              <a:t> </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ea typeface="Calibri" panose="020F0502020204030204" pitchFamily="34" charset="0"/>
                <a:cs typeface="Times New Roman" panose="02020603050405020304" pitchFamily="18" charset="0"/>
              </a:rPr>
              <a:t> </a:t>
            </a: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State buys credits</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Allocate as needed</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MD is already doing it!! – Clean Water Commerce Act – NOT Ag lands</a:t>
            </a:r>
          </a:p>
          <a:p>
            <a:pPr marL="0" lvl="0" indent="0">
              <a:lnSpc>
                <a:spcPct val="107000"/>
              </a:lnSpc>
              <a:spcBef>
                <a:spcPts val="0"/>
              </a:spcBef>
              <a:spcAft>
                <a:spcPts val="800"/>
              </a:spcAft>
              <a:buClr>
                <a:srgbClr val="E48312"/>
              </a:buClr>
              <a:buNone/>
            </a:pPr>
            <a:endParaRPr lang="en-US" sz="11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Clr>
                <a:srgbClr val="E48312"/>
              </a:buClr>
              <a:buNone/>
            </a:pPr>
            <a:r>
              <a:rPr lang="en-US" sz="2800" b="1"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Issue “Full Service” RFPs for Nutrient Reductions</a:t>
            </a:r>
            <a:endParaRPr lang="en-US" sz="28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MD State and Several Counties already doing this </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Hugely Successful in NC </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State Level?</a:t>
            </a:r>
          </a:p>
          <a:p>
            <a:pPr marL="0" lvl="0" indent="0">
              <a:lnSpc>
                <a:spcPct val="107000"/>
              </a:lnSpc>
              <a:spcBef>
                <a:spcPts val="0"/>
              </a:spcBef>
              <a:spcAft>
                <a:spcPts val="800"/>
              </a:spcAft>
              <a:buClr>
                <a:srgbClr val="E48312"/>
              </a:buClr>
              <a:buNone/>
            </a:pPr>
            <a:r>
              <a:rPr lang="en-US" sz="19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 Locality Level?</a:t>
            </a:r>
          </a:p>
          <a:p>
            <a:pPr marL="0" lvl="0" indent="0">
              <a:lnSpc>
                <a:spcPct val="107000"/>
              </a:lnSpc>
              <a:spcBef>
                <a:spcPts val="0"/>
              </a:spcBef>
              <a:spcAft>
                <a:spcPts val="800"/>
              </a:spcAft>
              <a:buClr>
                <a:srgbClr val="E48312"/>
              </a:buClr>
              <a:buNone/>
            </a:pPr>
            <a:endParaRPr lang="en-US" sz="1100" dirty="0">
              <a:latin typeface="Calibri" panose="020F0502020204030204" pitchFamily="34" charset="0"/>
            </a:endParaRPr>
          </a:p>
          <a:p>
            <a:pPr marL="0" indent="0">
              <a:buNone/>
            </a:pPr>
            <a:r>
              <a:rPr lang="en-US" sz="2800" b="1" dirty="0"/>
              <a:t>Use Credits for Enforcement</a:t>
            </a:r>
          </a:p>
          <a:p>
            <a:r>
              <a:rPr lang="en-US" sz="1900" dirty="0"/>
              <a:t>- N, P, Sediment</a:t>
            </a:r>
          </a:p>
          <a:p>
            <a:r>
              <a:rPr lang="en-US" sz="1900" dirty="0"/>
              <a:t>- Require &gt; 2:1 to ensure environmental improvement</a:t>
            </a:r>
          </a:p>
        </p:txBody>
      </p:sp>
      <p:sp>
        <p:nvSpPr>
          <p:cNvPr id="4" name="TextBox 3">
            <a:extLst>
              <a:ext uri="{FF2B5EF4-FFF2-40B4-BE49-F238E27FC236}">
                <a16:creationId xmlns:a16="http://schemas.microsoft.com/office/drawing/2014/main" xmlns="" id="{8D5FF9CB-8330-432A-AF82-BDE231931AB2}"/>
              </a:ext>
            </a:extLst>
          </p:cNvPr>
          <p:cNvSpPr txBox="1"/>
          <p:nvPr/>
        </p:nvSpPr>
        <p:spPr>
          <a:xfrm>
            <a:off x="685800" y="545123"/>
            <a:ext cx="7280031" cy="707886"/>
          </a:xfrm>
          <a:prstGeom prst="rect">
            <a:avLst/>
          </a:prstGeom>
          <a:noFill/>
        </p:spPr>
        <p:txBody>
          <a:bodyPr wrap="square" rtlCol="0">
            <a:spAutoFit/>
          </a:bodyPr>
          <a:lstStyle/>
          <a:p>
            <a:pPr algn="ctr"/>
            <a:r>
              <a:rPr lang="en-US" sz="4000" b="1" dirty="0"/>
              <a:t>New Uses for Credits</a:t>
            </a:r>
          </a:p>
        </p:txBody>
      </p:sp>
    </p:spTree>
    <p:extLst>
      <p:ext uri="{BB962C8B-B14F-4D97-AF65-F5344CB8AC3E}">
        <p14:creationId xmlns:p14="http://schemas.microsoft.com/office/powerpoint/2010/main" val="190963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9B324-754D-4DF5-8AE7-FBA02AADFBF5}"/>
              </a:ext>
            </a:extLst>
          </p:cNvPr>
          <p:cNvSpPr>
            <a:spLocks noGrp="1"/>
          </p:cNvSpPr>
          <p:nvPr>
            <p:ph type="title"/>
          </p:nvPr>
        </p:nvSpPr>
        <p:spPr>
          <a:xfrm>
            <a:off x="1069145" y="527539"/>
            <a:ext cx="7543800" cy="822961"/>
          </a:xfrm>
        </p:spPr>
        <p:txBody>
          <a:bodyPr/>
          <a:lstStyle/>
          <a:p>
            <a:pPr algn="ctr"/>
            <a:r>
              <a:rPr lang="en-US" b="1" dirty="0"/>
              <a:t>Questions?</a:t>
            </a:r>
          </a:p>
        </p:txBody>
      </p:sp>
      <p:pic>
        <p:nvPicPr>
          <p:cNvPr id="5" name="Content Placeholder 4">
            <a:extLst>
              <a:ext uri="{FF2B5EF4-FFF2-40B4-BE49-F238E27FC236}">
                <a16:creationId xmlns:a16="http://schemas.microsoft.com/office/drawing/2014/main" xmlns="" id="{31A1BC34-0BAC-40AB-9826-0A2A90097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2217" y="1811093"/>
            <a:ext cx="7199605" cy="4379523"/>
          </a:xfrm>
        </p:spPr>
      </p:pic>
    </p:spTree>
    <p:extLst>
      <p:ext uri="{BB962C8B-B14F-4D97-AF65-F5344CB8AC3E}">
        <p14:creationId xmlns:p14="http://schemas.microsoft.com/office/powerpoint/2010/main" val="19784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B6575-49CB-4F45-BFFC-3318252412DC}"/>
              </a:ext>
            </a:extLst>
          </p:cNvPr>
          <p:cNvSpPr>
            <a:spLocks noGrp="1"/>
          </p:cNvSpPr>
          <p:nvPr>
            <p:ph type="title"/>
          </p:nvPr>
        </p:nvSpPr>
        <p:spPr>
          <a:xfrm>
            <a:off x="738554" y="430823"/>
            <a:ext cx="7543800" cy="831753"/>
          </a:xfrm>
        </p:spPr>
        <p:txBody>
          <a:bodyPr/>
          <a:lstStyle/>
          <a:p>
            <a:pPr algn="ctr"/>
            <a:r>
              <a:rPr lang="en-US" dirty="0">
                <a:effectLst>
                  <a:outerShdw blurRad="38100" dist="38100" dir="2700000" algn="tl">
                    <a:srgbClr val="000000">
                      <a:alpha val="43137"/>
                    </a:srgbClr>
                  </a:outerShdw>
                </a:effectLst>
              </a:rPr>
              <a:t>Stream Restoration</a:t>
            </a:r>
          </a:p>
        </p:txBody>
      </p:sp>
      <p:pic>
        <p:nvPicPr>
          <p:cNvPr id="5" name="Content Placeholder 4">
            <a:extLst>
              <a:ext uri="{FF2B5EF4-FFF2-40B4-BE49-F238E27FC236}">
                <a16:creationId xmlns:a16="http://schemas.microsoft.com/office/drawing/2014/main" xmlns="" id="{C45714F2-D627-4F03-B674-BFBF07BC5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1" y="1846263"/>
            <a:ext cx="7759852" cy="4378691"/>
          </a:xfrm>
        </p:spPr>
      </p:pic>
    </p:spTree>
    <p:extLst>
      <p:ext uri="{BB962C8B-B14F-4D97-AF65-F5344CB8AC3E}">
        <p14:creationId xmlns:p14="http://schemas.microsoft.com/office/powerpoint/2010/main" val="151795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0A4D4-DC67-409F-BA19-F56A85136CCB}"/>
              </a:ext>
            </a:extLst>
          </p:cNvPr>
          <p:cNvSpPr>
            <a:spLocks noGrp="1"/>
          </p:cNvSpPr>
          <p:nvPr>
            <p:ph type="title"/>
          </p:nvPr>
        </p:nvSpPr>
        <p:spPr>
          <a:xfrm>
            <a:off x="800100" y="568633"/>
            <a:ext cx="7543800" cy="840546"/>
          </a:xfrm>
        </p:spPr>
        <p:txBody>
          <a:bodyPr/>
          <a:lstStyle/>
          <a:p>
            <a:pPr algn="ctr"/>
            <a:r>
              <a:rPr lang="en-US" dirty="0">
                <a:effectLst>
                  <a:outerShdw blurRad="38100" dist="38100" dir="2700000" algn="tl">
                    <a:srgbClr val="000000">
                      <a:alpha val="43137"/>
                    </a:srgbClr>
                  </a:outerShdw>
                </a:effectLst>
              </a:rPr>
              <a:t>The Fundamentals</a:t>
            </a:r>
          </a:p>
        </p:txBody>
      </p:sp>
      <p:sp>
        <p:nvSpPr>
          <p:cNvPr id="3" name="Content Placeholder 2">
            <a:extLst>
              <a:ext uri="{FF2B5EF4-FFF2-40B4-BE49-F238E27FC236}">
                <a16:creationId xmlns:a16="http://schemas.microsoft.com/office/drawing/2014/main" xmlns="" id="{6AE519BF-BE16-4715-9A6B-82030714E60D}"/>
              </a:ext>
            </a:extLst>
          </p:cNvPr>
          <p:cNvSpPr>
            <a:spLocks noGrp="1"/>
          </p:cNvSpPr>
          <p:nvPr>
            <p:ph idx="1"/>
          </p:nvPr>
        </p:nvSpPr>
        <p:spPr/>
        <p:txBody>
          <a:bodyPr/>
          <a:lstStyle/>
          <a:p>
            <a:endParaRPr lang="en-US" dirty="0"/>
          </a:p>
          <a:p>
            <a:r>
              <a:rPr lang="en-US" dirty="0"/>
              <a:t>- CWA §404</a:t>
            </a:r>
          </a:p>
          <a:p>
            <a:r>
              <a:rPr lang="en-US" dirty="0"/>
              <a:t>- Fed Guidance since early 1980s</a:t>
            </a:r>
          </a:p>
          <a:p>
            <a:pPr lvl="0">
              <a:buClr>
                <a:srgbClr val="E48312"/>
              </a:buClr>
            </a:pPr>
            <a:r>
              <a:rPr lang="en-US" dirty="0"/>
              <a:t>- </a:t>
            </a:r>
            <a:r>
              <a:rPr lang="en-US" dirty="0">
                <a:solidFill>
                  <a:srgbClr val="000000">
                    <a:lumMod val="75000"/>
                    <a:lumOff val="25000"/>
                  </a:srgbClr>
                </a:solidFill>
              </a:rPr>
              <a:t>Permittee Responsible (“PRM”) projects weren’t working</a:t>
            </a:r>
          </a:p>
          <a:p>
            <a:pPr lvl="0">
              <a:buClr>
                <a:srgbClr val="E48312"/>
              </a:buClr>
            </a:pPr>
            <a:r>
              <a:rPr lang="en-US" dirty="0">
                <a:solidFill>
                  <a:srgbClr val="000000">
                    <a:lumMod val="75000"/>
                    <a:lumOff val="25000"/>
                  </a:srgbClr>
                </a:solidFill>
              </a:rPr>
              <a:t>- Created a Niche for Private Providers</a:t>
            </a:r>
          </a:p>
          <a:p>
            <a:pPr lvl="0">
              <a:buClr>
                <a:srgbClr val="E48312"/>
              </a:buClr>
            </a:pPr>
            <a:r>
              <a:rPr lang="en-US" dirty="0">
                <a:solidFill>
                  <a:srgbClr val="000000">
                    <a:lumMod val="75000"/>
                    <a:lumOff val="25000"/>
                  </a:srgbClr>
                </a:solidFill>
              </a:rPr>
              <a:t>- </a:t>
            </a:r>
            <a:r>
              <a:rPr lang="en-US" dirty="0"/>
              <a:t>Mid-1990s – Fed Multi-Agency Guidance – things got serious</a:t>
            </a:r>
          </a:p>
          <a:p>
            <a:r>
              <a:rPr lang="en-US" dirty="0"/>
              <a:t>- “2008 Rule” – Joint EPA/USACE Regulations -- Banks given a preference</a:t>
            </a:r>
          </a:p>
          <a:p>
            <a:r>
              <a:rPr lang="en-US" dirty="0"/>
              <a:t>- Public Database - RIBITS</a:t>
            </a:r>
          </a:p>
        </p:txBody>
      </p:sp>
    </p:spTree>
    <p:extLst>
      <p:ext uri="{BB962C8B-B14F-4D97-AF65-F5344CB8AC3E}">
        <p14:creationId xmlns:p14="http://schemas.microsoft.com/office/powerpoint/2010/main" val="180712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49EF-11AB-4DB8-8612-BF3204FE34B0}"/>
              </a:ext>
            </a:extLst>
          </p:cNvPr>
          <p:cNvSpPr>
            <a:spLocks noGrp="1"/>
          </p:cNvSpPr>
          <p:nvPr>
            <p:ph type="title"/>
          </p:nvPr>
        </p:nvSpPr>
        <p:spPr>
          <a:xfrm>
            <a:off x="800100" y="455730"/>
            <a:ext cx="7543800" cy="814169"/>
          </a:xfrm>
        </p:spPr>
        <p:txBody>
          <a:bodyPr/>
          <a:lstStyle/>
          <a:p>
            <a:r>
              <a:rPr lang="en-US" sz="2400" dirty="0"/>
              <a:t>(1 part) </a:t>
            </a:r>
            <a:r>
              <a:rPr lang="en-US" dirty="0">
                <a:effectLst>
                  <a:outerShdw blurRad="38100" dist="38100" dir="2700000" algn="tl">
                    <a:srgbClr val="000000">
                      <a:alpha val="43137"/>
                    </a:srgbClr>
                  </a:outerShdw>
                </a:effectLst>
              </a:rPr>
              <a:t>Wetland</a:t>
            </a:r>
            <a:r>
              <a:rPr lang="en-US" dirty="0"/>
              <a:t> + </a:t>
            </a:r>
            <a:r>
              <a:rPr lang="en-US" sz="2400" dirty="0"/>
              <a:t>(1 part) </a:t>
            </a:r>
            <a:r>
              <a:rPr lang="en-US" dirty="0">
                <a:effectLst>
                  <a:outerShdw blurRad="38100" dist="38100" dir="2700000" algn="tl">
                    <a:srgbClr val="000000">
                      <a:alpha val="43137"/>
                    </a:srgbClr>
                  </a:outerShdw>
                </a:effectLst>
              </a:rPr>
              <a:t>Streams</a:t>
            </a:r>
            <a:r>
              <a:rPr lang="en-US" dirty="0"/>
              <a:t>…</a:t>
            </a:r>
          </a:p>
        </p:txBody>
      </p:sp>
      <p:sp>
        <p:nvSpPr>
          <p:cNvPr id="3" name="Content Placeholder 2">
            <a:extLst>
              <a:ext uri="{FF2B5EF4-FFF2-40B4-BE49-F238E27FC236}">
                <a16:creationId xmlns:a16="http://schemas.microsoft.com/office/drawing/2014/main" xmlns="" id="{16B49809-8A72-4D6A-9F92-0E5661274C2E}"/>
              </a:ext>
            </a:extLst>
          </p:cNvPr>
          <p:cNvSpPr>
            <a:spLocks noGrp="1"/>
          </p:cNvSpPr>
          <p:nvPr>
            <p:ph idx="1"/>
          </p:nvPr>
        </p:nvSpPr>
        <p:spPr/>
        <p:txBody>
          <a:bodyPr/>
          <a:lstStyle/>
          <a:p>
            <a:pPr marL="0" indent="0">
              <a:buNone/>
            </a:pPr>
            <a:r>
              <a:rPr lang="en-US" sz="3200" dirty="0"/>
              <a:t>….in 2005….</a:t>
            </a:r>
          </a:p>
          <a:p>
            <a:endParaRPr lang="en-US" dirty="0"/>
          </a:p>
          <a:p>
            <a:endParaRPr lang="en-US" dirty="0"/>
          </a:p>
        </p:txBody>
      </p:sp>
      <p:pic>
        <p:nvPicPr>
          <p:cNvPr id="5" name="Picture 4">
            <a:extLst>
              <a:ext uri="{FF2B5EF4-FFF2-40B4-BE49-F238E27FC236}">
                <a16:creationId xmlns:a16="http://schemas.microsoft.com/office/drawing/2014/main" xmlns="" id="{D885A9B7-93E8-41E7-B71D-66EC7A6CD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668" y="2421569"/>
            <a:ext cx="4775322" cy="2871690"/>
          </a:xfrm>
          <a:prstGeom prst="rect">
            <a:avLst/>
          </a:prstGeom>
        </p:spPr>
      </p:pic>
      <p:sp>
        <p:nvSpPr>
          <p:cNvPr id="6" name="TextBox 5">
            <a:extLst>
              <a:ext uri="{FF2B5EF4-FFF2-40B4-BE49-F238E27FC236}">
                <a16:creationId xmlns:a16="http://schemas.microsoft.com/office/drawing/2014/main" xmlns="" id="{52882932-9067-42F8-94D8-449498A4E2A3}"/>
              </a:ext>
            </a:extLst>
          </p:cNvPr>
          <p:cNvSpPr txBox="1"/>
          <p:nvPr/>
        </p:nvSpPr>
        <p:spPr>
          <a:xfrm>
            <a:off x="1811215" y="5503984"/>
            <a:ext cx="4800600" cy="523220"/>
          </a:xfrm>
          <a:prstGeom prst="rect">
            <a:avLst/>
          </a:prstGeom>
          <a:noFill/>
        </p:spPr>
        <p:txBody>
          <a:bodyPr wrap="square" rtlCol="0">
            <a:spAutoFit/>
          </a:bodyPr>
          <a:lstStyle/>
          <a:p>
            <a:pPr algn="ctr"/>
            <a:r>
              <a:rPr lang="en-US" sz="2800" dirty="0"/>
              <a:t>VA Water Quality Trading</a:t>
            </a:r>
          </a:p>
        </p:txBody>
      </p:sp>
    </p:spTree>
    <p:extLst>
      <p:ext uri="{BB962C8B-B14F-4D97-AF65-F5344CB8AC3E}">
        <p14:creationId xmlns:p14="http://schemas.microsoft.com/office/powerpoint/2010/main" val="327073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A5D70-AE13-411E-B050-04CF0F98F2EE}"/>
              </a:ext>
            </a:extLst>
          </p:cNvPr>
          <p:cNvSpPr>
            <a:spLocks noGrp="1"/>
          </p:cNvSpPr>
          <p:nvPr>
            <p:ph type="title"/>
          </p:nvPr>
        </p:nvSpPr>
        <p:spPr>
          <a:xfrm>
            <a:off x="800100" y="427281"/>
            <a:ext cx="7543800" cy="1181711"/>
          </a:xfrm>
        </p:spPr>
        <p:txBody>
          <a:bodyPr>
            <a:normAutofit fontScale="90000"/>
          </a:bodyPr>
          <a:lstStyle/>
          <a:p>
            <a:pPr algn="ctr"/>
            <a:r>
              <a:rPr lang="en-US" b="1" dirty="0"/>
              <a:t>2005</a:t>
            </a:r>
            <a:br>
              <a:rPr lang="en-US" b="1" dirty="0"/>
            </a:br>
            <a:r>
              <a:rPr lang="en-US" b="1" dirty="0"/>
              <a:t>“The Bill”</a:t>
            </a:r>
            <a:br>
              <a:rPr lang="en-US" b="1" dirty="0"/>
            </a:br>
            <a:r>
              <a:rPr lang="en-US" sz="1600" b="1" dirty="0"/>
              <a:t>(40 Patrons)  </a:t>
            </a:r>
          </a:p>
        </p:txBody>
      </p:sp>
      <p:sp>
        <p:nvSpPr>
          <p:cNvPr id="3" name="Content Placeholder 2">
            <a:extLst>
              <a:ext uri="{FF2B5EF4-FFF2-40B4-BE49-F238E27FC236}">
                <a16:creationId xmlns:a16="http://schemas.microsoft.com/office/drawing/2014/main" xmlns="" id="{990F15E8-5338-4BDC-839C-A7AD95E3EE12}"/>
              </a:ext>
            </a:extLst>
          </p:cNvPr>
          <p:cNvSpPr>
            <a:spLocks noGrp="1"/>
          </p:cNvSpPr>
          <p:nvPr>
            <p:ph idx="1"/>
          </p:nvPr>
        </p:nvSpPr>
        <p:spPr>
          <a:xfrm>
            <a:off x="589085" y="1845733"/>
            <a:ext cx="7777675" cy="4361635"/>
          </a:xfrm>
        </p:spPr>
        <p:txBody>
          <a:bodyPr>
            <a:normAutofit fontScale="85000" lnSpcReduction="20000"/>
          </a:bodyPr>
          <a:lstStyle/>
          <a:p>
            <a:pPr marL="0" marR="0">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“providing a </a:t>
            </a:r>
            <a:r>
              <a:rPr lang="en-US" i="1" u="sng" dirty="0">
                <a:latin typeface="Calibri" panose="020F0502020204030204" pitchFamily="34" charset="0"/>
                <a:ea typeface="Calibri" panose="020F0502020204030204" pitchFamily="34" charset="0"/>
                <a:cs typeface="Times New Roman" panose="02020603050405020304" pitchFamily="18" charset="0"/>
              </a:rPr>
              <a:t>foundation</a:t>
            </a:r>
            <a:r>
              <a:rPr lang="en-US" i="1" dirty="0">
                <a:latin typeface="Calibri" panose="020F0502020204030204" pitchFamily="34" charset="0"/>
                <a:ea typeface="Calibri" panose="020F0502020204030204" pitchFamily="34" charset="0"/>
                <a:cs typeface="Times New Roman" panose="02020603050405020304" pitchFamily="18" charset="0"/>
              </a:rPr>
              <a:t> for establishing market-based incentives to </a:t>
            </a:r>
            <a:r>
              <a:rPr lang="en-US" b="1" i="1" u="sng" dirty="0">
                <a:latin typeface="Calibri" panose="020F0502020204030204" pitchFamily="34" charset="0"/>
                <a:ea typeface="Calibri" panose="020F0502020204030204" pitchFamily="34" charset="0"/>
                <a:cs typeface="Times New Roman" panose="02020603050405020304" pitchFamily="18" charset="0"/>
              </a:rPr>
              <a:t>help achieve the Chesapeake Bay Program’s nonpoint source reduction goals”</a:t>
            </a:r>
          </a:p>
          <a:p>
            <a:pPr marL="0" marR="0">
              <a:lnSpc>
                <a:spcPct val="107000"/>
              </a:lnSpc>
              <a:spcBef>
                <a:spcPts val="0"/>
              </a:spcBef>
              <a:spcAft>
                <a:spcPts val="800"/>
              </a:spcAft>
            </a:pP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B. Waste load allocations required by this section to </a:t>
            </a:r>
            <a:r>
              <a:rPr lang="en-US" i="1" u="sng" dirty="0">
                <a:latin typeface="Calibri" panose="020F0502020204030204" pitchFamily="34" charset="0"/>
                <a:ea typeface="Calibri" panose="020F0502020204030204" pitchFamily="34" charset="0"/>
                <a:cs typeface="Times New Roman" panose="02020603050405020304" pitchFamily="18" charset="0"/>
              </a:rPr>
              <a:t>offset new or increased delivered total nitrogen </a:t>
            </a:r>
            <a:r>
              <a:rPr lang="en-US" i="1" dirty="0">
                <a:latin typeface="Calibri" panose="020F0502020204030204" pitchFamily="34" charset="0"/>
                <a:ea typeface="Calibri" panose="020F0502020204030204" pitchFamily="34" charset="0"/>
                <a:cs typeface="Times New Roman" panose="02020603050405020304" pitchFamily="18" charset="0"/>
              </a:rPr>
              <a:t>and delivered total phosphorus loads shall be acquired in accordance with this subsection.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1. Such allocations may be acquired from one or a combination of the following: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a. Acquisition of all or a portion of the waste load allocations from one or more permitted facilities in the same tributary;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b</a:t>
            </a:r>
            <a:r>
              <a:rPr lang="en-US" i="1" u="sng" dirty="0">
                <a:latin typeface="Calibri" panose="020F0502020204030204" pitchFamily="34" charset="0"/>
                <a:ea typeface="Calibri" panose="020F0502020204030204" pitchFamily="34" charset="0"/>
                <a:cs typeface="Times New Roman" panose="02020603050405020304" pitchFamily="18" charset="0"/>
              </a:rPr>
              <a:t>. Acquisition of nonpoint source load allocations</a:t>
            </a:r>
            <a:r>
              <a:rPr lang="en-US" i="1" dirty="0">
                <a:latin typeface="Calibri" panose="020F0502020204030204" pitchFamily="34" charset="0"/>
                <a:ea typeface="Calibri" panose="020F0502020204030204" pitchFamily="34" charset="0"/>
                <a:cs typeface="Times New Roman" panose="02020603050405020304" pitchFamily="18" charset="0"/>
              </a:rPr>
              <a:t> through the use of best management practices acquired through a public or private entity acting on behalf of the land owner. Such best management practices </a:t>
            </a:r>
            <a:r>
              <a:rPr lang="en-US" i="1" u="sng" dirty="0">
                <a:latin typeface="Calibri" panose="020F0502020204030204" pitchFamily="34" charset="0"/>
                <a:ea typeface="Calibri" panose="020F0502020204030204" pitchFamily="34" charset="0"/>
                <a:cs typeface="Times New Roman" panose="02020603050405020304" pitchFamily="18" charset="0"/>
              </a:rPr>
              <a:t>shall achieve reductions beyond those already required by or funded under federal or state law, or the Virginia tributaries strategies plans</a:t>
            </a:r>
            <a:r>
              <a:rPr lang="en-US" i="1" dirty="0">
                <a:latin typeface="Calibri" panose="020F0502020204030204" pitchFamily="34" charset="0"/>
                <a:ea typeface="Calibri" panose="020F0502020204030204" pitchFamily="34" charset="0"/>
                <a:cs typeface="Times New Roman" panose="02020603050405020304" pitchFamily="18" charset="0"/>
              </a:rPr>
              <a:t>, and shall be installed in the same tributary in which the new or expanded facility is located and included as conditions of the facility’s individual Virginia Pollutant Discharge Elimination System permit; 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714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ABFA6-FB5C-47D6-9948-920C37A4CC3A}"/>
              </a:ext>
            </a:extLst>
          </p:cNvPr>
          <p:cNvSpPr>
            <a:spLocks noGrp="1"/>
          </p:cNvSpPr>
          <p:nvPr>
            <p:ph type="title"/>
          </p:nvPr>
        </p:nvSpPr>
        <p:spPr>
          <a:xfrm>
            <a:off x="822960" y="286604"/>
            <a:ext cx="7543800" cy="1005865"/>
          </a:xfrm>
        </p:spPr>
        <p:txBody>
          <a:bodyPr/>
          <a:lstStyle/>
          <a:p>
            <a:pPr algn="ctr"/>
            <a:r>
              <a:rPr lang="en-US" b="1" dirty="0">
                <a:effectLst>
                  <a:outerShdw blurRad="38100" dist="38100" dir="2700000" algn="tl">
                    <a:srgbClr val="000000">
                      <a:alpha val="43137"/>
                    </a:srgbClr>
                  </a:outerShdw>
                </a:effectLst>
              </a:rPr>
              <a:t>Good Intentions</a:t>
            </a:r>
          </a:p>
        </p:txBody>
      </p:sp>
      <p:sp>
        <p:nvSpPr>
          <p:cNvPr id="3" name="Content Placeholder 2">
            <a:extLst>
              <a:ext uri="{FF2B5EF4-FFF2-40B4-BE49-F238E27FC236}">
                <a16:creationId xmlns:a16="http://schemas.microsoft.com/office/drawing/2014/main" xmlns="" id="{BBC1B293-A66F-47E7-B5A5-16898EC16BEB}"/>
              </a:ext>
            </a:extLst>
          </p:cNvPr>
          <p:cNvSpPr>
            <a:spLocks noGrp="1"/>
          </p:cNvSpPr>
          <p:nvPr>
            <p:ph idx="1"/>
          </p:nvPr>
        </p:nvSpPr>
        <p:spPr>
          <a:xfrm>
            <a:off x="571500" y="1845734"/>
            <a:ext cx="8018585" cy="4023360"/>
          </a:xfrm>
        </p:spPr>
        <p:txBody>
          <a:bodyPr/>
          <a:lstStyle/>
          <a:p>
            <a:endParaRPr lang="en-US" dirty="0"/>
          </a:p>
          <a:p>
            <a:r>
              <a:rPr lang="en-US" sz="2400" dirty="0"/>
              <a:t>Focused on meeting Point Source caps</a:t>
            </a:r>
          </a:p>
          <a:p>
            <a:endParaRPr lang="en-US" sz="2400" dirty="0"/>
          </a:p>
          <a:p>
            <a:r>
              <a:rPr lang="en-US" sz="2400" dirty="0"/>
              <a:t>Nonpoint Sources were intended to help address future growth</a:t>
            </a:r>
          </a:p>
          <a:p>
            <a:endParaRPr lang="en-US" sz="2400" dirty="0"/>
          </a:p>
          <a:p>
            <a:pPr marL="0" indent="0">
              <a:buNone/>
            </a:pPr>
            <a:r>
              <a:rPr lang="en-US" sz="2400" dirty="0"/>
              <a:t>$$$ Tremendously successful…</a:t>
            </a:r>
            <a:r>
              <a:rPr lang="en-US" sz="2400" u="sng" dirty="0"/>
              <a:t>on the Point Source side of things</a:t>
            </a:r>
          </a:p>
        </p:txBody>
      </p:sp>
    </p:spTree>
    <p:extLst>
      <p:ext uri="{BB962C8B-B14F-4D97-AF65-F5344CB8AC3E}">
        <p14:creationId xmlns:p14="http://schemas.microsoft.com/office/powerpoint/2010/main" val="360193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C65AF-CAC4-434B-8686-9048BE888016}"/>
              </a:ext>
            </a:extLst>
          </p:cNvPr>
          <p:cNvSpPr>
            <a:spLocks noGrp="1"/>
          </p:cNvSpPr>
          <p:nvPr>
            <p:ph type="title"/>
          </p:nvPr>
        </p:nvSpPr>
        <p:spPr>
          <a:xfrm>
            <a:off x="884506" y="422736"/>
            <a:ext cx="7543800" cy="902092"/>
          </a:xfrm>
        </p:spPr>
        <p:txBody>
          <a:bodyPr/>
          <a:lstStyle/>
          <a:p>
            <a:pPr algn="ctr"/>
            <a:r>
              <a:rPr lang="en-US" b="1" dirty="0">
                <a:effectLst>
                  <a:outerShdw blurRad="38100" dist="38100" dir="2700000" algn="tl">
                    <a:srgbClr val="000000">
                      <a:alpha val="43137"/>
                    </a:srgbClr>
                  </a:outerShdw>
                </a:effectLst>
              </a:rPr>
              <a:t>Supply - Demand</a:t>
            </a:r>
          </a:p>
        </p:txBody>
      </p:sp>
      <p:pic>
        <p:nvPicPr>
          <p:cNvPr id="6" name="Picture 5">
            <a:extLst>
              <a:ext uri="{FF2B5EF4-FFF2-40B4-BE49-F238E27FC236}">
                <a16:creationId xmlns:a16="http://schemas.microsoft.com/office/drawing/2014/main" xmlns="" id="{260609C8-58B6-489B-BDB4-16CE40E3111D}"/>
              </a:ext>
            </a:extLst>
          </p:cNvPr>
          <p:cNvPicPr>
            <a:picLocks noChangeAspect="1"/>
          </p:cNvPicPr>
          <p:nvPr/>
        </p:nvPicPr>
        <p:blipFill>
          <a:blip r:embed="rId2"/>
          <a:stretch>
            <a:fillRect/>
          </a:stretch>
        </p:blipFill>
        <p:spPr>
          <a:xfrm>
            <a:off x="571500" y="2137823"/>
            <a:ext cx="8510953" cy="3550800"/>
          </a:xfrm>
          <a:prstGeom prst="rect">
            <a:avLst/>
          </a:prstGeom>
        </p:spPr>
      </p:pic>
      <p:pic>
        <p:nvPicPr>
          <p:cNvPr id="8" name="Content Placeholder 4">
            <a:extLst>
              <a:ext uri="{FF2B5EF4-FFF2-40B4-BE49-F238E27FC236}">
                <a16:creationId xmlns:a16="http://schemas.microsoft.com/office/drawing/2014/main" xmlns="" id="{F65C5787-9519-4CE9-9827-447B5A3F6BF7}"/>
              </a:ext>
            </a:extLst>
          </p:cNvPr>
          <p:cNvPicPr>
            <a:picLocks noGrp="1" noChangeAspect="1"/>
          </p:cNvPicPr>
          <p:nvPr>
            <p:ph idx="1"/>
          </p:nvPr>
        </p:nvPicPr>
        <p:blipFill>
          <a:blip r:embed="rId3"/>
          <a:stretch>
            <a:fillRect/>
          </a:stretch>
        </p:blipFill>
        <p:spPr>
          <a:xfrm>
            <a:off x="1061548" y="2336543"/>
            <a:ext cx="2581275" cy="1771650"/>
          </a:xfrm>
          <a:prstGeom prst="rect">
            <a:avLst/>
          </a:prstGeom>
        </p:spPr>
      </p:pic>
      <p:pic>
        <p:nvPicPr>
          <p:cNvPr id="10" name="Picture 9">
            <a:extLst>
              <a:ext uri="{FF2B5EF4-FFF2-40B4-BE49-F238E27FC236}">
                <a16:creationId xmlns:a16="http://schemas.microsoft.com/office/drawing/2014/main" xmlns="" id="{3FFC7C06-8B82-44F0-8B3B-DE0AB28E5B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834" y="2003166"/>
            <a:ext cx="3657607" cy="1219202"/>
          </a:xfrm>
          <a:prstGeom prst="rect">
            <a:avLst/>
          </a:prstGeom>
        </p:spPr>
      </p:pic>
    </p:spTree>
    <p:extLst>
      <p:ext uri="{BB962C8B-B14F-4D97-AF65-F5344CB8AC3E}">
        <p14:creationId xmlns:p14="http://schemas.microsoft.com/office/powerpoint/2010/main" val="710425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8057</TotalTime>
  <Words>1197</Words>
  <Application>Microsoft Office PowerPoint</Application>
  <PresentationFormat>On-screen Show (4:3)</PresentationFormat>
  <Paragraphs>217</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Euphemia</vt:lpstr>
      <vt:lpstr>Times New Roman</vt:lpstr>
      <vt:lpstr>Times-Roman</vt:lpstr>
      <vt:lpstr>Wingdings</vt:lpstr>
      <vt:lpstr>Retrospect</vt:lpstr>
      <vt:lpstr>      </vt:lpstr>
      <vt:lpstr>PowerPoint Presentation</vt:lpstr>
      <vt:lpstr>Wetlands Mitigation</vt:lpstr>
      <vt:lpstr>Stream Restoration</vt:lpstr>
      <vt:lpstr>The Fundamentals</vt:lpstr>
      <vt:lpstr>(1 part) Wetland + (1 part) Streams…</vt:lpstr>
      <vt:lpstr>2005 “The Bill” (40 Patrons)  </vt:lpstr>
      <vt:lpstr>Good Intentions</vt:lpstr>
      <vt:lpstr>Supply - Demand</vt:lpstr>
      <vt:lpstr>The “Save” for Nonpoint Source Trading</vt:lpstr>
      <vt:lpstr>Credit Use Triggers  ** (Does NOT Address Water Quantity) **</vt:lpstr>
      <vt:lpstr>Applicable Project Types </vt:lpstr>
      <vt:lpstr>All “Land Conversion” with the exception of….</vt:lpstr>
      <vt:lpstr>PowerPoint Presentation</vt:lpstr>
      <vt:lpstr>Project Location</vt:lpstr>
      <vt:lpstr>PowerPoint Presentation</vt:lpstr>
      <vt:lpstr>Old Spillway (after dam failure)</vt:lpstr>
      <vt:lpstr>CMP Spillway Today</vt:lpstr>
      <vt:lpstr>CMP Before (after dam failure)</vt:lpstr>
      <vt:lpstr>PowerPoint Presentation</vt:lpstr>
      <vt:lpstr>Results Matter</vt:lpstr>
      <vt:lpstr>State Law + 1 Guidance Doc</vt:lpstr>
      <vt:lpstr>It’s Simple</vt:lpstr>
      <vt:lpstr>Keeping Up With the Times</vt:lpstr>
      <vt:lpstr>A History of Willingness to Expand/Innovate</vt:lpstr>
      <vt:lpstr>The Evolution of Nutrient Trading in Virginia</vt:lpstr>
      <vt:lpstr>Why Has VA Been Successful?</vt:lpstr>
      <vt:lpstr>In the hypothetical scenario where VDOT’s participation in the WQT program was allowed in lieu of VDOT’s construction of nine BMPs, VDOT would have realized a cost savings of 5% to 75%, with an average cost savings of 51%. These results suggest that participating in WQT at current market rates in lieu of constructing onsite structural BMPs is an economically feasible solution for VDOT to manage stormwater quality.</vt:lpstr>
      <vt:lpstr>BUT…</vt:lpstr>
      <vt:lpstr>So….</vt:lpstr>
      <vt:lpstr>In Addition to “Offsetting” Pollution</vt:lpstr>
      <vt:lpstr>Lagging Restoration Goals</vt:lpstr>
      <vt:lpstr>It’s not a question of what, who, where…</vt:lpstr>
      <vt:lpstr>PowerPoint Presentation</vt:lpstr>
      <vt:lpstr>Call me crazy…</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Corbin</dc:creator>
  <cp:lastModifiedBy>jstarr</cp:lastModifiedBy>
  <cp:revision>98</cp:revision>
  <dcterms:created xsi:type="dcterms:W3CDTF">2018-07-20T18:24:48Z</dcterms:created>
  <dcterms:modified xsi:type="dcterms:W3CDTF">2018-09-07T14:17:15Z</dcterms:modified>
</cp:coreProperties>
</file>