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5" r:id="rId6"/>
    <p:sldId id="269" r:id="rId7"/>
    <p:sldId id="274" r:id="rId8"/>
    <p:sldId id="278" r:id="rId9"/>
    <p:sldId id="279" r:id="rId10"/>
    <p:sldId id="280" r:id="rId11"/>
    <p:sldId id="281" r:id="rId12"/>
    <p:sldId id="282" r:id="rId13"/>
    <p:sldId id="283" r:id="rId14"/>
    <p:sldId id="285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Karla" panose="020B060402020202020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D4"/>
    <a:srgbClr val="E91E63"/>
    <a:srgbClr val="21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4439e7db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4439e7db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4439e7db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4439e7db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4439e7db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4439e7db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236281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4439e7db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4439e7db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05403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4439e7db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4439e7db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64594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a76c7eb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a76c7eb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Chesapeake Bay Program (CBP) retained Skeo to complete a Diversity, Equity, Inclusion and Justice (DEIJ) Readiness Assessment and develop a DEIJ Strategy that helps the organization to : </a:t>
            </a:r>
            <a:br>
              <a:rPr lang="en"/>
            </a:br>
            <a:r>
              <a:rPr lang="en"/>
              <a:t>1. Grow racial and ethnic diversity from 13% to 25% (including 15% of leadership). </a:t>
            </a:r>
            <a:br>
              <a:rPr lang="en"/>
            </a:br>
            <a:r>
              <a:rPr lang="en"/>
              <a:t>2. Help partners to develop as DEIJ leaders who understand, respect and embrace cultural diversity. </a:t>
            </a:r>
            <a:br>
              <a:rPr lang="en"/>
            </a:br>
            <a:r>
              <a:rPr lang="en"/>
              <a:t>3. Provide partners with the tools to continually assess progress towards diversity goals.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2c6e94510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2c6e94510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these next couple of slides, I am going to provide a summary of the recommendations which are grouped into four DEIJ Framework focus areas.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2a76c7eb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2a76c7eb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4439e7db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4439e7db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2a76c7eb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2a76c7eb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314925" y="3187850"/>
            <a:ext cx="42291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Chesapeake Bay Program’s </a:t>
            </a:r>
            <a:r>
              <a:rPr lang="en-US" dirty="0">
                <a:solidFill>
                  <a:srgbClr val="00BCD4"/>
                </a:solidFill>
              </a:rPr>
              <a:t>DEIJ Strategy</a:t>
            </a:r>
            <a:r>
              <a:rPr lang="en-US" dirty="0"/>
              <a:t> and EC and PSC </a:t>
            </a:r>
            <a:r>
              <a:rPr lang="en-US" dirty="0">
                <a:solidFill>
                  <a:srgbClr val="00BCD4"/>
                </a:solidFill>
              </a:rPr>
              <a:t>DEIJ Statements</a:t>
            </a:r>
            <a:endParaRPr dirty="0">
              <a:solidFill>
                <a:srgbClr val="00BCD4"/>
              </a:solidFill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4294967295"/>
          </p:nvPr>
        </p:nvSpPr>
        <p:spPr>
          <a:xfrm>
            <a:off x="5592575" y="3057525"/>
            <a:ext cx="3038700" cy="1698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Jim Edward, EPA, Diversity Workgroup Chair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dirty="0">
                <a:solidFill>
                  <a:schemeClr val="lt1"/>
                </a:solidFill>
              </a:rPr>
            </a:br>
            <a:r>
              <a:rPr lang="en" sz="1800" dirty="0">
                <a:solidFill>
                  <a:schemeClr val="lt1"/>
                </a:solidFill>
              </a:rPr>
              <a:t>Wendy O’Sullivan, NPS, </a:t>
            </a:r>
            <a:r>
              <a:rPr lang="en-US" sz="1800" dirty="0">
                <a:solidFill>
                  <a:schemeClr val="lt1"/>
                </a:solidFill>
              </a:rPr>
              <a:t>Diversity Workgroup  Vice-Chair</a:t>
            </a:r>
            <a:endParaRPr lang="en" sz="18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dirty="0">
                <a:solidFill>
                  <a:schemeClr val="lt1"/>
                </a:solidFill>
              </a:rPr>
            </a:br>
            <a:br>
              <a:rPr lang="en" sz="1800" dirty="0">
                <a:solidFill>
                  <a:schemeClr val="lt1"/>
                </a:solidFill>
              </a:rPr>
            </a:b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674325" y="419937"/>
            <a:ext cx="4801500" cy="9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 </a:t>
            </a:r>
            <a:r>
              <a:rPr lang="en-US" dirty="0"/>
              <a:t>PSC ACTION STATEMENT </a:t>
            </a:r>
            <a:r>
              <a:rPr lang="en" dirty="0"/>
              <a:t>COMMITMENTS</a:t>
            </a:r>
            <a:endParaRPr dirty="0">
              <a:solidFill>
                <a:srgbClr val="4CAF50"/>
              </a:solidFill>
            </a:endParaRPr>
          </a:p>
        </p:txBody>
      </p:sp>
      <p:sp>
        <p:nvSpPr>
          <p:cNvPr id="327" name="Google Shape;327;p38"/>
          <p:cNvSpPr txBox="1">
            <a:spLocks noGrp="1"/>
          </p:cNvSpPr>
          <p:nvPr>
            <p:ph type="body" idx="1"/>
          </p:nvPr>
        </p:nvSpPr>
        <p:spPr>
          <a:xfrm>
            <a:off x="298526" y="1475951"/>
            <a:ext cx="7048500" cy="3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434343"/>
                </a:solidFill>
              </a:rPr>
              <a:t>To implement the recommendations in the DEIJ Strategy, the PSC commits to: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500" dirty="0">
                <a:solidFill>
                  <a:srgbClr val="434343"/>
                </a:solidFill>
              </a:rPr>
              <a:t>Within </a:t>
            </a:r>
            <a:r>
              <a:rPr lang="en" sz="1500" dirty="0">
                <a:solidFill>
                  <a:srgbClr val="4CAF50"/>
                </a:solidFill>
              </a:rPr>
              <a:t>six months</a:t>
            </a:r>
            <a:r>
              <a:rPr lang="en" sz="1500" dirty="0">
                <a:solidFill>
                  <a:srgbClr val="434343"/>
                </a:solidFill>
              </a:rPr>
              <a:t> of the signing of the Chesapeake Executive Council statement, </a:t>
            </a:r>
            <a:r>
              <a:rPr lang="en" sz="1500" dirty="0">
                <a:solidFill>
                  <a:srgbClr val="4CAF50"/>
                </a:solidFill>
              </a:rPr>
              <a:t>a draft implementation plan for the DEIJ Strategy will be presented to the PSC.</a:t>
            </a:r>
            <a:r>
              <a:rPr lang="en" sz="1500" dirty="0">
                <a:solidFill>
                  <a:srgbClr val="434343"/>
                </a:solidFill>
              </a:rPr>
              <a:t> The development of this plan will include direct outreach to underrepresented communities for input and feedback.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500" dirty="0">
                <a:solidFill>
                  <a:srgbClr val="434343"/>
                </a:solidFill>
              </a:rPr>
              <a:t>Within </a:t>
            </a:r>
            <a:r>
              <a:rPr lang="en" sz="1500" dirty="0">
                <a:solidFill>
                  <a:srgbClr val="4CAF50"/>
                </a:solidFill>
              </a:rPr>
              <a:t>three months</a:t>
            </a:r>
            <a:r>
              <a:rPr lang="en" sz="1500" dirty="0">
                <a:solidFill>
                  <a:srgbClr val="434343"/>
                </a:solidFill>
              </a:rPr>
              <a:t> of the signing of the Chesapeake Executive Council statement, </a:t>
            </a:r>
            <a:r>
              <a:rPr lang="en" sz="1500" dirty="0">
                <a:solidFill>
                  <a:srgbClr val="4CAF50"/>
                </a:solidFill>
              </a:rPr>
              <a:t>explore a process for a community advisory board composed of environmental justice leaders and representatives from organizations led by people of color or other underrepresented groups.</a:t>
            </a:r>
            <a:r>
              <a:rPr lang="en" sz="1500" dirty="0">
                <a:solidFill>
                  <a:srgbClr val="434343"/>
                </a:solidFill>
              </a:rPr>
              <a:t> This board could be part of one of the partnership’s existing advisory boards (Citizens Advisory Committee or Local Government Advisory Committee).</a:t>
            </a:r>
          </a:p>
        </p:txBody>
      </p:sp>
      <p:sp>
        <p:nvSpPr>
          <p:cNvPr id="328" name="Google Shape;328;p3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>
            <a:spLocks noGrp="1"/>
          </p:cNvSpPr>
          <p:nvPr>
            <p:ph type="title"/>
          </p:nvPr>
        </p:nvSpPr>
        <p:spPr>
          <a:xfrm>
            <a:off x="819569" y="602830"/>
            <a:ext cx="4801500" cy="9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5 </a:t>
            </a:r>
            <a:r>
              <a:rPr lang="en-US" dirty="0"/>
              <a:t>PSC ACTION STATEMENT </a:t>
            </a:r>
            <a:r>
              <a:rPr lang="en" dirty="0"/>
              <a:t>COMMITMENTS</a:t>
            </a:r>
            <a:endParaRPr dirty="0">
              <a:solidFill>
                <a:srgbClr val="4CAF50"/>
              </a:solidFill>
            </a:endParaRPr>
          </a:p>
        </p:txBody>
      </p:sp>
      <p:sp>
        <p:nvSpPr>
          <p:cNvPr id="334" name="Google Shape;334;p39"/>
          <p:cNvSpPr txBox="1">
            <a:spLocks noGrp="1"/>
          </p:cNvSpPr>
          <p:nvPr>
            <p:ph type="body" idx="1"/>
          </p:nvPr>
        </p:nvSpPr>
        <p:spPr>
          <a:xfrm>
            <a:off x="523875" y="1562230"/>
            <a:ext cx="6345900" cy="3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" sz="1500" dirty="0">
                <a:solidFill>
                  <a:srgbClr val="434343"/>
                </a:solidFill>
              </a:rPr>
              <a:t>Advancement of the DEIJ Strategy through </a:t>
            </a:r>
            <a:r>
              <a:rPr lang="en" sz="1500" dirty="0">
                <a:solidFill>
                  <a:srgbClr val="4CAF50"/>
                </a:solidFill>
              </a:rPr>
              <a:t>work plan development and implementation for all GITs and Workgroups</a:t>
            </a:r>
            <a:r>
              <a:rPr lang="en" sz="1500" dirty="0">
                <a:solidFill>
                  <a:srgbClr val="434343"/>
                </a:solidFill>
              </a:rPr>
              <a:t> on their respective strategy review system schedules.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" sz="1500" dirty="0">
                <a:solidFill>
                  <a:srgbClr val="4CAF50"/>
                </a:solidFill>
              </a:rPr>
              <a:t>Meaningful inclusion of DEIJ milestones on the agendas</a:t>
            </a:r>
            <a:r>
              <a:rPr lang="en" sz="1500" dirty="0">
                <a:solidFill>
                  <a:srgbClr val="434343"/>
                </a:solidFill>
              </a:rPr>
              <a:t> for the Management Board and PSC meetings </a:t>
            </a:r>
            <a:r>
              <a:rPr lang="en" sz="1500" dirty="0">
                <a:solidFill>
                  <a:srgbClr val="4CAF50"/>
                </a:solidFill>
              </a:rPr>
              <a:t>at a minimum every six months</a:t>
            </a:r>
            <a:r>
              <a:rPr lang="en" sz="1500" dirty="0">
                <a:solidFill>
                  <a:srgbClr val="434343"/>
                </a:solidFill>
              </a:rPr>
              <a:t> with a commitment to update the Chesapeake Executive Council annually.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" sz="1500" dirty="0">
                <a:solidFill>
                  <a:srgbClr val="4CAF50"/>
                </a:solidFill>
              </a:rPr>
              <a:t>Meaningful consideration of DEIJ</a:t>
            </a:r>
            <a:r>
              <a:rPr lang="en" sz="1500" dirty="0">
                <a:solidFill>
                  <a:srgbClr val="434343"/>
                </a:solidFill>
              </a:rPr>
              <a:t> in development of any future Chesapeake Bay Watershed Agreement(s).</a:t>
            </a:r>
            <a:endParaRPr sz="15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b="1" dirty="0">
              <a:solidFill>
                <a:srgbClr val="434343"/>
              </a:solidFill>
            </a:endParaRPr>
          </a:p>
        </p:txBody>
      </p:sp>
      <p:sp>
        <p:nvSpPr>
          <p:cNvPr id="335" name="Google Shape;335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>
            <a:spLocks noGrp="1"/>
          </p:cNvSpPr>
          <p:nvPr>
            <p:ph type="title"/>
          </p:nvPr>
        </p:nvSpPr>
        <p:spPr>
          <a:xfrm>
            <a:off x="617990" y="150841"/>
            <a:ext cx="5824119" cy="9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Recent and Ongoing Discussions</a:t>
            </a:r>
            <a:endParaRPr dirty="0">
              <a:solidFill>
                <a:srgbClr val="4CAF50"/>
              </a:solidFill>
            </a:endParaRPr>
          </a:p>
        </p:txBody>
      </p:sp>
      <p:sp>
        <p:nvSpPr>
          <p:cNvPr id="334" name="Google Shape;334;p39"/>
          <p:cNvSpPr txBox="1">
            <a:spLocks noGrp="1"/>
          </p:cNvSpPr>
          <p:nvPr>
            <p:ph type="body" idx="1"/>
          </p:nvPr>
        </p:nvSpPr>
        <p:spPr>
          <a:xfrm>
            <a:off x="509132" y="995034"/>
            <a:ext cx="6437086" cy="3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Discussed the PSC Action Statement commitments with the Goal Implementation Team Chairs and Diversity Workgroup last week</a:t>
            </a:r>
          </a:p>
          <a:p>
            <a:pPr marL="171450" indent="-171450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Talking to the Management Board tomorrow (09/17) to achieve the following:</a:t>
            </a:r>
          </a:p>
          <a:p>
            <a:r>
              <a:rPr lang="en-US" dirty="0"/>
              <a:t>Discuss and agree on a schedule for moving forward with implementation of commitments made by the PSC in the </a:t>
            </a:r>
            <a:r>
              <a:rPr lang="en-US" i="1" dirty="0"/>
              <a:t>Action Statement</a:t>
            </a:r>
            <a:r>
              <a:rPr lang="en-US" dirty="0"/>
              <a:t>. </a:t>
            </a:r>
          </a:p>
          <a:p>
            <a:r>
              <a:rPr lang="en-US" dirty="0"/>
              <a:t>Discuss possible MB recommendations to the PSC on the </a:t>
            </a:r>
            <a:r>
              <a:rPr lang="en-US" i="1" dirty="0"/>
              <a:t>Action Statement</a:t>
            </a:r>
            <a:r>
              <a:rPr lang="en-US" dirty="0"/>
              <a:t> commitments.</a:t>
            </a:r>
          </a:p>
          <a:p>
            <a:r>
              <a:rPr lang="en-US" dirty="0"/>
              <a:t>Discuss forming a MB action team charged with developing the implementation plan for the </a:t>
            </a:r>
            <a:r>
              <a:rPr lang="en-US" i="1" dirty="0"/>
              <a:t>DEIJ Strategy</a:t>
            </a:r>
            <a:r>
              <a:rPr lang="en-US" dirty="0"/>
              <a:t> and ensuring the PSC </a:t>
            </a:r>
            <a:r>
              <a:rPr lang="en-US" i="1" dirty="0"/>
              <a:t>Action Statement </a:t>
            </a:r>
            <a:r>
              <a:rPr lang="en-US" dirty="0"/>
              <a:t>commitments are met. </a:t>
            </a:r>
          </a:p>
          <a:p>
            <a:pPr marL="171450" indent="-171450"/>
            <a:endParaRPr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5" name="Google Shape;335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818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>
            <a:spLocks noGrp="1"/>
          </p:cNvSpPr>
          <p:nvPr>
            <p:ph type="title"/>
          </p:nvPr>
        </p:nvSpPr>
        <p:spPr>
          <a:xfrm>
            <a:off x="840999" y="419950"/>
            <a:ext cx="5824119" cy="9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 for today’s discussion</a:t>
            </a:r>
            <a:endParaRPr dirty="0">
              <a:solidFill>
                <a:srgbClr val="4CAF50"/>
              </a:solidFill>
            </a:endParaRPr>
          </a:p>
        </p:txBody>
      </p:sp>
      <p:sp>
        <p:nvSpPr>
          <p:cNvPr id="334" name="Google Shape;334;p39"/>
          <p:cNvSpPr txBox="1">
            <a:spLocks noGrp="1"/>
          </p:cNvSpPr>
          <p:nvPr>
            <p:ph type="body" idx="1"/>
          </p:nvPr>
        </p:nvSpPr>
        <p:spPr>
          <a:xfrm>
            <a:off x="914399" y="1279151"/>
            <a:ext cx="5955375" cy="3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What are your thoughts and ideas for meeting each of the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</a:rPr>
              <a:t> PSC DEIJ Action Statement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commitments, in particular commitment #2 to </a:t>
            </a:r>
            <a:r>
              <a:rPr lang="en" sz="1800" dirty="0">
                <a:solidFill>
                  <a:srgbClr val="4CAF50"/>
                </a:solidFill>
              </a:rPr>
              <a:t>explore a process for a community advisory board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? </a:t>
            </a:r>
          </a:p>
          <a:p>
            <a:pPr marL="171450" indent="-171450"/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5" name="Google Shape;335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70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>
            <a:spLocks noGrp="1"/>
          </p:cNvSpPr>
          <p:nvPr>
            <p:ph type="title"/>
          </p:nvPr>
        </p:nvSpPr>
        <p:spPr>
          <a:xfrm>
            <a:off x="840999" y="419950"/>
            <a:ext cx="5824119" cy="9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PSC Commitment #2:</a:t>
            </a:r>
            <a:br>
              <a:rPr lang="en-US" dirty="0"/>
            </a:br>
            <a:r>
              <a:rPr lang="en-US" dirty="0"/>
              <a:t>Additional Considerations</a:t>
            </a:r>
            <a:endParaRPr dirty="0">
              <a:solidFill>
                <a:srgbClr val="4CAF50"/>
              </a:solidFill>
            </a:endParaRPr>
          </a:p>
        </p:txBody>
      </p:sp>
      <p:sp>
        <p:nvSpPr>
          <p:cNvPr id="334" name="Google Shape;334;p39"/>
          <p:cNvSpPr txBox="1">
            <a:spLocks noGrp="1"/>
          </p:cNvSpPr>
          <p:nvPr>
            <p:ph type="body" idx="1"/>
          </p:nvPr>
        </p:nvSpPr>
        <p:spPr>
          <a:xfrm>
            <a:off x="914399" y="1279151"/>
            <a:ext cx="5955375" cy="3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1800" dirty="0">
                <a:solidFill>
                  <a:srgbClr val="434343"/>
                </a:solidFill>
              </a:rPr>
              <a:t>There is value in creating a Community Advisory Board (CAB) that would stand separate from the existing advisory committees. However, some members of the Diversity Workgroup are concerned with having a separate board since CAC is meant to be representative of perspectives from all watershed residents.</a:t>
            </a:r>
          </a:p>
          <a:p>
            <a:pPr marL="285750" indent="-285750"/>
            <a:endParaRPr lang="en-US" sz="1800" dirty="0">
              <a:solidFill>
                <a:srgbClr val="434343"/>
              </a:solidFill>
            </a:endParaRPr>
          </a:p>
          <a:p>
            <a:pPr marL="285750" indent="-285750"/>
            <a:r>
              <a:rPr lang="en-US" sz="1800" dirty="0">
                <a:solidFill>
                  <a:srgbClr val="434343"/>
                </a:solidFill>
              </a:rPr>
              <a:t>At this time, we will share a draft Community Advisory Board Options/Issues paper that summarizes other issues for consideration.</a:t>
            </a:r>
          </a:p>
          <a:p>
            <a:pPr marL="0" indent="0"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5" name="Google Shape;335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62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ctrTitle" idx="4294967295"/>
          </p:nvPr>
        </p:nvSpPr>
        <p:spPr>
          <a:xfrm>
            <a:off x="467025" y="797717"/>
            <a:ext cx="5703300" cy="64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434343"/>
                </a:solidFill>
              </a:rPr>
              <a:t>Outline </a:t>
            </a:r>
            <a:r>
              <a:rPr lang="en-US" sz="3600" dirty="0">
                <a:solidFill>
                  <a:srgbClr val="434343"/>
                </a:solidFill>
              </a:rPr>
              <a:t>for Today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294967295"/>
          </p:nvPr>
        </p:nvSpPr>
        <p:spPr>
          <a:xfrm>
            <a:off x="300038" y="1532250"/>
            <a:ext cx="7136606" cy="28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/>
              <a:t>Brief overview of three documents that will guide CBP’s work to operationalize DEIJ in our work</a:t>
            </a:r>
          </a:p>
          <a:p>
            <a:pPr lvl="1" indent="-368300">
              <a:lnSpc>
                <a:spcPct val="115000"/>
              </a:lnSpc>
              <a:buSzPts val="2200"/>
            </a:pPr>
            <a:r>
              <a:rPr lang="en-US" sz="2200" dirty="0"/>
              <a:t>CBP DEIJ Strategy</a:t>
            </a:r>
          </a:p>
          <a:p>
            <a:pPr lvl="1" indent="-368300">
              <a:lnSpc>
                <a:spcPct val="115000"/>
              </a:lnSpc>
              <a:buSzPts val="2200"/>
            </a:pPr>
            <a:r>
              <a:rPr lang="en-US" sz="2200" dirty="0"/>
              <a:t>Executive Council DEIJ Statement</a:t>
            </a:r>
          </a:p>
          <a:p>
            <a:pPr lvl="1" indent="-368300">
              <a:lnSpc>
                <a:spcPct val="115000"/>
              </a:lnSpc>
              <a:buSzPts val="2200"/>
            </a:pPr>
            <a:r>
              <a:rPr lang="en-US" sz="2200" dirty="0"/>
              <a:t>PSC DEIJ Action Statement</a:t>
            </a:r>
            <a:endParaRPr sz="2200" dirty="0"/>
          </a:p>
          <a:p>
            <a:pPr lvl="0" indent="-368300">
              <a:lnSpc>
                <a:spcPct val="115000"/>
              </a:lnSpc>
              <a:spcBef>
                <a:spcPts val="0"/>
              </a:spcBef>
              <a:buSzPts val="2200"/>
              <a:buAutoNum type="arabicPeriod"/>
            </a:pPr>
            <a:r>
              <a:rPr lang="en-US" sz="2200" dirty="0"/>
              <a:t>Discussion: </a:t>
            </a:r>
            <a:r>
              <a:rPr lang="en-US" sz="2400" dirty="0"/>
              <a:t>meeting commitments in the PSC Action Statement</a:t>
            </a:r>
            <a:endParaRPr sz="1800" dirty="0"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ctrTitle"/>
          </p:nvPr>
        </p:nvSpPr>
        <p:spPr>
          <a:xfrm>
            <a:off x="362550" y="1307600"/>
            <a:ext cx="63048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C107"/>
                </a:solidFill>
              </a:rPr>
              <a:t>1. </a:t>
            </a:r>
            <a:r>
              <a:rPr lang="en"/>
              <a:t>THE CBP </a:t>
            </a:r>
            <a:endParaRPr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DEIJ STRATEGY</a:t>
            </a:r>
            <a:endParaRPr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281037" y="1602594"/>
            <a:ext cx="5098207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Restoration from the Inside Out: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 Diversity, Equity, Inclusion and Justice Strategy for the Chesapeake Bay Program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C107"/>
                </a:solidFill>
              </a:rPr>
              <a:t>Developed by Skeo Solutions, </a:t>
            </a:r>
            <a:r>
              <a:rPr lang="en-US" sz="1800" dirty="0">
                <a:solidFill>
                  <a:srgbClr val="FFC107"/>
                </a:solidFill>
              </a:rPr>
              <a:t>April 2020</a:t>
            </a:r>
            <a:endParaRPr sz="1800" dirty="0">
              <a:solidFill>
                <a:srgbClr val="FFC10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C10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C10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C10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500119" y="3594364"/>
            <a:ext cx="73056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59 pages long</a:t>
            </a:r>
          </a:p>
          <a:p>
            <a:pPr marL="285750" lvl="0" indent="-28575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20 broad recommendati</a:t>
            </a:r>
            <a:r>
              <a:rPr lang="en-US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n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  <a:p>
            <a:pPr marL="285750" lvl="0" indent="-28575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etailed action plans with 48 actions</a:t>
            </a:r>
            <a:endParaRPr sz="16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19;p23">
            <a:extLst>
              <a:ext uri="{FF2B5EF4-FFF2-40B4-BE49-F238E27FC236}">
                <a16:creationId xmlns:a16="http://schemas.microsoft.com/office/drawing/2014/main" id="{66F07E15-8D6E-4071-A3CB-26B00AA2E8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775" t="19363" r="33106" b="6131"/>
          <a:stretch/>
        </p:blipFill>
        <p:spPr>
          <a:xfrm>
            <a:off x="5685955" y="638628"/>
            <a:ext cx="3247588" cy="39951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185737" y="664900"/>
            <a:ext cx="691515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</a:t>
            </a:r>
            <a:r>
              <a:rPr lang="en" dirty="0">
                <a:solidFill>
                  <a:srgbClr val="FFC107"/>
                </a:solidFill>
              </a:rPr>
              <a:t>DEIJ </a:t>
            </a:r>
            <a:r>
              <a:rPr lang="en" dirty="0"/>
              <a:t>STRATEGY RECOMMENDATIONS</a:t>
            </a:r>
            <a:endParaRPr dirty="0"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185737" y="1257708"/>
            <a:ext cx="6568800" cy="3885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5"/>
                </a:solidFill>
              </a:rPr>
              <a:t>Examples of recommendations from the strategy include:</a:t>
            </a:r>
            <a:endParaRPr sz="1600" dirty="0">
              <a:solidFill>
                <a:schemeClr val="accent5"/>
              </a:solidFill>
            </a:endParaRPr>
          </a:p>
          <a:p>
            <a:pPr marL="800100" indent="-342900"/>
            <a:r>
              <a:rPr lang="en" sz="1600" dirty="0"/>
              <a:t>Updating authorizing and governance documents (e.g. the Governance and Management Framework) as well as </a:t>
            </a:r>
            <a:r>
              <a:rPr lang="en" sz="1600" b="1" dirty="0"/>
              <a:t>management strategies </a:t>
            </a:r>
            <a:r>
              <a:rPr lang="en" sz="1600" dirty="0"/>
              <a:t>to include language that reflects DEIJ priorities.</a:t>
            </a:r>
          </a:p>
          <a:p>
            <a:pPr marL="800100" indent="-342900"/>
            <a:r>
              <a:rPr lang="en" sz="1600" dirty="0"/>
              <a:t>Increasing diversity and inclusion for staff, appointees, and volunteer bodies.</a:t>
            </a:r>
          </a:p>
          <a:p>
            <a:pPr marL="800100" indent="-342900"/>
            <a:r>
              <a:rPr lang="en" sz="1600" b="1" dirty="0"/>
              <a:t>Building relationships </a:t>
            </a:r>
            <a:r>
              <a:rPr lang="en" sz="1600" dirty="0"/>
              <a:t>with underrepresented groups and </a:t>
            </a:r>
            <a:r>
              <a:rPr lang="en" sz="1600" b="1" dirty="0"/>
              <a:t>incorporating these leaders into decision-making and implementation.</a:t>
            </a:r>
          </a:p>
          <a:p>
            <a:pPr marL="800100" indent="-342900"/>
            <a:r>
              <a:rPr lang="en" sz="1600" dirty="0"/>
              <a:t>Advancing DEIJ in</a:t>
            </a:r>
            <a:r>
              <a:rPr lang="en" sz="1600" b="1" dirty="0"/>
              <a:t> management strategies and workplans, implementation and grantmaking</a:t>
            </a:r>
            <a:endParaRPr lang="en" sz="1600" dirty="0"/>
          </a:p>
          <a:p>
            <a:pPr marL="800100" indent="-342900"/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41499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E91E63"/>
                </a:solidFill>
              </a:rPr>
              <a:t>2. </a:t>
            </a:r>
            <a:r>
              <a:rPr lang="en"/>
              <a:t>The CBP DEIJ 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STATEMENT</a:t>
            </a:r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FC051B-137A-41D5-9B1B-91FFB5F854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15533" r="40625" b="4583"/>
          <a:stretch/>
        </p:blipFill>
        <p:spPr>
          <a:xfrm>
            <a:off x="5425816" y="517347"/>
            <a:ext cx="3193256" cy="4108806"/>
          </a:xfrm>
          <a:prstGeom prst="rect">
            <a:avLst/>
          </a:prstGeom>
          <a:solidFill>
            <a:schemeClr val="tx1">
              <a:lumMod val="50000"/>
            </a:schemeClr>
          </a:solidFill>
          <a:ln w="19050"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>
            <a:spLocks noGrp="1"/>
          </p:cNvSpPr>
          <p:nvPr>
            <p:ph type="body" idx="4294967295"/>
          </p:nvPr>
        </p:nvSpPr>
        <p:spPr>
          <a:xfrm>
            <a:off x="484456" y="1584181"/>
            <a:ext cx="6895037" cy="3366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434343"/>
                </a:solidFill>
              </a:rPr>
              <a:t>T</a:t>
            </a:r>
            <a:r>
              <a:rPr lang="en-US" sz="1400" dirty="0">
                <a:solidFill>
                  <a:srgbClr val="434343"/>
                </a:solidFill>
              </a:rPr>
              <a:t>he Executive Council DEIJ Statement reaffirms the CBP’s </a:t>
            </a:r>
            <a:r>
              <a:rPr lang="en" sz="1400" dirty="0">
                <a:solidFill>
                  <a:schemeClr val="accent4"/>
                </a:solidFill>
              </a:rPr>
              <a:t>commitment to embrace </a:t>
            </a:r>
            <a:r>
              <a:rPr lang="en-US" sz="1400" dirty="0">
                <a:solidFill>
                  <a:schemeClr val="accent4"/>
                </a:solidFill>
              </a:rPr>
              <a:t>DEIJ</a:t>
            </a:r>
            <a:r>
              <a:rPr lang="en" sz="1400" dirty="0">
                <a:solidFill>
                  <a:schemeClr val="accent4"/>
                </a:solidFill>
              </a:rPr>
              <a:t> in all areas of the Chesapeake Bay Program</a:t>
            </a:r>
            <a:r>
              <a:rPr lang="en" sz="1400" dirty="0">
                <a:solidFill>
                  <a:srgbClr val="434343"/>
                </a:solidFill>
              </a:rPr>
              <a:t> to achieve our mission. </a:t>
            </a:r>
          </a:p>
          <a:p>
            <a:pPr marL="0" lvl="0" indent="0">
              <a:buNone/>
            </a:pPr>
            <a:r>
              <a:rPr lang="en" sz="1400" dirty="0">
                <a:solidFill>
                  <a:srgbClr val="434343"/>
                </a:solidFill>
              </a:rPr>
              <a:t>It articulates our commitment to</a:t>
            </a:r>
            <a:r>
              <a:rPr lang="en-US" sz="1400" dirty="0">
                <a:solidFill>
                  <a:srgbClr val="434343"/>
                </a:solidFill>
              </a:rPr>
              <a:t> :</a:t>
            </a:r>
          </a:p>
          <a:p>
            <a:pPr marL="285750" indent="-285750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Strengthen DEIJ in our organizational structure, policies, goals, and activities; </a:t>
            </a:r>
          </a:p>
          <a:p>
            <a:pPr marL="285750" indent="-285750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Engage, recruit and retain leadership, staff, appointees, interns and volunteers that reflect the diversity of people living within the Chesapeake Bay region; </a:t>
            </a:r>
          </a:p>
          <a:p>
            <a:pPr marL="285750" indent="-285750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Foster a culture of inclusion, respect and mutual learning; </a:t>
            </a:r>
          </a:p>
          <a:p>
            <a:pPr marL="285750" indent="-285750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</a:rPr>
              <a:t>evelop </a:t>
            </a:r>
            <a:r>
              <a:rPr lang="en" sz="1400" dirty="0">
                <a:solidFill>
                  <a:schemeClr val="bg2">
                    <a:lumMod val="50000"/>
                  </a:schemeClr>
                </a:solidFill>
              </a:rPr>
              <a:t>long-term relationships, partnerships and increased collaborative planning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with underrepresented stakeholder groups;</a:t>
            </a:r>
          </a:p>
          <a:p>
            <a:pPr marL="285750" indent="-285750"/>
            <a:r>
              <a:rPr lang="en" sz="1400" dirty="0">
                <a:solidFill>
                  <a:schemeClr val="bg2">
                    <a:lumMod val="50000"/>
                  </a:schemeClr>
                </a:solidFill>
              </a:rPr>
              <a:t>Ensure the benefits of our science, restoration and partnership programs are distributed in a fair and equitable manner;</a:t>
            </a:r>
          </a:p>
          <a:p>
            <a:pPr marL="285750" indent="-285750"/>
            <a:r>
              <a:rPr lang="en" sz="1400" dirty="0">
                <a:solidFill>
                  <a:schemeClr val="bg2">
                    <a:lumMod val="50000"/>
                  </a:schemeClr>
                </a:solidFill>
              </a:rPr>
              <a:t>Continue to learn and share best practices as an organization.</a:t>
            </a:r>
          </a:p>
          <a:p>
            <a:pPr marL="0" indent="0">
              <a:buNone/>
            </a:pPr>
            <a:endParaRPr lang="en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9" name="Google Shape;259;p3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60" name="Google Shape;260;p32"/>
          <p:cNvGrpSpPr/>
          <p:nvPr/>
        </p:nvGrpSpPr>
        <p:grpSpPr>
          <a:xfrm>
            <a:off x="205146" y="656041"/>
            <a:ext cx="536149" cy="483365"/>
            <a:chOff x="1923675" y="1633650"/>
            <a:chExt cx="436000" cy="435975"/>
          </a:xfrm>
        </p:grpSpPr>
        <p:sp>
          <p:nvSpPr>
            <p:cNvPr id="261" name="Google Shape;261;p3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solidFill>
              <a:srgbClr val="E91E63"/>
            </a:solidFill>
            <a:ln w="12175" cap="rnd" cmpd="sng">
              <a:solidFill>
                <a:srgbClr val="E91E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solidFill>
              <a:srgbClr val="E91E63"/>
            </a:solidFill>
            <a:ln w="12175" cap="rnd" cmpd="sng">
              <a:solidFill>
                <a:srgbClr val="E91E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solidFill>
              <a:srgbClr val="E91E63"/>
            </a:solidFill>
            <a:ln w="12175" cap="rnd" cmpd="sng">
              <a:solidFill>
                <a:srgbClr val="E91E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solidFill>
              <a:srgbClr val="E91E63"/>
            </a:solidFill>
            <a:ln w="12175" cap="rnd" cmpd="sng">
              <a:solidFill>
                <a:srgbClr val="E91E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solidFill>
              <a:srgbClr val="E91E63"/>
            </a:solidFill>
            <a:ln w="12175" cap="rnd" cmpd="sng">
              <a:solidFill>
                <a:srgbClr val="E91E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solidFill>
              <a:srgbClr val="E91E63"/>
            </a:solidFill>
            <a:ln w="12175" cap="rnd" cmpd="sng">
              <a:solidFill>
                <a:srgbClr val="E91E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29;p30">
            <a:extLst>
              <a:ext uri="{FF2B5EF4-FFF2-40B4-BE49-F238E27FC236}">
                <a16:creationId xmlns:a16="http://schemas.microsoft.com/office/drawing/2014/main" id="{80CCB5A4-7EB3-476C-B0A3-77C94A35A6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11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</a:t>
            </a:r>
            <a:r>
              <a:rPr lang="en" dirty="0">
                <a:solidFill>
                  <a:schemeClr val="accent4"/>
                </a:solidFill>
              </a:rPr>
              <a:t>DEIJ STATEMENT</a:t>
            </a:r>
            <a:r>
              <a:rPr lang="en" dirty="0"/>
              <a:t> SIGNED BY THE EXECUTIVE COUNCIL </a:t>
            </a:r>
            <a:r>
              <a:rPr lang="en-US" dirty="0"/>
              <a:t>ON AUGUST 18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91E6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>
            <a:spLocks noGrp="1"/>
          </p:cNvSpPr>
          <p:nvPr>
            <p:ph type="ctrTitle"/>
          </p:nvPr>
        </p:nvSpPr>
        <p:spPr>
          <a:xfrm>
            <a:off x="414338" y="1347607"/>
            <a:ext cx="4933344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4CAF50"/>
                </a:solidFill>
              </a:rPr>
              <a:t>3. </a:t>
            </a:r>
            <a:br>
              <a:rPr lang="en" sz="7200" dirty="0">
                <a:solidFill>
                  <a:srgbClr val="4CAF50"/>
                </a:solidFill>
              </a:rPr>
            </a:br>
            <a:r>
              <a:rPr lang="en" dirty="0"/>
              <a:t>PRINCIPALS’ STAFF COMMITTEE DEIJ ACTION STATEMENT</a:t>
            </a:r>
            <a:endParaRPr dirty="0"/>
          </a:p>
        </p:txBody>
      </p:sp>
      <p:sp>
        <p:nvSpPr>
          <p:cNvPr id="314" name="Google Shape;314;p36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395264-2D0E-4791-986A-74A85BD1B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3" t="14391" r="36587" b="4684"/>
          <a:stretch/>
        </p:blipFill>
        <p:spPr>
          <a:xfrm>
            <a:off x="5108348" y="652837"/>
            <a:ext cx="3773714" cy="4162328"/>
          </a:xfrm>
          <a:prstGeom prst="rect">
            <a:avLst/>
          </a:prstGeom>
          <a:ln w="2222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>
            <a:spLocks noGrp="1"/>
          </p:cNvSpPr>
          <p:nvPr>
            <p:ph type="title"/>
          </p:nvPr>
        </p:nvSpPr>
        <p:spPr>
          <a:xfrm>
            <a:off x="841000" y="419950"/>
            <a:ext cx="4801500" cy="9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PSC ACTION STATEMENT</a:t>
            </a:r>
            <a:endParaRPr>
              <a:solidFill>
                <a:srgbClr val="4CAF50"/>
              </a:solidFill>
            </a:endParaRPr>
          </a:p>
        </p:txBody>
      </p:sp>
      <p:sp>
        <p:nvSpPr>
          <p:cNvPr id="320" name="Google Shape;320;p37"/>
          <p:cNvSpPr txBox="1">
            <a:spLocks noGrp="1"/>
          </p:cNvSpPr>
          <p:nvPr>
            <p:ph type="body" idx="1"/>
          </p:nvPr>
        </p:nvSpPr>
        <p:spPr>
          <a:xfrm>
            <a:off x="841000" y="1579875"/>
            <a:ext cx="6028800" cy="33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434343"/>
                </a:solidFill>
              </a:rPr>
              <a:t>“</a:t>
            </a:r>
            <a:r>
              <a:rPr lang="en" sz="1900" dirty="0">
                <a:solidFill>
                  <a:schemeClr val="bg2">
                    <a:lumMod val="50000"/>
                  </a:schemeClr>
                </a:solidFill>
              </a:rPr>
              <a:t>Continuing our path </a:t>
            </a:r>
            <a:r>
              <a:rPr lang="en" sz="1900" dirty="0">
                <a:solidFill>
                  <a:srgbClr val="434343"/>
                </a:solidFill>
              </a:rPr>
              <a:t>toward embracing the human diversity in the Chesapeake Bay watershed and promoting diversity, equity, inclusion and justice in our work to restore the Bay,</a:t>
            </a:r>
            <a:r>
              <a:rPr lang="en" sz="1900" dirty="0">
                <a:solidFill>
                  <a:srgbClr val="4CAF50"/>
                </a:solidFill>
              </a:rPr>
              <a:t> we hereby strive to implement the recommendations in the Chesapeake Bay Program DEIJ Strategy </a:t>
            </a:r>
            <a:r>
              <a:rPr lang="en" sz="1900" dirty="0">
                <a:solidFill>
                  <a:srgbClr val="434343"/>
                </a:solidFill>
              </a:rPr>
              <a:t>to the extent consistent with applicable state and federal law and policy.”</a:t>
            </a:r>
            <a:endParaRPr sz="1900" dirty="0">
              <a:solidFill>
                <a:srgbClr val="434343"/>
              </a:solidFill>
            </a:endParaRPr>
          </a:p>
        </p:txBody>
      </p:sp>
      <p:sp>
        <p:nvSpPr>
          <p:cNvPr id="321" name="Google Shape;321;p3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964</Words>
  <Application>Microsoft Office PowerPoint</Application>
  <PresentationFormat>On-screen Show (16:9)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Karla</vt:lpstr>
      <vt:lpstr>Montserrat</vt:lpstr>
      <vt:lpstr>Arviragus template</vt:lpstr>
      <vt:lpstr>Chesapeake Bay Program’s DEIJ Strategy and EC and PSC DEIJ Statements</vt:lpstr>
      <vt:lpstr>Outline for Today</vt:lpstr>
      <vt:lpstr>1. THE CBP  DEIJ STRATEGY </vt:lpstr>
      <vt:lpstr>PowerPoint Presentation</vt:lpstr>
      <vt:lpstr>THE DEIJ STRATEGY RECOMMENDATIONS</vt:lpstr>
      <vt:lpstr>2. The CBP DEIJ   STATEMENT</vt:lpstr>
      <vt:lpstr>NEW DEIJ STATEMENT SIGNED BY THE EXECUTIVE COUNCIL ON AUGUST 18TH  </vt:lpstr>
      <vt:lpstr>3.  PRINCIPALS’ STAFF COMMITTEE DEIJ ACTION STATEMENT</vt:lpstr>
      <vt:lpstr>THE PSC ACTION STATEMENT</vt:lpstr>
      <vt:lpstr>5 PSC ACTION STATEMENT COMMITMENTS</vt:lpstr>
      <vt:lpstr>5 PSC ACTION STATEMENT COMMITMENTS</vt:lpstr>
      <vt:lpstr>Recent and Ongoing Discussions</vt:lpstr>
      <vt:lpstr>Question for today’s discussion</vt:lpstr>
      <vt:lpstr>PSC Commitment #2: Additional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 ON THE NEW  CBP DEIJ STRATEGY AND STATEMENTS</dc:title>
  <cp:lastModifiedBy>Phillips, Tuana</cp:lastModifiedBy>
  <cp:revision>26</cp:revision>
  <dcterms:modified xsi:type="dcterms:W3CDTF">2020-09-16T11:40:21Z</dcterms:modified>
</cp:coreProperties>
</file>