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2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6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7.xml" ContentType="application/vnd.openxmlformats-officedocument.drawingml.chart+xml"/>
  <Override PartName="/ppt/notesSlides/notesSlide13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drawings/drawing1.xml" ContentType="application/vnd.openxmlformats-officedocument.drawingml.chartshapes+xml"/>
  <Override PartName="/ppt/charts/chart13.xml" ContentType="application/vnd.openxmlformats-officedocument.drawingml.chart+xml"/>
  <Override PartName="/ppt/drawings/drawing2.xml" ContentType="application/vnd.openxmlformats-officedocument.drawingml.chartshapes+xml"/>
  <Override PartName="/ppt/charts/chart14.xml" ContentType="application/vnd.openxmlformats-officedocument.drawingml.chart+xml"/>
  <Override PartName="/ppt/drawings/drawing3.xml" ContentType="application/vnd.openxmlformats-officedocument.drawingml.chartshape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1"/>
  </p:notesMasterIdLst>
  <p:sldIdLst>
    <p:sldId id="261" r:id="rId3"/>
    <p:sldId id="273" r:id="rId4"/>
    <p:sldId id="277" r:id="rId5"/>
    <p:sldId id="275" r:id="rId6"/>
    <p:sldId id="276" r:id="rId7"/>
    <p:sldId id="314" r:id="rId8"/>
    <p:sldId id="346" r:id="rId9"/>
    <p:sldId id="260" r:id="rId10"/>
    <p:sldId id="345" r:id="rId11"/>
    <p:sldId id="270" r:id="rId12"/>
    <p:sldId id="267" r:id="rId13"/>
    <p:sldId id="292" r:id="rId14"/>
    <p:sldId id="263" r:id="rId15"/>
    <p:sldId id="282" r:id="rId16"/>
    <p:sldId id="319" r:id="rId17"/>
    <p:sldId id="320" r:id="rId18"/>
    <p:sldId id="321" r:id="rId19"/>
    <p:sldId id="322" r:id="rId20"/>
    <p:sldId id="323" r:id="rId21"/>
    <p:sldId id="324" r:id="rId22"/>
    <p:sldId id="325" r:id="rId23"/>
    <p:sldId id="326" r:id="rId24"/>
    <p:sldId id="328" r:id="rId25"/>
    <p:sldId id="329" r:id="rId26"/>
    <p:sldId id="330" r:id="rId27"/>
    <p:sldId id="331" r:id="rId28"/>
    <p:sldId id="347" r:id="rId29"/>
    <p:sldId id="333" r:id="rId30"/>
    <p:sldId id="334" r:id="rId31"/>
    <p:sldId id="335" r:id="rId32"/>
    <p:sldId id="336" r:id="rId33"/>
    <p:sldId id="348" r:id="rId34"/>
    <p:sldId id="339" r:id="rId35"/>
    <p:sldId id="340" r:id="rId36"/>
    <p:sldId id="341" r:id="rId37"/>
    <p:sldId id="344" r:id="rId38"/>
    <p:sldId id="342" r:id="rId39"/>
    <p:sldId id="343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99"/>
    <a:srgbClr val="003300"/>
    <a:srgbClr val="E5FFE5"/>
    <a:srgbClr val="C1E7FF"/>
    <a:srgbClr val="008000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949" autoAdjust="0"/>
    <p:restoredTop sz="94660"/>
  </p:normalViewPr>
  <p:slideViewPr>
    <p:cSldViewPr>
      <p:cViewPr varScale="1">
        <p:scale>
          <a:sx n="51" d="100"/>
          <a:sy n="51" d="100"/>
        </p:scale>
        <p:origin x="677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0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1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12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teve\Documents\Documents%202015\15%20Citizen%20Stewardship%20Index\Work\Charts%20Work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teve\Documents\Documents%202015\15%20Citizen%20Stewardship%20Index\Work\Charts%20Work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167758344366247"/>
          <c:y val="6.246685131710763E-3"/>
          <c:w val="0.58979734281002494"/>
          <c:h val="0.8682274276334607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008000"/>
            </a:solidFill>
          </c:spPr>
          <c:invertIfNegative val="0"/>
          <c:dLbls>
            <c:dLbl>
              <c:idx val="0"/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bg1"/>
                      </a:solidFill>
                      <a:latin typeface="+mn-lt"/>
                      <a:cs typeface="Arial" pitchFamily="34" charset="0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  <a:latin typeface="+mn-lt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Sheet1!$A$2:$A$9</c:f>
              <c:strCache>
                <c:ptCount val="8"/>
                <c:pt idx="0">
                  <c:v>Rain barrel is connected/being emptied</c:v>
                </c:pt>
                <c:pt idx="1">
                  <c:v>Have a rain barrel</c:v>
                </c:pt>
                <c:pt idx="2">
                  <c:v>Created garden to capture rain water</c:v>
                </c:pt>
                <c:pt idx="3">
                  <c:v>Replaced grass lawn with native plants</c:v>
                </c:pt>
                <c:pt idx="4">
                  <c:v>Planted a tree</c:v>
                </c:pt>
                <c:pt idx="5">
                  <c:v>Conserve water by using low flow fixtures</c:v>
                </c:pt>
                <c:pt idx="6">
                  <c:v>No downspouts drain to hard surfaces</c:v>
                </c:pt>
                <c:pt idx="7">
                  <c:v>Had septic pumped out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9.4E-2</c:v>
                </c:pt>
                <c:pt idx="1">
                  <c:v>0.126</c:v>
                </c:pt>
                <c:pt idx="2">
                  <c:v>0.19600000000000001</c:v>
                </c:pt>
                <c:pt idx="3">
                  <c:v>0.28699999999999998</c:v>
                </c:pt>
                <c:pt idx="4">
                  <c:v>0.40500000000000003</c:v>
                </c:pt>
                <c:pt idx="5">
                  <c:v>0.67900000000000005</c:v>
                </c:pt>
                <c:pt idx="6">
                  <c:v>0.71299999999999997</c:v>
                </c:pt>
                <c:pt idx="7">
                  <c:v>0.75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E7B-4C65-BAD1-EA5D02EE084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rgbClr val="CCFF99"/>
            </a:solidFill>
          </c:spPr>
          <c:invertIfNegative val="0"/>
          <c:dLbls>
            <c:dLbl>
              <c:idx val="5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834-403A-82B7-A385BC420BFC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  <a:latin typeface="+mn-lt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Rain barrel is connected/being emptied</c:v>
                </c:pt>
                <c:pt idx="1">
                  <c:v>Have a rain barrel</c:v>
                </c:pt>
                <c:pt idx="2">
                  <c:v>Created garden to capture rain water</c:v>
                </c:pt>
                <c:pt idx="3">
                  <c:v>Replaced grass lawn with native plants</c:v>
                </c:pt>
                <c:pt idx="4">
                  <c:v>Planted a tree</c:v>
                </c:pt>
                <c:pt idx="5">
                  <c:v>Conserve water by using low flow fixtures</c:v>
                </c:pt>
                <c:pt idx="6">
                  <c:v>No downspouts drain to hard surfaces</c:v>
                </c:pt>
                <c:pt idx="7">
                  <c:v>Had septic pumped out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E7B-4C65-BAD1-EA5D02EE084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Column3</c:v>
                </c:pt>
              </c:strCache>
            </c:strRef>
          </c:tx>
          <c:spPr>
            <a:solidFill>
              <a:srgbClr val="66CCFF"/>
            </a:solidFill>
          </c:spPr>
          <c:invertIfNegative val="0"/>
          <c:dLbls>
            <c:dLbl>
              <c:idx val="5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1834-403A-82B7-A385BC420BFC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Rain barrel is connected/being emptied</c:v>
                </c:pt>
                <c:pt idx="1">
                  <c:v>Have a rain barrel</c:v>
                </c:pt>
                <c:pt idx="2">
                  <c:v>Created garden to capture rain water</c:v>
                </c:pt>
                <c:pt idx="3">
                  <c:v>Replaced grass lawn with native plants</c:v>
                </c:pt>
                <c:pt idx="4">
                  <c:v>Planted a tree</c:v>
                </c:pt>
                <c:pt idx="5">
                  <c:v>Conserve water by using low flow fixtures</c:v>
                </c:pt>
                <c:pt idx="6">
                  <c:v>No downspouts drain to hard surfaces</c:v>
                </c:pt>
                <c:pt idx="7">
                  <c:v>Had septic pumped out</c:v>
                </c:pt>
              </c:strCache>
            </c:strRef>
          </c:cat>
          <c:val>
            <c:numRef>
              <c:f>Sheet1!$D$2:$D$9</c:f>
              <c:numCache>
                <c:formatCode>General</c:formatCode>
                <c:ptCount val="8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E7B-4C65-BAD1-EA5D02EE084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Column4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Rain barrel is connected/being emptied</c:v>
                </c:pt>
                <c:pt idx="1">
                  <c:v>Have a rain barrel</c:v>
                </c:pt>
                <c:pt idx="2">
                  <c:v>Created garden to capture rain water</c:v>
                </c:pt>
                <c:pt idx="3">
                  <c:v>Replaced grass lawn with native plants</c:v>
                </c:pt>
                <c:pt idx="4">
                  <c:v>Planted a tree</c:v>
                </c:pt>
                <c:pt idx="5">
                  <c:v>Conserve water by using low flow fixtures</c:v>
                </c:pt>
                <c:pt idx="6">
                  <c:v>No downspouts drain to hard surfaces</c:v>
                </c:pt>
                <c:pt idx="7">
                  <c:v>Had septic pumped out</c:v>
                </c:pt>
              </c:strCache>
            </c:strRef>
          </c:cat>
          <c:val>
            <c:numRef>
              <c:f>Sheet1!$E$2:$E$9</c:f>
              <c:numCache>
                <c:formatCode>General</c:formatCode>
                <c:ptCount val="8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E7B-4C65-BAD1-EA5D02EE0840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Column5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Rain barrel is connected/being emptied</c:v>
                </c:pt>
                <c:pt idx="1">
                  <c:v>Have a rain barrel</c:v>
                </c:pt>
                <c:pt idx="2">
                  <c:v>Created garden to capture rain water</c:v>
                </c:pt>
                <c:pt idx="3">
                  <c:v>Replaced grass lawn with native plants</c:v>
                </c:pt>
                <c:pt idx="4">
                  <c:v>Planted a tree</c:v>
                </c:pt>
                <c:pt idx="5">
                  <c:v>Conserve water by using low flow fixtures</c:v>
                </c:pt>
                <c:pt idx="6">
                  <c:v>No downspouts drain to hard surfaces</c:v>
                </c:pt>
                <c:pt idx="7">
                  <c:v>Had septic pumped out</c:v>
                </c:pt>
              </c:strCache>
            </c:strRef>
          </c:cat>
          <c:val>
            <c:numRef>
              <c:f>Sheet1!$F$2:$F$9</c:f>
              <c:numCache>
                <c:formatCode>General</c:formatCode>
                <c:ptCount val="8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ED7-4C63-AF92-45DCF1520E16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Column6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strRef>
              <c:f>Sheet1!$A$2:$A$9</c:f>
              <c:strCache>
                <c:ptCount val="8"/>
                <c:pt idx="0">
                  <c:v>Rain barrel is connected/being emptied</c:v>
                </c:pt>
                <c:pt idx="1">
                  <c:v>Have a rain barrel</c:v>
                </c:pt>
                <c:pt idx="2">
                  <c:v>Created garden to capture rain water</c:v>
                </c:pt>
                <c:pt idx="3">
                  <c:v>Replaced grass lawn with native plants</c:v>
                </c:pt>
                <c:pt idx="4">
                  <c:v>Planted a tree</c:v>
                </c:pt>
                <c:pt idx="5">
                  <c:v>Conserve water by using low flow fixtures</c:v>
                </c:pt>
                <c:pt idx="6">
                  <c:v>No downspouts drain to hard surfaces</c:v>
                </c:pt>
                <c:pt idx="7">
                  <c:v>Had septic pumped out</c:v>
                </c:pt>
              </c:strCache>
            </c:strRef>
          </c:cat>
          <c:val>
            <c:numRef>
              <c:f>Sheet1!$G$2:$G$9</c:f>
              <c:numCache>
                <c:formatCode>General</c:formatCode>
                <c:ptCount val="8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ED7-4C63-AF92-45DCF1520E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349277248"/>
        <c:axId val="349278816"/>
      </c:barChart>
      <c:valAx>
        <c:axId val="349278816"/>
        <c:scaling>
          <c:orientation val="minMax"/>
          <c:max val="1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349277248"/>
        <c:crosses val="autoZero"/>
        <c:crossBetween val="between"/>
        <c:majorUnit val="0.2"/>
      </c:valAx>
      <c:catAx>
        <c:axId val="34927724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349278816"/>
        <c:crosses val="autoZero"/>
        <c:auto val="1"/>
        <c:lblAlgn val="ctr"/>
        <c:lblOffset val="0"/>
        <c:noMultiLvlLbl val="0"/>
      </c:cat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167758344366247"/>
          <c:y val="6.246685131710763E-3"/>
          <c:w val="0.58979734281002494"/>
          <c:h val="0.8682274276334607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spPr/>
              <c:txPr>
                <a:bodyPr/>
                <a:lstStyle/>
                <a:p>
                  <a:pPr>
                    <a:defRPr sz="1600" b="1">
                      <a:solidFill>
                        <a:sysClr val="windowText" lastClr="000000"/>
                      </a:solidFill>
                      <a:latin typeface="+mn-lt"/>
                      <a:cs typeface="Arial" pitchFamily="34" charset="0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ysClr val="windowText" lastClr="000000"/>
                    </a:solidFill>
                    <a:latin typeface="+mn-lt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Pick up dog waste and dispose in trash</c:v>
                </c:pt>
                <c:pt idx="1">
                  <c:v>Install a rain barrel</c:v>
                </c:pt>
                <c:pt idx="2">
                  <c:v>Create a rain garden</c:v>
                </c:pt>
                <c:pt idx="3">
                  <c:v>Reduce lawn area with native plants</c:v>
                </c:pt>
                <c:pt idx="4">
                  <c:v>Plant a tree</c:v>
                </c:pt>
              </c:strCache>
            </c:strRef>
          </c:cat>
          <c:val>
            <c:numRef>
              <c:f>Sheet1!$B$2:$B$6</c:f>
              <c:numCache>
                <c:formatCode>0.00</c:formatCode>
                <c:ptCount val="5"/>
                <c:pt idx="0">
                  <c:v>9.6</c:v>
                </c:pt>
                <c:pt idx="1">
                  <c:v>11.95</c:v>
                </c:pt>
                <c:pt idx="2">
                  <c:v>13.9</c:v>
                </c:pt>
                <c:pt idx="3">
                  <c:v>14.5</c:v>
                </c:pt>
                <c:pt idx="4">
                  <c:v>16.850000000000001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E7B-4C65-BAD1-EA5D02EE084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rgbClr val="CCFF99"/>
            </a:solidFill>
          </c:spPr>
          <c:invertIfNegative val="0"/>
          <c:dLbls>
            <c:dLbl>
              <c:idx val="5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834-403A-82B7-A385BC420BFC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  <a:latin typeface="+mn-lt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Pick up dog waste and dispose in trash</c:v>
                </c:pt>
                <c:pt idx="1">
                  <c:v>Install a rain barrel</c:v>
                </c:pt>
                <c:pt idx="2">
                  <c:v>Create a rain garden</c:v>
                </c:pt>
                <c:pt idx="3">
                  <c:v>Reduce lawn area with native plants</c:v>
                </c:pt>
                <c:pt idx="4">
                  <c:v>Plant a tree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E7B-4C65-BAD1-EA5D02EE084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Column3</c:v>
                </c:pt>
              </c:strCache>
            </c:strRef>
          </c:tx>
          <c:spPr>
            <a:solidFill>
              <a:srgbClr val="66CCFF"/>
            </a:solidFill>
          </c:spPr>
          <c:invertIfNegative val="0"/>
          <c:dLbls>
            <c:dLbl>
              <c:idx val="5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1834-403A-82B7-A385BC420BFC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Pick up dog waste and dispose in trash</c:v>
                </c:pt>
                <c:pt idx="1">
                  <c:v>Install a rain barrel</c:v>
                </c:pt>
                <c:pt idx="2">
                  <c:v>Create a rain garden</c:v>
                </c:pt>
                <c:pt idx="3">
                  <c:v>Reduce lawn area with native plants</c:v>
                </c:pt>
                <c:pt idx="4">
                  <c:v>Plant a tree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E7B-4C65-BAD1-EA5D02EE084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Column4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Pick up dog waste and dispose in trash</c:v>
                </c:pt>
                <c:pt idx="1">
                  <c:v>Install a rain barrel</c:v>
                </c:pt>
                <c:pt idx="2">
                  <c:v>Create a rain garden</c:v>
                </c:pt>
                <c:pt idx="3">
                  <c:v>Reduce lawn area with native plants</c:v>
                </c:pt>
                <c:pt idx="4">
                  <c:v>Plant a tree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E7B-4C65-BAD1-EA5D02EE0840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Column5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Pick up dog waste and dispose in trash</c:v>
                </c:pt>
                <c:pt idx="1">
                  <c:v>Install a rain barrel</c:v>
                </c:pt>
                <c:pt idx="2">
                  <c:v>Create a rain garden</c:v>
                </c:pt>
                <c:pt idx="3">
                  <c:v>Reduce lawn area with native plants</c:v>
                </c:pt>
                <c:pt idx="4">
                  <c:v>Plant a tree</c:v>
                </c:pt>
              </c:strCache>
            </c:strRef>
          </c:cat>
          <c:val>
            <c:numRef>
              <c:f>Sheet1!$F$2:$F$6</c:f>
              <c:numCache>
                <c:formatCode>General</c:formatCode>
                <c:ptCount val="5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ED7-4C63-AF92-45DCF1520E16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Column6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Pick up dog waste and dispose in trash</c:v>
                </c:pt>
                <c:pt idx="1">
                  <c:v>Install a rain barrel</c:v>
                </c:pt>
                <c:pt idx="2">
                  <c:v>Create a rain garden</c:v>
                </c:pt>
                <c:pt idx="3">
                  <c:v>Reduce lawn area with native plants</c:v>
                </c:pt>
                <c:pt idx="4">
                  <c:v>Plant a tree</c:v>
                </c:pt>
              </c:strCache>
            </c:strRef>
          </c:cat>
          <c:val>
            <c:numRef>
              <c:f>Sheet1!$G$2:$G$6</c:f>
              <c:numCache>
                <c:formatCode>General</c:formatCode>
                <c:ptCount val="5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ED7-4C63-AF92-45DCF1520E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405594344"/>
        <c:axId val="405593952"/>
      </c:barChart>
      <c:valAx>
        <c:axId val="405593952"/>
        <c:scaling>
          <c:orientation val="minMax"/>
          <c:max val="80"/>
        </c:scaling>
        <c:delete val="0"/>
        <c:axPos val="b"/>
        <c:majorGridlines/>
        <c:numFmt formatCode="0" sourceLinked="0"/>
        <c:majorTickMark val="out"/>
        <c:minorTickMark val="none"/>
        <c:tickLblPos val="nextTo"/>
        <c:crossAx val="405594344"/>
        <c:crosses val="autoZero"/>
        <c:crossBetween val="between"/>
        <c:majorUnit val="10"/>
      </c:valAx>
      <c:catAx>
        <c:axId val="40559434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405593952"/>
        <c:crosses val="autoZero"/>
        <c:auto val="1"/>
        <c:lblAlgn val="ctr"/>
        <c:lblOffset val="0"/>
        <c:noMultiLvlLbl val="0"/>
      </c:cat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123510556755627"/>
          <c:y val="8.1871345029239762E-2"/>
          <c:w val="0.74023982068613103"/>
          <c:h val="0.7195858083529029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Very Frequently</c:v>
                </c:pt>
              </c:strCache>
            </c:strRef>
          </c:tx>
          <c:spPr>
            <a:solidFill>
              <a:srgbClr val="008000"/>
            </a:solidFill>
          </c:spPr>
          <c:invertIfNegative val="0"/>
          <c:dLbls>
            <c:dLbl>
              <c:idx val="0"/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bg1"/>
                      </a:solidFill>
                      <a:latin typeface="+mn-lt"/>
                      <a:cs typeface="Arial" pitchFamily="34" charset="0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1834-403A-82B7-A385BC420BFC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  <a:latin typeface="+mn-lt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One-time volunteer event for water</c:v>
                </c:pt>
                <c:pt idx="1">
                  <c:v>One-time volunteer event</c:v>
                </c:pt>
                <c:pt idx="2">
                  <c:v>Volunteered/Given to org for local waters</c:v>
                </c:pt>
                <c:pt idx="3">
                  <c:v>Volunteered/Given to charitable org 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2.7E-2</c:v>
                </c:pt>
                <c:pt idx="1">
                  <c:v>7.6999999999999999E-2</c:v>
                </c:pt>
                <c:pt idx="2">
                  <c:v>3.3000000000000002E-2</c:v>
                </c:pt>
                <c:pt idx="3">
                  <c:v>0.214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E7B-4C65-BAD1-EA5D02EE084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Frequently</c:v>
                </c:pt>
              </c:strCache>
            </c:strRef>
          </c:tx>
          <c:spPr>
            <a:solidFill>
              <a:srgbClr val="CCFF99"/>
            </a:solidFill>
          </c:spPr>
          <c:invertIfNegative val="0"/>
          <c:dLbls>
            <c:dLbl>
              <c:idx val="5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834-403A-82B7-A385BC420BFC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  <a:latin typeface="+mn-lt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One-time volunteer event for water</c:v>
                </c:pt>
                <c:pt idx="1">
                  <c:v>One-time volunteer event</c:v>
                </c:pt>
                <c:pt idx="2">
                  <c:v>Volunteered/Given to org for local waters</c:v>
                </c:pt>
                <c:pt idx="3">
                  <c:v>Volunteered/Given to charitable org 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6.3E-2</c:v>
                </c:pt>
                <c:pt idx="1">
                  <c:v>0.14799999999999999</c:v>
                </c:pt>
                <c:pt idx="2">
                  <c:v>0.08</c:v>
                </c:pt>
                <c:pt idx="3">
                  <c:v>0.32500000000000001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E7B-4C65-BAD1-EA5D02EE084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Sometimes</c:v>
                </c:pt>
              </c:strCache>
            </c:strRef>
          </c:tx>
          <c:spPr>
            <a:solidFill>
              <a:srgbClr val="66CCFF"/>
            </a:solidFill>
          </c:spPr>
          <c:invertIfNegative val="0"/>
          <c:dLbls>
            <c:dLbl>
              <c:idx val="5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1834-403A-82B7-A385BC420BFC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One-time volunteer event for water</c:v>
                </c:pt>
                <c:pt idx="1">
                  <c:v>One-time volunteer event</c:v>
                </c:pt>
                <c:pt idx="2">
                  <c:v>Volunteered/Given to org for local waters</c:v>
                </c:pt>
                <c:pt idx="3">
                  <c:v>Volunteered/Given to charitable org 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4"/>
                <c:pt idx="0">
                  <c:v>0.16600000000000001</c:v>
                </c:pt>
                <c:pt idx="1">
                  <c:v>0.23599999999999999</c:v>
                </c:pt>
                <c:pt idx="2">
                  <c:v>0.159</c:v>
                </c:pt>
                <c:pt idx="3">
                  <c:v>0.28000000000000003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E7B-4C65-BAD1-EA5D02EE084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Seldom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One-time volunteer event for water</c:v>
                </c:pt>
                <c:pt idx="1">
                  <c:v>One-time volunteer event</c:v>
                </c:pt>
                <c:pt idx="2">
                  <c:v>Volunteered/Given to org for local waters</c:v>
                </c:pt>
                <c:pt idx="3">
                  <c:v>Volunteered/Given to charitable org </c:v>
                </c:pt>
              </c:strCache>
            </c:strRef>
          </c:cat>
          <c:val>
            <c:numRef>
              <c:f>Sheet1!$E$2:$E$5</c:f>
              <c:numCache>
                <c:formatCode>0%</c:formatCode>
                <c:ptCount val="4"/>
                <c:pt idx="0">
                  <c:v>0.13</c:v>
                </c:pt>
                <c:pt idx="1">
                  <c:v>0.152</c:v>
                </c:pt>
                <c:pt idx="2">
                  <c:v>0.153</c:v>
                </c:pt>
                <c:pt idx="3">
                  <c:v>8.2000000000000003E-2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E7B-4C65-BAD1-EA5D02EE0840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Never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One-time volunteer event for water</c:v>
                </c:pt>
                <c:pt idx="1">
                  <c:v>One-time volunteer event</c:v>
                </c:pt>
                <c:pt idx="2">
                  <c:v>Volunteered/Given to org for local waters</c:v>
                </c:pt>
                <c:pt idx="3">
                  <c:v>Volunteered/Given to charitable org </c:v>
                </c:pt>
              </c:strCache>
            </c:strRef>
          </c:cat>
          <c:val>
            <c:numRef>
              <c:f>Sheet1!$F$2:$F$5</c:f>
              <c:numCache>
                <c:formatCode>0%</c:formatCode>
                <c:ptCount val="4"/>
                <c:pt idx="0">
                  <c:v>0.60799999999999998</c:v>
                </c:pt>
                <c:pt idx="1">
                  <c:v>0.376</c:v>
                </c:pt>
                <c:pt idx="2">
                  <c:v>0.56499999999999995</c:v>
                </c:pt>
                <c:pt idx="3">
                  <c:v>9.0999999999999998E-2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ED7-4C63-AF92-45DCF1520E16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Not sure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One-time volunteer event for water</c:v>
                </c:pt>
                <c:pt idx="1">
                  <c:v>One-time volunteer event</c:v>
                </c:pt>
                <c:pt idx="2">
                  <c:v>Volunteered/Given to org for local waters</c:v>
                </c:pt>
                <c:pt idx="3">
                  <c:v>Volunteered/Given to charitable org </c:v>
                </c:pt>
              </c:strCache>
            </c:strRef>
          </c:cat>
          <c:val>
            <c:numRef>
              <c:f>Sheet1!$G$2:$G$5</c:f>
              <c:numCache>
                <c:formatCode>0%</c:formatCode>
                <c:ptCount val="4"/>
                <c:pt idx="0">
                  <c:v>5.9999999999999995E-4</c:v>
                </c:pt>
                <c:pt idx="1">
                  <c:v>1.0999999999999999E-2</c:v>
                </c:pt>
                <c:pt idx="2">
                  <c:v>0.01</c:v>
                </c:pt>
                <c:pt idx="3">
                  <c:v>8.0000000000000002E-3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ED7-4C63-AF92-45DCF1520E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405595520"/>
        <c:axId val="405595128"/>
      </c:barChart>
      <c:valAx>
        <c:axId val="405595128"/>
        <c:scaling>
          <c:orientation val="minMax"/>
          <c:max val="1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405595520"/>
        <c:crosses val="autoZero"/>
        <c:crossBetween val="between"/>
        <c:majorUnit val="0.1"/>
      </c:valAx>
      <c:catAx>
        <c:axId val="40559552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405595128"/>
        <c:crosses val="autoZero"/>
        <c:auto val="1"/>
        <c:lblAlgn val="ctr"/>
        <c:lblOffset val="0"/>
        <c:noMultiLvlLbl val="0"/>
      </c:catAx>
    </c:plotArea>
    <c:legend>
      <c:legendPos val="t"/>
      <c:layout>
        <c:manualLayout>
          <c:xMode val="edge"/>
          <c:yMode val="edge"/>
          <c:x val="0"/>
          <c:y val="0"/>
          <c:w val="1"/>
          <c:h val="8.1155546346180413E-2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 sz="1800" b="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4846433669475525E-2"/>
          <c:y val="0"/>
          <c:w val="0.93696643182760053"/>
          <c:h val="0.7195858083529029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Strongly agree</c:v>
                </c:pt>
              </c:strCache>
            </c:strRef>
          </c:tx>
          <c:spPr>
            <a:solidFill>
              <a:srgbClr val="008000"/>
            </a:solidFill>
          </c:spPr>
          <c:invertIfNegative val="0"/>
          <c:dLbls>
            <c:dLbl>
              <c:idx val="0"/>
              <c:spPr/>
              <c:txPr>
                <a:bodyPr/>
                <a:lstStyle/>
                <a:p>
                  <a:pPr>
                    <a:defRPr sz="1800" b="1">
                      <a:solidFill>
                        <a:schemeClr val="bg1"/>
                      </a:solidFill>
                      <a:latin typeface="+mn-lt"/>
                      <a:cs typeface="Arial" pitchFamily="34" charset="0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  <a:latin typeface="+mn-lt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 formatCode="0%">
                  <c:v>0.4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FE7-4DE2-B1B6-8C74BC91234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Somewhat agree</c:v>
                </c:pt>
              </c:strCache>
            </c:strRef>
          </c:tx>
          <c:spPr>
            <a:solidFill>
              <a:srgbClr val="CCFF9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tx1"/>
                    </a:solidFill>
                    <a:latin typeface="+mn-lt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Sheet1!$C$2:$C$3</c:f>
              <c:numCache>
                <c:formatCode>General</c:formatCode>
                <c:ptCount val="2"/>
                <c:pt idx="0" formatCode="0%">
                  <c:v>0.34200000000000003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FE7-4DE2-B1B6-8C74BC91234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Sheet1!$D$2:$D$3</c:f>
              <c:numCache>
                <c:formatCode>General</c:formatCode>
                <c:ptCount val="2"/>
                <c:pt idx="0" formatCode="0%">
                  <c:v>0.17599999999999999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FE7-4DE2-B1B6-8C74BC91234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Somewhat disagree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Sheet1!$E$2:$E$3</c:f>
              <c:numCache>
                <c:formatCode>General</c:formatCode>
                <c:ptCount val="2"/>
                <c:pt idx="0" formatCode="0%">
                  <c:v>3.7999999999999999E-2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FE7-4DE2-B1B6-8C74BC912349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Strongly disagree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1">
                    <a:solidFill>
                      <a:schemeClr val="bg1"/>
                    </a:solidFill>
                    <a:latin typeface="+mn-lt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Sheet1!$F$2:$F$3</c:f>
              <c:numCache>
                <c:formatCode>General</c:formatCode>
                <c:ptCount val="2"/>
                <c:pt idx="0" formatCode="0%">
                  <c:v>2.5000000000000001E-2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3FE7-4DE2-B1B6-8C74BC9123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405596696"/>
        <c:axId val="405596304"/>
      </c:barChart>
      <c:valAx>
        <c:axId val="405596304"/>
        <c:scaling>
          <c:orientation val="minMax"/>
          <c:max val="1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405596696"/>
        <c:crosses val="autoZero"/>
        <c:crossBetween val="between"/>
      </c:valAx>
      <c:catAx>
        <c:axId val="40559669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405596304"/>
        <c:crosses val="autoZero"/>
        <c:auto val="1"/>
        <c:lblAlgn val="ctr"/>
        <c:lblOffset val="0"/>
        <c:noMultiLvlLbl val="0"/>
      </c:catAx>
    </c:plotArea>
    <c:legend>
      <c:legendPos val="t"/>
      <c:layout>
        <c:manualLayout>
          <c:xMode val="edge"/>
          <c:yMode val="edge"/>
          <c:x val="0"/>
          <c:y val="0"/>
          <c:w val="0.99941520467836253"/>
          <c:h val="0.16688623311274323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 sz="1800" b="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4846433669475525E-2"/>
          <c:y val="0"/>
          <c:w val="0.93696643182760053"/>
          <c:h val="0.7195858083529029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Strongly agree</c:v>
                </c:pt>
              </c:strCache>
            </c:strRef>
          </c:tx>
          <c:spPr>
            <a:solidFill>
              <a:srgbClr val="008000"/>
            </a:solidFill>
          </c:spPr>
          <c:invertIfNegative val="0"/>
          <c:dLbls>
            <c:dLbl>
              <c:idx val="0"/>
              <c:spPr/>
              <c:txPr>
                <a:bodyPr/>
                <a:lstStyle/>
                <a:p>
                  <a:pPr>
                    <a:defRPr sz="1800" b="1">
                      <a:solidFill>
                        <a:schemeClr val="bg1"/>
                      </a:solidFill>
                      <a:latin typeface="+mn-lt"/>
                      <a:cs typeface="Arial" pitchFamily="34" charset="0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  <a:latin typeface="+mn-lt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 formatCode="0%">
                  <c:v>0.3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FE7-4DE2-B1B6-8C74BC91234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Somewhat agree</c:v>
                </c:pt>
              </c:strCache>
            </c:strRef>
          </c:tx>
          <c:spPr>
            <a:solidFill>
              <a:srgbClr val="CCFF9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tx1"/>
                    </a:solidFill>
                    <a:latin typeface="+mn-lt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Sheet1!$C$2:$C$3</c:f>
              <c:numCache>
                <c:formatCode>General</c:formatCode>
                <c:ptCount val="2"/>
                <c:pt idx="0" formatCode="0%">
                  <c:v>0.23799999999999999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FE7-4DE2-B1B6-8C74BC91234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Sheet1!$D$2:$D$3</c:f>
              <c:numCache>
                <c:formatCode>General</c:formatCode>
                <c:ptCount val="2"/>
                <c:pt idx="0" formatCode="0%">
                  <c:v>0.112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FE7-4DE2-B1B6-8C74BC91234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Somewhat disagree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Sheet1!$E$2:$E$3</c:f>
              <c:numCache>
                <c:formatCode>General</c:formatCode>
                <c:ptCount val="2"/>
                <c:pt idx="0" formatCode="0%">
                  <c:v>0.158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FE7-4DE2-B1B6-8C74BC912349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Strongly disagree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1">
                    <a:solidFill>
                      <a:schemeClr val="bg1"/>
                    </a:solidFill>
                    <a:latin typeface="+mn-lt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Sheet1!$F$2:$F$3</c:f>
              <c:numCache>
                <c:formatCode>General</c:formatCode>
                <c:ptCount val="2"/>
                <c:pt idx="0" formatCode="0%">
                  <c:v>0.16800000000000001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3FE7-4DE2-B1B6-8C74BC9123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405438744"/>
        <c:axId val="405597480"/>
      </c:barChart>
      <c:valAx>
        <c:axId val="405597480"/>
        <c:scaling>
          <c:orientation val="minMax"/>
          <c:max val="1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405438744"/>
        <c:crosses val="autoZero"/>
        <c:crossBetween val="between"/>
      </c:valAx>
      <c:catAx>
        <c:axId val="40543874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405597480"/>
        <c:crosses val="autoZero"/>
        <c:auto val="1"/>
        <c:lblAlgn val="ctr"/>
        <c:lblOffset val="0"/>
        <c:noMultiLvlLbl val="0"/>
      </c:catAx>
    </c:plotArea>
    <c:legend>
      <c:legendPos val="t"/>
      <c:layout>
        <c:manualLayout>
          <c:xMode val="edge"/>
          <c:yMode val="edge"/>
          <c:x val="0"/>
          <c:y val="0"/>
          <c:w val="0.99941520467836253"/>
          <c:h val="0.16688623311274323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 sz="1800" b="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4846433669475525E-2"/>
          <c:y val="0"/>
          <c:w val="0.93696643182760053"/>
          <c:h val="0.7195858083529029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Strongly agree</c:v>
                </c:pt>
              </c:strCache>
            </c:strRef>
          </c:tx>
          <c:spPr>
            <a:solidFill>
              <a:srgbClr val="008000"/>
            </a:solidFill>
          </c:spPr>
          <c:invertIfNegative val="0"/>
          <c:dLbls>
            <c:dLbl>
              <c:idx val="0"/>
              <c:spPr/>
              <c:txPr>
                <a:bodyPr/>
                <a:lstStyle/>
                <a:p>
                  <a:pPr>
                    <a:defRPr sz="1800" b="1">
                      <a:solidFill>
                        <a:schemeClr val="bg1"/>
                      </a:solidFill>
                      <a:latin typeface="+mn-lt"/>
                      <a:cs typeface="Arial" pitchFamily="34" charset="0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  <a:latin typeface="+mn-lt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 formatCode="0%">
                  <c:v>0.04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FE7-4DE2-B1B6-8C74BC91234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Somewhat agree</c:v>
                </c:pt>
              </c:strCache>
            </c:strRef>
          </c:tx>
          <c:spPr>
            <a:solidFill>
              <a:srgbClr val="CCFF9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tx1"/>
                    </a:solidFill>
                    <a:latin typeface="+mn-lt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Sheet1!$C$2:$C$3</c:f>
              <c:numCache>
                <c:formatCode>General</c:formatCode>
                <c:ptCount val="2"/>
                <c:pt idx="0" formatCode="0%">
                  <c:v>0.123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FE7-4DE2-B1B6-8C74BC91234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Sheet1!$D$2:$D$3</c:f>
              <c:numCache>
                <c:formatCode>General</c:formatCode>
                <c:ptCount val="2"/>
                <c:pt idx="0" formatCode="0%">
                  <c:v>8.2000000000000003E-2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FE7-4DE2-B1B6-8C74BC91234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Somewhat disagree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Sheet1!$E$2:$E$3</c:f>
              <c:numCache>
                <c:formatCode>General</c:formatCode>
                <c:ptCount val="2"/>
                <c:pt idx="0" formatCode="0%">
                  <c:v>0.17799999999999999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FE7-4DE2-B1B6-8C74BC912349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Strongly disagree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1">
                    <a:solidFill>
                      <a:schemeClr val="bg1"/>
                    </a:solidFill>
                    <a:latin typeface="+mn-lt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Sheet1!$F$2:$F$3</c:f>
              <c:numCache>
                <c:formatCode>General</c:formatCode>
                <c:ptCount val="2"/>
                <c:pt idx="0" formatCode="0%">
                  <c:v>0.55800000000000005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3FE7-4DE2-B1B6-8C74BC9123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405439920"/>
        <c:axId val="405439528"/>
      </c:barChart>
      <c:valAx>
        <c:axId val="405439528"/>
        <c:scaling>
          <c:orientation val="minMax"/>
          <c:max val="1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405439920"/>
        <c:crosses val="autoZero"/>
        <c:crossBetween val="between"/>
      </c:valAx>
      <c:catAx>
        <c:axId val="40543992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405439528"/>
        <c:crosses val="autoZero"/>
        <c:auto val="1"/>
        <c:lblAlgn val="ctr"/>
        <c:lblOffset val="0"/>
        <c:noMultiLvlLbl val="0"/>
      </c:catAx>
    </c:plotArea>
    <c:legend>
      <c:legendPos val="t"/>
      <c:layout>
        <c:manualLayout>
          <c:xMode val="edge"/>
          <c:yMode val="edge"/>
          <c:x val="0"/>
          <c:y val="0"/>
          <c:w val="0.99941520467836253"/>
          <c:h val="0.16688623311274323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 sz="1800" b="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123510556755627"/>
          <c:y val="8.1871345029239762E-2"/>
          <c:w val="0.74023982068613103"/>
          <c:h val="0.8238957163739658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Always/Very Frequently</c:v>
                </c:pt>
              </c:strCache>
            </c:strRef>
          </c:tx>
          <c:spPr>
            <a:solidFill>
              <a:srgbClr val="008000"/>
            </a:solidFill>
          </c:spPr>
          <c:invertIfNegative val="0"/>
          <c:dLbls>
            <c:dLbl>
              <c:idx val="0"/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bg1"/>
                      </a:solidFill>
                      <a:latin typeface="+mn-lt"/>
                      <a:cs typeface="Arial" pitchFamily="34" charset="0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1834-403A-82B7-A385BC420BFC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  <a:latin typeface="+mn-lt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Use herbicides</c:v>
                </c:pt>
                <c:pt idx="1">
                  <c:v>Use pesticides</c:v>
                </c:pt>
                <c:pt idx="2">
                  <c:v>Oil/grease down drain</c:v>
                </c:pt>
                <c:pt idx="3">
                  <c:v>Grass clippings onto hard surfaces</c:v>
                </c:pt>
                <c:pt idx="4">
                  <c:v>Medicine down drain</c:v>
                </c:pt>
                <c:pt idx="5">
                  <c:v>Toss litter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2.5000000000000001E-2</c:v>
                </c:pt>
                <c:pt idx="1">
                  <c:v>0.03</c:v>
                </c:pt>
                <c:pt idx="2">
                  <c:v>0.02</c:v>
                </c:pt>
                <c:pt idx="3">
                  <c:v>3.7999999999999999E-2</c:v>
                </c:pt>
                <c:pt idx="4">
                  <c:v>2.8000000000000001E-2</c:v>
                </c:pt>
                <c:pt idx="5">
                  <c:v>6.0000000000000001E-3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E7B-4C65-BAD1-EA5D02EE084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Usually/Frequently</c:v>
                </c:pt>
              </c:strCache>
            </c:strRef>
          </c:tx>
          <c:spPr>
            <a:solidFill>
              <a:srgbClr val="CCFF99"/>
            </a:solidFill>
          </c:spPr>
          <c:invertIfNegative val="0"/>
          <c:dLbls>
            <c:dLbl>
              <c:idx val="5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834-403A-82B7-A385BC420BFC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  <a:latin typeface="+mn-lt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Use herbicides</c:v>
                </c:pt>
                <c:pt idx="1">
                  <c:v>Use pesticides</c:v>
                </c:pt>
                <c:pt idx="2">
                  <c:v>Oil/grease down drain</c:v>
                </c:pt>
                <c:pt idx="3">
                  <c:v>Grass clippings onto hard surfaces</c:v>
                </c:pt>
                <c:pt idx="4">
                  <c:v>Medicine down drain</c:v>
                </c:pt>
                <c:pt idx="5">
                  <c:v>Toss litter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9.5000000000000001E-2</c:v>
                </c:pt>
                <c:pt idx="1">
                  <c:v>8.7599999999999997E-2</c:v>
                </c:pt>
                <c:pt idx="2">
                  <c:v>1.7000000000000001E-2</c:v>
                </c:pt>
                <c:pt idx="3">
                  <c:v>1.7000000000000001E-2</c:v>
                </c:pt>
                <c:pt idx="4">
                  <c:v>1.0999999999999999E-2</c:v>
                </c:pt>
                <c:pt idx="5">
                  <c:v>8.9999999999999993E-3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E7B-4C65-BAD1-EA5D02EE084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Sometimes</c:v>
                </c:pt>
              </c:strCache>
            </c:strRef>
          </c:tx>
          <c:spPr>
            <a:solidFill>
              <a:srgbClr val="66CCFF"/>
            </a:solidFill>
          </c:spPr>
          <c:invertIfNegative val="0"/>
          <c:dLbls>
            <c:dLbl>
              <c:idx val="5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1834-403A-82B7-A385BC420BFC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Use herbicides</c:v>
                </c:pt>
                <c:pt idx="1">
                  <c:v>Use pesticides</c:v>
                </c:pt>
                <c:pt idx="2">
                  <c:v>Oil/grease down drain</c:v>
                </c:pt>
                <c:pt idx="3">
                  <c:v>Grass clippings onto hard surfaces</c:v>
                </c:pt>
                <c:pt idx="4">
                  <c:v>Medicine down drain</c:v>
                </c:pt>
                <c:pt idx="5">
                  <c:v>Toss litter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6"/>
                <c:pt idx="0">
                  <c:v>0.218</c:v>
                </c:pt>
                <c:pt idx="1">
                  <c:v>0.22800000000000001</c:v>
                </c:pt>
                <c:pt idx="2">
                  <c:v>0.11600000000000001</c:v>
                </c:pt>
                <c:pt idx="3">
                  <c:v>6.5000000000000002E-2</c:v>
                </c:pt>
                <c:pt idx="4">
                  <c:v>3.5999999999999997E-2</c:v>
                </c:pt>
                <c:pt idx="5">
                  <c:v>2.7E-2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E7B-4C65-BAD1-EA5D02EE084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Seldom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Use herbicides</c:v>
                </c:pt>
                <c:pt idx="1">
                  <c:v>Use pesticides</c:v>
                </c:pt>
                <c:pt idx="2">
                  <c:v>Oil/grease down drain</c:v>
                </c:pt>
                <c:pt idx="3">
                  <c:v>Grass clippings onto hard surfaces</c:v>
                </c:pt>
                <c:pt idx="4">
                  <c:v>Medicine down drain</c:v>
                </c:pt>
                <c:pt idx="5">
                  <c:v>Toss litter</c:v>
                </c:pt>
              </c:strCache>
            </c:strRef>
          </c:cat>
          <c:val>
            <c:numRef>
              <c:f>Sheet1!$E$2:$E$7</c:f>
              <c:numCache>
                <c:formatCode>0%</c:formatCode>
                <c:ptCount val="6"/>
                <c:pt idx="0">
                  <c:v>0.17199999999999999</c:v>
                </c:pt>
                <c:pt idx="1">
                  <c:v>0.16300000000000001</c:v>
                </c:pt>
                <c:pt idx="2">
                  <c:v>0.1</c:v>
                </c:pt>
                <c:pt idx="3">
                  <c:v>7.0000000000000007E-2</c:v>
                </c:pt>
                <c:pt idx="4">
                  <c:v>4.7E-2</c:v>
                </c:pt>
                <c:pt idx="5">
                  <c:v>0.04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E7B-4C65-BAD1-EA5D02EE0840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Never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Use herbicides</c:v>
                </c:pt>
                <c:pt idx="1">
                  <c:v>Use pesticides</c:v>
                </c:pt>
                <c:pt idx="2">
                  <c:v>Oil/grease down drain</c:v>
                </c:pt>
                <c:pt idx="3">
                  <c:v>Grass clippings onto hard surfaces</c:v>
                </c:pt>
                <c:pt idx="4">
                  <c:v>Medicine down drain</c:v>
                </c:pt>
                <c:pt idx="5">
                  <c:v>Toss litter</c:v>
                </c:pt>
              </c:strCache>
            </c:strRef>
          </c:cat>
          <c:val>
            <c:numRef>
              <c:f>Sheet1!$F$2:$F$7</c:f>
              <c:numCache>
                <c:formatCode>0%</c:formatCode>
                <c:ptCount val="6"/>
                <c:pt idx="0">
                  <c:v>0.47399999999999998</c:v>
                </c:pt>
                <c:pt idx="1">
                  <c:v>0.48299999999999998</c:v>
                </c:pt>
                <c:pt idx="2">
                  <c:v>0.74199999999999999</c:v>
                </c:pt>
                <c:pt idx="3">
                  <c:v>0.79900000000000004</c:v>
                </c:pt>
                <c:pt idx="4">
                  <c:v>0.873</c:v>
                </c:pt>
                <c:pt idx="5">
                  <c:v>0.91300000000000003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ED7-4C63-AF92-45DCF1520E16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Not sure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strRef>
              <c:f>Sheet1!$A$2:$A$7</c:f>
              <c:strCache>
                <c:ptCount val="6"/>
                <c:pt idx="0">
                  <c:v>Use herbicides</c:v>
                </c:pt>
                <c:pt idx="1">
                  <c:v>Use pesticides</c:v>
                </c:pt>
                <c:pt idx="2">
                  <c:v>Oil/grease down drain</c:v>
                </c:pt>
                <c:pt idx="3">
                  <c:v>Grass clippings onto hard surfaces</c:v>
                </c:pt>
                <c:pt idx="4">
                  <c:v>Medicine down drain</c:v>
                </c:pt>
                <c:pt idx="5">
                  <c:v>Toss litter</c:v>
                </c:pt>
              </c:strCache>
            </c:strRef>
          </c:cat>
          <c:val>
            <c:numRef>
              <c:f>Sheet1!$G$2:$G$7</c:f>
              <c:numCache>
                <c:formatCode>0%</c:formatCode>
                <c:ptCount val="6"/>
                <c:pt idx="0">
                  <c:v>1.4999999999999999E-2</c:v>
                </c:pt>
                <c:pt idx="1">
                  <c:v>0.01</c:v>
                </c:pt>
                <c:pt idx="2">
                  <c:v>0.01</c:v>
                </c:pt>
                <c:pt idx="3">
                  <c:v>0.01</c:v>
                </c:pt>
                <c:pt idx="4">
                  <c:v>0.01</c:v>
                </c:pt>
                <c:pt idx="5">
                  <c:v>0.01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ED7-4C63-AF92-45DCF1520E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346808584"/>
        <c:axId val="346807016"/>
      </c:barChart>
      <c:valAx>
        <c:axId val="346807016"/>
        <c:scaling>
          <c:orientation val="minMax"/>
          <c:max val="1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346808584"/>
        <c:crosses val="autoZero"/>
        <c:crossBetween val="between"/>
        <c:majorUnit val="0.1"/>
      </c:valAx>
      <c:catAx>
        <c:axId val="34680858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346807016"/>
        <c:crosses val="autoZero"/>
        <c:auto val="1"/>
        <c:lblAlgn val="ctr"/>
        <c:lblOffset val="0"/>
        <c:noMultiLvlLbl val="0"/>
      </c:catAx>
    </c:plotArea>
    <c:legend>
      <c:legendPos val="t"/>
      <c:layout>
        <c:manualLayout>
          <c:xMode val="edge"/>
          <c:yMode val="edge"/>
          <c:x val="0"/>
          <c:y val="0"/>
          <c:w val="0.96192344319791889"/>
          <c:h val="6.6066364510155129E-2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 sz="1600" b="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123510556755627"/>
          <c:y val="8.1871345029239762E-2"/>
          <c:w val="0.74023982068613103"/>
          <c:h val="0.7195858083529029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Always/Very Frequently</c:v>
                </c:pt>
              </c:strCache>
            </c:strRef>
          </c:tx>
          <c:spPr>
            <a:solidFill>
              <a:srgbClr val="008000"/>
            </a:solidFill>
          </c:spPr>
          <c:invertIfNegative val="0"/>
          <c:dLbls>
            <c:dLbl>
              <c:idx val="0"/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bg1"/>
                      </a:solidFill>
                      <a:latin typeface="+mn-lt"/>
                      <a:cs typeface="Arial" pitchFamily="34" charset="0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1834-403A-82B7-A385BC420BFC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  <a:latin typeface="+mn-lt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Fertilizer off hard surfaces</c:v>
                </c:pt>
                <c:pt idx="1">
                  <c:v>Bag/mulch/compost leaves</c:v>
                </c:pt>
                <c:pt idx="2">
                  <c:v>Pick up litter</c:v>
                </c:pt>
                <c:pt idx="3">
                  <c:v>Dog waste</c:v>
                </c:pt>
                <c:pt idx="4">
                  <c:v>Fertilize lawn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0.16</c:v>
                </c:pt>
                <c:pt idx="1">
                  <c:v>0.38600000000000001</c:v>
                </c:pt>
                <c:pt idx="2">
                  <c:v>0.25600000000000001</c:v>
                </c:pt>
                <c:pt idx="3">
                  <c:v>0.52100000000000002</c:v>
                </c:pt>
                <c:pt idx="4">
                  <c:v>0.03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E7B-4C65-BAD1-EA5D02EE084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Usually/Frequently</c:v>
                </c:pt>
              </c:strCache>
            </c:strRef>
          </c:tx>
          <c:spPr>
            <a:solidFill>
              <a:srgbClr val="CCFF99"/>
            </a:solidFill>
          </c:spPr>
          <c:invertIfNegative val="0"/>
          <c:dLbls>
            <c:dLbl>
              <c:idx val="5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834-403A-82B7-A385BC420BFC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  <a:latin typeface="+mn-lt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Fertilizer off hard surfaces</c:v>
                </c:pt>
                <c:pt idx="1">
                  <c:v>Bag/mulch/compost leaves</c:v>
                </c:pt>
                <c:pt idx="2">
                  <c:v>Pick up litter</c:v>
                </c:pt>
                <c:pt idx="3">
                  <c:v>Dog waste</c:v>
                </c:pt>
                <c:pt idx="4">
                  <c:v>Fertilize lawn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0.21</c:v>
                </c:pt>
                <c:pt idx="1">
                  <c:v>0.111</c:v>
                </c:pt>
                <c:pt idx="2">
                  <c:v>0.17699999999999999</c:v>
                </c:pt>
                <c:pt idx="3">
                  <c:v>0.08</c:v>
                </c:pt>
                <c:pt idx="4">
                  <c:v>0.126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E7B-4C65-BAD1-EA5D02EE084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Sometimes</c:v>
                </c:pt>
              </c:strCache>
            </c:strRef>
          </c:tx>
          <c:spPr>
            <a:solidFill>
              <a:srgbClr val="66CCFF"/>
            </a:solidFill>
          </c:spPr>
          <c:invertIfNegative val="0"/>
          <c:dLbls>
            <c:dLbl>
              <c:idx val="5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1834-403A-82B7-A385BC420BFC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Fertilizer off hard surfaces</c:v>
                </c:pt>
                <c:pt idx="1">
                  <c:v>Bag/mulch/compost leaves</c:v>
                </c:pt>
                <c:pt idx="2">
                  <c:v>Pick up litter</c:v>
                </c:pt>
                <c:pt idx="3">
                  <c:v>Dog waste</c:v>
                </c:pt>
                <c:pt idx="4">
                  <c:v>Fertilize lawn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0.14000000000000001</c:v>
                </c:pt>
                <c:pt idx="1">
                  <c:v>0.13900000000000001</c:v>
                </c:pt>
                <c:pt idx="2">
                  <c:v>0.36799999999999999</c:v>
                </c:pt>
                <c:pt idx="3">
                  <c:v>7.5999999999999998E-2</c:v>
                </c:pt>
                <c:pt idx="4">
                  <c:v>0.223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E7B-4C65-BAD1-EA5D02EE084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Seldom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Fertilizer off hard surfaces</c:v>
                </c:pt>
                <c:pt idx="1">
                  <c:v>Bag/mulch/compost leaves</c:v>
                </c:pt>
                <c:pt idx="2">
                  <c:v>Pick up litter</c:v>
                </c:pt>
                <c:pt idx="3">
                  <c:v>Dog waste</c:v>
                </c:pt>
                <c:pt idx="4">
                  <c:v>Fertilize lawn</c:v>
                </c:pt>
              </c:strCache>
            </c:strRef>
          </c:cat>
          <c:val>
            <c:numRef>
              <c:f>Sheet1!$E$2:$E$6</c:f>
              <c:numCache>
                <c:formatCode>0%</c:formatCode>
                <c:ptCount val="5"/>
                <c:pt idx="0">
                  <c:v>6.3E-2</c:v>
                </c:pt>
                <c:pt idx="1">
                  <c:v>3.4000000000000002E-2</c:v>
                </c:pt>
                <c:pt idx="2">
                  <c:v>7.6999999999999999E-2</c:v>
                </c:pt>
                <c:pt idx="3">
                  <c:v>1.9E-2</c:v>
                </c:pt>
                <c:pt idx="4">
                  <c:v>0.16500000000000001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E7B-4C65-BAD1-EA5D02EE0840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Never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Fertilizer off hard surfaces</c:v>
                </c:pt>
                <c:pt idx="1">
                  <c:v>Bag/mulch/compost leaves</c:v>
                </c:pt>
                <c:pt idx="2">
                  <c:v>Pick up litter</c:v>
                </c:pt>
                <c:pt idx="3">
                  <c:v>Dog waste</c:v>
                </c:pt>
                <c:pt idx="4">
                  <c:v>Fertilize lawn</c:v>
                </c:pt>
              </c:strCache>
            </c:strRef>
          </c:cat>
          <c:val>
            <c:numRef>
              <c:f>Sheet1!$F$2:$F$6</c:f>
              <c:numCache>
                <c:formatCode>0%</c:formatCode>
                <c:ptCount val="5"/>
                <c:pt idx="0">
                  <c:v>0.379</c:v>
                </c:pt>
                <c:pt idx="1">
                  <c:v>0.307</c:v>
                </c:pt>
                <c:pt idx="2">
                  <c:v>0.113</c:v>
                </c:pt>
                <c:pt idx="3">
                  <c:v>0.27900000000000003</c:v>
                </c:pt>
                <c:pt idx="4">
                  <c:v>0.432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ED7-4C63-AF92-45DCF1520E16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Not sure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Fertilizer off hard surfaces</c:v>
                </c:pt>
                <c:pt idx="1">
                  <c:v>Bag/mulch/compost leaves</c:v>
                </c:pt>
                <c:pt idx="2">
                  <c:v>Pick up litter</c:v>
                </c:pt>
                <c:pt idx="3">
                  <c:v>Dog waste</c:v>
                </c:pt>
                <c:pt idx="4">
                  <c:v>Fertilize lawn</c:v>
                </c:pt>
              </c:strCache>
            </c:strRef>
          </c:cat>
          <c:val>
            <c:numRef>
              <c:f>Sheet1!$G$2:$G$6</c:f>
              <c:numCache>
                <c:formatCode>0%</c:formatCode>
                <c:ptCount val="5"/>
                <c:pt idx="0">
                  <c:v>4.8000000000000001E-2</c:v>
                </c:pt>
                <c:pt idx="1">
                  <c:v>2.3E-2</c:v>
                </c:pt>
                <c:pt idx="2">
                  <c:v>8.9999999999999993E-3</c:v>
                </c:pt>
                <c:pt idx="3">
                  <c:v>2.5000000000000001E-2</c:v>
                </c:pt>
                <c:pt idx="4">
                  <c:v>2.4E-2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ED7-4C63-AF92-45DCF1520E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403979760"/>
        <c:axId val="346808192"/>
      </c:barChart>
      <c:valAx>
        <c:axId val="346808192"/>
        <c:scaling>
          <c:orientation val="minMax"/>
          <c:max val="1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403979760"/>
        <c:crosses val="autoZero"/>
        <c:crossBetween val="between"/>
        <c:majorUnit val="0.1"/>
      </c:valAx>
      <c:catAx>
        <c:axId val="40397976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346808192"/>
        <c:crosses val="autoZero"/>
        <c:auto val="1"/>
        <c:lblAlgn val="ctr"/>
        <c:lblOffset val="0"/>
        <c:noMultiLvlLbl val="0"/>
      </c:catAx>
    </c:plotArea>
    <c:legend>
      <c:legendPos val="t"/>
      <c:layout>
        <c:manualLayout>
          <c:xMode val="edge"/>
          <c:yMode val="edge"/>
          <c:x val="0"/>
          <c:y val="0"/>
          <c:w val="1"/>
          <c:h val="8.1155546346180413E-2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 sz="1800" b="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123510556755627"/>
          <c:y val="2.9716414622031607E-2"/>
          <c:w val="0.74023982068613103"/>
          <c:h val="0.7195858075280955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Always/Very Frequently</c:v>
                </c:pt>
              </c:strCache>
            </c:strRef>
          </c:tx>
          <c:spPr>
            <a:solidFill>
              <a:srgbClr val="008000"/>
            </a:solidFill>
          </c:spPr>
          <c:invertIfNegative val="0"/>
          <c:dLbls>
            <c:dLbl>
              <c:idx val="0"/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bg1"/>
                      </a:solidFill>
                      <a:latin typeface="+mn-lt"/>
                      <a:cs typeface="Arial" pitchFamily="34" charset="0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1834-403A-82B7-A385BC420BFC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  <a:latin typeface="+mn-lt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Sheet1!$A$2:$A$11</c:f>
              <c:strCache>
                <c:ptCount val="10"/>
                <c:pt idx="0">
                  <c:v>Rain barrel emptied</c:v>
                </c:pt>
                <c:pt idx="1">
                  <c:v>Garden to capture rain</c:v>
                </c:pt>
                <c:pt idx="2">
                  <c:v>Conservation landscape</c:v>
                </c:pt>
                <c:pt idx="3">
                  <c:v>Planted a tree</c:v>
                </c:pt>
                <c:pt idx="4">
                  <c:v>Pick up litter</c:v>
                </c:pt>
                <c:pt idx="5">
                  <c:v>Dispose of dog waste</c:v>
                </c:pt>
                <c:pt idx="6">
                  <c:v>Low flow fixtures</c:v>
                </c:pt>
                <c:pt idx="7">
                  <c:v>Fertilize lawn</c:v>
                </c:pt>
                <c:pt idx="8">
                  <c:v>Use herbicides</c:v>
                </c:pt>
                <c:pt idx="9">
                  <c:v>Septic pumped out</c:v>
                </c:pt>
              </c:strCache>
            </c:strRef>
          </c:cat>
          <c:val>
            <c:numRef>
              <c:f>Sheet1!$B$2:$B$11</c:f>
              <c:numCache>
                <c:formatCode>0.00</c:formatCode>
                <c:ptCount val="10"/>
                <c:pt idx="0">
                  <c:v>9.4</c:v>
                </c:pt>
                <c:pt idx="1">
                  <c:v>19.600000000000001</c:v>
                </c:pt>
                <c:pt idx="2">
                  <c:v>28.7</c:v>
                </c:pt>
                <c:pt idx="3">
                  <c:v>40.5</c:v>
                </c:pt>
                <c:pt idx="4">
                  <c:v>59.2</c:v>
                </c:pt>
                <c:pt idx="5">
                  <c:v>64.53</c:v>
                </c:pt>
                <c:pt idx="6">
                  <c:v>67.900000000000006</c:v>
                </c:pt>
                <c:pt idx="7">
                  <c:v>69.88</c:v>
                </c:pt>
                <c:pt idx="8">
                  <c:v>73.58</c:v>
                </c:pt>
                <c:pt idx="9">
                  <c:v>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E7B-4C65-BAD1-EA5D02EE084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Usually/Frequently</c:v>
                </c:pt>
              </c:strCache>
            </c:strRef>
          </c:tx>
          <c:spPr>
            <a:solidFill>
              <a:srgbClr val="CCFF99"/>
            </a:solidFill>
          </c:spPr>
          <c:invertIfNegative val="0"/>
          <c:dLbls>
            <c:dLbl>
              <c:idx val="5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834-403A-82B7-A385BC420BFC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  <a:latin typeface="+mn-lt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Rain barrel emptied</c:v>
                </c:pt>
                <c:pt idx="1">
                  <c:v>Garden to capture rain</c:v>
                </c:pt>
                <c:pt idx="2">
                  <c:v>Conservation landscape</c:v>
                </c:pt>
                <c:pt idx="3">
                  <c:v>Planted a tree</c:v>
                </c:pt>
                <c:pt idx="4">
                  <c:v>Pick up litter</c:v>
                </c:pt>
                <c:pt idx="5">
                  <c:v>Dispose of dog waste</c:v>
                </c:pt>
                <c:pt idx="6">
                  <c:v>Low flow fixtures</c:v>
                </c:pt>
                <c:pt idx="7">
                  <c:v>Fertilize lawn</c:v>
                </c:pt>
                <c:pt idx="8">
                  <c:v>Use herbicides</c:v>
                </c:pt>
                <c:pt idx="9">
                  <c:v>Septic pumped out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E7B-4C65-BAD1-EA5D02EE084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Sometimes</c:v>
                </c:pt>
              </c:strCache>
            </c:strRef>
          </c:tx>
          <c:spPr>
            <a:solidFill>
              <a:srgbClr val="66CCFF"/>
            </a:solidFill>
          </c:spPr>
          <c:invertIfNegative val="0"/>
          <c:dLbls>
            <c:dLbl>
              <c:idx val="5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1834-403A-82B7-A385BC420BFC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Rain barrel emptied</c:v>
                </c:pt>
                <c:pt idx="1">
                  <c:v>Garden to capture rain</c:v>
                </c:pt>
                <c:pt idx="2">
                  <c:v>Conservation landscape</c:v>
                </c:pt>
                <c:pt idx="3">
                  <c:v>Planted a tree</c:v>
                </c:pt>
                <c:pt idx="4">
                  <c:v>Pick up litter</c:v>
                </c:pt>
                <c:pt idx="5">
                  <c:v>Dispose of dog waste</c:v>
                </c:pt>
                <c:pt idx="6">
                  <c:v>Low flow fixtures</c:v>
                </c:pt>
                <c:pt idx="7">
                  <c:v>Fertilize lawn</c:v>
                </c:pt>
                <c:pt idx="8">
                  <c:v>Use herbicides</c:v>
                </c:pt>
                <c:pt idx="9">
                  <c:v>Septic pumped out</c:v>
                </c:pt>
              </c:strCache>
            </c:strRef>
          </c:cat>
          <c:val>
            <c:numRef>
              <c:f>Sheet1!$D$2:$D$11</c:f>
              <c:numCache>
                <c:formatCode>General</c:formatCode>
                <c:ptCount val="10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E7B-4C65-BAD1-EA5D02EE084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Seldom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Rain barrel emptied</c:v>
                </c:pt>
                <c:pt idx="1">
                  <c:v>Garden to capture rain</c:v>
                </c:pt>
                <c:pt idx="2">
                  <c:v>Conservation landscape</c:v>
                </c:pt>
                <c:pt idx="3">
                  <c:v>Planted a tree</c:v>
                </c:pt>
                <c:pt idx="4">
                  <c:v>Pick up litter</c:v>
                </c:pt>
                <c:pt idx="5">
                  <c:v>Dispose of dog waste</c:v>
                </c:pt>
                <c:pt idx="6">
                  <c:v>Low flow fixtures</c:v>
                </c:pt>
                <c:pt idx="7">
                  <c:v>Fertilize lawn</c:v>
                </c:pt>
                <c:pt idx="8">
                  <c:v>Use herbicides</c:v>
                </c:pt>
                <c:pt idx="9">
                  <c:v>Septic pumped out</c:v>
                </c:pt>
              </c:strCache>
            </c:strRef>
          </c:cat>
          <c:val>
            <c:numRef>
              <c:f>Sheet1!$E$2:$E$11</c:f>
              <c:numCache>
                <c:formatCode>General</c:formatCode>
                <c:ptCount val="10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E7B-4C65-BAD1-EA5D02EE0840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Never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Rain barrel emptied</c:v>
                </c:pt>
                <c:pt idx="1">
                  <c:v>Garden to capture rain</c:v>
                </c:pt>
                <c:pt idx="2">
                  <c:v>Conservation landscape</c:v>
                </c:pt>
                <c:pt idx="3">
                  <c:v>Planted a tree</c:v>
                </c:pt>
                <c:pt idx="4">
                  <c:v>Pick up litter</c:v>
                </c:pt>
                <c:pt idx="5">
                  <c:v>Dispose of dog waste</c:v>
                </c:pt>
                <c:pt idx="6">
                  <c:v>Low flow fixtures</c:v>
                </c:pt>
                <c:pt idx="7">
                  <c:v>Fertilize lawn</c:v>
                </c:pt>
                <c:pt idx="8">
                  <c:v>Use herbicides</c:v>
                </c:pt>
                <c:pt idx="9">
                  <c:v>Septic pumped out</c:v>
                </c:pt>
              </c:strCache>
            </c:strRef>
          </c:cat>
          <c:val>
            <c:numRef>
              <c:f>Sheet1!$F$2:$F$11</c:f>
              <c:numCache>
                <c:formatCode>General</c:formatCode>
                <c:ptCount val="10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ED7-4C63-AF92-45DCF1520E16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Not sure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strRef>
              <c:f>Sheet1!$A$2:$A$11</c:f>
              <c:strCache>
                <c:ptCount val="10"/>
                <c:pt idx="0">
                  <c:v>Rain barrel emptied</c:v>
                </c:pt>
                <c:pt idx="1">
                  <c:v>Garden to capture rain</c:v>
                </c:pt>
                <c:pt idx="2">
                  <c:v>Conservation landscape</c:v>
                </c:pt>
                <c:pt idx="3">
                  <c:v>Planted a tree</c:v>
                </c:pt>
                <c:pt idx="4">
                  <c:v>Pick up litter</c:v>
                </c:pt>
                <c:pt idx="5">
                  <c:v>Dispose of dog waste</c:v>
                </c:pt>
                <c:pt idx="6">
                  <c:v>Low flow fixtures</c:v>
                </c:pt>
                <c:pt idx="7">
                  <c:v>Fertilize lawn</c:v>
                </c:pt>
                <c:pt idx="8">
                  <c:v>Use herbicides</c:v>
                </c:pt>
                <c:pt idx="9">
                  <c:v>Septic pumped out</c:v>
                </c:pt>
              </c:strCache>
            </c:strRef>
          </c:cat>
          <c:val>
            <c:numRef>
              <c:f>Sheet1!$G$2:$G$11</c:f>
              <c:numCache>
                <c:formatCode>General</c:formatCode>
                <c:ptCount val="10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ED7-4C63-AF92-45DCF1520E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403980936"/>
        <c:axId val="403980544"/>
      </c:barChart>
      <c:valAx>
        <c:axId val="403980544"/>
        <c:scaling>
          <c:orientation val="minMax"/>
          <c:max val="100"/>
        </c:scaling>
        <c:delete val="0"/>
        <c:axPos val="b"/>
        <c:majorGridlines/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403980936"/>
        <c:crosses val="autoZero"/>
        <c:crossBetween val="between"/>
        <c:majorUnit val="20"/>
      </c:valAx>
      <c:catAx>
        <c:axId val="40398093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403980544"/>
        <c:crosses val="autoZero"/>
        <c:auto val="1"/>
        <c:lblAlgn val="ctr"/>
        <c:lblOffset val="0"/>
        <c:noMultiLvlLbl val="0"/>
      </c:cat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'Number Threshold Behaviors'!$A$1:$A$11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'Number Threshold Behaviors'!$C$1:$C$11</c:f>
              <c:numCache>
                <c:formatCode>0%</c:formatCode>
                <c:ptCount val="11"/>
                <c:pt idx="0">
                  <c:v>4.4999999999999998E-2</c:v>
                </c:pt>
                <c:pt idx="1">
                  <c:v>8.7999999999999995E-2</c:v>
                </c:pt>
                <c:pt idx="2">
                  <c:v>0.155</c:v>
                </c:pt>
                <c:pt idx="3">
                  <c:v>0.182</c:v>
                </c:pt>
                <c:pt idx="4">
                  <c:v>0.182</c:v>
                </c:pt>
                <c:pt idx="5">
                  <c:v>0.158</c:v>
                </c:pt>
                <c:pt idx="6">
                  <c:v>0.10199999999999999</c:v>
                </c:pt>
                <c:pt idx="7">
                  <c:v>5.6000000000000001E-2</c:v>
                </c:pt>
                <c:pt idx="8">
                  <c:v>2.4E-2</c:v>
                </c:pt>
                <c:pt idx="9">
                  <c:v>7.0000000000000001E-3</c:v>
                </c:pt>
                <c:pt idx="1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0D5-4E58-B19B-28A1102DA2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8"/>
        <c:overlap val="-27"/>
        <c:axId val="403981328"/>
        <c:axId val="403981720"/>
      </c:barChart>
      <c:catAx>
        <c:axId val="403981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3981720"/>
        <c:crosses val="autoZero"/>
        <c:auto val="1"/>
        <c:lblAlgn val="ctr"/>
        <c:lblOffset val="100"/>
        <c:noMultiLvlLbl val="0"/>
      </c:catAx>
      <c:valAx>
        <c:axId val="403981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3981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'Number Threshold Behaviors'!$A$1:$A$11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'Number Threshold Behaviors'!$B$1:$B$11</c:f>
              <c:numCache>
                <c:formatCode>0%</c:formatCode>
                <c:ptCount val="11"/>
                <c:pt idx="0">
                  <c:v>1E-3</c:v>
                </c:pt>
                <c:pt idx="1">
                  <c:v>3.0000000000000001E-3</c:v>
                </c:pt>
                <c:pt idx="2">
                  <c:v>1E-3</c:v>
                </c:pt>
                <c:pt idx="3">
                  <c:v>0.16200000000000001</c:v>
                </c:pt>
                <c:pt idx="4">
                  <c:v>0.05</c:v>
                </c:pt>
                <c:pt idx="5">
                  <c:v>1.7000000000000001E-2</c:v>
                </c:pt>
                <c:pt idx="6">
                  <c:v>1.9E-2</c:v>
                </c:pt>
                <c:pt idx="7">
                  <c:v>4.7E-2</c:v>
                </c:pt>
                <c:pt idx="8">
                  <c:v>0.28399999999999997</c:v>
                </c:pt>
                <c:pt idx="9">
                  <c:v>0.308</c:v>
                </c:pt>
                <c:pt idx="10">
                  <c:v>0.112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0D5-4E58-B19B-28A1102DA2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8"/>
        <c:overlap val="-27"/>
        <c:axId val="403982504"/>
        <c:axId val="403982896"/>
      </c:barChart>
      <c:catAx>
        <c:axId val="403982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3982896"/>
        <c:crosses val="autoZero"/>
        <c:auto val="1"/>
        <c:lblAlgn val="ctr"/>
        <c:lblOffset val="100"/>
        <c:noMultiLvlLbl val="0"/>
      </c:catAx>
      <c:valAx>
        <c:axId val="403982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3982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214584349522679"/>
          <c:y val="9.2302359929553851E-2"/>
          <c:w val="0.82873539590737011"/>
          <c:h val="0.782171752835617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dLbl>
              <c:idx val="0"/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bg1"/>
                      </a:solidFill>
                      <a:latin typeface="+mn-lt"/>
                      <a:cs typeface="Arial" pitchFamily="34" charset="0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  <a:latin typeface="+mn-lt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Sheet1!$A$2:$A$8</c:f>
              <c:strCache>
                <c:ptCount val="7"/>
                <c:pt idx="0">
                  <c:v>DC</c:v>
                </c:pt>
                <c:pt idx="1">
                  <c:v>VA</c:v>
                </c:pt>
                <c:pt idx="2">
                  <c:v>MD</c:v>
                </c:pt>
                <c:pt idx="3">
                  <c:v>NY</c:v>
                </c:pt>
                <c:pt idx="4">
                  <c:v>PA</c:v>
                </c:pt>
                <c:pt idx="5">
                  <c:v>DE</c:v>
                </c:pt>
                <c:pt idx="6">
                  <c:v>WV</c:v>
                </c:pt>
              </c:strCache>
            </c:strRef>
          </c:cat>
          <c:val>
            <c:numRef>
              <c:f>Sheet1!$B$2:$B$8</c:f>
              <c:numCache>
                <c:formatCode>0.00</c:formatCode>
                <c:ptCount val="7"/>
                <c:pt idx="0">
                  <c:v>5.8</c:v>
                </c:pt>
                <c:pt idx="1">
                  <c:v>7.2</c:v>
                </c:pt>
                <c:pt idx="2">
                  <c:v>7.24</c:v>
                </c:pt>
                <c:pt idx="3">
                  <c:v>8</c:v>
                </c:pt>
                <c:pt idx="4">
                  <c:v>8.02</c:v>
                </c:pt>
                <c:pt idx="5">
                  <c:v>8.14</c:v>
                </c:pt>
                <c:pt idx="6">
                  <c:v>8.67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E7B-4C65-BAD1-EA5D02EE084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rgbClr val="CCFF99"/>
            </a:solidFill>
          </c:spPr>
          <c:invertIfNegative val="0"/>
          <c:dLbls>
            <c:dLbl>
              <c:idx val="5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834-403A-82B7-A385BC420BFC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  <a:latin typeface="+mn-lt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DC</c:v>
                </c:pt>
                <c:pt idx="1">
                  <c:v>VA</c:v>
                </c:pt>
                <c:pt idx="2">
                  <c:v>MD</c:v>
                </c:pt>
                <c:pt idx="3">
                  <c:v>NY</c:v>
                </c:pt>
                <c:pt idx="4">
                  <c:v>PA</c:v>
                </c:pt>
                <c:pt idx="5">
                  <c:v>DE</c:v>
                </c:pt>
                <c:pt idx="6">
                  <c:v>WV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E7B-4C65-BAD1-EA5D02EE084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Column3</c:v>
                </c:pt>
              </c:strCache>
            </c:strRef>
          </c:tx>
          <c:spPr>
            <a:solidFill>
              <a:srgbClr val="66CCFF"/>
            </a:solidFill>
          </c:spPr>
          <c:invertIfNegative val="0"/>
          <c:dLbls>
            <c:dLbl>
              <c:idx val="5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1834-403A-82B7-A385BC420BFC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DC</c:v>
                </c:pt>
                <c:pt idx="1">
                  <c:v>VA</c:v>
                </c:pt>
                <c:pt idx="2">
                  <c:v>MD</c:v>
                </c:pt>
                <c:pt idx="3">
                  <c:v>NY</c:v>
                </c:pt>
                <c:pt idx="4">
                  <c:v>PA</c:v>
                </c:pt>
                <c:pt idx="5">
                  <c:v>DE</c:v>
                </c:pt>
                <c:pt idx="6">
                  <c:v>WV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E7B-4C65-BAD1-EA5D02EE084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Column4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DC</c:v>
                </c:pt>
                <c:pt idx="1">
                  <c:v>VA</c:v>
                </c:pt>
                <c:pt idx="2">
                  <c:v>MD</c:v>
                </c:pt>
                <c:pt idx="3">
                  <c:v>NY</c:v>
                </c:pt>
                <c:pt idx="4">
                  <c:v>PA</c:v>
                </c:pt>
                <c:pt idx="5">
                  <c:v>DE</c:v>
                </c:pt>
                <c:pt idx="6">
                  <c:v>WV</c:v>
                </c:pt>
              </c:strCache>
            </c:strRef>
          </c:cat>
          <c:val>
            <c:numRef>
              <c:f>Sheet1!$E$2:$E$8</c:f>
              <c:numCache>
                <c:formatCode>General</c:formatCode>
                <c:ptCount val="7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E7B-4C65-BAD1-EA5D02EE0840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Column5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DC</c:v>
                </c:pt>
                <c:pt idx="1">
                  <c:v>VA</c:v>
                </c:pt>
                <c:pt idx="2">
                  <c:v>MD</c:v>
                </c:pt>
                <c:pt idx="3">
                  <c:v>NY</c:v>
                </c:pt>
                <c:pt idx="4">
                  <c:v>PA</c:v>
                </c:pt>
                <c:pt idx="5">
                  <c:v>DE</c:v>
                </c:pt>
                <c:pt idx="6">
                  <c:v>WV</c:v>
                </c:pt>
              </c:strCache>
            </c:strRef>
          </c:cat>
          <c:val>
            <c:numRef>
              <c:f>Sheet1!$F$2:$F$8</c:f>
              <c:numCache>
                <c:formatCode>General</c:formatCode>
                <c:ptCount val="7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ED7-4C63-AF92-45DCF1520E16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Column6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strRef>
              <c:f>Sheet1!$A$2:$A$8</c:f>
              <c:strCache>
                <c:ptCount val="7"/>
                <c:pt idx="0">
                  <c:v>DC</c:v>
                </c:pt>
                <c:pt idx="1">
                  <c:v>VA</c:v>
                </c:pt>
                <c:pt idx="2">
                  <c:v>MD</c:v>
                </c:pt>
                <c:pt idx="3">
                  <c:v>NY</c:v>
                </c:pt>
                <c:pt idx="4">
                  <c:v>PA</c:v>
                </c:pt>
                <c:pt idx="5">
                  <c:v>DE</c:v>
                </c:pt>
                <c:pt idx="6">
                  <c:v>WV</c:v>
                </c:pt>
              </c:strCache>
            </c:strRef>
          </c:cat>
          <c:val>
            <c:numRef>
              <c:f>Sheet1!$G$2:$G$8</c:f>
              <c:numCache>
                <c:formatCode>General</c:formatCode>
                <c:ptCount val="7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ED7-4C63-AF92-45DCF1520E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404435312"/>
        <c:axId val="404434920"/>
      </c:barChart>
      <c:valAx>
        <c:axId val="404434920"/>
        <c:scaling>
          <c:orientation val="minMax"/>
          <c:max val="10"/>
        </c:scaling>
        <c:delete val="0"/>
        <c:axPos val="b"/>
        <c:majorGridlines/>
        <c:numFmt formatCode="0.00" sourceLinked="1"/>
        <c:majorTickMark val="out"/>
        <c:minorTickMark val="none"/>
        <c:tickLblPos val="nextTo"/>
        <c:crossAx val="404435312"/>
        <c:crosses val="autoZero"/>
        <c:crossBetween val="between"/>
        <c:majorUnit val="2"/>
      </c:valAx>
      <c:catAx>
        <c:axId val="40443531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en-US"/>
          </a:p>
        </c:txPr>
        <c:crossAx val="404434920"/>
        <c:crosses val="autoZero"/>
        <c:auto val="1"/>
        <c:lblAlgn val="ctr"/>
        <c:lblOffset val="0"/>
        <c:noMultiLvlLbl val="0"/>
      </c:cat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167758344366247"/>
          <c:y val="6.246685131710763E-3"/>
          <c:w val="0.58979734281002494"/>
          <c:h val="0.8682274276334607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008000"/>
            </a:solidFill>
          </c:spPr>
          <c:invertIfNegative val="0"/>
          <c:dLbls>
            <c:dLbl>
              <c:idx val="0"/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bg1"/>
                      </a:solidFill>
                      <a:latin typeface="+mn-lt"/>
                      <a:cs typeface="Arial" pitchFamily="34" charset="0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  <a:latin typeface="+mn-lt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Sheet1!$A$13:$A$20</c:f>
              <c:strCache>
                <c:ptCount val="8"/>
                <c:pt idx="0">
                  <c:v>Use herbicides</c:v>
                </c:pt>
                <c:pt idx="1">
                  <c:v>Use pesticides</c:v>
                </c:pt>
                <c:pt idx="2">
                  <c:v>Have your septic inspected/pumped</c:v>
                </c:pt>
                <c:pt idx="3">
                  <c:v>Empty your rain barrel</c:v>
                </c:pt>
                <c:pt idx="4">
                  <c:v>Wash medicines down the drain</c:v>
                </c:pt>
                <c:pt idx="5">
                  <c:v>Blow grass clippings onto hard surfaces</c:v>
                </c:pt>
                <c:pt idx="6">
                  <c:v>Wash oil/grease down the drain</c:v>
                </c:pt>
                <c:pt idx="7">
                  <c:v>Toss food wrappers/cups/cigarette butts</c:v>
                </c:pt>
              </c:strCache>
            </c:strRef>
          </c:cat>
          <c:val>
            <c:numRef>
              <c:f>Sheet1!$B$13:$B$20</c:f>
              <c:numCache>
                <c:formatCode>0.00</c:formatCode>
                <c:ptCount val="8"/>
                <c:pt idx="0">
                  <c:v>32.6</c:v>
                </c:pt>
                <c:pt idx="1">
                  <c:v>36.049999999999997</c:v>
                </c:pt>
                <c:pt idx="2">
                  <c:v>36.799999999999997</c:v>
                </c:pt>
                <c:pt idx="3">
                  <c:v>39.700000000000003</c:v>
                </c:pt>
                <c:pt idx="4">
                  <c:v>44</c:v>
                </c:pt>
                <c:pt idx="5">
                  <c:v>47.8</c:v>
                </c:pt>
                <c:pt idx="6">
                  <c:v>51.9</c:v>
                </c:pt>
                <c:pt idx="7">
                  <c:v>65.150000000000006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E7B-4C65-BAD1-EA5D02EE084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rgbClr val="CCFF99"/>
            </a:solidFill>
          </c:spPr>
          <c:invertIfNegative val="0"/>
          <c:dLbls>
            <c:dLbl>
              <c:idx val="5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834-403A-82B7-A385BC420BFC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  <a:latin typeface="+mn-lt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Sheet1!$A$13:$A$20</c:f>
              <c:strCache>
                <c:ptCount val="8"/>
                <c:pt idx="0">
                  <c:v>Use herbicides</c:v>
                </c:pt>
                <c:pt idx="1">
                  <c:v>Use pesticides</c:v>
                </c:pt>
                <c:pt idx="2">
                  <c:v>Have your septic inspected/pumped</c:v>
                </c:pt>
                <c:pt idx="3">
                  <c:v>Empty your rain barrel</c:v>
                </c:pt>
                <c:pt idx="4">
                  <c:v>Wash medicines down the drain</c:v>
                </c:pt>
                <c:pt idx="5">
                  <c:v>Blow grass clippings onto hard surfaces</c:v>
                </c:pt>
                <c:pt idx="6">
                  <c:v>Wash oil/grease down the drain</c:v>
                </c:pt>
                <c:pt idx="7">
                  <c:v>Toss food wrappers/cups/cigarette butts</c:v>
                </c:pt>
              </c:strCache>
            </c:strRef>
          </c:cat>
          <c:val>
            <c:numRef>
              <c:f>Sheet1!$C$13:$C$20</c:f>
              <c:numCache>
                <c:formatCode>General</c:formatCode>
                <c:ptCount val="8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E7B-4C65-BAD1-EA5D02EE084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Column3</c:v>
                </c:pt>
              </c:strCache>
            </c:strRef>
          </c:tx>
          <c:spPr>
            <a:solidFill>
              <a:srgbClr val="66CCFF"/>
            </a:solidFill>
          </c:spPr>
          <c:invertIfNegative val="0"/>
          <c:dLbls>
            <c:dLbl>
              <c:idx val="5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1834-403A-82B7-A385BC420BFC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Sheet1!$A$13:$A$20</c:f>
              <c:strCache>
                <c:ptCount val="8"/>
                <c:pt idx="0">
                  <c:v>Use herbicides</c:v>
                </c:pt>
                <c:pt idx="1">
                  <c:v>Use pesticides</c:v>
                </c:pt>
                <c:pt idx="2">
                  <c:v>Have your septic inspected/pumped</c:v>
                </c:pt>
                <c:pt idx="3">
                  <c:v>Empty your rain barrel</c:v>
                </c:pt>
                <c:pt idx="4">
                  <c:v>Wash medicines down the drain</c:v>
                </c:pt>
                <c:pt idx="5">
                  <c:v>Blow grass clippings onto hard surfaces</c:v>
                </c:pt>
                <c:pt idx="6">
                  <c:v>Wash oil/grease down the drain</c:v>
                </c:pt>
                <c:pt idx="7">
                  <c:v>Toss food wrappers/cups/cigarette butts</c:v>
                </c:pt>
              </c:strCache>
            </c:strRef>
          </c:cat>
          <c:val>
            <c:numRef>
              <c:f>Sheet1!$D$13:$D$20</c:f>
              <c:numCache>
                <c:formatCode>General</c:formatCode>
                <c:ptCount val="8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E7B-4C65-BAD1-EA5D02EE084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Column4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Sheet1!$A$13:$A$20</c:f>
              <c:strCache>
                <c:ptCount val="8"/>
                <c:pt idx="0">
                  <c:v>Use herbicides</c:v>
                </c:pt>
                <c:pt idx="1">
                  <c:v>Use pesticides</c:v>
                </c:pt>
                <c:pt idx="2">
                  <c:v>Have your septic inspected/pumped</c:v>
                </c:pt>
                <c:pt idx="3">
                  <c:v>Empty your rain barrel</c:v>
                </c:pt>
                <c:pt idx="4">
                  <c:v>Wash medicines down the drain</c:v>
                </c:pt>
                <c:pt idx="5">
                  <c:v>Blow grass clippings onto hard surfaces</c:v>
                </c:pt>
                <c:pt idx="6">
                  <c:v>Wash oil/grease down the drain</c:v>
                </c:pt>
                <c:pt idx="7">
                  <c:v>Toss food wrappers/cups/cigarette butts</c:v>
                </c:pt>
              </c:strCache>
            </c:strRef>
          </c:cat>
          <c:val>
            <c:numRef>
              <c:f>Sheet1!$E$13:$E$20</c:f>
              <c:numCache>
                <c:formatCode>General</c:formatCode>
                <c:ptCount val="8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E7B-4C65-BAD1-EA5D02EE0840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Column5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Sheet1!$A$13:$A$20</c:f>
              <c:strCache>
                <c:ptCount val="8"/>
                <c:pt idx="0">
                  <c:v>Use herbicides</c:v>
                </c:pt>
                <c:pt idx="1">
                  <c:v>Use pesticides</c:v>
                </c:pt>
                <c:pt idx="2">
                  <c:v>Have your septic inspected/pumped</c:v>
                </c:pt>
                <c:pt idx="3">
                  <c:v>Empty your rain barrel</c:v>
                </c:pt>
                <c:pt idx="4">
                  <c:v>Wash medicines down the drain</c:v>
                </c:pt>
                <c:pt idx="5">
                  <c:v>Blow grass clippings onto hard surfaces</c:v>
                </c:pt>
                <c:pt idx="6">
                  <c:v>Wash oil/grease down the drain</c:v>
                </c:pt>
                <c:pt idx="7">
                  <c:v>Toss food wrappers/cups/cigarette butts</c:v>
                </c:pt>
              </c:strCache>
            </c:strRef>
          </c:cat>
          <c:val>
            <c:numRef>
              <c:f>Sheet1!$F$13:$F$20</c:f>
              <c:numCache>
                <c:formatCode>General</c:formatCode>
                <c:ptCount val="8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ED7-4C63-AF92-45DCF1520E16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Column6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strRef>
              <c:f>Sheet1!$A$13:$A$20</c:f>
              <c:strCache>
                <c:ptCount val="8"/>
                <c:pt idx="0">
                  <c:v>Use herbicides</c:v>
                </c:pt>
                <c:pt idx="1">
                  <c:v>Use pesticides</c:v>
                </c:pt>
                <c:pt idx="2">
                  <c:v>Have your septic inspected/pumped</c:v>
                </c:pt>
                <c:pt idx="3">
                  <c:v>Empty your rain barrel</c:v>
                </c:pt>
                <c:pt idx="4">
                  <c:v>Wash medicines down the drain</c:v>
                </c:pt>
                <c:pt idx="5">
                  <c:v>Blow grass clippings onto hard surfaces</c:v>
                </c:pt>
                <c:pt idx="6">
                  <c:v>Wash oil/grease down the drain</c:v>
                </c:pt>
                <c:pt idx="7">
                  <c:v>Toss food wrappers/cups/cigarette butts</c:v>
                </c:pt>
              </c:strCache>
            </c:strRef>
          </c:cat>
          <c:val>
            <c:numRef>
              <c:f>Sheet1!$G$13:$G$20</c:f>
              <c:numCache>
                <c:formatCode>General</c:formatCode>
                <c:ptCount val="8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ED7-4C63-AF92-45DCF1520E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404436488"/>
        <c:axId val="404436096"/>
      </c:barChart>
      <c:valAx>
        <c:axId val="404436096"/>
        <c:scaling>
          <c:orientation val="minMax"/>
          <c:max val="80"/>
        </c:scaling>
        <c:delete val="0"/>
        <c:axPos val="b"/>
        <c:majorGridlines/>
        <c:numFmt formatCode="0" sourceLinked="0"/>
        <c:majorTickMark val="out"/>
        <c:minorTickMark val="none"/>
        <c:tickLblPos val="nextTo"/>
        <c:crossAx val="404436488"/>
        <c:crosses val="autoZero"/>
        <c:crossBetween val="between"/>
        <c:majorUnit val="10"/>
      </c:valAx>
      <c:catAx>
        <c:axId val="40443648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404436096"/>
        <c:crosses val="autoZero"/>
        <c:auto val="1"/>
        <c:lblAlgn val="ctr"/>
        <c:lblOffset val="0"/>
        <c:noMultiLvlLbl val="0"/>
      </c:cat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167758344366247"/>
          <c:y val="6.246685131710763E-3"/>
          <c:w val="0.58979734281002494"/>
          <c:h val="0.8682274276334607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spPr/>
              <c:txPr>
                <a:bodyPr/>
                <a:lstStyle/>
                <a:p>
                  <a:pPr>
                    <a:defRPr sz="1600" b="1">
                      <a:solidFill>
                        <a:sysClr val="windowText" lastClr="000000"/>
                      </a:solidFill>
                      <a:latin typeface="+mn-lt"/>
                      <a:cs typeface="Arial" pitchFamily="34" charset="0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ysClr val="windowText" lastClr="000000"/>
                    </a:solidFill>
                    <a:latin typeface="+mn-lt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Sheet1!$A$7:$A$12</c:f>
              <c:strCache>
                <c:ptCount val="6"/>
                <c:pt idx="0">
                  <c:v>Redirect downspouts</c:v>
                </c:pt>
                <c:pt idx="1">
                  <c:v>Bag/mulch/compost leaves</c:v>
                </c:pt>
                <c:pt idx="2">
                  <c:v>Conserve water with low flow fixtures</c:v>
                </c:pt>
                <c:pt idx="3">
                  <c:v>Pick up other people's litter</c:v>
                </c:pt>
                <c:pt idx="4">
                  <c:v>Keep fertilzer off hard surfaces</c:v>
                </c:pt>
                <c:pt idx="5">
                  <c:v>Fertilize your grass lawn</c:v>
                </c:pt>
              </c:strCache>
            </c:strRef>
          </c:cat>
          <c:val>
            <c:numRef>
              <c:f>Sheet1!$B$7:$B$12</c:f>
              <c:numCache>
                <c:formatCode>0.00</c:formatCode>
                <c:ptCount val="6"/>
                <c:pt idx="0">
                  <c:v>23.5</c:v>
                </c:pt>
                <c:pt idx="1">
                  <c:v>23.7</c:v>
                </c:pt>
                <c:pt idx="2">
                  <c:v>23.75</c:v>
                </c:pt>
                <c:pt idx="3">
                  <c:v>26.1</c:v>
                </c:pt>
                <c:pt idx="4">
                  <c:v>27</c:v>
                </c:pt>
                <c:pt idx="5">
                  <c:v>28.95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E7B-4C65-BAD1-EA5D02EE084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rgbClr val="CCFF99"/>
            </a:solidFill>
          </c:spPr>
          <c:invertIfNegative val="0"/>
          <c:dLbls>
            <c:dLbl>
              <c:idx val="5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834-403A-82B7-A385BC420BFC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  <a:latin typeface="+mn-lt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Sheet1!$A$7:$A$12</c:f>
              <c:strCache>
                <c:ptCount val="6"/>
                <c:pt idx="0">
                  <c:v>Redirect downspouts</c:v>
                </c:pt>
                <c:pt idx="1">
                  <c:v>Bag/mulch/compost leaves</c:v>
                </c:pt>
                <c:pt idx="2">
                  <c:v>Conserve water with low flow fixtures</c:v>
                </c:pt>
                <c:pt idx="3">
                  <c:v>Pick up other people's litter</c:v>
                </c:pt>
                <c:pt idx="4">
                  <c:v>Keep fertilzer off hard surfaces</c:v>
                </c:pt>
                <c:pt idx="5">
                  <c:v>Fertilize your grass lawn</c:v>
                </c:pt>
              </c:strCache>
            </c:strRef>
          </c:cat>
          <c:val>
            <c:numRef>
              <c:f>Sheet1!$C$7:$C$12</c:f>
              <c:numCache>
                <c:formatCode>General</c:formatCode>
                <c:ptCount val="6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E7B-4C65-BAD1-EA5D02EE084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Column3</c:v>
                </c:pt>
              </c:strCache>
            </c:strRef>
          </c:tx>
          <c:spPr>
            <a:solidFill>
              <a:srgbClr val="66CCFF"/>
            </a:solidFill>
          </c:spPr>
          <c:invertIfNegative val="0"/>
          <c:dLbls>
            <c:dLbl>
              <c:idx val="5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1834-403A-82B7-A385BC420BFC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Sheet1!$A$7:$A$12</c:f>
              <c:strCache>
                <c:ptCount val="6"/>
                <c:pt idx="0">
                  <c:v>Redirect downspouts</c:v>
                </c:pt>
                <c:pt idx="1">
                  <c:v>Bag/mulch/compost leaves</c:v>
                </c:pt>
                <c:pt idx="2">
                  <c:v>Conserve water with low flow fixtures</c:v>
                </c:pt>
                <c:pt idx="3">
                  <c:v>Pick up other people's litter</c:v>
                </c:pt>
                <c:pt idx="4">
                  <c:v>Keep fertilzer off hard surfaces</c:v>
                </c:pt>
                <c:pt idx="5">
                  <c:v>Fertilize your grass lawn</c:v>
                </c:pt>
              </c:strCache>
            </c:strRef>
          </c:cat>
          <c:val>
            <c:numRef>
              <c:f>Sheet1!$D$7:$D$12</c:f>
              <c:numCache>
                <c:formatCode>General</c:formatCode>
                <c:ptCount val="6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E7B-4C65-BAD1-EA5D02EE084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Column4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Sheet1!$A$7:$A$12</c:f>
              <c:strCache>
                <c:ptCount val="6"/>
                <c:pt idx="0">
                  <c:v>Redirect downspouts</c:v>
                </c:pt>
                <c:pt idx="1">
                  <c:v>Bag/mulch/compost leaves</c:v>
                </c:pt>
                <c:pt idx="2">
                  <c:v>Conserve water with low flow fixtures</c:v>
                </c:pt>
                <c:pt idx="3">
                  <c:v>Pick up other people's litter</c:v>
                </c:pt>
                <c:pt idx="4">
                  <c:v>Keep fertilzer off hard surfaces</c:v>
                </c:pt>
                <c:pt idx="5">
                  <c:v>Fertilize your grass lawn</c:v>
                </c:pt>
              </c:strCache>
            </c:strRef>
          </c:cat>
          <c:val>
            <c:numRef>
              <c:f>Sheet1!$E$7:$E$12</c:f>
              <c:numCache>
                <c:formatCode>General</c:formatCode>
                <c:ptCount val="6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E7B-4C65-BAD1-EA5D02EE0840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Column5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Sheet1!$A$7:$A$12</c:f>
              <c:strCache>
                <c:ptCount val="6"/>
                <c:pt idx="0">
                  <c:v>Redirect downspouts</c:v>
                </c:pt>
                <c:pt idx="1">
                  <c:v>Bag/mulch/compost leaves</c:v>
                </c:pt>
                <c:pt idx="2">
                  <c:v>Conserve water with low flow fixtures</c:v>
                </c:pt>
                <c:pt idx="3">
                  <c:v>Pick up other people's litter</c:v>
                </c:pt>
                <c:pt idx="4">
                  <c:v>Keep fertilzer off hard surfaces</c:v>
                </c:pt>
                <c:pt idx="5">
                  <c:v>Fertilize your grass lawn</c:v>
                </c:pt>
              </c:strCache>
            </c:strRef>
          </c:cat>
          <c:val>
            <c:numRef>
              <c:f>Sheet1!$F$7:$F$12</c:f>
              <c:numCache>
                <c:formatCode>General</c:formatCode>
                <c:ptCount val="6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ED7-4C63-AF92-45DCF1520E16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Column6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strRef>
              <c:f>Sheet1!$A$7:$A$12</c:f>
              <c:strCache>
                <c:ptCount val="6"/>
                <c:pt idx="0">
                  <c:v>Redirect downspouts</c:v>
                </c:pt>
                <c:pt idx="1">
                  <c:v>Bag/mulch/compost leaves</c:v>
                </c:pt>
                <c:pt idx="2">
                  <c:v>Conserve water with low flow fixtures</c:v>
                </c:pt>
                <c:pt idx="3">
                  <c:v>Pick up other people's litter</c:v>
                </c:pt>
                <c:pt idx="4">
                  <c:v>Keep fertilzer off hard surfaces</c:v>
                </c:pt>
                <c:pt idx="5">
                  <c:v>Fertilize your grass lawn</c:v>
                </c:pt>
              </c:strCache>
            </c:strRef>
          </c:cat>
          <c:val>
            <c:numRef>
              <c:f>Sheet1!$G$7:$G$12</c:f>
              <c:numCache>
                <c:formatCode>General</c:formatCode>
                <c:ptCount val="6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ED7-4C63-AF92-45DCF1520E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404438056"/>
        <c:axId val="404437664"/>
      </c:barChart>
      <c:valAx>
        <c:axId val="404437664"/>
        <c:scaling>
          <c:orientation val="minMax"/>
          <c:max val="80"/>
        </c:scaling>
        <c:delete val="0"/>
        <c:axPos val="b"/>
        <c:majorGridlines/>
        <c:numFmt formatCode="0" sourceLinked="0"/>
        <c:majorTickMark val="out"/>
        <c:minorTickMark val="none"/>
        <c:tickLblPos val="nextTo"/>
        <c:crossAx val="404438056"/>
        <c:crosses val="autoZero"/>
        <c:crossBetween val="between"/>
        <c:majorUnit val="10"/>
      </c:valAx>
      <c:catAx>
        <c:axId val="40443805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404437664"/>
        <c:crosses val="autoZero"/>
        <c:auto val="1"/>
        <c:lblAlgn val="ctr"/>
        <c:lblOffset val="0"/>
        <c:noMultiLvlLbl val="0"/>
      </c:cat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0.02982</cdr:x>
      <cdr:y>0.26713</cdr:y>
    </cdr:from>
    <cdr:to>
      <cdr:x>0.72077</cdr:x>
      <cdr:y>0.44411</cdr:y>
    </cdr:to>
    <cdr:sp macro="" textlink="">
      <cdr:nvSpPr>
        <cdr:cNvPr id="2" name="Right Brace 1"/>
        <cdr:cNvSpPr/>
      </cdr:nvSpPr>
      <cdr:spPr>
        <a:xfrm xmlns:a="http://schemas.openxmlformats.org/drawingml/2006/main" rot="16200000">
          <a:off x="2919581" y="-1632600"/>
          <a:ext cx="681037" cy="6002122"/>
        </a:xfrm>
        <a:prstGeom xmlns:a="http://schemas.openxmlformats.org/drawingml/2006/main" prst="rightBrace">
          <a:avLst>
            <a:gd name="adj1" fmla="val 8333"/>
            <a:gd name="adj2" fmla="val 49713"/>
          </a:avLst>
        </a:prstGeom>
        <a:noFill xmlns:a="http://schemas.openxmlformats.org/drawingml/2006/main"/>
        <a:ln xmlns:a="http://schemas.openxmlformats.org/drawingml/2006/main" w="38100">
          <a:solidFill>
            <a:srgbClr val="008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0.88743</cdr:x>
      <cdr:y>0.26713</cdr:y>
    </cdr:from>
    <cdr:to>
      <cdr:x>0.94007</cdr:x>
      <cdr:y>0.44411</cdr:y>
    </cdr:to>
    <cdr:sp macro="" textlink="">
      <cdr:nvSpPr>
        <cdr:cNvPr id="3" name="Right Brace 2"/>
        <cdr:cNvSpPr/>
      </cdr:nvSpPr>
      <cdr:spPr>
        <a:xfrm xmlns:a="http://schemas.openxmlformats.org/drawingml/2006/main" rot="16200000">
          <a:off x="7597043" y="1139860"/>
          <a:ext cx="681036" cy="457200"/>
        </a:xfrm>
        <a:prstGeom xmlns:a="http://schemas.openxmlformats.org/drawingml/2006/main" prst="rightBrace">
          <a:avLst>
            <a:gd name="adj1" fmla="val 8333"/>
            <a:gd name="adj2" fmla="val 49713"/>
          </a:avLst>
        </a:prstGeom>
        <a:noFill xmlns:a="http://schemas.openxmlformats.org/drawingml/2006/main"/>
        <a:ln xmlns:a="http://schemas.openxmlformats.org/drawingml/2006/main" w="38100">
          <a:solidFill>
            <a:srgbClr val="C0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0.7838</cdr:x>
      <cdr:y>0.15842</cdr:y>
    </cdr:from>
    <cdr:to>
      <cdr:x>1</cdr:x>
      <cdr:y>0.27839</cdr:y>
    </cdr:to>
    <cdr:sp macro="" textlink="">
      <cdr:nvSpPr>
        <cdr:cNvPr id="4" name="TextBox 7"/>
        <cdr:cNvSpPr txBox="1"/>
      </cdr:nvSpPr>
      <cdr:spPr>
        <a:xfrm xmlns:a="http://schemas.openxmlformats.org/drawingml/2006/main">
          <a:off x="6808714" y="609600"/>
          <a:ext cx="1878086" cy="461665"/>
        </a:xfrm>
        <a:prstGeom xmlns:a="http://schemas.openxmlformats.org/drawingml/2006/main" prst="rect">
          <a:avLst/>
        </a:prstGeom>
        <a:solidFill xmlns:a="http://schemas.openxmlformats.org/drawingml/2006/main">
          <a:srgbClr val="FFCCCC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400" b="1" dirty="0">
              <a:latin typeface="+mn-lt"/>
            </a:rPr>
            <a:t>6% disagree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0.02982</cdr:x>
      <cdr:y>0.26713</cdr:y>
    </cdr:from>
    <cdr:to>
      <cdr:x>0.52779</cdr:x>
      <cdr:y>0.44411</cdr:y>
    </cdr:to>
    <cdr:sp macro="" textlink="">
      <cdr:nvSpPr>
        <cdr:cNvPr id="2" name="Right Brace 1"/>
        <cdr:cNvSpPr/>
      </cdr:nvSpPr>
      <cdr:spPr>
        <a:xfrm xmlns:a="http://schemas.openxmlformats.org/drawingml/2006/main" rot="16200000">
          <a:off x="2081382" y="-794401"/>
          <a:ext cx="681037" cy="4325724"/>
        </a:xfrm>
        <a:prstGeom xmlns:a="http://schemas.openxmlformats.org/drawingml/2006/main" prst="rightBrace">
          <a:avLst>
            <a:gd name="adj1" fmla="val 8333"/>
            <a:gd name="adj2" fmla="val 49713"/>
          </a:avLst>
        </a:prstGeom>
        <a:noFill xmlns:a="http://schemas.openxmlformats.org/drawingml/2006/main"/>
        <a:ln xmlns:a="http://schemas.openxmlformats.org/drawingml/2006/main" w="38100">
          <a:solidFill>
            <a:srgbClr val="008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0.63305</cdr:x>
      <cdr:y>0.26713</cdr:y>
    </cdr:from>
    <cdr:to>
      <cdr:x>0.94007</cdr:x>
      <cdr:y>0.44411</cdr:y>
    </cdr:to>
    <cdr:sp macro="" textlink="">
      <cdr:nvSpPr>
        <cdr:cNvPr id="3" name="Right Brace 2"/>
        <cdr:cNvSpPr/>
      </cdr:nvSpPr>
      <cdr:spPr>
        <a:xfrm xmlns:a="http://schemas.openxmlformats.org/drawingml/2006/main" rot="16200000">
          <a:off x="6492142" y="34960"/>
          <a:ext cx="681037" cy="2667000"/>
        </a:xfrm>
        <a:prstGeom xmlns:a="http://schemas.openxmlformats.org/drawingml/2006/main" prst="rightBrace">
          <a:avLst>
            <a:gd name="adj1" fmla="val 8333"/>
            <a:gd name="adj2" fmla="val 49713"/>
          </a:avLst>
        </a:prstGeom>
        <a:noFill xmlns:a="http://schemas.openxmlformats.org/drawingml/2006/main"/>
        <a:ln xmlns:a="http://schemas.openxmlformats.org/drawingml/2006/main" w="38100">
          <a:solidFill>
            <a:srgbClr val="C0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0.68568</cdr:x>
      <cdr:y>0.15958</cdr:y>
    </cdr:from>
    <cdr:to>
      <cdr:x>0.90188</cdr:x>
      <cdr:y>0.27955</cdr:y>
    </cdr:to>
    <cdr:sp macro="" textlink="">
      <cdr:nvSpPr>
        <cdr:cNvPr id="4" name="TextBox 7"/>
        <cdr:cNvSpPr txBox="1"/>
      </cdr:nvSpPr>
      <cdr:spPr>
        <a:xfrm xmlns:a="http://schemas.openxmlformats.org/drawingml/2006/main">
          <a:off x="5956361" y="614082"/>
          <a:ext cx="1878086" cy="461665"/>
        </a:xfrm>
        <a:prstGeom xmlns:a="http://schemas.openxmlformats.org/drawingml/2006/main" prst="rect">
          <a:avLst/>
        </a:prstGeom>
        <a:solidFill xmlns:a="http://schemas.openxmlformats.org/drawingml/2006/main">
          <a:srgbClr val="FFCCCC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400" b="1" dirty="0">
              <a:latin typeface="+mn-lt"/>
            </a:rPr>
            <a:t>33% disagree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0.02982</cdr:x>
      <cdr:y>0.26713</cdr:y>
    </cdr:from>
    <cdr:to>
      <cdr:x>0.17544</cdr:x>
      <cdr:y>0.44411</cdr:y>
    </cdr:to>
    <cdr:sp macro="" textlink="">
      <cdr:nvSpPr>
        <cdr:cNvPr id="2" name="Right Brace 1"/>
        <cdr:cNvSpPr/>
      </cdr:nvSpPr>
      <cdr:spPr>
        <a:xfrm xmlns:a="http://schemas.openxmlformats.org/drawingml/2006/main" rot="16200000">
          <a:off x="580753" y="616420"/>
          <a:ext cx="621535" cy="1264962"/>
        </a:xfrm>
        <a:prstGeom xmlns:a="http://schemas.openxmlformats.org/drawingml/2006/main" prst="rightBrace">
          <a:avLst>
            <a:gd name="adj1" fmla="val 8333"/>
            <a:gd name="adj2" fmla="val 49713"/>
          </a:avLst>
        </a:prstGeom>
        <a:noFill xmlns:a="http://schemas.openxmlformats.org/drawingml/2006/main"/>
        <a:ln xmlns:a="http://schemas.openxmlformats.org/drawingml/2006/main" w="38100">
          <a:solidFill>
            <a:srgbClr val="008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0.25439</cdr:x>
      <cdr:y>0.26713</cdr:y>
    </cdr:from>
    <cdr:to>
      <cdr:x>0.94007</cdr:x>
      <cdr:y>0.44411</cdr:y>
    </cdr:to>
    <cdr:sp macro="" textlink="">
      <cdr:nvSpPr>
        <cdr:cNvPr id="3" name="Right Brace 2"/>
        <cdr:cNvSpPr/>
      </cdr:nvSpPr>
      <cdr:spPr>
        <a:xfrm xmlns:a="http://schemas.openxmlformats.org/drawingml/2006/main" rot="16200000">
          <a:off x="4847463" y="-1609720"/>
          <a:ext cx="681036" cy="5956360"/>
        </a:xfrm>
        <a:prstGeom xmlns:a="http://schemas.openxmlformats.org/drawingml/2006/main" prst="rightBrace">
          <a:avLst>
            <a:gd name="adj1" fmla="val 8333"/>
            <a:gd name="adj2" fmla="val 49713"/>
          </a:avLst>
        </a:prstGeom>
        <a:noFill xmlns:a="http://schemas.openxmlformats.org/drawingml/2006/main"/>
        <a:ln xmlns:a="http://schemas.openxmlformats.org/drawingml/2006/main" w="38100">
          <a:solidFill>
            <a:srgbClr val="C0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0.49407</cdr:x>
      <cdr:y>0.16407</cdr:y>
    </cdr:from>
    <cdr:to>
      <cdr:x>0.71027</cdr:x>
      <cdr:y>0.27839</cdr:y>
    </cdr:to>
    <cdr:sp macro="" textlink="">
      <cdr:nvSpPr>
        <cdr:cNvPr id="4" name="TextBox 7"/>
        <cdr:cNvSpPr txBox="1"/>
      </cdr:nvSpPr>
      <cdr:spPr>
        <a:xfrm xmlns:a="http://schemas.openxmlformats.org/drawingml/2006/main">
          <a:off x="4291863" y="631376"/>
          <a:ext cx="1878086" cy="439889"/>
        </a:xfrm>
        <a:prstGeom xmlns:a="http://schemas.openxmlformats.org/drawingml/2006/main" prst="rect">
          <a:avLst/>
        </a:prstGeom>
        <a:solidFill xmlns:a="http://schemas.openxmlformats.org/drawingml/2006/main">
          <a:srgbClr val="FFCCCC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400" b="1" dirty="0">
              <a:latin typeface="+mn-lt"/>
            </a:rPr>
            <a:t>74% disagree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F8B32-E583-497A-93DB-C6FE206435CA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F47C22-EF55-4AA7-93B9-D02FB47949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702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Amy/Kristin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455E0-7EB4-4DEE-9D47-D174E1E2DB38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2249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455E0-7EB4-4DEE-9D47-D174E1E2DB3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0893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455E0-7EB4-4DEE-9D47-D174E1E2DB3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512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455E0-7EB4-4DEE-9D47-D174E1E2DB38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7518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455E0-7EB4-4DEE-9D47-D174E1E2DB38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2331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455E0-7EB4-4DEE-9D47-D174E1E2DB38}" type="slidenum">
              <a:rPr lang="en-US" smtClean="0">
                <a:solidFill>
                  <a:prstClr val="black"/>
                </a:solidFill>
              </a:rPr>
              <a:pPr/>
              <a:t>36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3861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676275"/>
            <a:ext cx="4511675" cy="3384550"/>
          </a:xfrm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954" y="4286576"/>
            <a:ext cx="5391638" cy="4060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4158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Amy/Jamie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455E0-7EB4-4DEE-9D47-D174E1E2DB38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9534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Jamie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455E0-7EB4-4DEE-9D47-D174E1E2DB38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8339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Transition to Steve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455E0-7EB4-4DEE-9D47-D174E1E2DB3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4137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455E0-7EB4-4DEE-9D47-D174E1E2DB3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1364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455E0-7EB4-4DEE-9D47-D174E1E2DB3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0013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455E0-7EB4-4DEE-9D47-D174E1E2DB3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9631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455E0-7EB4-4DEE-9D47-D174E1E2DB3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7436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455E0-7EB4-4DEE-9D47-D174E1E2DB3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812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592D2-61C7-458A-99CB-EF7A02DB1B0A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7605F-7C17-4A9F-8976-17FBB0439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518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592D2-61C7-458A-99CB-EF7A02DB1B0A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7605F-7C17-4A9F-8976-17FBB0439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151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592D2-61C7-458A-99CB-EF7A02DB1B0A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7605F-7C17-4A9F-8976-17FBB0439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72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5/17/2016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t>
              </a:t>
            </a:r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218194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5/17/2016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t>
              </a:t>
            </a:r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669190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5/17/2016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t>
              </a:t>
            </a:r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921220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5/17/2016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t>
              </a:t>
            </a:r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259525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5/17/2016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t>
              </a:t>
            </a:r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618370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5/17/2016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t>
              </a:t>
            </a:r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530576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5/17/2016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t>
              </a:t>
            </a:r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01770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5/17/2016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t>
              </a:t>
            </a:r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735383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592D2-61C7-458A-99CB-EF7A02DB1B0A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7605F-7C17-4A9F-8976-17FBB0439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5197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5/17/2016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t>
              </a:t>
            </a:r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92765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5/17/2016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t>
              </a:t>
            </a:r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42872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5/17/2016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t>
              </a:t>
            </a:r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906673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5/17/2016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t>
              </a:t>
            </a:r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defTabSz="457200"/>
            <a:r>
              <a:rPr lang="en-US" sz="60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/>
            <a:r>
              <a:rPr lang="en-US" sz="6000" dirty="0">
                <a:solidFill>
                  <a:prstClr val="white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73001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5/17/2016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t>
              </a:t>
            </a:r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731268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5/17/2016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t>
              </a:t>
            </a:r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4272706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5/17/2016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t>
              </a:t>
            </a:r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053226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5/17/2016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t>
              </a:t>
            </a:r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233775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5/17/2016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t>
              </a:t>
            </a:r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162265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592D2-61C7-458A-99CB-EF7A02DB1B0A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7605F-7C17-4A9F-8976-17FBB0439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972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592D2-61C7-458A-99CB-EF7A02DB1B0A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7605F-7C17-4A9F-8976-17FBB0439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34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592D2-61C7-458A-99CB-EF7A02DB1B0A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7605F-7C17-4A9F-8976-17FBB0439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967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592D2-61C7-458A-99CB-EF7A02DB1B0A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7605F-7C17-4A9F-8976-17FBB0439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331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592D2-61C7-458A-99CB-EF7A02DB1B0A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7605F-7C17-4A9F-8976-17FBB0439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849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592D2-61C7-458A-99CB-EF7A02DB1B0A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7605F-7C17-4A9F-8976-17FBB0439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944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592D2-61C7-458A-99CB-EF7A02DB1B0A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7605F-7C17-4A9F-8976-17FBB0439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420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1592D2-61C7-458A-99CB-EF7A02DB1B0A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7605F-7C17-4A9F-8976-17FBB0439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193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defTabSz="457200"/>
            <a:fld id="{51CF1133-3259-4C45-BABA-5B62D9C6F78D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 defTabSz="457200"/>
              <a:t>5/17/2016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defTabSz="457200"/>
            <a:r>
              <a:rPr lang="en-US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t>
              </a:t>
            </a:r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defTabSz="457200"/>
            <a:fld id="{6D22F896-40B5-4ADD-8801-0D06FADFA095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 defTabSz="457200"/>
              <a:t>‹#›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6284812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4.jpeg"/><Relationship Id="rId4" Type="http://schemas.openxmlformats.org/officeDocument/2006/relationships/image" Target="../media/image13.gi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1727" y="1016780"/>
            <a:ext cx="936235" cy="6596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9796" y="1905000"/>
            <a:ext cx="8072005" cy="1091645"/>
          </a:xfrm>
        </p:spPr>
        <p:txBody>
          <a:bodyPr>
            <a:noAutofit/>
          </a:bodyPr>
          <a:lstStyle/>
          <a:p>
            <a:r>
              <a:rPr lang="en-US" sz="4800" dirty="0"/>
              <a:t>Achieving the Goal of Stewardship</a:t>
            </a:r>
            <a:br>
              <a:rPr lang="en-US" sz="4800" dirty="0"/>
            </a:br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8007" y="1295400"/>
            <a:ext cx="6858000" cy="618523"/>
          </a:xfrm>
        </p:spPr>
        <p:txBody>
          <a:bodyPr/>
          <a:lstStyle/>
          <a:p>
            <a:r>
              <a:rPr lang="en-US" dirty="0"/>
              <a:t>2014 Chesapeake Watershed Agreement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0" y="3124200"/>
            <a:ext cx="7315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/>
              <a:t>Developing a Citizen Stewardship Indicator</a:t>
            </a:r>
          </a:p>
          <a:p>
            <a:r>
              <a:rPr lang="en-US" sz="3000" b="1" dirty="0"/>
              <a:t>Pilot Survey Results</a:t>
            </a:r>
          </a:p>
          <a:p>
            <a:r>
              <a:rPr lang="en-US" sz="2400" dirty="0"/>
              <a:t>May 18, 2016</a:t>
            </a:r>
          </a:p>
        </p:txBody>
      </p:sp>
    </p:spTree>
    <p:extLst>
      <p:ext uri="{BB962C8B-B14F-4D97-AF65-F5344CB8AC3E}">
        <p14:creationId xmlns:p14="http://schemas.microsoft.com/office/powerpoint/2010/main" val="3285708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QTEhUUExQVFhQXGBgXFxcYFxwcFxwaGhwcFxcYGhUaHCggGBwlHBccITEhJSksLi4uGCAzODMtNygtLisBCgoKDg0OGxAQGy8kHyUwLC4tLCw0LCwsLCwsLCwsLCwvLCwsLCwsLC80LCwsLCwsLCwsLCwsNCwsLCwsLCwsLP/AABEIAKgBLAMBIgACEQEDEQH/xAAcAAACAgMBAQAAAAAAAAAAAAAFBgMEAAIHAQj/xABHEAACAQIDBQUEBwUHAwMFAAABAgMAEQQSIQUGMUFREyJhcYEykaGxBxQjQlLB8GJykrLRFSQzQ4LC4aLS8RaTo1NVY2SD/8QAGQEAAgMBAAAAAAAAAAAAAAAAAQMAAgQF/8QAMBEAAgIBAwMDAQcEAwAAAAAAAAECEQMSITEEE0EiUWEycYGhscHR8AUjQpGi4fH/2gAMAwEAAhEDEQA/AEV4lPFVPmBUbYOP8C+gt8q22fh2nXPHJYXI7663sDyzdasHZE4/zIj/ABf9lZHlhF05Dlim1aiUTs2I/d+J/rWjbIj/AGh6/wBRVrF4eWJC7mPKLXIzcyANLdTVaHHhvvR+rhT/ANVqvGWpXF2VlHS6kqIm2Kn4m9bH8qjfYY/GPVf+avHE+MXpNGf91SMJB/lP6C/youbXLAo3wCG2CeTJ8RUbbBf9k/6j+Yo2C/8A9KXz7NrfKvPrAHHMPNSPyqdxk0oAPsSQfd9zD+tRNsmQfcb3X+VMoxS/iFbDEL+Ie+j3H7E0oU2wDj7rDzU1EcOfCnRZfGvc1Tu/BNAk9gfCtexPSnZ0U8VX1AqFsJH+BfdR7qBpYnGM9DXmU9Kb22bEfufE/wBa0Oyoz+Iev9aPcRNLFK1e2pnbYyfib4H8qibYg5OPVf8AmjriDSxeAr2jjbDPJl9xFRnYbfs/xH8xR1IlAcUX2bu/NJGZsjLh1IzSmwGrBTkuRnbXgK8TZDBhmU5bi+o4V1/dvBxYvAIikh4i3PQtc3uvQ0rNl0rYbhxqb9Ry7ae7BjhOIjkDwiwuylJMxIGXLqCbG9w1rA0EUV2PbGwuwwOJMzAxCN8kY0UOwGQgHn2mWx5Ec71yFIT4UcGRyW4ephGEqiSRrViNaiVDU8amnmRlmJKMbJwWdgKFQV076IpIu0mEioWyKyFgCRlJDZb8CcwvbpV1srMuR+A7u3ucGUEgUS2huUhsAtwTbTTzN+VHNjbViClLgZSQKh29t5UAyXYggmw6UdUrFdvD29Te5xXe/ZBw2IkiJvlIsQLXBAYG3kRSrOtOO++2vrOIeSwANgOtlFrnx0pQnkqrQ3F8FKRarSLVqSSq0j1U0oquKjYVM71EzUGMImFa1uxrS9QI8bq4c9mQQQQTcGtyTeh021ZIMQ5SxUhQynge6PcdePzq3gsWknsmx5qeP/IrlZMc9TyPhm6OSOlQXKINtk9g2p4r8xS1ambbw+xP7y0tgVs6X6PvM2f6iOQaU9JiXAAvwHQUjyDSnZhSutSajfyM6ZtN0brjXvxHuoDtra84mOWaVNF0WRgOF+ANFgNPEGlzbB+3f/T/ACrS+khHW9vBfqJycd2bpt3EjQTNbxCt/MDTFuhtDte2+sRxzWyZbxoLXz34Jrew91J9qZtzF7sviyfJv610lCLfBjcnQ0pDhCBfCp5gC9ats/An/JYeTMPk9YFrW1M7aK6mYdkYMnQzKPB2/MmtDsDCnhPMvnY/7K2jFelaHaiHUyJt24/u4s/6kU/0qltPYxhiaX6xG4W2gXU3YL+PxvUmL2nFG+VmN7agAm3uoOuLEuMSzXj1Cg8PYN+6f2r0uUIcDYanu+CFcZ5e4j5E14Md4X8ifzFbbU2ayyv2cbFNCMoJAuNRp43oewpThToeoxkrRfGNH4TUgxq9D8P60LFYTQ0g7aC0cgc5Re58Kd/oskK9vGfx/AqD82+NJuwMLa8h4EWHv1HnoKbfo9kGeU82fX3D8gKz5XyhkMaSTLH0qYpg0UWchGUsRfQkNYedvzpJX0py+mOHXDN07RffkI+RrnqpenYktJlzN6gkYh+Ee4Vgw6/hHuoaoq1gsRkkVuQN/wDn86duhAZweyEJUsQqm+ovcWtp059fdVsYVY3Chjp94fMV5BLnVSpJAYXN76eIJsBcLqdLiqe2cUAoKOpbMQcuo53N/dw0qmPJLVRfNghouh92VvDh4BfI0jDmQNfU/wBKj2t9I7OMscCJ0LsW+AC2rmuHxrKePGp5sYWIJAuBYcelvyrQ37mCOGlSJ9rZpXZ2K3Y3NhYdNBQeXBN4e+rcmM8PjULYwdDVHJj4wS4B8mCfp8RVWXBP0Puox9aXx91afWl6/ChqY1IAvhmHI+41AyGmb6wv4hXnaqeYoaiwrFDXmU0zNGp5KfQV42ET8A91HUErbX/xn8x/KKpW6aHlVnab3lZhezWKki1xYa61XFCC9K+wkvqYRw0kmIUwki4GcMeOhAsSP3uPhQ2eBkbKwsf1qOoonu4PtW/cP8y0bxGHWQZXFxy6jyPKs08yxT01sPji1xu9xNkGlO7rSztLYzpcr306jiPMfmKapBSurnGSi4v3/QZ08XFtMrKLMaWdsLbEOP3f5VpomFmFLW2Red/9P8q1Ok+v7idR9P3lG1Nm5CdyX94fKljJTZuOAIpidAGBJ6DLr8q6ceTEw+5Cgk6AAknoBxNCsHtyJ3yd5SdFLDQn0OnrUO0t4ImjkRQ5LKyg2AGotfU3t6UtwsAynoQfcb1J5d9h+PBa9Q+onGt8tDxvDh/xN/A39K9/9QYf8Z/gb+lM1x9xXbn7A7amylM+c3YNa6Djcd0a8gbDx4+j3u+iLFZYkQ24AA/Gwv8AGhWzo0dROGvGwYE9LG3A68vhU+xtqJm9lyt7ZxawJNlv0vXK6qctXpOj0kIyXr/0TbaiVbsVGg9pRltbjmUaEW56VzveJgZ2KiwIX17o19a6RjNpxlyln0tfNltrroL3I9KVPpEwCxSQZFIvGbjllzHJr6t7hR6fLOS0yL5cUISuPn9BSQV7DGWZVHEm1aqwopsGNTmbiwYAeAINz5/0rRJ0mxNcBvFQrFGFW4GUE+fWi30aQEqXP3nNvS3/ADS5vBixlI8AB8qeNzIDHFEOguf9WtY99G/kbKtdLwefS/F/d4W6SgehRvzArmCiur/St3sIgHEyr/K1cxiwMhBIFx8K0YpJR3MWWLctivpzrV2voBx0FWZMI4UsV0Gp4cOF7etEN1MGJJb5Q1rBb3HeJ0OnGwB99MeRKOoUsUnLTQy7OwAw2DZzYyMMkdxeztwIv01b0pL2vhexlyEk6Kw66jXXzBp23zmyvh4OGTvtb8TG2b4NS9vlAC0T8ypB9DcfM1mwTalv5s1dRjTg68UAA3CrDvb3fmaqCPXjwq3MwKJYAEFwT19kj3Xrc2c+iJnqMmsIrXQ0Cx4WFRtWzCvBQCaFa0IqUmtGqENRHXuSvKHO5Btc+80QnSdn4GOXZ6h1BsoIPMHKBcHlShjtjvHcjvp1HEeY/MfCumbTiCxOUtlezqBwAYi/xvQBRXFw9ROE5e18HUz4ItRXmuRY3YF3c/sj4n/ijxGtUtqTLhyrqgu5Ie2lwNR4XqzhMYkuqHlqDxHmKbmbn/cS2FYqj6L3LHAHypT2Ztd4wAe+nQ8R5H8vlTg690+R+VIUfCm9HGM1JSXt+pTqJOLTQ3riElQMhvYi45jzFLu1R9u/+n+UVVjcqbqbHw/WtEMThJHUYjLdXF2y/dI7puOndven48KxSu9mJnkeSPG5Sq/snGNHmHFCRnQ8GHMH0qherOD5+laZOkVwK5pMaoMfgmZVWEBmKqLxroSbC5v1NE5dkwG94o/4QPlSPFJlZXHFWVh5qQR8qacRvNFkuobPbRSOfi3C1WhNNeoblxSTWmyssuzzyA/0yflXuXZ3h/8ALSyqWFYRVO58Id2flj7s2VFiywkGI6214g20v5m/kKuTsw7JYVjvcMysSB4DTzpY2HhpUh7Sx7Nm7vS6nK1+l/jlNGY8TE7L2hAK2AYgajxvz0rDlg1O2bMDjVL+UH01S0gXtB+G5W19ONB97t5WQonZ5+4rFrkW4jL7OugB9avCZVv2eU5ugGp9KNPgXaBEAOe40JHDXU9NKZ0eOTk5LZC+tyY4xSatnNU3qFtYtf3x/wBtRrtHt3AijOc6BF7zE9QANa6Rht15CTmKADxJ/KlnZ2/2GgZVELMFY5plCXbU6qvHLY9QTlU2roTxNqpSOWssYu4x3+0L7qblRkl8WqvKP8ltVS/AsODk9dQLaXOoco9nIl8gsDrbkPLoPCqmIxAljTF4Vw4tmFuEifeXX2W08LEC/CppNsx2GVwWZA6qAcxBF1NuQNrX4X0verz6aMsemJSOaSlqYqfSKrOIIxqTJoL2ucp+Fr0LwMuQBDGb21sQfD8qX8TtSbFzduTYhvs1+6o5D+vmaO4fGBs5tYnU63sTqdbDma4eRtKjs9PFS9QL3seIIAmjZtVINxobkX5ajh1ox9HOE1B6anzOvysKV96cYCyoVBMeue+puBYW9KMbt76YbDwPmz57d1Qt72HDNwq+iTxJRXInJOPebk+EV96sQZMdMQbqpVPKwH+69Vt5J80MV+IYg+6m47rJ3nDWZtSb3DEm5J8zSHvBODJ2a6hCbnlfTn4UcMlKSS8Fc0dGN35Bq6mp3TuA9GI94Fv5TVRmINeQpJIwRWOpAtfT3Vv+Tm1eyJa1ING9rbrSYeLtCxYDUi3LmRQRfO9UhOMlaGTxSg6kjzNWpNbvatDarlDwmtMtbGsBqAPAbVA+GUkm51qwSa0y1AnX9oxr2SoqHRgmUG/dHeHjyt60tyte5sF8BoKZNu41cwkiIN15frpSpisUkQvKct+vHUX4cTob1xJQfhcnczSQH3sHcj/ePypfidlYMpKsOBFHN48SkkcbIwYZiNPLgRyNAwa6nSr+0k/k5Gd+u0MWztvhhllGViLBh7JPiOXy8qWgpGhBBGhB4jzFbZrEHoRTlt7CRsjOwGZQbNz04A9RfketVbhgmkl9X6f+lkpZY7vgT3iNvOruy8NiGsIu00uRYnzOnA+6tthQdviFj1y/e8hqa7ZsvaECxFUBsg1AS2g0FjzFWz5tG1FsGDWtTOIJH2khjbLHKdFNrKx/Cy/dY9Rp4VgwzxFldSp0t0PHUHgaZfpASKZBicOVJRgJMrKWF9FLFCQNR1PGh+08UJYYnBBOoPnYX+NVWSTrbZ7P4YyGJRyV7figZatJNK3tTt9HW76SZsVMuZY/8NTwLD71udjoB116U/HBydIflmoRtgrY+5WKnAbKIkOoaS4JHUIBf32pr2Z9G0K6zyPKei/Zr8CW+Ip2luHjHM3J9zX+JHuFSt4VujhhH5ObPqckvgB4jCJhkRFT7EAIAdRbhlYnj5njS1jtjrJM/wBWIUgBssnAk2JVH1J0I4j1roFgwIIuDoQeFQYPBKlwLjXQ8TY8Qeovr6edMnDHkjUluKhlyY3cWIWHgkjyM6FnDqOyUguTqwUAGw9k3JIAAJp/wuI7RFcAjhoRZhrqCOFVMHBCSzDKHaTMdbNfVfS4J08T1q5AmUlQLAjQfu90/DLVMOFYoV5GdRn7s78FnLbTkTY+ViPyr572lsZsJiTBIua2sdyQHTirAgi+nEDgbivoMnVf1w/80B2/s8SqAY1cWtYgEllCslieBILpca98dKs8ansJboVvov2tHFC0MsgAknPY2bVSVGYHW66ger+NS7x7djw0OKw79lJPHrCTYnLOeNuTISTYcsvKkLGYBTNIsLMLOyC+jgElULDlqAGGhB5aigUcRuQRYjQjoRx+NJ7rjHSFKw9sDHLl7NiFbkWOh8L8j50f243ZWky6EDW2hJ1tSQydPjWrkhGUsxU2ut/w8Le81z59MpS1Jm/H1jjDS19hcx2MzBiGuW9r9dKFxmtIxYeB/KstoD6fAVojFJUjLKTk7Y3Rb2TNh1w97FRlDg6lBwB8QNL9KFBgOVDYZLEEVbxEwIFuf6tVFjUXsgynKVW+CMyXuPEUV3aD9qDGqvY2N2y62ue98L0ElsBc/iHDpRzd7EiMnXIw8TY34HTiL/Chl+h0XwJa1Y0YzamJlQxtGjAXVirC57oNgMtuDHUfhbQUiYfQAHiNPdTfjcQYos91U66KxsW1C929tSenAmlGFWNyeJN/fqT76V062Y/q+UrJCK1tWzL51Ps/A9tdRIqyfdVr97ybr4U9tJWzLGLk6RWy1qV8akxWGkiNpEZPMaHyPA+lRgipdgaa2Zqa8Br116VqL/oUQH0G+6kcc9o1CxkX65eVhfj+vChH0ibrROoxHZs2VURxHbMEQmzDMbWANmtrYDpRbBbS7IqshLK1sr6cTyfx8edMSEMtuN+vP0q3Yira8jXlk6T8HzhtaGMv3IuzXu2BOp9qx0Y8PHXWqRw69PiaePpF3Mkw9pYFeSEk+zxiIswB5leNm8LHWxZcwexZ5Y1kRAysL3DKPSxNL0yWw+DxybtIp4LZ8bZs4c2GgXmSba+FTbXmdVMYLMpPFtT42Y6+GtZFHIhPcYcVItY35jz/AKVtt3BSxOEkR4xa4Dixs2t/D/il6bluTJpinpL/ANHCRCWQSqrIyhTmFwQeI1ror4iKM2iiCplPs9mq6ag2LDoOVcb2TjWw8yuozfdK/iDch48CPGuk7M2/g3JkDtE8gGZQLM3AcANeHEdKR1ON6r8DuknDTpfKJt8NpLJgZ1Cj2X1XVdNRqNNDYedcphdlXT2b8D1tqfd8qb/pA2yzCPDopjjPeN/aIUjKD0F9bcdB5UoIC18oJA10HIaXpvTRqFsR1U/7np8BDYeBkxUyxggAnvG3BR7R/XMiu3YHDLHEkaaKrRqB5EOQfQ/9NJP0WbJtG0zD/EOVf3F9o+pv7hT5hSMysebSP6AWrq4IaVZiyZJS5ZpiJ/tr/gVR/FIAfhf3VeOjEeooBiMVwsB33DOwPAKcwW1ulj60bkkvYj09adONULTJbVuorVTet1pYRNuRnDcQxB870zYJ7xxM3G7AnqO9/QUP2vb6ygK3DZfXXnRpo9AANA2lOyStICRozG+n3Rf5f0qlsrE3Re0PtAHN48deQ4Ciccep8wP176VN78Hlw0igkBELePKw+PwpTlUWyVbRyCfFgYmaTDnLaSUItvaia6W155TqDyOmo1rKc13LFix1JN28yTqfPwqOaPLI1+OYn36j51IsoAseHI9OoPhzHr1rDd7jWa2raFspDZVaxDZWF1NtcrLzB4Ec71qTrXt6gAhvJttsWVJjjQXJAUc7G5voLkW5chVHCYEdmb/eB9AeFvgagU6jzPwFqMYHCSOgyKSANT/5qr2RZP3F3KVYg8RUwq1tLCG97EMBqLcapxo34Tx6GrIgQwewZ5kzRwyOgPFVuDY2IX8ZvpZbm+lM+w92xiAVfMGXQZR3h4e+qG6W82NwzJHCrSqWIWBlYglzchctmBub8dDc8zXV9yVxEUEnbxWnmmefKsMyoplbMytJ2bcCTwuAABfnS5wlPZOhuKcYcqzk+9W7skJUrnaNB37nvD9oj3jwoDhmA0ze+uzfSps/E4nDBkVVMRvIolJLrqLIhQF7aNyNmIsSK4gVN9RRhBxjTdlcklKVpUEG4cbitYnZTdGKnqND7xVASFG6j9fGiOcEXHCi0VTHTd7bsU6iLEhDJ7IzqLSX0vfk3I0J3x3a+r2ljUiMnKRe+VuVj+E/A+eixiGtYnqNenjTlt/aats+JA+bNkYa30B1v4gi1uIrO4OE048M2d1ZcbU+Vw/Ing1mW/SvUNZl/V60GM6/upDbBIrgWy3YNwu3eNyeI1NZu1vdaZsOzB1BPZsTZyoOnH2tOuvnSIdtt2RXNaFDZEH3rcCSNW14Dyoa+DdZo4yrfWpCCBcd0HhbXibE66cqb3LdJbIOilfln0lgMSr6hha1/G/AaetaNsnDtqYo7nj3Rrxvfxvf3muZ7MGMiJKMJgCRlbjbiLSjS9tLEcaY9ib5QyxkuSliVufZzLoQJB3Wt4GrJp8BnCUdpIMHc7CmRJAhGRsyqD3b8eYvxF+PL0qPfPdmPF4eSPKna5LxSMO8rA3AzWvbkfAmrOB25E6lkkRsnt2INujeKnrRPCPnJbkQP18qlFFRxnYX0W4ozxNMY1jR1ZrPmYhSGsoHC9rXNrUeggijx2JRVTIXLINNHYksq9ASCbcrX510kuI0djwQMx8hc/KuMbGzyYtJXe/afZyd1i129p1GuRQMpudAEFxltSM2JTWk39Dicm5eEX9t7n/WmlkJysqARnkDnFjYfd4g6cGvypE3f2CZ2lhLPFIilrixFgQCrC4J46W0ruOygqxvGJM5BBIY94BuBIvcKcul+lVcXGvaaKoZgMzAAE3Nzc8/8NffTcODRFRZn6uu7KmabLwwhiVVFlRQoHQaD5Vs5tYDj2IH8bkX9ymrDr3D+uFD8TIFnLE2VMNGx9GlJ+FdCBhkC8bjVVrAEsL5R90qCY7g/vKQfSruxMS5yIfu8T+yBp87elLWxdvRyxEzRkNfPGpB0ViTcE+1diTm/atyo7sjbMQuGvGTwzCwPrTZ7oERoik1tU4NUcE4IzAgg86uCsrRcD7yCzxOBqD77EED4mim1b9hNlJVuykKkaEHIbEHkQbVR3gjusbdHUe//wAUWxKXVx1Uj3ijJ+lEE/c7YbYvAnEPjMaJLyCy4ghbr7OhBPTnQP6Odn/2hJKmKnxLBYwwAmbW5sb3vcaim36GJc2z3HSdx6GONv8Acas7i7hts+VpDiBLmiMZURZNcyNmvnP4SLeNYtxtHOp91g+1XwMOih7Zm7xVModmJ5m3DqbCn5txtkI6YZ2/vDrdQZiJW494IDl+6dMvI6aVBsqLLvJir84Aw/gw4/JqW/pCmMe2kkvbKcM48lKn5g0CAPe3dmTB4rsBeQPYwtaxYMcoU8swbQ+h0vXQv/SGy8BAhx5DO1lLs0li3EhEQ6KOpHDiavfSLhl+sbLkYezjY4/42VvnGKD/AEu4Ez4rZ0OYL2rSxhiLgMzQrw9RQIAPpG3QTBiOfDEnDynLYtmysRmWz/eVlBtfpxNxa59FO7GHxSTyYmMSBWREuWFjYlvZIvfMnuqxvju1jYNnESYxZMPAIlEKwhdMyxqc983dzX15CpNgmTD7vtLArGaSYSIApJJWZI72GpGWK9TyQT97dlLg9oPHb7EOsig8OyYhst+Nh3k692ugfSRuTAmDaXCwrG8Jztlv3o+D3ueQ73kp60P+mbACbD4fGopF1yOCLMFkGePMDqMpzC3V6cMXtwJPgVexhxkTob8O0tG0V/Bg7rbmWXpRII21sJh8Phdk4xR2BYxiaWId/vRXdvZa5GVzwPE6a0Ug3rwLHu7ZxCH8MkcQH/yYUH41Jv3sw4XZMKqdcJiUeInWyh5Fiv1IV1B8QapYXbG13HsbMxQ//HICfe0gHwokDUW8sP3NsYT/APoIv9siVx76QMGiY1mjngnWYCYvAAIw7Fg65RI9jdc3tffro8s2OP8AibAwz+IaE/kaQPpDaTtIe02emB7rWVMtpNRcnKoHdvb/AFVGQUZlvaruw5BdoyBr3l08NR8j76qmqruQbgkEHQjjVWrREMckQLIuUat05D/kij28uz4YooVWKNWYliVUAmwA1NvGlLd3aijEKcQxyad48vMDlRzfzHdpKnYyDKiDVSCCXudLcRYCs0oy7iRpi4rE35BmNhAS4AGo4etD7/q9RJiJL5WcsLcKn/XCnpUZ2N2Nw6R4gH78gJUcg2paw62/OmzZGEjm7OQxo0iAAORdlI0OvUGufttc4jFIyRNmU90Bhz7t9VsOgvzNMUW1ZMHBJiSFZHmKhe8XDDOHzKwW2qEcTwoYsmiKjk5/U13DVJx4H0Q8b6g8QeB8xz5e6q2OnMKqoUZbgCx4AmwAHO1b7QjnBcQz4NnjOVlkzx62DWzZjfQ8vEcRXPdq7yYyGZFxEQQsQQTcoVJF2Q3toPdcXp7nG9i7mlu7/wBMv72QuZYez7vausVxo12dBoR1DXI4d0dK7dgx3RauPYDHx47FYeNY3XsJBPmuCLRg2zDldio48665s5uNG090Zcta3RW3ge0Eoyhswy5TwYNYMOI+6TzHmKUsLsw4V2ijQuScypGyBgL2uGlYd2+nE+zY0y7VnYzZVD2QFiUaMHMTlUWkPS54etVpJGt3hKRro+Hjk48f8M9aolcrUqomHJmi32+OHx+Tf4mYeAKD/dzCxCXuUbNbPpmRjfLfnb2tKGxm8znkD7rdz5rf1q/h8QO+eOUC4ETxcF4ZXPSw00oZh5AJZIzx7gJ5aCxPqfnWqKt+4mdr6tmELcvD56/nQ3aM0ccj9o4TtIlgS+t5HEojUAftEe6it9WNtL6dOFcx+lzaZTEYdV4xlZyPFTZPk3vqzlpTF8sY8bsgoqqF7qZQttRZRb5VIMOCtmW55Vdm2kpjEl+61iLakg6i3nx9arqXYZn+yTp94+ZrVba3KcBHAIEjyjXXl1PKr+Ek7oA9/L0qnBAMt3IRBwBNtPE8vKrOHxUbew6t+6bj3ikSRZEW3m7kY6yLRhTc0v7fe5hX9rN7rVJtDebDwHLJJ3xxVQWYeduHrVZbRTYVyUvoRFsNOnScfyKP9tBtwNozHazxPNK6/wB4UK8jsvdJIsrG2gWh24+08UpxZwsmHiiDCWRpwbBTnsQRoLAG9/CosJs3FwbTiyyxLNP2sqSqM0Zzq7PZSOYvp4iuTPqsUZOLlut39lX+W5oUJNJ0Me8m01wm34pXNkaJFkPIK4ePMT0BAY/u0U353HkxmMgniZMmVElzGxCqxbMtgcxKsRbT2R1uEDbsUuIMWIxmJXvSPhmfswAgiZtSFtcXJ8daOxti8LPhsDFtF8sga47JT2ahSyZe0zaNYgAEWtVX1mFOr93w/wDHnwHtyf8APcK/TRtYJ9VjQjtVk+sD9nJ3UJHizG37hovtrAptnBQzYeQRyKwdCb9x7WeNiuqkGxuPwqeBrm+8O78irHPiJJWklxJhcuNct2CyAk80QEDgL25Ve2zsX+zmjME+MjMkyRs4ZVRlIJNimpYcswtxqq6/C2knd3X3ck7Utx52xs76vsafDSTdrLHh5JXYkliA5kzd4k5Qe6Cfw1HtDbjbK2XgiIg7lY0KlioBMbSObgG/eFvWk7fTdwQQzzibFdoCkZaaVW7ZXtcC3eIFzo34DpbWo97NhQx4eJkExMhiCyPNmRc+pvGTe1hxtbhVIf1HDPS436nS/B/qWeGSv4HbZm1RtnZ2KjdFjkuUC3uAwAkhfXlnH/SaVt9sRm2Nstw1pE7JdD31IhOtuIIaMetDt6N2cKsWKWFHWXB9iWZ2zCRZQDex0BFzwtqvjV/ePdvBpg5ZUhVCIonR0d2kzObWdDcBDoL3/Fwy1Vf1LG9Oz9Trx5qvPm0Tsy3D+8e8EOO2G7GSNZmVC0eYBu0jkUuFQm9jlJHgRXM8PhMMwvJsnEkHUSQSyOCOtmRlHW16a59iYeTBhhh1jP1FcSJ1uPtFF2RjwN/+7wrmYiRXLLiEjbibrKCCeWaNGv51p6fqY5rpVWwucHHkZi2AT7u2IvAGG3xsaX95cRAzp2D4xtDf6yUNtfu5CemtEExeJHDaijyxGJHw7OhO22lazSYsYmw0HayuR/7qC1aChUqnOCCb89R41ahbMDpYjkb+/hVmJQVyuARy8PI0LICQtF8LhfsrgcBmPqf+fhVc4ACxDG1+BH50QXEHLluba6ctaDZGCXa0gNXcpOtU8cmV18QDwI4+flxq4KjCdX3c3TgTZQxIh7bEmI4pQcxvKoaSFQqEHTRbDjr1rfeG85kEuEU3aU5D2pS8f1uOJx9oFvaPDd0Wz9uTzBVU3T+kJ8NCcNJ/hgt2b5cxUE3KEX9m5NiASL2tbgVwmIgkAyYqAhrA5igdAALFQQDcFFFj58qGiLdtbjFdcjQMdI6qqXWMI6LI5Ase0kKSOjOCQIoweAv2nBcthY3owCS7LkbExojKpm0t3XDFls443By35hj1rleP20yTBVmWOIx95kVCVYZ+AAub3tbo54XvTluhjJNpSKGMhwkHZGQuxPbTJYoAlyqICM5UcSEvxtQhPVVR5DO1dysYNx93kwsTMQBJKbtfkgJ7NPcb+bGm/CTBIxIxsoBJJ5BRreqkq94i3E0vb7Y90gigiPelck3/AAJqw8CWK+gatHCBixvJNRXkrbJ2vJM00jJiQpkIXLHE4AA0W9ib2I01qeTafZ6u5jXjebCnysTHINdelbbG2PjYowIZUW4zGN7mzHib2trar+JXaJiYMIy2U8bWOh1p8MOKSTlp/wB/9GfJnywm41dOvpi/xBOz9vRyRyMkkb/aC5QOALBpACr6i4jI9a12MoYuzhs4IJKnXvai49/uoTh8NPED2scYuy2IAsTlkGtueot51HtIGKGSaN8syxxsGFi3elQPcHQg6ix092lpVibS4DqeTeqHqJtNFYg+Q+BIrjv0t4ZhjEkawV4gFGl+4TmBA4e0Kb9nfSIFUDFRG/DtIdQfOP2l9M3pSV9J0WIbFhpInAKXjUd6ydSFJykm/Gx08KTLJGUbQXCUZU0UNj74YjDqIxkkQWVA41XXQKw1I8DfwtVvF7zY2TNcqLm66XKkcLNpb1vSzs45nHhrRd3NKeWa2TDpRRO1MVG+dndm43cB7eIJuB6UZ2dvzjDcXDW4d3n00NqouoNT4JrL1sTQ70l5DoTDeI25PJZnazWt3eXM2PXxoWwrxpb1qrGlzySlvJllFLgL7obdXCDFFjZ3itF3cw7RQ2XMOlyONXNr70xnH4fFoJDkUB4mFspswYISejnpqPHSDclo/wC/rPnMRwUzOEIDkI8ZIUtpmte16cN4MFg5W2jI4ieS5bMz2kU/VoGw4jCm5DSZlOUEk3HK1ZZdFilkeV8tU/saousklHSJO9G3MPNEIcOkgXtpJ3MhW+aS91UAnu94+4casf24cTtDCywQu8iJHH2dxmdkzlrHgAQ3PhbWug47BYOGZO0TBph4+0QBhHlLmWPtVCnuq6xAA3Bdhe2U60L2bt/AQPCqvh1WIQWdVUsSfrMMxLgFm7giY3/EDzq8ejxxSj9v/LkDySbv+bCPvDvQ00bwOpDLinmDNJmKe0BFa3BcxA1tpwovvlicRNAk0mAWLtmQxyiTPJci6DIBdSyjQEC9Gdn734cQYY5h24jKnLhzeN/q7iQ91LEPOEYAXHM2ArbB70wDLO8E5nbsGkVcO10aOPsHIlvldcpLoLCxDXPe0kejwxaaXG63fmr8/BHlk/Ir7S2/i8Us0ZwpKzMhyiOQlXS0d08SUCnxBHWqmKwGOxnZ/wB1kYxRrhwVicXCErZifvA5r8LG+gpzffoo3+BMyrKvfdVRmh+r9nLdWbRzKO0AOhubkXqjtLfRjmKxvlEeJXWWH/NSJUkZI2tmVomNgNA5sTc1fH0+LHWlVX7UVlNvlgrFDa2JhSFopGR2KC6qrO0WYlXYkElezY62uUPEiocJhtpzxt2YLIQuCYfZC6qwQJY6lVaUAyDhn48aMr9IDu5eLBMzM7XIdjdLzsqAKmjA4l+90A050v4be84VVhXDQpJEUaMyZi8b2i7VgjWt2nZK1uWZrGxqLBiSpRXvwiOcvcK4fdjaksXYdtGIVKoFMwCMto2QqUBzoRLHY6+0OdJE+EkBdexgcrcNmkCyAqSDoJlJ1FuBvannZu9mPnVjhYICiAd1SCY1VUQAK0oYgdkp4HUdKB43Yk2d5MTsuadpWeTNG7pbMwYhVQMCAWNr/i8BTYQjH6VRVuygNjzf/blOn3ZZiPMETn51n9jTWB/s6Pl3jNLl48R/ebW9akfA4MKc2zNop3Abhjx173ei9mrS7OwhW/8AZO0Se61gz5T4huxvY8fWr0AHzYFwpEgwOFTixEqvIwGuUASSynlotgeelCMOw43Guo1p7wOyWJP1fd9iTZlOJmkZdRpdJMi8R150pb6YGWKe+IeAzyAtJHCRaE6BY2Ve6py24X8zxIaID58Rrx0rxZgaHW4dOvTnWwv+v141Wg0SY975f1p+jV9ALDyoTKdDRLD+yKhDbeDCiLFZQTl+zPwAPyNEnwcf4F9Reh29EwfEBl5qnzNFZjpRAa7PiXNcgADwAru+70MYw8YiN0Khgw+8SLknob8uVrcq4BhGuW8Db4CjuxN9J8AcoAkhJBMbG1ieJRvuk9NR4X1qyZEduQnnSFvXt6MY3sxlLxp3GLZVVlJvma2lmJGl72taiWD36gmhMkItJrZJiIxcWzd8nK1s19D7q0lwP1cmd44y8rghlOYxKxGe76XXUsWGpJ8rjNk7aUvf8Sd6WO3B7mmxdszmKPtWytIwJZWZWRCwKlmY6BsxIXSwsLagUcVHB720MQi2tm/u7REjRgGaEm97jjpbWkTePZPalphBOhQRu0KLYsntB1KkqxUXFgAQRyBFB8BvCpU4d5FSBnzBxceOYKb2NtdBxOvWpjnBt6Vyzp48eDLhTbSdbvzfn+cfmdAmwTIJc+MbER5GsrLELHRlcNGoJKkeR1pe2rJnw7oT3syqB65mPl3f+oUMixGy4XDieYkG+gJHiCMvAjQ1cnjNjqNNCep4aVryQUdjkKTYo4N8yjmCL+lr1cmSMx2ZsgOgIOtzw4G4oFs/HKjMj6ZWZeAsQCbakGx9KvYlBJHYEgX0OnHr3Rc1ypQakdWGVOHyC8Fhwksig3C2ANrXB8PSrpodsgm73N9QL+V6IGnswGHhVXFY5obAAENc6+Fv61YY1U2lhmdQRxW+nn/4qEI/7df8K1q23ZOi0LPjWpNHSiWFH2ux4ot/1yrVdosb91QB4ePnQ69T4Qa+dxr46UQDmuLbEwJLiJpZSAwGeRmsMxHdDHT2Re3SisOHwgT/AAMzWGpdrX/ipO2X/hR6ng3lqx5U04M5l8xalyCjbe+cR4P7CIR3dAWUtdQbm4N9LkBb+NW9zCpwcRZI2e7gsyKzGzta7EX0Fh6VDvAmbBSD9nN/CCazcZ74S1/Zdx77N/uql+kv5DOPkSyho4m14GNDpa3C3UirGxdiYd1ZTDGucEHIuTRtPu2vpQyWItLx4Lp4XJufgKPbE0e3QVW6Ct2cv2FeNVs8qc2AkddeZspFjRfYeFld1b6jHiywaQFpQC65cpV+0vcgyofRbcKE4kfazoOUkij0JH5Uc3NSHOi/XJMM+RRbtVSzsEz92UEWJS9uB7pFaYcimX9qbMwFpTidn4zAMACJY7vErW9nMuZe8D+H1FV8LDs3KDBtnFxsF1DM62OlgO6unHnyroxwePjSUxYqHEqQNJo8hIKjXtodD/Br1qtM2MaECTZ+GkHZtYriB4cni8OtMogkSxldE3hDd1luW0sL2U3lPH86thbQA/8AqOxyDuBteAGUfbXottmG4BbYiqGYE2OFN7gaDKb30NTYaFfqq5dhi+RQzEYUXsRqCXzHnyHGpRAHiMLgAL4rb2Im5FY5GYNrYWUdpQne3ZcBwbHZ+DkEMLLJJi5e7IbkoY8jAMy/aq1xYCx6V0fYss6qow2yYoTYd95IY1BI7x+xV2NyDy51tvFs6eaJxj8VDhoSjoFhkKoxIJtLJMNQLAgLl4Ne99BRD5zVra1hNYtzr1rDblVCGH51gk6itWW3OsZL1CF7GH7aO/IL8GNG5Wv5VlZRAylsl/bblnPHyFQbTYtbT2jf0GgHxrKyoQ7NuYRBgYE7xCgSvlKOrdoWaRbEXzgEXW+ltDfQtbBWXI9xG6lQCCp73Pw5el6ysrD1Unrkn/jx96f7FMb18gzY2zTh5JFY3iBIhF3Y98k2DElVC2yKAFtfnegW29nxIl0M6mWUl1vGTnIDXYlDbSxJvYWPrlZVMeeeOUlH+bAWyr3/AHKuBsLZsRJbSzZ4V0Nv2ATx+FDdutlYskkJQqCS8ymTNbXuqNfO9ZWV0e7OS3f5fsdTF/T4Sx6rfFnJ3YkljxNyfXWvY8Y6qyqxCtxH64elZWVDCi/sI6P5j9fCiN6ysqrIamoySxsDYeHGsrKAAbtKJSe4GJ5njeh1ZWVcJlSfdPpXlZUIHsK1oYz4f1NMOy30086yspUgLkJ4s58PKttTFNb+AgfOhG5OIBMoX2SsZtw17wJ/XSvayqr6WXfKDYmJe6k6XFHNgsTIST92srKqwx5OZ4xv75ih/wDsTfzvTjuXMO3Pa4ZpVyrfIgkWwVvue0faGmU/1ysrRDkW+RzlwOzSr9kfqjtYgRl8I5NuHZ9zN4gqeFWo9hSiLubQxVuzY2PYOLdAWhvb1v41lZTSEe09k4vsVP18m2Q6wRcfZ1ygda22ds/GthRfGoFC6ZcMoblbMzOwI8lHLUcDlZUIWdn7LxTIofHNl0v2cMaNbMbjOc1jbmALVL9Tw0UgcyTYiS9ljedpjc80hZsoYfiAFhm1AvWVlB8kPn/fDDGPHYlCjIe2dwrWDBZD2iA5SR7LjgaCMt+FZWVRkNLVqT0rKyoE/9k="/>
          <p:cNvSpPr>
            <a:spLocks noChangeAspect="1" noChangeArrowheads="1"/>
          </p:cNvSpPr>
          <p:nvPr/>
        </p:nvSpPr>
        <p:spPr bwMode="auto">
          <a:xfrm>
            <a:off x="2057400" y="1219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8"/>
          <p:cNvSpPr txBox="1">
            <a:spLocks noChangeAspect="1"/>
          </p:cNvSpPr>
          <p:nvPr/>
        </p:nvSpPr>
        <p:spPr>
          <a:xfrm>
            <a:off x="838200" y="381000"/>
            <a:ext cx="742755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What This Survey Tool is </a:t>
            </a:r>
            <a:r>
              <a:rPr lang="en-US" sz="4800" b="1" i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Not</a:t>
            </a:r>
          </a:p>
          <a:p>
            <a:pPr marL="457200" indent="-457200"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en-US" sz="2800" dirty="0">
                <a:latin typeface="+mj-lt"/>
                <a:ea typeface="+mj-ea"/>
                <a:cs typeface="+mj-cs"/>
              </a:rPr>
              <a:t>The citizen stewardship index will NOT </a:t>
            </a:r>
            <a:r>
              <a:rPr lang="en-US" sz="2800" u="sng" dirty="0">
                <a:latin typeface="+mj-lt"/>
                <a:ea typeface="+mj-ea"/>
                <a:cs typeface="+mj-cs"/>
              </a:rPr>
              <a:t>verify implementation</a:t>
            </a:r>
            <a:r>
              <a:rPr lang="en-US" sz="2800" dirty="0">
                <a:latin typeface="+mj-lt"/>
                <a:ea typeface="+mj-ea"/>
                <a:cs typeface="+mj-cs"/>
              </a:rPr>
              <a:t> of behaviors or practices per Bay Program protocols.  Other tools like the Smart Tracker exist for this purpose.</a:t>
            </a:r>
          </a:p>
          <a:p>
            <a:pPr marL="457200" indent="-457200"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en-US" sz="2800" dirty="0">
                <a:latin typeface="+mj-lt"/>
                <a:ea typeface="+mj-ea"/>
                <a:cs typeface="+mj-cs"/>
              </a:rPr>
              <a:t>It will NOT answer </a:t>
            </a:r>
            <a:r>
              <a:rPr lang="en-US" sz="2800" u="sng" dirty="0">
                <a:latin typeface="+mj-lt"/>
                <a:ea typeface="+mj-ea"/>
                <a:cs typeface="+mj-cs"/>
              </a:rPr>
              <a:t>why</a:t>
            </a:r>
            <a:r>
              <a:rPr lang="en-US" sz="2800" dirty="0">
                <a:latin typeface="+mj-lt"/>
                <a:ea typeface="+mj-ea"/>
                <a:cs typeface="+mj-cs"/>
              </a:rPr>
              <a:t> questions.</a:t>
            </a:r>
          </a:p>
          <a:p>
            <a:pPr marL="457200" indent="-457200"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en-US" sz="2800" dirty="0">
                <a:latin typeface="+mj-lt"/>
                <a:ea typeface="+mj-ea"/>
                <a:cs typeface="+mj-cs"/>
              </a:rPr>
              <a:t>It will NOT measure </a:t>
            </a:r>
            <a:r>
              <a:rPr lang="en-US" sz="2800" u="sng" dirty="0">
                <a:latin typeface="+mj-lt"/>
                <a:ea typeface="+mj-ea"/>
                <a:cs typeface="+mj-cs"/>
              </a:rPr>
              <a:t>public policy preferences</a:t>
            </a:r>
            <a:r>
              <a:rPr lang="en-US" sz="2800" dirty="0">
                <a:latin typeface="+mj-lt"/>
                <a:ea typeface="+mj-ea"/>
                <a:cs typeface="+mj-cs"/>
              </a:rPr>
              <a:t>.</a:t>
            </a:r>
          </a:p>
          <a:p>
            <a:pPr marL="457200" indent="-457200"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en-US" sz="2800" dirty="0">
                <a:latin typeface="+mj-lt"/>
                <a:ea typeface="+mj-ea"/>
                <a:cs typeface="+mj-cs"/>
              </a:rPr>
              <a:t>It will not measure </a:t>
            </a:r>
            <a:r>
              <a:rPr lang="en-US" sz="2800" u="sng" dirty="0">
                <a:latin typeface="+mj-lt"/>
                <a:ea typeface="+mj-ea"/>
                <a:cs typeface="+mj-cs"/>
              </a:rPr>
              <a:t>perceptions and attitudes</a:t>
            </a:r>
            <a:r>
              <a:rPr lang="en-US" sz="2800" dirty="0">
                <a:latin typeface="+mj-lt"/>
                <a:ea typeface="+mj-ea"/>
                <a:cs typeface="+mj-cs"/>
              </a:rPr>
              <a:t>, except those that directly drive stewardship behavior.</a:t>
            </a:r>
          </a:p>
        </p:txBody>
      </p:sp>
    </p:spTree>
    <p:extLst>
      <p:ext uri="{BB962C8B-B14F-4D97-AF65-F5344CB8AC3E}">
        <p14:creationId xmlns:p14="http://schemas.microsoft.com/office/powerpoint/2010/main" val="2233286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762000" y="3810000"/>
            <a:ext cx="7813962" cy="3048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solidFill>
                  <a:srgbClr val="0070C0"/>
                </a:solidFill>
                <a:latin typeface="Arial Black" pitchFamily="34" charset="0"/>
              </a:rPr>
              <a:t>Puget Sound Behavior Index</a:t>
            </a:r>
          </a:p>
          <a:p>
            <a:pPr lvl="3" indent="-400050">
              <a:lnSpc>
                <a:spcPct val="100000"/>
              </a:lnSpc>
              <a:spcBef>
                <a:spcPts val="600"/>
              </a:spcBef>
            </a:pPr>
            <a:r>
              <a:rPr lang="en-US" sz="2800" dirty="0">
                <a:solidFill>
                  <a:schemeClr val="tx1"/>
                </a:solidFill>
              </a:rPr>
              <a:t>Measures 28 positive and negative behaviors</a:t>
            </a:r>
          </a:p>
          <a:p>
            <a:pPr lvl="3" indent="-400050">
              <a:lnSpc>
                <a:spcPct val="100000"/>
              </a:lnSpc>
              <a:spcBef>
                <a:spcPts val="600"/>
              </a:spcBef>
            </a:pPr>
            <a:r>
              <a:rPr lang="en-US" sz="2800" dirty="0">
                <a:solidFill>
                  <a:schemeClr val="tx1"/>
                </a:solidFill>
              </a:rPr>
              <a:t>Stratified for 12 counties</a:t>
            </a:r>
          </a:p>
          <a:p>
            <a:pPr lvl="3" indent="-400050">
              <a:lnSpc>
                <a:spcPct val="100000"/>
              </a:lnSpc>
              <a:spcBef>
                <a:spcPts val="600"/>
              </a:spcBef>
            </a:pPr>
            <a:r>
              <a:rPr lang="en-US" sz="2800" dirty="0">
                <a:solidFill>
                  <a:schemeClr val="tx1"/>
                </a:solidFill>
              </a:rPr>
              <a:t>Conducted biennially by telephone</a:t>
            </a:r>
          </a:p>
          <a:p>
            <a:pPr lvl="3" indent="-400050">
              <a:lnSpc>
                <a:spcPct val="100000"/>
              </a:lnSpc>
              <a:spcBef>
                <a:spcPts val="600"/>
              </a:spcBef>
            </a:pPr>
            <a:r>
              <a:rPr lang="en-US" sz="2800" dirty="0">
                <a:solidFill>
                  <a:schemeClr val="tx1"/>
                </a:solidFill>
              </a:rPr>
              <a:t>3,131 interviews (2013)</a:t>
            </a:r>
          </a:p>
          <a:p>
            <a:pPr lvl="3" indent="-400050">
              <a:lnSpc>
                <a:spcPct val="100000"/>
              </a:lnSpc>
              <a:spcBef>
                <a:spcPts val="600"/>
              </a:spcBef>
            </a:pPr>
            <a:r>
              <a:rPr lang="en-US" sz="2800" dirty="0">
                <a:solidFill>
                  <a:schemeClr val="tx1"/>
                </a:solidFill>
              </a:rPr>
              <a:t>Measures progress; drives decision-making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62" t="9788" r="25476" b="15926"/>
          <a:stretch/>
        </p:blipFill>
        <p:spPr>
          <a:xfrm>
            <a:off x="2618202" y="365869"/>
            <a:ext cx="4101558" cy="3444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923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QTEhUUExQVFhQXGBgXFxcYFxwcFxwaGhwcFxcYGhUaHCggGBwlHBccITEhJSksLi4uGCAzODMtNygtLisBCgoKDg0OGxAQGy8kHyUwLC4tLCw0LCwsLCwsLCwsLCwvLCwsLCwsLC80LCwsLCwsLCwsLCwsNCwsLCwsLCwsLP/AABEIAKgBLAMBIgACEQEDEQH/xAAcAAACAgMBAQAAAAAAAAAAAAAFBgMEAAIHAQj/xABHEAACAQIDBQUEBwUHAwMFAAABAgMAEQQSIQUGMUFREyJhcYEykaGxBxQjQlLB8GJykrLRFSQzQ4LC4aLS8RaTo1NVY2SD/8QAGQEAAgMBAAAAAAAAAAAAAAAAAQMAAgQF/8QAMBEAAgIBAwMDAQcEAwAAAAAAAAECEQMSITEEE0EiUWEycYGhscHR8AUjQpGi4fH/2gAMAwEAAhEDEQA/AEV4lPFVPmBUbYOP8C+gt8q22fh2nXPHJYXI7663sDyzdasHZE4/zIj/ABf9lZHlhF05Dlim1aiUTs2I/d+J/rWjbIj/AGh6/wBRVrF4eWJC7mPKLXIzcyANLdTVaHHhvvR+rhT/ANVqvGWpXF2VlHS6kqIm2Kn4m9bH8qjfYY/GPVf+avHE+MXpNGf91SMJB/lP6C/youbXLAo3wCG2CeTJ8RUbbBf9k/6j+Yo2C/8A9KXz7NrfKvPrAHHMPNSPyqdxk0oAPsSQfd9zD+tRNsmQfcb3X+VMoxS/iFbDEL+Ie+j3H7E0oU2wDj7rDzU1EcOfCnRZfGvc1Tu/BNAk9gfCtexPSnZ0U8VX1AqFsJH+BfdR7qBpYnGM9DXmU9Kb22bEfufE/wBa0Oyoz+Iev9aPcRNLFK1e2pnbYyfib4H8qibYg5OPVf8AmjriDSxeAr2jjbDPJl9xFRnYbfs/xH8xR1IlAcUX2bu/NJGZsjLh1IzSmwGrBTkuRnbXgK8TZDBhmU5bi+o4V1/dvBxYvAIikh4i3PQtc3uvQ0rNl0rYbhxqb9Ry7ae7BjhOIjkDwiwuylJMxIGXLqCbG9w1rA0EUV2PbGwuwwOJMzAxCN8kY0UOwGQgHn2mWx5Ec71yFIT4UcGRyW4ephGEqiSRrViNaiVDU8amnmRlmJKMbJwWdgKFQV076IpIu0mEioWyKyFgCRlJDZb8CcwvbpV1srMuR+A7u3ucGUEgUS2huUhsAtwTbTTzN+VHNjbViClLgZSQKh29t5UAyXYggmw6UdUrFdvD29Te5xXe/ZBw2IkiJvlIsQLXBAYG3kRSrOtOO++2vrOIeSwANgOtlFrnx0pQnkqrQ3F8FKRarSLVqSSq0j1U0oquKjYVM71EzUGMImFa1uxrS9QI8bq4c9mQQQQTcGtyTeh021ZIMQ5SxUhQynge6PcdePzq3gsWknsmx5qeP/IrlZMc9TyPhm6OSOlQXKINtk9g2p4r8xS1ambbw+xP7y0tgVs6X6PvM2f6iOQaU9JiXAAvwHQUjyDSnZhSutSajfyM6ZtN0brjXvxHuoDtra84mOWaVNF0WRgOF+ANFgNPEGlzbB+3f/T/ACrS+khHW9vBfqJycd2bpt3EjQTNbxCt/MDTFuhtDte2+sRxzWyZbxoLXz34Jrew91J9qZtzF7sviyfJv610lCLfBjcnQ0pDhCBfCp5gC9ats/An/JYeTMPk9YFrW1M7aK6mYdkYMnQzKPB2/MmtDsDCnhPMvnY/7K2jFelaHaiHUyJt24/u4s/6kU/0qltPYxhiaX6xG4W2gXU3YL+PxvUmL2nFG+VmN7agAm3uoOuLEuMSzXj1Cg8PYN+6f2r0uUIcDYanu+CFcZ5e4j5E14Md4X8ifzFbbU2ayyv2cbFNCMoJAuNRp43oewpThToeoxkrRfGNH4TUgxq9D8P60LFYTQ0g7aC0cgc5Re58Kd/oskK9vGfx/AqD82+NJuwMLa8h4EWHv1HnoKbfo9kGeU82fX3D8gKz5XyhkMaSTLH0qYpg0UWchGUsRfQkNYedvzpJX0py+mOHXDN07RffkI+RrnqpenYktJlzN6gkYh+Ee4Vgw6/hHuoaoq1gsRkkVuQN/wDn86duhAZweyEJUsQqm+ovcWtp059fdVsYVY3Chjp94fMV5BLnVSpJAYXN76eIJsBcLqdLiqe2cUAoKOpbMQcuo53N/dw0qmPJLVRfNghouh92VvDh4BfI0jDmQNfU/wBKj2t9I7OMscCJ0LsW+AC2rmuHxrKePGp5sYWIJAuBYcelvyrQ37mCOGlSJ9rZpXZ2K3Y3NhYdNBQeXBN4e+rcmM8PjULYwdDVHJj4wS4B8mCfp8RVWXBP0Puox9aXx91afWl6/ChqY1IAvhmHI+41AyGmb6wv4hXnaqeYoaiwrFDXmU0zNGp5KfQV42ET8A91HUErbX/xn8x/KKpW6aHlVnab3lZhezWKki1xYa61XFCC9K+wkvqYRw0kmIUwki4GcMeOhAsSP3uPhQ2eBkbKwsf1qOoonu4PtW/cP8y0bxGHWQZXFxy6jyPKs08yxT01sPji1xu9xNkGlO7rSztLYzpcr306jiPMfmKapBSurnGSi4v3/QZ08XFtMrKLMaWdsLbEOP3f5VpomFmFLW2Red/9P8q1Ok+v7idR9P3lG1Nm5CdyX94fKljJTZuOAIpidAGBJ6DLr8q6ceTEw+5Cgk6AAknoBxNCsHtyJ3yd5SdFLDQn0OnrUO0t4ImjkRQ5LKyg2AGotfU3t6UtwsAynoQfcb1J5d9h+PBa9Q+onGt8tDxvDh/xN/A39K9/9QYf8Z/gb+lM1x9xXbn7A7amylM+c3YNa6Djcd0a8gbDx4+j3u+iLFZYkQ24AA/Gwv8AGhWzo0dROGvGwYE9LG3A68vhU+xtqJm9lyt7ZxawJNlv0vXK6qctXpOj0kIyXr/0TbaiVbsVGg9pRltbjmUaEW56VzveJgZ2KiwIX17o19a6RjNpxlyln0tfNltrroL3I9KVPpEwCxSQZFIvGbjllzHJr6t7hR6fLOS0yL5cUISuPn9BSQV7DGWZVHEm1aqwopsGNTmbiwYAeAINz5/0rRJ0mxNcBvFQrFGFW4GUE+fWi30aQEqXP3nNvS3/ADS5vBixlI8AB8qeNzIDHFEOguf9WtY99G/kbKtdLwefS/F/d4W6SgehRvzArmCiur/St3sIgHEyr/K1cxiwMhBIFx8K0YpJR3MWWLctivpzrV2voBx0FWZMI4UsV0Gp4cOF7etEN1MGJJb5Q1rBb3HeJ0OnGwB99MeRKOoUsUnLTQy7OwAw2DZzYyMMkdxeztwIv01b0pL2vhexlyEk6Kw66jXXzBp23zmyvh4OGTvtb8TG2b4NS9vlAC0T8ypB9DcfM1mwTalv5s1dRjTg68UAA3CrDvb3fmaqCPXjwq3MwKJYAEFwT19kj3Xrc2c+iJnqMmsIrXQ0Cx4WFRtWzCvBQCaFa0IqUmtGqENRHXuSvKHO5Btc+80QnSdn4GOXZ6h1BsoIPMHKBcHlShjtjvHcjvp1HEeY/MfCumbTiCxOUtlezqBwAYi/xvQBRXFw9ROE5e18HUz4ItRXmuRY3YF3c/sj4n/ijxGtUtqTLhyrqgu5Ie2lwNR4XqzhMYkuqHlqDxHmKbmbn/cS2FYqj6L3LHAHypT2Ztd4wAe+nQ8R5H8vlTg690+R+VIUfCm9HGM1JSXt+pTqJOLTQ3riElQMhvYi45jzFLu1R9u/+n+UVVjcqbqbHw/WtEMThJHUYjLdXF2y/dI7puOndven48KxSu9mJnkeSPG5Sq/snGNHmHFCRnQ8GHMH0qherOD5+laZOkVwK5pMaoMfgmZVWEBmKqLxroSbC5v1NE5dkwG94o/4QPlSPFJlZXHFWVh5qQR8qacRvNFkuobPbRSOfi3C1WhNNeoblxSTWmyssuzzyA/0yflXuXZ3h/8ALSyqWFYRVO58Id2flj7s2VFiywkGI6214g20v5m/kKuTsw7JYVjvcMysSB4DTzpY2HhpUh7Sx7Nm7vS6nK1+l/jlNGY8TE7L2hAK2AYgajxvz0rDlg1O2bMDjVL+UH01S0gXtB+G5W19ONB97t5WQonZ5+4rFrkW4jL7OugB9avCZVv2eU5ugGp9KNPgXaBEAOe40JHDXU9NKZ0eOTk5LZC+tyY4xSatnNU3qFtYtf3x/wBtRrtHt3AijOc6BF7zE9QANa6Rht15CTmKADxJ/KlnZ2/2GgZVELMFY5plCXbU6qvHLY9QTlU2roTxNqpSOWssYu4x3+0L7qblRkl8WqvKP8ltVS/AsODk9dQLaXOoco9nIl8gsDrbkPLoPCqmIxAljTF4Vw4tmFuEifeXX2W08LEC/CppNsx2GVwWZA6qAcxBF1NuQNrX4X0verz6aMsemJSOaSlqYqfSKrOIIxqTJoL2ucp+Fr0LwMuQBDGb21sQfD8qX8TtSbFzduTYhvs1+6o5D+vmaO4fGBs5tYnU63sTqdbDma4eRtKjs9PFS9QL3seIIAmjZtVINxobkX5ajh1ox9HOE1B6anzOvysKV96cYCyoVBMeue+puBYW9KMbt76YbDwPmz57d1Qt72HDNwq+iTxJRXInJOPebk+EV96sQZMdMQbqpVPKwH+69Vt5J80MV+IYg+6m47rJ3nDWZtSb3DEm5J8zSHvBODJ2a6hCbnlfTn4UcMlKSS8Fc0dGN35Bq6mp3TuA9GI94Fv5TVRmINeQpJIwRWOpAtfT3Vv+Tm1eyJa1ING9rbrSYeLtCxYDUi3LmRQRfO9UhOMlaGTxSg6kjzNWpNbvatDarlDwmtMtbGsBqAPAbVA+GUkm51qwSa0y1AnX9oxr2SoqHRgmUG/dHeHjyt60tyte5sF8BoKZNu41cwkiIN15frpSpisUkQvKct+vHUX4cTob1xJQfhcnczSQH3sHcj/ePypfidlYMpKsOBFHN48SkkcbIwYZiNPLgRyNAwa6nSr+0k/k5Gd+u0MWztvhhllGViLBh7JPiOXy8qWgpGhBBGhB4jzFbZrEHoRTlt7CRsjOwGZQbNz04A9RfketVbhgmkl9X6f+lkpZY7vgT3iNvOruy8NiGsIu00uRYnzOnA+6tthQdviFj1y/e8hqa7ZsvaECxFUBsg1AS2g0FjzFWz5tG1FsGDWtTOIJH2khjbLHKdFNrKx/Cy/dY9Rp4VgwzxFldSp0t0PHUHgaZfpASKZBicOVJRgJMrKWF9FLFCQNR1PGh+08UJYYnBBOoPnYX+NVWSTrbZ7P4YyGJRyV7figZatJNK3tTt9HW76SZsVMuZY/8NTwLD71udjoB116U/HBydIflmoRtgrY+5WKnAbKIkOoaS4JHUIBf32pr2Z9G0K6zyPKei/Zr8CW+Ip2luHjHM3J9zX+JHuFSt4VujhhH5ObPqckvgB4jCJhkRFT7EAIAdRbhlYnj5njS1jtjrJM/wBWIUgBssnAk2JVH1J0I4j1roFgwIIuDoQeFQYPBKlwLjXQ8TY8Qeovr6edMnDHkjUluKhlyY3cWIWHgkjyM6FnDqOyUguTqwUAGw9k3JIAAJp/wuI7RFcAjhoRZhrqCOFVMHBCSzDKHaTMdbNfVfS4J08T1q5AmUlQLAjQfu90/DLVMOFYoV5GdRn7s78FnLbTkTY+ViPyr572lsZsJiTBIua2sdyQHTirAgi+nEDgbivoMnVf1w/80B2/s8SqAY1cWtYgEllCslieBILpca98dKs8ansJboVvov2tHFC0MsgAknPY2bVSVGYHW66ger+NS7x7djw0OKw79lJPHrCTYnLOeNuTISTYcsvKkLGYBTNIsLMLOyC+jgElULDlqAGGhB5aigUcRuQRYjQjoRx+NJ7rjHSFKw9sDHLl7NiFbkWOh8L8j50f243ZWky6EDW2hJ1tSQydPjWrkhGUsxU2ut/w8Le81z59MpS1Jm/H1jjDS19hcx2MzBiGuW9r9dKFxmtIxYeB/KstoD6fAVojFJUjLKTk7Y3Rb2TNh1w97FRlDg6lBwB8QNL9KFBgOVDYZLEEVbxEwIFuf6tVFjUXsgynKVW+CMyXuPEUV3aD9qDGqvY2N2y62ue98L0ElsBc/iHDpRzd7EiMnXIw8TY34HTiL/Chl+h0XwJa1Y0YzamJlQxtGjAXVirC57oNgMtuDHUfhbQUiYfQAHiNPdTfjcQYos91U66KxsW1C929tSenAmlGFWNyeJN/fqT76V062Y/q+UrJCK1tWzL51Ps/A9tdRIqyfdVr97ybr4U9tJWzLGLk6RWy1qV8akxWGkiNpEZPMaHyPA+lRgipdgaa2Zqa8Br116VqL/oUQH0G+6kcc9o1CxkX65eVhfj+vChH0ibrROoxHZs2VURxHbMEQmzDMbWANmtrYDpRbBbS7IqshLK1sr6cTyfx8edMSEMtuN+vP0q3Yira8jXlk6T8HzhtaGMv3IuzXu2BOp9qx0Y8PHXWqRw69PiaePpF3Mkw9pYFeSEk+zxiIswB5leNm8LHWxZcwexZ5Y1kRAysL3DKPSxNL0yWw+DxybtIp4LZ8bZs4c2GgXmSba+FTbXmdVMYLMpPFtT42Y6+GtZFHIhPcYcVItY35jz/AKVtt3BSxOEkR4xa4Dixs2t/D/il6bluTJpinpL/ANHCRCWQSqrIyhTmFwQeI1ror4iKM2iiCplPs9mq6ag2LDoOVcb2TjWw8yuozfdK/iDch48CPGuk7M2/g3JkDtE8gGZQLM3AcANeHEdKR1ON6r8DuknDTpfKJt8NpLJgZ1Cj2X1XVdNRqNNDYedcphdlXT2b8D1tqfd8qb/pA2yzCPDopjjPeN/aIUjKD0F9bcdB5UoIC18oJA10HIaXpvTRqFsR1U/7np8BDYeBkxUyxggAnvG3BR7R/XMiu3YHDLHEkaaKrRqB5EOQfQ/9NJP0WbJtG0zD/EOVf3F9o+pv7hT5hSMysebSP6AWrq4IaVZiyZJS5ZpiJ/tr/gVR/FIAfhf3VeOjEeooBiMVwsB33DOwPAKcwW1ulj60bkkvYj09adONULTJbVuorVTet1pYRNuRnDcQxB870zYJ7xxM3G7AnqO9/QUP2vb6ygK3DZfXXnRpo9AANA2lOyStICRozG+n3Rf5f0qlsrE3Re0PtAHN48deQ4Ciccep8wP176VN78Hlw0igkBELePKw+PwpTlUWyVbRyCfFgYmaTDnLaSUItvaia6W155TqDyOmo1rKc13LFix1JN28yTqfPwqOaPLI1+OYn36j51IsoAseHI9OoPhzHr1rDd7jWa2raFspDZVaxDZWF1NtcrLzB4Ec71qTrXt6gAhvJttsWVJjjQXJAUc7G5voLkW5chVHCYEdmb/eB9AeFvgagU6jzPwFqMYHCSOgyKSANT/5qr2RZP3F3KVYg8RUwq1tLCG97EMBqLcapxo34Tx6GrIgQwewZ5kzRwyOgPFVuDY2IX8ZvpZbm+lM+w92xiAVfMGXQZR3h4e+qG6W82NwzJHCrSqWIWBlYglzchctmBub8dDc8zXV9yVxEUEnbxWnmmefKsMyoplbMytJ2bcCTwuAABfnS5wlPZOhuKcYcqzk+9W7skJUrnaNB37nvD9oj3jwoDhmA0ze+uzfSps/E4nDBkVVMRvIolJLrqLIhQF7aNyNmIsSK4gVN9RRhBxjTdlcklKVpUEG4cbitYnZTdGKnqND7xVASFG6j9fGiOcEXHCi0VTHTd7bsU6iLEhDJ7IzqLSX0vfk3I0J3x3a+r2ljUiMnKRe+VuVj+E/A+eixiGtYnqNenjTlt/aats+JA+bNkYa30B1v4gi1uIrO4OE048M2d1ZcbU+Vw/Ing1mW/SvUNZl/V60GM6/upDbBIrgWy3YNwu3eNyeI1NZu1vdaZsOzB1BPZsTZyoOnH2tOuvnSIdtt2RXNaFDZEH3rcCSNW14Dyoa+DdZo4yrfWpCCBcd0HhbXibE66cqb3LdJbIOilfln0lgMSr6hha1/G/AaetaNsnDtqYo7nj3Rrxvfxvf3muZ7MGMiJKMJgCRlbjbiLSjS9tLEcaY9ib5QyxkuSliVufZzLoQJB3Wt4GrJp8BnCUdpIMHc7CmRJAhGRsyqD3b8eYvxF+PL0qPfPdmPF4eSPKna5LxSMO8rA3AzWvbkfAmrOB25E6lkkRsnt2INujeKnrRPCPnJbkQP18qlFFRxnYX0W4ozxNMY1jR1ZrPmYhSGsoHC9rXNrUeggijx2JRVTIXLINNHYksq9ASCbcrX510kuI0djwQMx8hc/KuMbGzyYtJXe/afZyd1i129p1GuRQMpudAEFxltSM2JTWk39Dicm5eEX9t7n/WmlkJysqARnkDnFjYfd4g6cGvypE3f2CZ2lhLPFIilrixFgQCrC4J46W0ruOygqxvGJM5BBIY94BuBIvcKcul+lVcXGvaaKoZgMzAAE3Nzc8/8NffTcODRFRZn6uu7KmabLwwhiVVFlRQoHQaD5Vs5tYDj2IH8bkX9ymrDr3D+uFD8TIFnLE2VMNGx9GlJ+FdCBhkC8bjVVrAEsL5R90qCY7g/vKQfSruxMS5yIfu8T+yBp87elLWxdvRyxEzRkNfPGpB0ViTcE+1diTm/atyo7sjbMQuGvGTwzCwPrTZ7oERoik1tU4NUcE4IzAgg86uCsrRcD7yCzxOBqD77EED4mim1b9hNlJVuykKkaEHIbEHkQbVR3gjusbdHUe//wAUWxKXVx1Uj3ijJ+lEE/c7YbYvAnEPjMaJLyCy4ghbr7OhBPTnQP6Odn/2hJKmKnxLBYwwAmbW5sb3vcaim36GJc2z3HSdx6GONv8Acas7i7hts+VpDiBLmiMZURZNcyNmvnP4SLeNYtxtHOp91g+1XwMOih7Zm7xVModmJ5m3DqbCn5txtkI6YZ2/vDrdQZiJW494IDl+6dMvI6aVBsqLLvJir84Aw/gw4/JqW/pCmMe2kkvbKcM48lKn5g0CAPe3dmTB4rsBeQPYwtaxYMcoU8swbQ+h0vXQv/SGy8BAhx5DO1lLs0li3EhEQ6KOpHDiavfSLhl+sbLkYezjY4/42VvnGKD/AEu4Ez4rZ0OYL2rSxhiLgMzQrw9RQIAPpG3QTBiOfDEnDynLYtmysRmWz/eVlBtfpxNxa59FO7GHxSTyYmMSBWREuWFjYlvZIvfMnuqxvju1jYNnESYxZMPAIlEKwhdMyxqc983dzX15CpNgmTD7vtLArGaSYSIApJJWZI72GpGWK9TyQT97dlLg9oPHb7EOsig8OyYhst+Nh3k692ugfSRuTAmDaXCwrG8Jztlv3o+D3ueQ73kp60P+mbACbD4fGopF1yOCLMFkGePMDqMpzC3V6cMXtwJPgVexhxkTob8O0tG0V/Bg7rbmWXpRII21sJh8Phdk4xR2BYxiaWId/vRXdvZa5GVzwPE6a0Ug3rwLHu7ZxCH8MkcQH/yYUH41Jv3sw4XZMKqdcJiUeInWyh5Fiv1IV1B8QapYXbG13HsbMxQ//HICfe0gHwokDUW8sP3NsYT/APoIv9siVx76QMGiY1mjngnWYCYvAAIw7Fg65RI9jdc3tffro8s2OP8AibAwz+IaE/kaQPpDaTtIe02emB7rWVMtpNRcnKoHdvb/AFVGQUZlvaruw5BdoyBr3l08NR8j76qmqruQbgkEHQjjVWrREMckQLIuUat05D/kij28uz4YooVWKNWYliVUAmwA1NvGlLd3aijEKcQxyad48vMDlRzfzHdpKnYyDKiDVSCCXudLcRYCs0oy7iRpi4rE35BmNhAS4AGo4etD7/q9RJiJL5WcsLcKn/XCnpUZ2N2Nw6R4gH78gJUcg2paw62/OmzZGEjm7OQxo0iAAORdlI0OvUGufttc4jFIyRNmU90Bhz7t9VsOgvzNMUW1ZMHBJiSFZHmKhe8XDDOHzKwW2qEcTwoYsmiKjk5/U13DVJx4H0Q8b6g8QeB8xz5e6q2OnMKqoUZbgCx4AmwAHO1b7QjnBcQz4NnjOVlkzx62DWzZjfQ8vEcRXPdq7yYyGZFxEQQsQQTcoVJF2Q3toPdcXp7nG9i7mlu7/wBMv72QuZYez7vausVxo12dBoR1DXI4d0dK7dgx3RauPYDHx47FYeNY3XsJBPmuCLRg2zDldio48665s5uNG090Zcta3RW3ge0Eoyhswy5TwYNYMOI+6TzHmKUsLsw4V2ijQuScypGyBgL2uGlYd2+nE+zY0y7VnYzZVD2QFiUaMHMTlUWkPS54etVpJGt3hKRro+Hjk48f8M9aolcrUqomHJmi32+OHx+Tf4mYeAKD/dzCxCXuUbNbPpmRjfLfnb2tKGxm8znkD7rdz5rf1q/h8QO+eOUC4ETxcF4ZXPSw00oZh5AJZIzx7gJ5aCxPqfnWqKt+4mdr6tmELcvD56/nQ3aM0ccj9o4TtIlgS+t5HEojUAftEe6it9WNtL6dOFcx+lzaZTEYdV4xlZyPFTZPk3vqzlpTF8sY8bsgoqqF7qZQttRZRb5VIMOCtmW55Vdm2kpjEl+61iLakg6i3nx9arqXYZn+yTp94+ZrVba3KcBHAIEjyjXXl1PKr+Ek7oA9/L0qnBAMt3IRBwBNtPE8vKrOHxUbew6t+6bj3ikSRZEW3m7kY6yLRhTc0v7fe5hX9rN7rVJtDebDwHLJJ3xxVQWYeduHrVZbRTYVyUvoRFsNOnScfyKP9tBtwNozHazxPNK6/wB4UK8jsvdJIsrG2gWh24+08UpxZwsmHiiDCWRpwbBTnsQRoLAG9/CosJs3FwbTiyyxLNP2sqSqM0Zzq7PZSOYvp4iuTPqsUZOLlut39lX+W5oUJNJ0Me8m01wm34pXNkaJFkPIK4ePMT0BAY/u0U353HkxmMgniZMmVElzGxCqxbMtgcxKsRbT2R1uEDbsUuIMWIxmJXvSPhmfswAgiZtSFtcXJ8daOxti8LPhsDFtF8sga47JT2ahSyZe0zaNYgAEWtVX1mFOr93w/wDHnwHtyf8APcK/TRtYJ9VjQjtVk+sD9nJ3UJHizG37hovtrAptnBQzYeQRyKwdCb9x7WeNiuqkGxuPwqeBrm+8O78irHPiJJWklxJhcuNct2CyAk80QEDgL25Ve2zsX+zmjME+MjMkyRs4ZVRlIJNimpYcswtxqq6/C2knd3X3ck7Utx52xs76vsafDSTdrLHh5JXYkliA5kzd4k5Qe6Cfw1HtDbjbK2XgiIg7lY0KlioBMbSObgG/eFvWk7fTdwQQzzibFdoCkZaaVW7ZXtcC3eIFzo34DpbWo97NhQx4eJkExMhiCyPNmRc+pvGTe1hxtbhVIf1HDPS436nS/B/qWeGSv4HbZm1RtnZ2KjdFjkuUC3uAwAkhfXlnH/SaVt9sRm2Nstw1pE7JdD31IhOtuIIaMetDt6N2cKsWKWFHWXB9iWZ2zCRZQDex0BFzwtqvjV/ePdvBpg5ZUhVCIonR0d2kzObWdDcBDoL3/Fwy1Vf1LG9Oz9Trx5qvPm0Tsy3D+8e8EOO2G7GSNZmVC0eYBu0jkUuFQm9jlJHgRXM8PhMMwvJsnEkHUSQSyOCOtmRlHW16a59iYeTBhhh1jP1FcSJ1uPtFF2RjwN/+7wrmYiRXLLiEjbibrKCCeWaNGv51p6fqY5rpVWwucHHkZi2AT7u2IvAGG3xsaX95cRAzp2D4xtDf6yUNtfu5CemtEExeJHDaijyxGJHw7OhO22lazSYsYmw0HayuR/7qC1aChUqnOCCb89R41ahbMDpYjkb+/hVmJQVyuARy8PI0LICQtF8LhfsrgcBmPqf+fhVc4ACxDG1+BH50QXEHLluba6ctaDZGCXa0gNXcpOtU8cmV18QDwI4+flxq4KjCdX3c3TgTZQxIh7bEmI4pQcxvKoaSFQqEHTRbDjr1rfeG85kEuEU3aU5D2pS8f1uOJx9oFvaPDd0Wz9uTzBVU3T+kJ8NCcNJ/hgt2b5cxUE3KEX9m5NiASL2tbgVwmIgkAyYqAhrA5igdAALFQQDcFFFj58qGiLdtbjFdcjQMdI6qqXWMI6LI5Ase0kKSOjOCQIoweAv2nBcthY3owCS7LkbExojKpm0t3XDFls443By35hj1rleP20yTBVmWOIx95kVCVYZ+AAub3tbo54XvTluhjJNpSKGMhwkHZGQuxPbTJYoAlyqICM5UcSEvxtQhPVVR5DO1dysYNx93kwsTMQBJKbtfkgJ7NPcb+bGm/CTBIxIxsoBJJ5BRreqkq94i3E0vb7Y90gigiPelck3/AAJqw8CWK+gatHCBixvJNRXkrbJ2vJM00jJiQpkIXLHE4AA0W9ib2I01qeTafZ6u5jXjebCnysTHINdelbbG2PjYowIZUW4zGN7mzHib2trar+JXaJiYMIy2U8bWOh1p8MOKSTlp/wB/9GfJnywm41dOvpi/xBOz9vRyRyMkkb/aC5QOALBpACr6i4jI9a12MoYuzhs4IJKnXvai49/uoTh8NPED2scYuy2IAsTlkGtueot51HtIGKGSaN8syxxsGFi3elQPcHQg6ix092lpVibS4DqeTeqHqJtNFYg+Q+BIrjv0t4ZhjEkawV4gFGl+4TmBA4e0Kb9nfSIFUDFRG/DtIdQfOP2l9M3pSV9J0WIbFhpInAKXjUd6ydSFJykm/Gx08KTLJGUbQXCUZU0UNj74YjDqIxkkQWVA41XXQKw1I8DfwtVvF7zY2TNcqLm66XKkcLNpb1vSzs45nHhrRd3NKeWa2TDpRRO1MVG+dndm43cB7eIJuB6UZ2dvzjDcXDW4d3n00NqouoNT4JrL1sTQ70l5DoTDeI25PJZnazWt3eXM2PXxoWwrxpb1qrGlzySlvJllFLgL7obdXCDFFjZ3itF3cw7RQ2XMOlyONXNr70xnH4fFoJDkUB4mFspswYISejnpqPHSDclo/wC/rPnMRwUzOEIDkI8ZIUtpmte16cN4MFg5W2jI4ieS5bMz2kU/VoGw4jCm5DSZlOUEk3HK1ZZdFilkeV8tU/saousklHSJO9G3MPNEIcOkgXtpJ3MhW+aS91UAnu94+4casf24cTtDCywQu8iJHH2dxmdkzlrHgAQ3PhbWug47BYOGZO0TBph4+0QBhHlLmWPtVCnuq6xAA3Bdhe2U60L2bt/AQPCqvh1WIQWdVUsSfrMMxLgFm7giY3/EDzq8ejxxSj9v/LkDySbv+bCPvDvQ00bwOpDLinmDNJmKe0BFa3BcxA1tpwovvlicRNAk0mAWLtmQxyiTPJci6DIBdSyjQEC9Gdn734cQYY5h24jKnLhzeN/q7iQ91LEPOEYAXHM2ArbB70wDLO8E5nbsGkVcO10aOPsHIlvldcpLoLCxDXPe0kejwxaaXG63fmr8/BHlk/Ir7S2/i8Us0ZwpKzMhyiOQlXS0d08SUCnxBHWqmKwGOxnZ/wB1kYxRrhwVicXCErZifvA5r8LG+gpzffoo3+BMyrKvfdVRmh+r9nLdWbRzKO0AOhubkXqjtLfRjmKxvlEeJXWWH/NSJUkZI2tmVomNgNA5sTc1fH0+LHWlVX7UVlNvlgrFDa2JhSFopGR2KC6qrO0WYlXYkElezY62uUPEiocJhtpzxt2YLIQuCYfZC6qwQJY6lVaUAyDhn48aMr9IDu5eLBMzM7XIdjdLzsqAKmjA4l+90A050v4be84VVhXDQpJEUaMyZi8b2i7VgjWt2nZK1uWZrGxqLBiSpRXvwiOcvcK4fdjaksXYdtGIVKoFMwCMto2QqUBzoRLHY6+0OdJE+EkBdexgcrcNmkCyAqSDoJlJ1FuBvannZu9mPnVjhYICiAd1SCY1VUQAK0oYgdkp4HUdKB43Yk2d5MTsuadpWeTNG7pbMwYhVQMCAWNr/i8BTYQjH6VRVuygNjzf/blOn3ZZiPMETn51n9jTWB/s6Pl3jNLl48R/ebW9akfA4MKc2zNop3Abhjx173ei9mrS7OwhW/8AZO0Se61gz5T4huxvY8fWr0AHzYFwpEgwOFTixEqvIwGuUASSynlotgeelCMOw43Guo1p7wOyWJP1fd9iTZlOJmkZdRpdJMi8R150pb6YGWKe+IeAzyAtJHCRaE6BY2Ve6py24X8zxIaID58Rrx0rxZgaHW4dOvTnWwv+v141Wg0SY975f1p+jV9ALDyoTKdDRLD+yKhDbeDCiLFZQTl+zPwAPyNEnwcf4F9Reh29EwfEBl5qnzNFZjpRAa7PiXNcgADwAru+70MYw8YiN0Khgw+8SLknob8uVrcq4BhGuW8Db4CjuxN9J8AcoAkhJBMbG1ieJRvuk9NR4X1qyZEduQnnSFvXt6MY3sxlLxp3GLZVVlJvma2lmJGl72taiWD36gmhMkItJrZJiIxcWzd8nK1s19D7q0lwP1cmd44y8rghlOYxKxGe76XXUsWGpJ8rjNk7aUvf8Sd6WO3B7mmxdszmKPtWytIwJZWZWRCwKlmY6BsxIXSwsLagUcVHB720MQi2tm/u7REjRgGaEm97jjpbWkTePZPalphBOhQRu0KLYsntB1KkqxUXFgAQRyBFB8BvCpU4d5FSBnzBxceOYKb2NtdBxOvWpjnBt6Vyzp48eDLhTbSdbvzfn+cfmdAmwTIJc+MbER5GsrLELHRlcNGoJKkeR1pe2rJnw7oT3syqB65mPl3f+oUMixGy4XDieYkG+gJHiCMvAjQ1cnjNjqNNCep4aVryQUdjkKTYo4N8yjmCL+lr1cmSMx2ZsgOgIOtzw4G4oFs/HKjMj6ZWZeAsQCbakGx9KvYlBJHYEgX0OnHr3Rc1ypQakdWGVOHyC8Fhwksig3C2ANrXB8PSrpodsgm73N9QL+V6IGnswGHhVXFY5obAAENc6+Fv61YY1U2lhmdQRxW+nn/4qEI/7df8K1q23ZOi0LPjWpNHSiWFH2ux4ot/1yrVdosb91QB4ePnQ69T4Qa+dxr46UQDmuLbEwJLiJpZSAwGeRmsMxHdDHT2Re3SisOHwgT/AAMzWGpdrX/ipO2X/hR6ng3lqx5U04M5l8xalyCjbe+cR4P7CIR3dAWUtdQbm4N9LkBb+NW9zCpwcRZI2e7gsyKzGzta7EX0Fh6VDvAmbBSD9nN/CCazcZ74S1/Zdx77N/uql+kv5DOPkSyho4m14GNDpa3C3UirGxdiYd1ZTDGucEHIuTRtPu2vpQyWItLx4Lp4XJufgKPbE0e3QVW6Ct2cv2FeNVs8qc2AkddeZspFjRfYeFld1b6jHiywaQFpQC65cpV+0vcgyofRbcKE4kfazoOUkij0JH5Uc3NSHOi/XJMM+RRbtVSzsEz92UEWJS9uB7pFaYcimX9qbMwFpTidn4zAMACJY7vErW9nMuZe8D+H1FV8LDs3KDBtnFxsF1DM62OlgO6unHnyroxwePjSUxYqHEqQNJo8hIKjXtodD/Br1qtM2MaECTZ+GkHZtYriB4cni8OtMogkSxldE3hDd1luW0sL2U3lPH86thbQA/8AqOxyDuBteAGUfbXottmG4BbYiqGYE2OFN7gaDKb30NTYaFfqq5dhi+RQzEYUXsRqCXzHnyHGpRAHiMLgAL4rb2Im5FY5GYNrYWUdpQne3ZcBwbHZ+DkEMLLJJi5e7IbkoY8jAMy/aq1xYCx6V0fYss6qow2yYoTYd95IY1BI7x+xV2NyDy51tvFs6eaJxj8VDhoSjoFhkKoxIJtLJMNQLAgLl4Ne99BRD5zVra1hNYtzr1rDblVCGH51gk6itWW3OsZL1CF7GH7aO/IL8GNG5Wv5VlZRAylsl/bblnPHyFQbTYtbT2jf0GgHxrKyoQ7NuYRBgYE7xCgSvlKOrdoWaRbEXzgEXW+ltDfQtbBWXI9xG6lQCCp73Pw5el6ysrD1Unrkn/jx96f7FMb18gzY2zTh5JFY3iBIhF3Y98k2DElVC2yKAFtfnegW29nxIl0M6mWUl1vGTnIDXYlDbSxJvYWPrlZVMeeeOUlH+bAWyr3/AHKuBsLZsRJbSzZ4V0Nv2ATx+FDdutlYskkJQqCS8ymTNbXuqNfO9ZWV0e7OS3f5fsdTF/T4Sx6rfFnJ3YkljxNyfXWvY8Y6qyqxCtxH64elZWVDCi/sI6P5j9fCiN6ysqrIamoySxsDYeHGsrKAAbtKJSe4GJ5njeh1ZWVcJlSfdPpXlZUIHsK1oYz4f1NMOy30086yspUgLkJ4s58PKttTFNb+AgfOhG5OIBMoX2SsZtw17wJ/XSvayqr6WXfKDYmJe6k6XFHNgsTIST92srKqwx5OZ4xv75ih/wDsTfzvTjuXMO3Pa4ZpVyrfIgkWwVvue0faGmU/1ysrRDkW+RzlwOzSr9kfqjtYgRl8I5NuHZ9zN4gqeFWo9hSiLubQxVuzY2PYOLdAWhvb1v41lZTSEe09k4vsVP18m2Q6wRcfZ1ygda22ds/GthRfGoFC6ZcMoblbMzOwI8lHLUcDlZUIWdn7LxTIofHNl0v2cMaNbMbjOc1jbmALVL9Tw0UgcyTYiS9ljedpjc80hZsoYfiAFhm1AvWVlB8kPn/fDDGPHYlCjIe2dwrWDBZD2iA5SR7LjgaCMt+FZWVRkNLVqT0rKyoE/9k="/>
          <p:cNvSpPr>
            <a:spLocks noChangeAspect="1" noChangeArrowheads="1"/>
          </p:cNvSpPr>
          <p:nvPr/>
        </p:nvSpPr>
        <p:spPr bwMode="auto">
          <a:xfrm>
            <a:off x="2057400" y="1219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752600" y="206001"/>
            <a:ext cx="533588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Stewardship Behavior</a:t>
            </a:r>
          </a:p>
          <a:p>
            <a:pPr algn="ctr"/>
            <a:r>
              <a:rPr lang="en-US" sz="44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Measurement Criteria</a:t>
            </a: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867701" y="1614451"/>
            <a:ext cx="7675350" cy="48524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b="0" kern="120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l">
              <a:spcBef>
                <a:spcPts val="750"/>
              </a:spcBef>
              <a:spcAft>
                <a:spcPts val="600"/>
              </a:spcAft>
              <a:buClr>
                <a:srgbClr val="00B0F0"/>
              </a:buClr>
            </a:pPr>
            <a:endParaRPr lang="en-US" sz="3000" dirty="0"/>
          </a:p>
        </p:txBody>
      </p:sp>
      <p:sp>
        <p:nvSpPr>
          <p:cNvPr id="5" name="Content Placeholder 6"/>
          <p:cNvSpPr txBox="1">
            <a:spLocks/>
          </p:cNvSpPr>
          <p:nvPr/>
        </p:nvSpPr>
        <p:spPr>
          <a:xfrm>
            <a:off x="445175" y="1943100"/>
            <a:ext cx="8229600" cy="429415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b="0" kern="120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l">
              <a:spcBef>
                <a:spcPts val="2400"/>
              </a:spcBef>
              <a:buFont typeface="+mj-lt"/>
              <a:buAutoNum type="arabicPeriod"/>
            </a:pPr>
            <a:r>
              <a:rPr lang="en-US" sz="3400" dirty="0">
                <a:solidFill>
                  <a:schemeClr val="tx1"/>
                </a:solidFill>
              </a:rPr>
              <a:t>Involves individual decision-making</a:t>
            </a:r>
          </a:p>
          <a:p>
            <a:pPr marL="514350" indent="-514350" algn="l">
              <a:spcBef>
                <a:spcPts val="2400"/>
              </a:spcBef>
              <a:buFont typeface="+mj-lt"/>
              <a:buAutoNum type="arabicPeriod"/>
            </a:pPr>
            <a:r>
              <a:rPr lang="en-US" sz="3400" dirty="0">
                <a:solidFill>
                  <a:schemeClr val="tx1"/>
                </a:solidFill>
              </a:rPr>
              <a:t>Is repetitive and can be tracked over time</a:t>
            </a:r>
          </a:p>
          <a:p>
            <a:pPr marL="514350" indent="-514350" algn="l">
              <a:spcBef>
                <a:spcPts val="2400"/>
              </a:spcBef>
              <a:buFont typeface="+mj-lt"/>
              <a:buAutoNum type="arabicPeriod"/>
            </a:pPr>
            <a:r>
              <a:rPr lang="en-US" sz="3400" dirty="0">
                <a:solidFill>
                  <a:schemeClr val="tx1"/>
                </a:solidFill>
              </a:rPr>
              <a:t>Can be broadly adopted</a:t>
            </a:r>
          </a:p>
          <a:p>
            <a:pPr marL="914400" lvl="1" indent="-514350" algn="l">
              <a:spcBef>
                <a:spcPts val="1200"/>
              </a:spcBef>
              <a:buFont typeface="+mj-lt"/>
              <a:buAutoNum type="alphaUcPeriod"/>
            </a:pPr>
            <a:r>
              <a:rPr lang="en-US" sz="2400" dirty="0">
                <a:solidFill>
                  <a:schemeClr val="tx1"/>
                </a:solidFill>
              </a:rPr>
              <a:t>Not just by experts</a:t>
            </a:r>
          </a:p>
          <a:p>
            <a:pPr marL="914400" lvl="1" indent="-514350" algn="l">
              <a:spcBef>
                <a:spcPts val="1200"/>
              </a:spcBef>
              <a:buFont typeface="+mj-lt"/>
              <a:buAutoNum type="alphaUcPeriod"/>
            </a:pPr>
            <a:r>
              <a:rPr lang="en-US" sz="2400" dirty="0">
                <a:solidFill>
                  <a:schemeClr val="tx1"/>
                </a:solidFill>
              </a:rPr>
              <a:t>Not pre-emergent</a:t>
            </a:r>
          </a:p>
          <a:p>
            <a:pPr marL="514350" indent="-514350" algn="l">
              <a:spcBef>
                <a:spcPts val="2400"/>
              </a:spcBef>
              <a:buFont typeface="+mj-lt"/>
              <a:buAutoNum type="arabicPeriod"/>
            </a:pPr>
            <a:r>
              <a:rPr lang="en-US" sz="3200" dirty="0">
                <a:solidFill>
                  <a:schemeClr val="tx1"/>
                </a:solidFill>
              </a:rPr>
              <a:t>Has an impact on water health</a:t>
            </a:r>
          </a:p>
          <a:p>
            <a:pPr marL="514350" indent="-514350" algn="l">
              <a:spcBef>
                <a:spcPts val="2400"/>
              </a:spcBef>
              <a:buFont typeface="+mj-lt"/>
              <a:buAutoNum type="arabicPeriod"/>
            </a:pPr>
            <a:r>
              <a:rPr lang="en-US" sz="3200" dirty="0">
                <a:solidFill>
                  <a:schemeClr val="tx1"/>
                </a:solidFill>
              </a:rPr>
              <a:t>And/or will engage the public</a:t>
            </a:r>
          </a:p>
        </p:txBody>
      </p:sp>
    </p:spTree>
    <p:extLst>
      <p:ext uri="{BB962C8B-B14F-4D97-AF65-F5344CB8AC3E}">
        <p14:creationId xmlns:p14="http://schemas.microsoft.com/office/powerpoint/2010/main" val="3860432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QTEhUUExQVFhQXGBgXFxcYFxwcFxwaGhwcFxcYGhUaHCggGBwlHBccITEhJSksLi4uGCAzODMtNygtLisBCgoKDg0OGxAQGy8kHyUwLC4tLCw0LCwsLCwsLCwsLCwvLCwsLCwsLC80LCwsLCwsLCwsLCwsNCwsLCwsLCwsLP/AABEIAKgBLAMBIgACEQEDEQH/xAAcAAACAgMBAQAAAAAAAAAAAAAFBgMEAAIHAQj/xABHEAACAQIDBQUEBwUHAwMFAAABAgMAEQQSIQUGMUFREyJhcYEykaGxBxQjQlLB8GJykrLRFSQzQ4LC4aLS8RaTo1NVY2SD/8QAGQEAAgMBAAAAAAAAAAAAAAAAAQMAAgQF/8QAMBEAAgIBAwMDAQcEAwAAAAAAAAECEQMSITEEE0EiUWEycYGhscHR8AUjQpGi4fH/2gAMAwEAAhEDEQA/AEV4lPFVPmBUbYOP8C+gt8q22fh2nXPHJYXI7663sDyzdasHZE4/zIj/ABf9lZHlhF05Dlim1aiUTs2I/d+J/rWjbIj/AGh6/wBRVrF4eWJC7mPKLXIzcyANLdTVaHHhvvR+rhT/ANVqvGWpXF2VlHS6kqIm2Kn4m9bH8qjfYY/GPVf+avHE+MXpNGf91SMJB/lP6C/youbXLAo3wCG2CeTJ8RUbbBf9k/6j+Yo2C/8A9KXz7NrfKvPrAHHMPNSPyqdxk0oAPsSQfd9zD+tRNsmQfcb3X+VMoxS/iFbDEL+Ie+j3H7E0oU2wDj7rDzU1EcOfCnRZfGvc1Tu/BNAk9gfCtexPSnZ0U8VX1AqFsJH+BfdR7qBpYnGM9DXmU9Kb22bEfufE/wBa0Oyoz+Iev9aPcRNLFK1e2pnbYyfib4H8qibYg5OPVf8AmjriDSxeAr2jjbDPJl9xFRnYbfs/xH8xR1IlAcUX2bu/NJGZsjLh1IzSmwGrBTkuRnbXgK8TZDBhmU5bi+o4V1/dvBxYvAIikh4i3PQtc3uvQ0rNl0rYbhxqb9Ry7ae7BjhOIjkDwiwuylJMxIGXLqCbG9w1rA0EUV2PbGwuwwOJMzAxCN8kY0UOwGQgHn2mWx5Ec71yFIT4UcGRyW4ephGEqiSRrViNaiVDU8amnmRlmJKMbJwWdgKFQV076IpIu0mEioWyKyFgCRlJDZb8CcwvbpV1srMuR+A7u3ucGUEgUS2huUhsAtwTbTTzN+VHNjbViClLgZSQKh29t5UAyXYggmw6UdUrFdvD29Te5xXe/ZBw2IkiJvlIsQLXBAYG3kRSrOtOO++2vrOIeSwANgOtlFrnx0pQnkqrQ3F8FKRarSLVqSSq0j1U0oquKjYVM71EzUGMImFa1uxrS9QI8bq4c9mQQQQTcGtyTeh021ZIMQ5SxUhQynge6PcdePzq3gsWknsmx5qeP/IrlZMc9TyPhm6OSOlQXKINtk9g2p4r8xS1ambbw+xP7y0tgVs6X6PvM2f6iOQaU9JiXAAvwHQUjyDSnZhSutSajfyM6ZtN0brjXvxHuoDtra84mOWaVNF0WRgOF+ANFgNPEGlzbB+3f/T/ACrS+khHW9vBfqJycd2bpt3EjQTNbxCt/MDTFuhtDte2+sRxzWyZbxoLXz34Jrew91J9qZtzF7sviyfJv610lCLfBjcnQ0pDhCBfCp5gC9ats/An/JYeTMPk9YFrW1M7aK6mYdkYMnQzKPB2/MmtDsDCnhPMvnY/7K2jFelaHaiHUyJt24/u4s/6kU/0qltPYxhiaX6xG4W2gXU3YL+PxvUmL2nFG+VmN7agAm3uoOuLEuMSzXj1Cg8PYN+6f2r0uUIcDYanu+CFcZ5e4j5E14Md4X8ifzFbbU2ayyv2cbFNCMoJAuNRp43oewpThToeoxkrRfGNH4TUgxq9D8P60LFYTQ0g7aC0cgc5Re58Kd/oskK9vGfx/AqD82+NJuwMLa8h4EWHv1HnoKbfo9kGeU82fX3D8gKz5XyhkMaSTLH0qYpg0UWchGUsRfQkNYedvzpJX0py+mOHXDN07RffkI+RrnqpenYktJlzN6gkYh+Ee4Vgw6/hHuoaoq1gsRkkVuQN/wDn86duhAZweyEJUsQqm+ovcWtp059fdVsYVY3Chjp94fMV5BLnVSpJAYXN76eIJsBcLqdLiqe2cUAoKOpbMQcuo53N/dw0qmPJLVRfNghouh92VvDh4BfI0jDmQNfU/wBKj2t9I7OMscCJ0LsW+AC2rmuHxrKePGp5sYWIJAuBYcelvyrQ37mCOGlSJ9rZpXZ2K3Y3NhYdNBQeXBN4e+rcmM8PjULYwdDVHJj4wS4B8mCfp8RVWXBP0Puox9aXx91afWl6/ChqY1IAvhmHI+41AyGmb6wv4hXnaqeYoaiwrFDXmU0zNGp5KfQV42ET8A91HUErbX/xn8x/KKpW6aHlVnab3lZhezWKki1xYa61XFCC9K+wkvqYRw0kmIUwki4GcMeOhAsSP3uPhQ2eBkbKwsf1qOoonu4PtW/cP8y0bxGHWQZXFxy6jyPKs08yxT01sPji1xu9xNkGlO7rSztLYzpcr306jiPMfmKapBSurnGSi4v3/QZ08XFtMrKLMaWdsLbEOP3f5VpomFmFLW2Red/9P8q1Ok+v7idR9P3lG1Nm5CdyX94fKljJTZuOAIpidAGBJ6DLr8q6ceTEw+5Cgk6AAknoBxNCsHtyJ3yd5SdFLDQn0OnrUO0t4ImjkRQ5LKyg2AGotfU3t6UtwsAynoQfcb1J5d9h+PBa9Q+onGt8tDxvDh/xN/A39K9/9QYf8Z/gb+lM1x9xXbn7A7amylM+c3YNa6Djcd0a8gbDx4+j3u+iLFZYkQ24AA/Gwv8AGhWzo0dROGvGwYE9LG3A68vhU+xtqJm9lyt7ZxawJNlv0vXK6qctXpOj0kIyXr/0TbaiVbsVGg9pRltbjmUaEW56VzveJgZ2KiwIX17o19a6RjNpxlyln0tfNltrroL3I9KVPpEwCxSQZFIvGbjllzHJr6t7hR6fLOS0yL5cUISuPn9BSQV7DGWZVHEm1aqwopsGNTmbiwYAeAINz5/0rRJ0mxNcBvFQrFGFW4GUE+fWi30aQEqXP3nNvS3/ADS5vBixlI8AB8qeNzIDHFEOguf9WtY99G/kbKtdLwefS/F/d4W6SgehRvzArmCiur/St3sIgHEyr/K1cxiwMhBIFx8K0YpJR3MWWLctivpzrV2voBx0FWZMI4UsV0Gp4cOF7etEN1MGJJb5Q1rBb3HeJ0OnGwB99MeRKOoUsUnLTQy7OwAw2DZzYyMMkdxeztwIv01b0pL2vhexlyEk6Kw66jXXzBp23zmyvh4OGTvtb8TG2b4NS9vlAC0T8ypB9DcfM1mwTalv5s1dRjTg68UAA3CrDvb3fmaqCPXjwq3MwKJYAEFwT19kj3Xrc2c+iJnqMmsIrXQ0Cx4WFRtWzCvBQCaFa0IqUmtGqENRHXuSvKHO5Btc+80QnSdn4GOXZ6h1BsoIPMHKBcHlShjtjvHcjvp1HEeY/MfCumbTiCxOUtlezqBwAYi/xvQBRXFw9ROE5e18HUz4ItRXmuRY3YF3c/sj4n/ijxGtUtqTLhyrqgu5Ie2lwNR4XqzhMYkuqHlqDxHmKbmbn/cS2FYqj6L3LHAHypT2Ztd4wAe+nQ8R5H8vlTg690+R+VIUfCm9HGM1JSXt+pTqJOLTQ3riElQMhvYi45jzFLu1R9u/+n+UVVjcqbqbHw/WtEMThJHUYjLdXF2y/dI7puOndven48KxSu9mJnkeSPG5Sq/snGNHmHFCRnQ8GHMH0qherOD5+laZOkVwK5pMaoMfgmZVWEBmKqLxroSbC5v1NE5dkwG94o/4QPlSPFJlZXHFWVh5qQR8qacRvNFkuobPbRSOfi3C1WhNNeoblxSTWmyssuzzyA/0yflXuXZ3h/8ALSyqWFYRVO58Id2flj7s2VFiywkGI6214g20v5m/kKuTsw7JYVjvcMysSB4DTzpY2HhpUh7Sx7Nm7vS6nK1+l/jlNGY8TE7L2hAK2AYgajxvz0rDlg1O2bMDjVL+UH01S0gXtB+G5W19ONB97t5WQonZ5+4rFrkW4jL7OugB9avCZVv2eU5ugGp9KNPgXaBEAOe40JHDXU9NKZ0eOTk5LZC+tyY4xSatnNU3qFtYtf3x/wBtRrtHt3AijOc6BF7zE9QANa6Rht15CTmKADxJ/KlnZ2/2GgZVELMFY5plCXbU6qvHLY9QTlU2roTxNqpSOWssYu4x3+0L7qblRkl8WqvKP8ltVS/AsODk9dQLaXOoco9nIl8gsDrbkPLoPCqmIxAljTF4Vw4tmFuEifeXX2W08LEC/CppNsx2GVwWZA6qAcxBF1NuQNrX4X0verz6aMsemJSOaSlqYqfSKrOIIxqTJoL2ucp+Fr0LwMuQBDGb21sQfD8qX8TtSbFzduTYhvs1+6o5D+vmaO4fGBs5tYnU63sTqdbDma4eRtKjs9PFS9QL3seIIAmjZtVINxobkX5ajh1ox9HOE1B6anzOvysKV96cYCyoVBMeue+puBYW9KMbt76YbDwPmz57d1Qt72HDNwq+iTxJRXInJOPebk+EV96sQZMdMQbqpVPKwH+69Vt5J80MV+IYg+6m47rJ3nDWZtSb3DEm5J8zSHvBODJ2a6hCbnlfTn4UcMlKSS8Fc0dGN35Bq6mp3TuA9GI94Fv5TVRmINeQpJIwRWOpAtfT3Vv+Tm1eyJa1ING9rbrSYeLtCxYDUi3LmRQRfO9UhOMlaGTxSg6kjzNWpNbvatDarlDwmtMtbGsBqAPAbVA+GUkm51qwSa0y1AnX9oxr2SoqHRgmUG/dHeHjyt60tyte5sF8BoKZNu41cwkiIN15frpSpisUkQvKct+vHUX4cTob1xJQfhcnczSQH3sHcj/ePypfidlYMpKsOBFHN48SkkcbIwYZiNPLgRyNAwa6nSr+0k/k5Gd+u0MWztvhhllGViLBh7JPiOXy8qWgpGhBBGhB4jzFbZrEHoRTlt7CRsjOwGZQbNz04A9RfketVbhgmkl9X6f+lkpZY7vgT3iNvOruy8NiGsIu00uRYnzOnA+6tthQdviFj1y/e8hqa7ZsvaECxFUBsg1AS2g0FjzFWz5tG1FsGDWtTOIJH2khjbLHKdFNrKx/Cy/dY9Rp4VgwzxFldSp0t0PHUHgaZfpASKZBicOVJRgJMrKWF9FLFCQNR1PGh+08UJYYnBBOoPnYX+NVWSTrbZ7P4YyGJRyV7figZatJNK3tTt9HW76SZsVMuZY/8NTwLD71udjoB116U/HBydIflmoRtgrY+5WKnAbKIkOoaS4JHUIBf32pr2Z9G0K6zyPKei/Zr8CW+Ip2luHjHM3J9zX+JHuFSt4VujhhH5ObPqckvgB4jCJhkRFT7EAIAdRbhlYnj5njS1jtjrJM/wBWIUgBssnAk2JVH1J0I4j1roFgwIIuDoQeFQYPBKlwLjXQ8TY8Qeovr6edMnDHkjUluKhlyY3cWIWHgkjyM6FnDqOyUguTqwUAGw9k3JIAAJp/wuI7RFcAjhoRZhrqCOFVMHBCSzDKHaTMdbNfVfS4J08T1q5AmUlQLAjQfu90/DLVMOFYoV5GdRn7s78FnLbTkTY+ViPyr572lsZsJiTBIua2sdyQHTirAgi+nEDgbivoMnVf1w/80B2/s8SqAY1cWtYgEllCslieBILpca98dKs8ansJboVvov2tHFC0MsgAknPY2bVSVGYHW66ger+NS7x7djw0OKw79lJPHrCTYnLOeNuTISTYcsvKkLGYBTNIsLMLOyC+jgElULDlqAGGhB5aigUcRuQRYjQjoRx+NJ7rjHSFKw9sDHLl7NiFbkWOh8L8j50f243ZWky6EDW2hJ1tSQydPjWrkhGUsxU2ut/w8Le81z59MpS1Jm/H1jjDS19hcx2MzBiGuW9r9dKFxmtIxYeB/KstoD6fAVojFJUjLKTk7Y3Rb2TNh1w97FRlDg6lBwB8QNL9KFBgOVDYZLEEVbxEwIFuf6tVFjUXsgynKVW+CMyXuPEUV3aD9qDGqvY2N2y62ue98L0ElsBc/iHDpRzd7EiMnXIw8TY34HTiL/Chl+h0XwJa1Y0YzamJlQxtGjAXVirC57oNgMtuDHUfhbQUiYfQAHiNPdTfjcQYos91U66KxsW1C929tSenAmlGFWNyeJN/fqT76V062Y/q+UrJCK1tWzL51Ps/A9tdRIqyfdVr97ybr4U9tJWzLGLk6RWy1qV8akxWGkiNpEZPMaHyPA+lRgipdgaa2Zqa8Br116VqL/oUQH0G+6kcc9o1CxkX65eVhfj+vChH0ibrROoxHZs2VURxHbMEQmzDMbWANmtrYDpRbBbS7IqshLK1sr6cTyfx8edMSEMtuN+vP0q3Yira8jXlk6T8HzhtaGMv3IuzXu2BOp9qx0Y8PHXWqRw69PiaePpF3Mkw9pYFeSEk+zxiIswB5leNm8LHWxZcwexZ5Y1kRAysL3DKPSxNL0yWw+DxybtIp4LZ8bZs4c2GgXmSba+FTbXmdVMYLMpPFtT42Y6+GtZFHIhPcYcVItY35jz/AKVtt3BSxOEkR4xa4Dixs2t/D/il6bluTJpinpL/ANHCRCWQSqrIyhTmFwQeI1ror4iKM2iiCplPs9mq6ag2LDoOVcb2TjWw8yuozfdK/iDch48CPGuk7M2/g3JkDtE8gGZQLM3AcANeHEdKR1ON6r8DuknDTpfKJt8NpLJgZ1Cj2X1XVdNRqNNDYedcphdlXT2b8D1tqfd8qb/pA2yzCPDopjjPeN/aIUjKD0F9bcdB5UoIC18oJA10HIaXpvTRqFsR1U/7np8BDYeBkxUyxggAnvG3BR7R/XMiu3YHDLHEkaaKrRqB5EOQfQ/9NJP0WbJtG0zD/EOVf3F9o+pv7hT5hSMysebSP6AWrq4IaVZiyZJS5ZpiJ/tr/gVR/FIAfhf3VeOjEeooBiMVwsB33DOwPAKcwW1ulj60bkkvYj09adONULTJbVuorVTet1pYRNuRnDcQxB870zYJ7xxM3G7AnqO9/QUP2vb6ygK3DZfXXnRpo9AANA2lOyStICRozG+n3Rf5f0qlsrE3Re0PtAHN48deQ4Ciccep8wP176VN78Hlw0igkBELePKw+PwpTlUWyVbRyCfFgYmaTDnLaSUItvaia6W155TqDyOmo1rKc13LFix1JN28yTqfPwqOaPLI1+OYn36j51IsoAseHI9OoPhzHr1rDd7jWa2raFspDZVaxDZWF1NtcrLzB4Ec71qTrXt6gAhvJttsWVJjjQXJAUc7G5voLkW5chVHCYEdmb/eB9AeFvgagU6jzPwFqMYHCSOgyKSANT/5qr2RZP3F3KVYg8RUwq1tLCG97EMBqLcapxo34Tx6GrIgQwewZ5kzRwyOgPFVuDY2IX8ZvpZbm+lM+w92xiAVfMGXQZR3h4e+qG6W82NwzJHCrSqWIWBlYglzchctmBub8dDc8zXV9yVxEUEnbxWnmmefKsMyoplbMytJ2bcCTwuAABfnS5wlPZOhuKcYcqzk+9W7skJUrnaNB37nvD9oj3jwoDhmA0ze+uzfSps/E4nDBkVVMRvIolJLrqLIhQF7aNyNmIsSK4gVN9RRhBxjTdlcklKVpUEG4cbitYnZTdGKnqND7xVASFG6j9fGiOcEXHCi0VTHTd7bsU6iLEhDJ7IzqLSX0vfk3I0J3x3a+r2ljUiMnKRe+VuVj+E/A+eixiGtYnqNenjTlt/aats+JA+bNkYa30B1v4gi1uIrO4OE048M2d1ZcbU+Vw/Ing1mW/SvUNZl/V60GM6/upDbBIrgWy3YNwu3eNyeI1NZu1vdaZsOzB1BPZsTZyoOnH2tOuvnSIdtt2RXNaFDZEH3rcCSNW14Dyoa+DdZo4yrfWpCCBcd0HhbXibE66cqb3LdJbIOilfln0lgMSr6hha1/G/AaetaNsnDtqYo7nj3Rrxvfxvf3muZ7MGMiJKMJgCRlbjbiLSjS9tLEcaY9ib5QyxkuSliVufZzLoQJB3Wt4GrJp8BnCUdpIMHc7CmRJAhGRsyqD3b8eYvxF+PL0qPfPdmPF4eSPKna5LxSMO8rA3AzWvbkfAmrOB25E6lkkRsnt2INujeKnrRPCPnJbkQP18qlFFRxnYX0W4ozxNMY1jR1ZrPmYhSGsoHC9rXNrUeggijx2JRVTIXLINNHYksq9ASCbcrX510kuI0djwQMx8hc/KuMbGzyYtJXe/afZyd1i129p1GuRQMpudAEFxltSM2JTWk39Dicm5eEX9t7n/WmlkJysqARnkDnFjYfd4g6cGvypE3f2CZ2lhLPFIilrixFgQCrC4J46W0ruOygqxvGJM5BBIY94BuBIvcKcul+lVcXGvaaKoZgMzAAE3Nzc8/8NffTcODRFRZn6uu7KmabLwwhiVVFlRQoHQaD5Vs5tYDj2IH8bkX9ymrDr3D+uFD8TIFnLE2VMNGx9GlJ+FdCBhkC8bjVVrAEsL5R90qCY7g/vKQfSruxMS5yIfu8T+yBp87elLWxdvRyxEzRkNfPGpB0ViTcE+1diTm/atyo7sjbMQuGvGTwzCwPrTZ7oERoik1tU4NUcE4IzAgg86uCsrRcD7yCzxOBqD77EED4mim1b9hNlJVuykKkaEHIbEHkQbVR3gjusbdHUe//wAUWxKXVx1Uj3ijJ+lEE/c7YbYvAnEPjMaJLyCy4ghbr7OhBPTnQP6Odn/2hJKmKnxLBYwwAmbW5sb3vcaim36GJc2z3HSdx6GONv8Acas7i7hts+VpDiBLmiMZURZNcyNmvnP4SLeNYtxtHOp91g+1XwMOih7Zm7xVModmJ5m3DqbCn5txtkI6YZ2/vDrdQZiJW494IDl+6dMvI6aVBsqLLvJir84Aw/gw4/JqW/pCmMe2kkvbKcM48lKn5g0CAPe3dmTB4rsBeQPYwtaxYMcoU8swbQ+h0vXQv/SGy8BAhx5DO1lLs0li3EhEQ6KOpHDiavfSLhl+sbLkYezjY4/42VvnGKD/AEu4Ez4rZ0OYL2rSxhiLgMzQrw9RQIAPpG3QTBiOfDEnDynLYtmysRmWz/eVlBtfpxNxa59FO7GHxSTyYmMSBWREuWFjYlvZIvfMnuqxvju1jYNnESYxZMPAIlEKwhdMyxqc983dzX15CpNgmTD7vtLArGaSYSIApJJWZI72GpGWK9TyQT97dlLg9oPHb7EOsig8OyYhst+Nh3k692ugfSRuTAmDaXCwrG8Jztlv3o+D3ueQ73kp60P+mbACbD4fGopF1yOCLMFkGePMDqMpzC3V6cMXtwJPgVexhxkTob8O0tG0V/Bg7rbmWXpRII21sJh8Phdk4xR2BYxiaWId/vRXdvZa5GVzwPE6a0Ug3rwLHu7ZxCH8MkcQH/yYUH41Jv3sw4XZMKqdcJiUeInWyh5Fiv1IV1B8QapYXbG13HsbMxQ//HICfe0gHwokDUW8sP3NsYT/APoIv9siVx76QMGiY1mjngnWYCYvAAIw7Fg65RI9jdc3tffro8s2OP8AibAwz+IaE/kaQPpDaTtIe02emB7rWVMtpNRcnKoHdvb/AFVGQUZlvaruw5BdoyBr3l08NR8j76qmqruQbgkEHQjjVWrREMckQLIuUat05D/kij28uz4YooVWKNWYliVUAmwA1NvGlLd3aijEKcQxyad48vMDlRzfzHdpKnYyDKiDVSCCXudLcRYCs0oy7iRpi4rE35BmNhAS4AGo4etD7/q9RJiJL5WcsLcKn/XCnpUZ2N2Nw6R4gH78gJUcg2paw62/OmzZGEjm7OQxo0iAAORdlI0OvUGufttc4jFIyRNmU90Bhz7t9VsOgvzNMUW1ZMHBJiSFZHmKhe8XDDOHzKwW2qEcTwoYsmiKjk5/U13DVJx4H0Q8b6g8QeB8xz5e6q2OnMKqoUZbgCx4AmwAHO1b7QjnBcQz4NnjOVlkzx62DWzZjfQ8vEcRXPdq7yYyGZFxEQQsQQTcoVJF2Q3toPdcXp7nG9i7mlu7/wBMv72QuZYez7vausVxo12dBoR1DXI4d0dK7dgx3RauPYDHx47FYeNY3XsJBPmuCLRg2zDldio48665s5uNG090Zcta3RW3ge0Eoyhswy5TwYNYMOI+6TzHmKUsLsw4V2ijQuScypGyBgL2uGlYd2+nE+zY0y7VnYzZVD2QFiUaMHMTlUWkPS54etVpJGt3hKRro+Hjk48f8M9aolcrUqomHJmi32+OHx+Tf4mYeAKD/dzCxCXuUbNbPpmRjfLfnb2tKGxm8znkD7rdz5rf1q/h8QO+eOUC4ETxcF4ZXPSw00oZh5AJZIzx7gJ5aCxPqfnWqKt+4mdr6tmELcvD56/nQ3aM0ccj9o4TtIlgS+t5HEojUAftEe6it9WNtL6dOFcx+lzaZTEYdV4xlZyPFTZPk3vqzlpTF8sY8bsgoqqF7qZQttRZRb5VIMOCtmW55Vdm2kpjEl+61iLakg6i3nx9arqXYZn+yTp94+ZrVba3KcBHAIEjyjXXl1PKr+Ek7oA9/L0qnBAMt3IRBwBNtPE8vKrOHxUbew6t+6bj3ikSRZEW3m7kY6yLRhTc0v7fe5hX9rN7rVJtDebDwHLJJ3xxVQWYeduHrVZbRTYVyUvoRFsNOnScfyKP9tBtwNozHazxPNK6/wB4UK8jsvdJIsrG2gWh24+08UpxZwsmHiiDCWRpwbBTnsQRoLAG9/CosJs3FwbTiyyxLNP2sqSqM0Zzq7PZSOYvp4iuTPqsUZOLlut39lX+W5oUJNJ0Me8m01wm34pXNkaJFkPIK4ePMT0BAY/u0U353HkxmMgniZMmVElzGxCqxbMtgcxKsRbT2R1uEDbsUuIMWIxmJXvSPhmfswAgiZtSFtcXJ8daOxti8LPhsDFtF8sga47JT2ahSyZe0zaNYgAEWtVX1mFOr93w/wDHnwHtyf8APcK/TRtYJ9VjQjtVk+sD9nJ3UJHizG37hovtrAptnBQzYeQRyKwdCb9x7WeNiuqkGxuPwqeBrm+8O78irHPiJJWklxJhcuNct2CyAk80QEDgL25Ve2zsX+zmjME+MjMkyRs4ZVRlIJNimpYcswtxqq6/C2knd3X3ck7Utx52xs76vsafDSTdrLHh5JXYkliA5kzd4k5Qe6Cfw1HtDbjbK2XgiIg7lY0KlioBMbSObgG/eFvWk7fTdwQQzzibFdoCkZaaVW7ZXtcC3eIFzo34DpbWo97NhQx4eJkExMhiCyPNmRc+pvGTe1hxtbhVIf1HDPS436nS/B/qWeGSv4HbZm1RtnZ2KjdFjkuUC3uAwAkhfXlnH/SaVt9sRm2Nstw1pE7JdD31IhOtuIIaMetDt6N2cKsWKWFHWXB9iWZ2zCRZQDex0BFzwtqvjV/ePdvBpg5ZUhVCIonR0d2kzObWdDcBDoL3/Fwy1Vf1LG9Oz9Trx5qvPm0Tsy3D+8e8EOO2G7GSNZmVC0eYBu0jkUuFQm9jlJHgRXM8PhMMwvJsnEkHUSQSyOCOtmRlHW16a59iYeTBhhh1jP1FcSJ1uPtFF2RjwN/+7wrmYiRXLLiEjbibrKCCeWaNGv51p6fqY5rpVWwucHHkZi2AT7u2IvAGG3xsaX95cRAzp2D4xtDf6yUNtfu5CemtEExeJHDaijyxGJHw7OhO22lazSYsYmw0HayuR/7qC1aChUqnOCCb89R41ahbMDpYjkb+/hVmJQVyuARy8PI0LICQtF8LhfsrgcBmPqf+fhVc4ACxDG1+BH50QXEHLluba6ctaDZGCXa0gNXcpOtU8cmV18QDwI4+flxq4KjCdX3c3TgTZQxIh7bEmI4pQcxvKoaSFQqEHTRbDjr1rfeG85kEuEU3aU5D2pS8f1uOJx9oFvaPDd0Wz9uTzBVU3T+kJ8NCcNJ/hgt2b5cxUE3KEX9m5NiASL2tbgVwmIgkAyYqAhrA5igdAALFQQDcFFFj58qGiLdtbjFdcjQMdI6qqXWMI6LI5Ase0kKSOjOCQIoweAv2nBcthY3owCS7LkbExojKpm0t3XDFls443By35hj1rleP20yTBVmWOIx95kVCVYZ+AAub3tbo54XvTluhjJNpSKGMhwkHZGQuxPbTJYoAlyqICM5UcSEvxtQhPVVR5DO1dysYNx93kwsTMQBJKbtfkgJ7NPcb+bGm/CTBIxIxsoBJJ5BRreqkq94i3E0vb7Y90gigiPelck3/AAJqw8CWK+gatHCBixvJNRXkrbJ2vJM00jJiQpkIXLHE4AA0W9ib2I01qeTafZ6u5jXjebCnysTHINdelbbG2PjYowIZUW4zGN7mzHib2trar+JXaJiYMIy2U8bWOh1p8MOKSTlp/wB/9GfJnywm41dOvpi/xBOz9vRyRyMkkb/aC5QOALBpACr6i4jI9a12MoYuzhs4IJKnXvai49/uoTh8NPED2scYuy2IAsTlkGtueot51HtIGKGSaN8syxxsGFi3elQPcHQg6ix092lpVibS4DqeTeqHqJtNFYg+Q+BIrjv0t4ZhjEkawV4gFGl+4TmBA4e0Kb9nfSIFUDFRG/DtIdQfOP2l9M3pSV9J0WIbFhpInAKXjUd6ydSFJykm/Gx08KTLJGUbQXCUZU0UNj74YjDqIxkkQWVA41XXQKw1I8DfwtVvF7zY2TNcqLm66XKkcLNpb1vSzs45nHhrRd3NKeWa2TDpRRO1MVG+dndm43cB7eIJuB6UZ2dvzjDcXDW4d3n00NqouoNT4JrL1sTQ70l5DoTDeI25PJZnazWt3eXM2PXxoWwrxpb1qrGlzySlvJllFLgL7obdXCDFFjZ3itF3cw7RQ2XMOlyONXNr70xnH4fFoJDkUB4mFspswYISejnpqPHSDclo/wC/rPnMRwUzOEIDkI8ZIUtpmte16cN4MFg5W2jI4ieS5bMz2kU/VoGw4jCm5DSZlOUEk3HK1ZZdFilkeV8tU/saousklHSJO9G3MPNEIcOkgXtpJ3MhW+aS91UAnu94+4casf24cTtDCywQu8iJHH2dxmdkzlrHgAQ3PhbWug47BYOGZO0TBph4+0QBhHlLmWPtVCnuq6xAA3Bdhe2U60L2bt/AQPCqvh1WIQWdVUsSfrMMxLgFm7giY3/EDzq8ejxxSj9v/LkDySbv+bCPvDvQ00bwOpDLinmDNJmKe0BFa3BcxA1tpwovvlicRNAk0mAWLtmQxyiTPJci6DIBdSyjQEC9Gdn734cQYY5h24jKnLhzeN/q7iQ91LEPOEYAXHM2ArbB70wDLO8E5nbsGkVcO10aOPsHIlvldcpLoLCxDXPe0kejwxaaXG63fmr8/BHlk/Ir7S2/i8Us0ZwpKzMhyiOQlXS0d08SUCnxBHWqmKwGOxnZ/wB1kYxRrhwVicXCErZifvA5r8LG+gpzffoo3+BMyrKvfdVRmh+r9nLdWbRzKO0AOhubkXqjtLfRjmKxvlEeJXWWH/NSJUkZI2tmVomNgNA5sTc1fH0+LHWlVX7UVlNvlgrFDa2JhSFopGR2KC6qrO0WYlXYkElezY62uUPEiocJhtpzxt2YLIQuCYfZC6qwQJY6lVaUAyDhn48aMr9IDu5eLBMzM7XIdjdLzsqAKmjA4l+90A050v4be84VVhXDQpJEUaMyZi8b2i7VgjWt2nZK1uWZrGxqLBiSpRXvwiOcvcK4fdjaksXYdtGIVKoFMwCMto2QqUBzoRLHY6+0OdJE+EkBdexgcrcNmkCyAqSDoJlJ1FuBvannZu9mPnVjhYICiAd1SCY1VUQAK0oYgdkp4HUdKB43Yk2d5MTsuadpWeTNG7pbMwYhVQMCAWNr/i8BTYQjH6VRVuygNjzf/blOn3ZZiPMETn51n9jTWB/s6Pl3jNLl48R/ebW9akfA4MKc2zNop3Abhjx173ei9mrS7OwhW/8AZO0Se61gz5T4huxvY8fWr0AHzYFwpEgwOFTixEqvIwGuUASSynlotgeelCMOw43Guo1p7wOyWJP1fd9iTZlOJmkZdRpdJMi8R150pb6YGWKe+IeAzyAtJHCRaE6BY2Ve6py24X8zxIaID58Rrx0rxZgaHW4dOvTnWwv+v141Wg0SY975f1p+jV9ALDyoTKdDRLD+yKhDbeDCiLFZQTl+zPwAPyNEnwcf4F9Reh29EwfEBl5qnzNFZjpRAa7PiXNcgADwAru+70MYw8YiN0Khgw+8SLknob8uVrcq4BhGuW8Db4CjuxN9J8AcoAkhJBMbG1ieJRvuk9NR4X1qyZEduQnnSFvXt6MY3sxlLxp3GLZVVlJvma2lmJGl72taiWD36gmhMkItJrZJiIxcWzd8nK1s19D7q0lwP1cmd44y8rghlOYxKxGe76XXUsWGpJ8rjNk7aUvf8Sd6WO3B7mmxdszmKPtWytIwJZWZWRCwKlmY6BsxIXSwsLagUcVHB720MQi2tm/u7REjRgGaEm97jjpbWkTePZPalphBOhQRu0KLYsntB1KkqxUXFgAQRyBFB8BvCpU4d5FSBnzBxceOYKb2NtdBxOvWpjnBt6Vyzp48eDLhTbSdbvzfn+cfmdAmwTIJc+MbER5GsrLELHRlcNGoJKkeR1pe2rJnw7oT3syqB65mPl3f+oUMixGy4XDieYkG+gJHiCMvAjQ1cnjNjqNNCep4aVryQUdjkKTYo4N8yjmCL+lr1cmSMx2ZsgOgIOtzw4G4oFs/HKjMj6ZWZeAsQCbakGx9KvYlBJHYEgX0OnHr3Rc1ypQakdWGVOHyC8Fhwksig3C2ANrXB8PSrpodsgm73N9QL+V6IGnswGHhVXFY5obAAENc6+Fv61YY1U2lhmdQRxW+nn/4qEI/7df8K1q23ZOi0LPjWpNHSiWFH2ux4ot/1yrVdosb91QB4ePnQ69T4Qa+dxr46UQDmuLbEwJLiJpZSAwGeRmsMxHdDHT2Re3SisOHwgT/AAMzWGpdrX/ipO2X/hR6ng3lqx5U04M5l8xalyCjbe+cR4P7CIR3dAWUtdQbm4N9LkBb+NW9zCpwcRZI2e7gsyKzGzta7EX0Fh6VDvAmbBSD9nN/CCazcZ74S1/Zdx77N/uql+kv5DOPkSyho4m14GNDpa3C3UirGxdiYd1ZTDGucEHIuTRtPu2vpQyWItLx4Lp4XJufgKPbE0e3QVW6Ct2cv2FeNVs8qc2AkddeZspFjRfYeFld1b6jHiywaQFpQC65cpV+0vcgyofRbcKE4kfazoOUkij0JH5Uc3NSHOi/XJMM+RRbtVSzsEz92UEWJS9uB7pFaYcimX9qbMwFpTidn4zAMACJY7vErW9nMuZe8D+H1FV8LDs3KDBtnFxsF1DM62OlgO6unHnyroxwePjSUxYqHEqQNJo8hIKjXtodD/Br1qtM2MaECTZ+GkHZtYriB4cni8OtMogkSxldE3hDd1luW0sL2U3lPH86thbQA/8AqOxyDuBteAGUfbXottmG4BbYiqGYE2OFN7gaDKb30NTYaFfqq5dhi+RQzEYUXsRqCXzHnyHGpRAHiMLgAL4rb2Im5FY5GYNrYWUdpQne3ZcBwbHZ+DkEMLLJJi5e7IbkoY8jAMy/aq1xYCx6V0fYss6qow2yYoTYd95IY1BI7x+xV2NyDy51tvFs6eaJxj8VDhoSjoFhkKoxIJtLJMNQLAgLl4Ne99BRD5zVra1hNYtzr1rDblVCGH51gk6itWW3OsZL1CF7GH7aO/IL8GNG5Wv5VlZRAylsl/bblnPHyFQbTYtbT2jf0GgHxrKyoQ7NuYRBgYE7xCgSvlKOrdoWaRbEXzgEXW+ltDfQtbBWXI9xG6lQCCp73Pw5el6ysrD1Unrkn/jx96f7FMb18gzY2zTh5JFY3iBIhF3Y98k2DElVC2yKAFtfnegW29nxIl0M6mWUl1vGTnIDXYlDbSxJvYWPrlZVMeeeOUlH+bAWyr3/AHKuBsLZsRJbSzZ4V0Nv2ATx+FDdutlYskkJQqCS8ymTNbXuqNfO9ZWV0e7OS3f5fsdTF/T4Sx6rfFnJ3YkljxNyfXWvY8Y6qyqxCtxH64elZWVDCi/sI6P5j9fCiN6ysqrIamoySxsDYeHGsrKAAbtKJSe4GJ5njeh1ZWVcJlSfdPpXlZUIHsK1oYz4f1NMOy30086yspUgLkJ4s58PKttTFNb+AgfOhG5OIBMoX2SsZtw17wJ/XSvayqr6WXfKDYmJe6k6XFHNgsTIST92srKqwx5OZ4xv75ih/wDsTfzvTjuXMO3Pa4ZpVyrfIgkWwVvue0faGmU/1ysrRDkW+RzlwOzSr9kfqjtYgRl8I5NuHZ9zN4gqeFWo9hSiLubQxVuzY2PYOLdAWhvb1v41lZTSEe09k4vsVP18m2Q6wRcfZ1ygda22ds/GthRfGoFC6ZcMoblbMzOwI8lHLUcDlZUIWdn7LxTIofHNl0v2cMaNbMbjOc1jbmALVL9Tw0UgcyTYiS9ljedpjc80hZsoYfiAFhm1AvWVlB8kPn/fDDGPHYlCjIe2dwrWDBZD2iA5SR7LjgaCMt+FZWVRkNLVqT0rKyoE/9k="/>
          <p:cNvSpPr>
            <a:spLocks noChangeAspect="1" noChangeArrowheads="1"/>
          </p:cNvSpPr>
          <p:nvPr/>
        </p:nvSpPr>
        <p:spPr bwMode="auto">
          <a:xfrm>
            <a:off x="2057400" y="1219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95416" y="301937"/>
            <a:ext cx="83160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70C0"/>
                </a:solidFill>
              </a:rPr>
              <a:t>Measured Behaviors</a:t>
            </a:r>
          </a:p>
        </p:txBody>
      </p:sp>
      <p:sp>
        <p:nvSpPr>
          <p:cNvPr id="3" name="Rectangle 2"/>
          <p:cNvSpPr/>
          <p:nvPr/>
        </p:nvSpPr>
        <p:spPr>
          <a:xfrm>
            <a:off x="568296" y="1219200"/>
            <a:ext cx="7970335" cy="5416868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b="1" dirty="0"/>
              <a:t>Pet waste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b="1" dirty="0"/>
              <a:t>Leaves/Lawn clippings (2)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b="1" dirty="0"/>
              <a:t>Litter (2)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b="1" dirty="0"/>
              <a:t>Fats, grease, contaminants down the drain (2)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b="1" dirty="0"/>
              <a:t>Fertilizer use (2)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b="1" dirty="0"/>
              <a:t>Pesticide/Herbicide use (2)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b="1" dirty="0"/>
              <a:t>Conservation landscaping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b="1" dirty="0"/>
              <a:t>Rain garden installation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b="1" dirty="0"/>
              <a:t>Septic system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b="1" dirty="0"/>
              <a:t>Tree planting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b="1" dirty="0"/>
              <a:t>Downspout redirect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b="1" dirty="0"/>
              <a:t>Rain barrel (2)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b="1" dirty="0"/>
              <a:t>Water conservation</a:t>
            </a:r>
          </a:p>
        </p:txBody>
      </p:sp>
    </p:spTree>
    <p:extLst>
      <p:ext uri="{BB962C8B-B14F-4D97-AF65-F5344CB8AC3E}">
        <p14:creationId xmlns:p14="http://schemas.microsoft.com/office/powerpoint/2010/main" val="3708331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1409508"/>
              </p:ext>
            </p:extLst>
          </p:nvPr>
        </p:nvGraphicFramePr>
        <p:xfrm>
          <a:off x="3200400" y="1295400"/>
          <a:ext cx="4991100" cy="40079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826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0843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474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Pilot Program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Feb 2016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58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N=2,000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640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DC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402 (±4.9%)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444481194"/>
                  </a:ext>
                </a:extLst>
              </a:tr>
              <a:tr h="31640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MD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400 (±4.9%)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640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PA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398 (±4.9%)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362220679"/>
                  </a:ext>
                </a:extLst>
              </a:tr>
              <a:tr h="31640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VA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400 (±4.9%)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640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WV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199 (±6.9%)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1640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NY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101 (±9.8%)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1640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DE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100 (±9.8%)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3" name="Text Box 44"/>
          <p:cNvSpPr txBox="1">
            <a:spLocks noChangeArrowheads="1"/>
          </p:cNvSpPr>
          <p:nvPr/>
        </p:nvSpPr>
        <p:spPr bwMode="auto">
          <a:xfrm>
            <a:off x="2057400" y="365714"/>
            <a:ext cx="4724400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800" b="1" dirty="0">
                <a:solidFill>
                  <a:srgbClr val="0070C0"/>
                </a:solidFill>
                <a:latin typeface="+mn-lt"/>
              </a:rPr>
              <a:t>Citizen Stewardship Index</a:t>
            </a:r>
          </a:p>
          <a:p>
            <a:pPr algn="ctr" eaLnBrk="1" hangingPunct="1"/>
            <a:r>
              <a:rPr lang="en-US" altLang="en-US" b="1" dirty="0">
                <a:solidFill>
                  <a:srgbClr val="0070C0"/>
                </a:solidFill>
                <a:latin typeface="+mn-lt"/>
              </a:rPr>
              <a:t>Pilot Sampling Methodology</a:t>
            </a: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2951018" cy="3871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09800" y="5410200"/>
            <a:ext cx="4191000" cy="923330"/>
          </a:xfrm>
          <a:prstGeom prst="rect">
            <a:avLst/>
          </a:prstGeom>
          <a:solidFill>
            <a:srgbClr val="C1E7FF"/>
          </a:solidFill>
          <a:ln>
            <a:solidFill>
              <a:srgbClr val="0033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23 days in field</a:t>
            </a:r>
          </a:p>
          <a:p>
            <a:pPr algn="ctr"/>
            <a:r>
              <a:rPr lang="en-US" dirty="0"/>
              <a:t>13-minute interview</a:t>
            </a:r>
          </a:p>
          <a:p>
            <a:pPr algn="ctr"/>
            <a:r>
              <a:rPr lang="en-US" dirty="0"/>
              <a:t>43% cell/57% landline</a:t>
            </a:r>
          </a:p>
        </p:txBody>
      </p:sp>
    </p:spTree>
    <p:extLst>
      <p:ext uri="{BB962C8B-B14F-4D97-AF65-F5344CB8AC3E}">
        <p14:creationId xmlns:p14="http://schemas.microsoft.com/office/powerpoint/2010/main" val="203540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2438400"/>
            <a:ext cx="7772400" cy="20574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5400" dirty="0">
                <a:solidFill>
                  <a:srgbClr val="0070C0"/>
                </a:solidFill>
                <a:latin typeface="Arial Black" pitchFamily="34" charset="0"/>
              </a:rPr>
              <a:t>Performance: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4400" dirty="0">
                <a:solidFill>
                  <a:srgbClr val="0070C0"/>
                </a:solidFill>
                <a:latin typeface="Arial Black" pitchFamily="34" charset="0"/>
              </a:rPr>
              <a:t>Stewardship Behaviors</a:t>
            </a:r>
          </a:p>
        </p:txBody>
      </p:sp>
      <p:sp>
        <p:nvSpPr>
          <p:cNvPr id="2" name="AutoShape 2" descr="data:image/jpeg;base64,/9j/4AAQSkZJRgABAQAAAQABAAD/2wCEAAkGBxQTEhUUExQVFhQXGBgXFxcYFxwcFxwaGhwcFxcYGhUaHCggGBwlHBccITEhJSksLi4uGCAzODMtNygtLisBCgoKDg0OGxAQGy8kHyUwLC4tLCw0LCwsLCwsLCwsLCwvLCwsLCwsLC80LCwsLCwsLCwsLCwsNCwsLCwsLCwsLP/AABEIAKgBLAMBIgACEQEDEQH/xAAcAAACAgMBAQAAAAAAAAAAAAAFBgMEAAIHAQj/xABHEAACAQIDBQUEBwUHAwMFAAABAgMAEQQSIQUGMUFREyJhcYEykaGxBxQjQlLB8GJykrLRFSQzQ4LC4aLS8RaTo1NVY2SD/8QAGQEAAgMBAAAAAAAAAAAAAAAAAQMAAgQF/8QAMBEAAgIBAwMDAQcEAwAAAAAAAAECEQMSITEEE0EiUWEycYGhscHR8AUjQpGi4fH/2gAMAwEAAhEDEQA/AEV4lPFVPmBUbYOP8C+gt8q22fh2nXPHJYXI7663sDyzdasHZE4/zIj/ABf9lZHlhF05Dlim1aiUTs2I/d+J/rWjbIj/AGh6/wBRVrF4eWJC7mPKLXIzcyANLdTVaHHhvvR+rhT/ANVqvGWpXF2VlHS6kqIm2Kn4m9bH8qjfYY/GPVf+avHE+MXpNGf91SMJB/lP6C/youbXLAo3wCG2CeTJ8RUbbBf9k/6j+Yo2C/8A9KXz7NrfKvPrAHHMPNSPyqdxk0oAPsSQfd9zD+tRNsmQfcb3X+VMoxS/iFbDEL+Ie+j3H7E0oU2wDj7rDzU1EcOfCnRZfGvc1Tu/BNAk9gfCtexPSnZ0U8VX1AqFsJH+BfdR7qBpYnGM9DXmU9Kb22bEfufE/wBa0Oyoz+Iev9aPcRNLFK1e2pnbYyfib4H8qibYg5OPVf8AmjriDSxeAr2jjbDPJl9xFRnYbfs/xH8xR1IlAcUX2bu/NJGZsjLh1IzSmwGrBTkuRnbXgK8TZDBhmU5bi+o4V1/dvBxYvAIikh4i3PQtc3uvQ0rNl0rYbhxqb9Ry7ae7BjhOIjkDwiwuylJMxIGXLqCbG9w1rA0EUV2PbGwuwwOJMzAxCN8kY0UOwGQgHn2mWx5Ec71yFIT4UcGRyW4ephGEqiSRrViNaiVDU8amnmRlmJKMbJwWdgKFQV076IpIu0mEioWyKyFgCRlJDZb8CcwvbpV1srMuR+A7u3ucGUEgUS2huUhsAtwTbTTzN+VHNjbViClLgZSQKh29t5UAyXYggmw6UdUrFdvD29Te5xXe/ZBw2IkiJvlIsQLXBAYG3kRSrOtOO++2vrOIeSwANgOtlFrnx0pQnkqrQ3F8FKRarSLVqSSq0j1U0oquKjYVM71EzUGMImFa1uxrS9QI8bq4c9mQQQQTcGtyTeh021ZIMQ5SxUhQynge6PcdePzq3gsWknsmx5qeP/IrlZMc9TyPhm6OSOlQXKINtk9g2p4r8xS1ambbw+xP7y0tgVs6X6PvM2f6iOQaU9JiXAAvwHQUjyDSnZhSutSajfyM6ZtN0brjXvxHuoDtra84mOWaVNF0WRgOF+ANFgNPEGlzbB+3f/T/ACrS+khHW9vBfqJycd2bpt3EjQTNbxCt/MDTFuhtDte2+sRxzWyZbxoLXz34Jrew91J9qZtzF7sviyfJv610lCLfBjcnQ0pDhCBfCp5gC9ats/An/JYeTMPk9YFrW1M7aK6mYdkYMnQzKPB2/MmtDsDCnhPMvnY/7K2jFelaHaiHUyJt24/u4s/6kU/0qltPYxhiaX6xG4W2gXU3YL+PxvUmL2nFG+VmN7agAm3uoOuLEuMSzXj1Cg8PYN+6f2r0uUIcDYanu+CFcZ5e4j5E14Md4X8ifzFbbU2ayyv2cbFNCMoJAuNRp43oewpThToeoxkrRfGNH4TUgxq9D8P60LFYTQ0g7aC0cgc5Re58Kd/oskK9vGfx/AqD82+NJuwMLa8h4EWHv1HnoKbfo9kGeU82fX3D8gKz5XyhkMaSTLH0qYpg0UWchGUsRfQkNYedvzpJX0py+mOHXDN07RffkI+RrnqpenYktJlzN6gkYh+Ee4Vgw6/hHuoaoq1gsRkkVuQN/wDn86duhAZweyEJUsQqm+ovcWtp059fdVsYVY3Chjp94fMV5BLnVSpJAYXN76eIJsBcLqdLiqe2cUAoKOpbMQcuo53N/dw0qmPJLVRfNghouh92VvDh4BfI0jDmQNfU/wBKj2t9I7OMscCJ0LsW+AC2rmuHxrKePGp5sYWIJAuBYcelvyrQ37mCOGlSJ9rZpXZ2K3Y3NhYdNBQeXBN4e+rcmM8PjULYwdDVHJj4wS4B8mCfp8RVWXBP0Puox9aXx91afWl6/ChqY1IAvhmHI+41AyGmb6wv4hXnaqeYoaiwrFDXmU0zNGp5KfQV42ET8A91HUErbX/xn8x/KKpW6aHlVnab3lZhezWKki1xYa61XFCC9K+wkvqYRw0kmIUwki4GcMeOhAsSP3uPhQ2eBkbKwsf1qOoonu4PtW/cP8y0bxGHWQZXFxy6jyPKs08yxT01sPji1xu9xNkGlO7rSztLYzpcr306jiPMfmKapBSurnGSi4v3/QZ08XFtMrKLMaWdsLbEOP3f5VpomFmFLW2Red/9P8q1Ok+v7idR9P3lG1Nm5CdyX94fKljJTZuOAIpidAGBJ6DLr8q6ceTEw+5Cgk6AAknoBxNCsHtyJ3yd5SdFLDQn0OnrUO0t4ImjkRQ5LKyg2AGotfU3t6UtwsAynoQfcb1J5d9h+PBa9Q+onGt8tDxvDh/xN/A39K9/9QYf8Z/gb+lM1x9xXbn7A7amylM+c3YNa6Djcd0a8gbDx4+j3u+iLFZYkQ24AA/Gwv8AGhWzo0dROGvGwYE9LG3A68vhU+xtqJm9lyt7ZxawJNlv0vXK6qctXpOj0kIyXr/0TbaiVbsVGg9pRltbjmUaEW56VzveJgZ2KiwIX17o19a6RjNpxlyln0tfNltrroL3I9KVPpEwCxSQZFIvGbjllzHJr6t7hR6fLOS0yL5cUISuPn9BSQV7DGWZVHEm1aqwopsGNTmbiwYAeAINz5/0rRJ0mxNcBvFQrFGFW4GUE+fWi30aQEqXP3nNvS3/ADS5vBixlI8AB8qeNzIDHFEOguf9WtY99G/kbKtdLwefS/F/d4W6SgehRvzArmCiur/St3sIgHEyr/K1cxiwMhBIFx8K0YpJR3MWWLctivpzrV2voBx0FWZMI4UsV0Gp4cOF7etEN1MGJJb5Q1rBb3HeJ0OnGwB99MeRKOoUsUnLTQy7OwAw2DZzYyMMkdxeztwIv01b0pL2vhexlyEk6Kw66jXXzBp23zmyvh4OGTvtb8TG2b4NS9vlAC0T8ypB9DcfM1mwTalv5s1dRjTg68UAA3CrDvb3fmaqCPXjwq3MwKJYAEFwT19kj3Xrc2c+iJnqMmsIrXQ0Cx4WFRtWzCvBQCaFa0IqUmtGqENRHXuSvKHO5Btc+80QnSdn4GOXZ6h1BsoIPMHKBcHlShjtjvHcjvp1HEeY/MfCumbTiCxOUtlezqBwAYi/xvQBRXFw9ROE5e18HUz4ItRXmuRY3YF3c/sj4n/ijxGtUtqTLhyrqgu5Ie2lwNR4XqzhMYkuqHlqDxHmKbmbn/cS2FYqj6L3LHAHypT2Ztd4wAe+nQ8R5H8vlTg690+R+VIUfCm9HGM1JSXt+pTqJOLTQ3riElQMhvYi45jzFLu1R9u/+n+UVVjcqbqbHw/WtEMThJHUYjLdXF2y/dI7puOndven48KxSu9mJnkeSPG5Sq/snGNHmHFCRnQ8GHMH0qherOD5+laZOkVwK5pMaoMfgmZVWEBmKqLxroSbC5v1NE5dkwG94o/4QPlSPFJlZXHFWVh5qQR8qacRvNFkuobPbRSOfi3C1WhNNeoblxSTWmyssuzzyA/0yflXuXZ3h/8ALSyqWFYRVO58Id2flj7s2VFiywkGI6214g20v5m/kKuTsw7JYVjvcMysSB4DTzpY2HhpUh7Sx7Nm7vS6nK1+l/jlNGY8TE7L2hAK2AYgajxvz0rDlg1O2bMDjVL+UH01S0gXtB+G5W19ONB97t5WQonZ5+4rFrkW4jL7OugB9avCZVv2eU5ugGp9KNPgXaBEAOe40JHDXU9NKZ0eOTk5LZC+tyY4xSatnNU3qFtYtf3x/wBtRrtHt3AijOc6BF7zE9QANa6Rht15CTmKADxJ/KlnZ2/2GgZVELMFY5plCXbU6qvHLY9QTlU2roTxNqpSOWssYu4x3+0L7qblRkl8WqvKP8ltVS/AsODk9dQLaXOoco9nIl8gsDrbkPLoPCqmIxAljTF4Vw4tmFuEifeXX2W08LEC/CppNsx2GVwWZA6qAcxBF1NuQNrX4X0verz6aMsemJSOaSlqYqfSKrOIIxqTJoL2ucp+Fr0LwMuQBDGb21sQfD8qX8TtSbFzduTYhvs1+6o5D+vmaO4fGBs5tYnU63sTqdbDma4eRtKjs9PFS9QL3seIIAmjZtVINxobkX5ajh1ox9HOE1B6anzOvysKV96cYCyoVBMeue+puBYW9KMbt76YbDwPmz57d1Qt72HDNwq+iTxJRXInJOPebk+EV96sQZMdMQbqpVPKwH+69Vt5J80MV+IYg+6m47rJ3nDWZtSb3DEm5J8zSHvBODJ2a6hCbnlfTn4UcMlKSS8Fc0dGN35Bq6mp3TuA9GI94Fv5TVRmINeQpJIwRWOpAtfT3Vv+Tm1eyJa1ING9rbrSYeLtCxYDUi3LmRQRfO9UhOMlaGTxSg6kjzNWpNbvatDarlDwmtMtbGsBqAPAbVA+GUkm51qwSa0y1AnX9oxr2SoqHRgmUG/dHeHjyt60tyte5sF8BoKZNu41cwkiIN15frpSpisUkQvKct+vHUX4cTob1xJQfhcnczSQH3sHcj/ePypfidlYMpKsOBFHN48SkkcbIwYZiNPLgRyNAwa6nSr+0k/k5Gd+u0MWztvhhllGViLBh7JPiOXy8qWgpGhBBGhB4jzFbZrEHoRTlt7CRsjOwGZQbNz04A9RfketVbhgmkl9X6f+lkpZY7vgT3iNvOruy8NiGsIu00uRYnzOnA+6tthQdviFj1y/e8hqa7ZsvaECxFUBsg1AS2g0FjzFWz5tG1FsGDWtTOIJH2khjbLHKdFNrKx/Cy/dY9Rp4VgwzxFldSp0t0PHUHgaZfpASKZBicOVJRgJMrKWF9FLFCQNR1PGh+08UJYYnBBOoPnYX+NVWSTrbZ7P4YyGJRyV7figZatJNK3tTt9HW76SZsVMuZY/8NTwLD71udjoB116U/HBydIflmoRtgrY+5WKnAbKIkOoaS4JHUIBf32pr2Z9G0K6zyPKei/Zr8CW+Ip2luHjHM3J9zX+JHuFSt4VujhhH5ObPqckvgB4jCJhkRFT7EAIAdRbhlYnj5njS1jtjrJM/wBWIUgBssnAk2JVH1J0I4j1roFgwIIuDoQeFQYPBKlwLjXQ8TY8Qeovr6edMnDHkjUluKhlyY3cWIWHgkjyM6FnDqOyUguTqwUAGw9k3JIAAJp/wuI7RFcAjhoRZhrqCOFVMHBCSzDKHaTMdbNfVfS4J08T1q5AmUlQLAjQfu90/DLVMOFYoV5GdRn7s78FnLbTkTY+ViPyr572lsZsJiTBIua2sdyQHTirAgi+nEDgbivoMnVf1w/80B2/s8SqAY1cWtYgEllCslieBILpca98dKs8ansJboVvov2tHFC0MsgAknPY2bVSVGYHW66ger+NS7x7djw0OKw79lJPHrCTYnLOeNuTISTYcsvKkLGYBTNIsLMLOyC+jgElULDlqAGGhB5aigUcRuQRYjQjoRx+NJ7rjHSFKw9sDHLl7NiFbkWOh8L8j50f243ZWky6EDW2hJ1tSQydPjWrkhGUsxU2ut/w8Le81z59MpS1Jm/H1jjDS19hcx2MzBiGuW9r9dKFxmtIxYeB/KstoD6fAVojFJUjLKTk7Y3Rb2TNh1w97FRlDg6lBwB8QNL9KFBgOVDYZLEEVbxEwIFuf6tVFjUXsgynKVW+CMyXuPEUV3aD9qDGqvY2N2y62ue98L0ElsBc/iHDpRzd7EiMnXIw8TY34HTiL/Chl+h0XwJa1Y0YzamJlQxtGjAXVirC57oNgMtuDHUfhbQUiYfQAHiNPdTfjcQYos91U66KxsW1C929tSenAmlGFWNyeJN/fqT76V062Y/q+UrJCK1tWzL51Ps/A9tdRIqyfdVr97ybr4U9tJWzLGLk6RWy1qV8akxWGkiNpEZPMaHyPA+lRgipdgaa2Zqa8Br116VqL/oUQH0G+6kcc9o1CxkX65eVhfj+vChH0ibrROoxHZs2VURxHbMEQmzDMbWANmtrYDpRbBbS7IqshLK1sr6cTyfx8edMSEMtuN+vP0q3Yira8jXlk6T8HzhtaGMv3IuzXu2BOp9qx0Y8PHXWqRw69PiaePpF3Mkw9pYFeSEk+zxiIswB5leNm8LHWxZcwexZ5Y1kRAysL3DKPSxNL0yWw+DxybtIp4LZ8bZs4c2GgXmSba+FTbXmdVMYLMpPFtT42Y6+GtZFHIhPcYcVItY35jz/AKVtt3BSxOEkR4xa4Dixs2t/D/il6bluTJpinpL/ANHCRCWQSqrIyhTmFwQeI1ror4iKM2iiCplPs9mq6ag2LDoOVcb2TjWw8yuozfdK/iDch48CPGuk7M2/g3JkDtE8gGZQLM3AcANeHEdKR1ON6r8DuknDTpfKJt8NpLJgZ1Cj2X1XVdNRqNNDYedcphdlXT2b8D1tqfd8qb/pA2yzCPDopjjPeN/aIUjKD0F9bcdB5UoIC18oJA10HIaXpvTRqFsR1U/7np8BDYeBkxUyxggAnvG3BR7R/XMiu3YHDLHEkaaKrRqB5EOQfQ/9NJP0WbJtG0zD/EOVf3F9o+pv7hT5hSMysebSP6AWrq4IaVZiyZJS5ZpiJ/tr/gVR/FIAfhf3VeOjEeooBiMVwsB33DOwPAKcwW1ulj60bkkvYj09adONULTJbVuorVTet1pYRNuRnDcQxB870zYJ7xxM3G7AnqO9/QUP2vb6ygK3DZfXXnRpo9AANA2lOyStICRozG+n3Rf5f0qlsrE3Re0PtAHN48deQ4Ciccep8wP176VN78Hlw0igkBELePKw+PwpTlUWyVbRyCfFgYmaTDnLaSUItvaia6W155TqDyOmo1rKc13LFix1JN28yTqfPwqOaPLI1+OYn36j51IsoAseHI9OoPhzHr1rDd7jWa2raFspDZVaxDZWF1NtcrLzB4Ec71qTrXt6gAhvJttsWVJjjQXJAUc7G5voLkW5chVHCYEdmb/eB9AeFvgagU6jzPwFqMYHCSOgyKSANT/5qr2RZP3F3KVYg8RUwq1tLCG97EMBqLcapxo34Tx6GrIgQwewZ5kzRwyOgPFVuDY2IX8ZvpZbm+lM+w92xiAVfMGXQZR3h4e+qG6W82NwzJHCrSqWIWBlYglzchctmBub8dDc8zXV9yVxEUEnbxWnmmefKsMyoplbMytJ2bcCTwuAABfnS5wlPZOhuKcYcqzk+9W7skJUrnaNB37nvD9oj3jwoDhmA0ze+uzfSps/E4nDBkVVMRvIolJLrqLIhQF7aNyNmIsSK4gVN9RRhBxjTdlcklKVpUEG4cbitYnZTdGKnqND7xVASFG6j9fGiOcEXHCi0VTHTd7bsU6iLEhDJ7IzqLSX0vfk3I0J3x3a+r2ljUiMnKRe+VuVj+E/A+eixiGtYnqNenjTlt/aats+JA+bNkYa30B1v4gi1uIrO4OE048M2d1ZcbU+Vw/Ing1mW/SvUNZl/V60GM6/upDbBIrgWy3YNwu3eNyeI1NZu1vdaZsOzB1BPZsTZyoOnH2tOuvnSIdtt2RXNaFDZEH3rcCSNW14Dyoa+DdZo4yrfWpCCBcd0HhbXibE66cqb3LdJbIOilfln0lgMSr6hha1/G/AaetaNsnDtqYo7nj3Rrxvfxvf3muZ7MGMiJKMJgCRlbjbiLSjS9tLEcaY9ib5QyxkuSliVufZzLoQJB3Wt4GrJp8BnCUdpIMHc7CmRJAhGRsyqD3b8eYvxF+PL0qPfPdmPF4eSPKna5LxSMO8rA3AzWvbkfAmrOB25E6lkkRsnt2INujeKnrRPCPnJbkQP18qlFFRxnYX0W4ozxNMY1jR1ZrPmYhSGsoHC9rXNrUeggijx2JRVTIXLINNHYksq9ASCbcrX510kuI0djwQMx8hc/KuMbGzyYtJXe/afZyd1i129p1GuRQMpudAEFxltSM2JTWk39Dicm5eEX9t7n/WmlkJysqARnkDnFjYfd4g6cGvypE3f2CZ2lhLPFIilrixFgQCrC4J46W0ruOygqxvGJM5BBIY94BuBIvcKcul+lVcXGvaaKoZgMzAAE3Nzc8/8NffTcODRFRZn6uu7KmabLwwhiVVFlRQoHQaD5Vs5tYDj2IH8bkX9ymrDr3D+uFD8TIFnLE2VMNGx9GlJ+FdCBhkC8bjVVrAEsL5R90qCY7g/vKQfSruxMS5yIfu8T+yBp87elLWxdvRyxEzRkNfPGpB0ViTcE+1diTm/atyo7sjbMQuGvGTwzCwPrTZ7oERoik1tU4NUcE4IzAgg86uCsrRcD7yCzxOBqD77EED4mim1b9hNlJVuykKkaEHIbEHkQbVR3gjusbdHUe//wAUWxKXVx1Uj3ijJ+lEE/c7YbYvAnEPjMaJLyCy4ghbr7OhBPTnQP6Odn/2hJKmKnxLBYwwAmbW5sb3vcaim36GJc2z3HSdx6GONv8Acas7i7hts+VpDiBLmiMZURZNcyNmvnP4SLeNYtxtHOp91g+1XwMOih7Zm7xVModmJ5m3DqbCn5txtkI6YZ2/vDrdQZiJW494IDl+6dMvI6aVBsqLLvJir84Aw/gw4/JqW/pCmMe2kkvbKcM48lKn5g0CAPe3dmTB4rsBeQPYwtaxYMcoU8swbQ+h0vXQv/SGy8BAhx5DO1lLs0li3EhEQ6KOpHDiavfSLhl+sbLkYezjY4/42VvnGKD/AEu4Ez4rZ0OYL2rSxhiLgMzQrw9RQIAPpG3QTBiOfDEnDynLYtmysRmWz/eVlBtfpxNxa59FO7GHxSTyYmMSBWREuWFjYlvZIvfMnuqxvju1jYNnESYxZMPAIlEKwhdMyxqc983dzX15CpNgmTD7vtLArGaSYSIApJJWZI72GpGWK9TyQT97dlLg9oPHb7EOsig8OyYhst+Nh3k692ugfSRuTAmDaXCwrG8Jztlv3o+D3ueQ73kp60P+mbACbD4fGopF1yOCLMFkGePMDqMpzC3V6cMXtwJPgVexhxkTob8O0tG0V/Bg7rbmWXpRII21sJh8Phdk4xR2BYxiaWId/vRXdvZa5GVzwPE6a0Ug3rwLHu7ZxCH8MkcQH/yYUH41Jv3sw4XZMKqdcJiUeInWyh5Fiv1IV1B8QapYXbG13HsbMxQ//HICfe0gHwokDUW8sP3NsYT/APoIv9siVx76QMGiY1mjngnWYCYvAAIw7Fg65RI9jdc3tffro8s2OP8AibAwz+IaE/kaQPpDaTtIe02emB7rWVMtpNRcnKoHdvb/AFVGQUZlvaruw5BdoyBr3l08NR8j76qmqruQbgkEHQjjVWrREMckQLIuUat05D/kij28uz4YooVWKNWYliVUAmwA1NvGlLd3aijEKcQxyad48vMDlRzfzHdpKnYyDKiDVSCCXudLcRYCs0oy7iRpi4rE35BmNhAS4AGo4etD7/q9RJiJL5WcsLcKn/XCnpUZ2N2Nw6R4gH78gJUcg2paw62/OmzZGEjm7OQxo0iAAORdlI0OvUGufttc4jFIyRNmU90Bhz7t9VsOgvzNMUW1ZMHBJiSFZHmKhe8XDDOHzKwW2qEcTwoYsmiKjk5/U13DVJx4H0Q8b6g8QeB8xz5e6q2OnMKqoUZbgCx4AmwAHO1b7QjnBcQz4NnjOVlkzx62DWzZjfQ8vEcRXPdq7yYyGZFxEQQsQQTcoVJF2Q3toPdcXp7nG9i7mlu7/wBMv72QuZYez7vausVxo12dBoR1DXI4d0dK7dgx3RauPYDHx47FYeNY3XsJBPmuCLRg2zDldio48665s5uNG090Zcta3RW3ge0Eoyhswy5TwYNYMOI+6TzHmKUsLsw4V2ijQuScypGyBgL2uGlYd2+nE+zY0y7VnYzZVD2QFiUaMHMTlUWkPS54etVpJGt3hKRro+Hjk48f8M9aolcrUqomHJmi32+OHx+Tf4mYeAKD/dzCxCXuUbNbPpmRjfLfnb2tKGxm8znkD7rdz5rf1q/h8QO+eOUC4ETxcF4ZXPSw00oZh5AJZIzx7gJ5aCxPqfnWqKt+4mdr6tmELcvD56/nQ3aM0ccj9o4TtIlgS+t5HEojUAftEe6it9WNtL6dOFcx+lzaZTEYdV4xlZyPFTZPk3vqzlpTF8sY8bsgoqqF7qZQttRZRb5VIMOCtmW55Vdm2kpjEl+61iLakg6i3nx9arqXYZn+yTp94+ZrVba3KcBHAIEjyjXXl1PKr+Ek7oA9/L0qnBAMt3IRBwBNtPE8vKrOHxUbew6t+6bj3ikSRZEW3m7kY6yLRhTc0v7fe5hX9rN7rVJtDebDwHLJJ3xxVQWYeduHrVZbRTYVyUvoRFsNOnScfyKP9tBtwNozHazxPNK6/wB4UK8jsvdJIsrG2gWh24+08UpxZwsmHiiDCWRpwbBTnsQRoLAG9/CosJs3FwbTiyyxLNP2sqSqM0Zzq7PZSOYvp4iuTPqsUZOLlut39lX+W5oUJNJ0Me8m01wm34pXNkaJFkPIK4ePMT0BAY/u0U353HkxmMgniZMmVElzGxCqxbMtgcxKsRbT2R1uEDbsUuIMWIxmJXvSPhmfswAgiZtSFtcXJ8daOxti8LPhsDFtF8sga47JT2ahSyZe0zaNYgAEWtVX1mFOr93w/wDHnwHtyf8APcK/TRtYJ9VjQjtVk+sD9nJ3UJHizG37hovtrAptnBQzYeQRyKwdCb9x7WeNiuqkGxuPwqeBrm+8O78irHPiJJWklxJhcuNct2CyAk80QEDgL25Ve2zsX+zmjME+MjMkyRs4ZVRlIJNimpYcswtxqq6/C2knd3X3ck7Utx52xs76vsafDSTdrLHh5JXYkliA5kzd4k5Qe6Cfw1HtDbjbK2XgiIg7lY0KlioBMbSObgG/eFvWk7fTdwQQzzibFdoCkZaaVW7ZXtcC3eIFzo34DpbWo97NhQx4eJkExMhiCyPNmRc+pvGTe1hxtbhVIf1HDPS436nS/B/qWeGSv4HbZm1RtnZ2KjdFjkuUC3uAwAkhfXlnH/SaVt9sRm2Nstw1pE7JdD31IhOtuIIaMetDt6N2cKsWKWFHWXB9iWZ2zCRZQDex0BFzwtqvjV/ePdvBpg5ZUhVCIonR0d2kzObWdDcBDoL3/Fwy1Vf1LG9Oz9Trx5qvPm0Tsy3D+8e8EOO2G7GSNZmVC0eYBu0jkUuFQm9jlJHgRXM8PhMMwvJsnEkHUSQSyOCOtmRlHW16a59iYeTBhhh1jP1FcSJ1uPtFF2RjwN/+7wrmYiRXLLiEjbibrKCCeWaNGv51p6fqY5rpVWwucHHkZi2AT7u2IvAGG3xsaX95cRAzp2D4xtDf6yUNtfu5CemtEExeJHDaijyxGJHw7OhO22lazSYsYmw0HayuR/7qC1aChUqnOCCb89R41ahbMDpYjkb+/hVmJQVyuARy8PI0LICQtF8LhfsrgcBmPqf+fhVc4ACxDG1+BH50QXEHLluba6ctaDZGCXa0gNXcpOtU8cmV18QDwI4+flxq4KjCdX3c3TgTZQxIh7bEmI4pQcxvKoaSFQqEHTRbDjr1rfeG85kEuEU3aU5D2pS8f1uOJx9oFvaPDd0Wz9uTzBVU3T+kJ8NCcNJ/hgt2b5cxUE3KEX9m5NiASL2tbgVwmIgkAyYqAhrA5igdAALFQQDcFFFj58qGiLdtbjFdcjQMdI6qqXWMI6LI5Ase0kKSOjOCQIoweAv2nBcthY3owCS7LkbExojKpm0t3XDFls443By35hj1rleP20yTBVmWOIx95kVCVYZ+AAub3tbo54XvTluhjJNpSKGMhwkHZGQuxPbTJYoAlyqICM5UcSEvxtQhPVVR5DO1dysYNx93kwsTMQBJKbtfkgJ7NPcb+bGm/CTBIxIxsoBJJ5BRreqkq94i3E0vb7Y90gigiPelck3/AAJqw8CWK+gatHCBixvJNRXkrbJ2vJM00jJiQpkIXLHE4AA0W9ib2I01qeTafZ6u5jXjebCnysTHINdelbbG2PjYowIZUW4zGN7mzHib2trar+JXaJiYMIy2U8bWOh1p8MOKSTlp/wB/9GfJnywm41dOvpi/xBOz9vRyRyMkkb/aC5QOALBpACr6i4jI9a12MoYuzhs4IJKnXvai49/uoTh8NPED2scYuy2IAsTlkGtueot51HtIGKGSaN8syxxsGFi3elQPcHQg6ix092lpVibS4DqeTeqHqJtNFYg+Q+BIrjv0t4ZhjEkawV4gFGl+4TmBA4e0Kb9nfSIFUDFRG/DtIdQfOP2l9M3pSV9J0WIbFhpInAKXjUd6ydSFJykm/Gx08KTLJGUbQXCUZU0UNj74YjDqIxkkQWVA41XXQKw1I8DfwtVvF7zY2TNcqLm66XKkcLNpb1vSzs45nHhrRd3NKeWa2TDpRRO1MVG+dndm43cB7eIJuB6UZ2dvzjDcXDW4d3n00NqouoNT4JrL1sTQ70l5DoTDeI25PJZnazWt3eXM2PXxoWwrxpb1qrGlzySlvJllFLgL7obdXCDFFjZ3itF3cw7RQ2XMOlyONXNr70xnH4fFoJDkUB4mFspswYISejnpqPHSDclo/wC/rPnMRwUzOEIDkI8ZIUtpmte16cN4MFg5W2jI4ieS5bMz2kU/VoGw4jCm5DSZlOUEk3HK1ZZdFilkeV8tU/saousklHSJO9G3MPNEIcOkgXtpJ3MhW+aS91UAnu94+4casf24cTtDCywQu8iJHH2dxmdkzlrHgAQ3PhbWug47BYOGZO0TBph4+0QBhHlLmWPtVCnuq6xAA3Bdhe2U60L2bt/AQPCqvh1WIQWdVUsSfrMMxLgFm7giY3/EDzq8ejxxSj9v/LkDySbv+bCPvDvQ00bwOpDLinmDNJmKe0BFa3BcxA1tpwovvlicRNAk0mAWLtmQxyiTPJci6DIBdSyjQEC9Gdn734cQYY5h24jKnLhzeN/q7iQ91LEPOEYAXHM2ArbB70wDLO8E5nbsGkVcO10aOPsHIlvldcpLoLCxDXPe0kejwxaaXG63fmr8/BHlk/Ir7S2/i8Us0ZwpKzMhyiOQlXS0d08SUCnxBHWqmKwGOxnZ/wB1kYxRrhwVicXCErZifvA5r8LG+gpzffoo3+BMyrKvfdVRmh+r9nLdWbRzKO0AOhubkXqjtLfRjmKxvlEeJXWWH/NSJUkZI2tmVomNgNA5sTc1fH0+LHWlVX7UVlNvlgrFDa2JhSFopGR2KC6qrO0WYlXYkElezY62uUPEiocJhtpzxt2YLIQuCYfZC6qwQJY6lVaUAyDhn48aMr9IDu5eLBMzM7XIdjdLzsqAKmjA4l+90A050v4be84VVhXDQpJEUaMyZi8b2i7VgjWt2nZK1uWZrGxqLBiSpRXvwiOcvcK4fdjaksXYdtGIVKoFMwCMto2QqUBzoRLHY6+0OdJE+EkBdexgcrcNmkCyAqSDoJlJ1FuBvannZu9mPnVjhYICiAd1SCY1VUQAK0oYgdkp4HUdKB43Yk2d5MTsuadpWeTNG7pbMwYhVQMCAWNr/i8BTYQjH6VRVuygNjzf/blOn3ZZiPMETn51n9jTWB/s6Pl3jNLl48R/ebW9akfA4MKc2zNop3Abhjx173ei9mrS7OwhW/8AZO0Se61gz5T4huxvY8fWr0AHzYFwpEgwOFTixEqvIwGuUASSynlotgeelCMOw43Guo1p7wOyWJP1fd9iTZlOJmkZdRpdJMi8R150pb6YGWKe+IeAzyAtJHCRaE6BY2Ve6py24X8zxIaID58Rrx0rxZgaHW4dOvTnWwv+v141Wg0SY975f1p+jV9ALDyoTKdDRLD+yKhDbeDCiLFZQTl+zPwAPyNEnwcf4F9Reh29EwfEBl5qnzNFZjpRAa7PiXNcgADwAru+70MYw8YiN0Khgw+8SLknob8uVrcq4BhGuW8Db4CjuxN9J8AcoAkhJBMbG1ieJRvuk9NR4X1qyZEduQnnSFvXt6MY3sxlLxp3GLZVVlJvma2lmJGl72taiWD36gmhMkItJrZJiIxcWzd8nK1s19D7q0lwP1cmd44y8rghlOYxKxGe76XXUsWGpJ8rjNk7aUvf8Sd6WO3B7mmxdszmKPtWytIwJZWZWRCwKlmY6BsxIXSwsLagUcVHB720MQi2tm/u7REjRgGaEm97jjpbWkTePZPalphBOhQRu0KLYsntB1KkqxUXFgAQRyBFB8BvCpU4d5FSBnzBxceOYKb2NtdBxOvWpjnBt6Vyzp48eDLhTbSdbvzfn+cfmdAmwTIJc+MbER5GsrLELHRlcNGoJKkeR1pe2rJnw7oT3syqB65mPl3f+oUMixGy4XDieYkG+gJHiCMvAjQ1cnjNjqNNCep4aVryQUdjkKTYo4N8yjmCL+lr1cmSMx2ZsgOgIOtzw4G4oFs/HKjMj6ZWZeAsQCbakGx9KvYlBJHYEgX0OnHr3Rc1ypQakdWGVOHyC8Fhwksig3C2ANrXB8PSrpodsgm73N9QL+V6IGnswGHhVXFY5obAAENc6+Fv61YY1U2lhmdQRxW+nn/4qEI/7df8K1q23ZOi0LPjWpNHSiWFH2ux4ot/1yrVdosb91QB4ePnQ69T4Qa+dxr46UQDmuLbEwJLiJpZSAwGeRmsMxHdDHT2Re3SisOHwgT/AAMzWGpdrX/ipO2X/hR6ng3lqx5U04M5l8xalyCjbe+cR4P7CIR3dAWUtdQbm4N9LkBb+NW9zCpwcRZI2e7gsyKzGzta7EX0Fh6VDvAmbBSD9nN/CCazcZ74S1/Zdx77N/uql+kv5DOPkSyho4m14GNDpa3C3UirGxdiYd1ZTDGucEHIuTRtPu2vpQyWItLx4Lp4XJufgKPbE0e3QVW6Ct2cv2FeNVs8qc2AkddeZspFjRfYeFld1b6jHiywaQFpQC65cpV+0vcgyofRbcKE4kfazoOUkij0JH5Uc3NSHOi/XJMM+RRbtVSzsEz92UEWJS9uB7pFaYcimX9qbMwFpTidn4zAMACJY7vErW9nMuZe8D+H1FV8LDs3KDBtnFxsF1DM62OlgO6unHnyroxwePjSUxYqHEqQNJo8hIKjXtodD/Br1qtM2MaECTZ+GkHZtYriB4cni8OtMogkSxldE3hDd1luW0sL2U3lPH86thbQA/8AqOxyDuBteAGUfbXottmG4BbYiqGYE2OFN7gaDKb30NTYaFfqq5dhi+RQzEYUXsRqCXzHnyHGpRAHiMLgAL4rb2Im5FY5GYNrYWUdpQne3ZcBwbHZ+DkEMLLJJi5e7IbkoY8jAMy/aq1xYCx6V0fYss6qow2yYoTYd95IY1BI7x+xV2NyDy51tvFs6eaJxj8VDhoSjoFhkKoxIJtLJMNQLAgLl4Ne99BRD5zVra1hNYtzr1rDblVCGH51gk6itWW3OsZL1CF7GH7aO/IL8GNG5Wv5VlZRAylsl/bblnPHyFQbTYtbT2jf0GgHxrKyoQ7NuYRBgYE7xCgSvlKOrdoWaRbEXzgEXW+ltDfQtbBWXI9xG6lQCCp73Pw5el6ysrD1Unrkn/jx96f7FMb18gzY2zTh5JFY3iBIhF3Y98k2DElVC2yKAFtfnegW29nxIl0M6mWUl1vGTnIDXYlDbSxJvYWPrlZVMeeeOUlH+bAWyr3/AHKuBsLZsRJbSzZ4V0Nv2ATx+FDdutlYskkJQqCS8ymTNbXuqNfO9ZWV0e7OS3f5fsdTF/T4Sx6rfFnJ3YkljxNyfXWvY8Y6qyqxCtxH64elZWVDCi/sI6P5j9fCiN6ysqrIamoySxsDYeHGsrKAAbtKJSe4GJ5njeh1ZWVcJlSfdPpXlZUIHsK1oYz4f1NMOy30086yspUgLkJ4s58PKttTFNb+AgfOhG5OIBMoX2SsZtw17wJ/XSvayqr6WXfKDYmJe6k6XFHNgsTIST92srKqwx5OZ4xv75ih/wDsTfzvTjuXMO3Pa4ZpVyrfIgkWwVvue0faGmU/1ysrRDkW+RzlwOzSr9kfqjtYgRl8I5NuHZ9zN4gqeFWo9hSiLubQxVuzY2PYOLdAWhvb1v41lZTSEe09k4vsVP18m2Q6wRcfZ1ygda22ds/GthRfGoFC6ZcMoblbMzOwI8lHLUcDlZUIWdn7LxTIofHNl0v2cMaNbMbjOc1jbmALVL9Tw0UgcyTYiS9ljedpjc80hZsoYfiAFhm1AvWVlB8kPn/fDDGPHYlCjIe2dwrWDBZD2iA5SR7LjgaCMt+FZWVRkNLVqT0rKyoE/9k="/>
          <p:cNvSpPr>
            <a:spLocks noChangeAspect="1" noChangeArrowheads="1"/>
          </p:cNvSpPr>
          <p:nvPr/>
        </p:nvSpPr>
        <p:spPr bwMode="auto">
          <a:xfrm>
            <a:off x="2057400" y="1219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862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304800" y="1530696"/>
          <a:ext cx="8610600" cy="48701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2400" b="1" kern="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Pilot Citizen Stewardship Indicator</a:t>
            </a:r>
          </a:p>
          <a:p>
            <a:pPr algn="l">
              <a:spcBef>
                <a:spcPts val="0"/>
              </a:spcBef>
            </a:pPr>
            <a:r>
              <a:rPr lang="en-US" sz="1200" b="1" i="1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Weighted Data: (4/12/2016)</a:t>
            </a:r>
            <a:endParaRPr lang="en-US" sz="1400" b="1" i="1" kern="0" dirty="0">
              <a:solidFill>
                <a:srgbClr val="002060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95300" y="962572"/>
            <a:ext cx="8229600" cy="596153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en-US" sz="2800" dirty="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rPr>
              <a:t>Performance of Behaviors </a:t>
            </a:r>
            <a:r>
              <a:rPr lang="en-US" sz="2800" dirty="0">
                <a:latin typeface="Arial Black" pitchFamily="34" charset="0"/>
                <a:ea typeface="+mn-ea"/>
                <a:cs typeface="+mn-cs"/>
              </a:rPr>
              <a:t>(Yes/No)</a:t>
            </a:r>
            <a:endParaRPr lang="en-US" sz="2000" i="1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61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304800" y="1530696"/>
          <a:ext cx="8610600" cy="48701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2400" b="1" kern="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Pilot Citizen Stewardship Indicator</a:t>
            </a:r>
          </a:p>
          <a:p>
            <a:pPr algn="l">
              <a:spcBef>
                <a:spcPts val="0"/>
              </a:spcBef>
            </a:pPr>
            <a:r>
              <a:rPr lang="en-US" sz="1200" b="1" i="1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Weighted Data: (4/12/2016)</a:t>
            </a:r>
            <a:endParaRPr lang="en-US" sz="1400" b="1" i="1" kern="0" dirty="0">
              <a:solidFill>
                <a:srgbClr val="002060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95300" y="962572"/>
            <a:ext cx="8229600" cy="596153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en-US" sz="2800" dirty="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rPr>
              <a:t>Top Performing Behaviors (Scaled)</a:t>
            </a:r>
            <a:endParaRPr lang="en-US" sz="2000" i="1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331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304800" y="1530696"/>
          <a:ext cx="8610600" cy="48701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2400" b="1" kern="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Pilot Citizen Stewardship Indicator</a:t>
            </a:r>
          </a:p>
          <a:p>
            <a:pPr algn="l">
              <a:spcBef>
                <a:spcPts val="0"/>
              </a:spcBef>
            </a:pPr>
            <a:r>
              <a:rPr lang="en-US" sz="1200" b="1" i="1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Weighted Data: (4/12/2016)</a:t>
            </a:r>
            <a:endParaRPr lang="en-US" sz="1400" b="1" i="1" kern="0" dirty="0">
              <a:solidFill>
                <a:srgbClr val="002060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95300" y="962572"/>
            <a:ext cx="8229600" cy="596153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en-US" sz="2800" dirty="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rPr>
              <a:t>Second Tier Behaviors (Scaled)</a:t>
            </a:r>
            <a:endParaRPr lang="en-US" sz="2000" i="1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447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QTEhUUExQVFhQXGBgXFxcYFxwcFxwaGhwcFxcYGhUaHCggGBwlHBccITEhJSksLi4uGCAzODMtNygtLisBCgoKDg0OGxAQGy8kHyUwLC4tLCw0LCwsLCwsLCwsLCwvLCwsLCwsLC80LCwsLCwsLCwsLCwsNCwsLCwsLCwsLP/AABEIAKgBLAMBIgACEQEDEQH/xAAcAAACAgMBAQAAAAAAAAAAAAAFBgMEAAIHAQj/xABHEAACAQIDBQUEBwUHAwMFAAABAgMAEQQSIQUGMUFREyJhcYEykaGxBxQjQlLB8GJykrLRFSQzQ4LC4aLS8RaTo1NVY2SD/8QAGQEAAgMBAAAAAAAAAAAAAAAAAQMAAgQF/8QAMBEAAgIBAwMDAQcEAwAAAAAAAAECEQMSITEEE0EiUWEycYGhscHR8AUjQpGi4fH/2gAMAwEAAhEDEQA/AEV4lPFVPmBUbYOP8C+gt8q22fh2nXPHJYXI7663sDyzdasHZE4/zIj/ABf9lZHlhF05Dlim1aiUTs2I/d+J/rWjbIj/AGh6/wBRVrF4eWJC7mPKLXIzcyANLdTVaHHhvvR+rhT/ANVqvGWpXF2VlHS6kqIm2Kn4m9bH8qjfYY/GPVf+avHE+MXpNGf91SMJB/lP6C/youbXLAo3wCG2CeTJ8RUbbBf9k/6j+Yo2C/8A9KXz7NrfKvPrAHHMPNSPyqdxk0oAPsSQfd9zD+tRNsmQfcb3X+VMoxS/iFbDEL+Ie+j3H7E0oU2wDj7rDzU1EcOfCnRZfGvc1Tu/BNAk9gfCtexPSnZ0U8VX1AqFsJH+BfdR7qBpYnGM9DXmU9Kb22bEfufE/wBa0Oyoz+Iev9aPcRNLFK1e2pnbYyfib4H8qibYg5OPVf8AmjriDSxeAr2jjbDPJl9xFRnYbfs/xH8xR1IlAcUX2bu/NJGZsjLh1IzSmwGrBTkuRnbXgK8TZDBhmU5bi+o4V1/dvBxYvAIikh4i3PQtc3uvQ0rNl0rYbhxqb9Ry7ae7BjhOIjkDwiwuylJMxIGXLqCbG9w1rA0EUV2PbGwuwwOJMzAxCN8kY0UOwGQgHn2mWx5Ec71yFIT4UcGRyW4ephGEqiSRrViNaiVDU8amnmRlmJKMbJwWdgKFQV076IpIu0mEioWyKyFgCRlJDZb8CcwvbpV1srMuR+A7u3ucGUEgUS2huUhsAtwTbTTzN+VHNjbViClLgZSQKh29t5UAyXYggmw6UdUrFdvD29Te5xXe/ZBw2IkiJvlIsQLXBAYG3kRSrOtOO++2vrOIeSwANgOtlFrnx0pQnkqrQ3F8FKRarSLVqSSq0j1U0oquKjYVM71EzUGMImFa1uxrS9QI8bq4c9mQQQQTcGtyTeh021ZIMQ5SxUhQynge6PcdePzq3gsWknsmx5qeP/IrlZMc9TyPhm6OSOlQXKINtk9g2p4r8xS1ambbw+xP7y0tgVs6X6PvM2f6iOQaU9JiXAAvwHQUjyDSnZhSutSajfyM6ZtN0brjXvxHuoDtra84mOWaVNF0WRgOF+ANFgNPEGlzbB+3f/T/ACrS+khHW9vBfqJycd2bpt3EjQTNbxCt/MDTFuhtDte2+sRxzWyZbxoLXz34Jrew91J9qZtzF7sviyfJv610lCLfBjcnQ0pDhCBfCp5gC9ats/An/JYeTMPk9YFrW1M7aK6mYdkYMnQzKPB2/MmtDsDCnhPMvnY/7K2jFelaHaiHUyJt24/u4s/6kU/0qltPYxhiaX6xG4W2gXU3YL+PxvUmL2nFG+VmN7agAm3uoOuLEuMSzXj1Cg8PYN+6f2r0uUIcDYanu+CFcZ5e4j5E14Md4X8ifzFbbU2ayyv2cbFNCMoJAuNRp43oewpThToeoxkrRfGNH4TUgxq9D8P60LFYTQ0g7aC0cgc5Re58Kd/oskK9vGfx/AqD82+NJuwMLa8h4EWHv1HnoKbfo9kGeU82fX3D8gKz5XyhkMaSTLH0qYpg0UWchGUsRfQkNYedvzpJX0py+mOHXDN07RffkI+RrnqpenYktJlzN6gkYh+Ee4Vgw6/hHuoaoq1gsRkkVuQN/wDn86duhAZweyEJUsQqm+ovcWtp059fdVsYVY3Chjp94fMV5BLnVSpJAYXN76eIJsBcLqdLiqe2cUAoKOpbMQcuo53N/dw0qmPJLVRfNghouh92VvDh4BfI0jDmQNfU/wBKj2t9I7OMscCJ0LsW+AC2rmuHxrKePGp5sYWIJAuBYcelvyrQ37mCOGlSJ9rZpXZ2K3Y3NhYdNBQeXBN4e+rcmM8PjULYwdDVHJj4wS4B8mCfp8RVWXBP0Puox9aXx91afWl6/ChqY1IAvhmHI+41AyGmb6wv4hXnaqeYoaiwrFDXmU0zNGp5KfQV42ET8A91HUErbX/xn8x/KKpW6aHlVnab3lZhezWKki1xYa61XFCC9K+wkvqYRw0kmIUwki4GcMeOhAsSP3uPhQ2eBkbKwsf1qOoonu4PtW/cP8y0bxGHWQZXFxy6jyPKs08yxT01sPji1xu9xNkGlO7rSztLYzpcr306jiPMfmKapBSurnGSi4v3/QZ08XFtMrKLMaWdsLbEOP3f5VpomFmFLW2Red/9P8q1Ok+v7idR9P3lG1Nm5CdyX94fKljJTZuOAIpidAGBJ6DLr8q6ceTEw+5Cgk6AAknoBxNCsHtyJ3yd5SdFLDQn0OnrUO0t4ImjkRQ5LKyg2AGotfU3t6UtwsAynoQfcb1J5d9h+PBa9Q+onGt8tDxvDh/xN/A39K9/9QYf8Z/gb+lM1x9xXbn7A7amylM+c3YNa6Djcd0a8gbDx4+j3u+iLFZYkQ24AA/Gwv8AGhWzo0dROGvGwYE9LG3A68vhU+xtqJm9lyt7ZxawJNlv0vXK6qctXpOj0kIyXr/0TbaiVbsVGg9pRltbjmUaEW56VzveJgZ2KiwIX17o19a6RjNpxlyln0tfNltrroL3I9KVPpEwCxSQZFIvGbjllzHJr6t7hR6fLOS0yL5cUISuPn9BSQV7DGWZVHEm1aqwopsGNTmbiwYAeAINz5/0rRJ0mxNcBvFQrFGFW4GUE+fWi30aQEqXP3nNvS3/ADS5vBixlI8AB8qeNzIDHFEOguf9WtY99G/kbKtdLwefS/F/d4W6SgehRvzArmCiur/St3sIgHEyr/K1cxiwMhBIFx8K0YpJR3MWWLctivpzrV2voBx0FWZMI4UsV0Gp4cOF7etEN1MGJJb5Q1rBb3HeJ0OnGwB99MeRKOoUsUnLTQy7OwAw2DZzYyMMkdxeztwIv01b0pL2vhexlyEk6Kw66jXXzBp23zmyvh4OGTvtb8TG2b4NS9vlAC0T8ypB9DcfM1mwTalv5s1dRjTg68UAA3CrDvb3fmaqCPXjwq3MwKJYAEFwT19kj3Xrc2c+iJnqMmsIrXQ0Cx4WFRtWzCvBQCaFa0IqUmtGqENRHXuSvKHO5Btc+80QnSdn4GOXZ6h1BsoIPMHKBcHlShjtjvHcjvp1HEeY/MfCumbTiCxOUtlezqBwAYi/xvQBRXFw9ROE5e18HUz4ItRXmuRY3YF3c/sj4n/ijxGtUtqTLhyrqgu5Ie2lwNR4XqzhMYkuqHlqDxHmKbmbn/cS2FYqj6L3LHAHypT2Ztd4wAe+nQ8R5H8vlTg690+R+VIUfCm9HGM1JSXt+pTqJOLTQ3riElQMhvYi45jzFLu1R9u/+n+UVVjcqbqbHw/WtEMThJHUYjLdXF2y/dI7puOndven48KxSu9mJnkeSPG5Sq/snGNHmHFCRnQ8GHMH0qherOD5+laZOkVwK5pMaoMfgmZVWEBmKqLxroSbC5v1NE5dkwG94o/4QPlSPFJlZXHFWVh5qQR8qacRvNFkuobPbRSOfi3C1WhNNeoblxSTWmyssuzzyA/0yflXuXZ3h/8ALSyqWFYRVO58Id2flj7s2VFiywkGI6214g20v5m/kKuTsw7JYVjvcMysSB4DTzpY2HhpUh7Sx7Nm7vS6nK1+l/jlNGY8TE7L2hAK2AYgajxvz0rDlg1O2bMDjVL+UH01S0gXtB+G5W19ONB97t5WQonZ5+4rFrkW4jL7OugB9avCZVv2eU5ugGp9KNPgXaBEAOe40JHDXU9NKZ0eOTk5LZC+tyY4xSatnNU3qFtYtf3x/wBtRrtHt3AijOc6BF7zE9QANa6Rht15CTmKADxJ/KlnZ2/2GgZVELMFY5plCXbU6qvHLY9QTlU2roTxNqpSOWssYu4x3+0L7qblRkl8WqvKP8ltVS/AsODk9dQLaXOoco9nIl8gsDrbkPLoPCqmIxAljTF4Vw4tmFuEifeXX2W08LEC/CppNsx2GVwWZA6qAcxBF1NuQNrX4X0verz6aMsemJSOaSlqYqfSKrOIIxqTJoL2ucp+Fr0LwMuQBDGb21sQfD8qX8TtSbFzduTYhvs1+6o5D+vmaO4fGBs5tYnU63sTqdbDma4eRtKjs9PFS9QL3seIIAmjZtVINxobkX5ajh1ox9HOE1B6anzOvysKV96cYCyoVBMeue+puBYW9KMbt76YbDwPmz57d1Qt72HDNwq+iTxJRXInJOPebk+EV96sQZMdMQbqpVPKwH+69Vt5J80MV+IYg+6m47rJ3nDWZtSb3DEm5J8zSHvBODJ2a6hCbnlfTn4UcMlKSS8Fc0dGN35Bq6mp3TuA9GI94Fv5TVRmINeQpJIwRWOpAtfT3Vv+Tm1eyJa1ING9rbrSYeLtCxYDUi3LmRQRfO9UhOMlaGTxSg6kjzNWpNbvatDarlDwmtMtbGsBqAPAbVA+GUkm51qwSa0y1AnX9oxr2SoqHRgmUG/dHeHjyt60tyte5sF8BoKZNu41cwkiIN15frpSpisUkQvKct+vHUX4cTob1xJQfhcnczSQH3sHcj/ePypfidlYMpKsOBFHN48SkkcbIwYZiNPLgRyNAwa6nSr+0k/k5Gd+u0MWztvhhllGViLBh7JPiOXy8qWgpGhBBGhB4jzFbZrEHoRTlt7CRsjOwGZQbNz04A9RfketVbhgmkl9X6f+lkpZY7vgT3iNvOruy8NiGsIu00uRYnzOnA+6tthQdviFj1y/e8hqa7ZsvaECxFUBsg1AS2g0FjzFWz5tG1FsGDWtTOIJH2khjbLHKdFNrKx/Cy/dY9Rp4VgwzxFldSp0t0PHUHgaZfpASKZBicOVJRgJMrKWF9FLFCQNR1PGh+08UJYYnBBOoPnYX+NVWSTrbZ7P4YyGJRyV7figZatJNK3tTt9HW76SZsVMuZY/8NTwLD71udjoB116U/HBydIflmoRtgrY+5WKnAbKIkOoaS4JHUIBf32pr2Z9G0K6zyPKei/Zr8CW+Ip2luHjHM3J9zX+JHuFSt4VujhhH5ObPqckvgB4jCJhkRFT7EAIAdRbhlYnj5njS1jtjrJM/wBWIUgBssnAk2JVH1J0I4j1roFgwIIuDoQeFQYPBKlwLjXQ8TY8Qeovr6edMnDHkjUluKhlyY3cWIWHgkjyM6FnDqOyUguTqwUAGw9k3JIAAJp/wuI7RFcAjhoRZhrqCOFVMHBCSzDKHaTMdbNfVfS4J08T1q5AmUlQLAjQfu90/DLVMOFYoV5GdRn7s78FnLbTkTY+ViPyr572lsZsJiTBIua2sdyQHTirAgi+nEDgbivoMnVf1w/80B2/s8SqAY1cWtYgEllCslieBILpca98dKs8ansJboVvov2tHFC0MsgAknPY2bVSVGYHW66ger+NS7x7djw0OKw79lJPHrCTYnLOeNuTISTYcsvKkLGYBTNIsLMLOyC+jgElULDlqAGGhB5aigUcRuQRYjQjoRx+NJ7rjHSFKw9sDHLl7NiFbkWOh8L8j50f243ZWky6EDW2hJ1tSQydPjWrkhGUsxU2ut/w8Le81z59MpS1Jm/H1jjDS19hcx2MzBiGuW9r9dKFxmtIxYeB/KstoD6fAVojFJUjLKTk7Y3Rb2TNh1w97FRlDg6lBwB8QNL9KFBgOVDYZLEEVbxEwIFuf6tVFjUXsgynKVW+CMyXuPEUV3aD9qDGqvY2N2y62ue98L0ElsBc/iHDpRzd7EiMnXIw8TY34HTiL/Chl+h0XwJa1Y0YzamJlQxtGjAXVirC57oNgMtuDHUfhbQUiYfQAHiNPdTfjcQYos91U66KxsW1C929tSenAmlGFWNyeJN/fqT76V062Y/q+UrJCK1tWzL51Ps/A9tdRIqyfdVr97ybr4U9tJWzLGLk6RWy1qV8akxWGkiNpEZPMaHyPA+lRgipdgaa2Zqa8Br116VqL/oUQH0G+6kcc9o1CxkX65eVhfj+vChH0ibrROoxHZs2VURxHbMEQmzDMbWANmtrYDpRbBbS7IqshLK1sr6cTyfx8edMSEMtuN+vP0q3Yira8jXlk6T8HzhtaGMv3IuzXu2BOp9qx0Y8PHXWqRw69PiaePpF3Mkw9pYFeSEk+zxiIswB5leNm8LHWxZcwexZ5Y1kRAysL3DKPSxNL0yWw+DxybtIp4LZ8bZs4c2GgXmSba+FTbXmdVMYLMpPFtT42Y6+GtZFHIhPcYcVItY35jz/AKVtt3BSxOEkR4xa4Dixs2t/D/il6bluTJpinpL/ANHCRCWQSqrIyhTmFwQeI1ror4iKM2iiCplPs9mq6ag2LDoOVcb2TjWw8yuozfdK/iDch48CPGuk7M2/g3JkDtE8gGZQLM3AcANeHEdKR1ON6r8DuknDTpfKJt8NpLJgZ1Cj2X1XVdNRqNNDYedcphdlXT2b8D1tqfd8qb/pA2yzCPDopjjPeN/aIUjKD0F9bcdB5UoIC18oJA10HIaXpvTRqFsR1U/7np8BDYeBkxUyxggAnvG3BR7R/XMiu3YHDLHEkaaKrRqB5EOQfQ/9NJP0WbJtG0zD/EOVf3F9o+pv7hT5hSMysebSP6AWrq4IaVZiyZJS5ZpiJ/tr/gVR/FIAfhf3VeOjEeooBiMVwsB33DOwPAKcwW1ulj60bkkvYj09adONULTJbVuorVTet1pYRNuRnDcQxB870zYJ7xxM3G7AnqO9/QUP2vb6ygK3DZfXXnRpo9AANA2lOyStICRozG+n3Rf5f0qlsrE3Re0PtAHN48deQ4Ciccep8wP176VN78Hlw0igkBELePKw+PwpTlUWyVbRyCfFgYmaTDnLaSUItvaia6W155TqDyOmo1rKc13LFix1JN28yTqfPwqOaPLI1+OYn36j51IsoAseHI9OoPhzHr1rDd7jWa2raFspDZVaxDZWF1NtcrLzB4Ec71qTrXt6gAhvJttsWVJjjQXJAUc7G5voLkW5chVHCYEdmb/eB9AeFvgagU6jzPwFqMYHCSOgyKSANT/5qr2RZP3F3KVYg8RUwq1tLCG97EMBqLcapxo34Tx6GrIgQwewZ5kzRwyOgPFVuDY2IX8ZvpZbm+lM+w92xiAVfMGXQZR3h4e+qG6W82NwzJHCrSqWIWBlYglzchctmBub8dDc8zXV9yVxEUEnbxWnmmefKsMyoplbMytJ2bcCTwuAABfnS5wlPZOhuKcYcqzk+9W7skJUrnaNB37nvD9oj3jwoDhmA0ze+uzfSps/E4nDBkVVMRvIolJLrqLIhQF7aNyNmIsSK4gVN9RRhBxjTdlcklKVpUEG4cbitYnZTdGKnqND7xVASFG6j9fGiOcEXHCi0VTHTd7bsU6iLEhDJ7IzqLSX0vfk3I0J3x3a+r2ljUiMnKRe+VuVj+E/A+eixiGtYnqNenjTlt/aats+JA+bNkYa30B1v4gi1uIrO4OE048M2d1ZcbU+Vw/Ing1mW/SvUNZl/V60GM6/upDbBIrgWy3YNwu3eNyeI1NZu1vdaZsOzB1BPZsTZyoOnH2tOuvnSIdtt2RXNaFDZEH3rcCSNW14Dyoa+DdZo4yrfWpCCBcd0HhbXibE66cqb3LdJbIOilfln0lgMSr6hha1/G/AaetaNsnDtqYo7nj3Rrxvfxvf3muZ7MGMiJKMJgCRlbjbiLSjS9tLEcaY9ib5QyxkuSliVufZzLoQJB3Wt4GrJp8BnCUdpIMHc7CmRJAhGRsyqD3b8eYvxF+PL0qPfPdmPF4eSPKna5LxSMO8rA3AzWvbkfAmrOB25E6lkkRsnt2INujeKnrRPCPnJbkQP18qlFFRxnYX0W4ozxNMY1jR1ZrPmYhSGsoHC9rXNrUeggijx2JRVTIXLINNHYksq9ASCbcrX510kuI0djwQMx8hc/KuMbGzyYtJXe/afZyd1i129p1GuRQMpudAEFxltSM2JTWk39Dicm5eEX9t7n/WmlkJysqARnkDnFjYfd4g6cGvypE3f2CZ2lhLPFIilrixFgQCrC4J46W0ruOygqxvGJM5BBIY94BuBIvcKcul+lVcXGvaaKoZgMzAAE3Nzc8/8NffTcODRFRZn6uu7KmabLwwhiVVFlRQoHQaD5Vs5tYDj2IH8bkX9ymrDr3D+uFD8TIFnLE2VMNGx9GlJ+FdCBhkC8bjVVrAEsL5R90qCY7g/vKQfSruxMS5yIfu8T+yBp87elLWxdvRyxEzRkNfPGpB0ViTcE+1diTm/atyo7sjbMQuGvGTwzCwPrTZ7oERoik1tU4NUcE4IzAgg86uCsrRcD7yCzxOBqD77EED4mim1b9hNlJVuykKkaEHIbEHkQbVR3gjusbdHUe//wAUWxKXVx1Uj3ijJ+lEE/c7YbYvAnEPjMaJLyCy4ghbr7OhBPTnQP6Odn/2hJKmKnxLBYwwAmbW5sb3vcaim36GJc2z3HSdx6GONv8Acas7i7hts+VpDiBLmiMZURZNcyNmvnP4SLeNYtxtHOp91g+1XwMOih7Zm7xVModmJ5m3DqbCn5txtkI6YZ2/vDrdQZiJW494IDl+6dMvI6aVBsqLLvJir84Aw/gw4/JqW/pCmMe2kkvbKcM48lKn5g0CAPe3dmTB4rsBeQPYwtaxYMcoU8swbQ+h0vXQv/SGy8BAhx5DO1lLs0li3EhEQ6KOpHDiavfSLhl+sbLkYezjY4/42VvnGKD/AEu4Ez4rZ0OYL2rSxhiLgMzQrw9RQIAPpG3QTBiOfDEnDynLYtmysRmWz/eVlBtfpxNxa59FO7GHxSTyYmMSBWREuWFjYlvZIvfMnuqxvju1jYNnESYxZMPAIlEKwhdMyxqc983dzX15CpNgmTD7vtLArGaSYSIApJJWZI72GpGWK9TyQT97dlLg9oPHb7EOsig8OyYhst+Nh3k692ugfSRuTAmDaXCwrG8Jztlv3o+D3ueQ73kp60P+mbACbD4fGopF1yOCLMFkGePMDqMpzC3V6cMXtwJPgVexhxkTob8O0tG0V/Bg7rbmWXpRII21sJh8Phdk4xR2BYxiaWId/vRXdvZa5GVzwPE6a0Ug3rwLHu7ZxCH8MkcQH/yYUH41Jv3sw4XZMKqdcJiUeInWyh5Fiv1IV1B8QapYXbG13HsbMxQ//HICfe0gHwokDUW8sP3NsYT/APoIv9siVx76QMGiY1mjngnWYCYvAAIw7Fg65RI9jdc3tffro8s2OP8AibAwz+IaE/kaQPpDaTtIe02emB7rWVMtpNRcnKoHdvb/AFVGQUZlvaruw5BdoyBr3l08NR8j76qmqruQbgkEHQjjVWrREMckQLIuUat05D/kij28uz4YooVWKNWYliVUAmwA1NvGlLd3aijEKcQxyad48vMDlRzfzHdpKnYyDKiDVSCCXudLcRYCs0oy7iRpi4rE35BmNhAS4AGo4etD7/q9RJiJL5WcsLcKn/XCnpUZ2N2Nw6R4gH78gJUcg2paw62/OmzZGEjm7OQxo0iAAORdlI0OvUGufttc4jFIyRNmU90Bhz7t9VsOgvzNMUW1ZMHBJiSFZHmKhe8XDDOHzKwW2qEcTwoYsmiKjk5/U13DVJx4H0Q8b6g8QeB8xz5e6q2OnMKqoUZbgCx4AmwAHO1b7QjnBcQz4NnjOVlkzx62DWzZjfQ8vEcRXPdq7yYyGZFxEQQsQQTcoVJF2Q3toPdcXp7nG9i7mlu7/wBMv72QuZYez7vausVxo12dBoR1DXI4d0dK7dgx3RauPYDHx47FYeNY3XsJBPmuCLRg2zDldio48665s5uNG090Zcta3RW3ge0Eoyhswy5TwYNYMOI+6TzHmKUsLsw4V2ijQuScypGyBgL2uGlYd2+nE+zY0y7VnYzZVD2QFiUaMHMTlUWkPS54etVpJGt3hKRro+Hjk48f8M9aolcrUqomHJmi32+OHx+Tf4mYeAKD/dzCxCXuUbNbPpmRjfLfnb2tKGxm8znkD7rdz5rf1q/h8QO+eOUC4ETxcF4ZXPSw00oZh5AJZIzx7gJ5aCxPqfnWqKt+4mdr6tmELcvD56/nQ3aM0ccj9o4TtIlgS+t5HEojUAftEe6it9WNtL6dOFcx+lzaZTEYdV4xlZyPFTZPk3vqzlpTF8sY8bsgoqqF7qZQttRZRb5VIMOCtmW55Vdm2kpjEl+61iLakg6i3nx9arqXYZn+yTp94+ZrVba3KcBHAIEjyjXXl1PKr+Ek7oA9/L0qnBAMt3IRBwBNtPE8vKrOHxUbew6t+6bj3ikSRZEW3m7kY6yLRhTc0v7fe5hX9rN7rVJtDebDwHLJJ3xxVQWYeduHrVZbRTYVyUvoRFsNOnScfyKP9tBtwNozHazxPNK6/wB4UK8jsvdJIsrG2gWh24+08UpxZwsmHiiDCWRpwbBTnsQRoLAG9/CosJs3FwbTiyyxLNP2sqSqM0Zzq7PZSOYvp4iuTPqsUZOLlut39lX+W5oUJNJ0Me8m01wm34pXNkaJFkPIK4ePMT0BAY/u0U353HkxmMgniZMmVElzGxCqxbMtgcxKsRbT2R1uEDbsUuIMWIxmJXvSPhmfswAgiZtSFtcXJ8daOxti8LPhsDFtF8sga47JT2ahSyZe0zaNYgAEWtVX1mFOr93w/wDHnwHtyf8APcK/TRtYJ9VjQjtVk+sD9nJ3UJHizG37hovtrAptnBQzYeQRyKwdCb9x7WeNiuqkGxuPwqeBrm+8O78irHPiJJWklxJhcuNct2CyAk80QEDgL25Ve2zsX+zmjME+MjMkyRs4ZVRlIJNimpYcswtxqq6/C2knd3X3ck7Utx52xs76vsafDSTdrLHh5JXYkliA5kzd4k5Qe6Cfw1HtDbjbK2XgiIg7lY0KlioBMbSObgG/eFvWk7fTdwQQzzibFdoCkZaaVW7ZXtcC3eIFzo34DpbWo97NhQx4eJkExMhiCyPNmRc+pvGTe1hxtbhVIf1HDPS436nS/B/qWeGSv4HbZm1RtnZ2KjdFjkuUC3uAwAkhfXlnH/SaVt9sRm2Nstw1pE7JdD31IhOtuIIaMetDt6N2cKsWKWFHWXB9iWZ2zCRZQDex0BFzwtqvjV/ePdvBpg5ZUhVCIonR0d2kzObWdDcBDoL3/Fwy1Vf1LG9Oz9Trx5qvPm0Tsy3D+8e8EOO2G7GSNZmVC0eYBu0jkUuFQm9jlJHgRXM8PhMMwvJsnEkHUSQSyOCOtmRlHW16a59iYeTBhhh1jP1FcSJ1uPtFF2RjwN/+7wrmYiRXLLiEjbibrKCCeWaNGv51p6fqY5rpVWwucHHkZi2AT7u2IvAGG3xsaX95cRAzp2D4xtDf6yUNtfu5CemtEExeJHDaijyxGJHw7OhO22lazSYsYmw0HayuR/7qC1aChUqnOCCb89R41ahbMDpYjkb+/hVmJQVyuARy8PI0LICQtF8LhfsrgcBmPqf+fhVc4ACxDG1+BH50QXEHLluba6ctaDZGCXa0gNXcpOtU8cmV18QDwI4+flxq4KjCdX3c3TgTZQxIh7bEmI4pQcxvKoaSFQqEHTRbDjr1rfeG85kEuEU3aU5D2pS8f1uOJx9oFvaPDd0Wz9uTzBVU3T+kJ8NCcNJ/hgt2b5cxUE3KEX9m5NiASL2tbgVwmIgkAyYqAhrA5igdAALFQQDcFFFj58qGiLdtbjFdcjQMdI6qqXWMI6LI5Ase0kKSOjOCQIoweAv2nBcthY3owCS7LkbExojKpm0t3XDFls443By35hj1rleP20yTBVmWOIx95kVCVYZ+AAub3tbo54XvTluhjJNpSKGMhwkHZGQuxPbTJYoAlyqICM5UcSEvxtQhPVVR5DO1dysYNx93kwsTMQBJKbtfkgJ7NPcb+bGm/CTBIxIxsoBJJ5BRreqkq94i3E0vb7Y90gigiPelck3/AAJqw8CWK+gatHCBixvJNRXkrbJ2vJM00jJiQpkIXLHE4AA0W9ib2I01qeTafZ6u5jXjebCnysTHINdelbbG2PjYowIZUW4zGN7mzHib2trar+JXaJiYMIy2U8bWOh1p8MOKSTlp/wB/9GfJnywm41dOvpi/xBOz9vRyRyMkkb/aC5QOALBpACr6i4jI9a12MoYuzhs4IJKnXvai49/uoTh8NPED2scYuy2IAsTlkGtueot51HtIGKGSaN8syxxsGFi3elQPcHQg6ix092lpVibS4DqeTeqHqJtNFYg+Q+BIrjv0t4ZhjEkawV4gFGl+4TmBA4e0Kb9nfSIFUDFRG/DtIdQfOP2l9M3pSV9J0WIbFhpInAKXjUd6ydSFJykm/Gx08KTLJGUbQXCUZU0UNj74YjDqIxkkQWVA41XXQKw1I8DfwtVvF7zY2TNcqLm66XKkcLNpb1vSzs45nHhrRd3NKeWa2TDpRRO1MVG+dndm43cB7eIJuB6UZ2dvzjDcXDW4d3n00NqouoNT4JrL1sTQ70l5DoTDeI25PJZnazWt3eXM2PXxoWwrxpb1qrGlzySlvJllFLgL7obdXCDFFjZ3itF3cw7RQ2XMOlyONXNr70xnH4fFoJDkUB4mFspswYISejnpqPHSDclo/wC/rPnMRwUzOEIDkI8ZIUtpmte16cN4MFg5W2jI4ieS5bMz2kU/VoGw4jCm5DSZlOUEk3HK1ZZdFilkeV8tU/saousklHSJO9G3MPNEIcOkgXtpJ3MhW+aS91UAnu94+4casf24cTtDCywQu8iJHH2dxmdkzlrHgAQ3PhbWug47BYOGZO0TBph4+0QBhHlLmWPtVCnuq6xAA3Bdhe2U60L2bt/AQPCqvh1WIQWdVUsSfrMMxLgFm7giY3/EDzq8ejxxSj9v/LkDySbv+bCPvDvQ00bwOpDLinmDNJmKe0BFa3BcxA1tpwovvlicRNAk0mAWLtmQxyiTPJci6DIBdSyjQEC9Gdn734cQYY5h24jKnLhzeN/q7iQ91LEPOEYAXHM2ArbB70wDLO8E5nbsGkVcO10aOPsHIlvldcpLoLCxDXPe0kejwxaaXG63fmr8/BHlk/Ir7S2/i8Us0ZwpKzMhyiOQlXS0d08SUCnxBHWqmKwGOxnZ/wB1kYxRrhwVicXCErZifvA5r8LG+gpzffoo3+BMyrKvfdVRmh+r9nLdWbRzKO0AOhubkXqjtLfRjmKxvlEeJXWWH/NSJUkZI2tmVomNgNA5sTc1fH0+LHWlVX7UVlNvlgrFDa2JhSFopGR2KC6qrO0WYlXYkElezY62uUPEiocJhtpzxt2YLIQuCYfZC6qwQJY6lVaUAyDhn48aMr9IDu5eLBMzM7XIdjdLzsqAKmjA4l+90A050v4be84VVhXDQpJEUaMyZi8b2i7VgjWt2nZK1uWZrGxqLBiSpRXvwiOcvcK4fdjaksXYdtGIVKoFMwCMto2QqUBzoRLHY6+0OdJE+EkBdexgcrcNmkCyAqSDoJlJ1FuBvannZu9mPnVjhYICiAd1SCY1VUQAK0oYgdkp4HUdKB43Yk2d5MTsuadpWeTNG7pbMwYhVQMCAWNr/i8BTYQjH6VRVuygNjzf/blOn3ZZiPMETn51n9jTWB/s6Pl3jNLl48R/ebW9akfA4MKc2zNop3Abhjx173ei9mrS7OwhW/8AZO0Se61gz5T4huxvY8fWr0AHzYFwpEgwOFTixEqvIwGuUASSynlotgeelCMOw43Guo1p7wOyWJP1fd9iTZlOJmkZdRpdJMi8R150pb6YGWKe+IeAzyAtJHCRaE6BY2Ve6py24X8zxIaID58Rrx0rxZgaHW4dOvTnWwv+v141Wg0SY975f1p+jV9ALDyoTKdDRLD+yKhDbeDCiLFZQTl+zPwAPyNEnwcf4F9Reh29EwfEBl5qnzNFZjpRAa7PiXNcgADwAru+70MYw8YiN0Khgw+8SLknob8uVrcq4BhGuW8Db4CjuxN9J8AcoAkhJBMbG1ieJRvuk9NR4X1qyZEduQnnSFvXt6MY3sxlLxp3GLZVVlJvma2lmJGl72taiWD36gmhMkItJrZJiIxcWzd8nK1s19D7q0lwP1cmd44y8rghlOYxKxGe76XXUsWGpJ8rjNk7aUvf8Sd6WO3B7mmxdszmKPtWytIwJZWZWRCwKlmY6BsxIXSwsLagUcVHB720MQi2tm/u7REjRgGaEm97jjpbWkTePZPalphBOhQRu0KLYsntB1KkqxUXFgAQRyBFB8BvCpU4d5FSBnzBxceOYKb2NtdBxOvWpjnBt6Vyzp48eDLhTbSdbvzfn+cfmdAmwTIJc+MbER5GsrLELHRlcNGoJKkeR1pe2rJnw7oT3syqB65mPl3f+oUMixGy4XDieYkG+gJHiCMvAjQ1cnjNjqNNCep4aVryQUdjkKTYo4N8yjmCL+lr1cmSMx2ZsgOgIOtzw4G4oFs/HKjMj6ZWZeAsQCbakGx9KvYlBJHYEgX0OnHr3Rc1ypQakdWGVOHyC8Fhwksig3C2ANrXB8PSrpodsgm73N9QL+V6IGnswGHhVXFY5obAAENc6+Fv61YY1U2lhmdQRxW+nn/4qEI/7df8K1q23ZOi0LPjWpNHSiWFH2ux4ot/1yrVdosb91QB4ePnQ69T4Qa+dxr46UQDmuLbEwJLiJpZSAwGeRmsMxHdDHT2Re3SisOHwgT/AAMzWGpdrX/ipO2X/hR6ng3lqx5U04M5l8xalyCjbe+cR4P7CIR3dAWUtdQbm4N9LkBb+NW9zCpwcRZI2e7gsyKzGzta7EX0Fh6VDvAmbBSD9nN/CCazcZ74S1/Zdx77N/uql+kv5DOPkSyho4m14GNDpa3C3UirGxdiYd1ZTDGucEHIuTRtPu2vpQyWItLx4Lp4XJufgKPbE0e3QVW6Ct2cv2FeNVs8qc2AkddeZspFjRfYeFld1b6jHiywaQFpQC65cpV+0vcgyofRbcKE4kfazoOUkij0JH5Uc3NSHOi/XJMM+RRbtVSzsEz92UEWJS9uB7pFaYcimX9qbMwFpTidn4zAMACJY7vErW9nMuZe8D+H1FV8LDs3KDBtnFxsF1DM62OlgO6unHnyroxwePjSUxYqHEqQNJo8hIKjXtodD/Br1qtM2MaECTZ+GkHZtYriB4cni8OtMogkSxldE3hDd1luW0sL2U3lPH86thbQA/8AqOxyDuBteAGUfbXottmG4BbYiqGYE2OFN7gaDKb30NTYaFfqq5dhi+RQzEYUXsRqCXzHnyHGpRAHiMLgAL4rb2Im5FY5GYNrYWUdpQne3ZcBwbHZ+DkEMLLJJi5e7IbkoY8jAMy/aq1xYCx6V0fYss6qow2yYoTYd95IY1BI7x+xV2NyDy51tvFs6eaJxj8VDhoSjoFhkKoxIJtLJMNQLAgLl4Ne99BRD5zVra1hNYtzr1rDblVCGH51gk6itWW3OsZL1CF7GH7aO/IL8GNG5Wv5VlZRAylsl/bblnPHyFQbTYtbT2jf0GgHxrKyoQ7NuYRBgYE7xCgSvlKOrdoWaRbEXzgEXW+ltDfQtbBWXI9xG6lQCCp73Pw5el6ysrD1Unrkn/jx96f7FMb18gzY2zTh5JFY3iBIhF3Y98k2DElVC2yKAFtfnegW29nxIl0M6mWUl1vGTnIDXYlDbSxJvYWPrlZVMeeeOUlH+bAWyr3/AHKuBsLZsRJbSzZ4V0Nv2ATx+FDdutlYskkJQqCS8ymTNbXuqNfO9ZWV0e7OS3f5fsdTF/T4Sx6rfFnJ3YkljxNyfXWvY8Y6qyqxCtxH64elZWVDCi/sI6P5j9fCiN6ysqrIamoySxsDYeHGsrKAAbtKJSe4GJ5njeh1ZWVcJlSfdPpXlZUIHsK1oYz4f1NMOy30086yspUgLkJ4s58PKttTFNb+AgfOhG5OIBMoX2SsZtw17wJ/XSvayqr6WXfKDYmJe6k6XFHNgsTIST92srKqwx5OZ4xv75ih/wDsTfzvTjuXMO3Pa4ZpVyrfIgkWwVvue0faGmU/1ysrRDkW+RzlwOzSr9kfqjtYgRl8I5NuHZ9zN4gqeFWo9hSiLubQxVuzY2PYOLdAWhvb1v41lZTSEe09k4vsVP18m2Q6wRcfZ1ygda22ds/GthRfGoFC6ZcMoblbMzOwI8lHLUcDlZUIWdn7LxTIofHNl0v2cMaNbMbjOc1jbmALVL9Tw0UgcyTYiS9ljedpjc80hZsoYfiAFhm1AvWVlB8kPn/fDDGPHYlCjIe2dwrWDBZD2iA5SR7LjgaCMt+FZWVRkNLVqT0rKyoE/9k="/>
          <p:cNvSpPr>
            <a:spLocks noChangeAspect="1" noChangeArrowheads="1"/>
          </p:cNvSpPr>
          <p:nvPr/>
        </p:nvSpPr>
        <p:spPr bwMode="auto">
          <a:xfrm>
            <a:off x="2057400" y="1219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416" y="301937"/>
            <a:ext cx="83160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70C0"/>
                </a:solidFill>
              </a:rPr>
              <a:t>“Threshold” Behaviors</a:t>
            </a:r>
          </a:p>
        </p:txBody>
      </p:sp>
      <p:sp>
        <p:nvSpPr>
          <p:cNvPr id="3" name="Rectangle 2"/>
          <p:cNvSpPr/>
          <p:nvPr/>
        </p:nvSpPr>
        <p:spPr>
          <a:xfrm>
            <a:off x="568296" y="2209800"/>
            <a:ext cx="7970335" cy="4170372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US" sz="2200" b="1" dirty="0">
                <a:solidFill>
                  <a:prstClr val="black"/>
                </a:solidFill>
              </a:rPr>
              <a:t>Conservation landscaping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US" sz="2200" b="1" dirty="0">
                <a:solidFill>
                  <a:prstClr val="black"/>
                </a:solidFill>
              </a:rPr>
              <a:t>Rain garden installed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US" sz="2200" b="1" dirty="0">
                <a:solidFill>
                  <a:prstClr val="black"/>
                </a:solidFill>
              </a:rPr>
              <a:t>Septic system pumped out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US" sz="2200" b="1" dirty="0">
                <a:solidFill>
                  <a:prstClr val="black"/>
                </a:solidFill>
              </a:rPr>
              <a:t>Planted a tree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US" sz="2200" b="1" dirty="0">
                <a:solidFill>
                  <a:prstClr val="black"/>
                </a:solidFill>
              </a:rPr>
              <a:t>Rain barrel connected and emptied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US" sz="2200" b="1" dirty="0">
                <a:solidFill>
                  <a:prstClr val="black"/>
                </a:solidFill>
              </a:rPr>
              <a:t>Conserve water at home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US" sz="2200" b="1" dirty="0">
                <a:solidFill>
                  <a:prstClr val="black"/>
                </a:solidFill>
              </a:rPr>
              <a:t>Pick up and dispose of pet waste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US" sz="2200" b="1" dirty="0">
                <a:solidFill>
                  <a:prstClr val="black"/>
                </a:solidFill>
              </a:rPr>
              <a:t>Pick up litter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US" sz="2200" b="1" dirty="0">
                <a:solidFill>
                  <a:prstClr val="black"/>
                </a:solidFill>
              </a:rPr>
              <a:t>Fertilizer use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US" sz="2200" b="1" dirty="0">
                <a:solidFill>
                  <a:prstClr val="black"/>
                </a:solidFill>
              </a:rPr>
              <a:t>Herbicide use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62200" y="1148948"/>
            <a:ext cx="4191000" cy="707886"/>
          </a:xfrm>
          <a:prstGeom prst="rect">
            <a:avLst/>
          </a:prstGeom>
          <a:solidFill>
            <a:srgbClr val="E5FFE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prstClr val="black"/>
                </a:solidFill>
              </a:rPr>
              <a:t>Not highly penetrated</a:t>
            </a:r>
          </a:p>
          <a:p>
            <a:pPr algn="ctr"/>
            <a:r>
              <a:rPr lang="en-US" sz="2000" b="1" dirty="0">
                <a:solidFill>
                  <a:prstClr val="black"/>
                </a:solidFill>
              </a:rPr>
              <a:t>Require intentionality/effort</a:t>
            </a:r>
          </a:p>
        </p:txBody>
      </p:sp>
    </p:spTree>
    <p:extLst>
      <p:ext uri="{BB962C8B-B14F-4D97-AF65-F5344CB8AC3E}">
        <p14:creationId xmlns:p14="http://schemas.microsoft.com/office/powerpoint/2010/main" val="2669893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036" y="260967"/>
            <a:ext cx="78867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B0F0"/>
                </a:solidFill>
              </a:rPr>
              <a:t>Stewardship Goal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1558" y="1371600"/>
            <a:ext cx="7137655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000" i="1" dirty="0">
                <a:solidFill>
                  <a:schemeClr val="tx1"/>
                </a:solidFill>
              </a:rPr>
              <a:t>“Increase the number and diversity of local citizen stewards and local governments that actively support and carry out conservation and restoration activities that achieve healthy local streams, rivers and a vibrant Chesapeake Bay.”</a:t>
            </a:r>
            <a:r>
              <a:rPr lang="en-US" sz="3000" dirty="0">
                <a:solidFill>
                  <a:schemeClr val="tx1"/>
                </a:solidFill>
              </a:rPr>
              <a:t>   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98784" y="3989277"/>
            <a:ext cx="5652655" cy="214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675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304800" y="1530696"/>
          <a:ext cx="8610600" cy="48701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2400" b="1" kern="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Pilot Citizen Stewardship Indicator</a:t>
            </a:r>
          </a:p>
          <a:p>
            <a:pPr algn="l">
              <a:spcBef>
                <a:spcPts val="0"/>
              </a:spcBef>
            </a:pPr>
            <a:r>
              <a:rPr lang="en-US" sz="1200" b="1" i="1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Weighted Data: (4/12/2016)</a:t>
            </a:r>
            <a:endParaRPr lang="en-US" sz="1400" b="1" i="1" kern="0" dirty="0">
              <a:solidFill>
                <a:srgbClr val="002060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95300" y="825877"/>
            <a:ext cx="8229600" cy="942428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en-US" sz="2800" dirty="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rPr>
              <a:t>Threshol</a:t>
            </a:r>
            <a:r>
              <a:rPr lang="en-US" sz="2800" dirty="0">
                <a:latin typeface="Arial Black" pitchFamily="34" charset="0"/>
                <a:ea typeface="+mn-ea"/>
                <a:cs typeface="+mn-cs"/>
              </a:rPr>
              <a:t>d </a:t>
            </a:r>
            <a:r>
              <a:rPr lang="en-US" sz="2800" dirty="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rPr>
              <a:t>Behavior Performance</a:t>
            </a:r>
            <a:br>
              <a:rPr lang="en-US" sz="2800" dirty="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rPr>
            </a:br>
            <a:r>
              <a:rPr lang="en-US" sz="2000" i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Converted to 0 – 100 Scale</a:t>
            </a:r>
            <a:endParaRPr lang="en-US" sz="2000" i="1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265" y="5638800"/>
            <a:ext cx="7183670" cy="1006400"/>
          </a:xfrm>
          <a:prstGeom prst="rect">
            <a:avLst/>
          </a:prstGeom>
          <a:ln>
            <a:solidFill>
              <a:srgbClr val="003300"/>
            </a:solidFill>
          </a:ln>
        </p:spPr>
      </p:pic>
    </p:spTree>
    <p:extLst>
      <p:ext uri="{BB962C8B-B14F-4D97-AF65-F5344CB8AC3E}">
        <p14:creationId xmlns:p14="http://schemas.microsoft.com/office/powerpoint/2010/main" val="1892870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2400" b="1" kern="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Pilot Citizen Stewardship Indicator</a:t>
            </a:r>
          </a:p>
          <a:p>
            <a:pPr algn="l">
              <a:spcBef>
                <a:spcPts val="0"/>
              </a:spcBef>
            </a:pPr>
            <a:r>
              <a:rPr lang="en-US" sz="1200" b="1" i="1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Weighted Data: (4/12/2016)</a:t>
            </a:r>
            <a:endParaRPr lang="en-US" sz="1400" b="1" i="1" kern="0" dirty="0">
              <a:solidFill>
                <a:srgbClr val="002060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95300" y="962572"/>
            <a:ext cx="8229600" cy="866228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en-US" sz="2800" dirty="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rPr>
              <a:t>Number of Behaviors Performed</a:t>
            </a:r>
            <a:br>
              <a:rPr lang="en-US" sz="2800" dirty="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rPr>
            </a:br>
            <a:r>
              <a:rPr lang="en-US" sz="2000" i="1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Of 10 “Threshold Behaviors”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/>
          </p:nvPr>
        </p:nvGraphicFramePr>
        <p:xfrm>
          <a:off x="685800" y="1678534"/>
          <a:ext cx="8001000" cy="47222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334000" y="2503482"/>
            <a:ext cx="3086100" cy="707886"/>
          </a:xfrm>
          <a:prstGeom prst="rect">
            <a:avLst/>
          </a:prstGeom>
          <a:solidFill>
            <a:srgbClr val="C1E7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prstClr val="black"/>
                </a:solidFill>
              </a:rPr>
              <a:t>Average:</a:t>
            </a:r>
          </a:p>
          <a:p>
            <a:pPr algn="ctr"/>
            <a:r>
              <a:rPr lang="en-US" sz="2000" b="1" dirty="0">
                <a:solidFill>
                  <a:prstClr val="black"/>
                </a:solidFill>
              </a:rPr>
              <a:t>3.73 Behaviors Performed</a:t>
            </a:r>
          </a:p>
        </p:txBody>
      </p:sp>
    </p:spTree>
    <p:extLst>
      <p:ext uri="{BB962C8B-B14F-4D97-AF65-F5344CB8AC3E}">
        <p14:creationId xmlns:p14="http://schemas.microsoft.com/office/powerpoint/2010/main" val="3260218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2400" b="1" kern="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Pilot Citizen Stewardship Indicator</a:t>
            </a:r>
          </a:p>
          <a:p>
            <a:pPr algn="l">
              <a:spcBef>
                <a:spcPts val="0"/>
              </a:spcBef>
            </a:pPr>
            <a:r>
              <a:rPr lang="en-US" sz="1200" b="1" i="1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Weighted Data: (4/12/2016)</a:t>
            </a:r>
            <a:endParaRPr lang="en-US" sz="1400" b="1" i="1" kern="0" dirty="0">
              <a:solidFill>
                <a:srgbClr val="002060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95300" y="962572"/>
            <a:ext cx="8229600" cy="866228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en-US" sz="2800" dirty="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rPr>
              <a:t>Number of Behaviors Possible</a:t>
            </a:r>
            <a:br>
              <a:rPr lang="en-US" sz="2800" dirty="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rPr>
            </a:br>
            <a:r>
              <a:rPr lang="en-US" sz="2000" i="1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Of 10 “Threshold Behaviors”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/>
          </p:nvPr>
        </p:nvGraphicFramePr>
        <p:xfrm>
          <a:off x="685800" y="1678534"/>
          <a:ext cx="8001000" cy="47222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143250" y="2162791"/>
            <a:ext cx="3086100" cy="707886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prstClr val="black"/>
                </a:solidFill>
              </a:rPr>
              <a:t>Average:</a:t>
            </a:r>
          </a:p>
          <a:p>
            <a:pPr algn="ctr"/>
            <a:r>
              <a:rPr lang="en-US" sz="2000" b="1" dirty="0">
                <a:solidFill>
                  <a:prstClr val="black"/>
                </a:solidFill>
              </a:rPr>
              <a:t>7.38 Behaviors Possible</a:t>
            </a:r>
          </a:p>
        </p:txBody>
      </p:sp>
    </p:spTree>
    <p:extLst>
      <p:ext uri="{BB962C8B-B14F-4D97-AF65-F5344CB8AC3E}">
        <p14:creationId xmlns:p14="http://schemas.microsoft.com/office/powerpoint/2010/main" val="1758853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304800" y="1530696"/>
          <a:ext cx="8610600" cy="48701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2400" b="1" kern="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Pilot Citizen Stewardship Indicator</a:t>
            </a:r>
          </a:p>
          <a:p>
            <a:pPr algn="l">
              <a:spcBef>
                <a:spcPts val="0"/>
              </a:spcBef>
            </a:pPr>
            <a:r>
              <a:rPr lang="en-US" sz="1200" b="1" i="1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Weighted Data: (4/12/2016)</a:t>
            </a:r>
            <a:endParaRPr lang="en-US" sz="1400" b="1" i="1" kern="0" dirty="0">
              <a:solidFill>
                <a:srgbClr val="002060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95300" y="962572"/>
            <a:ext cx="8229600" cy="866228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en-US" sz="2800" dirty="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rPr>
              <a:t>Number of Behaviors Possible</a:t>
            </a:r>
            <a:br>
              <a:rPr lang="en-US" sz="2800" dirty="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rPr>
            </a:br>
            <a:r>
              <a:rPr lang="en-US" sz="2000" i="1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By State</a:t>
            </a:r>
          </a:p>
        </p:txBody>
      </p:sp>
    </p:spTree>
    <p:extLst>
      <p:ext uri="{BB962C8B-B14F-4D97-AF65-F5344CB8AC3E}">
        <p14:creationId xmlns:p14="http://schemas.microsoft.com/office/powerpoint/2010/main" val="3528071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QTEhUUExQVFhQXGBgXFxcYFxwcFxwaGhwcFxcYGhUaHCggGBwlHBccITEhJSksLi4uGCAzODMtNygtLisBCgoKDg0OGxAQGy8kHyUwLC4tLCw0LCwsLCwsLCwsLCwvLCwsLCwsLC80LCwsLCwsLCwsLCwsNCwsLCwsLCwsLP/AABEIAKgBLAMBIgACEQEDEQH/xAAcAAACAgMBAQAAAAAAAAAAAAAFBgMEAAIHAQj/xABHEAACAQIDBQUEBwUHAwMFAAABAgMAEQQSIQUGMUFREyJhcYEykaGxBxQjQlLB8GJykrLRFSQzQ4LC4aLS8RaTo1NVY2SD/8QAGQEAAgMBAAAAAAAAAAAAAAAAAQMAAgQF/8QAMBEAAgIBAwMDAQcEAwAAAAAAAAECEQMSITEEE0EiUWEycYGhscHR8AUjQpGi4fH/2gAMAwEAAhEDEQA/AEV4lPFVPmBUbYOP8C+gt8q22fh2nXPHJYXI7663sDyzdasHZE4/zIj/ABf9lZHlhF05Dlim1aiUTs2I/d+J/rWjbIj/AGh6/wBRVrF4eWJC7mPKLXIzcyANLdTVaHHhvvR+rhT/ANVqvGWpXF2VlHS6kqIm2Kn4m9bH8qjfYY/GPVf+avHE+MXpNGf91SMJB/lP6C/youbXLAo3wCG2CeTJ8RUbbBf9k/6j+Yo2C/8A9KXz7NrfKvPrAHHMPNSPyqdxk0oAPsSQfd9zD+tRNsmQfcb3X+VMoxS/iFbDEL+Ie+j3H7E0oU2wDj7rDzU1EcOfCnRZfGvc1Tu/BNAk9gfCtexPSnZ0U8VX1AqFsJH+BfdR7qBpYnGM9DXmU9Kb22bEfufE/wBa0Oyoz+Iev9aPcRNLFK1e2pnbYyfib4H8qibYg5OPVf8AmjriDSxeAr2jjbDPJl9xFRnYbfs/xH8xR1IlAcUX2bu/NJGZsjLh1IzSmwGrBTkuRnbXgK8TZDBhmU5bi+o4V1/dvBxYvAIikh4i3PQtc3uvQ0rNl0rYbhxqb9Ry7ae7BjhOIjkDwiwuylJMxIGXLqCbG9w1rA0EUV2PbGwuwwOJMzAxCN8kY0UOwGQgHn2mWx5Ec71yFIT4UcGRyW4ephGEqiSRrViNaiVDU8amnmRlmJKMbJwWdgKFQV076IpIu0mEioWyKyFgCRlJDZb8CcwvbpV1srMuR+A7u3ucGUEgUS2huUhsAtwTbTTzN+VHNjbViClLgZSQKh29t5UAyXYggmw6UdUrFdvD29Te5xXe/ZBw2IkiJvlIsQLXBAYG3kRSrOtOO++2vrOIeSwANgOtlFrnx0pQnkqrQ3F8FKRarSLVqSSq0j1U0oquKjYVM71EzUGMImFa1uxrS9QI8bq4c9mQQQQTcGtyTeh021ZIMQ5SxUhQynge6PcdePzq3gsWknsmx5qeP/IrlZMc9TyPhm6OSOlQXKINtk9g2p4r8xS1ambbw+xP7y0tgVs6X6PvM2f6iOQaU9JiXAAvwHQUjyDSnZhSutSajfyM6ZtN0brjXvxHuoDtra84mOWaVNF0WRgOF+ANFgNPEGlzbB+3f/T/ACrS+khHW9vBfqJycd2bpt3EjQTNbxCt/MDTFuhtDte2+sRxzWyZbxoLXz34Jrew91J9qZtzF7sviyfJv610lCLfBjcnQ0pDhCBfCp5gC9ats/An/JYeTMPk9YFrW1M7aK6mYdkYMnQzKPB2/MmtDsDCnhPMvnY/7K2jFelaHaiHUyJt24/u4s/6kU/0qltPYxhiaX6xG4W2gXU3YL+PxvUmL2nFG+VmN7agAm3uoOuLEuMSzXj1Cg8PYN+6f2r0uUIcDYanu+CFcZ5e4j5E14Md4X8ifzFbbU2ayyv2cbFNCMoJAuNRp43oewpThToeoxkrRfGNH4TUgxq9D8P60LFYTQ0g7aC0cgc5Re58Kd/oskK9vGfx/AqD82+NJuwMLa8h4EWHv1HnoKbfo9kGeU82fX3D8gKz5XyhkMaSTLH0qYpg0UWchGUsRfQkNYedvzpJX0py+mOHXDN07RffkI+RrnqpenYktJlzN6gkYh+Ee4Vgw6/hHuoaoq1gsRkkVuQN/wDn86duhAZweyEJUsQqm+ovcWtp059fdVsYVY3Chjp94fMV5BLnVSpJAYXN76eIJsBcLqdLiqe2cUAoKOpbMQcuo53N/dw0qmPJLVRfNghouh92VvDh4BfI0jDmQNfU/wBKj2t9I7OMscCJ0LsW+AC2rmuHxrKePGp5sYWIJAuBYcelvyrQ37mCOGlSJ9rZpXZ2K3Y3NhYdNBQeXBN4e+rcmM8PjULYwdDVHJj4wS4B8mCfp8RVWXBP0Puox9aXx91afWl6/ChqY1IAvhmHI+41AyGmb6wv4hXnaqeYoaiwrFDXmU0zNGp5KfQV42ET8A91HUErbX/xn8x/KKpW6aHlVnab3lZhezWKki1xYa61XFCC9K+wkvqYRw0kmIUwki4GcMeOhAsSP3uPhQ2eBkbKwsf1qOoonu4PtW/cP8y0bxGHWQZXFxy6jyPKs08yxT01sPji1xu9xNkGlO7rSztLYzpcr306jiPMfmKapBSurnGSi4v3/QZ08XFtMrKLMaWdsLbEOP3f5VpomFmFLW2Red/9P8q1Ok+v7idR9P3lG1Nm5CdyX94fKljJTZuOAIpidAGBJ6DLr8q6ceTEw+5Cgk6AAknoBxNCsHtyJ3yd5SdFLDQn0OnrUO0t4ImjkRQ5LKyg2AGotfU3t6UtwsAynoQfcb1J5d9h+PBa9Q+onGt8tDxvDh/xN/A39K9/9QYf8Z/gb+lM1x9xXbn7A7amylM+c3YNa6Djcd0a8gbDx4+j3u+iLFZYkQ24AA/Gwv8AGhWzo0dROGvGwYE9LG3A68vhU+xtqJm9lyt7ZxawJNlv0vXK6qctXpOj0kIyXr/0TbaiVbsVGg9pRltbjmUaEW56VzveJgZ2KiwIX17o19a6RjNpxlyln0tfNltrroL3I9KVPpEwCxSQZFIvGbjllzHJr6t7hR6fLOS0yL5cUISuPn9BSQV7DGWZVHEm1aqwopsGNTmbiwYAeAINz5/0rRJ0mxNcBvFQrFGFW4GUE+fWi30aQEqXP3nNvS3/ADS5vBixlI8AB8qeNzIDHFEOguf9WtY99G/kbKtdLwefS/F/d4W6SgehRvzArmCiur/St3sIgHEyr/K1cxiwMhBIFx8K0YpJR3MWWLctivpzrV2voBx0FWZMI4UsV0Gp4cOF7etEN1MGJJb5Q1rBb3HeJ0OnGwB99MeRKOoUsUnLTQy7OwAw2DZzYyMMkdxeztwIv01b0pL2vhexlyEk6Kw66jXXzBp23zmyvh4OGTvtb8TG2b4NS9vlAC0T8ypB9DcfM1mwTalv5s1dRjTg68UAA3CrDvb3fmaqCPXjwq3MwKJYAEFwT19kj3Xrc2c+iJnqMmsIrXQ0Cx4WFRtWzCvBQCaFa0IqUmtGqENRHXuSvKHO5Btc+80QnSdn4GOXZ6h1BsoIPMHKBcHlShjtjvHcjvp1HEeY/MfCumbTiCxOUtlezqBwAYi/xvQBRXFw9ROE5e18HUz4ItRXmuRY3YF3c/sj4n/ijxGtUtqTLhyrqgu5Ie2lwNR4XqzhMYkuqHlqDxHmKbmbn/cS2FYqj6L3LHAHypT2Ztd4wAe+nQ8R5H8vlTg690+R+VIUfCm9HGM1JSXt+pTqJOLTQ3riElQMhvYi45jzFLu1R9u/+n+UVVjcqbqbHw/WtEMThJHUYjLdXF2y/dI7puOndven48KxSu9mJnkeSPG5Sq/snGNHmHFCRnQ8GHMH0qherOD5+laZOkVwK5pMaoMfgmZVWEBmKqLxroSbC5v1NE5dkwG94o/4QPlSPFJlZXHFWVh5qQR8qacRvNFkuobPbRSOfi3C1WhNNeoblxSTWmyssuzzyA/0yflXuXZ3h/8ALSyqWFYRVO58Id2flj7s2VFiywkGI6214g20v5m/kKuTsw7JYVjvcMysSB4DTzpY2HhpUh7Sx7Nm7vS6nK1+l/jlNGY8TE7L2hAK2AYgajxvz0rDlg1O2bMDjVL+UH01S0gXtB+G5W19ONB97t5WQonZ5+4rFrkW4jL7OugB9avCZVv2eU5ugGp9KNPgXaBEAOe40JHDXU9NKZ0eOTk5LZC+tyY4xSatnNU3qFtYtf3x/wBtRrtHt3AijOc6BF7zE9QANa6Rht15CTmKADxJ/KlnZ2/2GgZVELMFY5plCXbU6qvHLY9QTlU2roTxNqpSOWssYu4x3+0L7qblRkl8WqvKP8ltVS/AsODk9dQLaXOoco9nIl8gsDrbkPLoPCqmIxAljTF4Vw4tmFuEifeXX2W08LEC/CppNsx2GVwWZA6qAcxBF1NuQNrX4X0verz6aMsemJSOaSlqYqfSKrOIIxqTJoL2ucp+Fr0LwMuQBDGb21sQfD8qX8TtSbFzduTYhvs1+6o5D+vmaO4fGBs5tYnU63sTqdbDma4eRtKjs9PFS9QL3seIIAmjZtVINxobkX5ajh1ox9HOE1B6anzOvysKV96cYCyoVBMeue+puBYW9KMbt76YbDwPmz57d1Qt72HDNwq+iTxJRXInJOPebk+EV96sQZMdMQbqpVPKwH+69Vt5J80MV+IYg+6m47rJ3nDWZtSb3DEm5J8zSHvBODJ2a6hCbnlfTn4UcMlKSS8Fc0dGN35Bq6mp3TuA9GI94Fv5TVRmINeQpJIwRWOpAtfT3Vv+Tm1eyJa1ING9rbrSYeLtCxYDUi3LmRQRfO9UhOMlaGTxSg6kjzNWpNbvatDarlDwmtMtbGsBqAPAbVA+GUkm51qwSa0y1AnX9oxr2SoqHRgmUG/dHeHjyt60tyte5sF8BoKZNu41cwkiIN15frpSpisUkQvKct+vHUX4cTob1xJQfhcnczSQH3sHcj/ePypfidlYMpKsOBFHN48SkkcbIwYZiNPLgRyNAwa6nSr+0k/k5Gd+u0MWztvhhllGViLBh7JPiOXy8qWgpGhBBGhB4jzFbZrEHoRTlt7CRsjOwGZQbNz04A9RfketVbhgmkl9X6f+lkpZY7vgT3iNvOruy8NiGsIu00uRYnzOnA+6tthQdviFj1y/e8hqa7ZsvaECxFUBsg1AS2g0FjzFWz5tG1FsGDWtTOIJH2khjbLHKdFNrKx/Cy/dY9Rp4VgwzxFldSp0t0PHUHgaZfpASKZBicOVJRgJMrKWF9FLFCQNR1PGh+08UJYYnBBOoPnYX+NVWSTrbZ7P4YyGJRyV7figZatJNK3tTt9HW76SZsVMuZY/8NTwLD71udjoB116U/HBydIflmoRtgrY+5WKnAbKIkOoaS4JHUIBf32pr2Z9G0K6zyPKei/Zr8CW+Ip2luHjHM3J9zX+JHuFSt4VujhhH5ObPqckvgB4jCJhkRFT7EAIAdRbhlYnj5njS1jtjrJM/wBWIUgBssnAk2JVH1J0I4j1roFgwIIuDoQeFQYPBKlwLjXQ8TY8Qeovr6edMnDHkjUluKhlyY3cWIWHgkjyM6FnDqOyUguTqwUAGw9k3JIAAJp/wuI7RFcAjhoRZhrqCOFVMHBCSzDKHaTMdbNfVfS4J08T1q5AmUlQLAjQfu90/DLVMOFYoV5GdRn7s78FnLbTkTY+ViPyr572lsZsJiTBIua2sdyQHTirAgi+nEDgbivoMnVf1w/80B2/s8SqAY1cWtYgEllCslieBILpca98dKs8ansJboVvov2tHFC0MsgAknPY2bVSVGYHW66ger+NS7x7djw0OKw79lJPHrCTYnLOeNuTISTYcsvKkLGYBTNIsLMLOyC+jgElULDlqAGGhB5aigUcRuQRYjQjoRx+NJ7rjHSFKw9sDHLl7NiFbkWOh8L8j50f243ZWky6EDW2hJ1tSQydPjWrkhGUsxU2ut/w8Le81z59MpS1Jm/H1jjDS19hcx2MzBiGuW9r9dKFxmtIxYeB/KstoD6fAVojFJUjLKTk7Y3Rb2TNh1w97FRlDg6lBwB8QNL9KFBgOVDYZLEEVbxEwIFuf6tVFjUXsgynKVW+CMyXuPEUV3aD9qDGqvY2N2y62ue98L0ElsBc/iHDpRzd7EiMnXIw8TY34HTiL/Chl+h0XwJa1Y0YzamJlQxtGjAXVirC57oNgMtuDHUfhbQUiYfQAHiNPdTfjcQYos91U66KxsW1C929tSenAmlGFWNyeJN/fqT76V062Y/q+UrJCK1tWzL51Ps/A9tdRIqyfdVr97ybr4U9tJWzLGLk6RWy1qV8akxWGkiNpEZPMaHyPA+lRgipdgaa2Zqa8Br116VqL/oUQH0G+6kcc9o1CxkX65eVhfj+vChH0ibrROoxHZs2VURxHbMEQmzDMbWANmtrYDpRbBbS7IqshLK1sr6cTyfx8edMSEMtuN+vP0q3Yira8jXlk6T8HzhtaGMv3IuzXu2BOp9qx0Y8PHXWqRw69PiaePpF3Mkw9pYFeSEk+zxiIswB5leNm8LHWxZcwexZ5Y1kRAysL3DKPSxNL0yWw+DxybtIp4LZ8bZs4c2GgXmSba+FTbXmdVMYLMpPFtT42Y6+GtZFHIhPcYcVItY35jz/AKVtt3BSxOEkR4xa4Dixs2t/D/il6bluTJpinpL/ANHCRCWQSqrIyhTmFwQeI1ror4iKM2iiCplPs9mq6ag2LDoOVcb2TjWw8yuozfdK/iDch48CPGuk7M2/g3JkDtE8gGZQLM3AcANeHEdKR1ON6r8DuknDTpfKJt8NpLJgZ1Cj2X1XVdNRqNNDYedcphdlXT2b8D1tqfd8qb/pA2yzCPDopjjPeN/aIUjKD0F9bcdB5UoIC18oJA10HIaXpvTRqFsR1U/7np8BDYeBkxUyxggAnvG3BR7R/XMiu3YHDLHEkaaKrRqB5EOQfQ/9NJP0WbJtG0zD/EOVf3F9o+pv7hT5hSMysebSP6AWrq4IaVZiyZJS5ZpiJ/tr/gVR/FIAfhf3VeOjEeooBiMVwsB33DOwPAKcwW1ulj60bkkvYj09adONULTJbVuorVTet1pYRNuRnDcQxB870zYJ7xxM3G7AnqO9/QUP2vb6ygK3DZfXXnRpo9AANA2lOyStICRozG+n3Rf5f0qlsrE3Re0PtAHN48deQ4Ciccep8wP176VN78Hlw0igkBELePKw+PwpTlUWyVbRyCfFgYmaTDnLaSUItvaia6W155TqDyOmo1rKc13LFix1JN28yTqfPwqOaPLI1+OYn36j51IsoAseHI9OoPhzHr1rDd7jWa2raFspDZVaxDZWF1NtcrLzB4Ec71qTrXt6gAhvJttsWVJjjQXJAUc7G5voLkW5chVHCYEdmb/eB9AeFvgagU6jzPwFqMYHCSOgyKSANT/5qr2RZP3F3KVYg8RUwq1tLCG97EMBqLcapxo34Tx6GrIgQwewZ5kzRwyOgPFVuDY2IX8ZvpZbm+lM+w92xiAVfMGXQZR3h4e+qG6W82NwzJHCrSqWIWBlYglzchctmBub8dDc8zXV9yVxEUEnbxWnmmefKsMyoplbMytJ2bcCTwuAABfnS5wlPZOhuKcYcqzk+9W7skJUrnaNB37nvD9oj3jwoDhmA0ze+uzfSps/E4nDBkVVMRvIolJLrqLIhQF7aNyNmIsSK4gVN9RRhBxjTdlcklKVpUEG4cbitYnZTdGKnqND7xVASFG6j9fGiOcEXHCi0VTHTd7bsU6iLEhDJ7IzqLSX0vfk3I0J3x3a+r2ljUiMnKRe+VuVj+E/A+eixiGtYnqNenjTlt/aats+JA+bNkYa30B1v4gi1uIrO4OE048M2d1ZcbU+Vw/Ing1mW/SvUNZl/V60GM6/upDbBIrgWy3YNwu3eNyeI1NZu1vdaZsOzB1BPZsTZyoOnH2tOuvnSIdtt2RXNaFDZEH3rcCSNW14Dyoa+DdZo4yrfWpCCBcd0HhbXibE66cqb3LdJbIOilfln0lgMSr6hha1/G/AaetaNsnDtqYo7nj3Rrxvfxvf3muZ7MGMiJKMJgCRlbjbiLSjS9tLEcaY9ib5QyxkuSliVufZzLoQJB3Wt4GrJp8BnCUdpIMHc7CmRJAhGRsyqD3b8eYvxF+PL0qPfPdmPF4eSPKna5LxSMO8rA3AzWvbkfAmrOB25E6lkkRsnt2INujeKnrRPCPnJbkQP18qlFFRxnYX0W4ozxNMY1jR1ZrPmYhSGsoHC9rXNrUeggijx2JRVTIXLINNHYksq9ASCbcrX510kuI0djwQMx8hc/KuMbGzyYtJXe/afZyd1i129p1GuRQMpudAEFxltSM2JTWk39Dicm5eEX9t7n/WmlkJysqARnkDnFjYfd4g6cGvypE3f2CZ2lhLPFIilrixFgQCrC4J46W0ruOygqxvGJM5BBIY94BuBIvcKcul+lVcXGvaaKoZgMzAAE3Nzc8/8NffTcODRFRZn6uu7KmabLwwhiVVFlRQoHQaD5Vs5tYDj2IH8bkX9ymrDr3D+uFD8TIFnLE2VMNGx9GlJ+FdCBhkC8bjVVrAEsL5R90qCY7g/vKQfSruxMS5yIfu8T+yBp87elLWxdvRyxEzRkNfPGpB0ViTcE+1diTm/atyo7sjbMQuGvGTwzCwPrTZ7oERoik1tU4NUcE4IzAgg86uCsrRcD7yCzxOBqD77EED4mim1b9hNlJVuykKkaEHIbEHkQbVR3gjusbdHUe//wAUWxKXVx1Uj3ijJ+lEE/c7YbYvAnEPjMaJLyCy4ghbr7OhBPTnQP6Odn/2hJKmKnxLBYwwAmbW5sb3vcaim36GJc2z3HSdx6GONv8Acas7i7hts+VpDiBLmiMZURZNcyNmvnP4SLeNYtxtHOp91g+1XwMOih7Zm7xVModmJ5m3DqbCn5txtkI6YZ2/vDrdQZiJW494IDl+6dMvI6aVBsqLLvJir84Aw/gw4/JqW/pCmMe2kkvbKcM48lKn5g0CAPe3dmTB4rsBeQPYwtaxYMcoU8swbQ+h0vXQv/SGy8BAhx5DO1lLs0li3EhEQ6KOpHDiavfSLhl+sbLkYezjY4/42VvnGKD/AEu4Ez4rZ0OYL2rSxhiLgMzQrw9RQIAPpG3QTBiOfDEnDynLYtmysRmWz/eVlBtfpxNxa59FO7GHxSTyYmMSBWREuWFjYlvZIvfMnuqxvju1jYNnESYxZMPAIlEKwhdMyxqc983dzX15CpNgmTD7vtLArGaSYSIApJJWZI72GpGWK9TyQT97dlLg9oPHb7EOsig8OyYhst+Nh3k692ugfSRuTAmDaXCwrG8Jztlv3o+D3ueQ73kp60P+mbACbD4fGopF1yOCLMFkGePMDqMpzC3V6cMXtwJPgVexhxkTob8O0tG0V/Bg7rbmWXpRII21sJh8Phdk4xR2BYxiaWId/vRXdvZa5GVzwPE6a0Ug3rwLHu7ZxCH8MkcQH/yYUH41Jv3sw4XZMKqdcJiUeInWyh5Fiv1IV1B8QapYXbG13HsbMxQ//HICfe0gHwokDUW8sP3NsYT/APoIv9siVx76QMGiY1mjngnWYCYvAAIw7Fg65RI9jdc3tffro8s2OP8AibAwz+IaE/kaQPpDaTtIe02emB7rWVMtpNRcnKoHdvb/AFVGQUZlvaruw5BdoyBr3l08NR8j76qmqruQbgkEHQjjVWrREMckQLIuUat05D/kij28uz4YooVWKNWYliVUAmwA1NvGlLd3aijEKcQxyad48vMDlRzfzHdpKnYyDKiDVSCCXudLcRYCs0oy7iRpi4rE35BmNhAS4AGo4etD7/q9RJiJL5WcsLcKn/XCnpUZ2N2Nw6R4gH78gJUcg2paw62/OmzZGEjm7OQxo0iAAORdlI0OvUGufttc4jFIyRNmU90Bhz7t9VsOgvzNMUW1ZMHBJiSFZHmKhe8XDDOHzKwW2qEcTwoYsmiKjk5/U13DVJx4H0Q8b6g8QeB8xz5e6q2OnMKqoUZbgCx4AmwAHO1b7QjnBcQz4NnjOVlkzx62DWzZjfQ8vEcRXPdq7yYyGZFxEQQsQQTcoVJF2Q3toPdcXp7nG9i7mlu7/wBMv72QuZYez7vausVxo12dBoR1DXI4d0dK7dgx3RauPYDHx47FYeNY3XsJBPmuCLRg2zDldio48665s5uNG090Zcta3RW3ge0Eoyhswy5TwYNYMOI+6TzHmKUsLsw4V2ijQuScypGyBgL2uGlYd2+nE+zY0y7VnYzZVD2QFiUaMHMTlUWkPS54etVpJGt3hKRro+Hjk48f8M9aolcrUqomHJmi32+OHx+Tf4mYeAKD/dzCxCXuUbNbPpmRjfLfnb2tKGxm8znkD7rdz5rf1q/h8QO+eOUC4ETxcF4ZXPSw00oZh5AJZIzx7gJ5aCxPqfnWqKt+4mdr6tmELcvD56/nQ3aM0ccj9o4TtIlgS+t5HEojUAftEe6it9WNtL6dOFcx+lzaZTEYdV4xlZyPFTZPk3vqzlpTF8sY8bsgoqqF7qZQttRZRb5VIMOCtmW55Vdm2kpjEl+61iLakg6i3nx9arqXYZn+yTp94+ZrVba3KcBHAIEjyjXXl1PKr+Ek7oA9/L0qnBAMt3IRBwBNtPE8vKrOHxUbew6t+6bj3ikSRZEW3m7kY6yLRhTc0v7fe5hX9rN7rVJtDebDwHLJJ3xxVQWYeduHrVZbRTYVyUvoRFsNOnScfyKP9tBtwNozHazxPNK6/wB4UK8jsvdJIsrG2gWh24+08UpxZwsmHiiDCWRpwbBTnsQRoLAG9/CosJs3FwbTiyyxLNP2sqSqM0Zzq7PZSOYvp4iuTPqsUZOLlut39lX+W5oUJNJ0Me8m01wm34pXNkaJFkPIK4ePMT0BAY/u0U353HkxmMgniZMmVElzGxCqxbMtgcxKsRbT2R1uEDbsUuIMWIxmJXvSPhmfswAgiZtSFtcXJ8daOxti8LPhsDFtF8sga47JT2ahSyZe0zaNYgAEWtVX1mFOr93w/wDHnwHtyf8APcK/TRtYJ9VjQjtVk+sD9nJ3UJHizG37hovtrAptnBQzYeQRyKwdCb9x7WeNiuqkGxuPwqeBrm+8O78irHPiJJWklxJhcuNct2CyAk80QEDgL25Ve2zsX+zmjME+MjMkyRs4ZVRlIJNimpYcswtxqq6/C2knd3X3ck7Utx52xs76vsafDSTdrLHh5JXYkliA5kzd4k5Qe6Cfw1HtDbjbK2XgiIg7lY0KlioBMbSObgG/eFvWk7fTdwQQzzibFdoCkZaaVW7ZXtcC3eIFzo34DpbWo97NhQx4eJkExMhiCyPNmRc+pvGTe1hxtbhVIf1HDPS436nS/B/qWeGSv4HbZm1RtnZ2KjdFjkuUC3uAwAkhfXlnH/SaVt9sRm2Nstw1pE7JdD31IhOtuIIaMetDt6N2cKsWKWFHWXB9iWZ2zCRZQDex0BFzwtqvjV/ePdvBpg5ZUhVCIonR0d2kzObWdDcBDoL3/Fwy1Vf1LG9Oz9Trx5qvPm0Tsy3D+8e8EOO2G7GSNZmVC0eYBu0jkUuFQm9jlJHgRXM8PhMMwvJsnEkHUSQSyOCOtmRlHW16a59iYeTBhhh1jP1FcSJ1uPtFF2RjwN/+7wrmYiRXLLiEjbibrKCCeWaNGv51p6fqY5rpVWwucHHkZi2AT7u2IvAGG3xsaX95cRAzp2D4xtDf6yUNtfu5CemtEExeJHDaijyxGJHw7OhO22lazSYsYmw0HayuR/7qC1aChUqnOCCb89R41ahbMDpYjkb+/hVmJQVyuARy8PI0LICQtF8LhfsrgcBmPqf+fhVc4ACxDG1+BH50QXEHLluba6ctaDZGCXa0gNXcpOtU8cmV18QDwI4+flxq4KjCdX3c3TgTZQxIh7bEmI4pQcxvKoaSFQqEHTRbDjr1rfeG85kEuEU3aU5D2pS8f1uOJx9oFvaPDd0Wz9uTzBVU3T+kJ8NCcNJ/hgt2b5cxUE3KEX9m5NiASL2tbgVwmIgkAyYqAhrA5igdAALFQQDcFFFj58qGiLdtbjFdcjQMdI6qqXWMI6LI5Ase0kKSOjOCQIoweAv2nBcthY3owCS7LkbExojKpm0t3XDFls443By35hj1rleP20yTBVmWOIx95kVCVYZ+AAub3tbo54XvTluhjJNpSKGMhwkHZGQuxPbTJYoAlyqICM5UcSEvxtQhPVVR5DO1dysYNx93kwsTMQBJKbtfkgJ7NPcb+bGm/CTBIxIxsoBJJ5BRreqkq94i3E0vb7Y90gigiPelck3/AAJqw8CWK+gatHCBixvJNRXkrbJ2vJM00jJiQpkIXLHE4AA0W9ib2I01qeTafZ6u5jXjebCnysTHINdelbbG2PjYowIZUW4zGN7mzHib2trar+JXaJiYMIy2U8bWOh1p8MOKSTlp/wB/9GfJnywm41dOvpi/xBOz9vRyRyMkkb/aC5QOALBpACr6i4jI9a12MoYuzhs4IJKnXvai49/uoTh8NPED2scYuy2IAsTlkGtueot51HtIGKGSaN8syxxsGFi3elQPcHQg6ix092lpVibS4DqeTeqHqJtNFYg+Q+BIrjv0t4ZhjEkawV4gFGl+4TmBA4e0Kb9nfSIFUDFRG/DtIdQfOP2l9M3pSV9J0WIbFhpInAKXjUd6ydSFJykm/Gx08KTLJGUbQXCUZU0UNj74YjDqIxkkQWVA41XXQKw1I8DfwtVvF7zY2TNcqLm66XKkcLNpb1vSzs45nHhrRd3NKeWa2TDpRRO1MVG+dndm43cB7eIJuB6UZ2dvzjDcXDW4d3n00NqouoNT4JrL1sTQ70l5DoTDeI25PJZnazWt3eXM2PXxoWwrxpb1qrGlzySlvJllFLgL7obdXCDFFjZ3itF3cw7RQ2XMOlyONXNr70xnH4fFoJDkUB4mFspswYISejnpqPHSDclo/wC/rPnMRwUzOEIDkI8ZIUtpmte16cN4MFg5W2jI4ieS5bMz2kU/VoGw4jCm5DSZlOUEk3HK1ZZdFilkeV8tU/saousklHSJO9G3MPNEIcOkgXtpJ3MhW+aS91UAnu94+4casf24cTtDCywQu8iJHH2dxmdkzlrHgAQ3PhbWug47BYOGZO0TBph4+0QBhHlLmWPtVCnuq6xAA3Bdhe2U60L2bt/AQPCqvh1WIQWdVUsSfrMMxLgFm7giY3/EDzq8ejxxSj9v/LkDySbv+bCPvDvQ00bwOpDLinmDNJmKe0BFa3BcxA1tpwovvlicRNAk0mAWLtmQxyiTPJci6DIBdSyjQEC9Gdn734cQYY5h24jKnLhzeN/q7iQ91LEPOEYAXHM2ArbB70wDLO8E5nbsGkVcO10aOPsHIlvldcpLoLCxDXPe0kejwxaaXG63fmr8/BHlk/Ir7S2/i8Us0ZwpKzMhyiOQlXS0d08SUCnxBHWqmKwGOxnZ/wB1kYxRrhwVicXCErZifvA5r8LG+gpzffoo3+BMyrKvfdVRmh+r9nLdWbRzKO0AOhubkXqjtLfRjmKxvlEeJXWWH/NSJUkZI2tmVomNgNA5sTc1fH0+LHWlVX7UVlNvlgrFDa2JhSFopGR2KC6qrO0WYlXYkElezY62uUPEiocJhtpzxt2YLIQuCYfZC6qwQJY6lVaUAyDhn48aMr9IDu5eLBMzM7XIdjdLzsqAKmjA4l+90A050v4be84VVhXDQpJEUaMyZi8b2i7VgjWt2nZK1uWZrGxqLBiSpRXvwiOcvcK4fdjaksXYdtGIVKoFMwCMto2QqUBzoRLHY6+0OdJE+EkBdexgcrcNmkCyAqSDoJlJ1FuBvannZu9mPnVjhYICiAd1SCY1VUQAK0oYgdkp4HUdKB43Yk2d5MTsuadpWeTNG7pbMwYhVQMCAWNr/i8BTYQjH6VRVuygNjzf/blOn3ZZiPMETn51n9jTWB/s6Pl3jNLl48R/ebW9akfA4MKc2zNop3Abhjx173ei9mrS7OwhW/8AZO0Se61gz5T4huxvY8fWr0AHzYFwpEgwOFTixEqvIwGuUASSynlotgeelCMOw43Guo1p7wOyWJP1fd9iTZlOJmkZdRpdJMi8R150pb6YGWKe+IeAzyAtJHCRaE6BY2Ve6py24X8zxIaID58Rrx0rxZgaHW4dOvTnWwv+v141Wg0SY975f1p+jV9ALDyoTKdDRLD+yKhDbeDCiLFZQTl+zPwAPyNEnwcf4F9Reh29EwfEBl5qnzNFZjpRAa7PiXNcgADwAru+70MYw8YiN0Khgw+8SLknob8uVrcq4BhGuW8Db4CjuxN9J8AcoAkhJBMbG1ieJRvuk9NR4X1qyZEduQnnSFvXt6MY3sxlLxp3GLZVVlJvma2lmJGl72taiWD36gmhMkItJrZJiIxcWzd8nK1s19D7q0lwP1cmd44y8rghlOYxKxGe76XXUsWGpJ8rjNk7aUvf8Sd6WO3B7mmxdszmKPtWytIwJZWZWRCwKlmY6BsxIXSwsLagUcVHB720MQi2tm/u7REjRgGaEm97jjpbWkTePZPalphBOhQRu0KLYsntB1KkqxUXFgAQRyBFB8BvCpU4d5FSBnzBxceOYKb2NtdBxOvWpjnBt6Vyzp48eDLhTbSdbvzfn+cfmdAmwTIJc+MbER5GsrLELHRlcNGoJKkeR1pe2rJnw7oT3syqB65mPl3f+oUMixGy4XDieYkG+gJHiCMvAjQ1cnjNjqNNCep4aVryQUdjkKTYo4N8yjmCL+lr1cmSMx2ZsgOgIOtzw4G4oFs/HKjMj6ZWZeAsQCbakGx9KvYlBJHYEgX0OnHr3Rc1ypQakdWGVOHyC8Fhwksig3C2ANrXB8PSrpodsgm73N9QL+V6IGnswGHhVXFY5obAAENc6+Fv61YY1U2lhmdQRxW+nn/4qEI/7df8K1q23ZOi0LPjWpNHSiWFH2ux4ot/1yrVdosb91QB4ePnQ69T4Qa+dxr46UQDmuLbEwJLiJpZSAwGeRmsMxHdDHT2Re3SisOHwgT/AAMzWGpdrX/ipO2X/hR6ng3lqx5U04M5l8xalyCjbe+cR4P7CIR3dAWUtdQbm4N9LkBb+NW9zCpwcRZI2e7gsyKzGzta7EX0Fh6VDvAmbBSD9nN/CCazcZ74S1/Zdx77N/uql+kv5DOPkSyho4m14GNDpa3C3UirGxdiYd1ZTDGucEHIuTRtPu2vpQyWItLx4Lp4XJufgKPbE0e3QVW6Ct2cv2FeNVs8qc2AkddeZspFjRfYeFld1b6jHiywaQFpQC65cpV+0vcgyofRbcKE4kfazoOUkij0JH5Uc3NSHOi/XJMM+RRbtVSzsEz92UEWJS9uB7pFaYcimX9qbMwFpTidn4zAMACJY7vErW9nMuZe8D+H1FV8LDs3KDBtnFxsF1DM62OlgO6unHnyroxwePjSUxYqHEqQNJo8hIKjXtodD/Br1qtM2MaECTZ+GkHZtYriB4cni8OtMogkSxldE3hDd1luW0sL2U3lPH86thbQA/8AqOxyDuBteAGUfbXottmG4BbYiqGYE2OFN7gaDKb30NTYaFfqq5dhi+RQzEYUXsRqCXzHnyHGpRAHiMLgAL4rb2Im5FY5GYNrYWUdpQne3ZcBwbHZ+DkEMLLJJi5e7IbkoY8jAMy/aq1xYCx6V0fYss6qow2yYoTYd95IY1BI7x+xV2NyDy51tvFs6eaJxj8VDhoSjoFhkKoxIJtLJMNQLAgLl4Ne99BRD5zVra1hNYtzr1rDblVCGH51gk6itWW3OsZL1CF7GH7aO/IL8GNG5Wv5VlZRAylsl/bblnPHyFQbTYtbT2jf0GgHxrKyoQ7NuYRBgYE7xCgSvlKOrdoWaRbEXzgEXW+ltDfQtbBWXI9xG6lQCCp73Pw5el6ysrD1Unrkn/jx96f7FMb18gzY2zTh5JFY3iBIhF3Y98k2DElVC2yKAFtfnegW29nxIl0M6mWUl1vGTnIDXYlDbSxJvYWPrlZVMeeeOUlH+bAWyr3/AHKuBsLZsRJbSzZ4V0Nv2ATx+FDdutlYskkJQqCS8ymTNbXuqNfO9ZWV0e7OS3f5fsdTF/T4Sx6rfFnJ3YkljxNyfXWvY8Y6qyqxCtxH64elZWVDCi/sI6P5j9fCiN6ysqrIamoySxsDYeHGsrKAAbtKJSe4GJ5njeh1ZWVcJlSfdPpXlZUIHsK1oYz4f1NMOy30086yspUgLkJ4s58PKttTFNb+AgfOhG5OIBMoX2SsZtw17wJ/XSvayqr6WXfKDYmJe6k6XFHNgsTIST92srKqwx5OZ4xv75ih/wDsTfzvTjuXMO3Pa4ZpVyrfIgkWwVvue0faGmU/1ysrRDkW+RzlwOzSr9kfqjtYgRl8I5NuHZ9zN4gqeFWo9hSiLubQxVuzY2PYOLdAWhvb1v41lZTSEe09k4vsVP18m2Q6wRcfZ1ygda22ds/GthRfGoFC6ZcMoblbMzOwI8lHLUcDlZUIWdn7LxTIofHNl0v2cMaNbMbjOc1jbmALVL9Tw0UgcyTYiS9ljedpjc80hZsoYfiAFhm1AvWVlB8kPn/fDDGPHYlCjIe2dwrWDBZD2iA5SR7LjgaCMt+FZWVRkNLVqT0rKyoE/9k="/>
          <p:cNvSpPr>
            <a:spLocks noChangeAspect="1" noChangeArrowheads="1"/>
          </p:cNvSpPr>
          <p:nvPr/>
        </p:nvSpPr>
        <p:spPr bwMode="auto">
          <a:xfrm>
            <a:off x="2057400" y="1219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416" y="301937"/>
            <a:ext cx="83160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70C0"/>
                </a:solidFill>
              </a:rPr>
              <a:t>Segmentation Opportunities</a:t>
            </a:r>
          </a:p>
        </p:txBody>
      </p:sp>
      <p:sp>
        <p:nvSpPr>
          <p:cNvPr id="3" name="Rectangle 2"/>
          <p:cNvSpPr/>
          <p:nvPr/>
        </p:nvSpPr>
        <p:spPr>
          <a:xfrm>
            <a:off x="568296" y="1219200"/>
            <a:ext cx="7970335" cy="5416868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prstClr val="black"/>
                </a:solidFill>
              </a:rPr>
              <a:t>Jurisdiction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prstClr val="black"/>
                </a:solidFill>
              </a:rPr>
              <a:t>Age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prstClr val="black"/>
                </a:solidFill>
              </a:rPr>
              <a:t>Educational attainment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prstClr val="black"/>
                </a:solidFill>
              </a:rPr>
              <a:t>Health care professionals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prstClr val="black"/>
                </a:solidFill>
              </a:rPr>
              <a:t>Home ownership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prstClr val="black"/>
                </a:solidFill>
              </a:rPr>
              <a:t>Housing type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prstClr val="black"/>
                </a:solidFill>
              </a:rPr>
              <a:t>Community size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prstClr val="black"/>
                </a:solidFill>
              </a:rPr>
              <a:t>Agriculture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prstClr val="black"/>
                </a:solidFill>
              </a:rPr>
              <a:t>Religious affiliation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prstClr val="black"/>
                </a:solidFill>
              </a:rPr>
              <a:t>Race/ethnicity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prstClr val="black"/>
                </a:solidFill>
              </a:rPr>
              <a:t>Household income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prstClr val="black"/>
                </a:solidFill>
              </a:rPr>
              <a:t>Gender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2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805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2438400"/>
            <a:ext cx="7772400" cy="20574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7200" dirty="0">
                <a:solidFill>
                  <a:srgbClr val="0070C0"/>
                </a:solidFill>
                <a:latin typeface="Arial Black" pitchFamily="34" charset="0"/>
              </a:rPr>
              <a:t>Likelihood to Change Behavior</a:t>
            </a:r>
          </a:p>
        </p:txBody>
      </p:sp>
      <p:sp>
        <p:nvSpPr>
          <p:cNvPr id="2" name="AutoShape 2" descr="data:image/jpeg;base64,/9j/4AAQSkZJRgABAQAAAQABAAD/2wCEAAkGBxQTEhUUExQVFhQXGBgXFxcYFxwcFxwaGhwcFxcYGhUaHCggGBwlHBccITEhJSksLi4uGCAzODMtNygtLisBCgoKDg0OGxAQGy8kHyUwLC4tLCw0LCwsLCwsLCwsLCwvLCwsLCwsLC80LCwsLCwsLCwsLCwsNCwsLCwsLCwsLP/AABEIAKgBLAMBIgACEQEDEQH/xAAcAAACAgMBAQAAAAAAAAAAAAAFBgMEAAIHAQj/xABHEAACAQIDBQUEBwUHAwMFAAABAgMAEQQSIQUGMUFREyJhcYEykaGxBxQjQlLB8GJykrLRFSQzQ4LC4aLS8RaTo1NVY2SD/8QAGQEAAgMBAAAAAAAAAAAAAAAAAQMAAgQF/8QAMBEAAgIBAwMDAQcEAwAAAAAAAAECEQMSITEEE0EiUWEycYGhscHR8AUjQpGi4fH/2gAMAwEAAhEDEQA/AEV4lPFVPmBUbYOP8C+gt8q22fh2nXPHJYXI7663sDyzdasHZE4/zIj/ABf9lZHlhF05Dlim1aiUTs2I/d+J/rWjbIj/AGh6/wBRVrF4eWJC7mPKLXIzcyANLdTVaHHhvvR+rhT/ANVqvGWpXF2VlHS6kqIm2Kn4m9bH8qjfYY/GPVf+avHE+MXpNGf91SMJB/lP6C/youbXLAo3wCG2CeTJ8RUbbBf9k/6j+Yo2C/8A9KXz7NrfKvPrAHHMPNSPyqdxk0oAPsSQfd9zD+tRNsmQfcb3X+VMoxS/iFbDEL+Ie+j3H7E0oU2wDj7rDzU1EcOfCnRZfGvc1Tu/BNAk9gfCtexPSnZ0U8VX1AqFsJH+BfdR7qBpYnGM9DXmU9Kb22bEfufE/wBa0Oyoz+Iev9aPcRNLFK1e2pnbYyfib4H8qibYg5OPVf8AmjriDSxeAr2jjbDPJl9xFRnYbfs/xH8xR1IlAcUX2bu/NJGZsjLh1IzSmwGrBTkuRnbXgK8TZDBhmU5bi+o4V1/dvBxYvAIikh4i3PQtc3uvQ0rNl0rYbhxqb9Ry7ae7BjhOIjkDwiwuylJMxIGXLqCbG9w1rA0EUV2PbGwuwwOJMzAxCN8kY0UOwGQgHn2mWx5Ec71yFIT4UcGRyW4ephGEqiSRrViNaiVDU8amnmRlmJKMbJwWdgKFQV076IpIu0mEioWyKyFgCRlJDZb8CcwvbpV1srMuR+A7u3ucGUEgUS2huUhsAtwTbTTzN+VHNjbViClLgZSQKh29t5UAyXYggmw6UdUrFdvD29Te5xXe/ZBw2IkiJvlIsQLXBAYG3kRSrOtOO++2vrOIeSwANgOtlFrnx0pQnkqrQ3F8FKRarSLVqSSq0j1U0oquKjYVM71EzUGMImFa1uxrS9QI8bq4c9mQQQQTcGtyTeh021ZIMQ5SxUhQynge6PcdePzq3gsWknsmx5qeP/IrlZMc9TyPhm6OSOlQXKINtk9g2p4r8xS1ambbw+xP7y0tgVs6X6PvM2f6iOQaU9JiXAAvwHQUjyDSnZhSutSajfyM6ZtN0brjXvxHuoDtra84mOWaVNF0WRgOF+ANFgNPEGlzbB+3f/T/ACrS+khHW9vBfqJycd2bpt3EjQTNbxCt/MDTFuhtDte2+sRxzWyZbxoLXz34Jrew91J9qZtzF7sviyfJv610lCLfBjcnQ0pDhCBfCp5gC9ats/An/JYeTMPk9YFrW1M7aK6mYdkYMnQzKPB2/MmtDsDCnhPMvnY/7K2jFelaHaiHUyJt24/u4s/6kU/0qltPYxhiaX6xG4W2gXU3YL+PxvUmL2nFG+VmN7agAm3uoOuLEuMSzXj1Cg8PYN+6f2r0uUIcDYanu+CFcZ5e4j5E14Md4X8ifzFbbU2ayyv2cbFNCMoJAuNRp43oewpThToeoxkrRfGNH4TUgxq9D8P60LFYTQ0g7aC0cgc5Re58Kd/oskK9vGfx/AqD82+NJuwMLa8h4EWHv1HnoKbfo9kGeU82fX3D8gKz5XyhkMaSTLH0qYpg0UWchGUsRfQkNYedvzpJX0py+mOHXDN07RffkI+RrnqpenYktJlzN6gkYh+Ee4Vgw6/hHuoaoq1gsRkkVuQN/wDn86duhAZweyEJUsQqm+ovcWtp059fdVsYVY3Chjp94fMV5BLnVSpJAYXN76eIJsBcLqdLiqe2cUAoKOpbMQcuo53N/dw0qmPJLVRfNghouh92VvDh4BfI0jDmQNfU/wBKj2t9I7OMscCJ0LsW+AC2rmuHxrKePGp5sYWIJAuBYcelvyrQ37mCOGlSJ9rZpXZ2K3Y3NhYdNBQeXBN4e+rcmM8PjULYwdDVHJj4wS4B8mCfp8RVWXBP0Puox9aXx91afWl6/ChqY1IAvhmHI+41AyGmb6wv4hXnaqeYoaiwrFDXmU0zNGp5KfQV42ET8A91HUErbX/xn8x/KKpW6aHlVnab3lZhezWKki1xYa61XFCC9K+wkvqYRw0kmIUwki4GcMeOhAsSP3uPhQ2eBkbKwsf1qOoonu4PtW/cP8y0bxGHWQZXFxy6jyPKs08yxT01sPji1xu9xNkGlO7rSztLYzpcr306jiPMfmKapBSurnGSi4v3/QZ08XFtMrKLMaWdsLbEOP3f5VpomFmFLW2Red/9P8q1Ok+v7idR9P3lG1Nm5CdyX94fKljJTZuOAIpidAGBJ6DLr8q6ceTEw+5Cgk6AAknoBxNCsHtyJ3yd5SdFLDQn0OnrUO0t4ImjkRQ5LKyg2AGotfU3t6UtwsAynoQfcb1J5d9h+PBa9Q+onGt8tDxvDh/xN/A39K9/9QYf8Z/gb+lM1x9xXbn7A7amylM+c3YNa6Djcd0a8gbDx4+j3u+iLFZYkQ24AA/Gwv8AGhWzo0dROGvGwYE9LG3A68vhU+xtqJm9lyt7ZxawJNlv0vXK6qctXpOj0kIyXr/0TbaiVbsVGg9pRltbjmUaEW56VzveJgZ2KiwIX17o19a6RjNpxlyln0tfNltrroL3I9KVPpEwCxSQZFIvGbjllzHJr6t7hR6fLOS0yL5cUISuPn9BSQV7DGWZVHEm1aqwopsGNTmbiwYAeAINz5/0rRJ0mxNcBvFQrFGFW4GUE+fWi30aQEqXP3nNvS3/ADS5vBixlI8AB8qeNzIDHFEOguf9WtY99G/kbKtdLwefS/F/d4W6SgehRvzArmCiur/St3sIgHEyr/K1cxiwMhBIFx8K0YpJR3MWWLctivpzrV2voBx0FWZMI4UsV0Gp4cOF7etEN1MGJJb5Q1rBb3HeJ0OnGwB99MeRKOoUsUnLTQy7OwAw2DZzYyMMkdxeztwIv01b0pL2vhexlyEk6Kw66jXXzBp23zmyvh4OGTvtb8TG2b4NS9vlAC0T8ypB9DcfM1mwTalv5s1dRjTg68UAA3CrDvb3fmaqCPXjwq3MwKJYAEFwT19kj3Xrc2c+iJnqMmsIrXQ0Cx4WFRtWzCvBQCaFa0IqUmtGqENRHXuSvKHO5Btc+80QnSdn4GOXZ6h1BsoIPMHKBcHlShjtjvHcjvp1HEeY/MfCumbTiCxOUtlezqBwAYi/xvQBRXFw9ROE5e18HUz4ItRXmuRY3YF3c/sj4n/ijxGtUtqTLhyrqgu5Ie2lwNR4XqzhMYkuqHlqDxHmKbmbn/cS2FYqj6L3LHAHypT2Ztd4wAe+nQ8R5H8vlTg690+R+VIUfCm9HGM1JSXt+pTqJOLTQ3riElQMhvYi45jzFLu1R9u/+n+UVVjcqbqbHw/WtEMThJHUYjLdXF2y/dI7puOndven48KxSu9mJnkeSPG5Sq/snGNHmHFCRnQ8GHMH0qherOD5+laZOkVwK5pMaoMfgmZVWEBmKqLxroSbC5v1NE5dkwG94o/4QPlSPFJlZXHFWVh5qQR8qacRvNFkuobPbRSOfi3C1WhNNeoblxSTWmyssuzzyA/0yflXuXZ3h/8ALSyqWFYRVO58Id2flj7s2VFiywkGI6214g20v5m/kKuTsw7JYVjvcMysSB4DTzpY2HhpUh7Sx7Nm7vS6nK1+l/jlNGY8TE7L2hAK2AYgajxvz0rDlg1O2bMDjVL+UH01S0gXtB+G5W19ONB97t5WQonZ5+4rFrkW4jL7OugB9avCZVv2eU5ugGp9KNPgXaBEAOe40JHDXU9NKZ0eOTk5LZC+tyY4xSatnNU3qFtYtf3x/wBtRrtHt3AijOc6BF7zE9QANa6Rht15CTmKADxJ/KlnZ2/2GgZVELMFY5plCXbU6qvHLY9QTlU2roTxNqpSOWssYu4x3+0L7qblRkl8WqvKP8ltVS/AsODk9dQLaXOoco9nIl8gsDrbkPLoPCqmIxAljTF4Vw4tmFuEifeXX2W08LEC/CppNsx2GVwWZA6qAcxBF1NuQNrX4X0verz6aMsemJSOaSlqYqfSKrOIIxqTJoL2ucp+Fr0LwMuQBDGb21sQfD8qX8TtSbFzduTYhvs1+6o5D+vmaO4fGBs5tYnU63sTqdbDma4eRtKjs9PFS9QL3seIIAmjZtVINxobkX5ajh1ox9HOE1B6anzOvysKV96cYCyoVBMeue+puBYW9KMbt76YbDwPmz57d1Qt72HDNwq+iTxJRXInJOPebk+EV96sQZMdMQbqpVPKwH+69Vt5J80MV+IYg+6m47rJ3nDWZtSb3DEm5J8zSHvBODJ2a6hCbnlfTn4UcMlKSS8Fc0dGN35Bq6mp3TuA9GI94Fv5TVRmINeQpJIwRWOpAtfT3Vv+Tm1eyJa1ING9rbrSYeLtCxYDUi3LmRQRfO9UhOMlaGTxSg6kjzNWpNbvatDarlDwmtMtbGsBqAPAbVA+GUkm51qwSa0y1AnX9oxr2SoqHRgmUG/dHeHjyt60tyte5sF8BoKZNu41cwkiIN15frpSpisUkQvKct+vHUX4cTob1xJQfhcnczSQH3sHcj/ePypfidlYMpKsOBFHN48SkkcbIwYZiNPLgRyNAwa6nSr+0k/k5Gd+u0MWztvhhllGViLBh7JPiOXy8qWgpGhBBGhB4jzFbZrEHoRTlt7CRsjOwGZQbNz04A9RfketVbhgmkl9X6f+lkpZY7vgT3iNvOruy8NiGsIu00uRYnzOnA+6tthQdviFj1y/e8hqa7ZsvaECxFUBsg1AS2g0FjzFWz5tG1FsGDWtTOIJH2khjbLHKdFNrKx/Cy/dY9Rp4VgwzxFldSp0t0PHUHgaZfpASKZBicOVJRgJMrKWF9FLFCQNR1PGh+08UJYYnBBOoPnYX+NVWSTrbZ7P4YyGJRyV7figZatJNK3tTt9HW76SZsVMuZY/8NTwLD71udjoB116U/HBydIflmoRtgrY+5WKnAbKIkOoaS4JHUIBf32pr2Z9G0K6zyPKei/Zr8CW+Ip2luHjHM3J9zX+JHuFSt4VujhhH5ObPqckvgB4jCJhkRFT7EAIAdRbhlYnj5njS1jtjrJM/wBWIUgBssnAk2JVH1J0I4j1roFgwIIuDoQeFQYPBKlwLjXQ8TY8Qeovr6edMnDHkjUluKhlyY3cWIWHgkjyM6FnDqOyUguTqwUAGw9k3JIAAJp/wuI7RFcAjhoRZhrqCOFVMHBCSzDKHaTMdbNfVfS4J08T1q5AmUlQLAjQfu90/DLVMOFYoV5GdRn7s78FnLbTkTY+ViPyr572lsZsJiTBIua2sdyQHTirAgi+nEDgbivoMnVf1w/80B2/s8SqAY1cWtYgEllCslieBILpca98dKs8ansJboVvov2tHFC0MsgAknPY2bVSVGYHW66ger+NS7x7djw0OKw79lJPHrCTYnLOeNuTISTYcsvKkLGYBTNIsLMLOyC+jgElULDlqAGGhB5aigUcRuQRYjQjoRx+NJ7rjHSFKw9sDHLl7NiFbkWOh8L8j50f243ZWky6EDW2hJ1tSQydPjWrkhGUsxU2ut/w8Le81z59MpS1Jm/H1jjDS19hcx2MzBiGuW9r9dKFxmtIxYeB/KstoD6fAVojFJUjLKTk7Y3Rb2TNh1w97FRlDg6lBwB8QNL9KFBgOVDYZLEEVbxEwIFuf6tVFjUXsgynKVW+CMyXuPEUV3aD9qDGqvY2N2y62ue98L0ElsBc/iHDpRzd7EiMnXIw8TY34HTiL/Chl+h0XwJa1Y0YzamJlQxtGjAXVirC57oNgMtuDHUfhbQUiYfQAHiNPdTfjcQYos91U66KxsW1C929tSenAmlGFWNyeJN/fqT76V062Y/q+UrJCK1tWzL51Ps/A9tdRIqyfdVr97ybr4U9tJWzLGLk6RWy1qV8akxWGkiNpEZPMaHyPA+lRgipdgaa2Zqa8Br116VqL/oUQH0G+6kcc9o1CxkX65eVhfj+vChH0ibrROoxHZs2VURxHbMEQmzDMbWANmtrYDpRbBbS7IqshLK1sr6cTyfx8edMSEMtuN+vP0q3Yira8jXlk6T8HzhtaGMv3IuzXu2BOp9qx0Y8PHXWqRw69PiaePpF3Mkw9pYFeSEk+zxiIswB5leNm8LHWxZcwexZ5Y1kRAysL3DKPSxNL0yWw+DxybtIp4LZ8bZs4c2GgXmSba+FTbXmdVMYLMpPFtT42Y6+GtZFHIhPcYcVItY35jz/AKVtt3BSxOEkR4xa4Dixs2t/D/il6bluTJpinpL/ANHCRCWQSqrIyhTmFwQeI1ror4iKM2iiCplPs9mq6ag2LDoOVcb2TjWw8yuozfdK/iDch48CPGuk7M2/g3JkDtE8gGZQLM3AcANeHEdKR1ON6r8DuknDTpfKJt8NpLJgZ1Cj2X1XVdNRqNNDYedcphdlXT2b8D1tqfd8qb/pA2yzCPDopjjPeN/aIUjKD0F9bcdB5UoIC18oJA10HIaXpvTRqFsR1U/7np8BDYeBkxUyxggAnvG3BR7R/XMiu3YHDLHEkaaKrRqB5EOQfQ/9NJP0WbJtG0zD/EOVf3F9o+pv7hT5hSMysebSP6AWrq4IaVZiyZJS5ZpiJ/tr/gVR/FIAfhf3VeOjEeooBiMVwsB33DOwPAKcwW1ulj60bkkvYj09adONULTJbVuorVTet1pYRNuRnDcQxB870zYJ7xxM3G7AnqO9/QUP2vb6ygK3DZfXXnRpo9AANA2lOyStICRozG+n3Rf5f0qlsrE3Re0PtAHN48deQ4Ciccep8wP176VN78Hlw0igkBELePKw+PwpTlUWyVbRyCfFgYmaTDnLaSUItvaia6W155TqDyOmo1rKc13LFix1JN28yTqfPwqOaPLI1+OYn36j51IsoAseHI9OoPhzHr1rDd7jWa2raFspDZVaxDZWF1NtcrLzB4Ec71qTrXt6gAhvJttsWVJjjQXJAUc7G5voLkW5chVHCYEdmb/eB9AeFvgagU6jzPwFqMYHCSOgyKSANT/5qr2RZP3F3KVYg8RUwq1tLCG97EMBqLcapxo34Tx6GrIgQwewZ5kzRwyOgPFVuDY2IX8ZvpZbm+lM+w92xiAVfMGXQZR3h4e+qG6W82NwzJHCrSqWIWBlYglzchctmBub8dDc8zXV9yVxEUEnbxWnmmefKsMyoplbMytJ2bcCTwuAABfnS5wlPZOhuKcYcqzk+9W7skJUrnaNB37nvD9oj3jwoDhmA0ze+uzfSps/E4nDBkVVMRvIolJLrqLIhQF7aNyNmIsSK4gVN9RRhBxjTdlcklKVpUEG4cbitYnZTdGKnqND7xVASFG6j9fGiOcEXHCi0VTHTd7bsU6iLEhDJ7IzqLSX0vfk3I0J3x3a+r2ljUiMnKRe+VuVj+E/A+eixiGtYnqNenjTlt/aats+JA+bNkYa30B1v4gi1uIrO4OE048M2d1ZcbU+Vw/Ing1mW/SvUNZl/V60GM6/upDbBIrgWy3YNwu3eNyeI1NZu1vdaZsOzB1BPZsTZyoOnH2tOuvnSIdtt2RXNaFDZEH3rcCSNW14Dyoa+DdZo4yrfWpCCBcd0HhbXibE66cqb3LdJbIOilfln0lgMSr6hha1/G/AaetaNsnDtqYo7nj3Rrxvfxvf3muZ7MGMiJKMJgCRlbjbiLSjS9tLEcaY9ib5QyxkuSliVufZzLoQJB3Wt4GrJp8BnCUdpIMHc7CmRJAhGRsyqD3b8eYvxF+PL0qPfPdmPF4eSPKna5LxSMO8rA3AzWvbkfAmrOB25E6lkkRsnt2INujeKnrRPCPnJbkQP18qlFFRxnYX0W4ozxNMY1jR1ZrPmYhSGsoHC9rXNrUeggijx2JRVTIXLINNHYksq9ASCbcrX510kuI0djwQMx8hc/KuMbGzyYtJXe/afZyd1i129p1GuRQMpudAEFxltSM2JTWk39Dicm5eEX9t7n/WmlkJysqARnkDnFjYfd4g6cGvypE3f2CZ2lhLPFIilrixFgQCrC4J46W0ruOygqxvGJM5BBIY94BuBIvcKcul+lVcXGvaaKoZgMzAAE3Nzc8/8NffTcODRFRZn6uu7KmabLwwhiVVFlRQoHQaD5Vs5tYDj2IH8bkX9ymrDr3D+uFD8TIFnLE2VMNGx9GlJ+FdCBhkC8bjVVrAEsL5R90qCY7g/vKQfSruxMS5yIfu8T+yBp87elLWxdvRyxEzRkNfPGpB0ViTcE+1diTm/atyo7sjbMQuGvGTwzCwPrTZ7oERoik1tU4NUcE4IzAgg86uCsrRcD7yCzxOBqD77EED4mim1b9hNlJVuykKkaEHIbEHkQbVR3gjusbdHUe//wAUWxKXVx1Uj3ijJ+lEE/c7YbYvAnEPjMaJLyCy4ghbr7OhBPTnQP6Odn/2hJKmKnxLBYwwAmbW5sb3vcaim36GJc2z3HSdx6GONv8Acas7i7hts+VpDiBLmiMZURZNcyNmvnP4SLeNYtxtHOp91g+1XwMOih7Zm7xVModmJ5m3DqbCn5txtkI6YZ2/vDrdQZiJW494IDl+6dMvI6aVBsqLLvJir84Aw/gw4/JqW/pCmMe2kkvbKcM48lKn5g0CAPe3dmTB4rsBeQPYwtaxYMcoU8swbQ+h0vXQv/SGy8BAhx5DO1lLs0li3EhEQ6KOpHDiavfSLhl+sbLkYezjY4/42VvnGKD/AEu4Ez4rZ0OYL2rSxhiLgMzQrw9RQIAPpG3QTBiOfDEnDynLYtmysRmWz/eVlBtfpxNxa59FO7GHxSTyYmMSBWREuWFjYlvZIvfMnuqxvju1jYNnESYxZMPAIlEKwhdMyxqc983dzX15CpNgmTD7vtLArGaSYSIApJJWZI72GpGWK9TyQT97dlLg9oPHb7EOsig8OyYhst+Nh3k692ugfSRuTAmDaXCwrG8Jztlv3o+D3ueQ73kp60P+mbACbD4fGopF1yOCLMFkGePMDqMpzC3V6cMXtwJPgVexhxkTob8O0tG0V/Bg7rbmWXpRII21sJh8Phdk4xR2BYxiaWId/vRXdvZa5GVzwPE6a0Ug3rwLHu7ZxCH8MkcQH/yYUH41Jv3sw4XZMKqdcJiUeInWyh5Fiv1IV1B8QapYXbG13HsbMxQ//HICfe0gHwokDUW8sP3NsYT/APoIv9siVx76QMGiY1mjngnWYCYvAAIw7Fg65RI9jdc3tffro8s2OP8AibAwz+IaE/kaQPpDaTtIe02emB7rWVMtpNRcnKoHdvb/AFVGQUZlvaruw5BdoyBr3l08NR8j76qmqruQbgkEHQjjVWrREMckQLIuUat05D/kij28uz4YooVWKNWYliVUAmwA1NvGlLd3aijEKcQxyad48vMDlRzfzHdpKnYyDKiDVSCCXudLcRYCs0oy7iRpi4rE35BmNhAS4AGo4etD7/q9RJiJL5WcsLcKn/XCnpUZ2N2Nw6R4gH78gJUcg2paw62/OmzZGEjm7OQxo0iAAORdlI0OvUGufttc4jFIyRNmU90Bhz7t9VsOgvzNMUW1ZMHBJiSFZHmKhe8XDDOHzKwW2qEcTwoYsmiKjk5/U13DVJx4H0Q8b6g8QeB8xz5e6q2OnMKqoUZbgCx4AmwAHO1b7QjnBcQz4NnjOVlkzx62DWzZjfQ8vEcRXPdq7yYyGZFxEQQsQQTcoVJF2Q3toPdcXp7nG9i7mlu7/wBMv72QuZYez7vausVxo12dBoR1DXI4d0dK7dgx3RauPYDHx47FYeNY3XsJBPmuCLRg2zDldio48665s5uNG090Zcta3RW3ge0Eoyhswy5TwYNYMOI+6TzHmKUsLsw4V2ijQuScypGyBgL2uGlYd2+nE+zY0y7VnYzZVD2QFiUaMHMTlUWkPS54etVpJGt3hKRro+Hjk48f8M9aolcrUqomHJmi32+OHx+Tf4mYeAKD/dzCxCXuUbNbPpmRjfLfnb2tKGxm8znkD7rdz5rf1q/h8QO+eOUC4ETxcF4ZXPSw00oZh5AJZIzx7gJ5aCxPqfnWqKt+4mdr6tmELcvD56/nQ3aM0ccj9o4TtIlgS+t5HEojUAftEe6it9WNtL6dOFcx+lzaZTEYdV4xlZyPFTZPk3vqzlpTF8sY8bsgoqqF7qZQttRZRb5VIMOCtmW55Vdm2kpjEl+61iLakg6i3nx9arqXYZn+yTp94+ZrVba3KcBHAIEjyjXXl1PKr+Ek7oA9/L0qnBAMt3IRBwBNtPE8vKrOHxUbew6t+6bj3ikSRZEW3m7kY6yLRhTc0v7fe5hX9rN7rVJtDebDwHLJJ3xxVQWYeduHrVZbRTYVyUvoRFsNOnScfyKP9tBtwNozHazxPNK6/wB4UK8jsvdJIsrG2gWh24+08UpxZwsmHiiDCWRpwbBTnsQRoLAG9/CosJs3FwbTiyyxLNP2sqSqM0Zzq7PZSOYvp4iuTPqsUZOLlut39lX+W5oUJNJ0Me8m01wm34pXNkaJFkPIK4ePMT0BAY/u0U353HkxmMgniZMmVElzGxCqxbMtgcxKsRbT2R1uEDbsUuIMWIxmJXvSPhmfswAgiZtSFtcXJ8daOxti8LPhsDFtF8sga47JT2ahSyZe0zaNYgAEWtVX1mFOr93w/wDHnwHtyf8APcK/TRtYJ9VjQjtVk+sD9nJ3UJHizG37hovtrAptnBQzYeQRyKwdCb9x7WeNiuqkGxuPwqeBrm+8O78irHPiJJWklxJhcuNct2CyAk80QEDgL25Ve2zsX+zmjME+MjMkyRs4ZVRlIJNimpYcswtxqq6/C2knd3X3ck7Utx52xs76vsafDSTdrLHh5JXYkliA5kzd4k5Qe6Cfw1HtDbjbK2XgiIg7lY0KlioBMbSObgG/eFvWk7fTdwQQzzibFdoCkZaaVW7ZXtcC3eIFzo34DpbWo97NhQx4eJkExMhiCyPNmRc+pvGTe1hxtbhVIf1HDPS436nS/B/qWeGSv4HbZm1RtnZ2KjdFjkuUC3uAwAkhfXlnH/SaVt9sRm2Nstw1pE7JdD31IhOtuIIaMetDt6N2cKsWKWFHWXB9iWZ2zCRZQDex0BFzwtqvjV/ePdvBpg5ZUhVCIonR0d2kzObWdDcBDoL3/Fwy1Vf1LG9Oz9Trx5qvPm0Tsy3D+8e8EOO2G7GSNZmVC0eYBu0jkUuFQm9jlJHgRXM8PhMMwvJsnEkHUSQSyOCOtmRlHW16a59iYeTBhhh1jP1FcSJ1uPtFF2RjwN/+7wrmYiRXLLiEjbibrKCCeWaNGv51p6fqY5rpVWwucHHkZi2AT7u2IvAGG3xsaX95cRAzp2D4xtDf6yUNtfu5CemtEExeJHDaijyxGJHw7OhO22lazSYsYmw0HayuR/7qC1aChUqnOCCb89R41ahbMDpYjkb+/hVmJQVyuARy8PI0LICQtF8LhfsrgcBmPqf+fhVc4ACxDG1+BH50QXEHLluba6ctaDZGCXa0gNXcpOtU8cmV18QDwI4+flxq4KjCdX3c3TgTZQxIh7bEmI4pQcxvKoaSFQqEHTRbDjr1rfeG85kEuEU3aU5D2pS8f1uOJx9oFvaPDd0Wz9uTzBVU3T+kJ8NCcNJ/hgt2b5cxUE3KEX9m5NiASL2tbgVwmIgkAyYqAhrA5igdAALFQQDcFFFj58qGiLdtbjFdcjQMdI6qqXWMI6LI5Ase0kKSOjOCQIoweAv2nBcthY3owCS7LkbExojKpm0t3XDFls443By35hj1rleP20yTBVmWOIx95kVCVYZ+AAub3tbo54XvTluhjJNpSKGMhwkHZGQuxPbTJYoAlyqICM5UcSEvxtQhPVVR5DO1dysYNx93kwsTMQBJKbtfkgJ7NPcb+bGm/CTBIxIxsoBJJ5BRreqkq94i3E0vb7Y90gigiPelck3/AAJqw8CWK+gatHCBixvJNRXkrbJ2vJM00jJiQpkIXLHE4AA0W9ib2I01qeTafZ6u5jXjebCnysTHINdelbbG2PjYowIZUW4zGN7mzHib2trar+JXaJiYMIy2U8bWOh1p8MOKSTlp/wB/9GfJnywm41dOvpi/xBOz9vRyRyMkkb/aC5QOALBpACr6i4jI9a12MoYuzhs4IJKnXvai49/uoTh8NPED2scYuy2IAsTlkGtueot51HtIGKGSaN8syxxsGFi3elQPcHQg6ix092lpVibS4DqeTeqHqJtNFYg+Q+BIrjv0t4ZhjEkawV4gFGl+4TmBA4e0Kb9nfSIFUDFRG/DtIdQfOP2l9M3pSV9J0WIbFhpInAKXjUd6ydSFJykm/Gx08KTLJGUbQXCUZU0UNj74YjDqIxkkQWVA41XXQKw1I8DfwtVvF7zY2TNcqLm66XKkcLNpb1vSzs45nHhrRd3NKeWa2TDpRRO1MVG+dndm43cB7eIJuB6UZ2dvzjDcXDW4d3n00NqouoNT4JrL1sTQ70l5DoTDeI25PJZnazWt3eXM2PXxoWwrxpb1qrGlzySlvJllFLgL7obdXCDFFjZ3itF3cw7RQ2XMOlyONXNr70xnH4fFoJDkUB4mFspswYISejnpqPHSDclo/wC/rPnMRwUzOEIDkI8ZIUtpmte16cN4MFg5W2jI4ieS5bMz2kU/VoGw4jCm5DSZlOUEk3HK1ZZdFilkeV8tU/saousklHSJO9G3MPNEIcOkgXtpJ3MhW+aS91UAnu94+4casf24cTtDCywQu8iJHH2dxmdkzlrHgAQ3PhbWug47BYOGZO0TBph4+0QBhHlLmWPtVCnuq6xAA3Bdhe2U60L2bt/AQPCqvh1WIQWdVUsSfrMMxLgFm7giY3/EDzq8ejxxSj9v/LkDySbv+bCPvDvQ00bwOpDLinmDNJmKe0BFa3BcxA1tpwovvlicRNAk0mAWLtmQxyiTPJci6DIBdSyjQEC9Gdn734cQYY5h24jKnLhzeN/q7iQ91LEPOEYAXHM2ArbB70wDLO8E5nbsGkVcO10aOPsHIlvldcpLoLCxDXPe0kejwxaaXG63fmr8/BHlk/Ir7S2/i8Us0ZwpKzMhyiOQlXS0d08SUCnxBHWqmKwGOxnZ/wB1kYxRrhwVicXCErZifvA5r8LG+gpzffoo3+BMyrKvfdVRmh+r9nLdWbRzKO0AOhubkXqjtLfRjmKxvlEeJXWWH/NSJUkZI2tmVomNgNA5sTc1fH0+LHWlVX7UVlNvlgrFDa2JhSFopGR2KC6qrO0WYlXYkElezY62uUPEiocJhtpzxt2YLIQuCYfZC6qwQJY6lVaUAyDhn48aMr9IDu5eLBMzM7XIdjdLzsqAKmjA4l+90A050v4be84VVhXDQpJEUaMyZi8b2i7VgjWt2nZK1uWZrGxqLBiSpRXvwiOcvcK4fdjaksXYdtGIVKoFMwCMto2QqUBzoRLHY6+0OdJE+EkBdexgcrcNmkCyAqSDoJlJ1FuBvannZu9mPnVjhYICiAd1SCY1VUQAK0oYgdkp4HUdKB43Yk2d5MTsuadpWeTNG7pbMwYhVQMCAWNr/i8BTYQjH6VRVuygNjzf/blOn3ZZiPMETn51n9jTWB/s6Pl3jNLl48R/ebW9akfA4MKc2zNop3Abhjx173ei9mrS7OwhW/8AZO0Se61gz5T4huxvY8fWr0AHzYFwpEgwOFTixEqvIwGuUASSynlotgeelCMOw43Guo1p7wOyWJP1fd9iTZlOJmkZdRpdJMi8R150pb6YGWKe+IeAzyAtJHCRaE6BY2Ve6py24X8zxIaID58Rrx0rxZgaHW4dOvTnWwv+v141Wg0SY975f1p+jV9ALDyoTKdDRLD+yKhDbeDCiLFZQTl+zPwAPyNEnwcf4F9Reh29EwfEBl5qnzNFZjpRAa7PiXNcgADwAru+70MYw8YiN0Khgw+8SLknob8uVrcq4BhGuW8Db4CjuxN9J8AcoAkhJBMbG1ieJRvuk9NR4X1qyZEduQnnSFvXt6MY3sxlLxp3GLZVVlJvma2lmJGl72taiWD36gmhMkItJrZJiIxcWzd8nK1s19D7q0lwP1cmd44y8rghlOYxKxGe76XXUsWGpJ8rjNk7aUvf8Sd6WO3B7mmxdszmKPtWytIwJZWZWRCwKlmY6BsxIXSwsLagUcVHB720MQi2tm/u7REjRgGaEm97jjpbWkTePZPalphBOhQRu0KLYsntB1KkqxUXFgAQRyBFB8BvCpU4d5FSBnzBxceOYKb2NtdBxOvWpjnBt6Vyzp48eDLhTbSdbvzfn+cfmdAmwTIJc+MbER5GsrLELHRlcNGoJKkeR1pe2rJnw7oT3syqB65mPl3f+oUMixGy4XDieYkG+gJHiCMvAjQ1cnjNjqNNCep4aVryQUdjkKTYo4N8yjmCL+lr1cmSMx2ZsgOgIOtzw4G4oFs/HKjMj6ZWZeAsQCbakGx9KvYlBJHYEgX0OnHr3Rc1ypQakdWGVOHyC8Fhwksig3C2ANrXB8PSrpodsgm73N9QL+V6IGnswGHhVXFY5obAAENc6+Fv61YY1U2lhmdQRxW+nn/4qEI/7df8K1q23ZOi0LPjWpNHSiWFH2ux4ot/1yrVdosb91QB4ePnQ69T4Qa+dxr46UQDmuLbEwJLiJpZSAwGeRmsMxHdDHT2Re3SisOHwgT/AAMzWGpdrX/ipO2X/hR6ng3lqx5U04M5l8xalyCjbe+cR4P7CIR3dAWUtdQbm4N9LkBb+NW9zCpwcRZI2e7gsyKzGzta7EX0Fh6VDvAmbBSD9nN/CCazcZ74S1/Zdx77N/uql+kv5DOPkSyho4m14GNDpa3C3UirGxdiYd1ZTDGucEHIuTRtPu2vpQyWItLx4Lp4XJufgKPbE0e3QVW6Ct2cv2FeNVs8qc2AkddeZspFjRfYeFld1b6jHiywaQFpQC65cpV+0vcgyofRbcKE4kfazoOUkij0JH5Uc3NSHOi/XJMM+RRbtVSzsEz92UEWJS9uB7pFaYcimX9qbMwFpTidn4zAMACJY7vErW9nMuZe8D+H1FV8LDs3KDBtnFxsF1DM62OlgO6unHnyroxwePjSUxYqHEqQNJo8hIKjXtodD/Br1qtM2MaECTZ+GkHZtYriB4cni8OtMogkSxldE3hDd1luW0sL2U3lPH86thbQA/8AqOxyDuBteAGUfbXottmG4BbYiqGYE2OFN7gaDKb30NTYaFfqq5dhi+RQzEYUXsRqCXzHnyHGpRAHiMLgAL4rb2Im5FY5GYNrYWUdpQne3ZcBwbHZ+DkEMLLJJi5e7IbkoY8jAMy/aq1xYCx6V0fYss6qow2yYoTYd95IY1BI7x+xV2NyDy51tvFs6eaJxj8VDhoSjoFhkKoxIJtLJMNQLAgLl4Ne99BRD5zVra1hNYtzr1rDblVCGH51gk6itWW3OsZL1CF7GH7aO/IL8GNG5Wv5VlZRAylsl/bblnPHyFQbTYtbT2jf0GgHxrKyoQ7NuYRBgYE7xCgSvlKOrdoWaRbEXzgEXW+ltDfQtbBWXI9xG6lQCCp73Pw5el6ysrD1Unrkn/jx96f7FMb18gzY2zTh5JFY3iBIhF3Y98k2DElVC2yKAFtfnegW29nxIl0M6mWUl1vGTnIDXYlDbSxJvYWPrlZVMeeeOUlH+bAWyr3/AHKuBsLZsRJbSzZ4V0Nv2ATx+FDdutlYskkJQqCS8ymTNbXuqNfO9ZWV0e7OS3f5fsdTF/T4Sx6rfFnJ3YkljxNyfXWvY8Y6qyqxCtxH64elZWVDCi/sI6P5j9fCiN6ysqrIamoySxsDYeHGsrKAAbtKJSe4GJ5njeh1ZWVcJlSfdPpXlZUIHsK1oYz4f1NMOy30086yspUgLkJ4s58PKttTFNb+AgfOhG5OIBMoX2SsZtw17wJ/XSvayqr6WXfKDYmJe6k6XFHNgsTIST92srKqwx5OZ4xv75ih/wDsTfzvTjuXMO3Pa4ZpVyrfIgkWwVvue0faGmU/1ysrRDkW+RzlwOzSr9kfqjtYgRl8I5NuHZ9zN4gqeFWo9hSiLubQxVuzY2PYOLdAWhvb1v41lZTSEe09k4vsVP18m2Q6wRcfZ1ygda22ds/GthRfGoFC6ZcMoblbMzOwI8lHLUcDlZUIWdn7LxTIofHNl0v2cMaNbMbjOc1jbmALVL9Tw0UgcyTYiS9ljedpjc80hZsoYfiAFhm1AvWVlB8kPn/fDDGPHYlCjIe2dwrWDBZD2iA5SR7LjgaCMt+FZWVRkNLVqT0rKyoE/9k="/>
          <p:cNvSpPr>
            <a:spLocks noChangeAspect="1" noChangeArrowheads="1"/>
          </p:cNvSpPr>
          <p:nvPr/>
        </p:nvSpPr>
        <p:spPr bwMode="auto">
          <a:xfrm>
            <a:off x="2057400" y="1219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922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304800" y="1530696"/>
          <a:ext cx="8610600" cy="48701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2400" b="1" kern="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Pilot Citizen Stewardship Indicator</a:t>
            </a:r>
          </a:p>
          <a:p>
            <a:pPr algn="l">
              <a:spcBef>
                <a:spcPts val="0"/>
              </a:spcBef>
            </a:pPr>
            <a:r>
              <a:rPr lang="en-US" sz="1200" b="1" i="1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Weighted Data: (4/12/2016)</a:t>
            </a:r>
            <a:endParaRPr lang="en-US" sz="1400" b="1" i="1" kern="0" dirty="0">
              <a:solidFill>
                <a:srgbClr val="002060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95300" y="962572"/>
            <a:ext cx="8229600" cy="596153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en-US" sz="2800" dirty="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rPr>
              <a:t>Behaviors Most Susceptible to Change</a:t>
            </a:r>
            <a:br>
              <a:rPr lang="en-US" sz="2800" dirty="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rPr>
            </a:br>
            <a:r>
              <a:rPr lang="en-US" sz="2000" i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Asked Only of Those Not Performing the Desired Behavior Today</a:t>
            </a:r>
            <a:endParaRPr lang="en-US" sz="2000" i="1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0050" y="6169966"/>
            <a:ext cx="8420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prstClr val="black"/>
                </a:solidFill>
              </a:rPr>
              <a:t>Now I would like to ask you about a few of those actions again.  Looking forward over the next year or so, how likely are you to do each of these things using the scale (rotate high to low/low to high): [very likely, somewhat likely, (or) not likely].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7343" y="3965747"/>
            <a:ext cx="2658057" cy="61173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45938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304800" y="1530696"/>
          <a:ext cx="8610600" cy="48701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2400" b="1" kern="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Pilot Citizen Stewardship Indicator</a:t>
            </a:r>
          </a:p>
          <a:p>
            <a:pPr algn="l">
              <a:spcBef>
                <a:spcPts val="0"/>
              </a:spcBef>
            </a:pPr>
            <a:r>
              <a:rPr lang="en-US" sz="1200" b="1" i="1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Weighted Data: (4/12/2016)</a:t>
            </a:r>
            <a:endParaRPr lang="en-US" sz="1400" b="1" i="1" kern="0" dirty="0">
              <a:solidFill>
                <a:srgbClr val="002060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95300" y="962572"/>
            <a:ext cx="8229600" cy="596153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en-US" sz="2800" dirty="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rPr>
              <a:t>Behaviors Less Susceptible to Change</a:t>
            </a:r>
            <a:br>
              <a:rPr lang="en-US" sz="2800" dirty="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rPr>
            </a:br>
            <a:r>
              <a:rPr lang="en-US" sz="2000" i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Asked Only of Those Not Performing the Desired Behavior Today</a:t>
            </a:r>
            <a:endParaRPr lang="en-US" sz="2000" i="1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0050" y="6169966"/>
            <a:ext cx="8420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Now I would like to ask you about a few of those actions again.  Looking forward over the next year or so, how likely are you to do each of these things using the scale (rotate high to low/low to high): [very likely, somewhat likely, (or) not likely].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7343" y="3965747"/>
            <a:ext cx="2658057" cy="61173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5688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304800" y="1530696"/>
          <a:ext cx="8610600" cy="48701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2400" b="1" kern="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Pilot Citizen Stewardship Indicator</a:t>
            </a:r>
          </a:p>
          <a:p>
            <a:pPr algn="l">
              <a:spcBef>
                <a:spcPts val="0"/>
              </a:spcBef>
            </a:pPr>
            <a:r>
              <a:rPr lang="en-US" sz="1200" b="1" i="1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Weighted Data: (4/12/2016)</a:t>
            </a:r>
            <a:endParaRPr lang="en-US" sz="1400" b="1" i="1" kern="0" dirty="0">
              <a:solidFill>
                <a:srgbClr val="002060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95300" y="962572"/>
            <a:ext cx="8229600" cy="596153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en-US" sz="2800" dirty="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rPr>
              <a:t>Behaviors Least Susceptible to Change</a:t>
            </a:r>
            <a:br>
              <a:rPr lang="en-US" sz="2800" dirty="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rPr>
            </a:br>
            <a:r>
              <a:rPr lang="en-US" sz="2000" i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Asked Only of Those Not Performing the Desired Behavior Today</a:t>
            </a:r>
            <a:endParaRPr lang="en-US" sz="2000" i="1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0050" y="6169966"/>
            <a:ext cx="8420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prstClr val="black"/>
                </a:solidFill>
              </a:rPr>
              <a:t>Now I would like to ask you about a few of those actions again.  Looking forward over the next year or so, how likely are you to do each of these things using the scale (rotate high to low/low to high): [very likely, somewhat likely, (or) not likely].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7343" y="3965747"/>
            <a:ext cx="2658057" cy="61173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30564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2438400"/>
            <a:ext cx="7772400" cy="20574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7200" dirty="0">
                <a:solidFill>
                  <a:srgbClr val="0070C0"/>
                </a:solidFill>
                <a:latin typeface="Arial Black" pitchFamily="34" charset="0"/>
              </a:rPr>
              <a:t>Volunteerism</a:t>
            </a:r>
          </a:p>
        </p:txBody>
      </p:sp>
      <p:sp>
        <p:nvSpPr>
          <p:cNvPr id="2" name="AutoShape 2" descr="data:image/jpeg;base64,/9j/4AAQSkZJRgABAQAAAQABAAD/2wCEAAkGBxQTEhUUExQVFhQXGBgXFxcYFxwcFxwaGhwcFxcYGhUaHCggGBwlHBccITEhJSksLi4uGCAzODMtNygtLisBCgoKDg0OGxAQGy8kHyUwLC4tLCw0LCwsLCwsLCwsLCwvLCwsLCwsLC80LCwsLCwsLCwsLCwsNCwsLCwsLCwsLP/AABEIAKgBLAMBIgACEQEDEQH/xAAcAAACAgMBAQAAAAAAAAAAAAAFBgMEAAIHAQj/xABHEAACAQIDBQUEBwUHAwMFAAABAgMAEQQSIQUGMUFREyJhcYEykaGxBxQjQlLB8GJykrLRFSQzQ4LC4aLS8RaTo1NVY2SD/8QAGQEAAgMBAAAAAAAAAAAAAAAAAQMAAgQF/8QAMBEAAgIBAwMDAQcEAwAAAAAAAAECEQMSITEEE0EiUWEycYGhscHR8AUjQpGi4fH/2gAMAwEAAhEDEQA/AEV4lPFVPmBUbYOP8C+gt8q22fh2nXPHJYXI7663sDyzdasHZE4/zIj/ABf9lZHlhF05Dlim1aiUTs2I/d+J/rWjbIj/AGh6/wBRVrF4eWJC7mPKLXIzcyANLdTVaHHhvvR+rhT/ANVqvGWpXF2VlHS6kqIm2Kn4m9bH8qjfYY/GPVf+avHE+MXpNGf91SMJB/lP6C/youbXLAo3wCG2CeTJ8RUbbBf9k/6j+Yo2C/8A9KXz7NrfKvPrAHHMPNSPyqdxk0oAPsSQfd9zD+tRNsmQfcb3X+VMoxS/iFbDEL+Ie+j3H7E0oU2wDj7rDzU1EcOfCnRZfGvc1Tu/BNAk9gfCtexPSnZ0U8VX1AqFsJH+BfdR7qBpYnGM9DXmU9Kb22bEfufE/wBa0Oyoz+Iev9aPcRNLFK1e2pnbYyfib4H8qibYg5OPVf8AmjriDSxeAr2jjbDPJl9xFRnYbfs/xH8xR1IlAcUX2bu/NJGZsjLh1IzSmwGrBTkuRnbXgK8TZDBhmU5bi+o4V1/dvBxYvAIikh4i3PQtc3uvQ0rNl0rYbhxqb9Ry7ae7BjhOIjkDwiwuylJMxIGXLqCbG9w1rA0EUV2PbGwuwwOJMzAxCN8kY0UOwGQgHn2mWx5Ec71yFIT4UcGRyW4ephGEqiSRrViNaiVDU8amnmRlmJKMbJwWdgKFQV076IpIu0mEioWyKyFgCRlJDZb8CcwvbpV1srMuR+A7u3ucGUEgUS2huUhsAtwTbTTzN+VHNjbViClLgZSQKh29t5UAyXYggmw6UdUrFdvD29Te5xXe/ZBw2IkiJvlIsQLXBAYG3kRSrOtOO++2vrOIeSwANgOtlFrnx0pQnkqrQ3F8FKRarSLVqSSq0j1U0oquKjYVM71EzUGMImFa1uxrS9QI8bq4c9mQQQQTcGtyTeh021ZIMQ5SxUhQynge6PcdePzq3gsWknsmx5qeP/IrlZMc9TyPhm6OSOlQXKINtk9g2p4r8xS1ambbw+xP7y0tgVs6X6PvM2f6iOQaU9JiXAAvwHQUjyDSnZhSutSajfyM6ZtN0brjXvxHuoDtra84mOWaVNF0WRgOF+ANFgNPEGlzbB+3f/T/ACrS+khHW9vBfqJycd2bpt3EjQTNbxCt/MDTFuhtDte2+sRxzWyZbxoLXz34Jrew91J9qZtzF7sviyfJv610lCLfBjcnQ0pDhCBfCp5gC9ats/An/JYeTMPk9YFrW1M7aK6mYdkYMnQzKPB2/MmtDsDCnhPMvnY/7K2jFelaHaiHUyJt24/u4s/6kU/0qltPYxhiaX6xG4W2gXU3YL+PxvUmL2nFG+VmN7agAm3uoOuLEuMSzXj1Cg8PYN+6f2r0uUIcDYanu+CFcZ5e4j5E14Md4X8ifzFbbU2ayyv2cbFNCMoJAuNRp43oewpThToeoxkrRfGNH4TUgxq9D8P60LFYTQ0g7aC0cgc5Re58Kd/oskK9vGfx/AqD82+NJuwMLa8h4EWHv1HnoKbfo9kGeU82fX3D8gKz5XyhkMaSTLH0qYpg0UWchGUsRfQkNYedvzpJX0py+mOHXDN07RffkI+RrnqpenYktJlzN6gkYh+Ee4Vgw6/hHuoaoq1gsRkkVuQN/wDn86duhAZweyEJUsQqm+ovcWtp059fdVsYVY3Chjp94fMV5BLnVSpJAYXN76eIJsBcLqdLiqe2cUAoKOpbMQcuo53N/dw0qmPJLVRfNghouh92VvDh4BfI0jDmQNfU/wBKj2t9I7OMscCJ0LsW+AC2rmuHxrKePGp5sYWIJAuBYcelvyrQ37mCOGlSJ9rZpXZ2K3Y3NhYdNBQeXBN4e+rcmM8PjULYwdDVHJj4wS4B8mCfp8RVWXBP0Puox9aXx91afWl6/ChqY1IAvhmHI+41AyGmb6wv4hXnaqeYoaiwrFDXmU0zNGp5KfQV42ET8A91HUErbX/xn8x/KKpW6aHlVnab3lZhezWKki1xYa61XFCC9K+wkvqYRw0kmIUwki4GcMeOhAsSP3uPhQ2eBkbKwsf1qOoonu4PtW/cP8y0bxGHWQZXFxy6jyPKs08yxT01sPji1xu9xNkGlO7rSztLYzpcr306jiPMfmKapBSurnGSi4v3/QZ08XFtMrKLMaWdsLbEOP3f5VpomFmFLW2Red/9P8q1Ok+v7idR9P3lG1Nm5CdyX94fKljJTZuOAIpidAGBJ6DLr8q6ceTEw+5Cgk6AAknoBxNCsHtyJ3yd5SdFLDQn0OnrUO0t4ImjkRQ5LKyg2AGotfU3t6UtwsAynoQfcb1J5d9h+PBa9Q+onGt8tDxvDh/xN/A39K9/9QYf8Z/gb+lM1x9xXbn7A7amylM+c3YNa6Djcd0a8gbDx4+j3u+iLFZYkQ24AA/Gwv8AGhWzo0dROGvGwYE9LG3A68vhU+xtqJm9lyt7ZxawJNlv0vXK6qctXpOj0kIyXr/0TbaiVbsVGg9pRltbjmUaEW56VzveJgZ2KiwIX17o19a6RjNpxlyln0tfNltrroL3I9KVPpEwCxSQZFIvGbjllzHJr6t7hR6fLOS0yL5cUISuPn9BSQV7DGWZVHEm1aqwopsGNTmbiwYAeAINz5/0rRJ0mxNcBvFQrFGFW4GUE+fWi30aQEqXP3nNvS3/ADS5vBixlI8AB8qeNzIDHFEOguf9WtY99G/kbKtdLwefS/F/d4W6SgehRvzArmCiur/St3sIgHEyr/K1cxiwMhBIFx8K0YpJR3MWWLctivpzrV2voBx0FWZMI4UsV0Gp4cOF7etEN1MGJJb5Q1rBb3HeJ0OnGwB99MeRKOoUsUnLTQy7OwAw2DZzYyMMkdxeztwIv01b0pL2vhexlyEk6Kw66jXXzBp23zmyvh4OGTvtb8TG2b4NS9vlAC0T8ypB9DcfM1mwTalv5s1dRjTg68UAA3CrDvb3fmaqCPXjwq3MwKJYAEFwT19kj3Xrc2c+iJnqMmsIrXQ0Cx4WFRtWzCvBQCaFa0IqUmtGqENRHXuSvKHO5Btc+80QnSdn4GOXZ6h1BsoIPMHKBcHlShjtjvHcjvp1HEeY/MfCumbTiCxOUtlezqBwAYi/xvQBRXFw9ROE5e18HUz4ItRXmuRY3YF3c/sj4n/ijxGtUtqTLhyrqgu5Ie2lwNR4XqzhMYkuqHlqDxHmKbmbn/cS2FYqj6L3LHAHypT2Ztd4wAe+nQ8R5H8vlTg690+R+VIUfCm9HGM1JSXt+pTqJOLTQ3riElQMhvYi45jzFLu1R9u/+n+UVVjcqbqbHw/WtEMThJHUYjLdXF2y/dI7puOndven48KxSu9mJnkeSPG5Sq/snGNHmHFCRnQ8GHMH0qherOD5+laZOkVwK5pMaoMfgmZVWEBmKqLxroSbC5v1NE5dkwG94o/4QPlSPFJlZXHFWVh5qQR8qacRvNFkuobPbRSOfi3C1WhNNeoblxSTWmyssuzzyA/0yflXuXZ3h/8ALSyqWFYRVO58Id2flj7s2VFiywkGI6214g20v5m/kKuTsw7JYVjvcMysSB4DTzpY2HhpUh7Sx7Nm7vS6nK1+l/jlNGY8TE7L2hAK2AYgajxvz0rDlg1O2bMDjVL+UH01S0gXtB+G5W19ONB97t5WQonZ5+4rFrkW4jL7OugB9avCZVv2eU5ugGp9KNPgXaBEAOe40JHDXU9NKZ0eOTk5LZC+tyY4xSatnNU3qFtYtf3x/wBtRrtHt3AijOc6BF7zE9QANa6Rht15CTmKADxJ/KlnZ2/2GgZVELMFY5plCXbU6qvHLY9QTlU2roTxNqpSOWssYu4x3+0L7qblRkl8WqvKP8ltVS/AsODk9dQLaXOoco9nIl8gsDrbkPLoPCqmIxAljTF4Vw4tmFuEifeXX2W08LEC/CppNsx2GVwWZA6qAcxBF1NuQNrX4X0verz6aMsemJSOaSlqYqfSKrOIIxqTJoL2ucp+Fr0LwMuQBDGb21sQfD8qX8TtSbFzduTYhvs1+6o5D+vmaO4fGBs5tYnU63sTqdbDma4eRtKjs9PFS9QL3seIIAmjZtVINxobkX5ajh1ox9HOE1B6anzOvysKV96cYCyoVBMeue+puBYW9KMbt76YbDwPmz57d1Qt72HDNwq+iTxJRXInJOPebk+EV96sQZMdMQbqpVPKwH+69Vt5J80MV+IYg+6m47rJ3nDWZtSb3DEm5J8zSHvBODJ2a6hCbnlfTn4UcMlKSS8Fc0dGN35Bq6mp3TuA9GI94Fv5TVRmINeQpJIwRWOpAtfT3Vv+Tm1eyJa1ING9rbrSYeLtCxYDUi3LmRQRfO9UhOMlaGTxSg6kjzNWpNbvatDarlDwmtMtbGsBqAPAbVA+GUkm51qwSa0y1AnX9oxr2SoqHRgmUG/dHeHjyt60tyte5sF8BoKZNu41cwkiIN15frpSpisUkQvKct+vHUX4cTob1xJQfhcnczSQH3sHcj/ePypfidlYMpKsOBFHN48SkkcbIwYZiNPLgRyNAwa6nSr+0k/k5Gd+u0MWztvhhllGViLBh7JPiOXy8qWgpGhBBGhB4jzFbZrEHoRTlt7CRsjOwGZQbNz04A9RfketVbhgmkl9X6f+lkpZY7vgT3iNvOruy8NiGsIu00uRYnzOnA+6tthQdviFj1y/e8hqa7ZsvaECxFUBsg1AS2g0FjzFWz5tG1FsGDWtTOIJH2khjbLHKdFNrKx/Cy/dY9Rp4VgwzxFldSp0t0PHUHgaZfpASKZBicOVJRgJMrKWF9FLFCQNR1PGh+08UJYYnBBOoPnYX+NVWSTrbZ7P4YyGJRyV7figZatJNK3tTt9HW76SZsVMuZY/8NTwLD71udjoB116U/HBydIflmoRtgrY+5WKnAbKIkOoaS4JHUIBf32pr2Z9G0K6zyPKei/Zr8CW+Ip2luHjHM3J9zX+JHuFSt4VujhhH5ObPqckvgB4jCJhkRFT7EAIAdRbhlYnj5njS1jtjrJM/wBWIUgBssnAk2JVH1J0I4j1roFgwIIuDoQeFQYPBKlwLjXQ8TY8Qeovr6edMnDHkjUluKhlyY3cWIWHgkjyM6FnDqOyUguTqwUAGw9k3JIAAJp/wuI7RFcAjhoRZhrqCOFVMHBCSzDKHaTMdbNfVfS4J08T1q5AmUlQLAjQfu90/DLVMOFYoV5GdRn7s78FnLbTkTY+ViPyr572lsZsJiTBIua2sdyQHTirAgi+nEDgbivoMnVf1w/80B2/s8SqAY1cWtYgEllCslieBILpca98dKs8ansJboVvov2tHFC0MsgAknPY2bVSVGYHW66ger+NS7x7djw0OKw79lJPHrCTYnLOeNuTISTYcsvKkLGYBTNIsLMLOyC+jgElULDlqAGGhB5aigUcRuQRYjQjoRx+NJ7rjHSFKw9sDHLl7NiFbkWOh8L8j50f243ZWky6EDW2hJ1tSQydPjWrkhGUsxU2ut/w8Le81z59MpS1Jm/H1jjDS19hcx2MzBiGuW9r9dKFxmtIxYeB/KstoD6fAVojFJUjLKTk7Y3Rb2TNh1w97FRlDg6lBwB8QNL9KFBgOVDYZLEEVbxEwIFuf6tVFjUXsgynKVW+CMyXuPEUV3aD9qDGqvY2N2y62ue98L0ElsBc/iHDpRzd7EiMnXIw8TY34HTiL/Chl+h0XwJa1Y0YzamJlQxtGjAXVirC57oNgMtuDHUfhbQUiYfQAHiNPdTfjcQYos91U66KxsW1C929tSenAmlGFWNyeJN/fqT76V062Y/q+UrJCK1tWzL51Ps/A9tdRIqyfdVr97ybr4U9tJWzLGLk6RWy1qV8akxWGkiNpEZPMaHyPA+lRgipdgaa2Zqa8Br116VqL/oUQH0G+6kcc9o1CxkX65eVhfj+vChH0ibrROoxHZs2VURxHbMEQmzDMbWANmtrYDpRbBbS7IqshLK1sr6cTyfx8edMSEMtuN+vP0q3Yira8jXlk6T8HzhtaGMv3IuzXu2BOp9qx0Y8PHXWqRw69PiaePpF3Mkw9pYFeSEk+zxiIswB5leNm8LHWxZcwexZ5Y1kRAysL3DKPSxNL0yWw+DxybtIp4LZ8bZs4c2GgXmSba+FTbXmdVMYLMpPFtT42Y6+GtZFHIhPcYcVItY35jz/AKVtt3BSxOEkR4xa4Dixs2t/D/il6bluTJpinpL/ANHCRCWQSqrIyhTmFwQeI1ror4iKM2iiCplPs9mq6ag2LDoOVcb2TjWw8yuozfdK/iDch48CPGuk7M2/g3JkDtE8gGZQLM3AcANeHEdKR1ON6r8DuknDTpfKJt8NpLJgZ1Cj2X1XVdNRqNNDYedcphdlXT2b8D1tqfd8qb/pA2yzCPDopjjPeN/aIUjKD0F9bcdB5UoIC18oJA10HIaXpvTRqFsR1U/7np8BDYeBkxUyxggAnvG3BR7R/XMiu3YHDLHEkaaKrRqB5EOQfQ/9NJP0WbJtG0zD/EOVf3F9o+pv7hT5hSMysebSP6AWrq4IaVZiyZJS5ZpiJ/tr/gVR/FIAfhf3VeOjEeooBiMVwsB33DOwPAKcwW1ulj60bkkvYj09adONULTJbVuorVTet1pYRNuRnDcQxB870zYJ7xxM3G7AnqO9/QUP2vb6ygK3DZfXXnRpo9AANA2lOyStICRozG+n3Rf5f0qlsrE3Re0PtAHN48deQ4Ciccep8wP176VN78Hlw0igkBELePKw+PwpTlUWyVbRyCfFgYmaTDnLaSUItvaia6W155TqDyOmo1rKc13LFix1JN28yTqfPwqOaPLI1+OYn36j51IsoAseHI9OoPhzHr1rDd7jWa2raFspDZVaxDZWF1NtcrLzB4Ec71qTrXt6gAhvJttsWVJjjQXJAUc7G5voLkW5chVHCYEdmb/eB9AeFvgagU6jzPwFqMYHCSOgyKSANT/5qr2RZP3F3KVYg8RUwq1tLCG97EMBqLcapxo34Tx6GrIgQwewZ5kzRwyOgPFVuDY2IX8ZvpZbm+lM+w92xiAVfMGXQZR3h4e+qG6W82NwzJHCrSqWIWBlYglzchctmBub8dDc8zXV9yVxEUEnbxWnmmefKsMyoplbMytJ2bcCTwuAABfnS5wlPZOhuKcYcqzk+9W7skJUrnaNB37nvD9oj3jwoDhmA0ze+uzfSps/E4nDBkVVMRvIolJLrqLIhQF7aNyNmIsSK4gVN9RRhBxjTdlcklKVpUEG4cbitYnZTdGKnqND7xVASFG6j9fGiOcEXHCi0VTHTd7bsU6iLEhDJ7IzqLSX0vfk3I0J3x3a+r2ljUiMnKRe+VuVj+E/A+eixiGtYnqNenjTlt/aats+JA+bNkYa30B1v4gi1uIrO4OE048M2d1ZcbU+Vw/Ing1mW/SvUNZl/V60GM6/upDbBIrgWy3YNwu3eNyeI1NZu1vdaZsOzB1BPZsTZyoOnH2tOuvnSIdtt2RXNaFDZEH3rcCSNW14Dyoa+DdZo4yrfWpCCBcd0HhbXibE66cqb3LdJbIOilfln0lgMSr6hha1/G/AaetaNsnDtqYo7nj3Rrxvfxvf3muZ7MGMiJKMJgCRlbjbiLSjS9tLEcaY9ib5QyxkuSliVufZzLoQJB3Wt4GrJp8BnCUdpIMHc7CmRJAhGRsyqD3b8eYvxF+PL0qPfPdmPF4eSPKna5LxSMO8rA3AzWvbkfAmrOB25E6lkkRsnt2INujeKnrRPCPnJbkQP18qlFFRxnYX0W4ozxNMY1jR1ZrPmYhSGsoHC9rXNrUeggijx2JRVTIXLINNHYksq9ASCbcrX510kuI0djwQMx8hc/KuMbGzyYtJXe/afZyd1i129p1GuRQMpudAEFxltSM2JTWk39Dicm5eEX9t7n/WmlkJysqARnkDnFjYfd4g6cGvypE3f2CZ2lhLPFIilrixFgQCrC4J46W0ruOygqxvGJM5BBIY94BuBIvcKcul+lVcXGvaaKoZgMzAAE3Nzc8/8NffTcODRFRZn6uu7KmabLwwhiVVFlRQoHQaD5Vs5tYDj2IH8bkX9ymrDr3D+uFD8TIFnLE2VMNGx9GlJ+FdCBhkC8bjVVrAEsL5R90qCY7g/vKQfSruxMS5yIfu8T+yBp87elLWxdvRyxEzRkNfPGpB0ViTcE+1diTm/atyo7sjbMQuGvGTwzCwPrTZ7oERoik1tU4NUcE4IzAgg86uCsrRcD7yCzxOBqD77EED4mim1b9hNlJVuykKkaEHIbEHkQbVR3gjusbdHUe//wAUWxKXVx1Uj3ijJ+lEE/c7YbYvAnEPjMaJLyCy4ghbr7OhBPTnQP6Odn/2hJKmKnxLBYwwAmbW5sb3vcaim36GJc2z3HSdx6GONv8Acas7i7hts+VpDiBLmiMZURZNcyNmvnP4SLeNYtxtHOp91g+1XwMOih7Zm7xVModmJ5m3DqbCn5txtkI6YZ2/vDrdQZiJW494IDl+6dMvI6aVBsqLLvJir84Aw/gw4/JqW/pCmMe2kkvbKcM48lKn5g0CAPe3dmTB4rsBeQPYwtaxYMcoU8swbQ+h0vXQv/SGy8BAhx5DO1lLs0li3EhEQ6KOpHDiavfSLhl+sbLkYezjY4/42VvnGKD/AEu4Ez4rZ0OYL2rSxhiLgMzQrw9RQIAPpG3QTBiOfDEnDynLYtmysRmWz/eVlBtfpxNxa59FO7GHxSTyYmMSBWREuWFjYlvZIvfMnuqxvju1jYNnESYxZMPAIlEKwhdMyxqc983dzX15CpNgmTD7vtLArGaSYSIApJJWZI72GpGWK9TyQT97dlLg9oPHb7EOsig8OyYhst+Nh3k692ugfSRuTAmDaXCwrG8Jztlv3o+D3ueQ73kp60P+mbACbD4fGopF1yOCLMFkGePMDqMpzC3V6cMXtwJPgVexhxkTob8O0tG0V/Bg7rbmWXpRII21sJh8Phdk4xR2BYxiaWId/vRXdvZa5GVzwPE6a0Ug3rwLHu7ZxCH8MkcQH/yYUH41Jv3sw4XZMKqdcJiUeInWyh5Fiv1IV1B8QapYXbG13HsbMxQ//HICfe0gHwokDUW8sP3NsYT/APoIv9siVx76QMGiY1mjngnWYCYvAAIw7Fg65RI9jdc3tffro8s2OP8AibAwz+IaE/kaQPpDaTtIe02emB7rWVMtpNRcnKoHdvb/AFVGQUZlvaruw5BdoyBr3l08NR8j76qmqruQbgkEHQjjVWrREMckQLIuUat05D/kij28uz4YooVWKNWYliVUAmwA1NvGlLd3aijEKcQxyad48vMDlRzfzHdpKnYyDKiDVSCCXudLcRYCs0oy7iRpi4rE35BmNhAS4AGo4etD7/q9RJiJL5WcsLcKn/XCnpUZ2N2Nw6R4gH78gJUcg2paw62/OmzZGEjm7OQxo0iAAORdlI0OvUGufttc4jFIyRNmU90Bhz7t9VsOgvzNMUW1ZMHBJiSFZHmKhe8XDDOHzKwW2qEcTwoYsmiKjk5/U13DVJx4H0Q8b6g8QeB8xz5e6q2OnMKqoUZbgCx4AmwAHO1b7QjnBcQz4NnjOVlkzx62DWzZjfQ8vEcRXPdq7yYyGZFxEQQsQQTcoVJF2Q3toPdcXp7nG9i7mlu7/wBMv72QuZYez7vausVxo12dBoR1DXI4d0dK7dgx3RauPYDHx47FYeNY3XsJBPmuCLRg2zDldio48665s5uNG090Zcta3RW3ge0Eoyhswy5TwYNYMOI+6TzHmKUsLsw4V2ijQuScypGyBgL2uGlYd2+nE+zY0y7VnYzZVD2QFiUaMHMTlUWkPS54etVpJGt3hKRro+Hjk48f8M9aolcrUqomHJmi32+OHx+Tf4mYeAKD/dzCxCXuUbNbPpmRjfLfnb2tKGxm8znkD7rdz5rf1q/h8QO+eOUC4ETxcF4ZXPSw00oZh5AJZIzx7gJ5aCxPqfnWqKt+4mdr6tmELcvD56/nQ3aM0ccj9o4TtIlgS+t5HEojUAftEe6it9WNtL6dOFcx+lzaZTEYdV4xlZyPFTZPk3vqzlpTF8sY8bsgoqqF7qZQttRZRb5VIMOCtmW55Vdm2kpjEl+61iLakg6i3nx9arqXYZn+yTp94+ZrVba3KcBHAIEjyjXXl1PKr+Ek7oA9/L0qnBAMt3IRBwBNtPE8vKrOHxUbew6t+6bj3ikSRZEW3m7kY6yLRhTc0v7fe5hX9rN7rVJtDebDwHLJJ3xxVQWYeduHrVZbRTYVyUvoRFsNOnScfyKP9tBtwNozHazxPNK6/wB4UK8jsvdJIsrG2gWh24+08UpxZwsmHiiDCWRpwbBTnsQRoLAG9/CosJs3FwbTiyyxLNP2sqSqM0Zzq7PZSOYvp4iuTPqsUZOLlut39lX+W5oUJNJ0Me8m01wm34pXNkaJFkPIK4ePMT0BAY/u0U353HkxmMgniZMmVElzGxCqxbMtgcxKsRbT2R1uEDbsUuIMWIxmJXvSPhmfswAgiZtSFtcXJ8daOxti8LPhsDFtF8sga47JT2ahSyZe0zaNYgAEWtVX1mFOr93w/wDHnwHtyf8APcK/TRtYJ9VjQjtVk+sD9nJ3UJHizG37hovtrAptnBQzYeQRyKwdCb9x7WeNiuqkGxuPwqeBrm+8O78irHPiJJWklxJhcuNct2CyAk80QEDgL25Ve2zsX+zmjME+MjMkyRs4ZVRlIJNimpYcswtxqq6/C2knd3X3ck7Utx52xs76vsafDSTdrLHh5JXYkliA5kzd4k5Qe6Cfw1HtDbjbK2XgiIg7lY0KlioBMbSObgG/eFvWk7fTdwQQzzibFdoCkZaaVW7ZXtcC3eIFzo34DpbWo97NhQx4eJkExMhiCyPNmRc+pvGTe1hxtbhVIf1HDPS436nS/B/qWeGSv4HbZm1RtnZ2KjdFjkuUC3uAwAkhfXlnH/SaVt9sRm2Nstw1pE7JdD31IhOtuIIaMetDt6N2cKsWKWFHWXB9iWZ2zCRZQDex0BFzwtqvjV/ePdvBpg5ZUhVCIonR0d2kzObWdDcBDoL3/Fwy1Vf1LG9Oz9Trx5qvPm0Tsy3D+8e8EOO2G7GSNZmVC0eYBu0jkUuFQm9jlJHgRXM8PhMMwvJsnEkHUSQSyOCOtmRlHW16a59iYeTBhhh1jP1FcSJ1uPtFF2RjwN/+7wrmYiRXLLiEjbibrKCCeWaNGv51p6fqY5rpVWwucHHkZi2AT7u2IvAGG3xsaX95cRAzp2D4xtDf6yUNtfu5CemtEExeJHDaijyxGJHw7OhO22lazSYsYmw0HayuR/7qC1aChUqnOCCb89R41ahbMDpYjkb+/hVmJQVyuARy8PI0LICQtF8LhfsrgcBmPqf+fhVc4ACxDG1+BH50QXEHLluba6ctaDZGCXa0gNXcpOtU8cmV18QDwI4+flxq4KjCdX3c3TgTZQxIh7bEmI4pQcxvKoaSFQqEHTRbDjr1rfeG85kEuEU3aU5D2pS8f1uOJx9oFvaPDd0Wz9uTzBVU3T+kJ8NCcNJ/hgt2b5cxUE3KEX9m5NiASL2tbgVwmIgkAyYqAhrA5igdAALFQQDcFFFj58qGiLdtbjFdcjQMdI6qqXWMI6LI5Ase0kKSOjOCQIoweAv2nBcthY3owCS7LkbExojKpm0t3XDFls443By35hj1rleP20yTBVmWOIx95kVCVYZ+AAub3tbo54XvTluhjJNpSKGMhwkHZGQuxPbTJYoAlyqICM5UcSEvxtQhPVVR5DO1dysYNx93kwsTMQBJKbtfkgJ7NPcb+bGm/CTBIxIxsoBJJ5BRreqkq94i3E0vb7Y90gigiPelck3/AAJqw8CWK+gatHCBixvJNRXkrbJ2vJM00jJiQpkIXLHE4AA0W9ib2I01qeTafZ6u5jXjebCnysTHINdelbbG2PjYowIZUW4zGN7mzHib2trar+JXaJiYMIy2U8bWOh1p8MOKSTlp/wB/9GfJnywm41dOvpi/xBOz9vRyRyMkkb/aC5QOALBpACr6i4jI9a12MoYuzhs4IJKnXvai49/uoTh8NPED2scYuy2IAsTlkGtueot51HtIGKGSaN8syxxsGFi3elQPcHQg6ix092lpVibS4DqeTeqHqJtNFYg+Q+BIrjv0t4ZhjEkawV4gFGl+4TmBA4e0Kb9nfSIFUDFRG/DtIdQfOP2l9M3pSV9J0WIbFhpInAKXjUd6ydSFJykm/Gx08KTLJGUbQXCUZU0UNj74YjDqIxkkQWVA41XXQKw1I8DfwtVvF7zY2TNcqLm66XKkcLNpb1vSzs45nHhrRd3NKeWa2TDpRRO1MVG+dndm43cB7eIJuB6UZ2dvzjDcXDW4d3n00NqouoNT4JrL1sTQ70l5DoTDeI25PJZnazWt3eXM2PXxoWwrxpb1qrGlzySlvJllFLgL7obdXCDFFjZ3itF3cw7RQ2XMOlyONXNr70xnH4fFoJDkUB4mFspswYISejnpqPHSDclo/wC/rPnMRwUzOEIDkI8ZIUtpmte16cN4MFg5W2jI4ieS5bMz2kU/VoGw4jCm5DSZlOUEk3HK1ZZdFilkeV8tU/saousklHSJO9G3MPNEIcOkgXtpJ3MhW+aS91UAnu94+4casf24cTtDCywQu8iJHH2dxmdkzlrHgAQ3PhbWug47BYOGZO0TBph4+0QBhHlLmWPtVCnuq6xAA3Bdhe2U60L2bt/AQPCqvh1WIQWdVUsSfrMMxLgFm7giY3/EDzq8ejxxSj9v/LkDySbv+bCPvDvQ00bwOpDLinmDNJmKe0BFa3BcxA1tpwovvlicRNAk0mAWLtmQxyiTPJci6DIBdSyjQEC9Gdn734cQYY5h24jKnLhzeN/q7iQ91LEPOEYAXHM2ArbB70wDLO8E5nbsGkVcO10aOPsHIlvldcpLoLCxDXPe0kejwxaaXG63fmr8/BHlk/Ir7S2/i8Us0ZwpKzMhyiOQlXS0d08SUCnxBHWqmKwGOxnZ/wB1kYxRrhwVicXCErZifvA5r8LG+gpzffoo3+BMyrKvfdVRmh+r9nLdWbRzKO0AOhubkXqjtLfRjmKxvlEeJXWWH/NSJUkZI2tmVomNgNA5sTc1fH0+LHWlVX7UVlNvlgrFDa2JhSFopGR2KC6qrO0WYlXYkElezY62uUPEiocJhtpzxt2YLIQuCYfZC6qwQJY6lVaUAyDhn48aMr9IDu5eLBMzM7XIdjdLzsqAKmjA4l+90A050v4be84VVhXDQpJEUaMyZi8b2i7VgjWt2nZK1uWZrGxqLBiSpRXvwiOcvcK4fdjaksXYdtGIVKoFMwCMto2QqUBzoRLHY6+0OdJE+EkBdexgcrcNmkCyAqSDoJlJ1FuBvannZu9mPnVjhYICiAd1SCY1VUQAK0oYgdkp4HUdKB43Yk2d5MTsuadpWeTNG7pbMwYhVQMCAWNr/i8BTYQjH6VRVuygNjzf/blOn3ZZiPMETn51n9jTWB/s6Pl3jNLl48R/ebW9akfA4MKc2zNop3Abhjx173ei9mrS7OwhW/8AZO0Se61gz5T4huxvY8fWr0AHzYFwpEgwOFTixEqvIwGuUASSynlotgeelCMOw43Guo1p7wOyWJP1fd9iTZlOJmkZdRpdJMi8R150pb6YGWKe+IeAzyAtJHCRaE6BY2Ve6py24X8zxIaID58Rrx0rxZgaHW4dOvTnWwv+v141Wg0SY975f1p+jV9ALDyoTKdDRLD+yKhDbeDCiLFZQTl+zPwAPyNEnwcf4F9Reh29EwfEBl5qnzNFZjpRAa7PiXNcgADwAru+70MYw8YiN0Khgw+8SLknob8uVrcq4BhGuW8Db4CjuxN9J8AcoAkhJBMbG1ieJRvuk9NR4X1qyZEduQnnSFvXt6MY3sxlLxp3GLZVVlJvma2lmJGl72taiWD36gmhMkItJrZJiIxcWzd8nK1s19D7q0lwP1cmd44y8rghlOYxKxGe76XXUsWGpJ8rjNk7aUvf8Sd6WO3B7mmxdszmKPtWytIwJZWZWRCwKlmY6BsxIXSwsLagUcVHB720MQi2tm/u7REjRgGaEm97jjpbWkTePZPalphBOhQRu0KLYsntB1KkqxUXFgAQRyBFB8BvCpU4d5FSBnzBxceOYKb2NtdBxOvWpjnBt6Vyzp48eDLhTbSdbvzfn+cfmdAmwTIJc+MbER5GsrLELHRlcNGoJKkeR1pe2rJnw7oT3syqB65mPl3f+oUMixGy4XDieYkG+gJHiCMvAjQ1cnjNjqNNCep4aVryQUdjkKTYo4N8yjmCL+lr1cmSMx2ZsgOgIOtzw4G4oFs/HKjMj6ZWZeAsQCbakGx9KvYlBJHYEgX0OnHr3Rc1ypQakdWGVOHyC8Fhwksig3C2ANrXB8PSrpodsgm73N9QL+V6IGnswGHhVXFY5obAAENc6+Fv61YY1U2lhmdQRxW+nn/4qEI/7df8K1q23ZOi0LPjWpNHSiWFH2ux4ot/1yrVdosb91QB4ePnQ69T4Qa+dxr46UQDmuLbEwJLiJpZSAwGeRmsMxHdDHT2Re3SisOHwgT/AAMzWGpdrX/ipO2X/hR6ng3lqx5U04M5l8xalyCjbe+cR4P7CIR3dAWUtdQbm4N9LkBb+NW9zCpwcRZI2e7gsyKzGzta7EX0Fh6VDvAmbBSD9nN/CCazcZ74S1/Zdx77N/uql+kv5DOPkSyho4m14GNDpa3C3UirGxdiYd1ZTDGucEHIuTRtPu2vpQyWItLx4Lp4XJufgKPbE0e3QVW6Ct2cv2FeNVs8qc2AkddeZspFjRfYeFld1b6jHiywaQFpQC65cpV+0vcgyofRbcKE4kfazoOUkij0JH5Uc3NSHOi/XJMM+RRbtVSzsEz92UEWJS9uB7pFaYcimX9qbMwFpTidn4zAMACJY7vErW9nMuZe8D+H1FV8LDs3KDBtnFxsF1DM62OlgO6unHnyroxwePjSUxYqHEqQNJo8hIKjXtodD/Br1qtM2MaECTZ+GkHZtYriB4cni8OtMogkSxldE3hDd1luW0sL2U3lPH86thbQA/8AqOxyDuBteAGUfbXottmG4BbYiqGYE2OFN7gaDKb30NTYaFfqq5dhi+RQzEYUXsRqCXzHnyHGpRAHiMLgAL4rb2Im5FY5GYNrYWUdpQne3ZcBwbHZ+DkEMLLJJi5e7IbkoY8jAMy/aq1xYCx6V0fYss6qow2yYoTYd95IY1BI7x+xV2NyDy51tvFs6eaJxj8VDhoSjoFhkKoxIJtLJMNQLAgLl4Ne99BRD5zVra1hNYtzr1rDblVCGH51gk6itWW3OsZL1CF7GH7aO/IL8GNG5Wv5VlZRAylsl/bblnPHyFQbTYtbT2jf0GgHxrKyoQ7NuYRBgYE7xCgSvlKOrdoWaRbEXzgEXW+ltDfQtbBWXI9xG6lQCCp73Pw5el6ysrD1Unrkn/jx96f7FMb18gzY2zTh5JFY3iBIhF3Y98k2DElVC2yKAFtfnegW29nxIl0M6mWUl1vGTnIDXYlDbSxJvYWPrlZVMeeeOUlH+bAWyr3/AHKuBsLZsRJbSzZ4V0Nv2ATx+FDdutlYskkJQqCS8ymTNbXuqNfO9ZWV0e7OS3f5fsdTF/T4Sx6rfFnJ3YkljxNyfXWvY8Y6qyqxCtxH64elZWVDCi/sI6P5j9fCiN6ysqrIamoySxsDYeHGsrKAAbtKJSe4GJ5njeh1ZWVcJlSfdPpXlZUIHsK1oYz4f1NMOy30086yspUgLkJ4s58PKttTFNb+AgfOhG5OIBMoX2SsZtw17wJ/XSvayqr6WXfKDYmJe6k6XFHNgsTIST92srKqwx5OZ4xv75ih/wDsTfzvTjuXMO3Pa4ZpVyrfIgkWwVvue0faGmU/1ysrRDkW+RzlwOzSr9kfqjtYgRl8I5NuHZ9zN4gqeFWo9hSiLubQxVuzY2PYOLdAWhvb1v41lZTSEe09k4vsVP18m2Q6wRcfZ1ygda22ds/GthRfGoFC6ZcMoblbMzOwI8lHLUcDlZUIWdn7LxTIofHNl0v2cMaNbMbjOc1jbmALVL9Tw0UgcyTYiS9ljedpjc80hZsoYfiAFhm1AvWVlB8kPn/fDDGPHYlCjIe2dwrWDBZD2iA5SR7LjgaCMt+FZWVRkNLVqT0rKyoE/9k="/>
          <p:cNvSpPr>
            <a:spLocks noChangeAspect="1" noChangeArrowheads="1"/>
          </p:cNvSpPr>
          <p:nvPr/>
        </p:nvSpPr>
        <p:spPr bwMode="auto">
          <a:xfrm>
            <a:off x="2057400" y="1219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149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77046" y="4657986"/>
            <a:ext cx="4243518" cy="13790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3000" dirty="0">
                <a:solidFill>
                  <a:prstClr val="white"/>
                </a:solidFill>
              </a:rPr>
              <a:t>Individual Citizen Actions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3000" dirty="0">
                <a:solidFill>
                  <a:prstClr val="white"/>
                </a:solidFill>
              </a:rPr>
              <a:t>and Behaviors</a:t>
            </a:r>
          </a:p>
        </p:txBody>
      </p:sp>
      <p:sp>
        <p:nvSpPr>
          <p:cNvPr id="5" name="Rectangle 4"/>
          <p:cNvSpPr/>
          <p:nvPr/>
        </p:nvSpPr>
        <p:spPr>
          <a:xfrm>
            <a:off x="1459016" y="3121712"/>
            <a:ext cx="3512907" cy="13516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3000" dirty="0">
                <a:solidFill>
                  <a:prstClr val="white"/>
                </a:solidFill>
              </a:rPr>
              <a:t>Volunteerism/ Collective Community Action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1459016" y="1608614"/>
            <a:ext cx="2387576" cy="13591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3000" dirty="0">
                <a:solidFill>
                  <a:prstClr val="white"/>
                </a:solidFill>
              </a:rPr>
              <a:t>Community Leaders/ Champions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1565" y="232465"/>
            <a:ext cx="847648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00B0F0"/>
                </a:solidFill>
                <a:latin typeface="Corbel" panose="020B0503020204020204"/>
              </a:rPr>
              <a:t>Citizen Stewardship Framework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3200" i="1" dirty="0">
                <a:solidFill>
                  <a:prstClr val="white"/>
                </a:solidFill>
                <a:latin typeface="Corbel" panose="020B0503020204020204"/>
              </a:rPr>
              <a:t>Increasing citizen actions for watershed  health</a:t>
            </a:r>
          </a:p>
        </p:txBody>
      </p:sp>
      <p:sp>
        <p:nvSpPr>
          <p:cNvPr id="14" name="Curved Right Arrow 13"/>
          <p:cNvSpPr/>
          <p:nvPr/>
        </p:nvSpPr>
        <p:spPr>
          <a:xfrm rot="19819429" flipH="1">
            <a:off x="4555809" y="1663611"/>
            <a:ext cx="1725459" cy="2462204"/>
          </a:xfrm>
          <a:prstGeom prst="curvedRightArrow">
            <a:avLst>
              <a:gd name="adj1" fmla="val 25000"/>
              <a:gd name="adj2" fmla="val 54435"/>
              <a:gd name="adj3" fmla="val 29225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59016" y="6197086"/>
            <a:ext cx="6081936" cy="5304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white"/>
                </a:solidFill>
              </a:rPr>
              <a:t>Increasingly Environmentally Literate Population (</a:t>
            </a:r>
            <a:r>
              <a:rPr lang="en-US" sz="1600" dirty="0" err="1">
                <a:solidFill>
                  <a:prstClr val="white"/>
                </a:solidFill>
              </a:rPr>
              <a:t>Elit</a:t>
            </a:r>
            <a:r>
              <a:rPr lang="en-US" sz="1600" dirty="0">
                <a:solidFill>
                  <a:prstClr val="white"/>
                </a:solidFill>
              </a:rPr>
              <a:t> Goal)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48171" y="1608614"/>
            <a:ext cx="862619" cy="4981840"/>
            <a:chOff x="-115765" y="1497622"/>
            <a:chExt cx="862619" cy="4981840"/>
          </a:xfrm>
        </p:grpSpPr>
        <p:sp>
          <p:nvSpPr>
            <p:cNvPr id="7" name="Right Arrow 6"/>
            <p:cNvSpPr/>
            <p:nvPr/>
          </p:nvSpPr>
          <p:spPr bwMode="auto">
            <a:xfrm rot="16200000">
              <a:off x="-2175375" y="3557232"/>
              <a:ext cx="4981840" cy="862619"/>
            </a:xfrm>
            <a:prstGeom prst="rightArrow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Corbel" panose="020B0503020204020204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 rot="5400000">
              <a:off x="-1554674" y="3896382"/>
              <a:ext cx="378600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800" dirty="0">
                  <a:solidFill>
                    <a:srgbClr val="195561"/>
                  </a:solidFill>
                  <a:latin typeface="Corbel" panose="020B0503020204020204"/>
                </a:rPr>
                <a:t>Knowledge &amp; skills</a:t>
              </a:r>
            </a:p>
          </p:txBody>
        </p:sp>
      </p:grpSp>
      <p:sp>
        <p:nvSpPr>
          <p:cNvPr id="16" name="Curved Right Arrow 15"/>
          <p:cNvSpPr/>
          <p:nvPr/>
        </p:nvSpPr>
        <p:spPr>
          <a:xfrm rot="19819429" flipH="1">
            <a:off x="4943959" y="1648411"/>
            <a:ext cx="1553211" cy="3984543"/>
          </a:xfrm>
          <a:prstGeom prst="curvedRightArrow">
            <a:avLst>
              <a:gd name="adj1" fmla="val 25000"/>
              <a:gd name="adj2" fmla="val 50000"/>
              <a:gd name="adj3" fmla="val 29225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 rot="3818403">
            <a:off x="5386060" y="2667097"/>
            <a:ext cx="27831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94D7E4">
                    <a:lumMod val="20000"/>
                    <a:lumOff val="80000"/>
                  </a:srgbClr>
                </a:solidFill>
                <a:latin typeface="Corbel" panose="020B0503020204020204"/>
              </a:rPr>
              <a:t>Mobilize/Increase</a:t>
            </a:r>
          </a:p>
        </p:txBody>
      </p:sp>
      <p:sp>
        <p:nvSpPr>
          <p:cNvPr id="3" name="Oval 2"/>
          <p:cNvSpPr/>
          <p:nvPr/>
        </p:nvSpPr>
        <p:spPr>
          <a:xfrm>
            <a:off x="843342" y="4518753"/>
            <a:ext cx="5029200" cy="1778069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90843" y="2922268"/>
            <a:ext cx="5029200" cy="1778069"/>
          </a:xfrm>
          <a:prstGeom prst="ellipse">
            <a:avLst/>
          </a:prstGeom>
          <a:noFill/>
          <a:ln w="5715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616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304800" y="1530696"/>
          <a:ext cx="8610600" cy="48701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2400" b="1" kern="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Pilot Citizen Stewardship Indicator</a:t>
            </a:r>
          </a:p>
          <a:p>
            <a:pPr algn="l">
              <a:spcBef>
                <a:spcPts val="0"/>
              </a:spcBef>
            </a:pPr>
            <a:r>
              <a:rPr lang="en-US" sz="1200" b="1" i="1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Weighted Data: (4/12/2016)</a:t>
            </a:r>
            <a:endParaRPr lang="en-US" sz="1400" b="1" i="1" kern="0" dirty="0">
              <a:solidFill>
                <a:srgbClr val="002060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95300" y="962572"/>
            <a:ext cx="8229600" cy="596153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en-US" sz="2800" dirty="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rPr>
              <a:t>Volunteerism</a:t>
            </a:r>
            <a:endParaRPr lang="en-US" sz="2000" i="1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7250" y="5943600"/>
            <a:ext cx="7505700" cy="646331"/>
          </a:xfrm>
          <a:prstGeom prst="rect">
            <a:avLst/>
          </a:prstGeom>
          <a:solidFill>
            <a:srgbClr val="CCFF99"/>
          </a:solidFill>
          <a:ln>
            <a:solidFill>
              <a:srgbClr val="0033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prstClr val="black"/>
                </a:solidFill>
              </a:rPr>
              <a:t>40% can think of at least one group in their own community that is working to clean up and protect local waters.</a:t>
            </a:r>
          </a:p>
        </p:txBody>
      </p:sp>
    </p:spTree>
    <p:extLst>
      <p:ext uri="{BB962C8B-B14F-4D97-AF65-F5344CB8AC3E}">
        <p14:creationId xmlns:p14="http://schemas.microsoft.com/office/powerpoint/2010/main" val="980258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2438400"/>
            <a:ext cx="7772400" cy="20574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7200" dirty="0">
                <a:solidFill>
                  <a:srgbClr val="0070C0"/>
                </a:solidFill>
                <a:latin typeface="Arial Black" pitchFamily="34" charset="0"/>
              </a:rPr>
              <a:t>Keys to Individual Engagement</a:t>
            </a:r>
          </a:p>
        </p:txBody>
      </p:sp>
      <p:sp>
        <p:nvSpPr>
          <p:cNvPr id="2" name="AutoShape 2" descr="data:image/jpeg;base64,/9j/4AAQSkZJRgABAQAAAQABAAD/2wCEAAkGBxQTEhUUExQVFhQXGBgXFxcYFxwcFxwaGhwcFxcYGhUaHCggGBwlHBccITEhJSksLi4uGCAzODMtNygtLisBCgoKDg0OGxAQGy8kHyUwLC4tLCw0LCwsLCwsLCwsLCwvLCwsLCwsLC80LCwsLCwsLCwsLCwsNCwsLCwsLCwsLP/AABEIAKgBLAMBIgACEQEDEQH/xAAcAAACAgMBAQAAAAAAAAAAAAAFBgMEAAIHAQj/xABHEAACAQIDBQUEBwUHAwMFAAABAgMAEQQSIQUGMUFREyJhcYEykaGxBxQjQlLB8GJykrLRFSQzQ4LC4aLS8RaTo1NVY2SD/8QAGQEAAgMBAAAAAAAAAAAAAAAAAQMAAgQF/8QAMBEAAgIBAwMDAQcEAwAAAAAAAAECEQMSITEEE0EiUWEycYGhscHR8AUjQpGi4fH/2gAMAwEAAhEDEQA/AEV4lPFVPmBUbYOP8C+gt8q22fh2nXPHJYXI7663sDyzdasHZE4/zIj/ABf9lZHlhF05Dlim1aiUTs2I/d+J/rWjbIj/AGh6/wBRVrF4eWJC7mPKLXIzcyANLdTVaHHhvvR+rhT/ANVqvGWpXF2VlHS6kqIm2Kn4m9bH8qjfYY/GPVf+avHE+MXpNGf91SMJB/lP6C/youbXLAo3wCG2CeTJ8RUbbBf9k/6j+Yo2C/8A9KXz7NrfKvPrAHHMPNSPyqdxk0oAPsSQfd9zD+tRNsmQfcb3X+VMoxS/iFbDEL+Ie+j3H7E0oU2wDj7rDzU1EcOfCnRZfGvc1Tu/BNAk9gfCtexPSnZ0U8VX1AqFsJH+BfdR7qBpYnGM9DXmU9Kb22bEfufE/wBa0Oyoz+Iev9aPcRNLFK1e2pnbYyfib4H8qibYg5OPVf8AmjriDSxeAr2jjbDPJl9xFRnYbfs/xH8xR1IlAcUX2bu/NJGZsjLh1IzSmwGrBTkuRnbXgK8TZDBhmU5bi+o4V1/dvBxYvAIikh4i3PQtc3uvQ0rNl0rYbhxqb9Ry7ae7BjhOIjkDwiwuylJMxIGXLqCbG9w1rA0EUV2PbGwuwwOJMzAxCN8kY0UOwGQgHn2mWx5Ec71yFIT4UcGRyW4ephGEqiSRrViNaiVDU8amnmRlmJKMbJwWdgKFQV076IpIu0mEioWyKyFgCRlJDZb8CcwvbpV1srMuR+A7u3ucGUEgUS2huUhsAtwTbTTzN+VHNjbViClLgZSQKh29t5UAyXYggmw6UdUrFdvD29Te5xXe/ZBw2IkiJvlIsQLXBAYG3kRSrOtOO++2vrOIeSwANgOtlFrnx0pQnkqrQ3F8FKRarSLVqSSq0j1U0oquKjYVM71EzUGMImFa1uxrS9QI8bq4c9mQQQQTcGtyTeh021ZIMQ5SxUhQynge6PcdePzq3gsWknsmx5qeP/IrlZMc9TyPhm6OSOlQXKINtk9g2p4r8xS1ambbw+xP7y0tgVs6X6PvM2f6iOQaU9JiXAAvwHQUjyDSnZhSutSajfyM6ZtN0brjXvxHuoDtra84mOWaVNF0WRgOF+ANFgNPEGlzbB+3f/T/ACrS+khHW9vBfqJycd2bpt3EjQTNbxCt/MDTFuhtDte2+sRxzWyZbxoLXz34Jrew91J9qZtzF7sviyfJv610lCLfBjcnQ0pDhCBfCp5gC9ats/An/JYeTMPk9YFrW1M7aK6mYdkYMnQzKPB2/MmtDsDCnhPMvnY/7K2jFelaHaiHUyJt24/u4s/6kU/0qltPYxhiaX6xG4W2gXU3YL+PxvUmL2nFG+VmN7agAm3uoOuLEuMSzXj1Cg8PYN+6f2r0uUIcDYanu+CFcZ5e4j5E14Md4X8ifzFbbU2ayyv2cbFNCMoJAuNRp43oewpThToeoxkrRfGNH4TUgxq9D8P60LFYTQ0g7aC0cgc5Re58Kd/oskK9vGfx/AqD82+NJuwMLa8h4EWHv1HnoKbfo9kGeU82fX3D8gKz5XyhkMaSTLH0qYpg0UWchGUsRfQkNYedvzpJX0py+mOHXDN07RffkI+RrnqpenYktJlzN6gkYh+Ee4Vgw6/hHuoaoq1gsRkkVuQN/wDn86duhAZweyEJUsQqm+ovcWtp059fdVsYVY3Chjp94fMV5BLnVSpJAYXN76eIJsBcLqdLiqe2cUAoKOpbMQcuo53N/dw0qmPJLVRfNghouh92VvDh4BfI0jDmQNfU/wBKj2t9I7OMscCJ0LsW+AC2rmuHxrKePGp5sYWIJAuBYcelvyrQ37mCOGlSJ9rZpXZ2K3Y3NhYdNBQeXBN4e+rcmM8PjULYwdDVHJj4wS4B8mCfp8RVWXBP0Puox9aXx91afWl6/ChqY1IAvhmHI+41AyGmb6wv4hXnaqeYoaiwrFDXmU0zNGp5KfQV42ET8A91HUErbX/xn8x/KKpW6aHlVnab3lZhezWKki1xYa61XFCC9K+wkvqYRw0kmIUwki4GcMeOhAsSP3uPhQ2eBkbKwsf1qOoonu4PtW/cP8y0bxGHWQZXFxy6jyPKs08yxT01sPji1xu9xNkGlO7rSztLYzpcr306jiPMfmKapBSurnGSi4v3/QZ08XFtMrKLMaWdsLbEOP3f5VpomFmFLW2Red/9P8q1Ok+v7idR9P3lG1Nm5CdyX94fKljJTZuOAIpidAGBJ6DLr8q6ceTEw+5Cgk6AAknoBxNCsHtyJ3yd5SdFLDQn0OnrUO0t4ImjkRQ5LKyg2AGotfU3t6UtwsAynoQfcb1J5d9h+PBa9Q+onGt8tDxvDh/xN/A39K9/9QYf8Z/gb+lM1x9xXbn7A7amylM+c3YNa6Djcd0a8gbDx4+j3u+iLFZYkQ24AA/Gwv8AGhWzo0dROGvGwYE9LG3A68vhU+xtqJm9lyt7ZxawJNlv0vXK6qctXpOj0kIyXr/0TbaiVbsVGg9pRltbjmUaEW56VzveJgZ2KiwIX17o19a6RjNpxlyln0tfNltrroL3I9KVPpEwCxSQZFIvGbjllzHJr6t7hR6fLOS0yL5cUISuPn9BSQV7DGWZVHEm1aqwopsGNTmbiwYAeAINz5/0rRJ0mxNcBvFQrFGFW4GUE+fWi30aQEqXP3nNvS3/ADS5vBixlI8AB8qeNzIDHFEOguf9WtY99G/kbKtdLwefS/F/d4W6SgehRvzArmCiur/St3sIgHEyr/K1cxiwMhBIFx8K0YpJR3MWWLctivpzrV2voBx0FWZMI4UsV0Gp4cOF7etEN1MGJJb5Q1rBb3HeJ0OnGwB99MeRKOoUsUnLTQy7OwAw2DZzYyMMkdxeztwIv01b0pL2vhexlyEk6Kw66jXXzBp23zmyvh4OGTvtb8TG2b4NS9vlAC0T8ypB9DcfM1mwTalv5s1dRjTg68UAA3CrDvb3fmaqCPXjwq3MwKJYAEFwT19kj3Xrc2c+iJnqMmsIrXQ0Cx4WFRtWzCvBQCaFa0IqUmtGqENRHXuSvKHO5Btc+80QnSdn4GOXZ6h1BsoIPMHKBcHlShjtjvHcjvp1HEeY/MfCumbTiCxOUtlezqBwAYi/xvQBRXFw9ROE5e18HUz4ItRXmuRY3YF3c/sj4n/ijxGtUtqTLhyrqgu5Ie2lwNR4XqzhMYkuqHlqDxHmKbmbn/cS2FYqj6L3LHAHypT2Ztd4wAe+nQ8R5H8vlTg690+R+VIUfCm9HGM1JSXt+pTqJOLTQ3riElQMhvYi45jzFLu1R9u/+n+UVVjcqbqbHw/WtEMThJHUYjLdXF2y/dI7puOndven48KxSu9mJnkeSPG5Sq/snGNHmHFCRnQ8GHMH0qherOD5+laZOkVwK5pMaoMfgmZVWEBmKqLxroSbC5v1NE5dkwG94o/4QPlSPFJlZXHFWVh5qQR8qacRvNFkuobPbRSOfi3C1WhNNeoblxSTWmyssuzzyA/0yflXuXZ3h/8ALSyqWFYRVO58Id2flj7s2VFiywkGI6214g20v5m/kKuTsw7JYVjvcMysSB4DTzpY2HhpUh7Sx7Nm7vS6nK1+l/jlNGY8TE7L2hAK2AYgajxvz0rDlg1O2bMDjVL+UH01S0gXtB+G5W19ONB97t5WQonZ5+4rFrkW4jL7OugB9avCZVv2eU5ugGp9KNPgXaBEAOe40JHDXU9NKZ0eOTk5LZC+tyY4xSatnNU3qFtYtf3x/wBtRrtHt3AijOc6BF7zE9QANa6Rht15CTmKADxJ/KlnZ2/2GgZVELMFY5plCXbU6qvHLY9QTlU2roTxNqpSOWssYu4x3+0L7qblRkl8WqvKP8ltVS/AsODk9dQLaXOoco9nIl8gsDrbkPLoPCqmIxAljTF4Vw4tmFuEifeXX2W08LEC/CppNsx2GVwWZA6qAcxBF1NuQNrX4X0verz6aMsemJSOaSlqYqfSKrOIIxqTJoL2ucp+Fr0LwMuQBDGb21sQfD8qX8TtSbFzduTYhvs1+6o5D+vmaO4fGBs5tYnU63sTqdbDma4eRtKjs9PFS9QL3seIIAmjZtVINxobkX5ajh1ox9HOE1B6anzOvysKV96cYCyoVBMeue+puBYW9KMbt76YbDwPmz57d1Qt72HDNwq+iTxJRXInJOPebk+EV96sQZMdMQbqpVPKwH+69Vt5J80MV+IYg+6m47rJ3nDWZtSb3DEm5J8zSHvBODJ2a6hCbnlfTn4UcMlKSS8Fc0dGN35Bq6mp3TuA9GI94Fv5TVRmINeQpJIwRWOpAtfT3Vv+Tm1eyJa1ING9rbrSYeLtCxYDUi3LmRQRfO9UhOMlaGTxSg6kjzNWpNbvatDarlDwmtMtbGsBqAPAbVA+GUkm51qwSa0y1AnX9oxr2SoqHRgmUG/dHeHjyt60tyte5sF8BoKZNu41cwkiIN15frpSpisUkQvKct+vHUX4cTob1xJQfhcnczSQH3sHcj/ePypfidlYMpKsOBFHN48SkkcbIwYZiNPLgRyNAwa6nSr+0k/k5Gd+u0MWztvhhllGViLBh7JPiOXy8qWgpGhBBGhB4jzFbZrEHoRTlt7CRsjOwGZQbNz04A9RfketVbhgmkl9X6f+lkpZY7vgT3iNvOruy8NiGsIu00uRYnzOnA+6tthQdviFj1y/e8hqa7ZsvaECxFUBsg1AS2g0FjzFWz5tG1FsGDWtTOIJH2khjbLHKdFNrKx/Cy/dY9Rp4VgwzxFldSp0t0PHUHgaZfpASKZBicOVJRgJMrKWF9FLFCQNR1PGh+08UJYYnBBOoPnYX+NVWSTrbZ7P4YyGJRyV7figZatJNK3tTt9HW76SZsVMuZY/8NTwLD71udjoB116U/HBydIflmoRtgrY+5WKnAbKIkOoaS4JHUIBf32pr2Z9G0K6zyPKei/Zr8CW+Ip2luHjHM3J9zX+JHuFSt4VujhhH5ObPqckvgB4jCJhkRFT7EAIAdRbhlYnj5njS1jtjrJM/wBWIUgBssnAk2JVH1J0I4j1roFgwIIuDoQeFQYPBKlwLjXQ8TY8Qeovr6edMnDHkjUluKhlyY3cWIWHgkjyM6FnDqOyUguTqwUAGw9k3JIAAJp/wuI7RFcAjhoRZhrqCOFVMHBCSzDKHaTMdbNfVfS4J08T1q5AmUlQLAjQfu90/DLVMOFYoV5GdRn7s78FnLbTkTY+ViPyr572lsZsJiTBIua2sdyQHTirAgi+nEDgbivoMnVf1w/80B2/s8SqAY1cWtYgEllCslieBILpca98dKs8ansJboVvov2tHFC0MsgAknPY2bVSVGYHW66ger+NS7x7djw0OKw79lJPHrCTYnLOeNuTISTYcsvKkLGYBTNIsLMLOyC+jgElULDlqAGGhB5aigUcRuQRYjQjoRx+NJ7rjHSFKw9sDHLl7NiFbkWOh8L8j50f243ZWky6EDW2hJ1tSQydPjWrkhGUsxU2ut/w8Le81z59MpS1Jm/H1jjDS19hcx2MzBiGuW9r9dKFxmtIxYeB/KstoD6fAVojFJUjLKTk7Y3Rb2TNh1w97FRlDg6lBwB8QNL9KFBgOVDYZLEEVbxEwIFuf6tVFjUXsgynKVW+CMyXuPEUV3aD9qDGqvY2N2y62ue98L0ElsBc/iHDpRzd7EiMnXIw8TY34HTiL/Chl+h0XwJa1Y0YzamJlQxtGjAXVirC57oNgMtuDHUfhbQUiYfQAHiNPdTfjcQYos91U66KxsW1C929tSenAmlGFWNyeJN/fqT76V062Y/q+UrJCK1tWzL51Ps/A9tdRIqyfdVr97ybr4U9tJWzLGLk6RWy1qV8akxWGkiNpEZPMaHyPA+lRgipdgaa2Zqa8Br116VqL/oUQH0G+6kcc9o1CxkX65eVhfj+vChH0ibrROoxHZs2VURxHbMEQmzDMbWANmtrYDpRbBbS7IqshLK1sr6cTyfx8edMSEMtuN+vP0q3Yira8jXlk6T8HzhtaGMv3IuzXu2BOp9qx0Y8PHXWqRw69PiaePpF3Mkw9pYFeSEk+zxiIswB5leNm8LHWxZcwexZ5Y1kRAysL3DKPSxNL0yWw+DxybtIp4LZ8bZs4c2GgXmSba+FTbXmdVMYLMpPFtT42Y6+GtZFHIhPcYcVItY35jz/AKVtt3BSxOEkR4xa4Dixs2t/D/il6bluTJpinpL/ANHCRCWQSqrIyhTmFwQeI1ror4iKM2iiCplPs9mq6ag2LDoOVcb2TjWw8yuozfdK/iDch48CPGuk7M2/g3JkDtE8gGZQLM3AcANeHEdKR1ON6r8DuknDTpfKJt8NpLJgZ1Cj2X1XVdNRqNNDYedcphdlXT2b8D1tqfd8qb/pA2yzCPDopjjPeN/aIUjKD0F9bcdB5UoIC18oJA10HIaXpvTRqFsR1U/7np8BDYeBkxUyxggAnvG3BR7R/XMiu3YHDLHEkaaKrRqB5EOQfQ/9NJP0WbJtG0zD/EOVf3F9o+pv7hT5hSMysebSP6AWrq4IaVZiyZJS5ZpiJ/tr/gVR/FIAfhf3VeOjEeooBiMVwsB33DOwPAKcwW1ulj60bkkvYj09adONULTJbVuorVTet1pYRNuRnDcQxB870zYJ7xxM3G7AnqO9/QUP2vb6ygK3DZfXXnRpo9AANA2lOyStICRozG+n3Rf5f0qlsrE3Re0PtAHN48deQ4Ciccep8wP176VN78Hlw0igkBELePKw+PwpTlUWyVbRyCfFgYmaTDnLaSUItvaia6W155TqDyOmo1rKc13LFix1JN28yTqfPwqOaPLI1+OYn36j51IsoAseHI9OoPhzHr1rDd7jWa2raFspDZVaxDZWF1NtcrLzB4Ec71qTrXt6gAhvJttsWVJjjQXJAUc7G5voLkW5chVHCYEdmb/eB9AeFvgagU6jzPwFqMYHCSOgyKSANT/5qr2RZP3F3KVYg8RUwq1tLCG97EMBqLcapxo34Tx6GrIgQwewZ5kzRwyOgPFVuDY2IX8ZvpZbm+lM+w92xiAVfMGXQZR3h4e+qG6W82NwzJHCrSqWIWBlYglzchctmBub8dDc8zXV9yVxEUEnbxWnmmefKsMyoplbMytJ2bcCTwuAABfnS5wlPZOhuKcYcqzk+9W7skJUrnaNB37nvD9oj3jwoDhmA0ze+uzfSps/E4nDBkVVMRvIolJLrqLIhQF7aNyNmIsSK4gVN9RRhBxjTdlcklKVpUEG4cbitYnZTdGKnqND7xVASFG6j9fGiOcEXHCi0VTHTd7bsU6iLEhDJ7IzqLSX0vfk3I0J3x3a+r2ljUiMnKRe+VuVj+E/A+eixiGtYnqNenjTlt/aats+JA+bNkYa30B1v4gi1uIrO4OE048M2d1ZcbU+Vw/Ing1mW/SvUNZl/V60GM6/upDbBIrgWy3YNwu3eNyeI1NZu1vdaZsOzB1BPZsTZyoOnH2tOuvnSIdtt2RXNaFDZEH3rcCSNW14Dyoa+DdZo4yrfWpCCBcd0HhbXibE66cqb3LdJbIOilfln0lgMSr6hha1/G/AaetaNsnDtqYo7nj3Rrxvfxvf3muZ7MGMiJKMJgCRlbjbiLSjS9tLEcaY9ib5QyxkuSliVufZzLoQJB3Wt4GrJp8BnCUdpIMHc7CmRJAhGRsyqD3b8eYvxF+PL0qPfPdmPF4eSPKna5LxSMO8rA3AzWvbkfAmrOB25E6lkkRsnt2INujeKnrRPCPnJbkQP18qlFFRxnYX0W4ozxNMY1jR1ZrPmYhSGsoHC9rXNrUeggijx2JRVTIXLINNHYksq9ASCbcrX510kuI0djwQMx8hc/KuMbGzyYtJXe/afZyd1i129p1GuRQMpudAEFxltSM2JTWk39Dicm5eEX9t7n/WmlkJysqARnkDnFjYfd4g6cGvypE3f2CZ2lhLPFIilrixFgQCrC4J46W0ruOygqxvGJM5BBIY94BuBIvcKcul+lVcXGvaaKoZgMzAAE3Nzc8/8NffTcODRFRZn6uu7KmabLwwhiVVFlRQoHQaD5Vs5tYDj2IH8bkX9ymrDr3D+uFD8TIFnLE2VMNGx9GlJ+FdCBhkC8bjVVrAEsL5R90qCY7g/vKQfSruxMS5yIfu8T+yBp87elLWxdvRyxEzRkNfPGpB0ViTcE+1diTm/atyo7sjbMQuGvGTwzCwPrTZ7oERoik1tU4NUcE4IzAgg86uCsrRcD7yCzxOBqD77EED4mim1b9hNlJVuykKkaEHIbEHkQbVR3gjusbdHUe//wAUWxKXVx1Uj3ijJ+lEE/c7YbYvAnEPjMaJLyCy4ghbr7OhBPTnQP6Odn/2hJKmKnxLBYwwAmbW5sb3vcaim36GJc2z3HSdx6GONv8Acas7i7hts+VpDiBLmiMZURZNcyNmvnP4SLeNYtxtHOp91g+1XwMOih7Zm7xVModmJ5m3DqbCn5txtkI6YZ2/vDrdQZiJW494IDl+6dMvI6aVBsqLLvJir84Aw/gw4/JqW/pCmMe2kkvbKcM48lKn5g0CAPe3dmTB4rsBeQPYwtaxYMcoU8swbQ+h0vXQv/SGy8BAhx5DO1lLs0li3EhEQ6KOpHDiavfSLhl+sbLkYezjY4/42VvnGKD/AEu4Ez4rZ0OYL2rSxhiLgMzQrw9RQIAPpG3QTBiOfDEnDynLYtmysRmWz/eVlBtfpxNxa59FO7GHxSTyYmMSBWREuWFjYlvZIvfMnuqxvju1jYNnESYxZMPAIlEKwhdMyxqc983dzX15CpNgmTD7vtLArGaSYSIApJJWZI72GpGWK9TyQT97dlLg9oPHb7EOsig8OyYhst+Nh3k692ugfSRuTAmDaXCwrG8Jztlv3o+D3ueQ73kp60P+mbACbD4fGopF1yOCLMFkGePMDqMpzC3V6cMXtwJPgVexhxkTob8O0tG0V/Bg7rbmWXpRII21sJh8Phdk4xR2BYxiaWId/vRXdvZa5GVzwPE6a0Ug3rwLHu7ZxCH8MkcQH/yYUH41Jv3sw4XZMKqdcJiUeInWyh5Fiv1IV1B8QapYXbG13HsbMxQ//HICfe0gHwokDUW8sP3NsYT/APoIv9siVx76QMGiY1mjngnWYCYvAAIw7Fg65RI9jdc3tffro8s2OP8AibAwz+IaE/kaQPpDaTtIe02emB7rWVMtpNRcnKoHdvb/AFVGQUZlvaruw5BdoyBr3l08NR8j76qmqruQbgkEHQjjVWrREMckQLIuUat05D/kij28uz4YooVWKNWYliVUAmwA1NvGlLd3aijEKcQxyad48vMDlRzfzHdpKnYyDKiDVSCCXudLcRYCs0oy7iRpi4rE35BmNhAS4AGo4etD7/q9RJiJL5WcsLcKn/XCnpUZ2N2Nw6R4gH78gJUcg2paw62/OmzZGEjm7OQxo0iAAORdlI0OvUGufttc4jFIyRNmU90Bhz7t9VsOgvzNMUW1ZMHBJiSFZHmKhe8XDDOHzKwW2qEcTwoYsmiKjk5/U13DVJx4H0Q8b6g8QeB8xz5e6q2OnMKqoUZbgCx4AmwAHO1b7QjnBcQz4NnjOVlkzx62DWzZjfQ8vEcRXPdq7yYyGZFxEQQsQQTcoVJF2Q3toPdcXp7nG9i7mlu7/wBMv72QuZYez7vausVxo12dBoR1DXI4d0dK7dgx3RauPYDHx47FYeNY3XsJBPmuCLRg2zDldio48665s5uNG090Zcta3RW3ge0Eoyhswy5TwYNYMOI+6TzHmKUsLsw4V2ijQuScypGyBgL2uGlYd2+nE+zY0y7VnYzZVD2QFiUaMHMTlUWkPS54etVpJGt3hKRro+Hjk48f8M9aolcrUqomHJmi32+OHx+Tf4mYeAKD/dzCxCXuUbNbPpmRjfLfnb2tKGxm8znkD7rdz5rf1q/h8QO+eOUC4ETxcF4ZXPSw00oZh5AJZIzx7gJ5aCxPqfnWqKt+4mdr6tmELcvD56/nQ3aM0ccj9o4TtIlgS+t5HEojUAftEe6it9WNtL6dOFcx+lzaZTEYdV4xlZyPFTZPk3vqzlpTF8sY8bsgoqqF7qZQttRZRb5VIMOCtmW55Vdm2kpjEl+61iLakg6i3nx9arqXYZn+yTp94+ZrVba3KcBHAIEjyjXXl1PKr+Ek7oA9/L0qnBAMt3IRBwBNtPE8vKrOHxUbew6t+6bj3ikSRZEW3m7kY6yLRhTc0v7fe5hX9rN7rVJtDebDwHLJJ3xxVQWYeduHrVZbRTYVyUvoRFsNOnScfyKP9tBtwNozHazxPNK6/wB4UK8jsvdJIsrG2gWh24+08UpxZwsmHiiDCWRpwbBTnsQRoLAG9/CosJs3FwbTiyyxLNP2sqSqM0Zzq7PZSOYvp4iuTPqsUZOLlut39lX+W5oUJNJ0Me8m01wm34pXNkaJFkPIK4ePMT0BAY/u0U353HkxmMgniZMmVElzGxCqxbMtgcxKsRbT2R1uEDbsUuIMWIxmJXvSPhmfswAgiZtSFtcXJ8daOxti8LPhsDFtF8sga47JT2ahSyZe0zaNYgAEWtVX1mFOr93w/wDHnwHtyf8APcK/TRtYJ9VjQjtVk+sD9nJ3UJHizG37hovtrAptnBQzYeQRyKwdCb9x7WeNiuqkGxuPwqeBrm+8O78irHPiJJWklxJhcuNct2CyAk80QEDgL25Ve2zsX+zmjME+MjMkyRs4ZVRlIJNimpYcswtxqq6/C2knd3X3ck7Utx52xs76vsafDSTdrLHh5JXYkliA5kzd4k5Qe6Cfw1HtDbjbK2XgiIg7lY0KlioBMbSObgG/eFvWk7fTdwQQzzibFdoCkZaaVW7ZXtcC3eIFzo34DpbWo97NhQx4eJkExMhiCyPNmRc+pvGTe1hxtbhVIf1HDPS436nS/B/qWeGSv4HbZm1RtnZ2KjdFjkuUC3uAwAkhfXlnH/SaVt9sRm2Nstw1pE7JdD31IhOtuIIaMetDt6N2cKsWKWFHWXB9iWZ2zCRZQDex0BFzwtqvjV/ePdvBpg5ZUhVCIonR0d2kzObWdDcBDoL3/Fwy1Vf1LG9Oz9Trx5qvPm0Tsy3D+8e8EOO2G7GSNZmVC0eYBu0jkUuFQm9jlJHgRXM8PhMMwvJsnEkHUSQSyOCOtmRlHW16a59iYeTBhhh1jP1FcSJ1uPtFF2RjwN/+7wrmYiRXLLiEjbibrKCCeWaNGv51p6fqY5rpVWwucHHkZi2AT7u2IvAGG3xsaX95cRAzp2D4xtDf6yUNtfu5CemtEExeJHDaijyxGJHw7OhO22lazSYsYmw0HayuR/7qC1aChUqnOCCb89R41ahbMDpYjkb+/hVmJQVyuARy8PI0LICQtF8LhfsrgcBmPqf+fhVc4ACxDG1+BH50QXEHLluba6ctaDZGCXa0gNXcpOtU8cmV18QDwI4+flxq4KjCdX3c3TgTZQxIh7bEmI4pQcxvKoaSFQqEHTRbDjr1rfeG85kEuEU3aU5D2pS8f1uOJx9oFvaPDd0Wz9uTzBVU3T+kJ8NCcNJ/hgt2b5cxUE3KEX9m5NiASL2tbgVwmIgkAyYqAhrA5igdAALFQQDcFFFj58qGiLdtbjFdcjQMdI6qqXWMI6LI5Ase0kKSOjOCQIoweAv2nBcthY3owCS7LkbExojKpm0t3XDFls443By35hj1rleP20yTBVmWOIx95kVCVYZ+AAub3tbo54XvTluhjJNpSKGMhwkHZGQuxPbTJYoAlyqICM5UcSEvxtQhPVVR5DO1dysYNx93kwsTMQBJKbtfkgJ7NPcb+bGm/CTBIxIxsoBJJ5BRreqkq94i3E0vb7Y90gigiPelck3/AAJqw8CWK+gatHCBixvJNRXkrbJ2vJM00jJiQpkIXLHE4AA0W9ib2I01qeTafZ6u5jXjebCnysTHINdelbbG2PjYowIZUW4zGN7mzHib2trar+JXaJiYMIy2U8bWOh1p8MOKSTlp/wB/9GfJnywm41dOvpi/xBOz9vRyRyMkkb/aC5QOALBpACr6i4jI9a12MoYuzhs4IJKnXvai49/uoTh8NPED2scYuy2IAsTlkGtueot51HtIGKGSaN8syxxsGFi3elQPcHQg6ix092lpVibS4DqeTeqHqJtNFYg+Q+BIrjv0t4ZhjEkawV4gFGl+4TmBA4e0Kb9nfSIFUDFRG/DtIdQfOP2l9M3pSV9J0WIbFhpInAKXjUd6ydSFJykm/Gx08KTLJGUbQXCUZU0UNj74YjDqIxkkQWVA41XXQKw1I8DfwtVvF7zY2TNcqLm66XKkcLNpb1vSzs45nHhrRd3NKeWa2TDpRRO1MVG+dndm43cB7eIJuB6UZ2dvzjDcXDW4d3n00NqouoNT4JrL1sTQ70l5DoTDeI25PJZnazWt3eXM2PXxoWwrxpb1qrGlzySlvJllFLgL7obdXCDFFjZ3itF3cw7RQ2XMOlyONXNr70xnH4fFoJDkUB4mFspswYISejnpqPHSDclo/wC/rPnMRwUzOEIDkI8ZIUtpmte16cN4MFg5W2jI4ieS5bMz2kU/VoGw4jCm5DSZlOUEk3HK1ZZdFilkeV8tU/saousklHSJO9G3MPNEIcOkgXtpJ3MhW+aS91UAnu94+4casf24cTtDCywQu8iJHH2dxmdkzlrHgAQ3PhbWug47BYOGZO0TBph4+0QBhHlLmWPtVCnuq6xAA3Bdhe2U60L2bt/AQPCqvh1WIQWdVUsSfrMMxLgFm7giY3/EDzq8ejxxSj9v/LkDySbv+bCPvDvQ00bwOpDLinmDNJmKe0BFa3BcxA1tpwovvlicRNAk0mAWLtmQxyiTPJci6DIBdSyjQEC9Gdn734cQYY5h24jKnLhzeN/q7iQ91LEPOEYAXHM2ArbB70wDLO8E5nbsGkVcO10aOPsHIlvldcpLoLCxDXPe0kejwxaaXG63fmr8/BHlk/Ir7S2/i8Us0ZwpKzMhyiOQlXS0d08SUCnxBHWqmKwGOxnZ/wB1kYxRrhwVicXCErZifvA5r8LG+gpzffoo3+BMyrKvfdVRmh+r9nLdWbRzKO0AOhubkXqjtLfRjmKxvlEeJXWWH/NSJUkZI2tmVomNgNA5sTc1fH0+LHWlVX7UVlNvlgrFDa2JhSFopGR2KC6qrO0WYlXYkElezY62uUPEiocJhtpzxt2YLIQuCYfZC6qwQJY6lVaUAyDhn48aMr9IDu5eLBMzM7XIdjdLzsqAKmjA4l+90A050v4be84VVhXDQpJEUaMyZi8b2i7VgjWt2nZK1uWZrGxqLBiSpRXvwiOcvcK4fdjaksXYdtGIVKoFMwCMto2QqUBzoRLHY6+0OdJE+EkBdexgcrcNmkCyAqSDoJlJ1FuBvannZu9mPnVjhYICiAd1SCY1VUQAK0oYgdkp4HUdKB43Yk2d5MTsuadpWeTNG7pbMwYhVQMCAWNr/i8BTYQjH6VRVuygNjzf/blOn3ZZiPMETn51n9jTWB/s6Pl3jNLl48R/ebW9akfA4MKc2zNop3Abhjx173ei9mrS7OwhW/8AZO0Se61gz5T4huxvY8fWr0AHzYFwpEgwOFTixEqvIwGuUASSynlotgeelCMOw43Guo1p7wOyWJP1fd9iTZlOJmkZdRpdJMi8R150pb6YGWKe+IeAzyAtJHCRaE6BY2Ve6py24X8zxIaID58Rrx0rxZgaHW4dOvTnWwv+v141Wg0SY975f1p+jV9ALDyoTKdDRLD+yKhDbeDCiLFZQTl+zPwAPyNEnwcf4F9Reh29EwfEBl5qnzNFZjpRAa7PiXNcgADwAru+70MYw8YiN0Khgw+8SLknob8uVrcq4BhGuW8Db4CjuxN9J8AcoAkhJBMbG1ieJRvuk9NR4X1qyZEduQnnSFvXt6MY3sxlLxp3GLZVVlJvma2lmJGl72taiWD36gmhMkItJrZJiIxcWzd8nK1s19D7q0lwP1cmd44y8rghlOYxKxGe76XXUsWGpJ8rjNk7aUvf8Sd6WO3B7mmxdszmKPtWytIwJZWZWRCwKlmY6BsxIXSwsLagUcVHB720MQi2tm/u7REjRgGaEm97jjpbWkTePZPalphBOhQRu0KLYsntB1KkqxUXFgAQRyBFB8BvCpU4d5FSBnzBxceOYKb2NtdBxOvWpjnBt6Vyzp48eDLhTbSdbvzfn+cfmdAmwTIJc+MbER5GsrLELHRlcNGoJKkeR1pe2rJnw7oT3syqB65mPl3f+oUMixGy4XDieYkG+gJHiCMvAjQ1cnjNjqNNCep4aVryQUdjkKTYo4N8yjmCL+lr1cmSMx2ZsgOgIOtzw4G4oFs/HKjMj6ZWZeAsQCbakGx9KvYlBJHYEgX0OnHr3Rc1ypQakdWGVOHyC8Fhwksig3C2ANrXB8PSrpodsgm73N9QL+V6IGnswGHhVXFY5obAAENc6+Fv61YY1U2lhmdQRxW+nn/4qEI/7df8K1q23ZOi0LPjWpNHSiWFH2ux4ot/1yrVdosb91QB4ePnQ69T4Qa+dxr46UQDmuLbEwJLiJpZSAwGeRmsMxHdDHT2Re3SisOHwgT/AAMzWGpdrX/ipO2X/hR6ng3lqx5U04M5l8xalyCjbe+cR4P7CIR3dAWUtdQbm4N9LkBb+NW9zCpwcRZI2e7gsyKzGzta7EX0Fh6VDvAmbBSD9nN/CCazcZ74S1/Zdx77N/uql+kv5DOPkSyho4m14GNDpa3C3UirGxdiYd1ZTDGucEHIuTRtPu2vpQyWItLx4Lp4XJufgKPbE0e3QVW6Ct2cv2FeNVs8qc2AkddeZspFjRfYeFld1b6jHiywaQFpQC65cpV+0vcgyofRbcKE4kfazoOUkij0JH5Uc3NSHOi/XJMM+RRbtVSzsEz92UEWJS9uB7pFaYcimX9qbMwFpTidn4zAMACJY7vErW9nMuZe8D+H1FV8LDs3KDBtnFxsF1DM62OlgO6unHnyroxwePjSUxYqHEqQNJo8hIKjXtodD/Br1qtM2MaECTZ+GkHZtYriB4cni8OtMogkSxldE3hDd1luW0sL2U3lPH86thbQA/8AqOxyDuBteAGUfbXottmG4BbYiqGYE2OFN7gaDKb30NTYaFfqq5dhi+RQzEYUXsRqCXzHnyHGpRAHiMLgAL4rb2Im5FY5GYNrYWUdpQne3ZcBwbHZ+DkEMLLJJi5e7IbkoY8jAMy/aq1xYCx6V0fYss6qow2yYoTYd95IY1BI7x+xV2NyDy51tvFs6eaJxj8VDhoSjoFhkKoxIJtLJMNQLAgLl4Ne99BRD5zVra1hNYtzr1rDblVCGH51gk6itWW3OsZL1CF7GH7aO/IL8GNG5Wv5VlZRAylsl/bblnPHyFQbTYtbT2jf0GgHxrKyoQ7NuYRBgYE7xCgSvlKOrdoWaRbEXzgEXW+ltDfQtbBWXI9xG6lQCCp73Pw5el6ysrD1Unrkn/jx96f7FMb18gzY2zTh5JFY3iBIhF3Y98k2DElVC2yKAFtfnegW29nxIl0M6mWUl1vGTnIDXYlDbSxJvYWPrlZVMeeeOUlH+bAWyr3/AHKuBsLZsRJbSzZ4V0Nv2ATx+FDdutlYskkJQqCS8ymTNbXuqNfO9ZWV0e7OS3f5fsdTF/T4Sx6rfFnJ3YkljxNyfXWvY8Y6qyqxCtxH64elZWVDCi/sI6P5j9fCiN6ysqrIamoySxsDYeHGsrKAAbtKJSe4GJ5njeh1ZWVcJlSfdPpXlZUIHsK1oYz4f1NMOy30086yspUgLkJ4s58PKttTFNb+AgfOhG5OIBMoX2SsZtw17wJ/XSvayqr6WXfKDYmJe6k6XFHNgsTIST92srKqwx5OZ4xv75ih/wDsTfzvTjuXMO3Pa4ZpVyrfIgkWwVvue0faGmU/1ysrRDkW+RzlwOzSr9kfqjtYgRl8I5NuHZ9zN4gqeFWo9hSiLubQxVuzY2PYOLdAWhvb1v41lZTSEe09k4vsVP18m2Q6wRcfZ1ygda22ds/GthRfGoFC6ZcMoblbMzOwI8lHLUcDlZUIWdn7LxTIofHNl0v2cMaNbMbjOc1jbmALVL9Tw0UgcyTYiS9ljedpjc80hZsoYfiAFhm1AvWVlB8kPn/fDDGPHYlCjIe2dwrWDBZD2iA5SR7LjgaCMt+FZWVRkNLVqT0rKyoE/9k="/>
          <p:cNvSpPr>
            <a:spLocks noChangeAspect="1" noChangeArrowheads="1"/>
          </p:cNvSpPr>
          <p:nvPr/>
        </p:nvSpPr>
        <p:spPr bwMode="auto">
          <a:xfrm>
            <a:off x="2057400" y="1219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93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215839" y="2514600"/>
          <a:ext cx="8686800" cy="3848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590800" y="3124200"/>
            <a:ext cx="1752600" cy="461665"/>
          </a:xfrm>
          <a:prstGeom prst="rect">
            <a:avLst/>
          </a:prstGeom>
          <a:solidFill>
            <a:srgbClr val="CCFF99">
              <a:alpha val="83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74% agree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44439" y="1308847"/>
            <a:ext cx="8229600" cy="1143000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en-US" sz="2800" dirty="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rPr>
              <a:t>I want to do more to help make local waters healthier.</a:t>
            </a:r>
            <a:br>
              <a:rPr lang="en-US" sz="2800" dirty="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rPr>
            </a:br>
            <a:r>
              <a:rPr lang="en-US" sz="2000" i="1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Level of Agreement</a:t>
            </a:r>
          </a:p>
        </p:txBody>
      </p:sp>
      <p:sp>
        <p:nvSpPr>
          <p:cNvPr id="9" name="Rectangle 8"/>
          <p:cNvSpPr/>
          <p:nvPr/>
        </p:nvSpPr>
        <p:spPr>
          <a:xfrm>
            <a:off x="6629400" y="6172200"/>
            <a:ext cx="20574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2400" b="1" kern="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Pilot Citizen Stewardship Indicator</a:t>
            </a:r>
          </a:p>
          <a:p>
            <a:pPr algn="l">
              <a:spcBef>
                <a:spcPts val="0"/>
              </a:spcBef>
            </a:pPr>
            <a:r>
              <a:rPr lang="en-US" sz="1200" b="1" i="1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Weighted Data: (3/1/2016)</a:t>
            </a:r>
            <a:endParaRPr lang="en-US" sz="2000" b="1" i="1" kern="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867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215839" y="2514600"/>
          <a:ext cx="8686800" cy="3848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752600" y="3124200"/>
            <a:ext cx="1752600" cy="461665"/>
          </a:xfrm>
          <a:prstGeom prst="rect">
            <a:avLst/>
          </a:prstGeom>
          <a:solidFill>
            <a:srgbClr val="CCFF99">
              <a:alpha val="83000"/>
            </a:srgbClr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1" kern="0" dirty="0">
                <a:solidFill>
                  <a:sysClr val="windowText" lastClr="000000"/>
                </a:solidFill>
              </a:rPr>
              <a:t>54% agree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44439" y="1308847"/>
            <a:ext cx="8229600" cy="1143000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en-US" sz="2800" dirty="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rPr>
              <a:t>If I wanted to volunteer to help the natural environment locally, I would know how to do that.</a:t>
            </a:r>
            <a:br>
              <a:rPr lang="en-US" sz="2800" dirty="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rPr>
            </a:br>
            <a:r>
              <a:rPr lang="en-US" sz="2000" i="1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Level of Agreement</a:t>
            </a:r>
          </a:p>
        </p:txBody>
      </p:sp>
      <p:sp>
        <p:nvSpPr>
          <p:cNvPr id="9" name="Rectangle 8"/>
          <p:cNvSpPr/>
          <p:nvPr/>
        </p:nvSpPr>
        <p:spPr>
          <a:xfrm>
            <a:off x="6629400" y="6172200"/>
            <a:ext cx="20574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2400" b="1" kern="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Pilot Citizen Stewardship Indicator</a:t>
            </a:r>
          </a:p>
          <a:p>
            <a:pPr algn="l">
              <a:spcBef>
                <a:spcPts val="0"/>
              </a:spcBef>
            </a:pPr>
            <a:r>
              <a:rPr lang="en-US" sz="1200" b="1" i="1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Weighted Data: (3/1/2016)</a:t>
            </a:r>
            <a:endParaRPr lang="en-US" sz="1400" b="1" i="1" kern="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554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215839" y="2514600"/>
          <a:ext cx="8686800" cy="3848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38251" y="3124200"/>
            <a:ext cx="1752600" cy="461665"/>
          </a:xfrm>
          <a:prstGeom prst="rect">
            <a:avLst/>
          </a:prstGeom>
          <a:solidFill>
            <a:srgbClr val="CCFF99">
              <a:alpha val="83000"/>
            </a:srgbClr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1" kern="0" dirty="0">
                <a:solidFill>
                  <a:sysClr val="windowText" lastClr="000000"/>
                </a:solidFill>
              </a:rPr>
              <a:t>16% agree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44439" y="1308847"/>
            <a:ext cx="8229600" cy="1143000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en-US" sz="2800" dirty="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rPr>
              <a:t>I am causing water pollution </a:t>
            </a:r>
            <a:br>
              <a:rPr lang="en-US" sz="2800" dirty="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rPr>
            </a:br>
            <a:r>
              <a:rPr lang="en-US" sz="2800" dirty="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rPr>
              <a:t>where I live.</a:t>
            </a:r>
            <a:br>
              <a:rPr lang="en-US" sz="2800" dirty="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rPr>
            </a:br>
            <a:r>
              <a:rPr lang="en-US" sz="2000" i="1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Level of Agreement</a:t>
            </a:r>
          </a:p>
        </p:txBody>
      </p:sp>
      <p:sp>
        <p:nvSpPr>
          <p:cNvPr id="9" name="Rectangle 8"/>
          <p:cNvSpPr/>
          <p:nvPr/>
        </p:nvSpPr>
        <p:spPr>
          <a:xfrm>
            <a:off x="6629400" y="6172200"/>
            <a:ext cx="20574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2400" b="1" kern="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Pilot Citizen Stewardship Indicator</a:t>
            </a:r>
          </a:p>
          <a:p>
            <a:pPr algn="l">
              <a:spcBef>
                <a:spcPts val="0"/>
              </a:spcBef>
            </a:pPr>
            <a:r>
              <a:rPr lang="en-US" sz="1200" b="1" i="1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Weighted Data: (3/1/2016)</a:t>
            </a:r>
            <a:endParaRPr lang="en-US" sz="1400" b="1" i="1" kern="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650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2057400"/>
            <a:ext cx="7772400" cy="33528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5400" dirty="0">
                <a:solidFill>
                  <a:srgbClr val="0070C0"/>
                </a:solidFill>
                <a:latin typeface="Arial Black" pitchFamily="34" charset="0"/>
              </a:rPr>
              <a:t>Indicator</a:t>
            </a:r>
          </a:p>
          <a:p>
            <a:pPr>
              <a:spcBef>
                <a:spcPts val="0"/>
              </a:spcBef>
            </a:pPr>
            <a:r>
              <a:rPr lang="en-US" sz="5400" dirty="0">
                <a:solidFill>
                  <a:srgbClr val="0070C0"/>
                </a:solidFill>
                <a:latin typeface="Arial Black" pitchFamily="34" charset="0"/>
              </a:rPr>
              <a:t>Scale-up</a:t>
            </a:r>
          </a:p>
        </p:txBody>
      </p:sp>
      <p:sp>
        <p:nvSpPr>
          <p:cNvPr id="2" name="AutoShape 2" descr="data:image/jpeg;base64,/9j/4AAQSkZJRgABAQAAAQABAAD/2wCEAAkGBxQTEhUUExQVFhQXGBgXFxcYFxwcFxwaGhwcFxcYGhUaHCggGBwlHBccITEhJSksLi4uGCAzODMtNygtLisBCgoKDg0OGxAQGy8kHyUwLC4tLCw0LCwsLCwsLCwsLCwvLCwsLCwsLC80LCwsLCwsLCwsLCwsNCwsLCwsLCwsLP/AABEIAKgBLAMBIgACEQEDEQH/xAAcAAACAgMBAQAAAAAAAAAAAAAFBgMEAAIHAQj/xABHEAACAQIDBQUEBwUHAwMFAAABAgMAEQQSIQUGMUFREyJhcYEykaGxBxQjQlLB8GJykrLRFSQzQ4LC4aLS8RaTo1NVY2SD/8QAGQEAAgMBAAAAAAAAAAAAAAAAAQMAAgQF/8QAMBEAAgIBAwMDAQcEAwAAAAAAAAECEQMSITEEE0EiUWEycYGhscHR8AUjQpGi4fH/2gAMAwEAAhEDEQA/AEV4lPFVPmBUbYOP8C+gt8q22fh2nXPHJYXI7663sDyzdasHZE4/zIj/ABf9lZHlhF05Dlim1aiUTs2I/d+J/rWjbIj/AGh6/wBRVrF4eWJC7mPKLXIzcyANLdTVaHHhvvR+rhT/ANVqvGWpXF2VlHS6kqIm2Kn4m9bH8qjfYY/GPVf+avHE+MXpNGf91SMJB/lP6C/youbXLAo3wCG2CeTJ8RUbbBf9k/6j+Yo2C/8A9KXz7NrfKvPrAHHMPNSPyqdxk0oAPsSQfd9zD+tRNsmQfcb3X+VMoxS/iFbDEL+Ie+j3H7E0oU2wDj7rDzU1EcOfCnRZfGvc1Tu/BNAk9gfCtexPSnZ0U8VX1AqFsJH+BfdR7qBpYnGM9DXmU9Kb22bEfufE/wBa0Oyoz+Iev9aPcRNLFK1e2pnbYyfib4H8qibYg5OPVf8AmjriDSxeAr2jjbDPJl9xFRnYbfs/xH8xR1IlAcUX2bu/NJGZsjLh1IzSmwGrBTkuRnbXgK8TZDBhmU5bi+o4V1/dvBxYvAIikh4i3PQtc3uvQ0rNl0rYbhxqb9Ry7ae7BjhOIjkDwiwuylJMxIGXLqCbG9w1rA0EUV2PbGwuwwOJMzAxCN8kY0UOwGQgHn2mWx5Ec71yFIT4UcGRyW4ephGEqiSRrViNaiVDU8amnmRlmJKMbJwWdgKFQV076IpIu0mEioWyKyFgCRlJDZb8CcwvbpV1srMuR+A7u3ucGUEgUS2huUhsAtwTbTTzN+VHNjbViClLgZSQKh29t5UAyXYggmw6UdUrFdvD29Te5xXe/ZBw2IkiJvlIsQLXBAYG3kRSrOtOO++2vrOIeSwANgOtlFrnx0pQnkqrQ3F8FKRarSLVqSSq0j1U0oquKjYVM71EzUGMImFa1uxrS9QI8bq4c9mQQQQTcGtyTeh021ZIMQ5SxUhQynge6PcdePzq3gsWknsmx5qeP/IrlZMc9TyPhm6OSOlQXKINtk9g2p4r8xS1ambbw+xP7y0tgVs6X6PvM2f6iOQaU9JiXAAvwHQUjyDSnZhSutSajfyM6ZtN0brjXvxHuoDtra84mOWaVNF0WRgOF+ANFgNPEGlzbB+3f/T/ACrS+khHW9vBfqJycd2bpt3EjQTNbxCt/MDTFuhtDte2+sRxzWyZbxoLXz34Jrew91J9qZtzF7sviyfJv610lCLfBjcnQ0pDhCBfCp5gC9ats/An/JYeTMPk9YFrW1M7aK6mYdkYMnQzKPB2/MmtDsDCnhPMvnY/7K2jFelaHaiHUyJt24/u4s/6kU/0qltPYxhiaX6xG4W2gXU3YL+PxvUmL2nFG+VmN7agAm3uoOuLEuMSzXj1Cg8PYN+6f2r0uUIcDYanu+CFcZ5e4j5E14Md4X8ifzFbbU2ayyv2cbFNCMoJAuNRp43oewpThToeoxkrRfGNH4TUgxq9D8P60LFYTQ0g7aC0cgc5Re58Kd/oskK9vGfx/AqD82+NJuwMLa8h4EWHv1HnoKbfo9kGeU82fX3D8gKz5XyhkMaSTLH0qYpg0UWchGUsRfQkNYedvzpJX0py+mOHXDN07RffkI+RrnqpenYktJlzN6gkYh+Ee4Vgw6/hHuoaoq1gsRkkVuQN/wDn86duhAZweyEJUsQqm+ovcWtp059fdVsYVY3Chjp94fMV5BLnVSpJAYXN76eIJsBcLqdLiqe2cUAoKOpbMQcuo53N/dw0qmPJLVRfNghouh92VvDh4BfI0jDmQNfU/wBKj2t9I7OMscCJ0LsW+AC2rmuHxrKePGp5sYWIJAuBYcelvyrQ37mCOGlSJ9rZpXZ2K3Y3NhYdNBQeXBN4e+rcmM8PjULYwdDVHJj4wS4B8mCfp8RVWXBP0Puox9aXx91afWl6/ChqY1IAvhmHI+41AyGmb6wv4hXnaqeYoaiwrFDXmU0zNGp5KfQV42ET8A91HUErbX/xn8x/KKpW6aHlVnab3lZhezWKki1xYa61XFCC9K+wkvqYRw0kmIUwki4GcMeOhAsSP3uPhQ2eBkbKwsf1qOoonu4PtW/cP8y0bxGHWQZXFxy6jyPKs08yxT01sPji1xu9xNkGlO7rSztLYzpcr306jiPMfmKapBSurnGSi4v3/QZ08XFtMrKLMaWdsLbEOP3f5VpomFmFLW2Red/9P8q1Ok+v7idR9P3lG1Nm5CdyX94fKljJTZuOAIpidAGBJ6DLr8q6ceTEw+5Cgk6AAknoBxNCsHtyJ3yd5SdFLDQn0OnrUO0t4ImjkRQ5LKyg2AGotfU3t6UtwsAynoQfcb1J5d9h+PBa9Q+onGt8tDxvDh/xN/A39K9/9QYf8Z/gb+lM1x9xXbn7A7amylM+c3YNa6Djcd0a8gbDx4+j3u+iLFZYkQ24AA/Gwv8AGhWzo0dROGvGwYE9LG3A68vhU+xtqJm9lyt7ZxawJNlv0vXK6qctXpOj0kIyXr/0TbaiVbsVGg9pRltbjmUaEW56VzveJgZ2KiwIX17o19a6RjNpxlyln0tfNltrroL3I9KVPpEwCxSQZFIvGbjllzHJr6t7hR6fLOS0yL5cUISuPn9BSQV7DGWZVHEm1aqwopsGNTmbiwYAeAINz5/0rRJ0mxNcBvFQrFGFW4GUE+fWi30aQEqXP3nNvS3/ADS5vBixlI8AB8qeNzIDHFEOguf9WtY99G/kbKtdLwefS/F/d4W6SgehRvzArmCiur/St3sIgHEyr/K1cxiwMhBIFx8K0YpJR3MWWLctivpzrV2voBx0FWZMI4UsV0Gp4cOF7etEN1MGJJb5Q1rBb3HeJ0OnGwB99MeRKOoUsUnLTQy7OwAw2DZzYyMMkdxeztwIv01b0pL2vhexlyEk6Kw66jXXzBp23zmyvh4OGTvtb8TG2b4NS9vlAC0T8ypB9DcfM1mwTalv5s1dRjTg68UAA3CrDvb3fmaqCPXjwq3MwKJYAEFwT19kj3Xrc2c+iJnqMmsIrXQ0Cx4WFRtWzCvBQCaFa0IqUmtGqENRHXuSvKHO5Btc+80QnSdn4GOXZ6h1BsoIPMHKBcHlShjtjvHcjvp1HEeY/MfCumbTiCxOUtlezqBwAYi/xvQBRXFw9ROE5e18HUz4ItRXmuRY3YF3c/sj4n/ijxGtUtqTLhyrqgu5Ie2lwNR4XqzhMYkuqHlqDxHmKbmbn/cS2FYqj6L3LHAHypT2Ztd4wAe+nQ8R5H8vlTg690+R+VIUfCm9HGM1JSXt+pTqJOLTQ3riElQMhvYi45jzFLu1R9u/+n+UVVjcqbqbHw/WtEMThJHUYjLdXF2y/dI7puOndven48KxSu9mJnkeSPG5Sq/snGNHmHFCRnQ8GHMH0qherOD5+laZOkVwK5pMaoMfgmZVWEBmKqLxroSbC5v1NE5dkwG94o/4QPlSPFJlZXHFWVh5qQR8qacRvNFkuobPbRSOfi3C1WhNNeoblxSTWmyssuzzyA/0yflXuXZ3h/8ALSyqWFYRVO58Id2flj7s2VFiywkGI6214g20v5m/kKuTsw7JYVjvcMysSB4DTzpY2HhpUh7Sx7Nm7vS6nK1+l/jlNGY8TE7L2hAK2AYgajxvz0rDlg1O2bMDjVL+UH01S0gXtB+G5W19ONB97t5WQonZ5+4rFrkW4jL7OugB9avCZVv2eU5ugGp9KNPgXaBEAOe40JHDXU9NKZ0eOTk5LZC+tyY4xSatnNU3qFtYtf3x/wBtRrtHt3AijOc6BF7zE9QANa6Rht15CTmKADxJ/KlnZ2/2GgZVELMFY5plCXbU6qvHLY9QTlU2roTxNqpSOWssYu4x3+0L7qblRkl8WqvKP8ltVS/AsODk9dQLaXOoco9nIl8gsDrbkPLoPCqmIxAljTF4Vw4tmFuEifeXX2W08LEC/CppNsx2GVwWZA6qAcxBF1NuQNrX4X0verz6aMsemJSOaSlqYqfSKrOIIxqTJoL2ucp+Fr0LwMuQBDGb21sQfD8qX8TtSbFzduTYhvs1+6o5D+vmaO4fGBs5tYnU63sTqdbDma4eRtKjs9PFS9QL3seIIAmjZtVINxobkX5ajh1ox9HOE1B6anzOvysKV96cYCyoVBMeue+puBYW9KMbt76YbDwPmz57d1Qt72HDNwq+iTxJRXInJOPebk+EV96sQZMdMQbqpVPKwH+69Vt5J80MV+IYg+6m47rJ3nDWZtSb3DEm5J8zSHvBODJ2a6hCbnlfTn4UcMlKSS8Fc0dGN35Bq6mp3TuA9GI94Fv5TVRmINeQpJIwRWOpAtfT3Vv+Tm1eyJa1ING9rbrSYeLtCxYDUi3LmRQRfO9UhOMlaGTxSg6kjzNWpNbvatDarlDwmtMtbGsBqAPAbVA+GUkm51qwSa0y1AnX9oxr2SoqHRgmUG/dHeHjyt60tyte5sF8BoKZNu41cwkiIN15frpSpisUkQvKct+vHUX4cTob1xJQfhcnczSQH3sHcj/ePypfidlYMpKsOBFHN48SkkcbIwYZiNPLgRyNAwa6nSr+0k/k5Gd+u0MWztvhhllGViLBh7JPiOXy8qWgpGhBBGhB4jzFbZrEHoRTlt7CRsjOwGZQbNz04A9RfketVbhgmkl9X6f+lkpZY7vgT3iNvOruy8NiGsIu00uRYnzOnA+6tthQdviFj1y/e8hqa7ZsvaECxFUBsg1AS2g0FjzFWz5tG1FsGDWtTOIJH2khjbLHKdFNrKx/Cy/dY9Rp4VgwzxFldSp0t0PHUHgaZfpASKZBicOVJRgJMrKWF9FLFCQNR1PGh+08UJYYnBBOoPnYX+NVWSTrbZ7P4YyGJRyV7figZatJNK3tTt9HW76SZsVMuZY/8NTwLD71udjoB116U/HBydIflmoRtgrY+5WKnAbKIkOoaS4JHUIBf32pr2Z9G0K6zyPKei/Zr8CW+Ip2luHjHM3J9zX+JHuFSt4VujhhH5ObPqckvgB4jCJhkRFT7EAIAdRbhlYnj5njS1jtjrJM/wBWIUgBssnAk2JVH1J0I4j1roFgwIIuDoQeFQYPBKlwLjXQ8TY8Qeovr6edMnDHkjUluKhlyY3cWIWHgkjyM6FnDqOyUguTqwUAGw9k3JIAAJp/wuI7RFcAjhoRZhrqCOFVMHBCSzDKHaTMdbNfVfS4J08T1q5AmUlQLAjQfu90/DLVMOFYoV5GdRn7s78FnLbTkTY+ViPyr572lsZsJiTBIua2sdyQHTirAgi+nEDgbivoMnVf1w/80B2/s8SqAY1cWtYgEllCslieBILpca98dKs8ansJboVvov2tHFC0MsgAknPY2bVSVGYHW66ger+NS7x7djw0OKw79lJPHrCTYnLOeNuTISTYcsvKkLGYBTNIsLMLOyC+jgElULDlqAGGhB5aigUcRuQRYjQjoRx+NJ7rjHSFKw9sDHLl7NiFbkWOh8L8j50f243ZWky6EDW2hJ1tSQydPjWrkhGUsxU2ut/w8Le81z59MpS1Jm/H1jjDS19hcx2MzBiGuW9r9dKFxmtIxYeB/KstoD6fAVojFJUjLKTk7Y3Rb2TNh1w97FRlDg6lBwB8QNL9KFBgOVDYZLEEVbxEwIFuf6tVFjUXsgynKVW+CMyXuPEUV3aD9qDGqvY2N2y62ue98L0ElsBc/iHDpRzd7EiMnXIw8TY34HTiL/Chl+h0XwJa1Y0YzamJlQxtGjAXVirC57oNgMtuDHUfhbQUiYfQAHiNPdTfjcQYos91U66KxsW1C929tSenAmlGFWNyeJN/fqT76V062Y/q+UrJCK1tWzL51Ps/A9tdRIqyfdVr97ybr4U9tJWzLGLk6RWy1qV8akxWGkiNpEZPMaHyPA+lRgipdgaa2Zqa8Br116VqL/oUQH0G+6kcc9o1CxkX65eVhfj+vChH0ibrROoxHZs2VURxHbMEQmzDMbWANmtrYDpRbBbS7IqshLK1sr6cTyfx8edMSEMtuN+vP0q3Yira8jXlk6T8HzhtaGMv3IuzXu2BOp9qx0Y8PHXWqRw69PiaePpF3Mkw9pYFeSEk+zxiIswB5leNm8LHWxZcwexZ5Y1kRAysL3DKPSxNL0yWw+DxybtIp4LZ8bZs4c2GgXmSba+FTbXmdVMYLMpPFtT42Y6+GtZFHIhPcYcVItY35jz/AKVtt3BSxOEkR4xa4Dixs2t/D/il6bluTJpinpL/ANHCRCWQSqrIyhTmFwQeI1ror4iKM2iiCplPs9mq6ag2LDoOVcb2TjWw8yuozfdK/iDch48CPGuk7M2/g3JkDtE8gGZQLM3AcANeHEdKR1ON6r8DuknDTpfKJt8NpLJgZ1Cj2X1XVdNRqNNDYedcphdlXT2b8D1tqfd8qb/pA2yzCPDopjjPeN/aIUjKD0F9bcdB5UoIC18oJA10HIaXpvTRqFsR1U/7np8BDYeBkxUyxggAnvG3BR7R/XMiu3YHDLHEkaaKrRqB5EOQfQ/9NJP0WbJtG0zD/EOVf3F9o+pv7hT5hSMysebSP6AWrq4IaVZiyZJS5ZpiJ/tr/gVR/FIAfhf3VeOjEeooBiMVwsB33DOwPAKcwW1ulj60bkkvYj09adONULTJbVuorVTet1pYRNuRnDcQxB870zYJ7xxM3G7AnqO9/QUP2vb6ygK3DZfXXnRpo9AANA2lOyStICRozG+n3Rf5f0qlsrE3Re0PtAHN48deQ4Ciccep8wP176VN78Hlw0igkBELePKw+PwpTlUWyVbRyCfFgYmaTDnLaSUItvaia6W155TqDyOmo1rKc13LFix1JN28yTqfPwqOaPLI1+OYn36j51IsoAseHI9OoPhzHr1rDd7jWa2raFspDZVaxDZWF1NtcrLzB4Ec71qTrXt6gAhvJttsWVJjjQXJAUc7G5voLkW5chVHCYEdmb/eB9AeFvgagU6jzPwFqMYHCSOgyKSANT/5qr2RZP3F3KVYg8RUwq1tLCG97EMBqLcapxo34Tx6GrIgQwewZ5kzRwyOgPFVuDY2IX8ZvpZbm+lM+w92xiAVfMGXQZR3h4e+qG6W82NwzJHCrSqWIWBlYglzchctmBub8dDc8zXV9yVxEUEnbxWnmmefKsMyoplbMytJ2bcCTwuAABfnS5wlPZOhuKcYcqzk+9W7skJUrnaNB37nvD9oj3jwoDhmA0ze+uzfSps/E4nDBkVVMRvIolJLrqLIhQF7aNyNmIsSK4gVN9RRhBxjTdlcklKVpUEG4cbitYnZTdGKnqND7xVASFG6j9fGiOcEXHCi0VTHTd7bsU6iLEhDJ7IzqLSX0vfk3I0J3x3a+r2ljUiMnKRe+VuVj+E/A+eixiGtYnqNenjTlt/aats+JA+bNkYa30B1v4gi1uIrO4OE048M2d1ZcbU+Vw/Ing1mW/SvUNZl/V60GM6/upDbBIrgWy3YNwu3eNyeI1NZu1vdaZsOzB1BPZsTZyoOnH2tOuvnSIdtt2RXNaFDZEH3rcCSNW14Dyoa+DdZo4yrfWpCCBcd0HhbXibE66cqb3LdJbIOilfln0lgMSr6hha1/G/AaetaNsnDtqYo7nj3Rrxvfxvf3muZ7MGMiJKMJgCRlbjbiLSjS9tLEcaY9ib5QyxkuSliVufZzLoQJB3Wt4GrJp8BnCUdpIMHc7CmRJAhGRsyqD3b8eYvxF+PL0qPfPdmPF4eSPKna5LxSMO8rA3AzWvbkfAmrOB25E6lkkRsnt2INujeKnrRPCPnJbkQP18qlFFRxnYX0W4ozxNMY1jR1ZrPmYhSGsoHC9rXNrUeggijx2JRVTIXLINNHYksq9ASCbcrX510kuI0djwQMx8hc/KuMbGzyYtJXe/afZyd1i129p1GuRQMpudAEFxltSM2JTWk39Dicm5eEX9t7n/WmlkJysqARnkDnFjYfd4g6cGvypE3f2CZ2lhLPFIilrixFgQCrC4J46W0ruOygqxvGJM5BBIY94BuBIvcKcul+lVcXGvaaKoZgMzAAE3Nzc8/8NffTcODRFRZn6uu7KmabLwwhiVVFlRQoHQaD5Vs5tYDj2IH8bkX9ymrDr3D+uFD8TIFnLE2VMNGx9GlJ+FdCBhkC8bjVVrAEsL5R90qCY7g/vKQfSruxMS5yIfu8T+yBp87elLWxdvRyxEzRkNfPGpB0ViTcE+1diTm/atyo7sjbMQuGvGTwzCwPrTZ7oERoik1tU4NUcE4IzAgg86uCsrRcD7yCzxOBqD77EED4mim1b9hNlJVuykKkaEHIbEHkQbVR3gjusbdHUe//wAUWxKXVx1Uj3ijJ+lEE/c7YbYvAnEPjMaJLyCy4ghbr7OhBPTnQP6Odn/2hJKmKnxLBYwwAmbW5sb3vcaim36GJc2z3HSdx6GONv8Acas7i7hts+VpDiBLmiMZURZNcyNmvnP4SLeNYtxtHOp91g+1XwMOih7Zm7xVModmJ5m3DqbCn5txtkI6YZ2/vDrdQZiJW494IDl+6dMvI6aVBsqLLvJir84Aw/gw4/JqW/pCmMe2kkvbKcM48lKn5g0CAPe3dmTB4rsBeQPYwtaxYMcoU8swbQ+h0vXQv/SGy8BAhx5DO1lLs0li3EhEQ6KOpHDiavfSLhl+sbLkYezjY4/42VvnGKD/AEu4Ez4rZ0OYL2rSxhiLgMzQrw9RQIAPpG3QTBiOfDEnDynLYtmysRmWz/eVlBtfpxNxa59FO7GHxSTyYmMSBWREuWFjYlvZIvfMnuqxvju1jYNnESYxZMPAIlEKwhdMyxqc983dzX15CpNgmTD7vtLArGaSYSIApJJWZI72GpGWK9TyQT97dlLg9oPHb7EOsig8OyYhst+Nh3k692ugfSRuTAmDaXCwrG8Jztlv3o+D3ueQ73kp60P+mbACbD4fGopF1yOCLMFkGePMDqMpzC3V6cMXtwJPgVexhxkTob8O0tG0V/Bg7rbmWXpRII21sJh8Phdk4xR2BYxiaWId/vRXdvZa5GVzwPE6a0Ug3rwLHu7ZxCH8MkcQH/yYUH41Jv3sw4XZMKqdcJiUeInWyh5Fiv1IV1B8QapYXbG13HsbMxQ//HICfe0gHwokDUW8sP3NsYT/APoIv9siVx76QMGiY1mjngnWYCYvAAIw7Fg65RI9jdc3tffro8s2OP8AibAwz+IaE/kaQPpDaTtIe02emB7rWVMtpNRcnKoHdvb/AFVGQUZlvaruw5BdoyBr3l08NR8j76qmqruQbgkEHQjjVWrREMckQLIuUat05D/kij28uz4YooVWKNWYliVUAmwA1NvGlLd3aijEKcQxyad48vMDlRzfzHdpKnYyDKiDVSCCXudLcRYCs0oy7iRpi4rE35BmNhAS4AGo4etD7/q9RJiJL5WcsLcKn/XCnpUZ2N2Nw6R4gH78gJUcg2paw62/OmzZGEjm7OQxo0iAAORdlI0OvUGufttc4jFIyRNmU90Bhz7t9VsOgvzNMUW1ZMHBJiSFZHmKhe8XDDOHzKwW2qEcTwoYsmiKjk5/U13DVJx4H0Q8b6g8QeB8xz5e6q2OnMKqoUZbgCx4AmwAHO1b7QjnBcQz4NnjOVlkzx62DWzZjfQ8vEcRXPdq7yYyGZFxEQQsQQTcoVJF2Q3toPdcXp7nG9i7mlu7/wBMv72QuZYez7vausVxo12dBoR1DXI4d0dK7dgx3RauPYDHx47FYeNY3XsJBPmuCLRg2zDldio48665s5uNG090Zcta3RW3ge0Eoyhswy5TwYNYMOI+6TzHmKUsLsw4V2ijQuScypGyBgL2uGlYd2+nE+zY0y7VnYzZVD2QFiUaMHMTlUWkPS54etVpJGt3hKRro+Hjk48f8M9aolcrUqomHJmi32+OHx+Tf4mYeAKD/dzCxCXuUbNbPpmRjfLfnb2tKGxm8znkD7rdz5rf1q/h8QO+eOUC4ETxcF4ZXPSw00oZh5AJZIzx7gJ5aCxPqfnWqKt+4mdr6tmELcvD56/nQ3aM0ccj9o4TtIlgS+t5HEojUAftEe6it9WNtL6dOFcx+lzaZTEYdV4xlZyPFTZPk3vqzlpTF8sY8bsgoqqF7qZQttRZRb5VIMOCtmW55Vdm2kpjEl+61iLakg6i3nx9arqXYZn+yTp94+ZrVba3KcBHAIEjyjXXl1PKr+Ek7oA9/L0qnBAMt3IRBwBNtPE8vKrOHxUbew6t+6bj3ikSRZEW3m7kY6yLRhTc0v7fe5hX9rN7rVJtDebDwHLJJ3xxVQWYeduHrVZbRTYVyUvoRFsNOnScfyKP9tBtwNozHazxPNK6/wB4UK8jsvdJIsrG2gWh24+08UpxZwsmHiiDCWRpwbBTnsQRoLAG9/CosJs3FwbTiyyxLNP2sqSqM0Zzq7PZSOYvp4iuTPqsUZOLlut39lX+W5oUJNJ0Me8m01wm34pXNkaJFkPIK4ePMT0BAY/u0U353HkxmMgniZMmVElzGxCqxbMtgcxKsRbT2R1uEDbsUuIMWIxmJXvSPhmfswAgiZtSFtcXJ8daOxti8LPhsDFtF8sga47JT2ahSyZe0zaNYgAEWtVX1mFOr93w/wDHnwHtyf8APcK/TRtYJ9VjQjtVk+sD9nJ3UJHizG37hovtrAptnBQzYeQRyKwdCb9x7WeNiuqkGxuPwqeBrm+8O78irHPiJJWklxJhcuNct2CyAk80QEDgL25Ve2zsX+zmjME+MjMkyRs4ZVRlIJNimpYcswtxqq6/C2knd3X3ck7Utx52xs76vsafDSTdrLHh5JXYkliA5kzd4k5Qe6Cfw1HtDbjbK2XgiIg7lY0KlioBMbSObgG/eFvWk7fTdwQQzzibFdoCkZaaVW7ZXtcC3eIFzo34DpbWo97NhQx4eJkExMhiCyPNmRc+pvGTe1hxtbhVIf1HDPS436nS/B/qWeGSv4HbZm1RtnZ2KjdFjkuUC3uAwAkhfXlnH/SaVt9sRm2Nstw1pE7JdD31IhOtuIIaMetDt6N2cKsWKWFHWXB9iWZ2zCRZQDex0BFzwtqvjV/ePdvBpg5ZUhVCIonR0d2kzObWdDcBDoL3/Fwy1Vf1LG9Oz9Trx5qvPm0Tsy3D+8e8EOO2G7GSNZmVC0eYBu0jkUuFQm9jlJHgRXM8PhMMwvJsnEkHUSQSyOCOtmRlHW16a59iYeTBhhh1jP1FcSJ1uPtFF2RjwN/+7wrmYiRXLLiEjbibrKCCeWaNGv51p6fqY5rpVWwucHHkZi2AT7u2IvAGG3xsaX95cRAzp2D4xtDf6yUNtfu5CemtEExeJHDaijyxGJHw7OhO22lazSYsYmw0HayuR/7qC1aChUqnOCCb89R41ahbMDpYjkb+/hVmJQVyuARy8PI0LICQtF8LhfsrgcBmPqf+fhVc4ACxDG1+BH50QXEHLluba6ctaDZGCXa0gNXcpOtU8cmV18QDwI4+flxq4KjCdX3c3TgTZQxIh7bEmI4pQcxvKoaSFQqEHTRbDjr1rfeG85kEuEU3aU5D2pS8f1uOJx9oFvaPDd0Wz9uTzBVU3T+kJ8NCcNJ/hgt2b5cxUE3KEX9m5NiASL2tbgVwmIgkAyYqAhrA5igdAALFQQDcFFFj58qGiLdtbjFdcjQMdI6qqXWMI6LI5Ase0kKSOjOCQIoweAv2nBcthY3owCS7LkbExojKpm0t3XDFls443By35hj1rleP20yTBVmWOIx95kVCVYZ+AAub3tbo54XvTluhjJNpSKGMhwkHZGQuxPbTJYoAlyqICM5UcSEvxtQhPVVR5DO1dysYNx93kwsTMQBJKbtfkgJ7NPcb+bGm/CTBIxIxsoBJJ5BRreqkq94i3E0vb7Y90gigiPelck3/AAJqw8CWK+gatHCBixvJNRXkrbJ2vJM00jJiQpkIXLHE4AA0W9ib2I01qeTafZ6u5jXjebCnysTHINdelbbG2PjYowIZUW4zGN7mzHib2trar+JXaJiYMIy2U8bWOh1p8MOKSTlp/wB/9GfJnywm41dOvpi/xBOz9vRyRyMkkb/aC5QOALBpACr6i4jI9a12MoYuzhs4IJKnXvai49/uoTh8NPED2scYuy2IAsTlkGtueot51HtIGKGSaN8syxxsGFi3elQPcHQg6ix092lpVibS4DqeTeqHqJtNFYg+Q+BIrjv0t4ZhjEkawV4gFGl+4TmBA4e0Kb9nfSIFUDFRG/DtIdQfOP2l9M3pSV9J0WIbFhpInAKXjUd6ydSFJykm/Gx08KTLJGUbQXCUZU0UNj74YjDqIxkkQWVA41XXQKw1I8DfwtVvF7zY2TNcqLm66XKkcLNpb1vSzs45nHhrRd3NKeWa2TDpRRO1MVG+dndm43cB7eIJuB6UZ2dvzjDcXDW4d3n00NqouoNT4JrL1sTQ70l5DoTDeI25PJZnazWt3eXM2PXxoWwrxpb1qrGlzySlvJllFLgL7obdXCDFFjZ3itF3cw7RQ2XMOlyONXNr70xnH4fFoJDkUB4mFspswYISejnpqPHSDclo/wC/rPnMRwUzOEIDkI8ZIUtpmte16cN4MFg5W2jI4ieS5bMz2kU/VoGw4jCm5DSZlOUEk3HK1ZZdFilkeV8tU/saousklHSJO9G3MPNEIcOkgXtpJ3MhW+aS91UAnu94+4casf24cTtDCywQu8iJHH2dxmdkzlrHgAQ3PhbWug47BYOGZO0TBph4+0QBhHlLmWPtVCnuq6xAA3Bdhe2U60L2bt/AQPCqvh1WIQWdVUsSfrMMxLgFm7giY3/EDzq8ejxxSj9v/LkDySbv+bCPvDvQ00bwOpDLinmDNJmKe0BFa3BcxA1tpwovvlicRNAk0mAWLtmQxyiTPJci6DIBdSyjQEC9Gdn734cQYY5h24jKnLhzeN/q7iQ91LEPOEYAXHM2ArbB70wDLO8E5nbsGkVcO10aOPsHIlvldcpLoLCxDXPe0kejwxaaXG63fmr8/BHlk/Ir7S2/i8Us0ZwpKzMhyiOQlXS0d08SUCnxBHWqmKwGOxnZ/wB1kYxRrhwVicXCErZifvA5r8LG+gpzffoo3+BMyrKvfdVRmh+r9nLdWbRzKO0AOhubkXqjtLfRjmKxvlEeJXWWH/NSJUkZI2tmVomNgNA5sTc1fH0+LHWlVX7UVlNvlgrFDa2JhSFopGR2KC6qrO0WYlXYkElezY62uUPEiocJhtpzxt2YLIQuCYfZC6qwQJY6lVaUAyDhn48aMr9IDu5eLBMzM7XIdjdLzsqAKmjA4l+90A050v4be84VVhXDQpJEUaMyZi8b2i7VgjWt2nZK1uWZrGxqLBiSpRXvwiOcvcK4fdjaksXYdtGIVKoFMwCMto2QqUBzoRLHY6+0OdJE+EkBdexgcrcNmkCyAqSDoJlJ1FuBvannZu9mPnVjhYICiAd1SCY1VUQAK0oYgdkp4HUdKB43Yk2d5MTsuadpWeTNG7pbMwYhVQMCAWNr/i8BTYQjH6VRVuygNjzf/blOn3ZZiPMETn51n9jTWB/s6Pl3jNLl48R/ebW9akfA4MKc2zNop3Abhjx173ei9mrS7OwhW/8AZO0Se61gz5T4huxvY8fWr0AHzYFwpEgwOFTixEqvIwGuUASSynlotgeelCMOw43Guo1p7wOyWJP1fd9iTZlOJmkZdRpdJMi8R150pb6YGWKe+IeAzyAtJHCRaE6BY2Ve6py24X8zxIaID58Rrx0rxZgaHW4dOvTnWwv+v141Wg0SY975f1p+jV9ALDyoTKdDRLD+yKhDbeDCiLFZQTl+zPwAPyNEnwcf4F9Reh29EwfEBl5qnzNFZjpRAa7PiXNcgADwAru+70MYw8YiN0Khgw+8SLknob8uVrcq4BhGuW8Db4CjuxN9J8AcoAkhJBMbG1ieJRvuk9NR4X1qyZEduQnnSFvXt6MY3sxlLxp3GLZVVlJvma2lmJGl72taiWD36gmhMkItJrZJiIxcWzd8nK1s19D7q0lwP1cmd44y8rghlOYxKxGe76XXUsWGpJ8rjNk7aUvf8Sd6WO3B7mmxdszmKPtWytIwJZWZWRCwKlmY6BsxIXSwsLagUcVHB720MQi2tm/u7REjRgGaEm97jjpbWkTePZPalphBOhQRu0KLYsntB1KkqxUXFgAQRyBFB8BvCpU4d5FSBnzBxceOYKb2NtdBxOvWpjnBt6Vyzp48eDLhTbSdbvzfn+cfmdAmwTIJc+MbER5GsrLELHRlcNGoJKkeR1pe2rJnw7oT3syqB65mPl3f+oUMixGy4XDieYkG+gJHiCMvAjQ1cnjNjqNNCep4aVryQUdjkKTYo4N8yjmCL+lr1cmSMx2ZsgOgIOtzw4G4oFs/HKjMj6ZWZeAsQCbakGx9KvYlBJHYEgX0OnHr3Rc1ypQakdWGVOHyC8Fhwksig3C2ANrXB8PSrpodsgm73N9QL+V6IGnswGHhVXFY5obAAENc6+Fv61YY1U2lhmdQRxW+nn/4qEI/7df8K1q23ZOi0LPjWpNHSiWFH2ux4ot/1yrVdosb91QB4ePnQ69T4Qa+dxr46UQDmuLbEwJLiJpZSAwGeRmsMxHdDHT2Re3SisOHwgT/AAMzWGpdrX/ipO2X/hR6ng3lqx5U04M5l8xalyCjbe+cR4P7CIR3dAWUtdQbm4N9LkBb+NW9zCpwcRZI2e7gsyKzGzta7EX0Fh6VDvAmbBSD9nN/CCazcZ74S1/Zdx77N/uql+kv5DOPkSyho4m14GNDpa3C3UirGxdiYd1ZTDGucEHIuTRtPu2vpQyWItLx4Lp4XJufgKPbE0e3QVW6Ct2cv2FeNVs8qc2AkddeZspFjRfYeFld1b6jHiywaQFpQC65cpV+0vcgyofRbcKE4kfazoOUkij0JH5Uc3NSHOi/XJMM+RRbtVSzsEz92UEWJS9uB7pFaYcimX9qbMwFpTidn4zAMACJY7vErW9nMuZe8D+H1FV8LDs3KDBtnFxsF1DM62OlgO6unHnyroxwePjSUxYqHEqQNJo8hIKjXtodD/Br1qtM2MaECTZ+GkHZtYriB4cni8OtMogkSxldE3hDd1luW0sL2U3lPH86thbQA/8AqOxyDuBteAGUfbXottmG4BbYiqGYE2OFN7gaDKb30NTYaFfqq5dhi+RQzEYUXsRqCXzHnyHGpRAHiMLgAL4rb2Im5FY5GYNrYWUdpQne3ZcBwbHZ+DkEMLLJJi5e7IbkoY8jAMy/aq1xYCx6V0fYss6qow2yYoTYd95IY1BI7x+xV2NyDy51tvFs6eaJxj8VDhoSjoFhkKoxIJtLJMNQLAgLl4Ne99BRD5zVra1hNYtzr1rDblVCGH51gk6itWW3OsZL1CF7GH7aO/IL8GNG5Wv5VlZRAylsl/bblnPHyFQbTYtbT2jf0GgHxrKyoQ7NuYRBgYE7xCgSvlKOrdoWaRbEXzgEXW+ltDfQtbBWXI9xG6lQCCp73Pw5el6ysrD1Unrkn/jx96f7FMb18gzY2zTh5JFY3iBIhF3Y98k2DElVC2yKAFtfnegW29nxIl0M6mWUl1vGTnIDXYlDbSxJvYWPrlZVMeeeOUlH+bAWyr3/AHKuBsLZsRJbSzZ4V0Nv2ATx+FDdutlYskkJQqCS8ymTNbXuqNfO9ZWV0e7OS3f5fsdTF/T4Sx6rfFnJ3YkljxNyfXWvY8Y6qyqxCtxH64elZWVDCi/sI6P5j9fCiN6ysqrIamoySxsDYeHGsrKAAbtKJSe4GJ5njeh1ZWVcJlSfdPpXlZUIHsK1oYz4f1NMOy30086yspUgLkJ4s58PKttTFNb+AgfOhG5OIBMoX2SsZtw17wJ/XSvayqr6WXfKDYmJe6k6XFHNgsTIST92srKqwx5OZ4xv75ih/wDsTfzvTjuXMO3Pa4ZpVyrfIgkWwVvue0faGmU/1ysrRDkW+RzlwOzSr9kfqjtYgRl8I5NuHZ9zN4gqeFWo9hSiLubQxVuzY2PYOLdAWhvb1v41lZTSEe09k4vsVP18m2Q6wRcfZ1ygda22ds/GthRfGoFC6ZcMoblbMzOwI8lHLUcDlZUIWdn7LxTIofHNl0v2cMaNbMbjOc1jbmALVL9Tw0UgcyTYiS9ljedpjc80hZsoYfiAFhm1AvWVlB8kPn/fDDGPHYlCjIe2dwrWDBZD2iA5SR7LjgaCMt+FZWVRkNLVqT0rKyoE/9k="/>
          <p:cNvSpPr>
            <a:spLocks noChangeAspect="1" noChangeArrowheads="1"/>
          </p:cNvSpPr>
          <p:nvPr/>
        </p:nvSpPr>
        <p:spPr bwMode="auto">
          <a:xfrm>
            <a:off x="2057400" y="1219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553200" y="6019800"/>
            <a:ext cx="23622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42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QTEhUUExQVFhQXGBgXFxcYFxwcFxwaGhwcFxcYGhUaHCggGBwlHBccITEhJSksLi4uGCAzODMtNygtLisBCgoKDg0OGxAQGy8kHyUwLC4tLCw0LCwsLCwsLCwsLCwvLCwsLCwsLC80LCwsLCwsLCwsLCwsNCwsLCwsLCwsLP/AABEIAKgBLAMBIgACEQEDEQH/xAAcAAACAgMBAQAAAAAAAAAAAAAFBgMEAAIHAQj/xABHEAACAQIDBQUEBwUHAwMFAAABAgMAEQQSIQUGMUFREyJhcYEykaGxBxQjQlLB8GJykrLRFSQzQ4LC4aLS8RaTo1NVY2SD/8QAGQEAAgMBAAAAAAAAAAAAAAAAAQMAAgQF/8QAMBEAAgIBAwMDAQcEAwAAAAAAAAECEQMSITEEE0EiUWEycYGhscHR8AUjQpGi4fH/2gAMAwEAAhEDEQA/AEV4lPFVPmBUbYOP8C+gt8q22fh2nXPHJYXI7663sDyzdasHZE4/zIj/ABf9lZHlhF05Dlim1aiUTs2I/d+J/rWjbIj/AGh6/wBRVrF4eWJC7mPKLXIzcyANLdTVaHHhvvR+rhT/ANVqvGWpXF2VlHS6kqIm2Kn4m9bH8qjfYY/GPVf+avHE+MXpNGf91SMJB/lP6C/youbXLAo3wCG2CeTJ8RUbbBf9k/6j+Yo2C/8A9KXz7NrfKvPrAHHMPNSPyqdxk0oAPsSQfd9zD+tRNsmQfcb3X+VMoxS/iFbDEL+Ie+j3H7E0oU2wDj7rDzU1EcOfCnRZfGvc1Tu/BNAk9gfCtexPSnZ0U8VX1AqFsJH+BfdR7qBpYnGM9DXmU9Kb22bEfufE/wBa0Oyoz+Iev9aPcRNLFK1e2pnbYyfib4H8qibYg5OPVf8AmjriDSxeAr2jjbDPJl9xFRnYbfs/xH8xR1IlAcUX2bu/NJGZsjLh1IzSmwGrBTkuRnbXgK8TZDBhmU5bi+o4V1/dvBxYvAIikh4i3PQtc3uvQ0rNl0rYbhxqb9Ry7ae7BjhOIjkDwiwuylJMxIGXLqCbG9w1rA0EUV2PbGwuwwOJMzAxCN8kY0UOwGQgHn2mWx5Ec71yFIT4UcGRyW4ephGEqiSRrViNaiVDU8amnmRlmJKMbJwWdgKFQV076IpIu0mEioWyKyFgCRlJDZb8CcwvbpV1srMuR+A7u3ucGUEgUS2huUhsAtwTbTTzN+VHNjbViClLgZSQKh29t5UAyXYggmw6UdUrFdvD29Te5xXe/ZBw2IkiJvlIsQLXBAYG3kRSrOtOO++2vrOIeSwANgOtlFrnx0pQnkqrQ3F8FKRarSLVqSSq0j1U0oquKjYVM71EzUGMImFa1uxrS9QI8bq4c9mQQQQTcGtyTeh021ZIMQ5SxUhQynge6PcdePzq3gsWknsmx5qeP/IrlZMc9TyPhm6OSOlQXKINtk9g2p4r8xS1ambbw+xP7y0tgVs6X6PvM2f6iOQaU9JiXAAvwHQUjyDSnZhSutSajfyM6ZtN0brjXvxHuoDtra84mOWaVNF0WRgOF+ANFgNPEGlzbB+3f/T/ACrS+khHW9vBfqJycd2bpt3EjQTNbxCt/MDTFuhtDte2+sRxzWyZbxoLXz34Jrew91J9qZtzF7sviyfJv610lCLfBjcnQ0pDhCBfCp5gC9ats/An/JYeTMPk9YFrW1M7aK6mYdkYMnQzKPB2/MmtDsDCnhPMvnY/7K2jFelaHaiHUyJt24/u4s/6kU/0qltPYxhiaX6xG4W2gXU3YL+PxvUmL2nFG+VmN7agAm3uoOuLEuMSzXj1Cg8PYN+6f2r0uUIcDYanu+CFcZ5e4j5E14Md4X8ifzFbbU2ayyv2cbFNCMoJAuNRp43oewpThToeoxkrRfGNH4TUgxq9D8P60LFYTQ0g7aC0cgc5Re58Kd/oskK9vGfx/AqD82+NJuwMLa8h4EWHv1HnoKbfo9kGeU82fX3D8gKz5XyhkMaSTLH0qYpg0UWchGUsRfQkNYedvzpJX0py+mOHXDN07RffkI+RrnqpenYktJlzN6gkYh+Ee4Vgw6/hHuoaoq1gsRkkVuQN/wDn86duhAZweyEJUsQqm+ovcWtp059fdVsYVY3Chjp94fMV5BLnVSpJAYXN76eIJsBcLqdLiqe2cUAoKOpbMQcuo53N/dw0qmPJLVRfNghouh92VvDh4BfI0jDmQNfU/wBKj2t9I7OMscCJ0LsW+AC2rmuHxrKePGp5sYWIJAuBYcelvyrQ37mCOGlSJ9rZpXZ2K3Y3NhYdNBQeXBN4e+rcmM8PjULYwdDVHJj4wS4B8mCfp8RVWXBP0Puox9aXx91afWl6/ChqY1IAvhmHI+41AyGmb6wv4hXnaqeYoaiwrFDXmU0zNGp5KfQV42ET8A91HUErbX/xn8x/KKpW6aHlVnab3lZhezWKki1xYa61XFCC9K+wkvqYRw0kmIUwki4GcMeOhAsSP3uPhQ2eBkbKwsf1qOoonu4PtW/cP8y0bxGHWQZXFxy6jyPKs08yxT01sPji1xu9xNkGlO7rSztLYzpcr306jiPMfmKapBSurnGSi4v3/QZ08XFtMrKLMaWdsLbEOP3f5VpomFmFLW2Red/9P8q1Ok+v7idR9P3lG1Nm5CdyX94fKljJTZuOAIpidAGBJ6DLr8q6ceTEw+5Cgk6AAknoBxNCsHtyJ3yd5SdFLDQn0OnrUO0t4ImjkRQ5LKyg2AGotfU3t6UtwsAynoQfcb1J5d9h+PBa9Q+onGt8tDxvDh/xN/A39K9/9QYf8Z/gb+lM1x9xXbn7A7amylM+c3YNa6Djcd0a8gbDx4+j3u+iLFZYkQ24AA/Gwv8AGhWzo0dROGvGwYE9LG3A68vhU+xtqJm9lyt7ZxawJNlv0vXK6qctXpOj0kIyXr/0TbaiVbsVGg9pRltbjmUaEW56VzveJgZ2KiwIX17o19a6RjNpxlyln0tfNltrroL3I9KVPpEwCxSQZFIvGbjllzHJr6t7hR6fLOS0yL5cUISuPn9BSQV7DGWZVHEm1aqwopsGNTmbiwYAeAINz5/0rRJ0mxNcBvFQrFGFW4GUE+fWi30aQEqXP3nNvS3/ADS5vBixlI8AB8qeNzIDHFEOguf9WtY99G/kbKtdLwefS/F/d4W6SgehRvzArmCiur/St3sIgHEyr/K1cxiwMhBIFx8K0YpJR3MWWLctivpzrV2voBx0FWZMI4UsV0Gp4cOF7etEN1MGJJb5Q1rBb3HeJ0OnGwB99MeRKOoUsUnLTQy7OwAw2DZzYyMMkdxeztwIv01b0pL2vhexlyEk6Kw66jXXzBp23zmyvh4OGTvtb8TG2b4NS9vlAC0T8ypB9DcfM1mwTalv5s1dRjTg68UAA3CrDvb3fmaqCPXjwq3MwKJYAEFwT19kj3Xrc2c+iJnqMmsIrXQ0Cx4WFRtWzCvBQCaFa0IqUmtGqENRHXuSvKHO5Btc+80QnSdn4GOXZ6h1BsoIPMHKBcHlShjtjvHcjvp1HEeY/MfCumbTiCxOUtlezqBwAYi/xvQBRXFw9ROE5e18HUz4ItRXmuRY3YF3c/sj4n/ijxGtUtqTLhyrqgu5Ie2lwNR4XqzhMYkuqHlqDxHmKbmbn/cS2FYqj6L3LHAHypT2Ztd4wAe+nQ8R5H8vlTg690+R+VIUfCm9HGM1JSXt+pTqJOLTQ3riElQMhvYi45jzFLu1R9u/+n+UVVjcqbqbHw/WtEMThJHUYjLdXF2y/dI7puOndven48KxSu9mJnkeSPG5Sq/snGNHmHFCRnQ8GHMH0qherOD5+laZOkVwK5pMaoMfgmZVWEBmKqLxroSbC5v1NE5dkwG94o/4QPlSPFJlZXHFWVh5qQR8qacRvNFkuobPbRSOfi3C1WhNNeoblxSTWmyssuzzyA/0yflXuXZ3h/8ALSyqWFYRVO58Id2flj7s2VFiywkGI6214g20v5m/kKuTsw7JYVjvcMysSB4DTzpY2HhpUh7Sx7Nm7vS6nK1+l/jlNGY8TE7L2hAK2AYgajxvz0rDlg1O2bMDjVL+UH01S0gXtB+G5W19ONB97t5WQonZ5+4rFrkW4jL7OugB9avCZVv2eU5ugGp9KNPgXaBEAOe40JHDXU9NKZ0eOTk5LZC+tyY4xSatnNU3qFtYtf3x/wBtRrtHt3AijOc6BF7zE9QANa6Rht15CTmKADxJ/KlnZ2/2GgZVELMFY5plCXbU6qvHLY9QTlU2roTxNqpSOWssYu4x3+0L7qblRkl8WqvKP8ltVS/AsODk9dQLaXOoco9nIl8gsDrbkPLoPCqmIxAljTF4Vw4tmFuEifeXX2W08LEC/CppNsx2GVwWZA6qAcxBF1NuQNrX4X0verz6aMsemJSOaSlqYqfSKrOIIxqTJoL2ucp+Fr0LwMuQBDGb21sQfD8qX8TtSbFzduTYhvs1+6o5D+vmaO4fGBs5tYnU63sTqdbDma4eRtKjs9PFS9QL3seIIAmjZtVINxobkX5ajh1ox9HOE1B6anzOvysKV96cYCyoVBMeue+puBYW9KMbt76YbDwPmz57d1Qt72HDNwq+iTxJRXInJOPebk+EV96sQZMdMQbqpVPKwH+69Vt5J80MV+IYg+6m47rJ3nDWZtSb3DEm5J8zSHvBODJ2a6hCbnlfTn4UcMlKSS8Fc0dGN35Bq6mp3TuA9GI94Fv5TVRmINeQpJIwRWOpAtfT3Vv+Tm1eyJa1ING9rbrSYeLtCxYDUi3LmRQRfO9UhOMlaGTxSg6kjzNWpNbvatDarlDwmtMtbGsBqAPAbVA+GUkm51qwSa0y1AnX9oxr2SoqHRgmUG/dHeHjyt60tyte5sF8BoKZNu41cwkiIN15frpSpisUkQvKct+vHUX4cTob1xJQfhcnczSQH3sHcj/ePypfidlYMpKsOBFHN48SkkcbIwYZiNPLgRyNAwa6nSr+0k/k5Gd+u0MWztvhhllGViLBh7JPiOXy8qWgpGhBBGhB4jzFbZrEHoRTlt7CRsjOwGZQbNz04A9RfketVbhgmkl9X6f+lkpZY7vgT3iNvOruy8NiGsIu00uRYnzOnA+6tthQdviFj1y/e8hqa7ZsvaECxFUBsg1AS2g0FjzFWz5tG1FsGDWtTOIJH2khjbLHKdFNrKx/Cy/dY9Rp4VgwzxFldSp0t0PHUHgaZfpASKZBicOVJRgJMrKWF9FLFCQNR1PGh+08UJYYnBBOoPnYX+NVWSTrbZ7P4YyGJRyV7figZatJNK3tTt9HW76SZsVMuZY/8NTwLD71udjoB116U/HBydIflmoRtgrY+5WKnAbKIkOoaS4JHUIBf32pr2Z9G0K6zyPKei/Zr8CW+Ip2luHjHM3J9zX+JHuFSt4VujhhH5ObPqckvgB4jCJhkRFT7EAIAdRbhlYnj5njS1jtjrJM/wBWIUgBssnAk2JVH1J0I4j1roFgwIIuDoQeFQYPBKlwLjXQ8TY8Qeovr6edMnDHkjUluKhlyY3cWIWHgkjyM6FnDqOyUguTqwUAGw9k3JIAAJp/wuI7RFcAjhoRZhrqCOFVMHBCSzDKHaTMdbNfVfS4J08T1q5AmUlQLAjQfu90/DLVMOFYoV5GdRn7s78FnLbTkTY+ViPyr572lsZsJiTBIua2sdyQHTirAgi+nEDgbivoMnVf1w/80B2/s8SqAY1cWtYgEllCslieBILpca98dKs8ansJboVvov2tHFC0MsgAknPY2bVSVGYHW66ger+NS7x7djw0OKw79lJPHrCTYnLOeNuTISTYcsvKkLGYBTNIsLMLOyC+jgElULDlqAGGhB5aigUcRuQRYjQjoRx+NJ7rjHSFKw9sDHLl7NiFbkWOh8L8j50f243ZWky6EDW2hJ1tSQydPjWrkhGUsxU2ut/w8Le81z59MpS1Jm/H1jjDS19hcx2MzBiGuW9r9dKFxmtIxYeB/KstoD6fAVojFJUjLKTk7Y3Rb2TNh1w97FRlDg6lBwB8QNL9KFBgOVDYZLEEVbxEwIFuf6tVFjUXsgynKVW+CMyXuPEUV3aD9qDGqvY2N2y62ue98L0ElsBc/iHDpRzd7EiMnXIw8TY34HTiL/Chl+h0XwJa1Y0YzamJlQxtGjAXVirC57oNgMtuDHUfhbQUiYfQAHiNPdTfjcQYos91U66KxsW1C929tSenAmlGFWNyeJN/fqT76V062Y/q+UrJCK1tWzL51Ps/A9tdRIqyfdVr97ybr4U9tJWzLGLk6RWy1qV8akxWGkiNpEZPMaHyPA+lRgipdgaa2Zqa8Br116VqL/oUQH0G+6kcc9o1CxkX65eVhfj+vChH0ibrROoxHZs2VURxHbMEQmzDMbWANmtrYDpRbBbS7IqshLK1sr6cTyfx8edMSEMtuN+vP0q3Yira8jXlk6T8HzhtaGMv3IuzXu2BOp9qx0Y8PHXWqRw69PiaePpF3Mkw9pYFeSEk+zxiIswB5leNm8LHWxZcwexZ5Y1kRAysL3DKPSxNL0yWw+DxybtIp4LZ8bZs4c2GgXmSba+FTbXmdVMYLMpPFtT42Y6+GtZFHIhPcYcVItY35jz/AKVtt3BSxOEkR4xa4Dixs2t/D/il6bluTJpinpL/ANHCRCWQSqrIyhTmFwQeI1ror4iKM2iiCplPs9mq6ag2LDoOVcb2TjWw8yuozfdK/iDch48CPGuk7M2/g3JkDtE8gGZQLM3AcANeHEdKR1ON6r8DuknDTpfKJt8NpLJgZ1Cj2X1XVdNRqNNDYedcphdlXT2b8D1tqfd8qb/pA2yzCPDopjjPeN/aIUjKD0F9bcdB5UoIC18oJA10HIaXpvTRqFsR1U/7np8BDYeBkxUyxggAnvG3BR7R/XMiu3YHDLHEkaaKrRqB5EOQfQ/9NJP0WbJtG0zD/EOVf3F9o+pv7hT5hSMysebSP6AWrq4IaVZiyZJS5ZpiJ/tr/gVR/FIAfhf3VeOjEeooBiMVwsB33DOwPAKcwW1ulj60bkkvYj09adONULTJbVuorVTet1pYRNuRnDcQxB870zYJ7xxM3G7AnqO9/QUP2vb6ygK3DZfXXnRpo9AANA2lOyStICRozG+n3Rf5f0qlsrE3Re0PtAHN48deQ4Ciccep8wP176VN78Hlw0igkBELePKw+PwpTlUWyVbRyCfFgYmaTDnLaSUItvaia6W155TqDyOmo1rKc13LFix1JN28yTqfPwqOaPLI1+OYn36j51IsoAseHI9OoPhzHr1rDd7jWa2raFspDZVaxDZWF1NtcrLzB4Ec71qTrXt6gAhvJttsWVJjjQXJAUc7G5voLkW5chVHCYEdmb/eB9AeFvgagU6jzPwFqMYHCSOgyKSANT/5qr2RZP3F3KVYg8RUwq1tLCG97EMBqLcapxo34Tx6GrIgQwewZ5kzRwyOgPFVuDY2IX8ZvpZbm+lM+w92xiAVfMGXQZR3h4e+qG6W82NwzJHCrSqWIWBlYglzchctmBub8dDc8zXV9yVxEUEnbxWnmmefKsMyoplbMytJ2bcCTwuAABfnS5wlPZOhuKcYcqzk+9W7skJUrnaNB37nvD9oj3jwoDhmA0ze+uzfSps/E4nDBkVVMRvIolJLrqLIhQF7aNyNmIsSK4gVN9RRhBxjTdlcklKVpUEG4cbitYnZTdGKnqND7xVASFG6j9fGiOcEXHCi0VTHTd7bsU6iLEhDJ7IzqLSX0vfk3I0J3x3a+r2ljUiMnKRe+VuVj+E/A+eixiGtYnqNenjTlt/aats+JA+bNkYa30B1v4gi1uIrO4OE048M2d1ZcbU+Vw/Ing1mW/SvUNZl/V60GM6/upDbBIrgWy3YNwu3eNyeI1NZu1vdaZsOzB1BPZsTZyoOnH2tOuvnSIdtt2RXNaFDZEH3rcCSNW14Dyoa+DdZo4yrfWpCCBcd0HhbXibE66cqb3LdJbIOilfln0lgMSr6hha1/G/AaetaNsnDtqYo7nj3Rrxvfxvf3muZ7MGMiJKMJgCRlbjbiLSjS9tLEcaY9ib5QyxkuSliVufZzLoQJB3Wt4GrJp8BnCUdpIMHc7CmRJAhGRsyqD3b8eYvxF+PL0qPfPdmPF4eSPKna5LxSMO8rA3AzWvbkfAmrOB25E6lkkRsnt2INujeKnrRPCPnJbkQP18qlFFRxnYX0W4ozxNMY1jR1ZrPmYhSGsoHC9rXNrUeggijx2JRVTIXLINNHYksq9ASCbcrX510kuI0djwQMx8hc/KuMbGzyYtJXe/afZyd1i129p1GuRQMpudAEFxltSM2JTWk39Dicm5eEX9t7n/WmlkJysqARnkDnFjYfd4g6cGvypE3f2CZ2lhLPFIilrixFgQCrC4J46W0ruOygqxvGJM5BBIY94BuBIvcKcul+lVcXGvaaKoZgMzAAE3Nzc8/8NffTcODRFRZn6uu7KmabLwwhiVVFlRQoHQaD5Vs5tYDj2IH8bkX9ymrDr3D+uFD8TIFnLE2VMNGx9GlJ+FdCBhkC8bjVVrAEsL5R90qCY7g/vKQfSruxMS5yIfu8T+yBp87elLWxdvRyxEzRkNfPGpB0ViTcE+1diTm/atyo7sjbMQuGvGTwzCwPrTZ7oERoik1tU4NUcE4IzAgg86uCsrRcD7yCzxOBqD77EED4mim1b9hNlJVuykKkaEHIbEHkQbVR3gjusbdHUe//wAUWxKXVx1Uj3ijJ+lEE/c7YbYvAnEPjMaJLyCy4ghbr7OhBPTnQP6Odn/2hJKmKnxLBYwwAmbW5sb3vcaim36GJc2z3HSdx6GONv8Acas7i7hts+VpDiBLmiMZURZNcyNmvnP4SLeNYtxtHOp91g+1XwMOih7Zm7xVModmJ5m3DqbCn5txtkI6YZ2/vDrdQZiJW494IDl+6dMvI6aVBsqLLvJir84Aw/gw4/JqW/pCmMe2kkvbKcM48lKn5g0CAPe3dmTB4rsBeQPYwtaxYMcoU8swbQ+h0vXQv/SGy8BAhx5DO1lLs0li3EhEQ6KOpHDiavfSLhl+sbLkYezjY4/42VvnGKD/AEu4Ez4rZ0OYL2rSxhiLgMzQrw9RQIAPpG3QTBiOfDEnDynLYtmysRmWz/eVlBtfpxNxa59FO7GHxSTyYmMSBWREuWFjYlvZIvfMnuqxvju1jYNnESYxZMPAIlEKwhdMyxqc983dzX15CpNgmTD7vtLArGaSYSIApJJWZI72GpGWK9TyQT97dlLg9oPHb7EOsig8OyYhst+Nh3k692ugfSRuTAmDaXCwrG8Jztlv3o+D3ueQ73kp60P+mbACbD4fGopF1yOCLMFkGePMDqMpzC3V6cMXtwJPgVexhxkTob8O0tG0V/Bg7rbmWXpRII21sJh8Phdk4xR2BYxiaWId/vRXdvZa5GVzwPE6a0Ug3rwLHu7ZxCH8MkcQH/yYUH41Jv3sw4XZMKqdcJiUeInWyh5Fiv1IV1B8QapYXbG13HsbMxQ//HICfe0gHwokDUW8sP3NsYT/APoIv9siVx76QMGiY1mjngnWYCYvAAIw7Fg65RI9jdc3tffro8s2OP8AibAwz+IaE/kaQPpDaTtIe02emB7rWVMtpNRcnKoHdvb/AFVGQUZlvaruw5BdoyBr3l08NR8j76qmqruQbgkEHQjjVWrREMckQLIuUat05D/kij28uz4YooVWKNWYliVUAmwA1NvGlLd3aijEKcQxyad48vMDlRzfzHdpKnYyDKiDVSCCXudLcRYCs0oy7iRpi4rE35BmNhAS4AGo4etD7/q9RJiJL5WcsLcKn/XCnpUZ2N2Nw6R4gH78gJUcg2paw62/OmzZGEjm7OQxo0iAAORdlI0OvUGufttc4jFIyRNmU90Bhz7t9VsOgvzNMUW1ZMHBJiSFZHmKhe8XDDOHzKwW2qEcTwoYsmiKjk5/U13DVJx4H0Q8b6g8QeB8xz5e6q2OnMKqoUZbgCx4AmwAHO1b7QjnBcQz4NnjOVlkzx62DWzZjfQ8vEcRXPdq7yYyGZFxEQQsQQTcoVJF2Q3toPdcXp7nG9i7mlu7/wBMv72QuZYez7vausVxo12dBoR1DXI4d0dK7dgx3RauPYDHx47FYeNY3XsJBPmuCLRg2zDldio48665s5uNG090Zcta3RW3ge0Eoyhswy5TwYNYMOI+6TzHmKUsLsw4V2ijQuScypGyBgL2uGlYd2+nE+zY0y7VnYzZVD2QFiUaMHMTlUWkPS54etVpJGt3hKRro+Hjk48f8M9aolcrUqomHJmi32+OHx+Tf4mYeAKD/dzCxCXuUbNbPpmRjfLfnb2tKGxm8znkD7rdz5rf1q/h8QO+eOUC4ETxcF4ZXPSw00oZh5AJZIzx7gJ5aCxPqfnWqKt+4mdr6tmELcvD56/nQ3aM0ccj9o4TtIlgS+t5HEojUAftEe6it9WNtL6dOFcx+lzaZTEYdV4xlZyPFTZPk3vqzlpTF8sY8bsgoqqF7qZQttRZRb5VIMOCtmW55Vdm2kpjEl+61iLakg6i3nx9arqXYZn+yTp94+ZrVba3KcBHAIEjyjXXl1PKr+Ek7oA9/L0qnBAMt3IRBwBNtPE8vKrOHxUbew6t+6bj3ikSRZEW3m7kY6yLRhTc0v7fe5hX9rN7rVJtDebDwHLJJ3xxVQWYeduHrVZbRTYVyUvoRFsNOnScfyKP9tBtwNozHazxPNK6/wB4UK8jsvdJIsrG2gWh24+08UpxZwsmHiiDCWRpwbBTnsQRoLAG9/CosJs3FwbTiyyxLNP2sqSqM0Zzq7PZSOYvp4iuTPqsUZOLlut39lX+W5oUJNJ0Me8m01wm34pXNkaJFkPIK4ePMT0BAY/u0U353HkxmMgniZMmVElzGxCqxbMtgcxKsRbT2R1uEDbsUuIMWIxmJXvSPhmfswAgiZtSFtcXJ8daOxti8LPhsDFtF8sga47JT2ahSyZe0zaNYgAEWtVX1mFOr93w/wDHnwHtyf8APcK/TRtYJ9VjQjtVk+sD9nJ3UJHizG37hovtrAptnBQzYeQRyKwdCb9x7WeNiuqkGxuPwqeBrm+8O78irHPiJJWklxJhcuNct2CyAk80QEDgL25Ve2zsX+zmjME+MjMkyRs4ZVRlIJNimpYcswtxqq6/C2knd3X3ck7Utx52xs76vsafDSTdrLHh5JXYkliA5kzd4k5Qe6Cfw1HtDbjbK2XgiIg7lY0KlioBMbSObgG/eFvWk7fTdwQQzzibFdoCkZaaVW7ZXtcC3eIFzo34DpbWo97NhQx4eJkExMhiCyPNmRc+pvGTe1hxtbhVIf1HDPS436nS/B/qWeGSv4HbZm1RtnZ2KjdFjkuUC3uAwAkhfXlnH/SaVt9sRm2Nstw1pE7JdD31IhOtuIIaMetDt6N2cKsWKWFHWXB9iWZ2zCRZQDex0BFzwtqvjV/ePdvBpg5ZUhVCIonR0d2kzObWdDcBDoL3/Fwy1Vf1LG9Oz9Trx5qvPm0Tsy3D+8e8EOO2G7GSNZmVC0eYBu0jkUuFQm9jlJHgRXM8PhMMwvJsnEkHUSQSyOCOtmRlHW16a59iYeTBhhh1jP1FcSJ1uPtFF2RjwN/+7wrmYiRXLLiEjbibrKCCeWaNGv51p6fqY5rpVWwucHHkZi2AT7u2IvAGG3xsaX95cRAzp2D4xtDf6yUNtfu5CemtEExeJHDaijyxGJHw7OhO22lazSYsYmw0HayuR/7qC1aChUqnOCCb89R41ahbMDpYjkb+/hVmJQVyuARy8PI0LICQtF8LhfsrgcBmPqf+fhVc4ACxDG1+BH50QXEHLluba6ctaDZGCXa0gNXcpOtU8cmV18QDwI4+flxq4KjCdX3c3TgTZQxIh7bEmI4pQcxvKoaSFQqEHTRbDjr1rfeG85kEuEU3aU5D2pS8f1uOJx9oFvaPDd0Wz9uTzBVU3T+kJ8NCcNJ/hgt2b5cxUE3KEX9m5NiASL2tbgVwmIgkAyYqAhrA5igdAALFQQDcFFFj58qGiLdtbjFdcjQMdI6qqXWMI6LI5Ase0kKSOjOCQIoweAv2nBcthY3owCS7LkbExojKpm0t3XDFls443By35hj1rleP20yTBVmWOIx95kVCVYZ+AAub3tbo54XvTluhjJNpSKGMhwkHZGQuxPbTJYoAlyqICM5UcSEvxtQhPVVR5DO1dysYNx93kwsTMQBJKbtfkgJ7NPcb+bGm/CTBIxIxsoBJJ5BRreqkq94i3E0vb7Y90gigiPelck3/AAJqw8CWK+gatHCBixvJNRXkrbJ2vJM00jJiQpkIXLHE4AA0W9ib2I01qeTafZ6u5jXjebCnysTHINdelbbG2PjYowIZUW4zGN7mzHib2trar+JXaJiYMIy2U8bWOh1p8MOKSTlp/wB/9GfJnywm41dOvpi/xBOz9vRyRyMkkb/aC5QOALBpACr6i4jI9a12MoYuzhs4IJKnXvai49/uoTh8NPED2scYuy2IAsTlkGtueot51HtIGKGSaN8syxxsGFi3elQPcHQg6ix092lpVibS4DqeTeqHqJtNFYg+Q+BIrjv0t4ZhjEkawV4gFGl+4TmBA4e0Kb9nfSIFUDFRG/DtIdQfOP2l9M3pSV9J0WIbFhpInAKXjUd6ydSFJykm/Gx08KTLJGUbQXCUZU0UNj74YjDqIxkkQWVA41XXQKw1I8DfwtVvF7zY2TNcqLm66XKkcLNpb1vSzs45nHhrRd3NKeWa2TDpRRO1MVG+dndm43cB7eIJuB6UZ2dvzjDcXDW4d3n00NqouoNT4JrL1sTQ70l5DoTDeI25PJZnazWt3eXM2PXxoWwrxpb1qrGlzySlvJllFLgL7obdXCDFFjZ3itF3cw7RQ2XMOlyONXNr70xnH4fFoJDkUB4mFspswYISejnpqPHSDclo/wC/rPnMRwUzOEIDkI8ZIUtpmte16cN4MFg5W2jI4ieS5bMz2kU/VoGw4jCm5DSZlOUEk3HK1ZZdFilkeV8tU/saousklHSJO9G3MPNEIcOkgXtpJ3MhW+aS91UAnu94+4casf24cTtDCywQu8iJHH2dxmdkzlrHgAQ3PhbWug47BYOGZO0TBph4+0QBhHlLmWPtVCnuq6xAA3Bdhe2U60L2bt/AQPCqvh1WIQWdVUsSfrMMxLgFm7giY3/EDzq8ejxxSj9v/LkDySbv+bCPvDvQ00bwOpDLinmDNJmKe0BFa3BcxA1tpwovvlicRNAk0mAWLtmQxyiTPJci6DIBdSyjQEC9Gdn734cQYY5h24jKnLhzeN/q7iQ91LEPOEYAXHM2ArbB70wDLO8E5nbsGkVcO10aOPsHIlvldcpLoLCxDXPe0kejwxaaXG63fmr8/BHlk/Ir7S2/i8Us0ZwpKzMhyiOQlXS0d08SUCnxBHWqmKwGOxnZ/wB1kYxRrhwVicXCErZifvA5r8LG+gpzffoo3+BMyrKvfdVRmh+r9nLdWbRzKO0AOhubkXqjtLfRjmKxvlEeJXWWH/NSJUkZI2tmVomNgNA5sTc1fH0+LHWlVX7UVlNvlgrFDa2JhSFopGR2KC6qrO0WYlXYkElezY62uUPEiocJhtpzxt2YLIQuCYfZC6qwQJY6lVaUAyDhn48aMr9IDu5eLBMzM7XIdjdLzsqAKmjA4l+90A050v4be84VVhXDQpJEUaMyZi8b2i7VgjWt2nZK1uWZrGxqLBiSpRXvwiOcvcK4fdjaksXYdtGIVKoFMwCMto2QqUBzoRLHY6+0OdJE+EkBdexgcrcNmkCyAqSDoJlJ1FuBvannZu9mPnVjhYICiAd1SCY1VUQAK0oYgdkp4HUdKB43Yk2d5MTsuadpWeTNG7pbMwYhVQMCAWNr/i8BTYQjH6VRVuygNjzf/blOn3ZZiPMETn51n9jTWB/s6Pl3jNLl48R/ebW9akfA4MKc2zNop3Abhjx173ei9mrS7OwhW/8AZO0Se61gz5T4huxvY8fWr0AHzYFwpEgwOFTixEqvIwGuUASSynlotgeelCMOw43Guo1p7wOyWJP1fd9iTZlOJmkZdRpdJMi8R150pb6YGWKe+IeAzyAtJHCRaE6BY2Ve6py24X8zxIaID58Rrx0rxZgaHW4dOvTnWwv+v141Wg0SY975f1p+jV9ALDyoTKdDRLD+yKhDbeDCiLFZQTl+zPwAPyNEnwcf4F9Reh29EwfEBl5qnzNFZjpRAa7PiXNcgADwAru+70MYw8YiN0Khgw+8SLknob8uVrcq4BhGuW8Db4CjuxN9J8AcoAkhJBMbG1ieJRvuk9NR4X1qyZEduQnnSFvXt6MY3sxlLxp3GLZVVlJvma2lmJGl72taiWD36gmhMkItJrZJiIxcWzd8nK1s19D7q0lwP1cmd44y8rghlOYxKxGe76XXUsWGpJ8rjNk7aUvf8Sd6WO3B7mmxdszmKPtWytIwJZWZWRCwKlmY6BsxIXSwsLagUcVHB720MQi2tm/u7REjRgGaEm97jjpbWkTePZPalphBOhQRu0KLYsntB1KkqxUXFgAQRyBFB8BvCpU4d5FSBnzBxceOYKb2NtdBxOvWpjnBt6Vyzp48eDLhTbSdbvzfn+cfmdAmwTIJc+MbER5GsrLELHRlcNGoJKkeR1pe2rJnw7oT3syqB65mPl3f+oUMixGy4XDieYkG+gJHiCMvAjQ1cnjNjqNNCep4aVryQUdjkKTYo4N8yjmCL+lr1cmSMx2ZsgOgIOtzw4G4oFs/HKjMj6ZWZeAsQCbakGx9KvYlBJHYEgX0OnHr3Rc1ypQakdWGVOHyC8Fhwksig3C2ANrXB8PSrpodsgm73N9QL+V6IGnswGHhVXFY5obAAENc6+Fv61YY1U2lhmdQRxW+nn/4qEI/7df8K1q23ZOi0LPjWpNHSiWFH2ux4ot/1yrVdosb91QB4ePnQ69T4Qa+dxr46UQDmuLbEwJLiJpZSAwGeRmsMxHdDHT2Re3SisOHwgT/AAMzWGpdrX/ipO2X/hR6ng3lqx5U04M5l8xalyCjbe+cR4P7CIR3dAWUtdQbm4N9LkBb+NW9zCpwcRZI2e7gsyKzGzta7EX0Fh6VDvAmbBSD9nN/CCazcZ74S1/Zdx77N/uql+kv5DOPkSyho4m14GNDpa3C3UirGxdiYd1ZTDGucEHIuTRtPu2vpQyWItLx4Lp4XJufgKPbE0e3QVW6Ct2cv2FeNVs8qc2AkddeZspFjRfYeFld1b6jHiywaQFpQC65cpV+0vcgyofRbcKE4kfazoOUkij0JH5Uc3NSHOi/XJMM+RRbtVSzsEz92UEWJS9uB7pFaYcimX9qbMwFpTidn4zAMACJY7vErW9nMuZe8D+H1FV8LDs3KDBtnFxsF1DM62OlgO6unHnyroxwePjSUxYqHEqQNJo8hIKjXtodD/Br1qtM2MaECTZ+GkHZtYriB4cni8OtMogkSxldE3hDd1luW0sL2U3lPH86thbQA/8AqOxyDuBteAGUfbXottmG4BbYiqGYE2OFN7gaDKb30NTYaFfqq5dhi+RQzEYUXsRqCXzHnyHGpRAHiMLgAL4rb2Im5FY5GYNrYWUdpQne3ZcBwbHZ+DkEMLLJJi5e7IbkoY8jAMy/aq1xYCx6V0fYss6qow2yYoTYd95IY1BI7x+xV2NyDy51tvFs6eaJxj8VDhoSjoFhkKoxIJtLJMNQLAgLl4Ne99BRD5zVra1hNYtzr1rDblVCGH51gk6itWW3OsZL1CF7GH7aO/IL8GNG5Wv5VlZRAylsl/bblnPHyFQbTYtbT2jf0GgHxrKyoQ7NuYRBgYE7xCgSvlKOrdoWaRbEXzgEXW+ltDfQtbBWXI9xG6lQCCp73Pw5el6ysrD1Unrkn/jx96f7FMb18gzY2zTh5JFY3iBIhF3Y98k2DElVC2yKAFtfnegW29nxIl0M6mWUl1vGTnIDXYlDbSxJvYWPrlZVMeeeOUlH+bAWyr3/AHKuBsLZsRJbSzZ4V0Nv2ATx+FDdutlYskkJQqCS8ymTNbXuqNfO9ZWV0e7OS3f5fsdTF/T4Sx6rfFnJ3YkljxNyfXWvY8Y6qyqxCtxH64elZWVDCi/sI6P5j9fCiN6ysqrIamoySxsDYeHGsrKAAbtKJSe4GJ5njeh1ZWVcJlSfdPpXlZUIHsK1oYz4f1NMOy30086yspUgLkJ4s58PKttTFNb+AgfOhG5OIBMoX2SsZtw17wJ/XSvayqr6WXfKDYmJe6k6XFHNgsTIST92srKqwx5OZ4xv75ih/wDsTfzvTjuXMO3Pa4ZpVyrfIgkWwVvue0faGmU/1ysrRDkW+RzlwOzSr9kfqjtYgRl8I5NuHZ9zN4gqeFWo9hSiLubQxVuzY2PYOLdAWhvb1v41lZTSEe09k4vsVP18m2Q6wRcfZ1ygda22ds/GthRfGoFC6ZcMoblbMzOwI8lHLUcDlZUIWdn7LxTIofHNl0v2cMaNbMbjOc1jbmALVL9Tw0UgcyTYiS9ljedpjc80hZsoYfiAFhm1AvWVlB8kPn/fDDGPHYlCjIe2dwrWDBZD2iA5SR7LjgaCMt+FZWVRkNLVqT0rKyoE/9k="/>
          <p:cNvSpPr>
            <a:spLocks noChangeAspect="1" noChangeArrowheads="1"/>
          </p:cNvSpPr>
          <p:nvPr/>
        </p:nvSpPr>
        <p:spPr bwMode="auto">
          <a:xfrm>
            <a:off x="2057400" y="1219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>
            <a:spLocks noChangeAspect="1"/>
          </p:cNvSpPr>
          <p:nvPr/>
        </p:nvSpPr>
        <p:spPr>
          <a:xfrm>
            <a:off x="838200" y="381000"/>
            <a:ext cx="74275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70C0"/>
                </a:solidFill>
              </a:rPr>
              <a:t>Uses</a:t>
            </a:r>
          </a:p>
        </p:txBody>
      </p:sp>
      <p:sp>
        <p:nvSpPr>
          <p:cNvPr id="4" name="Rectangle 3"/>
          <p:cNvSpPr/>
          <p:nvPr/>
        </p:nvSpPr>
        <p:spPr>
          <a:xfrm>
            <a:off x="681184" y="1401083"/>
            <a:ext cx="7970335" cy="3739485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</a:rPr>
              <a:t>Measuring change over time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</a:rPr>
              <a:t>Benchmarking against a Bay-wide norm, other communities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</a:rPr>
              <a:t>Maximizing limited resources through smart behavior selection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</a:rPr>
              <a:t>Informing outreach to target audiences</a:t>
            </a:r>
          </a:p>
        </p:txBody>
      </p:sp>
      <p:sp>
        <p:nvSpPr>
          <p:cNvPr id="3" name="Rectangle 2"/>
          <p:cNvSpPr/>
          <p:nvPr/>
        </p:nvSpPr>
        <p:spPr>
          <a:xfrm>
            <a:off x="6705600" y="6019800"/>
            <a:ext cx="1919415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521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1" name="Text Box 44"/>
          <p:cNvSpPr txBox="1">
            <a:spLocks noChangeArrowheads="1"/>
          </p:cNvSpPr>
          <p:nvPr/>
        </p:nvSpPr>
        <p:spPr bwMode="auto">
          <a:xfrm>
            <a:off x="2051099" y="101600"/>
            <a:ext cx="472440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200" b="1" dirty="0">
                <a:solidFill>
                  <a:srgbClr val="0070C0"/>
                </a:solidFill>
                <a:latin typeface="Calibri"/>
              </a:rPr>
              <a:t>Citizen Stewardship Index</a:t>
            </a:r>
          </a:p>
          <a:p>
            <a:pPr algn="ctr" eaLnBrk="1" hangingPunct="1"/>
            <a:r>
              <a:rPr lang="en-US" altLang="en-US" sz="2000" b="1" dirty="0">
                <a:solidFill>
                  <a:srgbClr val="0070C0"/>
                </a:solidFill>
                <a:latin typeface="Calibri"/>
              </a:rPr>
              <a:t>Measuring Stewardship Progress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255713"/>
            <a:ext cx="1524000" cy="1391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Maryland Counties Ma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406" y="1295400"/>
            <a:ext cx="2287753" cy="1250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255713"/>
            <a:ext cx="2012817" cy="1425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09709"/>
            <a:ext cx="1533622" cy="201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167104" y="3098020"/>
          <a:ext cx="8672095" cy="2449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03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9294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9294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9294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99294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119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b="1" dirty="0">
                          <a:solidFill>
                            <a:srgbClr val="000000"/>
                          </a:solidFill>
                        </a:rPr>
                        <a:t>Regional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b="1" dirty="0">
                          <a:solidFill>
                            <a:srgbClr val="000000"/>
                          </a:solidFill>
                        </a:rPr>
                        <a:t>Index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eaLnBrk="1" hangingPunct="1"/>
                      <a:r>
                        <a:rPr lang="en-US" altLang="en-US" b="1" dirty="0">
                          <a:solidFill>
                            <a:srgbClr val="000000"/>
                          </a:solidFill>
                        </a:rPr>
                        <a:t>State or</a:t>
                      </a:r>
                    </a:p>
                    <a:p>
                      <a:pPr algn="ctr" eaLnBrk="1" hangingPunct="1"/>
                      <a:r>
                        <a:rPr lang="en-US" altLang="en-US" b="1" dirty="0">
                          <a:solidFill>
                            <a:srgbClr val="000000"/>
                          </a:solidFill>
                        </a:rPr>
                        <a:t>Jurisdiction Index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eaLnBrk="1" hangingPunct="1"/>
                      <a:r>
                        <a:rPr lang="en-US" altLang="en-US" b="1" dirty="0">
                          <a:solidFill>
                            <a:srgbClr val="000000"/>
                          </a:solidFill>
                        </a:rPr>
                        <a:t>County or</a:t>
                      </a:r>
                    </a:p>
                    <a:p>
                      <a:pPr algn="ctr" eaLnBrk="1" hangingPunct="1"/>
                      <a:r>
                        <a:rPr lang="en-US" altLang="en-US" b="1" dirty="0">
                          <a:solidFill>
                            <a:srgbClr val="000000"/>
                          </a:solidFill>
                        </a:rPr>
                        <a:t>Municipality Index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b="1" dirty="0">
                          <a:solidFill>
                            <a:srgbClr val="000000"/>
                          </a:solidFill>
                        </a:rPr>
                        <a:t>Community Index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Index Survey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Index Survey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Index Survey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Baysurvey.org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Pilot Winter 2015/2016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Pilot</a:t>
                      </a:r>
                      <a:r>
                        <a:rPr lang="en-US" baseline="0" dirty="0"/>
                        <a:t> Winter 2015/2016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TBD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Ongoing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Result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Pilot </a:t>
                      </a:r>
                    </a:p>
                    <a:p>
                      <a:pPr algn="ctr"/>
                      <a:r>
                        <a:rPr lang="en-US" dirty="0"/>
                        <a:t>(+/- 2.2%)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Pilot </a:t>
                      </a:r>
                    </a:p>
                    <a:p>
                      <a:pPr algn="ctr"/>
                      <a:r>
                        <a:rPr lang="en-US" dirty="0"/>
                        <a:t>(+/-</a:t>
                      </a:r>
                      <a:r>
                        <a:rPr lang="en-US" baseline="0" dirty="0"/>
                        <a:t> 4.9% to 9.8%)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2016 TBD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Scalable to most local level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3245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990600" y="2133600"/>
          <a:ext cx="7086601" cy="35219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399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642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8243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806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Pilot program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(2015)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Rollout Option 1 (2016+)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42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N=2,000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All states statistically significant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N=5,200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06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MD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400 (±4.9%)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1,000 (±3.1%)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06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VA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400 (±4.9%)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1,000 (±3.1%)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06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PA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400 (±4.9%)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1,000 (±3.1%)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06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DC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400 (±4.9%)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800 (±3.5%)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06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WV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200 (±6.9%)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600 (±4.0%)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806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NY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100 (±9.8%)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400 (±4.9%)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806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DE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100 (±9.8%)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400 (±4.9%)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3" name="Text Box 44"/>
          <p:cNvSpPr txBox="1">
            <a:spLocks noChangeArrowheads="1"/>
          </p:cNvSpPr>
          <p:nvPr/>
        </p:nvSpPr>
        <p:spPr bwMode="auto">
          <a:xfrm>
            <a:off x="2051099" y="1180981"/>
            <a:ext cx="472440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200" b="1" dirty="0">
                <a:solidFill>
                  <a:srgbClr val="0070C0"/>
                </a:solidFill>
                <a:latin typeface="Calibri"/>
              </a:rPr>
              <a:t>Citizen Stewardship Index</a:t>
            </a:r>
          </a:p>
          <a:p>
            <a:pPr algn="ctr" eaLnBrk="1" hangingPunct="1"/>
            <a:r>
              <a:rPr lang="en-US" altLang="en-US" sz="2000" b="1" dirty="0">
                <a:solidFill>
                  <a:srgbClr val="0070C0"/>
                </a:solidFill>
                <a:latin typeface="Calibri"/>
              </a:rPr>
              <a:t>Sampling Methodology</a:t>
            </a:r>
          </a:p>
        </p:txBody>
      </p:sp>
    </p:spTree>
    <p:extLst>
      <p:ext uri="{BB962C8B-B14F-4D97-AF65-F5344CB8AC3E}">
        <p14:creationId xmlns:p14="http://schemas.microsoft.com/office/powerpoint/2010/main" val="2831751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711" y="30480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00B0F0"/>
                </a:solidFill>
              </a:rPr>
              <a:t>Why Measure Stewardship?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3400" y="1407624"/>
            <a:ext cx="8382000" cy="3659458"/>
          </a:xfrm>
        </p:spPr>
        <p:txBody>
          <a:bodyPr>
            <a:normAutofit lnSpcReduction="10000"/>
          </a:bodyPr>
          <a:lstStyle/>
          <a:p>
            <a:pPr marL="171450" lvl="1">
              <a:spcBef>
                <a:spcPts val="750"/>
              </a:spcBef>
              <a:spcAft>
                <a:spcPts val="600"/>
              </a:spcAft>
              <a:buClr>
                <a:srgbClr val="00B0F0"/>
              </a:buClr>
            </a:pPr>
            <a:r>
              <a:rPr lang="en-US" sz="3000" dirty="0"/>
              <a:t>Track progress in engaging the public</a:t>
            </a:r>
          </a:p>
          <a:p>
            <a:pPr marL="171450" lvl="1">
              <a:spcBef>
                <a:spcPts val="750"/>
              </a:spcBef>
              <a:spcAft>
                <a:spcPts val="600"/>
              </a:spcAft>
              <a:buClr>
                <a:srgbClr val="00B0F0"/>
              </a:buClr>
            </a:pPr>
            <a:r>
              <a:rPr lang="en-US" sz="3000" dirty="0"/>
              <a:t>Design social marketing campaigns for BMP adoption and behavior change</a:t>
            </a:r>
          </a:p>
          <a:p>
            <a:pPr marL="171450" lvl="1">
              <a:spcBef>
                <a:spcPts val="750"/>
              </a:spcBef>
              <a:spcAft>
                <a:spcPts val="600"/>
              </a:spcAft>
              <a:buClr>
                <a:srgbClr val="00B0F0"/>
              </a:buClr>
            </a:pPr>
            <a:r>
              <a:rPr lang="en-US" sz="3000" dirty="0"/>
              <a:t>Improve strategic communications  to build public support for Bay restoration work</a:t>
            </a:r>
          </a:p>
          <a:p>
            <a:pPr marL="171450" lvl="1">
              <a:spcBef>
                <a:spcPts val="750"/>
              </a:spcBef>
              <a:spcAft>
                <a:spcPts val="600"/>
              </a:spcAft>
              <a:buClr>
                <a:srgbClr val="00B0F0"/>
              </a:buClr>
            </a:pPr>
            <a:r>
              <a:rPr lang="en-US" sz="3000" dirty="0"/>
              <a:t>Prioritize investments in citizen-led action</a:t>
            </a:r>
          </a:p>
          <a:p>
            <a:pPr marL="171450" lvl="1">
              <a:spcBef>
                <a:spcPts val="750"/>
              </a:spcBef>
              <a:spcAft>
                <a:spcPts val="600"/>
              </a:spcAft>
              <a:buClr>
                <a:srgbClr val="00B0F0"/>
              </a:buClr>
            </a:pPr>
            <a:r>
              <a:rPr lang="en-US" sz="3000" dirty="0"/>
              <a:t>Improve local decision-making</a:t>
            </a:r>
          </a:p>
          <a:p>
            <a:pPr>
              <a:spcAft>
                <a:spcPts val="600"/>
              </a:spcAft>
              <a:buClr>
                <a:srgbClr val="00B0F0"/>
              </a:buClr>
            </a:pPr>
            <a:endParaRPr lang="en-US" sz="3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5290" y="5110009"/>
            <a:ext cx="2132336" cy="152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808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QTEhUUExQVFhQXGBgXFxcYFxwcFxwaGhwcFxcYGhUaHCggGBwlHBccITEhJSksLi4uGCAzODMtNygtLisBCgoKDg0OGxAQGy8kHyUwLC4tLCw0LCwsLCwsLCwsLCwvLCwsLCwsLC80LCwsLCwsLCwsLCwsNCwsLCwsLCwsLP/AABEIAKgBLAMBIgACEQEDEQH/xAAcAAACAgMBAQAAAAAAAAAAAAAFBgMEAAIHAQj/xABHEAACAQIDBQUEBwUHAwMFAAABAgMAEQQSIQUGMUFREyJhcYEykaGxBxQjQlLB8GJykrLRFSQzQ4LC4aLS8RaTo1NVY2SD/8QAGQEAAgMBAAAAAAAAAAAAAAAAAQMAAgQF/8QAMBEAAgIBAwMDAQcEAwAAAAAAAAECEQMSITEEE0EiUWEycYGhscHR8AUjQpGi4fH/2gAMAwEAAhEDEQA/AEV4lPFVPmBUbYOP8C+gt8q22fh2nXPHJYXI7663sDyzdasHZE4/zIj/ABf9lZHlhF05Dlim1aiUTs2I/d+J/rWjbIj/AGh6/wBRVrF4eWJC7mPKLXIzcyANLdTVaHHhvvR+rhT/ANVqvGWpXF2VlHS6kqIm2Kn4m9bH8qjfYY/GPVf+avHE+MXpNGf91SMJB/lP6C/youbXLAo3wCG2CeTJ8RUbbBf9k/6j+Yo2C/8A9KXz7NrfKvPrAHHMPNSPyqdxk0oAPsSQfd9zD+tRNsmQfcb3X+VMoxS/iFbDEL+Ie+j3H7E0oU2wDj7rDzU1EcOfCnRZfGvc1Tu/BNAk9gfCtexPSnZ0U8VX1AqFsJH+BfdR7qBpYnGM9DXmU9Kb22bEfufE/wBa0Oyoz+Iev9aPcRNLFK1e2pnbYyfib4H8qibYg5OPVf8AmjriDSxeAr2jjbDPJl9xFRnYbfs/xH8xR1IlAcUX2bu/NJGZsjLh1IzSmwGrBTkuRnbXgK8TZDBhmU5bi+o4V1/dvBxYvAIikh4i3PQtc3uvQ0rNl0rYbhxqb9Ry7ae7BjhOIjkDwiwuylJMxIGXLqCbG9w1rA0EUV2PbGwuwwOJMzAxCN8kY0UOwGQgHn2mWx5Ec71yFIT4UcGRyW4ephGEqiSRrViNaiVDU8amnmRlmJKMbJwWdgKFQV076IpIu0mEioWyKyFgCRlJDZb8CcwvbpV1srMuR+A7u3ucGUEgUS2huUhsAtwTbTTzN+VHNjbViClLgZSQKh29t5UAyXYggmw6UdUrFdvD29Te5xXe/ZBw2IkiJvlIsQLXBAYG3kRSrOtOO++2vrOIeSwANgOtlFrnx0pQnkqrQ3F8FKRarSLVqSSq0j1U0oquKjYVM71EzUGMImFa1uxrS9QI8bq4c9mQQQQTcGtyTeh021ZIMQ5SxUhQynge6PcdePzq3gsWknsmx5qeP/IrlZMc9TyPhm6OSOlQXKINtk9g2p4r8xS1ambbw+xP7y0tgVs6X6PvM2f6iOQaU9JiXAAvwHQUjyDSnZhSutSajfyM6ZtN0brjXvxHuoDtra84mOWaVNF0WRgOF+ANFgNPEGlzbB+3f/T/ACrS+khHW9vBfqJycd2bpt3EjQTNbxCt/MDTFuhtDte2+sRxzWyZbxoLXz34Jrew91J9qZtzF7sviyfJv610lCLfBjcnQ0pDhCBfCp5gC9ats/An/JYeTMPk9YFrW1M7aK6mYdkYMnQzKPB2/MmtDsDCnhPMvnY/7K2jFelaHaiHUyJt24/u4s/6kU/0qltPYxhiaX6xG4W2gXU3YL+PxvUmL2nFG+VmN7agAm3uoOuLEuMSzXj1Cg8PYN+6f2r0uUIcDYanu+CFcZ5e4j5E14Md4X8ifzFbbU2ayyv2cbFNCMoJAuNRp43oewpThToeoxkrRfGNH4TUgxq9D8P60LFYTQ0g7aC0cgc5Re58Kd/oskK9vGfx/AqD82+NJuwMLa8h4EWHv1HnoKbfo9kGeU82fX3D8gKz5XyhkMaSTLH0qYpg0UWchGUsRfQkNYedvzpJX0py+mOHXDN07RffkI+RrnqpenYktJlzN6gkYh+Ee4Vgw6/hHuoaoq1gsRkkVuQN/wDn86duhAZweyEJUsQqm+ovcWtp059fdVsYVY3Chjp94fMV5BLnVSpJAYXN76eIJsBcLqdLiqe2cUAoKOpbMQcuo53N/dw0qmPJLVRfNghouh92VvDh4BfI0jDmQNfU/wBKj2t9I7OMscCJ0LsW+AC2rmuHxrKePGp5sYWIJAuBYcelvyrQ37mCOGlSJ9rZpXZ2K3Y3NhYdNBQeXBN4e+rcmM8PjULYwdDVHJj4wS4B8mCfp8RVWXBP0Puox9aXx91afWl6/ChqY1IAvhmHI+41AyGmb6wv4hXnaqeYoaiwrFDXmU0zNGp5KfQV42ET8A91HUErbX/xn8x/KKpW6aHlVnab3lZhezWKki1xYa61XFCC9K+wkvqYRw0kmIUwki4GcMeOhAsSP3uPhQ2eBkbKwsf1qOoonu4PtW/cP8y0bxGHWQZXFxy6jyPKs08yxT01sPji1xu9xNkGlO7rSztLYzpcr306jiPMfmKapBSurnGSi4v3/QZ08XFtMrKLMaWdsLbEOP3f5VpomFmFLW2Red/9P8q1Ok+v7idR9P3lG1Nm5CdyX94fKljJTZuOAIpidAGBJ6DLr8q6ceTEw+5Cgk6AAknoBxNCsHtyJ3yd5SdFLDQn0OnrUO0t4ImjkRQ5LKyg2AGotfU3t6UtwsAynoQfcb1J5d9h+PBa9Q+onGt8tDxvDh/xN/A39K9/9QYf8Z/gb+lM1x9xXbn7A7amylM+c3YNa6Djcd0a8gbDx4+j3u+iLFZYkQ24AA/Gwv8AGhWzo0dROGvGwYE9LG3A68vhU+xtqJm9lyt7ZxawJNlv0vXK6qctXpOj0kIyXr/0TbaiVbsVGg9pRltbjmUaEW56VzveJgZ2KiwIX17o19a6RjNpxlyln0tfNltrroL3I9KVPpEwCxSQZFIvGbjllzHJr6t7hR6fLOS0yL5cUISuPn9BSQV7DGWZVHEm1aqwopsGNTmbiwYAeAINz5/0rRJ0mxNcBvFQrFGFW4GUE+fWi30aQEqXP3nNvS3/ADS5vBixlI8AB8qeNzIDHFEOguf9WtY99G/kbKtdLwefS/F/d4W6SgehRvzArmCiur/St3sIgHEyr/K1cxiwMhBIFx8K0YpJR3MWWLctivpzrV2voBx0FWZMI4UsV0Gp4cOF7etEN1MGJJb5Q1rBb3HeJ0OnGwB99MeRKOoUsUnLTQy7OwAw2DZzYyMMkdxeztwIv01b0pL2vhexlyEk6Kw66jXXzBp23zmyvh4OGTvtb8TG2b4NS9vlAC0T8ypB9DcfM1mwTalv5s1dRjTg68UAA3CrDvb3fmaqCPXjwq3MwKJYAEFwT19kj3Xrc2c+iJnqMmsIrXQ0Cx4WFRtWzCvBQCaFa0IqUmtGqENRHXuSvKHO5Btc+80QnSdn4GOXZ6h1BsoIPMHKBcHlShjtjvHcjvp1HEeY/MfCumbTiCxOUtlezqBwAYi/xvQBRXFw9ROE5e18HUz4ItRXmuRY3YF3c/sj4n/ijxGtUtqTLhyrqgu5Ie2lwNR4XqzhMYkuqHlqDxHmKbmbn/cS2FYqj6L3LHAHypT2Ztd4wAe+nQ8R5H8vlTg690+R+VIUfCm9HGM1JSXt+pTqJOLTQ3riElQMhvYi45jzFLu1R9u/+n+UVVjcqbqbHw/WtEMThJHUYjLdXF2y/dI7puOndven48KxSu9mJnkeSPG5Sq/snGNHmHFCRnQ8GHMH0qherOD5+laZOkVwK5pMaoMfgmZVWEBmKqLxroSbC5v1NE5dkwG94o/4QPlSPFJlZXHFWVh5qQR8qacRvNFkuobPbRSOfi3C1WhNNeoblxSTWmyssuzzyA/0yflXuXZ3h/8ALSyqWFYRVO58Id2flj7s2VFiywkGI6214g20v5m/kKuTsw7JYVjvcMysSB4DTzpY2HhpUh7Sx7Nm7vS6nK1+l/jlNGY8TE7L2hAK2AYgajxvz0rDlg1O2bMDjVL+UH01S0gXtB+G5W19ONB97t5WQonZ5+4rFrkW4jL7OugB9avCZVv2eU5ugGp9KNPgXaBEAOe40JHDXU9NKZ0eOTk5LZC+tyY4xSatnNU3qFtYtf3x/wBtRrtHt3AijOc6BF7zE9QANa6Rht15CTmKADxJ/KlnZ2/2GgZVELMFY5plCXbU6qvHLY9QTlU2roTxNqpSOWssYu4x3+0L7qblRkl8WqvKP8ltVS/AsODk9dQLaXOoco9nIl8gsDrbkPLoPCqmIxAljTF4Vw4tmFuEifeXX2W08LEC/CppNsx2GVwWZA6qAcxBF1NuQNrX4X0verz6aMsemJSOaSlqYqfSKrOIIxqTJoL2ucp+Fr0LwMuQBDGb21sQfD8qX8TtSbFzduTYhvs1+6o5D+vmaO4fGBs5tYnU63sTqdbDma4eRtKjs9PFS9QL3seIIAmjZtVINxobkX5ajh1ox9HOE1B6anzOvysKV96cYCyoVBMeue+puBYW9KMbt76YbDwPmz57d1Qt72HDNwq+iTxJRXInJOPebk+EV96sQZMdMQbqpVPKwH+69Vt5J80MV+IYg+6m47rJ3nDWZtSb3DEm5J8zSHvBODJ2a6hCbnlfTn4UcMlKSS8Fc0dGN35Bq6mp3TuA9GI94Fv5TVRmINeQpJIwRWOpAtfT3Vv+Tm1eyJa1ING9rbrSYeLtCxYDUi3LmRQRfO9UhOMlaGTxSg6kjzNWpNbvatDarlDwmtMtbGsBqAPAbVA+GUkm51qwSa0y1AnX9oxr2SoqHRgmUG/dHeHjyt60tyte5sF8BoKZNu41cwkiIN15frpSpisUkQvKct+vHUX4cTob1xJQfhcnczSQH3sHcj/ePypfidlYMpKsOBFHN48SkkcbIwYZiNPLgRyNAwa6nSr+0k/k5Gd+u0MWztvhhllGViLBh7JPiOXy8qWgpGhBBGhB4jzFbZrEHoRTlt7CRsjOwGZQbNz04A9RfketVbhgmkl9X6f+lkpZY7vgT3iNvOruy8NiGsIu00uRYnzOnA+6tthQdviFj1y/e8hqa7ZsvaECxFUBsg1AS2g0FjzFWz5tG1FsGDWtTOIJH2khjbLHKdFNrKx/Cy/dY9Rp4VgwzxFldSp0t0PHUHgaZfpASKZBicOVJRgJMrKWF9FLFCQNR1PGh+08UJYYnBBOoPnYX+NVWSTrbZ7P4YyGJRyV7figZatJNK3tTt9HW76SZsVMuZY/8NTwLD71udjoB116U/HBydIflmoRtgrY+5WKnAbKIkOoaS4JHUIBf32pr2Z9G0K6zyPKei/Zr8CW+Ip2luHjHM3J9zX+JHuFSt4VujhhH5ObPqckvgB4jCJhkRFT7EAIAdRbhlYnj5njS1jtjrJM/wBWIUgBssnAk2JVH1J0I4j1roFgwIIuDoQeFQYPBKlwLjXQ8TY8Qeovr6edMnDHkjUluKhlyY3cWIWHgkjyM6FnDqOyUguTqwUAGw9k3JIAAJp/wuI7RFcAjhoRZhrqCOFVMHBCSzDKHaTMdbNfVfS4J08T1q5AmUlQLAjQfu90/DLVMOFYoV5GdRn7s78FnLbTkTY+ViPyr572lsZsJiTBIua2sdyQHTirAgi+nEDgbivoMnVf1w/80B2/s8SqAY1cWtYgEllCslieBILpca98dKs8ansJboVvov2tHFC0MsgAknPY2bVSVGYHW66ger+NS7x7djw0OKw79lJPHrCTYnLOeNuTISTYcsvKkLGYBTNIsLMLOyC+jgElULDlqAGGhB5aigUcRuQRYjQjoRx+NJ7rjHSFKw9sDHLl7NiFbkWOh8L8j50f243ZWky6EDW2hJ1tSQydPjWrkhGUsxU2ut/w8Le81z59MpS1Jm/H1jjDS19hcx2MzBiGuW9r9dKFxmtIxYeB/KstoD6fAVojFJUjLKTk7Y3Rb2TNh1w97FRlDg6lBwB8QNL9KFBgOVDYZLEEVbxEwIFuf6tVFjUXsgynKVW+CMyXuPEUV3aD9qDGqvY2N2y62ue98L0ElsBc/iHDpRzd7EiMnXIw8TY34HTiL/Chl+h0XwJa1Y0YzamJlQxtGjAXVirC57oNgMtuDHUfhbQUiYfQAHiNPdTfjcQYos91U66KxsW1C929tSenAmlGFWNyeJN/fqT76V062Y/q+UrJCK1tWzL51Ps/A9tdRIqyfdVr97ybr4U9tJWzLGLk6RWy1qV8akxWGkiNpEZPMaHyPA+lRgipdgaa2Zqa8Br116VqL/oUQH0G+6kcc9o1CxkX65eVhfj+vChH0ibrROoxHZs2VURxHbMEQmzDMbWANmtrYDpRbBbS7IqshLK1sr6cTyfx8edMSEMtuN+vP0q3Yira8jXlk6T8HzhtaGMv3IuzXu2BOp9qx0Y8PHXWqRw69PiaePpF3Mkw9pYFeSEk+zxiIswB5leNm8LHWxZcwexZ5Y1kRAysL3DKPSxNL0yWw+DxybtIp4LZ8bZs4c2GgXmSba+FTbXmdVMYLMpPFtT42Y6+GtZFHIhPcYcVItY35jz/AKVtt3BSxOEkR4xa4Dixs2t/D/il6bluTJpinpL/ANHCRCWQSqrIyhTmFwQeI1ror4iKM2iiCplPs9mq6ag2LDoOVcb2TjWw8yuozfdK/iDch48CPGuk7M2/g3JkDtE8gGZQLM3AcANeHEdKR1ON6r8DuknDTpfKJt8NpLJgZ1Cj2X1XVdNRqNNDYedcphdlXT2b8D1tqfd8qb/pA2yzCPDopjjPeN/aIUjKD0F9bcdB5UoIC18oJA10HIaXpvTRqFsR1U/7np8BDYeBkxUyxggAnvG3BR7R/XMiu3YHDLHEkaaKrRqB5EOQfQ/9NJP0WbJtG0zD/EOVf3F9o+pv7hT5hSMysebSP6AWrq4IaVZiyZJS5ZpiJ/tr/gVR/FIAfhf3VeOjEeooBiMVwsB33DOwPAKcwW1ulj60bkkvYj09adONULTJbVuorVTet1pYRNuRnDcQxB870zYJ7xxM3G7AnqO9/QUP2vb6ygK3DZfXXnRpo9AANA2lOyStICRozG+n3Rf5f0qlsrE3Re0PtAHN48deQ4Ciccep8wP176VN78Hlw0igkBELePKw+PwpTlUWyVbRyCfFgYmaTDnLaSUItvaia6W155TqDyOmo1rKc13LFix1JN28yTqfPwqOaPLI1+OYn36j51IsoAseHI9OoPhzHr1rDd7jWa2raFspDZVaxDZWF1NtcrLzB4Ec71qTrXt6gAhvJttsWVJjjQXJAUc7G5voLkW5chVHCYEdmb/eB9AeFvgagU6jzPwFqMYHCSOgyKSANT/5qr2RZP3F3KVYg8RUwq1tLCG97EMBqLcapxo34Tx6GrIgQwewZ5kzRwyOgPFVuDY2IX8ZvpZbm+lM+w92xiAVfMGXQZR3h4e+qG6W82NwzJHCrSqWIWBlYglzchctmBub8dDc8zXV9yVxEUEnbxWnmmefKsMyoplbMytJ2bcCTwuAABfnS5wlPZOhuKcYcqzk+9W7skJUrnaNB37nvD9oj3jwoDhmA0ze+uzfSps/E4nDBkVVMRvIolJLrqLIhQF7aNyNmIsSK4gVN9RRhBxjTdlcklKVpUEG4cbitYnZTdGKnqND7xVASFG6j9fGiOcEXHCi0VTHTd7bsU6iLEhDJ7IzqLSX0vfk3I0J3x3a+r2ljUiMnKRe+VuVj+E/A+eixiGtYnqNenjTlt/aats+JA+bNkYa30B1v4gi1uIrO4OE048M2d1ZcbU+Vw/Ing1mW/SvUNZl/V60GM6/upDbBIrgWy3YNwu3eNyeI1NZu1vdaZsOzB1BPZsTZyoOnH2tOuvnSIdtt2RXNaFDZEH3rcCSNW14Dyoa+DdZo4yrfWpCCBcd0HhbXibE66cqb3LdJbIOilfln0lgMSr6hha1/G/AaetaNsnDtqYo7nj3Rrxvfxvf3muZ7MGMiJKMJgCRlbjbiLSjS9tLEcaY9ib5QyxkuSliVufZzLoQJB3Wt4GrJp8BnCUdpIMHc7CmRJAhGRsyqD3b8eYvxF+PL0qPfPdmPF4eSPKna5LxSMO8rA3AzWvbkfAmrOB25E6lkkRsnt2INujeKnrRPCPnJbkQP18qlFFRxnYX0W4ozxNMY1jR1ZrPmYhSGsoHC9rXNrUeggijx2JRVTIXLINNHYksq9ASCbcrX510kuI0djwQMx8hc/KuMbGzyYtJXe/afZyd1i129p1GuRQMpudAEFxltSM2JTWk39Dicm5eEX9t7n/WmlkJysqARnkDnFjYfd4g6cGvypE3f2CZ2lhLPFIilrixFgQCrC4J46W0ruOygqxvGJM5BBIY94BuBIvcKcul+lVcXGvaaKoZgMzAAE3Nzc8/8NffTcODRFRZn6uu7KmabLwwhiVVFlRQoHQaD5Vs5tYDj2IH8bkX9ymrDr3D+uFD8TIFnLE2VMNGx9GlJ+FdCBhkC8bjVVrAEsL5R90qCY7g/vKQfSruxMS5yIfu8T+yBp87elLWxdvRyxEzRkNfPGpB0ViTcE+1diTm/atyo7sjbMQuGvGTwzCwPrTZ7oERoik1tU4NUcE4IzAgg86uCsrRcD7yCzxOBqD77EED4mim1b9hNlJVuykKkaEHIbEHkQbVR3gjusbdHUe//wAUWxKXVx1Uj3ijJ+lEE/c7YbYvAnEPjMaJLyCy4ghbr7OhBPTnQP6Odn/2hJKmKnxLBYwwAmbW5sb3vcaim36GJc2z3HSdx6GONv8Acas7i7hts+VpDiBLmiMZURZNcyNmvnP4SLeNYtxtHOp91g+1XwMOih7Zm7xVModmJ5m3DqbCn5txtkI6YZ2/vDrdQZiJW494IDl+6dMvI6aVBsqLLvJir84Aw/gw4/JqW/pCmMe2kkvbKcM48lKn5g0CAPe3dmTB4rsBeQPYwtaxYMcoU8swbQ+h0vXQv/SGy8BAhx5DO1lLs0li3EhEQ6KOpHDiavfSLhl+sbLkYezjY4/42VvnGKD/AEu4Ez4rZ0OYL2rSxhiLgMzQrw9RQIAPpG3QTBiOfDEnDynLYtmysRmWz/eVlBtfpxNxa59FO7GHxSTyYmMSBWREuWFjYlvZIvfMnuqxvju1jYNnESYxZMPAIlEKwhdMyxqc983dzX15CpNgmTD7vtLArGaSYSIApJJWZI72GpGWK9TyQT97dlLg9oPHb7EOsig8OyYhst+Nh3k692ugfSRuTAmDaXCwrG8Jztlv3o+D3ueQ73kp60P+mbACbD4fGopF1yOCLMFkGePMDqMpzC3V6cMXtwJPgVexhxkTob8O0tG0V/Bg7rbmWXpRII21sJh8Phdk4xR2BYxiaWId/vRXdvZa5GVzwPE6a0Ug3rwLHu7ZxCH8MkcQH/yYUH41Jv3sw4XZMKqdcJiUeInWyh5Fiv1IV1B8QapYXbG13HsbMxQ//HICfe0gHwokDUW8sP3NsYT/APoIv9siVx76QMGiY1mjngnWYCYvAAIw7Fg65RI9jdc3tffro8s2OP8AibAwz+IaE/kaQPpDaTtIe02emB7rWVMtpNRcnKoHdvb/AFVGQUZlvaruw5BdoyBr3l08NR8j76qmqruQbgkEHQjjVWrREMckQLIuUat05D/kij28uz4YooVWKNWYliVUAmwA1NvGlLd3aijEKcQxyad48vMDlRzfzHdpKnYyDKiDVSCCXudLcRYCs0oy7iRpi4rE35BmNhAS4AGo4etD7/q9RJiJL5WcsLcKn/XCnpUZ2N2Nw6R4gH78gJUcg2paw62/OmzZGEjm7OQxo0iAAORdlI0OvUGufttc4jFIyRNmU90Bhz7t9VsOgvzNMUW1ZMHBJiSFZHmKhe8XDDOHzKwW2qEcTwoYsmiKjk5/U13DVJx4H0Q8b6g8QeB8xz5e6q2OnMKqoUZbgCx4AmwAHO1b7QjnBcQz4NnjOVlkzx62DWzZjfQ8vEcRXPdq7yYyGZFxEQQsQQTcoVJF2Q3toPdcXp7nG9i7mlu7/wBMv72QuZYez7vausVxo12dBoR1DXI4d0dK7dgx3RauPYDHx47FYeNY3XsJBPmuCLRg2zDldio48665s5uNG090Zcta3RW3ge0Eoyhswy5TwYNYMOI+6TzHmKUsLsw4V2ijQuScypGyBgL2uGlYd2+nE+zY0y7VnYzZVD2QFiUaMHMTlUWkPS54etVpJGt3hKRro+Hjk48f8M9aolcrUqomHJmi32+OHx+Tf4mYeAKD/dzCxCXuUbNbPpmRjfLfnb2tKGxm8znkD7rdz5rf1q/h8QO+eOUC4ETxcF4ZXPSw00oZh5AJZIzx7gJ5aCxPqfnWqKt+4mdr6tmELcvD56/nQ3aM0ccj9o4TtIlgS+t5HEojUAftEe6it9WNtL6dOFcx+lzaZTEYdV4xlZyPFTZPk3vqzlpTF8sY8bsgoqqF7qZQttRZRb5VIMOCtmW55Vdm2kpjEl+61iLakg6i3nx9arqXYZn+yTp94+ZrVba3KcBHAIEjyjXXl1PKr+Ek7oA9/L0qnBAMt3IRBwBNtPE8vKrOHxUbew6t+6bj3ikSRZEW3m7kY6yLRhTc0v7fe5hX9rN7rVJtDebDwHLJJ3xxVQWYeduHrVZbRTYVyUvoRFsNOnScfyKP9tBtwNozHazxPNK6/wB4UK8jsvdJIsrG2gWh24+08UpxZwsmHiiDCWRpwbBTnsQRoLAG9/CosJs3FwbTiyyxLNP2sqSqM0Zzq7PZSOYvp4iuTPqsUZOLlut39lX+W5oUJNJ0Me8m01wm34pXNkaJFkPIK4ePMT0BAY/u0U353HkxmMgniZMmVElzGxCqxbMtgcxKsRbT2R1uEDbsUuIMWIxmJXvSPhmfswAgiZtSFtcXJ8daOxti8LPhsDFtF8sga47JT2ahSyZe0zaNYgAEWtVX1mFOr93w/wDHnwHtyf8APcK/TRtYJ9VjQjtVk+sD9nJ3UJHizG37hovtrAptnBQzYeQRyKwdCb9x7WeNiuqkGxuPwqeBrm+8O78irHPiJJWklxJhcuNct2CyAk80QEDgL25Ve2zsX+zmjME+MjMkyRs4ZVRlIJNimpYcswtxqq6/C2knd3X3ck7Utx52xs76vsafDSTdrLHh5JXYkliA5kzd4k5Qe6Cfw1HtDbjbK2XgiIg7lY0KlioBMbSObgG/eFvWk7fTdwQQzzibFdoCkZaaVW7ZXtcC3eIFzo34DpbWo97NhQx4eJkExMhiCyPNmRc+pvGTe1hxtbhVIf1HDPS436nS/B/qWeGSv4HbZm1RtnZ2KjdFjkuUC3uAwAkhfXlnH/SaVt9sRm2Nstw1pE7JdD31IhOtuIIaMetDt6N2cKsWKWFHWXB9iWZ2zCRZQDex0BFzwtqvjV/ePdvBpg5ZUhVCIonR0d2kzObWdDcBDoL3/Fwy1Vf1LG9Oz9Trx5qvPm0Tsy3D+8e8EOO2G7GSNZmVC0eYBu0jkUuFQm9jlJHgRXM8PhMMwvJsnEkHUSQSyOCOtmRlHW16a59iYeTBhhh1jP1FcSJ1uPtFF2RjwN/+7wrmYiRXLLiEjbibrKCCeWaNGv51p6fqY5rpVWwucHHkZi2AT7u2IvAGG3xsaX95cRAzp2D4xtDf6yUNtfu5CemtEExeJHDaijyxGJHw7OhO22lazSYsYmw0HayuR/7qC1aChUqnOCCb89R41ahbMDpYjkb+/hVmJQVyuARy8PI0LICQtF8LhfsrgcBmPqf+fhVc4ACxDG1+BH50QXEHLluba6ctaDZGCXa0gNXcpOtU8cmV18QDwI4+flxq4KjCdX3c3TgTZQxIh7bEmI4pQcxvKoaSFQqEHTRbDjr1rfeG85kEuEU3aU5D2pS8f1uOJx9oFvaPDd0Wz9uTzBVU3T+kJ8NCcNJ/hgt2b5cxUE3KEX9m5NiASL2tbgVwmIgkAyYqAhrA5igdAALFQQDcFFFj58qGiLdtbjFdcjQMdI6qqXWMI6LI5Ase0kKSOjOCQIoweAv2nBcthY3owCS7LkbExojKpm0t3XDFls443By35hj1rleP20yTBVmWOIx95kVCVYZ+AAub3tbo54XvTluhjJNpSKGMhwkHZGQuxPbTJYoAlyqICM5UcSEvxtQhPVVR5DO1dysYNx93kwsTMQBJKbtfkgJ7NPcb+bGm/CTBIxIxsoBJJ5BRreqkq94i3E0vb7Y90gigiPelck3/AAJqw8CWK+gatHCBixvJNRXkrbJ2vJM00jJiQpkIXLHE4AA0W9ib2I01qeTafZ6u5jXjebCnysTHINdelbbG2PjYowIZUW4zGN7mzHib2trar+JXaJiYMIy2U8bWOh1p8MOKSTlp/wB/9GfJnywm41dOvpi/xBOz9vRyRyMkkb/aC5QOALBpACr6i4jI9a12MoYuzhs4IJKnXvai49/uoTh8NPED2scYuy2IAsTlkGtueot51HtIGKGSaN8syxxsGFi3elQPcHQg6ix092lpVibS4DqeTeqHqJtNFYg+Q+BIrjv0t4ZhjEkawV4gFGl+4TmBA4e0Kb9nfSIFUDFRG/DtIdQfOP2l9M3pSV9J0WIbFhpInAKXjUd6ydSFJykm/Gx08KTLJGUbQXCUZU0UNj74YjDqIxkkQWVA41XXQKw1I8DfwtVvF7zY2TNcqLm66XKkcLNpb1vSzs45nHhrRd3NKeWa2TDpRRO1MVG+dndm43cB7eIJuB6UZ2dvzjDcXDW4d3n00NqouoNT4JrL1sTQ70l5DoTDeI25PJZnazWt3eXM2PXxoWwrxpb1qrGlzySlvJllFLgL7obdXCDFFjZ3itF3cw7RQ2XMOlyONXNr70xnH4fFoJDkUB4mFspswYISejnpqPHSDclo/wC/rPnMRwUzOEIDkI8ZIUtpmte16cN4MFg5W2jI4ieS5bMz2kU/VoGw4jCm5DSZlOUEk3HK1ZZdFilkeV8tU/saousklHSJO9G3MPNEIcOkgXtpJ3MhW+aS91UAnu94+4casf24cTtDCywQu8iJHH2dxmdkzlrHgAQ3PhbWug47BYOGZO0TBph4+0QBhHlLmWPtVCnuq6xAA3Bdhe2U60L2bt/AQPCqvh1WIQWdVUsSfrMMxLgFm7giY3/EDzq8ejxxSj9v/LkDySbv+bCPvDvQ00bwOpDLinmDNJmKe0BFa3BcxA1tpwovvlicRNAk0mAWLtmQxyiTPJci6DIBdSyjQEC9Gdn734cQYY5h24jKnLhzeN/q7iQ91LEPOEYAXHM2ArbB70wDLO8E5nbsGkVcO10aOPsHIlvldcpLoLCxDXPe0kejwxaaXG63fmr8/BHlk/Ir7S2/i8Us0ZwpKzMhyiOQlXS0d08SUCnxBHWqmKwGOxnZ/wB1kYxRrhwVicXCErZifvA5r8LG+gpzffoo3+BMyrKvfdVRmh+r9nLdWbRzKO0AOhubkXqjtLfRjmKxvlEeJXWWH/NSJUkZI2tmVomNgNA5sTc1fH0+LHWlVX7UVlNvlgrFDa2JhSFopGR2KC6qrO0WYlXYkElezY62uUPEiocJhtpzxt2YLIQuCYfZC6qwQJY6lVaUAyDhn48aMr9IDu5eLBMzM7XIdjdLzsqAKmjA4l+90A050v4be84VVhXDQpJEUaMyZi8b2i7VgjWt2nZK1uWZrGxqLBiSpRXvwiOcvcK4fdjaksXYdtGIVKoFMwCMto2QqUBzoRLHY6+0OdJE+EkBdexgcrcNmkCyAqSDoJlJ1FuBvannZu9mPnVjhYICiAd1SCY1VUQAK0oYgdkp4HUdKB43Yk2d5MTsuadpWeTNG7pbMwYhVQMCAWNr/i8BTYQjH6VRVuygNjzf/blOn3ZZiPMETn51n9jTWB/s6Pl3jNLl48R/ebW9akfA4MKc2zNop3Abhjx173ei9mrS7OwhW/8AZO0Se61gz5T4huxvY8fWr0AHzYFwpEgwOFTixEqvIwGuUASSynlotgeelCMOw43Guo1p7wOyWJP1fd9iTZlOJmkZdRpdJMi8R150pb6YGWKe+IeAzyAtJHCRaE6BY2Ve6py24X8zxIaID58Rrx0rxZgaHW4dOvTnWwv+v141Wg0SY975f1p+jV9ALDyoTKdDRLD+yKhDbeDCiLFZQTl+zPwAPyNEnwcf4F9Reh29EwfEBl5qnzNFZjpRAa7PiXNcgADwAru+70MYw8YiN0Khgw+8SLknob8uVrcq4BhGuW8Db4CjuxN9J8AcoAkhJBMbG1ieJRvuk9NR4X1qyZEduQnnSFvXt6MY3sxlLxp3GLZVVlJvma2lmJGl72taiWD36gmhMkItJrZJiIxcWzd8nK1s19D7q0lwP1cmd44y8rghlOYxKxGe76XXUsWGpJ8rjNk7aUvf8Sd6WO3B7mmxdszmKPtWytIwJZWZWRCwKlmY6BsxIXSwsLagUcVHB720MQi2tm/u7REjRgGaEm97jjpbWkTePZPalphBOhQRu0KLYsntB1KkqxUXFgAQRyBFB8BvCpU4d5FSBnzBxceOYKb2NtdBxOvWpjnBt6Vyzp48eDLhTbSdbvzfn+cfmdAmwTIJc+MbER5GsrLELHRlcNGoJKkeR1pe2rJnw7oT3syqB65mPl3f+oUMixGy4XDieYkG+gJHiCMvAjQ1cnjNjqNNCep4aVryQUdjkKTYo4N8yjmCL+lr1cmSMx2ZsgOgIOtzw4G4oFs/HKjMj6ZWZeAsQCbakGx9KvYlBJHYEgX0OnHr3Rc1ypQakdWGVOHyC8Fhwksig3C2ANrXB8PSrpodsgm73N9QL+V6IGnswGHhVXFY5obAAENc6+Fv61YY1U2lhmdQRxW+nn/4qEI/7df8K1q23ZOi0LPjWpNHSiWFH2ux4ot/1yrVdosb91QB4ePnQ69T4Qa+dxr46UQDmuLbEwJLiJpZSAwGeRmsMxHdDHT2Re3SisOHwgT/AAMzWGpdrX/ipO2X/hR6ng3lqx5U04M5l8xalyCjbe+cR4P7CIR3dAWUtdQbm4N9LkBb+NW9zCpwcRZI2e7gsyKzGzta7EX0Fh6VDvAmbBSD9nN/CCazcZ74S1/Zdx77N/uql+kv5DOPkSyho4m14GNDpa3C3UirGxdiYd1ZTDGucEHIuTRtPu2vpQyWItLx4Lp4XJufgKPbE0e3QVW6Ct2cv2FeNVs8qc2AkddeZspFjRfYeFld1b6jHiywaQFpQC65cpV+0vcgyofRbcKE4kfazoOUkij0JH5Uc3NSHOi/XJMM+RRbtVSzsEz92UEWJS9uB7pFaYcimX9qbMwFpTidn4zAMACJY7vErW9nMuZe8D+H1FV8LDs3KDBtnFxsF1DM62OlgO6unHnyroxwePjSUxYqHEqQNJo8hIKjXtodD/Br1qtM2MaECTZ+GkHZtYriB4cni8OtMogkSxldE3hDd1luW0sL2U3lPH86thbQA/8AqOxyDuBteAGUfbXottmG4BbYiqGYE2OFN7gaDKb30NTYaFfqq5dhi+RQzEYUXsRqCXzHnyHGpRAHiMLgAL4rb2Im5FY5GYNrYWUdpQne3ZcBwbHZ+DkEMLLJJi5e7IbkoY8jAMy/aq1xYCx6V0fYss6qow2yYoTYd95IY1BI7x+xV2NyDy51tvFs6eaJxj8VDhoSjoFhkKoxIJtLJMNQLAgLl4Ne99BRD5zVra1hNYtzr1rDblVCGH51gk6itWW3OsZL1CF7GH7aO/IL8GNG5Wv5VlZRAylsl/bblnPHyFQbTYtbT2jf0GgHxrKyoQ7NuYRBgYE7xCgSvlKOrdoWaRbEXzgEXW+ltDfQtbBWXI9xG6lQCCp73Pw5el6ysrD1Unrkn/jx96f7FMb18gzY2zTh5JFY3iBIhF3Y98k2DElVC2yKAFtfnegW29nxIl0M6mWUl1vGTnIDXYlDbSxJvYWPrlZVMeeeOUlH+bAWyr3/AHKuBsLZsRJbSzZ4V0Nv2ATx+FDdutlYskkJQqCS8ymTNbXuqNfO9ZWV0e7OS3f5fsdTF/T4Sx6rfFnJ3YkljxNyfXWvY8Y6qyqxCtxH64elZWVDCi/sI6P5j9fCiN6ysqrIamoySxsDYeHGsrKAAbtKJSe4GJ5njeh1ZWVcJlSfdPpXlZUIHsK1oYz4f1NMOy30086yspUgLkJ4s58PKttTFNb+AgfOhG5OIBMoX2SsZtw17wJ/XSvayqr6WXfKDYmJe6k6XFHNgsTIST92srKqwx5OZ4xv75ih/wDsTfzvTjuXMO3Pa4ZpVyrfIgkWwVvue0faGmU/1ysrRDkW+RzlwOzSr9kfqjtYgRl8I5NuHZ9zN4gqeFWo9hSiLubQxVuzY2PYOLdAWhvb1v41lZTSEe09k4vsVP18m2Q6wRcfZ1ygda22ds/GthRfGoFC6ZcMoblbMzOwI8lHLUcDlZUIWdn7LxTIofHNl0v2cMaNbMbjOc1jbmALVL9Tw0UgcyTYiS9ljedpjc80hZsoYfiAFhm1AvWVlB8kPn/fDDGPHYlCjIe2dwrWDBZD2iA5SR7LjgaCMt+FZWVRkNLVqT0rKyoE/9k="/>
          <p:cNvSpPr>
            <a:spLocks noChangeAspect="1" noChangeArrowheads="1"/>
          </p:cNvSpPr>
          <p:nvPr/>
        </p:nvSpPr>
        <p:spPr bwMode="auto">
          <a:xfrm>
            <a:off x="2057400" y="1219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124200" y="3214300"/>
            <a:ext cx="3124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Photos Courtesy Chesapeake Bay Program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942" y="168361"/>
            <a:ext cx="2057400" cy="30891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342" y="168361"/>
            <a:ext cx="4652393" cy="308918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33719" y="3600443"/>
            <a:ext cx="550516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STEWARDSHIP </a:t>
            </a:r>
          </a:p>
          <a:p>
            <a:pPr algn="ctr"/>
            <a:r>
              <a:rPr lang="en-US" sz="6000" b="1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INDICATOR</a:t>
            </a:r>
          </a:p>
        </p:txBody>
      </p:sp>
    </p:spTree>
    <p:extLst>
      <p:ext uri="{BB962C8B-B14F-4D97-AF65-F5344CB8AC3E}">
        <p14:creationId xmlns:p14="http://schemas.microsoft.com/office/powerpoint/2010/main" val="929590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8200" y="312072"/>
            <a:ext cx="7467600" cy="530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659" algn="ctr"/>
            <a:r>
              <a:rPr sz="2400" spc="34" dirty="0">
                <a:solidFill>
                  <a:srgbClr val="006FC0"/>
                </a:solidFill>
                <a:latin typeface="Verdana"/>
                <a:cs typeface="Verdana"/>
              </a:rPr>
              <a:t>Chesapeake</a:t>
            </a:r>
            <a:r>
              <a:rPr sz="2400" spc="-341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2400" spc="-41" dirty="0">
                <a:solidFill>
                  <a:srgbClr val="006FC0"/>
                </a:solidFill>
                <a:latin typeface="Verdana"/>
                <a:cs typeface="Verdana"/>
              </a:rPr>
              <a:t>Bay </a:t>
            </a:r>
            <a:r>
              <a:rPr sz="2400" spc="-24" dirty="0">
                <a:solidFill>
                  <a:srgbClr val="006FC0"/>
                </a:solidFill>
                <a:latin typeface="Verdana"/>
                <a:cs typeface="Verdana"/>
              </a:rPr>
              <a:t>Program </a:t>
            </a:r>
            <a:r>
              <a:rPr sz="2400" spc="-41" dirty="0">
                <a:solidFill>
                  <a:srgbClr val="006FC0"/>
                </a:solidFill>
                <a:latin typeface="Verdana"/>
                <a:cs typeface="Verdana"/>
              </a:rPr>
              <a:t>Indicators </a:t>
            </a:r>
            <a:r>
              <a:rPr sz="2400" spc="-44" dirty="0">
                <a:solidFill>
                  <a:srgbClr val="006FC0"/>
                </a:solidFill>
                <a:latin typeface="Verdana"/>
                <a:cs typeface="Verdana"/>
              </a:rPr>
              <a:t>Framework</a:t>
            </a:r>
            <a:endParaRPr sz="2400" dirty="0">
              <a:latin typeface="Verdana"/>
              <a:cs typeface="Verdana"/>
            </a:endParaRPr>
          </a:p>
          <a:p>
            <a:pPr marL="8659" algn="ctr">
              <a:spcBef>
                <a:spcPts val="31"/>
              </a:spcBef>
            </a:pPr>
            <a:r>
              <a:rPr sz="1050" spc="10" dirty="0">
                <a:latin typeface="Verdana"/>
                <a:cs typeface="Verdana"/>
              </a:rPr>
              <a:t>Approved </a:t>
            </a:r>
            <a:r>
              <a:rPr sz="1050" spc="-3" dirty="0">
                <a:latin typeface="Verdana"/>
                <a:cs typeface="Verdana"/>
              </a:rPr>
              <a:t>November </a:t>
            </a:r>
            <a:r>
              <a:rPr sz="1050" spc="-51" dirty="0">
                <a:latin typeface="Verdana"/>
                <a:cs typeface="Verdana"/>
              </a:rPr>
              <a:t>2015 </a:t>
            </a:r>
            <a:r>
              <a:rPr sz="1050" spc="14" dirty="0">
                <a:latin typeface="Verdana"/>
                <a:cs typeface="Verdana"/>
              </a:rPr>
              <a:t>Management</a:t>
            </a:r>
            <a:r>
              <a:rPr sz="1050" spc="-147" dirty="0">
                <a:latin typeface="Verdana"/>
                <a:cs typeface="Verdana"/>
              </a:rPr>
              <a:t> </a:t>
            </a:r>
            <a:r>
              <a:rPr sz="1050" spc="-10" dirty="0">
                <a:latin typeface="Verdana"/>
                <a:cs typeface="Verdana"/>
              </a:rPr>
              <a:t>Board </a:t>
            </a:r>
            <a:r>
              <a:rPr sz="1050" spc="3" dirty="0">
                <a:latin typeface="Verdana"/>
                <a:cs typeface="Verdana"/>
              </a:rPr>
              <a:t>Meeting</a:t>
            </a:r>
            <a:endParaRPr sz="1050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43000" y="4978198"/>
            <a:ext cx="6934200" cy="11250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659" algn="ctr"/>
            <a:r>
              <a:rPr sz="1400" spc="-37" dirty="0">
                <a:solidFill>
                  <a:srgbClr val="006FC0"/>
                </a:solidFill>
                <a:latin typeface="Verdana"/>
                <a:cs typeface="Verdana"/>
              </a:rPr>
              <a:t>Information</a:t>
            </a:r>
            <a:r>
              <a:rPr sz="1400" spc="-92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400" spc="-34" dirty="0">
                <a:solidFill>
                  <a:srgbClr val="006FC0"/>
                </a:solidFill>
                <a:latin typeface="Verdana"/>
                <a:cs typeface="Verdana"/>
              </a:rPr>
              <a:t>Support</a:t>
            </a:r>
            <a:endParaRPr sz="1400" dirty="0">
              <a:latin typeface="Verdana"/>
              <a:cs typeface="Verdana"/>
            </a:endParaRPr>
          </a:p>
          <a:p>
            <a:pPr marL="8659" algn="ctr">
              <a:spcBef>
                <a:spcPts val="164"/>
              </a:spcBef>
            </a:pPr>
            <a:r>
              <a:rPr sz="1100" spc="-34" dirty="0">
                <a:latin typeface="Verdana"/>
                <a:cs typeface="Verdana"/>
              </a:rPr>
              <a:t>Three</a:t>
            </a:r>
            <a:r>
              <a:rPr sz="1100" spc="-61" dirty="0">
                <a:latin typeface="Verdana"/>
                <a:cs typeface="Verdana"/>
              </a:rPr>
              <a:t> </a:t>
            </a:r>
            <a:r>
              <a:rPr sz="1100" spc="-20" dirty="0">
                <a:latin typeface="Verdana"/>
                <a:cs typeface="Verdana"/>
              </a:rPr>
              <a:t>information</a:t>
            </a:r>
            <a:r>
              <a:rPr sz="1100" spc="-58" dirty="0">
                <a:latin typeface="Verdana"/>
                <a:cs typeface="Verdana"/>
              </a:rPr>
              <a:t> </a:t>
            </a:r>
            <a:r>
              <a:rPr sz="1100" spc="-24" dirty="0">
                <a:latin typeface="Verdana"/>
                <a:cs typeface="Verdana"/>
              </a:rPr>
              <a:t>types</a:t>
            </a:r>
            <a:r>
              <a:rPr sz="1100" spc="-5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are</a:t>
            </a:r>
            <a:r>
              <a:rPr sz="1100" spc="-55" dirty="0">
                <a:latin typeface="Verdana"/>
                <a:cs typeface="Verdana"/>
              </a:rPr>
              <a:t> </a:t>
            </a:r>
            <a:r>
              <a:rPr sz="1100" spc="31" dirty="0">
                <a:latin typeface="Verdana"/>
                <a:cs typeface="Verdana"/>
              </a:rPr>
              <a:t>needed</a:t>
            </a:r>
            <a:r>
              <a:rPr sz="1100" spc="-58" dirty="0">
                <a:latin typeface="Verdana"/>
                <a:cs typeface="Verdana"/>
              </a:rPr>
              <a:t> </a:t>
            </a:r>
            <a:r>
              <a:rPr sz="1100" spc="-3" dirty="0">
                <a:latin typeface="Verdana"/>
                <a:cs typeface="Verdana"/>
              </a:rPr>
              <a:t>to</a:t>
            </a:r>
            <a:r>
              <a:rPr sz="1100" spc="-58" dirty="0">
                <a:latin typeface="Verdana"/>
                <a:cs typeface="Verdana"/>
              </a:rPr>
              <a:t> </a:t>
            </a:r>
            <a:r>
              <a:rPr sz="1100" spc="-20" dirty="0">
                <a:latin typeface="Verdana"/>
                <a:cs typeface="Verdana"/>
              </a:rPr>
              <a:t>support</a:t>
            </a:r>
            <a:r>
              <a:rPr sz="1100" spc="-58" dirty="0">
                <a:latin typeface="Verdana"/>
                <a:cs typeface="Verdana"/>
              </a:rPr>
              <a:t> </a:t>
            </a:r>
            <a:r>
              <a:rPr sz="1100" spc="14" dirty="0">
                <a:latin typeface="Verdana"/>
                <a:cs typeface="Verdana"/>
              </a:rPr>
              <a:t>adaptive</a:t>
            </a:r>
            <a:r>
              <a:rPr sz="1100" spc="-55" dirty="0">
                <a:latin typeface="Verdana"/>
                <a:cs typeface="Verdana"/>
              </a:rPr>
              <a:t> </a:t>
            </a:r>
            <a:r>
              <a:rPr sz="1100" spc="7" dirty="0">
                <a:latin typeface="Verdana"/>
                <a:cs typeface="Verdana"/>
              </a:rPr>
              <a:t>management</a:t>
            </a:r>
            <a:r>
              <a:rPr sz="1100" spc="-58" dirty="0">
                <a:latin typeface="Verdana"/>
                <a:cs typeface="Verdana"/>
              </a:rPr>
              <a:t> </a:t>
            </a:r>
            <a:r>
              <a:rPr sz="1100" spc="27" dirty="0">
                <a:latin typeface="Verdana"/>
                <a:cs typeface="Verdana"/>
              </a:rPr>
              <a:t>and</a:t>
            </a:r>
            <a:r>
              <a:rPr lang="en-US" sz="1100" spc="27" dirty="0">
                <a:latin typeface="Verdana"/>
                <a:cs typeface="Verdana"/>
              </a:rPr>
              <a:t> </a:t>
            </a:r>
            <a:r>
              <a:rPr sz="1100" spc="3" dirty="0">
                <a:latin typeface="Verdana"/>
                <a:cs typeface="Verdana"/>
              </a:rPr>
              <a:t>communication</a:t>
            </a:r>
            <a:r>
              <a:rPr sz="1100" spc="-112" dirty="0">
                <a:latin typeface="Verdana"/>
                <a:cs typeface="Verdana"/>
              </a:rPr>
              <a:t> </a:t>
            </a:r>
            <a:r>
              <a:rPr sz="1100" spc="-14" dirty="0">
                <a:latin typeface="Verdana"/>
                <a:cs typeface="Verdana"/>
              </a:rPr>
              <a:t>needs.</a:t>
            </a:r>
            <a:endParaRPr sz="1100" dirty="0">
              <a:latin typeface="Verdana"/>
              <a:cs typeface="Verdana"/>
            </a:endParaRPr>
          </a:p>
          <a:p>
            <a:pPr marL="8659" marR="3464">
              <a:lnSpc>
                <a:spcPct val="127299"/>
              </a:lnSpc>
              <a:spcBef>
                <a:spcPts val="556"/>
              </a:spcBef>
            </a:pPr>
            <a:r>
              <a:rPr sz="1100" u="sng" spc="-20" dirty="0">
                <a:latin typeface="Verdana"/>
                <a:cs typeface="Verdana"/>
              </a:rPr>
              <a:t>Influencing</a:t>
            </a:r>
            <a:r>
              <a:rPr sz="1100" u="sng" spc="-58" dirty="0">
                <a:latin typeface="Verdana"/>
                <a:cs typeface="Verdana"/>
              </a:rPr>
              <a:t> </a:t>
            </a:r>
            <a:r>
              <a:rPr sz="1100" u="sng" spc="-20" dirty="0">
                <a:latin typeface="Verdana"/>
                <a:cs typeface="Verdana"/>
              </a:rPr>
              <a:t>Factors</a:t>
            </a:r>
            <a:r>
              <a:rPr sz="1100" u="sng" spc="-51" dirty="0">
                <a:latin typeface="Verdana"/>
                <a:cs typeface="Verdana"/>
              </a:rPr>
              <a:t> </a:t>
            </a:r>
            <a:r>
              <a:rPr sz="1100" spc="-102" dirty="0">
                <a:latin typeface="Verdana"/>
                <a:cs typeface="Verdana"/>
              </a:rPr>
              <a:t>–</a:t>
            </a:r>
            <a:r>
              <a:rPr sz="1100" spc="-58" dirty="0">
                <a:latin typeface="Verdana"/>
                <a:cs typeface="Verdana"/>
              </a:rPr>
              <a:t> </a:t>
            </a:r>
            <a:r>
              <a:rPr sz="1100" spc="-7" dirty="0">
                <a:latin typeface="Verdana"/>
                <a:cs typeface="Verdana"/>
              </a:rPr>
              <a:t>What</a:t>
            </a:r>
            <a:r>
              <a:rPr sz="1100" spc="-58" dirty="0">
                <a:latin typeface="Verdana"/>
                <a:cs typeface="Verdana"/>
              </a:rPr>
              <a:t> KEY</a:t>
            </a:r>
            <a:r>
              <a:rPr sz="1100" spc="-61" dirty="0">
                <a:latin typeface="Verdana"/>
                <a:cs typeface="Verdana"/>
              </a:rPr>
              <a:t> </a:t>
            </a:r>
            <a:r>
              <a:rPr sz="1100" spc="-10" dirty="0">
                <a:latin typeface="Verdana"/>
                <a:cs typeface="Verdana"/>
              </a:rPr>
              <a:t>influencing</a:t>
            </a:r>
            <a:r>
              <a:rPr sz="1100" spc="-58" dirty="0">
                <a:latin typeface="Verdana"/>
                <a:cs typeface="Verdana"/>
              </a:rPr>
              <a:t> </a:t>
            </a:r>
            <a:r>
              <a:rPr sz="1100" spc="-14" dirty="0">
                <a:latin typeface="Verdana"/>
                <a:cs typeface="Verdana"/>
              </a:rPr>
              <a:t>factors</a:t>
            </a:r>
            <a:r>
              <a:rPr sz="1100" spc="-5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are</a:t>
            </a:r>
            <a:r>
              <a:rPr sz="1100" spc="-55" dirty="0">
                <a:latin typeface="Verdana"/>
                <a:cs typeface="Verdana"/>
              </a:rPr>
              <a:t> </a:t>
            </a:r>
            <a:r>
              <a:rPr sz="1100" spc="3" dirty="0">
                <a:latin typeface="Verdana"/>
                <a:cs typeface="Verdana"/>
              </a:rPr>
              <a:t>impacting</a:t>
            </a:r>
            <a:r>
              <a:rPr sz="1100" spc="-51" dirty="0">
                <a:latin typeface="Verdana"/>
                <a:cs typeface="Verdana"/>
              </a:rPr>
              <a:t> </a:t>
            </a:r>
            <a:r>
              <a:rPr sz="1100" spc="-7" dirty="0">
                <a:latin typeface="Verdana"/>
                <a:cs typeface="Verdana"/>
              </a:rPr>
              <a:t>the</a:t>
            </a:r>
            <a:r>
              <a:rPr sz="1100" spc="-65" dirty="0">
                <a:latin typeface="Verdana"/>
                <a:cs typeface="Verdana"/>
              </a:rPr>
              <a:t> </a:t>
            </a:r>
            <a:r>
              <a:rPr sz="1100" spc="7" dirty="0">
                <a:latin typeface="Verdana"/>
                <a:cs typeface="Verdana"/>
              </a:rPr>
              <a:t>achievement</a:t>
            </a:r>
            <a:r>
              <a:rPr sz="1100" spc="-58" dirty="0">
                <a:latin typeface="Verdana"/>
                <a:cs typeface="Verdana"/>
              </a:rPr>
              <a:t> </a:t>
            </a:r>
            <a:r>
              <a:rPr sz="1100" spc="3" dirty="0">
                <a:latin typeface="Verdana"/>
                <a:cs typeface="Verdana"/>
              </a:rPr>
              <a:t>of</a:t>
            </a:r>
            <a:r>
              <a:rPr sz="1100" spc="-55" dirty="0">
                <a:latin typeface="Verdana"/>
                <a:cs typeface="Verdana"/>
              </a:rPr>
              <a:t> </a:t>
            </a:r>
            <a:r>
              <a:rPr sz="1100" spc="20" dirty="0">
                <a:latin typeface="Verdana"/>
                <a:cs typeface="Verdana"/>
              </a:rPr>
              <a:t>an  </a:t>
            </a:r>
            <a:r>
              <a:rPr sz="1100" spc="17" dirty="0">
                <a:latin typeface="Verdana"/>
                <a:cs typeface="Verdana"/>
              </a:rPr>
              <a:t>outcome?</a:t>
            </a:r>
            <a:endParaRPr sz="1100" dirty="0">
              <a:latin typeface="Verdana"/>
              <a:cs typeface="Verdana"/>
            </a:endParaRPr>
          </a:p>
          <a:p>
            <a:pPr marL="8659" marR="22079">
              <a:lnSpc>
                <a:spcPct val="127200"/>
              </a:lnSpc>
              <a:spcBef>
                <a:spcPts val="7"/>
              </a:spcBef>
            </a:pPr>
            <a:r>
              <a:rPr sz="1100" u="sng" spc="-20" dirty="0">
                <a:latin typeface="Verdana"/>
                <a:cs typeface="Verdana"/>
              </a:rPr>
              <a:t>Outputs</a:t>
            </a:r>
            <a:r>
              <a:rPr sz="1100" u="sng" spc="-55" dirty="0">
                <a:latin typeface="Verdana"/>
                <a:cs typeface="Verdana"/>
              </a:rPr>
              <a:t> </a:t>
            </a:r>
            <a:r>
              <a:rPr sz="1100" spc="-102" dirty="0">
                <a:latin typeface="Verdana"/>
                <a:cs typeface="Verdana"/>
              </a:rPr>
              <a:t>–</a:t>
            </a:r>
            <a:r>
              <a:rPr sz="1100" spc="-48" dirty="0">
                <a:latin typeface="Verdana"/>
                <a:cs typeface="Verdana"/>
              </a:rPr>
              <a:t> </a:t>
            </a:r>
            <a:r>
              <a:rPr sz="1100" spc="-10" dirty="0">
                <a:latin typeface="Verdana"/>
                <a:cs typeface="Verdana"/>
              </a:rPr>
              <a:t>Are</a:t>
            </a:r>
            <a:r>
              <a:rPr sz="1100" spc="-55" dirty="0">
                <a:latin typeface="Verdana"/>
                <a:cs typeface="Verdana"/>
              </a:rPr>
              <a:t> </a:t>
            </a:r>
            <a:r>
              <a:rPr sz="1100" spc="20" dirty="0">
                <a:latin typeface="Verdana"/>
                <a:cs typeface="Verdana"/>
              </a:rPr>
              <a:t>we</a:t>
            </a:r>
            <a:r>
              <a:rPr sz="1100" spc="-55" dirty="0">
                <a:latin typeface="Verdana"/>
                <a:cs typeface="Verdana"/>
              </a:rPr>
              <a:t> </a:t>
            </a:r>
            <a:r>
              <a:rPr sz="1100" spc="10" dirty="0">
                <a:latin typeface="Verdana"/>
                <a:cs typeface="Verdana"/>
              </a:rPr>
              <a:t>doing</a:t>
            </a:r>
            <a:r>
              <a:rPr sz="1100" spc="-58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what</a:t>
            </a:r>
            <a:r>
              <a:rPr sz="1100" spc="-58" dirty="0">
                <a:latin typeface="Verdana"/>
                <a:cs typeface="Verdana"/>
              </a:rPr>
              <a:t> </a:t>
            </a:r>
            <a:r>
              <a:rPr sz="1100" spc="20" dirty="0">
                <a:latin typeface="Verdana"/>
                <a:cs typeface="Verdana"/>
              </a:rPr>
              <a:t>we</a:t>
            </a:r>
            <a:r>
              <a:rPr sz="1100" spc="-55" dirty="0">
                <a:latin typeface="Verdana"/>
                <a:cs typeface="Verdana"/>
              </a:rPr>
              <a:t> </a:t>
            </a:r>
            <a:r>
              <a:rPr sz="1100" spc="-14" dirty="0">
                <a:latin typeface="Verdana"/>
                <a:cs typeface="Verdana"/>
              </a:rPr>
              <a:t>said</a:t>
            </a:r>
            <a:r>
              <a:rPr sz="1100" spc="-58" dirty="0">
                <a:latin typeface="Verdana"/>
                <a:cs typeface="Verdana"/>
              </a:rPr>
              <a:t> </a:t>
            </a:r>
            <a:r>
              <a:rPr sz="1100" spc="20" dirty="0">
                <a:latin typeface="Verdana"/>
                <a:cs typeface="Verdana"/>
              </a:rPr>
              <a:t>we</a:t>
            </a:r>
            <a:r>
              <a:rPr sz="1100" spc="-5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would</a:t>
            </a:r>
            <a:r>
              <a:rPr sz="1100" spc="-58" dirty="0">
                <a:latin typeface="Verdana"/>
                <a:cs typeface="Verdana"/>
              </a:rPr>
              <a:t> </a:t>
            </a:r>
            <a:r>
              <a:rPr sz="1100" spc="41" dirty="0">
                <a:latin typeface="Verdana"/>
                <a:cs typeface="Verdana"/>
              </a:rPr>
              <a:t>do</a:t>
            </a:r>
            <a:r>
              <a:rPr sz="1100" spc="-58" dirty="0">
                <a:latin typeface="Verdana"/>
                <a:cs typeface="Verdana"/>
              </a:rPr>
              <a:t> </a:t>
            </a:r>
            <a:r>
              <a:rPr sz="1100" spc="-34" dirty="0">
                <a:latin typeface="Verdana"/>
                <a:cs typeface="Verdana"/>
              </a:rPr>
              <a:t>in</a:t>
            </a:r>
            <a:r>
              <a:rPr sz="1100" spc="-58" dirty="0">
                <a:latin typeface="Verdana"/>
                <a:cs typeface="Verdana"/>
              </a:rPr>
              <a:t> </a:t>
            </a:r>
            <a:r>
              <a:rPr sz="1100" spc="-31" dirty="0">
                <a:latin typeface="Verdana"/>
                <a:cs typeface="Verdana"/>
              </a:rPr>
              <a:t>our</a:t>
            </a:r>
            <a:r>
              <a:rPr sz="1100" spc="-55" dirty="0">
                <a:latin typeface="Verdana"/>
                <a:cs typeface="Verdana"/>
              </a:rPr>
              <a:t> </a:t>
            </a:r>
            <a:r>
              <a:rPr sz="1100" spc="-31" dirty="0">
                <a:latin typeface="Verdana"/>
                <a:cs typeface="Verdana"/>
              </a:rPr>
              <a:t>work</a:t>
            </a:r>
            <a:r>
              <a:rPr sz="1100" spc="-58" dirty="0">
                <a:latin typeface="Verdana"/>
                <a:cs typeface="Verdana"/>
              </a:rPr>
              <a:t> </a:t>
            </a:r>
            <a:r>
              <a:rPr sz="1100" spc="-17" dirty="0">
                <a:latin typeface="Verdana"/>
                <a:cs typeface="Verdana"/>
              </a:rPr>
              <a:t>plans</a:t>
            </a:r>
            <a:r>
              <a:rPr sz="1100" spc="-55" dirty="0">
                <a:latin typeface="Verdana"/>
                <a:cs typeface="Verdana"/>
              </a:rPr>
              <a:t> </a:t>
            </a:r>
            <a:r>
              <a:rPr sz="1100" spc="27" dirty="0">
                <a:latin typeface="Verdana"/>
                <a:cs typeface="Verdana"/>
              </a:rPr>
              <a:t>and</a:t>
            </a:r>
            <a:r>
              <a:rPr sz="1100" spc="-44" dirty="0">
                <a:latin typeface="Verdana"/>
                <a:cs typeface="Verdana"/>
              </a:rPr>
              <a:t> </a:t>
            </a:r>
            <a:r>
              <a:rPr sz="1100" spc="10" dirty="0">
                <a:latin typeface="Verdana"/>
                <a:cs typeface="Verdana"/>
              </a:rPr>
              <a:t>management  </a:t>
            </a:r>
            <a:r>
              <a:rPr sz="1100" spc="-20" dirty="0">
                <a:latin typeface="Verdana"/>
                <a:cs typeface="Verdana"/>
              </a:rPr>
              <a:t>strategies?</a:t>
            </a:r>
            <a:endParaRPr sz="1100" dirty="0">
              <a:latin typeface="Verdana"/>
              <a:cs typeface="Verdana"/>
            </a:endParaRPr>
          </a:p>
          <a:p>
            <a:pPr marL="8659">
              <a:spcBef>
                <a:spcPts val="252"/>
              </a:spcBef>
            </a:pPr>
            <a:r>
              <a:rPr sz="1100" u="sng" spc="-3" dirty="0">
                <a:latin typeface="Verdana"/>
                <a:cs typeface="Verdana"/>
              </a:rPr>
              <a:t>Performance</a:t>
            </a:r>
            <a:r>
              <a:rPr sz="1100" u="sng" spc="-55" dirty="0">
                <a:latin typeface="Verdana"/>
                <a:cs typeface="Verdana"/>
              </a:rPr>
              <a:t> </a:t>
            </a:r>
            <a:r>
              <a:rPr sz="1100" spc="-102" dirty="0">
                <a:latin typeface="Verdana"/>
                <a:cs typeface="Verdana"/>
              </a:rPr>
              <a:t>–</a:t>
            </a:r>
            <a:r>
              <a:rPr sz="1100" spc="-48" dirty="0">
                <a:latin typeface="Verdana"/>
                <a:cs typeface="Verdana"/>
              </a:rPr>
              <a:t> </a:t>
            </a:r>
            <a:r>
              <a:rPr sz="1100" spc="-10" dirty="0">
                <a:latin typeface="Verdana"/>
                <a:cs typeface="Verdana"/>
              </a:rPr>
              <a:t>Are</a:t>
            </a:r>
            <a:r>
              <a:rPr sz="1100" spc="-55" dirty="0">
                <a:latin typeface="Verdana"/>
                <a:cs typeface="Verdana"/>
              </a:rPr>
              <a:t> </a:t>
            </a:r>
            <a:r>
              <a:rPr sz="1100" spc="20" dirty="0">
                <a:latin typeface="Verdana"/>
                <a:cs typeface="Verdana"/>
              </a:rPr>
              <a:t>we</a:t>
            </a:r>
            <a:r>
              <a:rPr sz="1100" spc="-55" dirty="0">
                <a:latin typeface="Verdana"/>
                <a:cs typeface="Verdana"/>
              </a:rPr>
              <a:t> </a:t>
            </a:r>
            <a:r>
              <a:rPr sz="1100" spc="3" dirty="0">
                <a:latin typeface="Verdana"/>
                <a:cs typeface="Verdana"/>
              </a:rPr>
              <a:t>achieving</a:t>
            </a:r>
            <a:r>
              <a:rPr sz="1100" spc="-58" dirty="0">
                <a:latin typeface="Verdana"/>
                <a:cs typeface="Verdana"/>
              </a:rPr>
              <a:t> </a:t>
            </a:r>
            <a:r>
              <a:rPr sz="1100" spc="-10" dirty="0">
                <a:latin typeface="Verdana"/>
                <a:cs typeface="Verdana"/>
              </a:rPr>
              <a:t>the</a:t>
            </a:r>
            <a:r>
              <a:rPr sz="1100" spc="-55" dirty="0">
                <a:latin typeface="Verdana"/>
                <a:cs typeface="Verdana"/>
              </a:rPr>
              <a:t> </a:t>
            </a:r>
            <a:r>
              <a:rPr sz="1100" spc="17" dirty="0">
                <a:latin typeface="Verdana"/>
                <a:cs typeface="Verdana"/>
              </a:rPr>
              <a:t>outcome?</a:t>
            </a:r>
            <a:endParaRPr sz="1100" dirty="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76401" y="1219200"/>
            <a:ext cx="5867400" cy="35554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</p:spTree>
    <p:extLst>
      <p:ext uri="{BB962C8B-B14F-4D97-AF65-F5344CB8AC3E}">
        <p14:creationId xmlns:p14="http://schemas.microsoft.com/office/powerpoint/2010/main" val="1766209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QTEhUUExQVFhQXGBgXFxcYFxwcFxwaGhwcFxcYGhUaHCggGBwlHBccITEhJSksLi4uGCAzODMtNygtLisBCgoKDg0OGxAQGy8kHyUwLC4tLCw0LCwsLCwsLCwsLCwvLCwsLCwsLC80LCwsLCwsLCwsLCwsNCwsLCwsLCwsLP/AABEIAKgBLAMBIgACEQEDEQH/xAAcAAACAgMBAQAAAAAAAAAAAAAFBgMEAAIHAQj/xABHEAACAQIDBQUEBwUHAwMFAAABAgMAEQQSIQUGMUFREyJhcYEykaGxBxQjQlLB8GJykrLRFSQzQ4LC4aLS8RaTo1NVY2SD/8QAGQEAAgMBAAAAAAAAAAAAAAAAAQMAAgQF/8QAMBEAAgIBAwMDAQcEAwAAAAAAAAECEQMSITEEE0EiUWEycYGhscHR8AUjQpGi4fH/2gAMAwEAAhEDEQA/AEV4lPFVPmBUbYOP8C+gt8q22fh2nXPHJYXI7663sDyzdasHZE4/zIj/ABf9lZHlhF05Dlim1aiUTs2I/d+J/rWjbIj/AGh6/wBRVrF4eWJC7mPKLXIzcyANLdTVaHHhvvR+rhT/ANVqvGWpXF2VlHS6kqIm2Kn4m9bH8qjfYY/GPVf+avHE+MXpNGf91SMJB/lP6C/youbXLAo3wCG2CeTJ8RUbbBf9k/6j+Yo2C/8A9KXz7NrfKvPrAHHMPNSPyqdxk0oAPsSQfd9zD+tRNsmQfcb3X+VMoxS/iFbDEL+Ie+j3H7E0oU2wDj7rDzU1EcOfCnRZfGvc1Tu/BNAk9gfCtexPSnZ0U8VX1AqFsJH+BfdR7qBpYnGM9DXmU9Kb22bEfufE/wBa0Oyoz+Iev9aPcRNLFK1e2pnbYyfib4H8qibYg5OPVf8AmjriDSxeAr2jjbDPJl9xFRnYbfs/xH8xR1IlAcUX2bu/NJGZsjLh1IzSmwGrBTkuRnbXgK8TZDBhmU5bi+o4V1/dvBxYvAIikh4i3PQtc3uvQ0rNl0rYbhxqb9Ry7ae7BjhOIjkDwiwuylJMxIGXLqCbG9w1rA0EUV2PbGwuwwOJMzAxCN8kY0UOwGQgHn2mWx5Ec71yFIT4UcGRyW4ephGEqiSRrViNaiVDU8amnmRlmJKMbJwWdgKFQV076IpIu0mEioWyKyFgCRlJDZb8CcwvbpV1srMuR+A7u3ucGUEgUS2huUhsAtwTbTTzN+VHNjbViClLgZSQKh29t5UAyXYggmw6UdUrFdvD29Te5xXe/ZBw2IkiJvlIsQLXBAYG3kRSrOtOO++2vrOIeSwANgOtlFrnx0pQnkqrQ3F8FKRarSLVqSSq0j1U0oquKjYVM71EzUGMImFa1uxrS9QI8bq4c9mQQQQTcGtyTeh021ZIMQ5SxUhQynge6PcdePzq3gsWknsmx5qeP/IrlZMc9TyPhm6OSOlQXKINtk9g2p4r8xS1ambbw+xP7y0tgVs6X6PvM2f6iOQaU9JiXAAvwHQUjyDSnZhSutSajfyM6ZtN0brjXvxHuoDtra84mOWaVNF0WRgOF+ANFgNPEGlzbB+3f/T/ACrS+khHW9vBfqJycd2bpt3EjQTNbxCt/MDTFuhtDte2+sRxzWyZbxoLXz34Jrew91J9qZtzF7sviyfJv610lCLfBjcnQ0pDhCBfCp5gC9ats/An/JYeTMPk9YFrW1M7aK6mYdkYMnQzKPB2/MmtDsDCnhPMvnY/7K2jFelaHaiHUyJt24/u4s/6kU/0qltPYxhiaX6xG4W2gXU3YL+PxvUmL2nFG+VmN7agAm3uoOuLEuMSzXj1Cg8PYN+6f2r0uUIcDYanu+CFcZ5e4j5E14Md4X8ifzFbbU2ayyv2cbFNCMoJAuNRp43oewpThToeoxkrRfGNH4TUgxq9D8P60LFYTQ0g7aC0cgc5Re58Kd/oskK9vGfx/AqD82+NJuwMLa8h4EWHv1HnoKbfo9kGeU82fX3D8gKz5XyhkMaSTLH0qYpg0UWchGUsRfQkNYedvzpJX0py+mOHXDN07RffkI+RrnqpenYktJlzN6gkYh+Ee4Vgw6/hHuoaoq1gsRkkVuQN/wDn86duhAZweyEJUsQqm+ovcWtp059fdVsYVY3Chjp94fMV5BLnVSpJAYXN76eIJsBcLqdLiqe2cUAoKOpbMQcuo53N/dw0qmPJLVRfNghouh92VvDh4BfI0jDmQNfU/wBKj2t9I7OMscCJ0LsW+AC2rmuHxrKePGp5sYWIJAuBYcelvyrQ37mCOGlSJ9rZpXZ2K3Y3NhYdNBQeXBN4e+rcmM8PjULYwdDVHJj4wS4B8mCfp8RVWXBP0Puox9aXx91afWl6/ChqY1IAvhmHI+41AyGmb6wv4hXnaqeYoaiwrFDXmU0zNGp5KfQV42ET8A91HUErbX/xn8x/KKpW6aHlVnab3lZhezWKki1xYa61XFCC9K+wkvqYRw0kmIUwki4GcMeOhAsSP3uPhQ2eBkbKwsf1qOoonu4PtW/cP8y0bxGHWQZXFxy6jyPKs08yxT01sPji1xu9xNkGlO7rSztLYzpcr306jiPMfmKapBSurnGSi4v3/QZ08XFtMrKLMaWdsLbEOP3f5VpomFmFLW2Red/9P8q1Ok+v7idR9P3lG1Nm5CdyX94fKljJTZuOAIpidAGBJ6DLr8q6ceTEw+5Cgk6AAknoBxNCsHtyJ3yd5SdFLDQn0OnrUO0t4ImjkRQ5LKyg2AGotfU3t6UtwsAynoQfcb1J5d9h+PBa9Q+onGt8tDxvDh/xN/A39K9/9QYf8Z/gb+lM1x9xXbn7A7amylM+c3YNa6Djcd0a8gbDx4+j3u+iLFZYkQ24AA/Gwv8AGhWzo0dROGvGwYE9LG3A68vhU+xtqJm9lyt7ZxawJNlv0vXK6qctXpOj0kIyXr/0TbaiVbsVGg9pRltbjmUaEW56VzveJgZ2KiwIX17o19a6RjNpxlyln0tfNltrroL3I9KVPpEwCxSQZFIvGbjllzHJr6t7hR6fLOS0yL5cUISuPn9BSQV7DGWZVHEm1aqwopsGNTmbiwYAeAINz5/0rRJ0mxNcBvFQrFGFW4GUE+fWi30aQEqXP3nNvS3/ADS5vBixlI8AB8qeNzIDHFEOguf9WtY99G/kbKtdLwefS/F/d4W6SgehRvzArmCiur/St3sIgHEyr/K1cxiwMhBIFx8K0YpJR3MWWLctivpzrV2voBx0FWZMI4UsV0Gp4cOF7etEN1MGJJb5Q1rBb3HeJ0OnGwB99MeRKOoUsUnLTQy7OwAw2DZzYyMMkdxeztwIv01b0pL2vhexlyEk6Kw66jXXzBp23zmyvh4OGTvtb8TG2b4NS9vlAC0T8ypB9DcfM1mwTalv5s1dRjTg68UAA3CrDvb3fmaqCPXjwq3MwKJYAEFwT19kj3Xrc2c+iJnqMmsIrXQ0Cx4WFRtWzCvBQCaFa0IqUmtGqENRHXuSvKHO5Btc+80QnSdn4GOXZ6h1BsoIPMHKBcHlShjtjvHcjvp1HEeY/MfCumbTiCxOUtlezqBwAYi/xvQBRXFw9ROE5e18HUz4ItRXmuRY3YF3c/sj4n/ijxGtUtqTLhyrqgu5Ie2lwNR4XqzhMYkuqHlqDxHmKbmbn/cS2FYqj6L3LHAHypT2Ztd4wAe+nQ8R5H8vlTg690+R+VIUfCm9HGM1JSXt+pTqJOLTQ3riElQMhvYi45jzFLu1R9u/+n+UVVjcqbqbHw/WtEMThJHUYjLdXF2y/dI7puOndven48KxSu9mJnkeSPG5Sq/snGNHmHFCRnQ8GHMH0qherOD5+laZOkVwK5pMaoMfgmZVWEBmKqLxroSbC5v1NE5dkwG94o/4QPlSPFJlZXHFWVh5qQR8qacRvNFkuobPbRSOfi3C1WhNNeoblxSTWmyssuzzyA/0yflXuXZ3h/8ALSyqWFYRVO58Id2flj7s2VFiywkGI6214g20v5m/kKuTsw7JYVjvcMysSB4DTzpY2HhpUh7Sx7Nm7vS6nK1+l/jlNGY8TE7L2hAK2AYgajxvz0rDlg1O2bMDjVL+UH01S0gXtB+G5W19ONB97t5WQonZ5+4rFrkW4jL7OugB9avCZVv2eU5ugGp9KNPgXaBEAOe40JHDXU9NKZ0eOTk5LZC+tyY4xSatnNU3qFtYtf3x/wBtRrtHt3AijOc6BF7zE9QANa6Rht15CTmKADxJ/KlnZ2/2GgZVELMFY5plCXbU6qvHLY9QTlU2roTxNqpSOWssYu4x3+0L7qblRkl8WqvKP8ltVS/AsODk9dQLaXOoco9nIl8gsDrbkPLoPCqmIxAljTF4Vw4tmFuEifeXX2W08LEC/CppNsx2GVwWZA6qAcxBF1NuQNrX4X0verz6aMsemJSOaSlqYqfSKrOIIxqTJoL2ucp+Fr0LwMuQBDGb21sQfD8qX8TtSbFzduTYhvs1+6o5D+vmaO4fGBs5tYnU63sTqdbDma4eRtKjs9PFS9QL3seIIAmjZtVINxobkX5ajh1ox9HOE1B6anzOvysKV96cYCyoVBMeue+puBYW9KMbt76YbDwPmz57d1Qt72HDNwq+iTxJRXInJOPebk+EV96sQZMdMQbqpVPKwH+69Vt5J80MV+IYg+6m47rJ3nDWZtSb3DEm5J8zSHvBODJ2a6hCbnlfTn4UcMlKSS8Fc0dGN35Bq6mp3TuA9GI94Fv5TVRmINeQpJIwRWOpAtfT3Vv+Tm1eyJa1ING9rbrSYeLtCxYDUi3LmRQRfO9UhOMlaGTxSg6kjzNWpNbvatDarlDwmtMtbGsBqAPAbVA+GUkm51qwSa0y1AnX9oxr2SoqHRgmUG/dHeHjyt60tyte5sF8BoKZNu41cwkiIN15frpSpisUkQvKct+vHUX4cTob1xJQfhcnczSQH3sHcj/ePypfidlYMpKsOBFHN48SkkcbIwYZiNPLgRyNAwa6nSr+0k/k5Gd+u0MWztvhhllGViLBh7JPiOXy8qWgpGhBBGhB4jzFbZrEHoRTlt7CRsjOwGZQbNz04A9RfketVbhgmkl9X6f+lkpZY7vgT3iNvOruy8NiGsIu00uRYnzOnA+6tthQdviFj1y/e8hqa7ZsvaECxFUBsg1AS2g0FjzFWz5tG1FsGDWtTOIJH2khjbLHKdFNrKx/Cy/dY9Rp4VgwzxFldSp0t0PHUHgaZfpASKZBicOVJRgJMrKWF9FLFCQNR1PGh+08UJYYnBBOoPnYX+NVWSTrbZ7P4YyGJRyV7figZatJNK3tTt9HW76SZsVMuZY/8NTwLD71udjoB116U/HBydIflmoRtgrY+5WKnAbKIkOoaS4JHUIBf32pr2Z9G0K6zyPKei/Zr8CW+Ip2luHjHM3J9zX+JHuFSt4VujhhH5ObPqckvgB4jCJhkRFT7EAIAdRbhlYnj5njS1jtjrJM/wBWIUgBssnAk2JVH1J0I4j1roFgwIIuDoQeFQYPBKlwLjXQ8TY8Qeovr6edMnDHkjUluKhlyY3cWIWHgkjyM6FnDqOyUguTqwUAGw9k3JIAAJp/wuI7RFcAjhoRZhrqCOFVMHBCSzDKHaTMdbNfVfS4J08T1q5AmUlQLAjQfu90/DLVMOFYoV5GdRn7s78FnLbTkTY+ViPyr572lsZsJiTBIua2sdyQHTirAgi+nEDgbivoMnVf1w/80B2/s8SqAY1cWtYgEllCslieBILpca98dKs8ansJboVvov2tHFC0MsgAknPY2bVSVGYHW66ger+NS7x7djw0OKw79lJPHrCTYnLOeNuTISTYcsvKkLGYBTNIsLMLOyC+jgElULDlqAGGhB5aigUcRuQRYjQjoRx+NJ7rjHSFKw9sDHLl7NiFbkWOh8L8j50f243ZWky6EDW2hJ1tSQydPjWrkhGUsxU2ut/w8Le81z59MpS1Jm/H1jjDS19hcx2MzBiGuW9r9dKFxmtIxYeB/KstoD6fAVojFJUjLKTk7Y3Rb2TNh1w97FRlDg6lBwB8QNL9KFBgOVDYZLEEVbxEwIFuf6tVFjUXsgynKVW+CMyXuPEUV3aD9qDGqvY2N2y62ue98L0ElsBc/iHDpRzd7EiMnXIw8TY34HTiL/Chl+h0XwJa1Y0YzamJlQxtGjAXVirC57oNgMtuDHUfhbQUiYfQAHiNPdTfjcQYos91U66KxsW1C929tSenAmlGFWNyeJN/fqT76V062Y/q+UrJCK1tWzL51Ps/A9tdRIqyfdVr97ybr4U9tJWzLGLk6RWy1qV8akxWGkiNpEZPMaHyPA+lRgipdgaa2Zqa8Br116VqL/oUQH0G+6kcc9o1CxkX65eVhfj+vChH0ibrROoxHZs2VURxHbMEQmzDMbWANmtrYDpRbBbS7IqshLK1sr6cTyfx8edMSEMtuN+vP0q3Yira8jXlk6T8HzhtaGMv3IuzXu2BOp9qx0Y8PHXWqRw69PiaePpF3Mkw9pYFeSEk+zxiIswB5leNm8LHWxZcwexZ5Y1kRAysL3DKPSxNL0yWw+DxybtIp4LZ8bZs4c2GgXmSba+FTbXmdVMYLMpPFtT42Y6+GtZFHIhPcYcVItY35jz/AKVtt3BSxOEkR4xa4Dixs2t/D/il6bluTJpinpL/ANHCRCWQSqrIyhTmFwQeI1ror4iKM2iiCplPs9mq6ag2LDoOVcb2TjWw8yuozfdK/iDch48CPGuk7M2/g3JkDtE8gGZQLM3AcANeHEdKR1ON6r8DuknDTpfKJt8NpLJgZ1Cj2X1XVdNRqNNDYedcphdlXT2b8D1tqfd8qb/pA2yzCPDopjjPeN/aIUjKD0F9bcdB5UoIC18oJA10HIaXpvTRqFsR1U/7np8BDYeBkxUyxggAnvG3BR7R/XMiu3YHDLHEkaaKrRqB5EOQfQ/9NJP0WbJtG0zD/EOVf3F9o+pv7hT5hSMysebSP6AWrq4IaVZiyZJS5ZpiJ/tr/gVR/FIAfhf3VeOjEeooBiMVwsB33DOwPAKcwW1ulj60bkkvYj09adONULTJbVuorVTet1pYRNuRnDcQxB870zYJ7xxM3G7AnqO9/QUP2vb6ygK3DZfXXnRpo9AANA2lOyStICRozG+n3Rf5f0qlsrE3Re0PtAHN48deQ4Ciccep8wP176VN78Hlw0igkBELePKw+PwpTlUWyVbRyCfFgYmaTDnLaSUItvaia6W155TqDyOmo1rKc13LFix1JN28yTqfPwqOaPLI1+OYn36j51IsoAseHI9OoPhzHr1rDd7jWa2raFspDZVaxDZWF1NtcrLzB4Ec71qTrXt6gAhvJttsWVJjjQXJAUc7G5voLkW5chVHCYEdmb/eB9AeFvgagU6jzPwFqMYHCSOgyKSANT/5qr2RZP3F3KVYg8RUwq1tLCG97EMBqLcapxo34Tx6GrIgQwewZ5kzRwyOgPFVuDY2IX8ZvpZbm+lM+w92xiAVfMGXQZR3h4e+qG6W82NwzJHCrSqWIWBlYglzchctmBub8dDc8zXV9yVxEUEnbxWnmmefKsMyoplbMytJ2bcCTwuAABfnS5wlPZOhuKcYcqzk+9W7skJUrnaNB37nvD9oj3jwoDhmA0ze+uzfSps/E4nDBkVVMRvIolJLrqLIhQF7aNyNmIsSK4gVN9RRhBxjTdlcklKVpUEG4cbitYnZTdGKnqND7xVASFG6j9fGiOcEXHCi0VTHTd7bsU6iLEhDJ7IzqLSX0vfk3I0J3x3a+r2ljUiMnKRe+VuVj+E/A+eixiGtYnqNenjTlt/aats+JA+bNkYa30B1v4gi1uIrO4OE048M2d1ZcbU+Vw/Ing1mW/SvUNZl/V60GM6/upDbBIrgWy3YNwu3eNyeI1NZu1vdaZsOzB1BPZsTZyoOnH2tOuvnSIdtt2RXNaFDZEH3rcCSNW14Dyoa+DdZo4yrfWpCCBcd0HhbXibE66cqb3LdJbIOilfln0lgMSr6hha1/G/AaetaNsnDtqYo7nj3Rrxvfxvf3muZ7MGMiJKMJgCRlbjbiLSjS9tLEcaY9ib5QyxkuSliVufZzLoQJB3Wt4GrJp8BnCUdpIMHc7CmRJAhGRsyqD3b8eYvxF+PL0qPfPdmPF4eSPKna5LxSMO8rA3AzWvbkfAmrOB25E6lkkRsnt2INujeKnrRPCPnJbkQP18qlFFRxnYX0W4ozxNMY1jR1ZrPmYhSGsoHC9rXNrUeggijx2JRVTIXLINNHYksq9ASCbcrX510kuI0djwQMx8hc/KuMbGzyYtJXe/afZyd1i129p1GuRQMpudAEFxltSM2JTWk39Dicm5eEX9t7n/WmlkJysqARnkDnFjYfd4g6cGvypE3f2CZ2lhLPFIilrixFgQCrC4J46W0ruOygqxvGJM5BBIY94BuBIvcKcul+lVcXGvaaKoZgMzAAE3Nzc8/8NffTcODRFRZn6uu7KmabLwwhiVVFlRQoHQaD5Vs5tYDj2IH8bkX9ymrDr3D+uFD8TIFnLE2VMNGx9GlJ+FdCBhkC8bjVVrAEsL5R90qCY7g/vKQfSruxMS5yIfu8T+yBp87elLWxdvRyxEzRkNfPGpB0ViTcE+1diTm/atyo7sjbMQuGvGTwzCwPrTZ7oERoik1tU4NUcE4IzAgg86uCsrRcD7yCzxOBqD77EED4mim1b9hNlJVuykKkaEHIbEHkQbVR3gjusbdHUe//wAUWxKXVx1Uj3ijJ+lEE/c7YbYvAnEPjMaJLyCy4ghbr7OhBPTnQP6Odn/2hJKmKnxLBYwwAmbW5sb3vcaim36GJc2z3HSdx6GONv8Acas7i7hts+VpDiBLmiMZURZNcyNmvnP4SLeNYtxtHOp91g+1XwMOih7Zm7xVModmJ5m3DqbCn5txtkI6YZ2/vDrdQZiJW494IDl+6dMvI6aVBsqLLvJir84Aw/gw4/JqW/pCmMe2kkvbKcM48lKn5g0CAPe3dmTB4rsBeQPYwtaxYMcoU8swbQ+h0vXQv/SGy8BAhx5DO1lLs0li3EhEQ6KOpHDiavfSLhl+sbLkYezjY4/42VvnGKD/AEu4Ez4rZ0OYL2rSxhiLgMzQrw9RQIAPpG3QTBiOfDEnDynLYtmysRmWz/eVlBtfpxNxa59FO7GHxSTyYmMSBWREuWFjYlvZIvfMnuqxvju1jYNnESYxZMPAIlEKwhdMyxqc983dzX15CpNgmTD7vtLArGaSYSIApJJWZI72GpGWK9TyQT97dlLg9oPHb7EOsig8OyYhst+Nh3k692ugfSRuTAmDaXCwrG8Jztlv3o+D3ueQ73kp60P+mbACbD4fGopF1yOCLMFkGePMDqMpzC3V6cMXtwJPgVexhxkTob8O0tG0V/Bg7rbmWXpRII21sJh8Phdk4xR2BYxiaWId/vRXdvZa5GVzwPE6a0Ug3rwLHu7ZxCH8MkcQH/yYUH41Jv3sw4XZMKqdcJiUeInWyh5Fiv1IV1B8QapYXbG13HsbMxQ//HICfe0gHwokDUW8sP3NsYT/APoIv9siVx76QMGiY1mjngnWYCYvAAIw7Fg65RI9jdc3tffro8s2OP8AibAwz+IaE/kaQPpDaTtIe02emB7rWVMtpNRcnKoHdvb/AFVGQUZlvaruw5BdoyBr3l08NR8j76qmqruQbgkEHQjjVWrREMckQLIuUat05D/kij28uz4YooVWKNWYliVUAmwA1NvGlLd3aijEKcQxyad48vMDlRzfzHdpKnYyDKiDVSCCXudLcRYCs0oy7iRpi4rE35BmNhAS4AGo4etD7/q9RJiJL5WcsLcKn/XCnpUZ2N2Nw6R4gH78gJUcg2paw62/OmzZGEjm7OQxo0iAAORdlI0OvUGufttc4jFIyRNmU90Bhz7t9VsOgvzNMUW1ZMHBJiSFZHmKhe8XDDOHzKwW2qEcTwoYsmiKjk5/U13DVJx4H0Q8b6g8QeB8xz5e6q2OnMKqoUZbgCx4AmwAHO1b7QjnBcQz4NnjOVlkzx62DWzZjfQ8vEcRXPdq7yYyGZFxEQQsQQTcoVJF2Q3toPdcXp7nG9i7mlu7/wBMv72QuZYez7vausVxo12dBoR1DXI4d0dK7dgx3RauPYDHx47FYeNY3XsJBPmuCLRg2zDldio48665s5uNG090Zcta3RW3ge0Eoyhswy5TwYNYMOI+6TzHmKUsLsw4V2ijQuScypGyBgL2uGlYd2+nE+zY0y7VnYzZVD2QFiUaMHMTlUWkPS54etVpJGt3hKRro+Hjk48f8M9aolcrUqomHJmi32+OHx+Tf4mYeAKD/dzCxCXuUbNbPpmRjfLfnb2tKGxm8znkD7rdz5rf1q/h8QO+eOUC4ETxcF4ZXPSw00oZh5AJZIzx7gJ5aCxPqfnWqKt+4mdr6tmELcvD56/nQ3aM0ccj9o4TtIlgS+t5HEojUAftEe6it9WNtL6dOFcx+lzaZTEYdV4xlZyPFTZPk3vqzlpTF8sY8bsgoqqF7qZQttRZRb5VIMOCtmW55Vdm2kpjEl+61iLakg6i3nx9arqXYZn+yTp94+ZrVba3KcBHAIEjyjXXl1PKr+Ek7oA9/L0qnBAMt3IRBwBNtPE8vKrOHxUbew6t+6bj3ikSRZEW3m7kY6yLRhTc0v7fe5hX9rN7rVJtDebDwHLJJ3xxVQWYeduHrVZbRTYVyUvoRFsNOnScfyKP9tBtwNozHazxPNK6/wB4UK8jsvdJIsrG2gWh24+08UpxZwsmHiiDCWRpwbBTnsQRoLAG9/CosJs3FwbTiyyxLNP2sqSqM0Zzq7PZSOYvp4iuTPqsUZOLlut39lX+W5oUJNJ0Me8m01wm34pXNkaJFkPIK4ePMT0BAY/u0U353HkxmMgniZMmVElzGxCqxbMtgcxKsRbT2R1uEDbsUuIMWIxmJXvSPhmfswAgiZtSFtcXJ8daOxti8LPhsDFtF8sga47JT2ahSyZe0zaNYgAEWtVX1mFOr93w/wDHnwHtyf8APcK/TRtYJ9VjQjtVk+sD9nJ3UJHizG37hovtrAptnBQzYeQRyKwdCb9x7WeNiuqkGxuPwqeBrm+8O78irHPiJJWklxJhcuNct2CyAk80QEDgL25Ve2zsX+zmjME+MjMkyRs4ZVRlIJNimpYcswtxqq6/C2knd3X3ck7Utx52xs76vsafDSTdrLHh5JXYkliA5kzd4k5Qe6Cfw1HtDbjbK2XgiIg7lY0KlioBMbSObgG/eFvWk7fTdwQQzzibFdoCkZaaVW7ZXtcC3eIFzo34DpbWo97NhQx4eJkExMhiCyPNmRc+pvGTe1hxtbhVIf1HDPS436nS/B/qWeGSv4HbZm1RtnZ2KjdFjkuUC3uAwAkhfXlnH/SaVt9sRm2Nstw1pE7JdD31IhOtuIIaMetDt6N2cKsWKWFHWXB9iWZ2zCRZQDex0BFzwtqvjV/ePdvBpg5ZUhVCIonR0d2kzObWdDcBDoL3/Fwy1Vf1LG9Oz9Trx5qvPm0Tsy3D+8e8EOO2G7GSNZmVC0eYBu0jkUuFQm9jlJHgRXM8PhMMwvJsnEkHUSQSyOCOtmRlHW16a59iYeTBhhh1jP1FcSJ1uPtFF2RjwN/+7wrmYiRXLLiEjbibrKCCeWaNGv51p6fqY5rpVWwucHHkZi2AT7u2IvAGG3xsaX95cRAzp2D4xtDf6yUNtfu5CemtEExeJHDaijyxGJHw7OhO22lazSYsYmw0HayuR/7qC1aChUqnOCCb89R41ahbMDpYjkb+/hVmJQVyuARy8PI0LICQtF8LhfsrgcBmPqf+fhVc4ACxDG1+BH50QXEHLluba6ctaDZGCXa0gNXcpOtU8cmV18QDwI4+flxq4KjCdX3c3TgTZQxIh7bEmI4pQcxvKoaSFQqEHTRbDjr1rfeG85kEuEU3aU5D2pS8f1uOJx9oFvaPDd0Wz9uTzBVU3T+kJ8NCcNJ/hgt2b5cxUE3KEX9m5NiASL2tbgVwmIgkAyYqAhrA5igdAALFQQDcFFFj58qGiLdtbjFdcjQMdI6qqXWMI6LI5Ase0kKSOjOCQIoweAv2nBcthY3owCS7LkbExojKpm0t3XDFls443By35hj1rleP20yTBVmWOIx95kVCVYZ+AAub3tbo54XvTluhjJNpSKGMhwkHZGQuxPbTJYoAlyqICM5UcSEvxtQhPVVR5DO1dysYNx93kwsTMQBJKbtfkgJ7NPcb+bGm/CTBIxIxsoBJJ5BRreqkq94i3E0vb7Y90gigiPelck3/AAJqw8CWK+gatHCBixvJNRXkrbJ2vJM00jJiQpkIXLHE4AA0W9ib2I01qeTafZ6u5jXjebCnysTHINdelbbG2PjYowIZUW4zGN7mzHib2trar+JXaJiYMIy2U8bWOh1p8MOKSTlp/wB/9GfJnywm41dOvpi/xBOz9vRyRyMkkb/aC5QOALBpACr6i4jI9a12MoYuzhs4IJKnXvai49/uoTh8NPED2scYuy2IAsTlkGtueot51HtIGKGSaN8syxxsGFi3elQPcHQg6ix092lpVibS4DqeTeqHqJtNFYg+Q+BIrjv0t4ZhjEkawV4gFGl+4TmBA4e0Kb9nfSIFUDFRG/DtIdQfOP2l9M3pSV9J0WIbFhpInAKXjUd6ydSFJykm/Gx08KTLJGUbQXCUZU0UNj74YjDqIxkkQWVA41XXQKw1I8DfwtVvF7zY2TNcqLm66XKkcLNpb1vSzs45nHhrRd3NKeWa2TDpRRO1MVG+dndm43cB7eIJuB6UZ2dvzjDcXDW4d3n00NqouoNT4JrL1sTQ70l5DoTDeI25PJZnazWt3eXM2PXxoWwrxpb1qrGlzySlvJllFLgL7obdXCDFFjZ3itF3cw7RQ2XMOlyONXNr70xnH4fFoJDkUB4mFspswYISejnpqPHSDclo/wC/rPnMRwUzOEIDkI8ZIUtpmte16cN4MFg5W2jI4ieS5bMz2kU/VoGw4jCm5DSZlOUEk3HK1ZZdFilkeV8tU/saousklHSJO9G3MPNEIcOkgXtpJ3MhW+aS91UAnu94+4casf24cTtDCywQu8iJHH2dxmdkzlrHgAQ3PhbWug47BYOGZO0TBph4+0QBhHlLmWPtVCnuq6xAA3Bdhe2U60L2bt/AQPCqvh1WIQWdVUsSfrMMxLgFm7giY3/EDzq8ejxxSj9v/LkDySbv+bCPvDvQ00bwOpDLinmDNJmKe0BFa3BcxA1tpwovvlicRNAk0mAWLtmQxyiTPJci6DIBdSyjQEC9Gdn734cQYY5h24jKnLhzeN/q7iQ91LEPOEYAXHM2ArbB70wDLO8E5nbsGkVcO10aOPsHIlvldcpLoLCxDXPe0kejwxaaXG63fmr8/BHlk/Ir7S2/i8Us0ZwpKzMhyiOQlXS0d08SUCnxBHWqmKwGOxnZ/wB1kYxRrhwVicXCErZifvA5r8LG+gpzffoo3+BMyrKvfdVRmh+r9nLdWbRzKO0AOhubkXqjtLfRjmKxvlEeJXWWH/NSJUkZI2tmVomNgNA5sTc1fH0+LHWlVX7UVlNvlgrFDa2JhSFopGR2KC6qrO0WYlXYkElezY62uUPEiocJhtpzxt2YLIQuCYfZC6qwQJY6lVaUAyDhn48aMr9IDu5eLBMzM7XIdjdLzsqAKmjA4l+90A050v4be84VVhXDQpJEUaMyZi8b2i7VgjWt2nZK1uWZrGxqLBiSpRXvwiOcvcK4fdjaksXYdtGIVKoFMwCMto2QqUBzoRLHY6+0OdJE+EkBdexgcrcNmkCyAqSDoJlJ1FuBvannZu9mPnVjhYICiAd1SCY1VUQAK0oYgdkp4HUdKB43Yk2d5MTsuadpWeTNG7pbMwYhVQMCAWNr/i8BTYQjH6VRVuygNjzf/blOn3ZZiPMETn51n9jTWB/s6Pl3jNLl48R/ebW9akfA4MKc2zNop3Abhjx173ei9mrS7OwhW/8AZO0Se61gz5T4huxvY8fWr0AHzYFwpEgwOFTixEqvIwGuUASSynlotgeelCMOw43Guo1p7wOyWJP1fd9iTZlOJmkZdRpdJMi8R150pb6YGWKe+IeAzyAtJHCRaE6BY2Ve6py24X8zxIaID58Rrx0rxZgaHW4dOvTnWwv+v141Wg0SY975f1p+jV9ALDyoTKdDRLD+yKhDbeDCiLFZQTl+zPwAPyNEnwcf4F9Reh29EwfEBl5qnzNFZjpRAa7PiXNcgADwAru+70MYw8YiN0Khgw+8SLknob8uVrcq4BhGuW8Db4CjuxN9J8AcoAkhJBMbG1ieJRvuk9NR4X1qyZEduQnnSFvXt6MY3sxlLxp3GLZVVlJvma2lmJGl72taiWD36gmhMkItJrZJiIxcWzd8nK1s19D7q0lwP1cmd44y8rghlOYxKxGe76XXUsWGpJ8rjNk7aUvf8Sd6WO3B7mmxdszmKPtWytIwJZWZWRCwKlmY6BsxIXSwsLagUcVHB720MQi2tm/u7REjRgGaEm97jjpbWkTePZPalphBOhQRu0KLYsntB1KkqxUXFgAQRyBFB8BvCpU4d5FSBnzBxceOYKb2NtdBxOvWpjnBt6Vyzp48eDLhTbSdbvzfn+cfmdAmwTIJc+MbER5GsrLELHRlcNGoJKkeR1pe2rJnw7oT3syqB65mPl3f+oUMixGy4XDieYkG+gJHiCMvAjQ1cnjNjqNNCep4aVryQUdjkKTYo4N8yjmCL+lr1cmSMx2ZsgOgIOtzw4G4oFs/HKjMj6ZWZeAsQCbakGx9KvYlBJHYEgX0OnHr3Rc1ypQakdWGVOHyC8Fhwksig3C2ANrXB8PSrpodsgm73N9QL+V6IGnswGHhVXFY5obAAENc6+Fv61YY1U2lhmdQRxW+nn/4qEI/7df8K1q23ZOi0LPjWpNHSiWFH2ux4ot/1yrVdosb91QB4ePnQ69T4Qa+dxr46UQDmuLbEwJLiJpZSAwGeRmsMxHdDHT2Re3SisOHwgT/AAMzWGpdrX/ipO2X/hR6ng3lqx5U04M5l8xalyCjbe+cR4P7CIR3dAWUtdQbm4N9LkBb+NW9zCpwcRZI2e7gsyKzGzta7EX0Fh6VDvAmbBSD9nN/CCazcZ74S1/Zdx77N/uql+kv5DOPkSyho4m14GNDpa3C3UirGxdiYd1ZTDGucEHIuTRtPu2vpQyWItLx4Lp4XJufgKPbE0e3QVW6Ct2cv2FeNVs8qc2AkddeZspFjRfYeFld1b6jHiywaQFpQC65cpV+0vcgyofRbcKE4kfazoOUkij0JH5Uc3NSHOi/XJMM+RRbtVSzsEz92UEWJS9uB7pFaYcimX9qbMwFpTidn4zAMACJY7vErW9nMuZe8D+H1FV8LDs3KDBtnFxsF1DM62OlgO6unHnyroxwePjSUxYqHEqQNJo8hIKjXtodD/Br1qtM2MaECTZ+GkHZtYriB4cni8OtMogkSxldE3hDd1luW0sL2U3lPH86thbQA/8AqOxyDuBteAGUfbXottmG4BbYiqGYE2OFN7gaDKb30NTYaFfqq5dhi+RQzEYUXsRqCXzHnyHGpRAHiMLgAL4rb2Im5FY5GYNrYWUdpQne3ZcBwbHZ+DkEMLLJJi5e7IbkoY8jAMy/aq1xYCx6V0fYss6qow2yYoTYd95IY1BI7x+xV2NyDy51tvFs6eaJxj8VDhoSjoFhkKoxIJtLJMNQLAgLl4Ne99BRD5zVra1hNYtzr1rDblVCGH51gk6itWW3OsZL1CF7GH7aO/IL8GNG5Wv5VlZRAylsl/bblnPHyFQbTYtbT2jf0GgHxrKyoQ7NuYRBgYE7xCgSvlKOrdoWaRbEXzgEXW+ltDfQtbBWXI9xG6lQCCp73Pw5el6ysrD1Unrkn/jx96f7FMb18gzY2zTh5JFY3iBIhF3Y98k2DElVC2yKAFtfnegW29nxIl0M6mWUl1vGTnIDXYlDbSxJvYWPrlZVMeeeOUlH+bAWyr3/AHKuBsLZsRJbSzZ4V0Nv2ATx+FDdutlYskkJQqCS8ymTNbXuqNfO9ZWV0e7OS3f5fsdTF/T4Sx6rfFnJ3YkljxNyfXWvY8Y6qyqxCtxH64elZWVDCi/sI6P5j9fCiN6ysqrIamoySxsDYeHGsrKAAbtKJSe4GJ5njeh1ZWVcJlSfdPpXlZUIHsK1oYz4f1NMOy30086yspUgLkJ4s58PKttTFNb+AgfOhG5OIBMoX2SsZtw17wJ/XSvayqr6WXfKDYmJe6k6XFHNgsTIST92srKqwx5OZ4xv75ih/wDsTfzvTjuXMO3Pa4ZpVyrfIgkWwVvue0faGmU/1ysrRDkW+RzlwOzSr9kfqjtYgRl8I5NuHZ9zN4gqeFWo9hSiLubQxVuzY2PYOLdAWhvb1v41lZTSEe09k4vsVP18m2Q6wRcfZ1ygda22ds/GthRfGoFC6ZcMoblbMzOwI8lHLUcDlZUIWdn7LxTIofHNl0v2cMaNbMbjOc1jbmALVL9Tw0UgcyTYiS9ljedpjc80hZsoYfiAFhm1AvWVlB8kPn/fDDGPHYlCjIe2dwrWDBZD2iA5SR7LjgaCMt+FZWVRkNLVqT0rKyoE/9k="/>
          <p:cNvSpPr>
            <a:spLocks noChangeAspect="1" noChangeArrowheads="1"/>
          </p:cNvSpPr>
          <p:nvPr/>
        </p:nvSpPr>
        <p:spPr bwMode="auto">
          <a:xfrm>
            <a:off x="2057400" y="1219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8"/>
          <p:cNvSpPr txBox="1">
            <a:spLocks noChangeAspect="1"/>
          </p:cNvSpPr>
          <p:nvPr/>
        </p:nvSpPr>
        <p:spPr>
          <a:xfrm>
            <a:off x="609600" y="381000"/>
            <a:ext cx="7848600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Stakeholders: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NGOs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EPA Representatives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State Department Representatives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Bay Program staff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Funders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Local government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Chesapeake Stormwater Network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UMCES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VA Tech University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University of Maryland</a:t>
            </a:r>
          </a:p>
        </p:txBody>
      </p:sp>
    </p:spTree>
    <p:extLst>
      <p:ext uri="{BB962C8B-B14F-4D97-AF65-F5344CB8AC3E}">
        <p14:creationId xmlns:p14="http://schemas.microsoft.com/office/powerpoint/2010/main" val="223320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QTEhUUExQVFhQXGBgXFxcYFxwcFxwaGhwcFxcYGhUaHCggGBwlHBccITEhJSksLi4uGCAzODMtNygtLisBCgoKDg0OGxAQGy8kHyUwLC4tLCw0LCwsLCwsLCwsLCwvLCwsLCwsLC80LCwsLCwsLCwsLCwsNCwsLCwsLCwsLP/AABEIAKgBLAMBIgACEQEDEQH/xAAcAAACAgMBAQAAAAAAAAAAAAAFBgMEAAIHAQj/xABHEAACAQIDBQUEBwUHAwMFAAABAgMAEQQSIQUGMUFREyJhcYEykaGxBxQjQlLB8GJykrLRFSQzQ4LC4aLS8RaTo1NVY2SD/8QAGQEAAgMBAAAAAAAAAAAAAAAAAQMAAgQF/8QAMBEAAgIBAwMDAQcEAwAAAAAAAAECEQMSITEEE0EiUWEycYGhscHR8AUjQpGi4fH/2gAMAwEAAhEDEQA/AEV4lPFVPmBUbYOP8C+gt8q22fh2nXPHJYXI7663sDyzdasHZE4/zIj/ABf9lZHlhF05Dlim1aiUTs2I/d+J/rWjbIj/AGh6/wBRVrF4eWJC7mPKLXIzcyANLdTVaHHhvvR+rhT/ANVqvGWpXF2VlHS6kqIm2Kn4m9bH8qjfYY/GPVf+avHE+MXpNGf91SMJB/lP6C/youbXLAo3wCG2CeTJ8RUbbBf9k/6j+Yo2C/8A9KXz7NrfKvPrAHHMPNSPyqdxk0oAPsSQfd9zD+tRNsmQfcb3X+VMoxS/iFbDEL+Ie+j3H7E0oU2wDj7rDzU1EcOfCnRZfGvc1Tu/BNAk9gfCtexPSnZ0U8VX1AqFsJH+BfdR7qBpYnGM9DXmU9Kb22bEfufE/wBa0Oyoz+Iev9aPcRNLFK1e2pnbYyfib4H8qibYg5OPVf8AmjriDSxeAr2jjbDPJl9xFRnYbfs/xH8xR1IlAcUX2bu/NJGZsjLh1IzSmwGrBTkuRnbXgK8TZDBhmU5bi+o4V1/dvBxYvAIikh4i3PQtc3uvQ0rNl0rYbhxqb9Ry7ae7BjhOIjkDwiwuylJMxIGXLqCbG9w1rA0EUV2PbGwuwwOJMzAxCN8kY0UOwGQgHn2mWx5Ec71yFIT4UcGRyW4ephGEqiSRrViNaiVDU8amnmRlmJKMbJwWdgKFQV076IpIu0mEioWyKyFgCRlJDZb8CcwvbpV1srMuR+A7u3ucGUEgUS2huUhsAtwTbTTzN+VHNjbViClLgZSQKh29t5UAyXYggmw6UdUrFdvD29Te5xXe/ZBw2IkiJvlIsQLXBAYG3kRSrOtOO++2vrOIeSwANgOtlFrnx0pQnkqrQ3F8FKRarSLVqSSq0j1U0oquKjYVM71EzUGMImFa1uxrS9QI8bq4c9mQQQQTcGtyTeh021ZIMQ5SxUhQynge6PcdePzq3gsWknsmx5qeP/IrlZMc9TyPhm6OSOlQXKINtk9g2p4r8xS1ambbw+xP7y0tgVs6X6PvM2f6iOQaU9JiXAAvwHQUjyDSnZhSutSajfyM6ZtN0brjXvxHuoDtra84mOWaVNF0WRgOF+ANFgNPEGlzbB+3f/T/ACrS+khHW9vBfqJycd2bpt3EjQTNbxCt/MDTFuhtDte2+sRxzWyZbxoLXz34Jrew91J9qZtzF7sviyfJv610lCLfBjcnQ0pDhCBfCp5gC9ats/An/JYeTMPk9YFrW1M7aK6mYdkYMnQzKPB2/MmtDsDCnhPMvnY/7K2jFelaHaiHUyJt24/u4s/6kU/0qltPYxhiaX6xG4W2gXU3YL+PxvUmL2nFG+VmN7agAm3uoOuLEuMSzXj1Cg8PYN+6f2r0uUIcDYanu+CFcZ5e4j5E14Md4X8ifzFbbU2ayyv2cbFNCMoJAuNRp43oewpThToeoxkrRfGNH4TUgxq9D8P60LFYTQ0g7aC0cgc5Re58Kd/oskK9vGfx/AqD82+NJuwMLa8h4EWHv1HnoKbfo9kGeU82fX3D8gKz5XyhkMaSTLH0qYpg0UWchGUsRfQkNYedvzpJX0py+mOHXDN07RffkI+RrnqpenYktJlzN6gkYh+Ee4Vgw6/hHuoaoq1gsRkkVuQN/wDn86duhAZweyEJUsQqm+ovcWtp059fdVsYVY3Chjp94fMV5BLnVSpJAYXN76eIJsBcLqdLiqe2cUAoKOpbMQcuo53N/dw0qmPJLVRfNghouh92VvDh4BfI0jDmQNfU/wBKj2t9I7OMscCJ0LsW+AC2rmuHxrKePGp5sYWIJAuBYcelvyrQ37mCOGlSJ9rZpXZ2K3Y3NhYdNBQeXBN4e+rcmM8PjULYwdDVHJj4wS4B8mCfp8RVWXBP0Puox9aXx91afWl6/ChqY1IAvhmHI+41AyGmb6wv4hXnaqeYoaiwrFDXmU0zNGp5KfQV42ET8A91HUErbX/xn8x/KKpW6aHlVnab3lZhezWKki1xYa61XFCC9K+wkvqYRw0kmIUwki4GcMeOhAsSP3uPhQ2eBkbKwsf1qOoonu4PtW/cP8y0bxGHWQZXFxy6jyPKs08yxT01sPji1xu9xNkGlO7rSztLYzpcr306jiPMfmKapBSurnGSi4v3/QZ08XFtMrKLMaWdsLbEOP3f5VpomFmFLW2Red/9P8q1Ok+v7idR9P3lG1Nm5CdyX94fKljJTZuOAIpidAGBJ6DLr8q6ceTEw+5Cgk6AAknoBxNCsHtyJ3yd5SdFLDQn0OnrUO0t4ImjkRQ5LKyg2AGotfU3t6UtwsAynoQfcb1J5d9h+PBa9Q+onGt8tDxvDh/xN/A39K9/9QYf8Z/gb+lM1x9xXbn7A7amylM+c3YNa6Djcd0a8gbDx4+j3u+iLFZYkQ24AA/Gwv8AGhWzo0dROGvGwYE9LG3A68vhU+xtqJm9lyt7ZxawJNlv0vXK6qctXpOj0kIyXr/0TbaiVbsVGg9pRltbjmUaEW56VzveJgZ2KiwIX17o19a6RjNpxlyln0tfNltrroL3I9KVPpEwCxSQZFIvGbjllzHJr6t7hR6fLOS0yL5cUISuPn9BSQV7DGWZVHEm1aqwopsGNTmbiwYAeAINz5/0rRJ0mxNcBvFQrFGFW4GUE+fWi30aQEqXP3nNvS3/ADS5vBixlI8AB8qeNzIDHFEOguf9WtY99G/kbKtdLwefS/F/d4W6SgehRvzArmCiur/St3sIgHEyr/K1cxiwMhBIFx8K0YpJR3MWWLctivpzrV2voBx0FWZMI4UsV0Gp4cOF7etEN1MGJJb5Q1rBb3HeJ0OnGwB99MeRKOoUsUnLTQy7OwAw2DZzYyMMkdxeztwIv01b0pL2vhexlyEk6Kw66jXXzBp23zmyvh4OGTvtb8TG2b4NS9vlAC0T8ypB9DcfM1mwTalv5s1dRjTg68UAA3CrDvb3fmaqCPXjwq3MwKJYAEFwT19kj3Xrc2c+iJnqMmsIrXQ0Cx4WFRtWzCvBQCaFa0IqUmtGqENRHXuSvKHO5Btc+80QnSdn4GOXZ6h1BsoIPMHKBcHlShjtjvHcjvp1HEeY/MfCumbTiCxOUtlezqBwAYi/xvQBRXFw9ROE5e18HUz4ItRXmuRY3YF3c/sj4n/ijxGtUtqTLhyrqgu5Ie2lwNR4XqzhMYkuqHlqDxHmKbmbn/cS2FYqj6L3LHAHypT2Ztd4wAe+nQ8R5H8vlTg690+R+VIUfCm9HGM1JSXt+pTqJOLTQ3riElQMhvYi45jzFLu1R9u/+n+UVVjcqbqbHw/WtEMThJHUYjLdXF2y/dI7puOndven48KxSu9mJnkeSPG5Sq/snGNHmHFCRnQ8GHMH0qherOD5+laZOkVwK5pMaoMfgmZVWEBmKqLxroSbC5v1NE5dkwG94o/4QPlSPFJlZXHFWVh5qQR8qacRvNFkuobPbRSOfi3C1WhNNeoblxSTWmyssuzzyA/0yflXuXZ3h/8ALSyqWFYRVO58Id2flj7s2VFiywkGI6214g20v5m/kKuTsw7JYVjvcMysSB4DTzpY2HhpUh7Sx7Nm7vS6nK1+l/jlNGY8TE7L2hAK2AYgajxvz0rDlg1O2bMDjVL+UH01S0gXtB+G5W19ONB97t5WQonZ5+4rFrkW4jL7OugB9avCZVv2eU5ugGp9KNPgXaBEAOe40JHDXU9NKZ0eOTk5LZC+tyY4xSatnNU3qFtYtf3x/wBtRrtHt3AijOc6BF7zE9QANa6Rht15CTmKADxJ/KlnZ2/2GgZVELMFY5plCXbU6qvHLY9QTlU2roTxNqpSOWssYu4x3+0L7qblRkl8WqvKP8ltVS/AsODk9dQLaXOoco9nIl8gsDrbkPLoPCqmIxAljTF4Vw4tmFuEifeXX2W08LEC/CppNsx2GVwWZA6qAcxBF1NuQNrX4X0verz6aMsemJSOaSlqYqfSKrOIIxqTJoL2ucp+Fr0LwMuQBDGb21sQfD8qX8TtSbFzduTYhvs1+6o5D+vmaO4fGBs5tYnU63sTqdbDma4eRtKjs9PFS9QL3seIIAmjZtVINxobkX5ajh1ox9HOE1B6anzOvysKV96cYCyoVBMeue+puBYW9KMbt76YbDwPmz57d1Qt72HDNwq+iTxJRXInJOPebk+EV96sQZMdMQbqpVPKwH+69Vt5J80MV+IYg+6m47rJ3nDWZtSb3DEm5J8zSHvBODJ2a6hCbnlfTn4UcMlKSS8Fc0dGN35Bq6mp3TuA9GI94Fv5TVRmINeQpJIwRWOpAtfT3Vv+Tm1eyJa1ING9rbrSYeLtCxYDUi3LmRQRfO9UhOMlaGTxSg6kjzNWpNbvatDarlDwmtMtbGsBqAPAbVA+GUkm51qwSa0y1AnX9oxr2SoqHRgmUG/dHeHjyt60tyte5sF8BoKZNu41cwkiIN15frpSpisUkQvKct+vHUX4cTob1xJQfhcnczSQH3sHcj/ePypfidlYMpKsOBFHN48SkkcbIwYZiNPLgRyNAwa6nSr+0k/k5Gd+u0MWztvhhllGViLBh7JPiOXy8qWgpGhBBGhB4jzFbZrEHoRTlt7CRsjOwGZQbNz04A9RfketVbhgmkl9X6f+lkpZY7vgT3iNvOruy8NiGsIu00uRYnzOnA+6tthQdviFj1y/e8hqa7ZsvaECxFUBsg1AS2g0FjzFWz5tG1FsGDWtTOIJH2khjbLHKdFNrKx/Cy/dY9Rp4VgwzxFldSp0t0PHUHgaZfpASKZBicOVJRgJMrKWF9FLFCQNR1PGh+08UJYYnBBOoPnYX+NVWSTrbZ7P4YyGJRyV7figZatJNK3tTt9HW76SZsVMuZY/8NTwLD71udjoB116U/HBydIflmoRtgrY+5WKnAbKIkOoaS4JHUIBf32pr2Z9G0K6zyPKei/Zr8CW+Ip2luHjHM3J9zX+JHuFSt4VujhhH5ObPqckvgB4jCJhkRFT7EAIAdRbhlYnj5njS1jtjrJM/wBWIUgBssnAk2JVH1J0I4j1roFgwIIuDoQeFQYPBKlwLjXQ8TY8Qeovr6edMnDHkjUluKhlyY3cWIWHgkjyM6FnDqOyUguTqwUAGw9k3JIAAJp/wuI7RFcAjhoRZhrqCOFVMHBCSzDKHaTMdbNfVfS4J08T1q5AmUlQLAjQfu90/DLVMOFYoV5GdRn7s78FnLbTkTY+ViPyr572lsZsJiTBIua2sdyQHTirAgi+nEDgbivoMnVf1w/80B2/s8SqAY1cWtYgEllCslieBILpca98dKs8ansJboVvov2tHFC0MsgAknPY2bVSVGYHW66ger+NS7x7djw0OKw79lJPHrCTYnLOeNuTISTYcsvKkLGYBTNIsLMLOyC+jgElULDlqAGGhB5aigUcRuQRYjQjoRx+NJ7rjHSFKw9sDHLl7NiFbkWOh8L8j50f243ZWky6EDW2hJ1tSQydPjWrkhGUsxU2ut/w8Le81z59MpS1Jm/H1jjDS19hcx2MzBiGuW9r9dKFxmtIxYeB/KstoD6fAVojFJUjLKTk7Y3Rb2TNh1w97FRlDg6lBwB8QNL9KFBgOVDYZLEEVbxEwIFuf6tVFjUXsgynKVW+CMyXuPEUV3aD9qDGqvY2N2y62ue98L0ElsBc/iHDpRzd7EiMnXIw8TY34HTiL/Chl+h0XwJa1Y0YzamJlQxtGjAXVirC57oNgMtuDHUfhbQUiYfQAHiNPdTfjcQYos91U66KxsW1C929tSenAmlGFWNyeJN/fqT76V062Y/q+UrJCK1tWzL51Ps/A9tdRIqyfdVr97ybr4U9tJWzLGLk6RWy1qV8akxWGkiNpEZPMaHyPA+lRgipdgaa2Zqa8Br116VqL/oUQH0G+6kcc9o1CxkX65eVhfj+vChH0ibrROoxHZs2VURxHbMEQmzDMbWANmtrYDpRbBbS7IqshLK1sr6cTyfx8edMSEMtuN+vP0q3Yira8jXlk6T8HzhtaGMv3IuzXu2BOp9qx0Y8PHXWqRw69PiaePpF3Mkw9pYFeSEk+zxiIswB5leNm8LHWxZcwexZ5Y1kRAysL3DKPSxNL0yWw+DxybtIp4LZ8bZs4c2GgXmSba+FTbXmdVMYLMpPFtT42Y6+GtZFHIhPcYcVItY35jz/AKVtt3BSxOEkR4xa4Dixs2t/D/il6bluTJpinpL/ANHCRCWQSqrIyhTmFwQeI1ror4iKM2iiCplPs9mq6ag2LDoOVcb2TjWw8yuozfdK/iDch48CPGuk7M2/g3JkDtE8gGZQLM3AcANeHEdKR1ON6r8DuknDTpfKJt8NpLJgZ1Cj2X1XVdNRqNNDYedcphdlXT2b8D1tqfd8qb/pA2yzCPDopjjPeN/aIUjKD0F9bcdB5UoIC18oJA10HIaXpvTRqFsR1U/7np8BDYeBkxUyxggAnvG3BR7R/XMiu3YHDLHEkaaKrRqB5EOQfQ/9NJP0WbJtG0zD/EOVf3F9o+pv7hT5hSMysebSP6AWrq4IaVZiyZJS5ZpiJ/tr/gVR/FIAfhf3VeOjEeooBiMVwsB33DOwPAKcwW1ulj60bkkvYj09adONULTJbVuorVTet1pYRNuRnDcQxB870zYJ7xxM3G7AnqO9/QUP2vb6ygK3DZfXXnRpo9AANA2lOyStICRozG+n3Rf5f0qlsrE3Re0PtAHN48deQ4Ciccep8wP176VN78Hlw0igkBELePKw+PwpTlUWyVbRyCfFgYmaTDnLaSUItvaia6W155TqDyOmo1rKc13LFix1JN28yTqfPwqOaPLI1+OYn36j51IsoAseHI9OoPhzHr1rDd7jWa2raFspDZVaxDZWF1NtcrLzB4Ec71qTrXt6gAhvJttsWVJjjQXJAUc7G5voLkW5chVHCYEdmb/eB9AeFvgagU6jzPwFqMYHCSOgyKSANT/5qr2RZP3F3KVYg8RUwq1tLCG97EMBqLcapxo34Tx6GrIgQwewZ5kzRwyOgPFVuDY2IX8ZvpZbm+lM+w92xiAVfMGXQZR3h4e+qG6W82NwzJHCrSqWIWBlYglzchctmBub8dDc8zXV9yVxEUEnbxWnmmefKsMyoplbMytJ2bcCTwuAABfnS5wlPZOhuKcYcqzk+9W7skJUrnaNB37nvD9oj3jwoDhmA0ze+uzfSps/E4nDBkVVMRvIolJLrqLIhQF7aNyNmIsSK4gVN9RRhBxjTdlcklKVpUEG4cbitYnZTdGKnqND7xVASFG6j9fGiOcEXHCi0VTHTd7bsU6iLEhDJ7IzqLSX0vfk3I0J3x3a+r2ljUiMnKRe+VuVj+E/A+eixiGtYnqNenjTlt/aats+JA+bNkYa30B1v4gi1uIrO4OE048M2d1ZcbU+Vw/Ing1mW/SvUNZl/V60GM6/upDbBIrgWy3YNwu3eNyeI1NZu1vdaZsOzB1BPZsTZyoOnH2tOuvnSIdtt2RXNaFDZEH3rcCSNW14Dyoa+DdZo4yrfWpCCBcd0HhbXibE66cqb3LdJbIOilfln0lgMSr6hha1/G/AaetaNsnDtqYo7nj3Rrxvfxvf3muZ7MGMiJKMJgCRlbjbiLSjS9tLEcaY9ib5QyxkuSliVufZzLoQJB3Wt4GrJp8BnCUdpIMHc7CmRJAhGRsyqD3b8eYvxF+PL0qPfPdmPF4eSPKna5LxSMO8rA3AzWvbkfAmrOB25E6lkkRsnt2INujeKnrRPCPnJbkQP18qlFFRxnYX0W4ozxNMY1jR1ZrPmYhSGsoHC9rXNrUeggijx2JRVTIXLINNHYksq9ASCbcrX510kuI0djwQMx8hc/KuMbGzyYtJXe/afZyd1i129p1GuRQMpudAEFxltSM2JTWk39Dicm5eEX9t7n/WmlkJysqARnkDnFjYfd4g6cGvypE3f2CZ2lhLPFIilrixFgQCrC4J46W0ruOygqxvGJM5BBIY94BuBIvcKcul+lVcXGvaaKoZgMzAAE3Nzc8/8NffTcODRFRZn6uu7KmabLwwhiVVFlRQoHQaD5Vs5tYDj2IH8bkX9ymrDr3D+uFD8TIFnLE2VMNGx9GlJ+FdCBhkC8bjVVrAEsL5R90qCY7g/vKQfSruxMS5yIfu8T+yBp87elLWxdvRyxEzRkNfPGpB0ViTcE+1diTm/atyo7sjbMQuGvGTwzCwPrTZ7oERoik1tU4NUcE4IzAgg86uCsrRcD7yCzxOBqD77EED4mim1b9hNlJVuykKkaEHIbEHkQbVR3gjusbdHUe//wAUWxKXVx1Uj3ijJ+lEE/c7YbYvAnEPjMaJLyCy4ghbr7OhBPTnQP6Odn/2hJKmKnxLBYwwAmbW5sb3vcaim36GJc2z3HSdx6GONv8Acas7i7hts+VpDiBLmiMZURZNcyNmvnP4SLeNYtxtHOp91g+1XwMOih7Zm7xVModmJ5m3DqbCn5txtkI6YZ2/vDrdQZiJW494IDl+6dMvI6aVBsqLLvJir84Aw/gw4/JqW/pCmMe2kkvbKcM48lKn5g0CAPe3dmTB4rsBeQPYwtaxYMcoU8swbQ+h0vXQv/SGy8BAhx5DO1lLs0li3EhEQ6KOpHDiavfSLhl+sbLkYezjY4/42VvnGKD/AEu4Ez4rZ0OYL2rSxhiLgMzQrw9RQIAPpG3QTBiOfDEnDynLYtmysRmWz/eVlBtfpxNxa59FO7GHxSTyYmMSBWREuWFjYlvZIvfMnuqxvju1jYNnESYxZMPAIlEKwhdMyxqc983dzX15CpNgmTD7vtLArGaSYSIApJJWZI72GpGWK9TyQT97dlLg9oPHb7EOsig8OyYhst+Nh3k692ugfSRuTAmDaXCwrG8Jztlv3o+D3ueQ73kp60P+mbACbD4fGopF1yOCLMFkGePMDqMpzC3V6cMXtwJPgVexhxkTob8O0tG0V/Bg7rbmWXpRII21sJh8Phdk4xR2BYxiaWId/vRXdvZa5GVzwPE6a0Ug3rwLHu7ZxCH8MkcQH/yYUH41Jv3sw4XZMKqdcJiUeInWyh5Fiv1IV1B8QapYXbG13HsbMxQ//HICfe0gHwokDUW8sP3NsYT/APoIv9siVx76QMGiY1mjngnWYCYvAAIw7Fg65RI9jdc3tffro8s2OP8AibAwz+IaE/kaQPpDaTtIe02emB7rWVMtpNRcnKoHdvb/AFVGQUZlvaruw5BdoyBr3l08NR8j76qmqruQbgkEHQjjVWrREMckQLIuUat05D/kij28uz4YooVWKNWYliVUAmwA1NvGlLd3aijEKcQxyad48vMDlRzfzHdpKnYyDKiDVSCCXudLcRYCs0oy7iRpi4rE35BmNhAS4AGo4etD7/q9RJiJL5WcsLcKn/XCnpUZ2N2Nw6R4gH78gJUcg2paw62/OmzZGEjm7OQxo0iAAORdlI0OvUGufttc4jFIyRNmU90Bhz7t9VsOgvzNMUW1ZMHBJiSFZHmKhe8XDDOHzKwW2qEcTwoYsmiKjk5/U13DVJx4H0Q8b6g8QeB8xz5e6q2OnMKqoUZbgCx4AmwAHO1b7QjnBcQz4NnjOVlkzx62DWzZjfQ8vEcRXPdq7yYyGZFxEQQsQQTcoVJF2Q3toPdcXp7nG9i7mlu7/wBMv72QuZYez7vausVxo12dBoR1DXI4d0dK7dgx3RauPYDHx47FYeNY3XsJBPmuCLRg2zDldio48665s5uNG090Zcta3RW3ge0Eoyhswy5TwYNYMOI+6TzHmKUsLsw4V2ijQuScypGyBgL2uGlYd2+nE+zY0y7VnYzZVD2QFiUaMHMTlUWkPS54etVpJGt3hKRro+Hjk48f8M9aolcrUqomHJmi32+OHx+Tf4mYeAKD/dzCxCXuUbNbPpmRjfLfnb2tKGxm8znkD7rdz5rf1q/h8QO+eOUC4ETxcF4ZXPSw00oZh5AJZIzx7gJ5aCxPqfnWqKt+4mdr6tmELcvD56/nQ3aM0ccj9o4TtIlgS+t5HEojUAftEe6it9WNtL6dOFcx+lzaZTEYdV4xlZyPFTZPk3vqzlpTF8sY8bsgoqqF7qZQttRZRb5VIMOCtmW55Vdm2kpjEl+61iLakg6i3nx9arqXYZn+yTp94+ZrVba3KcBHAIEjyjXXl1PKr+Ek7oA9/L0qnBAMt3IRBwBNtPE8vKrOHxUbew6t+6bj3ikSRZEW3m7kY6yLRhTc0v7fe5hX9rN7rVJtDebDwHLJJ3xxVQWYeduHrVZbRTYVyUvoRFsNOnScfyKP9tBtwNozHazxPNK6/wB4UK8jsvdJIsrG2gWh24+08UpxZwsmHiiDCWRpwbBTnsQRoLAG9/CosJs3FwbTiyyxLNP2sqSqM0Zzq7PZSOYvp4iuTPqsUZOLlut39lX+W5oUJNJ0Me8m01wm34pXNkaJFkPIK4ePMT0BAY/u0U353HkxmMgniZMmVElzGxCqxbMtgcxKsRbT2R1uEDbsUuIMWIxmJXvSPhmfswAgiZtSFtcXJ8daOxti8LPhsDFtF8sga47JT2ahSyZe0zaNYgAEWtVX1mFOr93w/wDHnwHtyf8APcK/TRtYJ9VjQjtVk+sD9nJ3UJHizG37hovtrAptnBQzYeQRyKwdCb9x7WeNiuqkGxuPwqeBrm+8O78irHPiJJWklxJhcuNct2CyAk80QEDgL25Ve2zsX+zmjME+MjMkyRs4ZVRlIJNimpYcswtxqq6/C2knd3X3ck7Utx52xs76vsafDSTdrLHh5JXYkliA5kzd4k5Qe6Cfw1HtDbjbK2XgiIg7lY0KlioBMbSObgG/eFvWk7fTdwQQzzibFdoCkZaaVW7ZXtcC3eIFzo34DpbWo97NhQx4eJkExMhiCyPNmRc+pvGTe1hxtbhVIf1HDPS436nS/B/qWeGSv4HbZm1RtnZ2KjdFjkuUC3uAwAkhfXlnH/SaVt9sRm2Nstw1pE7JdD31IhOtuIIaMetDt6N2cKsWKWFHWXB9iWZ2zCRZQDex0BFzwtqvjV/ePdvBpg5ZUhVCIonR0d2kzObWdDcBDoL3/Fwy1Vf1LG9Oz9Trx5qvPm0Tsy3D+8e8EOO2G7GSNZmVC0eYBu0jkUuFQm9jlJHgRXM8PhMMwvJsnEkHUSQSyOCOtmRlHW16a59iYeTBhhh1jP1FcSJ1uPtFF2RjwN/+7wrmYiRXLLiEjbibrKCCeWaNGv51p6fqY5rpVWwucHHkZi2AT7u2IvAGG3xsaX95cRAzp2D4xtDf6yUNtfu5CemtEExeJHDaijyxGJHw7OhO22lazSYsYmw0HayuR/7qC1aChUqnOCCb89R41ahbMDpYjkb+/hVmJQVyuARy8PI0LICQtF8LhfsrgcBmPqf+fhVc4ACxDG1+BH50QXEHLluba6ctaDZGCXa0gNXcpOtU8cmV18QDwI4+flxq4KjCdX3c3TgTZQxIh7bEmI4pQcxvKoaSFQqEHTRbDjr1rfeG85kEuEU3aU5D2pS8f1uOJx9oFvaPDd0Wz9uTzBVU3T+kJ8NCcNJ/hgt2b5cxUE3KEX9m5NiASL2tbgVwmIgkAyYqAhrA5igdAALFQQDcFFFj58qGiLdtbjFdcjQMdI6qqXWMI6LI5Ase0kKSOjOCQIoweAv2nBcthY3owCS7LkbExojKpm0t3XDFls443By35hj1rleP20yTBVmWOIx95kVCVYZ+AAub3tbo54XvTluhjJNpSKGMhwkHZGQuxPbTJYoAlyqICM5UcSEvxtQhPVVR5DO1dysYNx93kwsTMQBJKbtfkgJ7NPcb+bGm/CTBIxIxsoBJJ5BRreqkq94i3E0vb7Y90gigiPelck3/AAJqw8CWK+gatHCBixvJNRXkrbJ2vJM00jJiQpkIXLHE4AA0W9ib2I01qeTafZ6u5jXjebCnysTHINdelbbG2PjYowIZUW4zGN7mzHib2trar+JXaJiYMIy2U8bWOh1p8MOKSTlp/wB/9GfJnywm41dOvpi/xBOz9vRyRyMkkb/aC5QOALBpACr6i4jI9a12MoYuzhs4IJKnXvai49/uoTh8NPED2scYuy2IAsTlkGtueot51HtIGKGSaN8syxxsGFi3elQPcHQg6ix092lpVibS4DqeTeqHqJtNFYg+Q+BIrjv0t4ZhjEkawV4gFGl+4TmBA4e0Kb9nfSIFUDFRG/DtIdQfOP2l9M3pSV9J0WIbFhpInAKXjUd6ydSFJykm/Gx08KTLJGUbQXCUZU0UNj74YjDqIxkkQWVA41XXQKw1I8DfwtVvF7zY2TNcqLm66XKkcLNpb1vSzs45nHhrRd3NKeWa2TDpRRO1MVG+dndm43cB7eIJuB6UZ2dvzjDcXDW4d3n00NqouoNT4JrL1sTQ70l5DoTDeI25PJZnazWt3eXM2PXxoWwrxpb1qrGlzySlvJllFLgL7obdXCDFFjZ3itF3cw7RQ2XMOlyONXNr70xnH4fFoJDkUB4mFspswYISejnpqPHSDclo/wC/rPnMRwUzOEIDkI8ZIUtpmte16cN4MFg5W2jI4ieS5bMz2kU/VoGw4jCm5DSZlOUEk3HK1ZZdFilkeV8tU/saousklHSJO9G3MPNEIcOkgXtpJ3MhW+aS91UAnu94+4casf24cTtDCywQu8iJHH2dxmdkzlrHgAQ3PhbWug47BYOGZO0TBph4+0QBhHlLmWPtVCnuq6xAA3Bdhe2U60L2bt/AQPCqvh1WIQWdVUsSfrMMxLgFm7giY3/EDzq8ejxxSj9v/LkDySbv+bCPvDvQ00bwOpDLinmDNJmKe0BFa3BcxA1tpwovvlicRNAk0mAWLtmQxyiTPJci6DIBdSyjQEC9Gdn734cQYY5h24jKnLhzeN/q7iQ91LEPOEYAXHM2ArbB70wDLO8E5nbsGkVcO10aOPsHIlvldcpLoLCxDXPe0kejwxaaXG63fmr8/BHlk/Ir7S2/i8Us0ZwpKzMhyiOQlXS0d08SUCnxBHWqmKwGOxnZ/wB1kYxRrhwVicXCErZifvA5r8LG+gpzffoo3+BMyrKvfdVRmh+r9nLdWbRzKO0AOhubkXqjtLfRjmKxvlEeJXWWH/NSJUkZI2tmVomNgNA5sTc1fH0+LHWlVX7UVlNvlgrFDa2JhSFopGR2KC6qrO0WYlXYkElezY62uUPEiocJhtpzxt2YLIQuCYfZC6qwQJY6lVaUAyDhn48aMr9IDu5eLBMzM7XIdjdLzsqAKmjA4l+90A050v4be84VVhXDQpJEUaMyZi8b2i7VgjWt2nZK1uWZrGxqLBiSpRXvwiOcvcK4fdjaksXYdtGIVKoFMwCMto2QqUBzoRLHY6+0OdJE+EkBdexgcrcNmkCyAqSDoJlJ1FuBvannZu9mPnVjhYICiAd1SCY1VUQAK0oYgdkp4HUdKB43Yk2d5MTsuadpWeTNG7pbMwYhVQMCAWNr/i8BTYQjH6VRVuygNjzf/blOn3ZZiPMETn51n9jTWB/s6Pl3jNLl48R/ebW9akfA4MKc2zNop3Abhjx173ei9mrS7OwhW/8AZO0Se61gz5T4huxvY8fWr0AHzYFwpEgwOFTixEqvIwGuUASSynlotgeelCMOw43Guo1p7wOyWJP1fd9iTZlOJmkZdRpdJMi8R150pb6YGWKe+IeAzyAtJHCRaE6BY2Ve6py24X8zxIaID58Rrx0rxZgaHW4dOvTnWwv+v141Wg0SY975f1p+jV9ALDyoTKdDRLD+yKhDbeDCiLFZQTl+zPwAPyNEnwcf4F9Reh29EwfEBl5qnzNFZjpRAa7PiXNcgADwAru+70MYw8YiN0Khgw+8SLknob8uVrcq4BhGuW8Db4CjuxN9J8AcoAkhJBMbG1ieJRvuk9NR4X1qyZEduQnnSFvXt6MY3sxlLxp3GLZVVlJvma2lmJGl72taiWD36gmhMkItJrZJiIxcWzd8nK1s19D7q0lwP1cmd44y8rghlOYxKxGe76XXUsWGpJ8rjNk7aUvf8Sd6WO3B7mmxdszmKPtWytIwJZWZWRCwKlmY6BsxIXSwsLagUcVHB720MQi2tm/u7REjRgGaEm97jjpbWkTePZPalphBOhQRu0KLYsntB1KkqxUXFgAQRyBFB8BvCpU4d5FSBnzBxceOYKb2NtdBxOvWpjnBt6Vyzp48eDLhTbSdbvzfn+cfmdAmwTIJc+MbER5GsrLELHRlcNGoJKkeR1pe2rJnw7oT3syqB65mPl3f+oUMixGy4XDieYkG+gJHiCMvAjQ1cnjNjqNNCep4aVryQUdjkKTYo4N8yjmCL+lr1cmSMx2ZsgOgIOtzw4G4oFs/HKjMj6ZWZeAsQCbakGx9KvYlBJHYEgX0OnHr3Rc1ypQakdWGVOHyC8Fhwksig3C2ANrXB8PSrpodsgm73N9QL+V6IGnswGHhVXFY5obAAENc6+Fv61YY1U2lhmdQRxW+nn/4qEI/7df8K1q23ZOi0LPjWpNHSiWFH2ux4ot/1yrVdosb91QB4ePnQ69T4Qa+dxr46UQDmuLbEwJLiJpZSAwGeRmsMxHdDHT2Re3SisOHwgT/AAMzWGpdrX/ipO2X/hR6ng3lqx5U04M5l8xalyCjbe+cR4P7CIR3dAWUtdQbm4N9LkBb+NW9zCpwcRZI2e7gsyKzGzta7EX0Fh6VDvAmbBSD9nN/CCazcZ74S1/Zdx77N/uql+kv5DOPkSyho4m14GNDpa3C3UirGxdiYd1ZTDGucEHIuTRtPu2vpQyWItLx4Lp4XJufgKPbE0e3QVW6Ct2cv2FeNVs8qc2AkddeZspFjRfYeFld1b6jHiywaQFpQC65cpV+0vcgyofRbcKE4kfazoOUkij0JH5Uc3NSHOi/XJMM+RRbtVSzsEz92UEWJS9uB7pFaYcimX9qbMwFpTidn4zAMACJY7vErW9nMuZe8D+H1FV8LDs3KDBtnFxsF1DM62OlgO6unHnyroxwePjSUxYqHEqQNJo8hIKjXtodD/Br1qtM2MaECTZ+GkHZtYriB4cni8OtMogkSxldE3hDd1luW0sL2U3lPH86thbQA/8AqOxyDuBteAGUfbXottmG4BbYiqGYE2OFN7gaDKb30NTYaFfqq5dhi+RQzEYUXsRqCXzHnyHGpRAHiMLgAL4rb2Im5FY5GYNrYWUdpQne3ZcBwbHZ+DkEMLLJJi5e7IbkoY8jAMy/aq1xYCx6V0fYss6qow2yYoTYd95IY1BI7x+xV2NyDy51tvFs6eaJxj8VDhoSjoFhkKoxIJtLJMNQLAgLl4Ne99BRD5zVra1hNYtzr1rDblVCGH51gk6itWW3OsZL1CF7GH7aO/IL8GNG5Wv5VlZRAylsl/bblnPHyFQbTYtbT2jf0GgHxrKyoQ7NuYRBgYE7xCgSvlKOrdoWaRbEXzgEXW+ltDfQtbBWXI9xG6lQCCp73Pw5el6ysrD1Unrkn/jx96f7FMb18gzY2zTh5JFY3iBIhF3Y98k2DElVC2yKAFtfnegW29nxIl0M6mWUl1vGTnIDXYlDbSxJvYWPrlZVMeeeOUlH+bAWyr3/AHKuBsLZsRJbSzZ4V0Nv2ATx+FDdutlYskkJQqCS8ymTNbXuqNfO9ZWV0e7OS3f5fsdTF/T4Sx6rfFnJ3YkljxNyfXWvY8Y6qyqxCtxH64elZWVDCi/sI6P5j9fCiN6ysqrIamoySxsDYeHGsrKAAbtKJSe4GJ5njeh1ZWVcJlSfdPpXlZUIHsK1oYz4f1NMOy30086yspUgLkJ4s58PKttTFNb+AgfOhG5OIBMoX2SsZtw17wJ/XSvayqr6WXfKDYmJe6k6XFHNgsTIST92srKqwx5OZ4xv75ih/wDsTfzvTjuXMO3Pa4ZpVyrfIgkWwVvue0faGmU/1ysrRDkW+RzlwOzSr9kfqjtYgRl8I5NuHZ9zN4gqeFWo9hSiLubQxVuzY2PYOLdAWhvb1v41lZTSEe09k4vsVP18m2Q6wRcfZ1ygda22ds/GthRfGoFC6ZcMoblbMzOwI8lHLUcDlZUIWdn7LxTIofHNl0v2cMaNbMbjOc1jbmALVL9Tw0UgcyTYiS9ljedpjc80hZsoYfiAFhm1AvWVlB8kPn/fDDGPHYlCjIe2dwrWDBZD2iA5SR7LjgaCMt+FZWVRkNLVqT0rKyoE/9k="/>
          <p:cNvSpPr>
            <a:spLocks noChangeAspect="1" noChangeArrowheads="1"/>
          </p:cNvSpPr>
          <p:nvPr/>
        </p:nvSpPr>
        <p:spPr bwMode="auto">
          <a:xfrm>
            <a:off x="2057400" y="1219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8"/>
          <p:cNvSpPr txBox="1">
            <a:spLocks noChangeAspect="1"/>
          </p:cNvSpPr>
          <p:nvPr/>
        </p:nvSpPr>
        <p:spPr>
          <a:xfrm>
            <a:off x="609600" y="381000"/>
            <a:ext cx="7848600" cy="5678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From 2015 Stakeholder Process:</a:t>
            </a:r>
          </a:p>
          <a:p>
            <a:pPr marL="457200" indent="-457200"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en-US" sz="2800" dirty="0">
                <a:latin typeface="+mj-lt"/>
                <a:ea typeface="+mj-ea"/>
                <a:cs typeface="+mj-cs"/>
              </a:rPr>
              <a:t>2025 time horizon for this Indicator.</a:t>
            </a:r>
          </a:p>
          <a:p>
            <a:pPr marL="457200" indent="-457200"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en-US" sz="2800" dirty="0">
                <a:latin typeface="+mj-lt"/>
                <a:ea typeface="+mj-ea"/>
                <a:cs typeface="+mj-cs"/>
              </a:rPr>
              <a:t>Tracking human </a:t>
            </a:r>
            <a:r>
              <a:rPr lang="en-US" sz="2800" u="sng" dirty="0">
                <a:latin typeface="+mj-lt"/>
                <a:ea typeface="+mj-ea"/>
                <a:cs typeface="+mj-cs"/>
              </a:rPr>
              <a:t>behavior</a:t>
            </a:r>
            <a:r>
              <a:rPr lang="en-US" sz="2800" dirty="0">
                <a:latin typeface="+mj-lt"/>
                <a:ea typeface="+mj-ea"/>
                <a:cs typeface="+mj-cs"/>
              </a:rPr>
              <a:t>.</a:t>
            </a:r>
          </a:p>
          <a:p>
            <a:pPr marL="457200" indent="-457200"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en-US" sz="2800" dirty="0">
                <a:latin typeface="+mj-lt"/>
                <a:ea typeface="+mj-ea"/>
                <a:cs typeface="+mj-cs"/>
              </a:rPr>
              <a:t>Measure: </a:t>
            </a:r>
          </a:p>
          <a:p>
            <a:pPr marL="914400" lvl="1" indent="-4572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800" dirty="0">
                <a:latin typeface="+mj-lt"/>
                <a:ea typeface="+mj-ea"/>
                <a:cs typeface="+mj-cs"/>
              </a:rPr>
              <a:t>Stewardship Behaviors</a:t>
            </a:r>
          </a:p>
          <a:p>
            <a:pPr marL="914400" lvl="1" indent="-4572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800" dirty="0">
                <a:latin typeface="+mj-lt"/>
                <a:ea typeface="+mj-ea"/>
                <a:cs typeface="+mj-cs"/>
              </a:rPr>
              <a:t>Future Likelihood of Adoption</a:t>
            </a:r>
          </a:p>
          <a:p>
            <a:pPr marL="914400" lvl="1" indent="-4572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800" dirty="0">
                <a:latin typeface="+mj-lt"/>
                <a:ea typeface="+mj-ea"/>
                <a:cs typeface="+mj-cs"/>
              </a:rPr>
              <a:t>Volunteerism</a:t>
            </a:r>
          </a:p>
          <a:p>
            <a:pPr marL="914400" lvl="1" indent="-4572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800" dirty="0">
                <a:latin typeface="+mj-lt"/>
                <a:ea typeface="+mj-ea"/>
                <a:cs typeface="+mj-cs"/>
              </a:rPr>
              <a:t>Keys to Individual Engagement</a:t>
            </a:r>
          </a:p>
          <a:p>
            <a:pPr marL="914400" lvl="1" indent="-4572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800" dirty="0">
                <a:latin typeface="+mj-lt"/>
                <a:ea typeface="+mj-ea"/>
                <a:cs typeface="+mj-cs"/>
              </a:rPr>
              <a:t>Civic Engagement Behaviors</a:t>
            </a:r>
            <a:endParaRPr lang="en-US" sz="24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51603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QTEhUUExQVFhQXGBgXFxcYFxwcFxwaGhwcFxcYGhUaHCggGBwlHBccITEhJSksLi4uGCAzODMtNygtLisBCgoKDg0OGxAQGy8kHyUwLC4tLCw0LCwsLCwsLCwsLCwvLCwsLCwsLC80LCwsLCwsLCwsLCwsNCwsLCwsLCwsLP/AABEIAKgBLAMBIgACEQEDEQH/xAAcAAACAgMBAQAAAAAAAAAAAAAFBgMEAAIHAQj/xABHEAACAQIDBQUEBwUHAwMFAAABAgMAEQQSIQUGMUFREyJhcYEykaGxBxQjQlLB8GJykrLRFSQzQ4LC4aLS8RaTo1NVY2SD/8QAGQEAAgMBAAAAAAAAAAAAAAAAAQMAAgQF/8QAMBEAAgIBAwMDAQcEAwAAAAAAAAECEQMSITEEE0EiUWEycYGhscHR8AUjQpGi4fH/2gAMAwEAAhEDEQA/AEV4lPFVPmBUbYOP8C+gt8q22fh2nXPHJYXI7663sDyzdasHZE4/zIj/ABf9lZHlhF05Dlim1aiUTs2I/d+J/rWjbIj/AGh6/wBRVrF4eWJC7mPKLXIzcyANLdTVaHHhvvR+rhT/ANVqvGWpXF2VlHS6kqIm2Kn4m9bH8qjfYY/GPVf+avHE+MXpNGf91SMJB/lP6C/youbXLAo3wCG2CeTJ8RUbbBf9k/6j+Yo2C/8A9KXz7NrfKvPrAHHMPNSPyqdxk0oAPsSQfd9zD+tRNsmQfcb3X+VMoxS/iFbDEL+Ie+j3H7E0oU2wDj7rDzU1EcOfCnRZfGvc1Tu/BNAk9gfCtexPSnZ0U8VX1AqFsJH+BfdR7qBpYnGM9DXmU9Kb22bEfufE/wBa0Oyoz+Iev9aPcRNLFK1e2pnbYyfib4H8qibYg5OPVf8AmjriDSxeAr2jjbDPJl9xFRnYbfs/xH8xR1IlAcUX2bu/NJGZsjLh1IzSmwGrBTkuRnbXgK8TZDBhmU5bi+o4V1/dvBxYvAIikh4i3PQtc3uvQ0rNl0rYbhxqb9Ry7ae7BjhOIjkDwiwuylJMxIGXLqCbG9w1rA0EUV2PbGwuwwOJMzAxCN8kY0UOwGQgHn2mWx5Ec71yFIT4UcGRyW4ephGEqiSRrViNaiVDU8amnmRlmJKMbJwWdgKFQV076IpIu0mEioWyKyFgCRlJDZb8CcwvbpV1srMuR+A7u3ucGUEgUS2huUhsAtwTbTTzN+VHNjbViClLgZSQKh29t5UAyXYggmw6UdUrFdvD29Te5xXe/ZBw2IkiJvlIsQLXBAYG3kRSrOtOO++2vrOIeSwANgOtlFrnx0pQnkqrQ3F8FKRarSLVqSSq0j1U0oquKjYVM71EzUGMImFa1uxrS9QI8bq4c9mQQQQTcGtyTeh021ZIMQ5SxUhQynge6PcdePzq3gsWknsmx5qeP/IrlZMc9TyPhm6OSOlQXKINtk9g2p4r8xS1ambbw+xP7y0tgVs6X6PvM2f6iOQaU9JiXAAvwHQUjyDSnZhSutSajfyM6ZtN0brjXvxHuoDtra84mOWaVNF0WRgOF+ANFgNPEGlzbB+3f/T/ACrS+khHW9vBfqJycd2bpt3EjQTNbxCt/MDTFuhtDte2+sRxzWyZbxoLXz34Jrew91J9qZtzF7sviyfJv610lCLfBjcnQ0pDhCBfCp5gC9ats/An/JYeTMPk9YFrW1M7aK6mYdkYMnQzKPB2/MmtDsDCnhPMvnY/7K2jFelaHaiHUyJt24/u4s/6kU/0qltPYxhiaX6xG4W2gXU3YL+PxvUmL2nFG+VmN7agAm3uoOuLEuMSzXj1Cg8PYN+6f2r0uUIcDYanu+CFcZ5e4j5E14Md4X8ifzFbbU2ayyv2cbFNCMoJAuNRp43oewpThToeoxkrRfGNH4TUgxq9D8P60LFYTQ0g7aC0cgc5Re58Kd/oskK9vGfx/AqD82+NJuwMLa8h4EWHv1HnoKbfo9kGeU82fX3D8gKz5XyhkMaSTLH0qYpg0UWchGUsRfQkNYedvzpJX0py+mOHXDN07RffkI+RrnqpenYktJlzN6gkYh+Ee4Vgw6/hHuoaoq1gsRkkVuQN/wDn86duhAZweyEJUsQqm+ovcWtp059fdVsYVY3Chjp94fMV5BLnVSpJAYXN76eIJsBcLqdLiqe2cUAoKOpbMQcuo53N/dw0qmPJLVRfNghouh92VvDh4BfI0jDmQNfU/wBKj2t9I7OMscCJ0LsW+AC2rmuHxrKePGp5sYWIJAuBYcelvyrQ37mCOGlSJ9rZpXZ2K3Y3NhYdNBQeXBN4e+rcmM8PjULYwdDVHJj4wS4B8mCfp8RVWXBP0Puox9aXx91afWl6/ChqY1IAvhmHI+41AyGmb6wv4hXnaqeYoaiwrFDXmU0zNGp5KfQV42ET8A91HUErbX/xn8x/KKpW6aHlVnab3lZhezWKki1xYa61XFCC9K+wkvqYRw0kmIUwki4GcMeOhAsSP3uPhQ2eBkbKwsf1qOoonu4PtW/cP8y0bxGHWQZXFxy6jyPKs08yxT01sPji1xu9xNkGlO7rSztLYzpcr306jiPMfmKapBSurnGSi4v3/QZ08XFtMrKLMaWdsLbEOP3f5VpomFmFLW2Red/9P8q1Ok+v7idR9P3lG1Nm5CdyX94fKljJTZuOAIpidAGBJ6DLr8q6ceTEw+5Cgk6AAknoBxNCsHtyJ3yd5SdFLDQn0OnrUO0t4ImjkRQ5LKyg2AGotfU3t6UtwsAynoQfcb1J5d9h+PBa9Q+onGt8tDxvDh/xN/A39K9/9QYf8Z/gb+lM1x9xXbn7A7amylM+c3YNa6Djcd0a8gbDx4+j3u+iLFZYkQ24AA/Gwv8AGhWzo0dROGvGwYE9LG3A68vhU+xtqJm9lyt7ZxawJNlv0vXK6qctXpOj0kIyXr/0TbaiVbsVGg9pRltbjmUaEW56VzveJgZ2KiwIX17o19a6RjNpxlyln0tfNltrroL3I9KVPpEwCxSQZFIvGbjllzHJr6t7hR6fLOS0yL5cUISuPn9BSQV7DGWZVHEm1aqwopsGNTmbiwYAeAINz5/0rRJ0mxNcBvFQrFGFW4GUE+fWi30aQEqXP3nNvS3/ADS5vBixlI8AB8qeNzIDHFEOguf9WtY99G/kbKtdLwefS/F/d4W6SgehRvzArmCiur/St3sIgHEyr/K1cxiwMhBIFx8K0YpJR3MWWLctivpzrV2voBx0FWZMI4UsV0Gp4cOF7etEN1MGJJb5Q1rBb3HeJ0OnGwB99MeRKOoUsUnLTQy7OwAw2DZzYyMMkdxeztwIv01b0pL2vhexlyEk6Kw66jXXzBp23zmyvh4OGTvtb8TG2b4NS9vlAC0T8ypB9DcfM1mwTalv5s1dRjTg68UAA3CrDvb3fmaqCPXjwq3MwKJYAEFwT19kj3Xrc2c+iJnqMmsIrXQ0Cx4WFRtWzCvBQCaFa0IqUmtGqENRHXuSvKHO5Btc+80QnSdn4GOXZ6h1BsoIPMHKBcHlShjtjvHcjvp1HEeY/MfCumbTiCxOUtlezqBwAYi/xvQBRXFw9ROE5e18HUz4ItRXmuRY3YF3c/sj4n/ijxGtUtqTLhyrqgu5Ie2lwNR4XqzhMYkuqHlqDxHmKbmbn/cS2FYqj6L3LHAHypT2Ztd4wAe+nQ8R5H8vlTg690+R+VIUfCm9HGM1JSXt+pTqJOLTQ3riElQMhvYi45jzFLu1R9u/+n+UVVjcqbqbHw/WtEMThJHUYjLdXF2y/dI7puOndven48KxSu9mJnkeSPG5Sq/snGNHmHFCRnQ8GHMH0qherOD5+laZOkVwK5pMaoMfgmZVWEBmKqLxroSbC5v1NE5dkwG94o/4QPlSPFJlZXHFWVh5qQR8qacRvNFkuobPbRSOfi3C1WhNNeoblxSTWmyssuzzyA/0yflXuXZ3h/8ALSyqWFYRVO58Id2flj7s2VFiywkGI6214g20v5m/kKuTsw7JYVjvcMysSB4DTzpY2HhpUh7Sx7Nm7vS6nK1+l/jlNGY8TE7L2hAK2AYgajxvz0rDlg1O2bMDjVL+UH01S0gXtB+G5W19ONB97t5WQonZ5+4rFrkW4jL7OugB9avCZVv2eU5ugGp9KNPgXaBEAOe40JHDXU9NKZ0eOTk5LZC+tyY4xSatnNU3qFtYtf3x/wBtRrtHt3AijOc6BF7zE9QANa6Rht15CTmKADxJ/KlnZ2/2GgZVELMFY5plCXbU6qvHLY9QTlU2roTxNqpSOWssYu4x3+0L7qblRkl8WqvKP8ltVS/AsODk9dQLaXOoco9nIl8gsDrbkPLoPCqmIxAljTF4Vw4tmFuEifeXX2W08LEC/CppNsx2GVwWZA6qAcxBF1NuQNrX4X0verz6aMsemJSOaSlqYqfSKrOIIxqTJoL2ucp+Fr0LwMuQBDGb21sQfD8qX8TtSbFzduTYhvs1+6o5D+vmaO4fGBs5tYnU63sTqdbDma4eRtKjs9PFS9QL3seIIAmjZtVINxobkX5ajh1ox9HOE1B6anzOvysKV96cYCyoVBMeue+puBYW9KMbt76YbDwPmz57d1Qt72HDNwq+iTxJRXInJOPebk+EV96sQZMdMQbqpVPKwH+69Vt5J80MV+IYg+6m47rJ3nDWZtSb3DEm5J8zSHvBODJ2a6hCbnlfTn4UcMlKSS8Fc0dGN35Bq6mp3TuA9GI94Fv5TVRmINeQpJIwRWOpAtfT3Vv+Tm1eyJa1ING9rbrSYeLtCxYDUi3LmRQRfO9UhOMlaGTxSg6kjzNWpNbvatDarlDwmtMtbGsBqAPAbVA+GUkm51qwSa0y1AnX9oxr2SoqHRgmUG/dHeHjyt60tyte5sF8BoKZNu41cwkiIN15frpSpisUkQvKct+vHUX4cTob1xJQfhcnczSQH3sHcj/ePypfidlYMpKsOBFHN48SkkcbIwYZiNPLgRyNAwa6nSr+0k/k5Gd+u0MWztvhhllGViLBh7JPiOXy8qWgpGhBBGhB4jzFbZrEHoRTlt7CRsjOwGZQbNz04A9RfketVbhgmkl9X6f+lkpZY7vgT3iNvOruy8NiGsIu00uRYnzOnA+6tthQdviFj1y/e8hqa7ZsvaECxFUBsg1AS2g0FjzFWz5tG1FsGDWtTOIJH2khjbLHKdFNrKx/Cy/dY9Rp4VgwzxFldSp0t0PHUHgaZfpASKZBicOVJRgJMrKWF9FLFCQNR1PGh+08UJYYnBBOoPnYX+NVWSTrbZ7P4YyGJRyV7figZatJNK3tTt9HW76SZsVMuZY/8NTwLD71udjoB116U/HBydIflmoRtgrY+5WKnAbKIkOoaS4JHUIBf32pr2Z9G0K6zyPKei/Zr8CW+Ip2luHjHM3J9zX+JHuFSt4VujhhH5ObPqckvgB4jCJhkRFT7EAIAdRbhlYnj5njS1jtjrJM/wBWIUgBssnAk2JVH1J0I4j1roFgwIIuDoQeFQYPBKlwLjXQ8TY8Qeovr6edMnDHkjUluKhlyY3cWIWHgkjyM6FnDqOyUguTqwUAGw9k3JIAAJp/wuI7RFcAjhoRZhrqCOFVMHBCSzDKHaTMdbNfVfS4J08T1q5AmUlQLAjQfu90/DLVMOFYoV5GdRn7s78FnLbTkTY+ViPyr572lsZsJiTBIua2sdyQHTirAgi+nEDgbivoMnVf1w/80B2/s8SqAY1cWtYgEllCslieBILpca98dKs8ansJboVvov2tHFC0MsgAknPY2bVSVGYHW66ger+NS7x7djw0OKw79lJPHrCTYnLOeNuTISTYcsvKkLGYBTNIsLMLOyC+jgElULDlqAGGhB5aigUcRuQRYjQjoRx+NJ7rjHSFKw9sDHLl7NiFbkWOh8L8j50f243ZWky6EDW2hJ1tSQydPjWrkhGUsxU2ut/w8Le81z59MpS1Jm/H1jjDS19hcx2MzBiGuW9r9dKFxmtIxYeB/KstoD6fAVojFJUjLKTk7Y3Rb2TNh1w97FRlDg6lBwB8QNL9KFBgOVDYZLEEVbxEwIFuf6tVFjUXsgynKVW+CMyXuPEUV3aD9qDGqvY2N2y62ue98L0ElsBc/iHDpRzd7EiMnXIw8TY34HTiL/Chl+h0XwJa1Y0YzamJlQxtGjAXVirC57oNgMtuDHUfhbQUiYfQAHiNPdTfjcQYos91U66KxsW1C929tSenAmlGFWNyeJN/fqT76V062Y/q+UrJCK1tWzL51Ps/A9tdRIqyfdVr97ybr4U9tJWzLGLk6RWy1qV8akxWGkiNpEZPMaHyPA+lRgipdgaa2Zqa8Br116VqL/oUQH0G+6kcc9o1CxkX65eVhfj+vChH0ibrROoxHZs2VURxHbMEQmzDMbWANmtrYDpRbBbS7IqshLK1sr6cTyfx8edMSEMtuN+vP0q3Yira8jXlk6T8HzhtaGMv3IuzXu2BOp9qx0Y8PHXWqRw69PiaePpF3Mkw9pYFeSEk+zxiIswB5leNm8LHWxZcwexZ5Y1kRAysL3DKPSxNL0yWw+DxybtIp4LZ8bZs4c2GgXmSba+FTbXmdVMYLMpPFtT42Y6+GtZFHIhPcYcVItY35jz/AKVtt3BSxOEkR4xa4Dixs2t/D/il6bluTJpinpL/ANHCRCWQSqrIyhTmFwQeI1ror4iKM2iiCplPs9mq6ag2LDoOVcb2TjWw8yuozfdK/iDch48CPGuk7M2/g3JkDtE8gGZQLM3AcANeHEdKR1ON6r8DuknDTpfKJt8NpLJgZ1Cj2X1XVdNRqNNDYedcphdlXT2b8D1tqfd8qb/pA2yzCPDopjjPeN/aIUjKD0F9bcdB5UoIC18oJA10HIaXpvTRqFsR1U/7np8BDYeBkxUyxggAnvG3BR7R/XMiu3YHDLHEkaaKrRqB5EOQfQ/9NJP0WbJtG0zD/EOVf3F9o+pv7hT5hSMysebSP6AWrq4IaVZiyZJS5ZpiJ/tr/gVR/FIAfhf3VeOjEeooBiMVwsB33DOwPAKcwW1ulj60bkkvYj09adONULTJbVuorVTet1pYRNuRnDcQxB870zYJ7xxM3G7AnqO9/QUP2vb6ygK3DZfXXnRpo9AANA2lOyStICRozG+n3Rf5f0qlsrE3Re0PtAHN48deQ4Ciccep8wP176VN78Hlw0igkBELePKw+PwpTlUWyVbRyCfFgYmaTDnLaSUItvaia6W155TqDyOmo1rKc13LFix1JN28yTqfPwqOaPLI1+OYn36j51IsoAseHI9OoPhzHr1rDd7jWa2raFspDZVaxDZWF1NtcrLzB4Ec71qTrXt6gAhvJttsWVJjjQXJAUc7G5voLkW5chVHCYEdmb/eB9AeFvgagU6jzPwFqMYHCSOgyKSANT/5qr2RZP3F3KVYg8RUwq1tLCG97EMBqLcapxo34Tx6GrIgQwewZ5kzRwyOgPFVuDY2IX8ZvpZbm+lM+w92xiAVfMGXQZR3h4e+qG6W82NwzJHCrSqWIWBlYglzchctmBub8dDc8zXV9yVxEUEnbxWnmmefKsMyoplbMytJ2bcCTwuAABfnS5wlPZOhuKcYcqzk+9W7skJUrnaNB37nvD9oj3jwoDhmA0ze+uzfSps/E4nDBkVVMRvIolJLrqLIhQF7aNyNmIsSK4gVN9RRhBxjTdlcklKVpUEG4cbitYnZTdGKnqND7xVASFG6j9fGiOcEXHCi0VTHTd7bsU6iLEhDJ7IzqLSX0vfk3I0J3x3a+r2ljUiMnKRe+VuVj+E/A+eixiGtYnqNenjTlt/aats+JA+bNkYa30B1v4gi1uIrO4OE048M2d1ZcbU+Vw/Ing1mW/SvUNZl/V60GM6/upDbBIrgWy3YNwu3eNyeI1NZu1vdaZsOzB1BPZsTZyoOnH2tOuvnSIdtt2RXNaFDZEH3rcCSNW14Dyoa+DdZo4yrfWpCCBcd0HhbXibE66cqb3LdJbIOilfln0lgMSr6hha1/G/AaetaNsnDtqYo7nj3Rrxvfxvf3muZ7MGMiJKMJgCRlbjbiLSjS9tLEcaY9ib5QyxkuSliVufZzLoQJB3Wt4GrJp8BnCUdpIMHc7CmRJAhGRsyqD3b8eYvxF+PL0qPfPdmPF4eSPKna5LxSMO8rA3AzWvbkfAmrOB25E6lkkRsnt2INujeKnrRPCPnJbkQP18qlFFRxnYX0W4ozxNMY1jR1ZrPmYhSGsoHC9rXNrUeggijx2JRVTIXLINNHYksq9ASCbcrX510kuI0djwQMx8hc/KuMbGzyYtJXe/afZyd1i129p1GuRQMpudAEFxltSM2JTWk39Dicm5eEX9t7n/WmlkJysqARnkDnFjYfd4g6cGvypE3f2CZ2lhLPFIilrixFgQCrC4J46W0ruOygqxvGJM5BBIY94BuBIvcKcul+lVcXGvaaKoZgMzAAE3Nzc8/8NffTcODRFRZn6uu7KmabLwwhiVVFlRQoHQaD5Vs5tYDj2IH8bkX9ymrDr3D+uFD8TIFnLE2VMNGx9GlJ+FdCBhkC8bjVVrAEsL5R90qCY7g/vKQfSruxMS5yIfu8T+yBp87elLWxdvRyxEzRkNfPGpB0ViTcE+1diTm/atyo7sjbMQuGvGTwzCwPrTZ7oERoik1tU4NUcE4IzAgg86uCsrRcD7yCzxOBqD77EED4mim1b9hNlJVuykKkaEHIbEHkQbVR3gjusbdHUe//wAUWxKXVx1Uj3ijJ+lEE/c7YbYvAnEPjMaJLyCy4ghbr7OhBPTnQP6Odn/2hJKmKnxLBYwwAmbW5sb3vcaim36GJc2z3HSdx6GONv8Acas7i7hts+VpDiBLmiMZURZNcyNmvnP4SLeNYtxtHOp91g+1XwMOih7Zm7xVModmJ5m3DqbCn5txtkI6YZ2/vDrdQZiJW494IDl+6dMvI6aVBsqLLvJir84Aw/gw4/JqW/pCmMe2kkvbKcM48lKn5g0CAPe3dmTB4rsBeQPYwtaxYMcoU8swbQ+h0vXQv/SGy8BAhx5DO1lLs0li3EhEQ6KOpHDiavfSLhl+sbLkYezjY4/42VvnGKD/AEu4Ez4rZ0OYL2rSxhiLgMzQrw9RQIAPpG3QTBiOfDEnDynLYtmysRmWz/eVlBtfpxNxa59FO7GHxSTyYmMSBWREuWFjYlvZIvfMnuqxvju1jYNnESYxZMPAIlEKwhdMyxqc983dzX15CpNgmTD7vtLArGaSYSIApJJWZI72GpGWK9TyQT97dlLg9oPHb7EOsig8OyYhst+Nh3k692ugfSRuTAmDaXCwrG8Jztlv3o+D3ueQ73kp60P+mbACbD4fGopF1yOCLMFkGePMDqMpzC3V6cMXtwJPgVexhxkTob8O0tG0V/Bg7rbmWXpRII21sJh8Phdk4xR2BYxiaWId/vRXdvZa5GVzwPE6a0Ug3rwLHu7ZxCH8MkcQH/yYUH41Jv3sw4XZMKqdcJiUeInWyh5Fiv1IV1B8QapYXbG13HsbMxQ//HICfe0gHwokDUW8sP3NsYT/APoIv9siVx76QMGiY1mjngnWYCYvAAIw7Fg65RI9jdc3tffro8s2OP8AibAwz+IaE/kaQPpDaTtIe02emB7rWVMtpNRcnKoHdvb/AFVGQUZlvaruw5BdoyBr3l08NR8j76qmqruQbgkEHQjjVWrREMckQLIuUat05D/kij28uz4YooVWKNWYliVUAmwA1NvGlLd3aijEKcQxyad48vMDlRzfzHdpKnYyDKiDVSCCXudLcRYCs0oy7iRpi4rE35BmNhAS4AGo4etD7/q9RJiJL5WcsLcKn/XCnpUZ2N2Nw6R4gH78gJUcg2paw62/OmzZGEjm7OQxo0iAAORdlI0OvUGufttc4jFIyRNmU90Bhz7t9VsOgvzNMUW1ZMHBJiSFZHmKhe8XDDOHzKwW2qEcTwoYsmiKjk5/U13DVJx4H0Q8b6g8QeB8xz5e6q2OnMKqoUZbgCx4AmwAHO1b7QjnBcQz4NnjOVlkzx62DWzZjfQ8vEcRXPdq7yYyGZFxEQQsQQTcoVJF2Q3toPdcXp7nG9i7mlu7/wBMv72QuZYez7vausVxo12dBoR1DXI4d0dK7dgx3RauPYDHx47FYeNY3XsJBPmuCLRg2zDldio48665s5uNG090Zcta3RW3ge0Eoyhswy5TwYNYMOI+6TzHmKUsLsw4V2ijQuScypGyBgL2uGlYd2+nE+zY0y7VnYzZVD2QFiUaMHMTlUWkPS54etVpJGt3hKRro+Hjk48f8M9aolcrUqomHJmi32+OHx+Tf4mYeAKD/dzCxCXuUbNbPpmRjfLfnb2tKGxm8znkD7rdz5rf1q/h8QO+eOUC4ETxcF4ZXPSw00oZh5AJZIzx7gJ5aCxPqfnWqKt+4mdr6tmELcvD56/nQ3aM0ccj9o4TtIlgS+t5HEojUAftEe6it9WNtL6dOFcx+lzaZTEYdV4xlZyPFTZPk3vqzlpTF8sY8bsgoqqF7qZQttRZRb5VIMOCtmW55Vdm2kpjEl+61iLakg6i3nx9arqXYZn+yTp94+ZrVba3KcBHAIEjyjXXl1PKr+Ek7oA9/L0qnBAMt3IRBwBNtPE8vKrOHxUbew6t+6bj3ikSRZEW3m7kY6yLRhTc0v7fe5hX9rN7rVJtDebDwHLJJ3xxVQWYeduHrVZbRTYVyUvoRFsNOnScfyKP9tBtwNozHazxPNK6/wB4UK8jsvdJIsrG2gWh24+08UpxZwsmHiiDCWRpwbBTnsQRoLAG9/CosJs3FwbTiyyxLNP2sqSqM0Zzq7PZSOYvp4iuTPqsUZOLlut39lX+W5oUJNJ0Me8m01wm34pXNkaJFkPIK4ePMT0BAY/u0U353HkxmMgniZMmVElzGxCqxbMtgcxKsRbT2R1uEDbsUuIMWIxmJXvSPhmfswAgiZtSFtcXJ8daOxti8LPhsDFtF8sga47JT2ahSyZe0zaNYgAEWtVX1mFOr93w/wDHnwHtyf8APcK/TRtYJ9VjQjtVk+sD9nJ3UJHizG37hovtrAptnBQzYeQRyKwdCb9x7WeNiuqkGxuPwqeBrm+8O78irHPiJJWklxJhcuNct2CyAk80QEDgL25Ve2zsX+zmjME+MjMkyRs4ZVRlIJNimpYcswtxqq6/C2knd3X3ck7Utx52xs76vsafDSTdrLHh5JXYkliA5kzd4k5Qe6Cfw1HtDbjbK2XgiIg7lY0KlioBMbSObgG/eFvWk7fTdwQQzzibFdoCkZaaVW7ZXtcC3eIFzo34DpbWo97NhQx4eJkExMhiCyPNmRc+pvGTe1hxtbhVIf1HDPS436nS/B/qWeGSv4HbZm1RtnZ2KjdFjkuUC3uAwAkhfXlnH/SaVt9sRm2Nstw1pE7JdD31IhOtuIIaMetDt6N2cKsWKWFHWXB9iWZ2zCRZQDex0BFzwtqvjV/ePdvBpg5ZUhVCIonR0d2kzObWdDcBDoL3/Fwy1Vf1LG9Oz9Trx5qvPm0Tsy3D+8e8EOO2G7GSNZmVC0eYBu0jkUuFQm9jlJHgRXM8PhMMwvJsnEkHUSQSyOCOtmRlHW16a59iYeTBhhh1jP1FcSJ1uPtFF2RjwN/+7wrmYiRXLLiEjbibrKCCeWaNGv51p6fqY5rpVWwucHHkZi2AT7u2IvAGG3xsaX95cRAzp2D4xtDf6yUNtfu5CemtEExeJHDaijyxGJHw7OhO22lazSYsYmw0HayuR/7qC1aChUqnOCCb89R41ahbMDpYjkb+/hVmJQVyuARy8PI0LICQtF8LhfsrgcBmPqf+fhVc4ACxDG1+BH50QXEHLluba6ctaDZGCXa0gNXcpOtU8cmV18QDwI4+flxq4KjCdX3c3TgTZQxIh7bEmI4pQcxvKoaSFQqEHTRbDjr1rfeG85kEuEU3aU5D2pS8f1uOJx9oFvaPDd0Wz9uTzBVU3T+kJ8NCcNJ/hgt2b5cxUE3KEX9m5NiASL2tbgVwmIgkAyYqAhrA5igdAALFQQDcFFFj58qGiLdtbjFdcjQMdI6qqXWMI6LI5Ase0kKSOjOCQIoweAv2nBcthY3owCS7LkbExojKpm0t3XDFls443By35hj1rleP20yTBVmWOIx95kVCVYZ+AAub3tbo54XvTluhjJNpSKGMhwkHZGQuxPbTJYoAlyqICM5UcSEvxtQhPVVR5DO1dysYNx93kwsTMQBJKbtfkgJ7NPcb+bGm/CTBIxIxsoBJJ5BRreqkq94i3E0vb7Y90gigiPelck3/AAJqw8CWK+gatHCBixvJNRXkrbJ2vJM00jJiQpkIXLHE4AA0W9ib2I01qeTafZ6u5jXjebCnysTHINdelbbG2PjYowIZUW4zGN7mzHib2trar+JXaJiYMIy2U8bWOh1p8MOKSTlp/wB/9GfJnywm41dOvpi/xBOz9vRyRyMkkb/aC5QOALBpACr6i4jI9a12MoYuzhs4IJKnXvai49/uoTh8NPED2scYuy2IAsTlkGtueot51HtIGKGSaN8syxxsGFi3elQPcHQg6ix092lpVibS4DqeTeqHqJtNFYg+Q+BIrjv0t4ZhjEkawV4gFGl+4TmBA4e0Kb9nfSIFUDFRG/DtIdQfOP2l9M3pSV9J0WIbFhpInAKXjUd6ydSFJykm/Gx08KTLJGUbQXCUZU0UNj74YjDqIxkkQWVA41XXQKw1I8DfwtVvF7zY2TNcqLm66XKkcLNpb1vSzs45nHhrRd3NKeWa2TDpRRO1MVG+dndm43cB7eIJuB6UZ2dvzjDcXDW4d3n00NqouoNT4JrL1sTQ70l5DoTDeI25PJZnazWt3eXM2PXxoWwrxpb1qrGlzySlvJllFLgL7obdXCDFFjZ3itF3cw7RQ2XMOlyONXNr70xnH4fFoJDkUB4mFspswYISejnpqPHSDclo/wC/rPnMRwUzOEIDkI8ZIUtpmte16cN4MFg5W2jI4ieS5bMz2kU/VoGw4jCm5DSZlOUEk3HK1ZZdFilkeV8tU/saousklHSJO9G3MPNEIcOkgXtpJ3MhW+aS91UAnu94+4casf24cTtDCywQu8iJHH2dxmdkzlrHgAQ3PhbWug47BYOGZO0TBph4+0QBhHlLmWPtVCnuq6xAA3Bdhe2U60L2bt/AQPCqvh1WIQWdVUsSfrMMxLgFm7giY3/EDzq8ejxxSj9v/LkDySbv+bCPvDvQ00bwOpDLinmDNJmKe0BFa3BcxA1tpwovvlicRNAk0mAWLtmQxyiTPJci6DIBdSyjQEC9Gdn734cQYY5h24jKnLhzeN/q7iQ91LEPOEYAXHM2ArbB70wDLO8E5nbsGkVcO10aOPsHIlvldcpLoLCxDXPe0kejwxaaXG63fmr8/BHlk/Ir7S2/i8Us0ZwpKzMhyiOQlXS0d08SUCnxBHWqmKwGOxnZ/wB1kYxRrhwVicXCErZifvA5r8LG+gpzffoo3+BMyrKvfdVRmh+r9nLdWbRzKO0AOhubkXqjtLfRjmKxvlEeJXWWH/NSJUkZI2tmVomNgNA5sTc1fH0+LHWlVX7UVlNvlgrFDa2JhSFopGR2KC6qrO0WYlXYkElezY62uUPEiocJhtpzxt2YLIQuCYfZC6qwQJY6lVaUAyDhn48aMr9IDu5eLBMzM7XIdjdLzsqAKmjA4l+90A050v4be84VVhXDQpJEUaMyZi8b2i7VgjWt2nZK1uWZrGxqLBiSpRXvwiOcvcK4fdjaksXYdtGIVKoFMwCMto2QqUBzoRLHY6+0OdJE+EkBdexgcrcNmkCyAqSDoJlJ1FuBvannZu9mPnVjhYICiAd1SCY1VUQAK0oYgdkp4HUdKB43Yk2d5MTsuadpWeTNG7pbMwYhVQMCAWNr/i8BTYQjH6VRVuygNjzf/blOn3ZZiPMETn51n9jTWB/s6Pl3jNLl48R/ebW9akfA4MKc2zNop3Abhjx173ei9mrS7OwhW/8AZO0Se61gz5T4huxvY8fWr0AHzYFwpEgwOFTixEqvIwGuUASSynlotgeelCMOw43Guo1p7wOyWJP1fd9iTZlOJmkZdRpdJMi8R150pb6YGWKe+IeAzyAtJHCRaE6BY2Ve6py24X8zxIaID58Rrx0rxZgaHW4dOvTnWwv+v141Wg0SY975f1p+jV9ALDyoTKdDRLD+yKhDbeDCiLFZQTl+zPwAPyNEnwcf4F9Reh29EwfEBl5qnzNFZjpRAa7PiXNcgADwAru+70MYw8YiN0Khgw+8SLknob8uVrcq4BhGuW8Db4CjuxN9J8AcoAkhJBMbG1ieJRvuk9NR4X1qyZEduQnnSFvXt6MY3sxlLxp3GLZVVlJvma2lmJGl72taiWD36gmhMkItJrZJiIxcWzd8nK1s19D7q0lwP1cmd44y8rghlOYxKxGe76XXUsWGpJ8rjNk7aUvf8Sd6WO3B7mmxdszmKPtWytIwJZWZWRCwKlmY6BsxIXSwsLagUcVHB720MQi2tm/u7REjRgGaEm97jjpbWkTePZPalphBOhQRu0KLYsntB1KkqxUXFgAQRyBFB8BvCpU4d5FSBnzBxceOYKb2NtdBxOvWpjnBt6Vyzp48eDLhTbSdbvzfn+cfmdAmwTIJc+MbER5GsrLELHRlcNGoJKkeR1pe2rJnw7oT3syqB65mPl3f+oUMixGy4XDieYkG+gJHiCMvAjQ1cnjNjqNNCep4aVryQUdjkKTYo4N8yjmCL+lr1cmSMx2ZsgOgIOtzw4G4oFs/HKjMj6ZWZeAsQCbakGx9KvYlBJHYEgX0OnHr3Rc1ypQakdWGVOHyC8Fhwksig3C2ANrXB8PSrpodsgm73N9QL+V6IGnswGHhVXFY5obAAENc6+Fv61YY1U2lhmdQRxW+nn/4qEI/7df8K1q23ZOi0LPjWpNHSiWFH2ux4ot/1yrVdosb91QB4ePnQ69T4Qa+dxr46UQDmuLbEwJLiJpZSAwGeRmsMxHdDHT2Re3SisOHwgT/AAMzWGpdrX/ipO2X/hR6ng3lqx5U04M5l8xalyCjbe+cR4P7CIR3dAWUtdQbm4N9LkBb+NW9zCpwcRZI2e7gsyKzGzta7EX0Fh6VDvAmbBSD9nN/CCazcZ74S1/Zdx77N/uql+kv5DOPkSyho4m14GNDpa3C3UirGxdiYd1ZTDGucEHIuTRtPu2vpQyWItLx4Lp4XJufgKPbE0e3QVW6Ct2cv2FeNVs8qc2AkddeZspFjRfYeFld1b6jHiywaQFpQC65cpV+0vcgyofRbcKE4kfazoOUkij0JH5Uc3NSHOi/XJMM+RRbtVSzsEz92UEWJS9uB7pFaYcimX9qbMwFpTidn4zAMACJY7vErW9nMuZe8D+H1FV8LDs3KDBtnFxsF1DM62OlgO6unHnyroxwePjSUxYqHEqQNJo8hIKjXtodD/Br1qtM2MaECTZ+GkHZtYriB4cni8OtMogkSxldE3hDd1luW0sL2U3lPH86thbQA/8AqOxyDuBteAGUfbXottmG4BbYiqGYE2OFN7gaDKb30NTYaFfqq5dhi+RQzEYUXsRqCXzHnyHGpRAHiMLgAL4rb2Im5FY5GYNrYWUdpQne3ZcBwbHZ+DkEMLLJJi5e7IbkoY8jAMy/aq1xYCx6V0fYss6qow2yYoTYd95IY1BI7x+xV2NyDy51tvFs6eaJxj8VDhoSjoFhkKoxIJtLJMNQLAgLl4Ne99BRD5zVra1hNYtzr1rDblVCGH51gk6itWW3OsZL1CF7GH7aO/IL8GNG5Wv5VlZRAylsl/bblnPHyFQbTYtbT2jf0GgHxrKyoQ7NuYRBgYE7xCgSvlKOrdoWaRbEXzgEXW+ltDfQtbBWXI9xG6lQCCp73Pw5el6ysrD1Unrkn/jx96f7FMb18gzY2zTh5JFY3iBIhF3Y98k2DElVC2yKAFtfnegW29nxIl0M6mWUl1vGTnIDXYlDbSxJvYWPrlZVMeeeOUlH+bAWyr3/AHKuBsLZsRJbSzZ4V0Nv2ATx+FDdutlYskkJQqCS8ymTNbXuqNfO9ZWV0e7OS3f5fsdTF/T4Sx6rfFnJ3YkljxNyfXWvY8Y6qyqxCtxH64elZWVDCi/sI6P5j9fCiN6ysqrIamoySxsDYeHGsrKAAbtKJSe4GJ5njeh1ZWVcJlSfdPpXlZUIHsK1oYz4f1NMOy30086yspUgLkJ4s58PKttTFNb+AgfOhG5OIBMoX2SsZtw17wJ/XSvayqr6WXfKDYmJe6k6XFHNgsTIST92srKqwx5OZ4xv75ih/wDsTfzvTjuXMO3Pa4ZpVyrfIgkWwVvue0faGmU/1ysrRDkW+RzlwOzSr9kfqjtYgRl8I5NuHZ9zN4gqeFWo9hSiLubQxVuzY2PYOLdAWhvb1v41lZTSEe09k4vsVP18m2Q6wRcfZ1ygda22ds/GthRfGoFC6ZcMoblbMzOwI8lHLUcDlZUIWdn7LxTIofHNl0v2cMaNbMbjOc1jbmALVL9Tw0UgcyTYiS9ljedpjc80hZsoYfiAFhm1AvWVlB8kPn/fDDGPHYlCjIe2dwrWDBZD2iA5SR7LjgaCMt+FZWVRkNLVqT0rKyoE/9k="/>
          <p:cNvSpPr>
            <a:spLocks noChangeAspect="1" noChangeArrowheads="1"/>
          </p:cNvSpPr>
          <p:nvPr/>
        </p:nvSpPr>
        <p:spPr bwMode="auto">
          <a:xfrm>
            <a:off x="2057400" y="1219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8"/>
          <p:cNvSpPr txBox="1">
            <a:spLocks noChangeAspect="1"/>
          </p:cNvSpPr>
          <p:nvPr/>
        </p:nvSpPr>
        <p:spPr>
          <a:xfrm>
            <a:off x="609600" y="381000"/>
            <a:ext cx="78486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Targeting Limited Resources:</a:t>
            </a:r>
          </a:p>
          <a:p>
            <a:pPr algn="ctr">
              <a:spcBef>
                <a:spcPts val="1800"/>
              </a:spcBef>
            </a:pPr>
            <a:endParaRPr lang="en-US" sz="3200" b="1" dirty="0">
              <a:latin typeface="+mj-lt"/>
              <a:ea typeface="+mj-ea"/>
              <a:cs typeface="+mj-cs"/>
            </a:endParaRPr>
          </a:p>
          <a:p>
            <a:pPr algn="ctr">
              <a:spcBef>
                <a:spcPts val="1800"/>
              </a:spcBef>
            </a:pPr>
            <a:r>
              <a:rPr lang="en-US" sz="3200" b="1" dirty="0">
                <a:latin typeface="+mj-lt"/>
                <a:ea typeface="+mj-ea"/>
                <a:cs typeface="+mj-cs"/>
              </a:rPr>
              <a:t>Level of Adoption x Likelihood x Impact</a:t>
            </a:r>
          </a:p>
          <a:p>
            <a:pPr lvl="1">
              <a:spcBef>
                <a:spcPts val="1800"/>
              </a:spcBef>
            </a:pPr>
            <a:endParaRPr lang="en-US" sz="2400" dirty="0"/>
          </a:p>
          <a:p>
            <a:pPr lvl="1">
              <a:spcBef>
                <a:spcPts val="1800"/>
              </a:spcBef>
            </a:pPr>
            <a:r>
              <a:rPr lang="en-US" sz="2400" dirty="0"/>
              <a:t>Goal : Pursue one behavior at a time</a:t>
            </a:r>
          </a:p>
          <a:p>
            <a:pPr marL="914400" indent="-342900"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en-US" sz="2400" dirty="0"/>
              <a:t>Choose behavior with the largest weight </a:t>
            </a:r>
          </a:p>
          <a:p>
            <a:pPr marL="914400" indent="-342900"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en-US" sz="2400" dirty="0"/>
              <a:t>Well-designed programs may use less-impactful behaviors as stepping-stones to more substantive actions </a:t>
            </a:r>
            <a:endParaRPr lang="en-US" sz="2400" b="1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6391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1046</TotalTime>
  <Words>1256</Words>
  <Application>Microsoft Office PowerPoint</Application>
  <PresentationFormat>On-screen Show (4:3)</PresentationFormat>
  <Paragraphs>286</Paragraphs>
  <Slides>38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7" baseType="lpstr">
      <vt:lpstr>Arial</vt:lpstr>
      <vt:lpstr>Arial Black</vt:lpstr>
      <vt:lpstr>Calibri</vt:lpstr>
      <vt:lpstr>Corbel</vt:lpstr>
      <vt:lpstr>Times New Roman</vt:lpstr>
      <vt:lpstr>Verdana</vt:lpstr>
      <vt:lpstr>Wingdings</vt:lpstr>
      <vt:lpstr>Office Theme</vt:lpstr>
      <vt:lpstr>Depth</vt:lpstr>
      <vt:lpstr>Achieving the Goal of Stewardship </vt:lpstr>
      <vt:lpstr>Stewardship Goal</vt:lpstr>
      <vt:lpstr>PowerPoint Presentation</vt:lpstr>
      <vt:lpstr>Why Measure Stewardship?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Performance of Behaviors (Yes/No)</vt:lpstr>
      <vt:lpstr>Top Performing Behaviors (Scaled)</vt:lpstr>
      <vt:lpstr>Second Tier Behaviors (Scaled)</vt:lpstr>
      <vt:lpstr>PowerPoint Presentation</vt:lpstr>
      <vt:lpstr>Threshold Behavior Performance Converted to 0 – 100 Scale</vt:lpstr>
      <vt:lpstr>Number of Behaviors Performed Of 10 “Threshold Behaviors”</vt:lpstr>
      <vt:lpstr>Number of Behaviors Possible Of 10 “Threshold Behaviors”</vt:lpstr>
      <vt:lpstr>Number of Behaviors Possible By State</vt:lpstr>
      <vt:lpstr>PowerPoint Presentation</vt:lpstr>
      <vt:lpstr>PowerPoint Presentation</vt:lpstr>
      <vt:lpstr>Behaviors Most Susceptible to Change Asked Only of Those Not Performing the Desired Behavior Today</vt:lpstr>
      <vt:lpstr>Behaviors Less Susceptible to Change Asked Only of Those Not Performing the Desired Behavior Today</vt:lpstr>
      <vt:lpstr>Behaviors Least Susceptible to Change Asked Only of Those Not Performing the Desired Behavior Today</vt:lpstr>
      <vt:lpstr>PowerPoint Presentation</vt:lpstr>
      <vt:lpstr>Volunteerism</vt:lpstr>
      <vt:lpstr>PowerPoint Presentation</vt:lpstr>
      <vt:lpstr>I want to do more to help make local waters healthier. Level of Agreement</vt:lpstr>
      <vt:lpstr>If I wanted to volunteer to help the natural environment locally, I would know how to do that. Level of Agreement</vt:lpstr>
      <vt:lpstr>I am causing water pollution  where I live. Level of Agreement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Jamie Baxter</dc:creator>
  <cp:lastModifiedBy>Jessica</cp:lastModifiedBy>
  <cp:revision>91</cp:revision>
  <dcterms:created xsi:type="dcterms:W3CDTF">2015-09-08T17:54:26Z</dcterms:created>
  <dcterms:modified xsi:type="dcterms:W3CDTF">2016-05-17T14:56:22Z</dcterms:modified>
</cp:coreProperties>
</file>