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4DD909E-EF8D-4104-8469-49487BB1B7AA}" type="datetimeFigureOut">
              <a:rPr lang="en-US" smtClean="0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568E0B1-DA0D-455C-A91C-EB27BE03B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7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389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79600"/>
            <a:ext cx="10363826" cy="39115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nps/urban-runoff-low-impact-development" TargetMode="External"/><Relationship Id="rId2" Type="http://schemas.openxmlformats.org/officeDocument/2006/relationships/hyperlink" Target="http://www.epa.gov/nps/succes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ustainablecitiesinstitute.org/Documents/SCI/Report_Guide/Guide_EPA_GICaseStudiesReduced4.pdf" TargetMode="External"/><Relationship Id="rId4" Type="http://schemas.openxmlformats.org/officeDocument/2006/relationships/hyperlink" Target="http://www.deq.virginia.gov/CaseStudies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11543"/>
            <a:ext cx="8689976" cy="2509213"/>
          </a:xfrm>
        </p:spPr>
        <p:txBody>
          <a:bodyPr/>
          <a:lstStyle/>
          <a:p>
            <a:r>
              <a:rPr lang="en-US" dirty="0" smtClean="0"/>
              <a:t>Case Study format and content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Lgei call on February 16, 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25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 study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EPA’s Nonpoint Source (NPS) Success stories </a:t>
            </a:r>
            <a:r>
              <a:rPr lang="en-US" dirty="0" smtClean="0">
                <a:hlinkClick r:id="rId2"/>
              </a:rPr>
              <a:t>www.epa.gov/nps/success</a:t>
            </a:r>
            <a:r>
              <a:rPr lang="en-US" dirty="0" smtClean="0"/>
              <a:t> </a:t>
            </a:r>
          </a:p>
          <a:p>
            <a:r>
              <a:rPr lang="en-US" dirty="0" smtClean="0"/>
              <a:t>EPA’s Low Impact Development (LID) barrier busters </a:t>
            </a:r>
            <a:r>
              <a:rPr lang="en-US" dirty="0" smtClean="0">
                <a:hlinkClick r:id="rId3"/>
              </a:rPr>
              <a:t>www.epa.gov/nps/urban-runoff-low-impact-development</a:t>
            </a:r>
            <a:endParaRPr lang="en-US" dirty="0" smtClean="0"/>
          </a:p>
          <a:p>
            <a:r>
              <a:rPr lang="en-US" dirty="0" smtClean="0"/>
              <a:t>VA DEQ Pollution Prevention Case studies </a:t>
            </a:r>
            <a:r>
              <a:rPr lang="en-US" dirty="0" smtClean="0">
                <a:hlinkClick r:id="rId4"/>
              </a:rPr>
              <a:t>http://www.deq.virginia.gov/CaseStudies.aspx</a:t>
            </a:r>
            <a:r>
              <a:rPr lang="en-US" dirty="0" smtClean="0"/>
              <a:t> </a:t>
            </a:r>
          </a:p>
          <a:p>
            <a:r>
              <a:rPr lang="en-US" dirty="0" smtClean="0"/>
              <a:t>EPA’s Green Infrastructure case studies </a:t>
            </a:r>
            <a:r>
              <a:rPr lang="en-US" dirty="0" smtClean="0">
                <a:hlinkClick r:id="rId5"/>
              </a:rPr>
              <a:t>http://www.sustainablecitiesinstitute.org/Documents/SCI/Report_Guide/Guide_EPA_GICaseStudiesReduced4.pdf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content and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NPS </a:t>
            </a:r>
            <a:r>
              <a:rPr lang="en-US" dirty="0"/>
              <a:t>Success </a:t>
            </a:r>
            <a:r>
              <a:rPr lang="en-US" dirty="0" smtClean="0"/>
              <a:t>stories (2 pages)</a:t>
            </a:r>
          </a:p>
          <a:p>
            <a:pPr lvl="1"/>
            <a:r>
              <a:rPr lang="en-US" dirty="0" smtClean="0"/>
              <a:t>Waterbody improved (includes maps)</a:t>
            </a:r>
          </a:p>
          <a:p>
            <a:pPr lvl="1"/>
            <a:r>
              <a:rPr lang="en-US" dirty="0" smtClean="0"/>
              <a:t>Problem</a:t>
            </a:r>
            <a:endParaRPr lang="en-US" dirty="0"/>
          </a:p>
          <a:p>
            <a:pPr lvl="1"/>
            <a:r>
              <a:rPr lang="en-US" dirty="0" smtClean="0"/>
              <a:t>Project highlights</a:t>
            </a:r>
          </a:p>
          <a:p>
            <a:pPr lvl="1"/>
            <a:r>
              <a:rPr lang="en-US" dirty="0" smtClean="0"/>
              <a:t>Results</a:t>
            </a:r>
            <a:endParaRPr lang="en-US" dirty="0"/>
          </a:p>
          <a:p>
            <a:pPr lvl="1"/>
            <a:r>
              <a:rPr lang="en-US" dirty="0" smtClean="0"/>
              <a:t>Partners and funding</a:t>
            </a:r>
          </a:p>
          <a:p>
            <a:r>
              <a:rPr lang="en-US" dirty="0" smtClean="0"/>
              <a:t>LID </a:t>
            </a:r>
            <a:r>
              <a:rPr lang="en-US" dirty="0"/>
              <a:t>barrier </a:t>
            </a:r>
            <a:r>
              <a:rPr lang="en-US" dirty="0" smtClean="0"/>
              <a:t>busters (2-4 pages)</a:t>
            </a:r>
          </a:p>
          <a:p>
            <a:pPr lvl="1"/>
            <a:r>
              <a:rPr lang="en-US" dirty="0" smtClean="0"/>
              <a:t>9 fact sheets that address multiple LID practices</a:t>
            </a:r>
          </a:p>
          <a:p>
            <a:pPr lvl="1"/>
            <a:r>
              <a:rPr lang="en-US" dirty="0" smtClean="0"/>
              <a:t>High level Discussion of results achieved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7086600" y="1854200"/>
            <a:ext cx="5105400" cy="3937000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082" t="20110" r="18000" b="8998"/>
          <a:stretch/>
        </p:blipFill>
        <p:spPr>
          <a:xfrm>
            <a:off x="7772400" y="1485900"/>
            <a:ext cx="4097867" cy="245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7083" t="20579" r="26416" b="13536"/>
          <a:stretch/>
        </p:blipFill>
        <p:spPr>
          <a:xfrm>
            <a:off x="8190544" y="4066728"/>
            <a:ext cx="3383389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content </a:t>
            </a:r>
            <a:r>
              <a:rPr lang="en-US" dirty="0"/>
              <a:t>and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0074" y="2438400"/>
            <a:ext cx="6388726" cy="3911599"/>
          </a:xfrm>
        </p:spPr>
        <p:txBody>
          <a:bodyPr/>
          <a:lstStyle/>
          <a:p>
            <a:r>
              <a:rPr lang="en-US" dirty="0"/>
              <a:t>VA DEQ P2 case studies (3-5 pages)</a:t>
            </a:r>
          </a:p>
          <a:p>
            <a:pPr lvl="1"/>
            <a:r>
              <a:rPr lang="en-US" dirty="0"/>
              <a:t>Project/facility information</a:t>
            </a:r>
          </a:p>
          <a:p>
            <a:pPr lvl="1"/>
            <a:r>
              <a:rPr lang="en-US" dirty="0"/>
              <a:t>Environmental Challenges and Opportunities</a:t>
            </a:r>
          </a:p>
          <a:p>
            <a:pPr lvl="1"/>
            <a:r>
              <a:rPr lang="en-US" dirty="0"/>
              <a:t>Implementation of the Program</a:t>
            </a:r>
          </a:p>
          <a:p>
            <a:pPr lvl="1"/>
            <a:r>
              <a:rPr lang="en-US" dirty="0"/>
              <a:t>Evaluation of the process</a:t>
            </a:r>
          </a:p>
          <a:p>
            <a:pPr lvl="1"/>
            <a:r>
              <a:rPr lang="en-US" dirty="0"/>
              <a:t>Continual Improvement of the Program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50" t="26526" r="10834" b="8999"/>
          <a:stretch/>
        </p:blipFill>
        <p:spPr>
          <a:xfrm>
            <a:off x="5956300" y="2286024"/>
            <a:ext cx="6134100" cy="25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content </a:t>
            </a:r>
            <a:r>
              <a:rPr lang="en-US" dirty="0"/>
              <a:t>and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7874" y="1981200"/>
            <a:ext cx="7061826" cy="44958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Green </a:t>
            </a:r>
            <a:r>
              <a:rPr lang="en-US" sz="3100" dirty="0"/>
              <a:t>Infrastructure case </a:t>
            </a:r>
            <a:r>
              <a:rPr lang="en-US" sz="3100" dirty="0" smtClean="0"/>
              <a:t>studies (2-4 pages)</a:t>
            </a:r>
          </a:p>
          <a:p>
            <a:pPr lvl="1"/>
            <a:r>
              <a:rPr lang="en-US" sz="2600" dirty="0" smtClean="0"/>
              <a:t>Overview</a:t>
            </a:r>
          </a:p>
          <a:p>
            <a:pPr lvl="1"/>
            <a:r>
              <a:rPr lang="en-US" sz="2600" dirty="0" smtClean="0"/>
              <a:t>Drivers</a:t>
            </a:r>
          </a:p>
          <a:p>
            <a:pPr lvl="1"/>
            <a:r>
              <a:rPr lang="en-US" sz="2600" dirty="0" smtClean="0"/>
              <a:t>Regulatory Strategy/Policy </a:t>
            </a:r>
            <a:r>
              <a:rPr lang="en-US" sz="2600" dirty="0"/>
              <a:t>approaches (retrofits, code review, stormwater regulation, stormwater </a:t>
            </a:r>
            <a:r>
              <a:rPr lang="en-US" sz="2600" dirty="0" smtClean="0"/>
              <a:t>fee</a:t>
            </a:r>
            <a:r>
              <a:rPr lang="en-US" sz="2600" dirty="0"/>
              <a:t>, fee-based incentives, etc.)</a:t>
            </a:r>
          </a:p>
          <a:p>
            <a:pPr lvl="1"/>
            <a:r>
              <a:rPr lang="en-US" sz="2600" dirty="0" smtClean="0"/>
              <a:t>Implementation</a:t>
            </a:r>
          </a:p>
          <a:p>
            <a:pPr lvl="1"/>
            <a:r>
              <a:rPr lang="en-US" sz="2600" dirty="0" smtClean="0"/>
              <a:t>Land Acquisition strategies/Information strategies</a:t>
            </a:r>
          </a:p>
          <a:p>
            <a:pPr lvl="1"/>
            <a:r>
              <a:rPr lang="en-US" sz="2600" dirty="0" smtClean="0"/>
              <a:t>funding</a:t>
            </a:r>
            <a:endParaRPr lang="en-US" sz="2600" dirty="0"/>
          </a:p>
          <a:p>
            <a:pPr lvl="1"/>
            <a:r>
              <a:rPr lang="en-US" sz="2600" dirty="0" smtClean="0"/>
              <a:t>Barriers </a:t>
            </a:r>
            <a:r>
              <a:rPr lang="en-US" sz="2600" dirty="0"/>
              <a:t>and </a:t>
            </a:r>
            <a:r>
              <a:rPr lang="en-US" sz="2600" dirty="0" smtClean="0"/>
              <a:t>failures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17" t="26994" r="27000" b="8217"/>
          <a:stretch/>
        </p:blipFill>
        <p:spPr>
          <a:xfrm>
            <a:off x="7848600" y="2171700"/>
            <a:ext cx="4229100" cy="327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heard you need in a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Title and summary</a:t>
            </a:r>
          </a:p>
          <a:p>
            <a:r>
              <a:rPr lang="en-US" sz="2400" dirty="0" smtClean="0"/>
              <a:t>Landscape (Ag, urban, rural)</a:t>
            </a:r>
          </a:p>
          <a:p>
            <a:r>
              <a:rPr lang="en-US" sz="2400" dirty="0" smtClean="0"/>
              <a:t>Timeline and steps of the process</a:t>
            </a:r>
          </a:p>
          <a:p>
            <a:r>
              <a:rPr lang="en-US" sz="2400" dirty="0" smtClean="0"/>
              <a:t>partners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400" dirty="0"/>
              <a:t>Details of </a:t>
            </a:r>
            <a:r>
              <a:rPr lang="en-US" sz="2400" dirty="0" smtClean="0"/>
              <a:t>bmp(s) </a:t>
            </a:r>
            <a:r>
              <a:rPr lang="en-US" sz="2400" dirty="0"/>
              <a:t>effectiveness</a:t>
            </a:r>
          </a:p>
          <a:p>
            <a:r>
              <a:rPr lang="en-US" sz="2400" dirty="0" smtClean="0"/>
              <a:t>How </a:t>
            </a:r>
            <a:r>
              <a:rPr lang="en-US" sz="2400" dirty="0"/>
              <a:t>was the bmp chosen?</a:t>
            </a:r>
          </a:p>
          <a:p>
            <a:r>
              <a:rPr lang="en-US" sz="2400" dirty="0"/>
              <a:t>How was it funded?</a:t>
            </a:r>
          </a:p>
          <a:p>
            <a:r>
              <a:rPr lang="en-US" sz="2400" dirty="0"/>
              <a:t>How will it be maintained?</a:t>
            </a:r>
          </a:p>
          <a:p>
            <a:r>
              <a:rPr lang="en-US" sz="2400" dirty="0"/>
              <a:t>Contact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 sections/details should be included?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Location?</a:t>
            </a:r>
          </a:p>
          <a:p>
            <a:r>
              <a:rPr lang="en-US" dirty="0" smtClean="0"/>
              <a:t>Aesthetics?</a:t>
            </a:r>
          </a:p>
          <a:p>
            <a:r>
              <a:rPr lang="en-US" dirty="0" smtClean="0"/>
              <a:t>Funding?</a:t>
            </a:r>
          </a:p>
          <a:p>
            <a:r>
              <a:rPr lang="en-US" dirty="0"/>
              <a:t>Regulatory Strategy/Policy </a:t>
            </a:r>
            <a:r>
              <a:rPr lang="en-US" dirty="0" smtClean="0"/>
              <a:t>approach?</a:t>
            </a:r>
          </a:p>
          <a:p>
            <a:r>
              <a:rPr lang="en-US" dirty="0"/>
              <a:t>Evaluation </a:t>
            </a:r>
            <a:r>
              <a:rPr lang="en-US" dirty="0" smtClean="0"/>
              <a:t>and lessons learned?</a:t>
            </a:r>
          </a:p>
          <a:p>
            <a:r>
              <a:rPr lang="en-US" dirty="0" smtClean="0"/>
              <a:t>Multi-objective benefits (job creation, public access, meets other local goals such as public safety)?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556</TotalTime>
  <Words>264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Droplet</vt:lpstr>
      <vt:lpstr>Case Study format and content discussion</vt:lpstr>
      <vt:lpstr>Example case study series</vt:lpstr>
      <vt:lpstr>Example content and format</vt:lpstr>
      <vt:lpstr>Example content and format</vt:lpstr>
      <vt:lpstr>Example content and format</vt:lpstr>
      <vt:lpstr>What we heard you need in a case study</vt:lpstr>
      <vt:lpstr>What other sections/details should be included?</vt:lpstr>
    </vt:vector>
  </TitlesOfParts>
  <Company>Tetra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format and content discussion</dc:title>
  <dc:creator>Berk, Adrianna</dc:creator>
  <cp:lastModifiedBy>jstarr</cp:lastModifiedBy>
  <cp:revision>23</cp:revision>
  <cp:lastPrinted>2017-02-14T17:53:48Z</cp:lastPrinted>
  <dcterms:created xsi:type="dcterms:W3CDTF">2017-02-06T17:43:14Z</dcterms:created>
  <dcterms:modified xsi:type="dcterms:W3CDTF">2017-02-17T14:32:41Z</dcterms:modified>
</cp:coreProperties>
</file>