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8" r:id="rId4"/>
    <p:sldId id="344" r:id="rId5"/>
    <p:sldId id="310" r:id="rId6"/>
    <p:sldId id="349" r:id="rId7"/>
    <p:sldId id="350" r:id="rId8"/>
    <p:sldId id="351" r:id="rId9"/>
    <p:sldId id="352" r:id="rId10"/>
    <p:sldId id="353" r:id="rId11"/>
    <p:sldId id="354" r:id="rId12"/>
    <p:sldId id="355" r:id="rId13"/>
    <p:sldId id="356" r:id="rId14"/>
    <p:sldId id="311" r:id="rId15"/>
    <p:sldId id="347" r:id="rId16"/>
    <p:sldId id="317" r:id="rId17"/>
    <p:sldId id="357" r:id="rId18"/>
    <p:sldId id="358" r:id="rId19"/>
    <p:sldId id="359" r:id="rId20"/>
    <p:sldId id="360" r:id="rId21"/>
    <p:sldId id="312" r:id="rId22"/>
    <p:sldId id="361" r:id="rId23"/>
    <p:sldId id="366" r:id="rId24"/>
    <p:sldId id="367" r:id="rId25"/>
    <p:sldId id="368" r:id="rId26"/>
    <p:sldId id="369" r:id="rId27"/>
    <p:sldId id="348" r:id="rId28"/>
    <p:sldId id="338" r:id="rId29"/>
    <p:sldId id="370" r:id="rId30"/>
    <p:sldId id="374" r:id="rId31"/>
    <p:sldId id="372" r:id="rId32"/>
    <p:sldId id="375" r:id="rId33"/>
    <p:sldId id="335" r:id="rId34"/>
    <p:sldId id="333"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6" r:id="rId51"/>
    <p:sldId id="343" r:id="rId52"/>
    <p:sldId id="313" r:id="rId53"/>
    <p:sldId id="314" r:id="rId54"/>
    <p:sldId id="315" r:id="rId55"/>
    <p:sldId id="316" r:id="rId56"/>
    <p:sldId id="342" r:id="rId57"/>
    <p:sldId id="308" r:id="rId58"/>
    <p:sldId id="341" r:id="rId59"/>
    <p:sldId id="345" r:id="rId60"/>
    <p:sldId id="337" r:id="rId61"/>
    <p:sldId id="340" r:id="rId62"/>
    <p:sldId id="346" r:id="rId63"/>
    <p:sldId id="26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1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2D2A9519-6577-425A-8498-2ADE0A30DA7D}"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2A9519-6577-425A-8498-2ADE0A30DA7D}"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D2A9519-6577-425A-8498-2ADE0A30DA7D}"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2A9519-6577-425A-8498-2ADE0A30DA7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F6903C6-00AB-40FD-921E-70B0AAFBE36C}" type="datetimeFigureOut">
              <a:rPr lang="en-US" smtClean="0"/>
              <a:pPr/>
              <a:t>12/17/2015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2A9519-6577-425A-8498-2ADE0A30DA7D}"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F6903C6-00AB-40FD-921E-70B0AAFBE36C}" type="datetimeFigureOut">
              <a:rPr lang="en-US" smtClean="0"/>
              <a:pPr/>
              <a:t>12/17/2015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2A9519-6577-425A-8498-2ADE0A30DA7D}"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hesapeakebay.net/publications/title/bmp_review_protoc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esapeakebay.net/publications/title/bmp_review_protocol"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609600"/>
            <a:ext cx="7406640" cy="1472184"/>
          </a:xfrm>
        </p:spPr>
        <p:txBody>
          <a:bodyPr>
            <a:normAutofit fontScale="90000"/>
          </a:bodyPr>
          <a:lstStyle/>
          <a:p>
            <a:r>
              <a:rPr lang="en-US" b="1" dirty="0" smtClean="0">
                <a:solidFill>
                  <a:schemeClr val="bg1"/>
                </a:solidFill>
              </a:rPr>
              <a:t>Chesapeake Bay Program Partnership’s Agriculture Workgroup (AgWG)</a:t>
            </a:r>
            <a:endParaRPr lang="en-US" b="1" dirty="0">
              <a:solidFill>
                <a:schemeClr val="bg1"/>
              </a:solidFill>
            </a:endParaRPr>
          </a:p>
        </p:txBody>
      </p:sp>
      <p:sp>
        <p:nvSpPr>
          <p:cNvPr id="3" name="Subtitle 2"/>
          <p:cNvSpPr>
            <a:spLocks noGrp="1"/>
          </p:cNvSpPr>
          <p:nvPr>
            <p:ph type="subTitle" idx="1"/>
          </p:nvPr>
        </p:nvSpPr>
        <p:spPr>
          <a:xfrm>
            <a:off x="1447800" y="4495800"/>
            <a:ext cx="6400800" cy="2133600"/>
          </a:xfrm>
        </p:spPr>
        <p:txBody>
          <a:bodyPr>
            <a:normAutofit/>
          </a:bodyPr>
          <a:lstStyle/>
          <a:p>
            <a:r>
              <a:rPr lang="en-US" b="1" dirty="0" smtClean="0">
                <a:solidFill>
                  <a:schemeClr val="bg1"/>
                </a:solidFill>
              </a:rPr>
              <a:t>AgWG Membership Workshop</a:t>
            </a:r>
            <a:endParaRPr lang="en-US" b="1" i="1" dirty="0">
              <a:solidFill>
                <a:schemeClr val="bg1"/>
              </a:solidFill>
            </a:endParaRPr>
          </a:p>
          <a:p>
            <a:r>
              <a:rPr lang="en-US" b="1" dirty="0" smtClean="0">
                <a:solidFill>
                  <a:schemeClr val="bg1"/>
                </a:solidFill>
              </a:rPr>
              <a:t>December 17, 2015</a:t>
            </a:r>
            <a:endParaRPr lang="en-US" b="1" dirty="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77500" lnSpcReduction="20000"/>
          </a:bodyPr>
          <a:lstStyle/>
          <a:p>
            <a:r>
              <a:rPr lang="en-US" dirty="0" smtClean="0"/>
              <a:t>Agriculture Workgroup (AgWG)</a:t>
            </a:r>
            <a:br>
              <a:rPr lang="en-US" dirty="0" smtClean="0"/>
            </a:br>
            <a:endParaRPr lang="en-US" sz="1400" dirty="0" smtClean="0"/>
          </a:p>
          <a:p>
            <a:r>
              <a:rPr lang="en-US" dirty="0" smtClean="0"/>
              <a:t>AgWG Governance Membership Selection</a:t>
            </a:r>
            <a:r>
              <a:rPr lang="en-US" b="1" dirty="0" smtClean="0"/>
              <a:t/>
            </a:r>
            <a:br>
              <a:rPr lang="en-US" b="1" dirty="0" smtClean="0"/>
            </a:br>
            <a:r>
              <a:rPr lang="en-US" b="1" dirty="0" smtClean="0"/>
              <a:t/>
            </a:r>
            <a:br>
              <a:rPr lang="en-US" b="1" dirty="0" smtClean="0"/>
            </a:br>
            <a:r>
              <a:rPr lang="en-US" dirty="0" smtClean="0"/>
              <a:t>Signatory Members:  A request for signatory governance representation will occur when the workgroup identifies that there is a vacant position from any of the Chesapeake Bay Program Partnership Agreement signatories, with the exception of Washington DC. The signatory will be asked to provide a new nominee for the primary and/or alternative governance position, along with an associated brief bio, C.V. or resume.</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5029200"/>
          </a:xfrm>
        </p:spPr>
        <p:txBody>
          <a:bodyPr>
            <a:normAutofit fontScale="70000" lnSpcReduction="20000"/>
          </a:bodyPr>
          <a:lstStyle/>
          <a:p>
            <a:r>
              <a:rPr lang="en-US" dirty="0" smtClean="0"/>
              <a:t>Agriculture Workgroup (AgWG)</a:t>
            </a:r>
            <a:br>
              <a:rPr lang="en-US" dirty="0" smtClean="0"/>
            </a:br>
            <a:endParaRPr lang="en-US" sz="1400" dirty="0" smtClean="0"/>
          </a:p>
          <a:p>
            <a:r>
              <a:rPr lang="en-US" dirty="0" smtClean="0"/>
              <a:t>AgWG Governance Membership Selection</a:t>
            </a:r>
            <a:r>
              <a:rPr lang="en-US" b="1" dirty="0" smtClean="0"/>
              <a:t/>
            </a:r>
            <a:br>
              <a:rPr lang="en-US" b="1" dirty="0" smtClean="0"/>
            </a:br>
            <a:r>
              <a:rPr lang="en-US" b="1" dirty="0" smtClean="0"/>
              <a:t/>
            </a:r>
            <a:br>
              <a:rPr lang="en-US" b="1" dirty="0" smtClean="0"/>
            </a:br>
            <a:r>
              <a:rPr lang="en-US" dirty="0" smtClean="0"/>
              <a:t>At-large Members:  A request for at-large governance representatives will occur when the workgroup identifies that there is a need for filling vacant primary and/or alternative position(s). Nominations will be accepted from the full partnership, and will be reviewed and selected by the signatory members. When multiple nominees are identified for vacant position(s), the nominee(s) receiving the largest signatory endorsement will be selected to fill the position(s). The workgroup will review the recommended at-large selected candidates for acceptance.</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92500" lnSpcReduction="20000"/>
          </a:bodyPr>
          <a:lstStyle/>
          <a:p>
            <a:r>
              <a:rPr lang="en-US" dirty="0" smtClean="0"/>
              <a:t>Agriculture Workgroup (AgWG)</a:t>
            </a:r>
            <a:br>
              <a:rPr lang="en-US" dirty="0" smtClean="0"/>
            </a:br>
            <a:endParaRPr lang="en-US" sz="1400" dirty="0" smtClean="0"/>
          </a:p>
          <a:p>
            <a:r>
              <a:rPr lang="en-US" dirty="0" smtClean="0"/>
              <a:t>AgWG Governance Membership Length of Term</a:t>
            </a:r>
            <a:br>
              <a:rPr lang="en-US" dirty="0" smtClean="0"/>
            </a:br>
            <a:r>
              <a:rPr lang="en-US" dirty="0" smtClean="0"/>
              <a:t/>
            </a:r>
            <a:br>
              <a:rPr lang="en-US" dirty="0" smtClean="0"/>
            </a:br>
            <a:r>
              <a:rPr lang="en-US" dirty="0" smtClean="0"/>
              <a:t>Signatory Members:  Signatory governance representatives will serve until replaced by their associated signatory body, or by workgroup request due to extenuating circumstances, such as persistent non-participation in workgroup activities.</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5029200"/>
          </a:xfrm>
        </p:spPr>
        <p:txBody>
          <a:bodyPr>
            <a:normAutofit fontScale="70000" lnSpcReduction="20000"/>
          </a:bodyPr>
          <a:lstStyle/>
          <a:p>
            <a:r>
              <a:rPr lang="en-US" dirty="0" smtClean="0"/>
              <a:t>Agriculture Workgroup (AgWG)</a:t>
            </a:r>
            <a:br>
              <a:rPr lang="en-US" dirty="0" smtClean="0"/>
            </a:br>
            <a:endParaRPr lang="en-US" sz="1400" dirty="0" smtClean="0"/>
          </a:p>
          <a:p>
            <a:r>
              <a:rPr lang="en-US" dirty="0" smtClean="0"/>
              <a:t>AgWG Governance Membership Length of Term</a:t>
            </a:r>
            <a:br>
              <a:rPr lang="en-US" dirty="0" smtClean="0"/>
            </a:br>
            <a:r>
              <a:rPr lang="en-US" dirty="0" smtClean="0"/>
              <a:t/>
            </a:r>
            <a:br>
              <a:rPr lang="en-US" dirty="0" smtClean="0"/>
            </a:br>
            <a:r>
              <a:rPr lang="en-US" dirty="0" smtClean="0"/>
              <a:t>At-large Members:  At-large governance representatives will serve in their position(s) for a maximum of two-years. At the end of their term, the representative(s) may be re-nominated for consideration in refilling the vacant at-large position(s). In order to prevent the turn-over of all twelve at-large positions with their alternates within one year, the position terms will be staggered so that only one-half of the positions may be eligible for reconsideration annually. The determination of which representatives will initially serve one-year terms will be based on the level of signatory endorsement; i.e. those at-large candidates receiving the lowest level of endorsement will be assigned to one-year terms.</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CBP Partnership Structure</a:t>
            </a:r>
            <a:endParaRPr lang="en-US" dirty="0"/>
          </a:p>
        </p:txBody>
      </p:sp>
      <p:pic>
        <p:nvPicPr>
          <p:cNvPr id="1026" name="Picture 2" descr="C:\Users\SONY USER\Pictures\orgchart.jpg"/>
          <p:cNvPicPr>
            <a:picLocks noChangeAspect="1" noChangeArrowheads="1"/>
          </p:cNvPicPr>
          <p:nvPr/>
        </p:nvPicPr>
        <p:blipFill>
          <a:blip r:embed="rId2" cstate="print"/>
          <a:srcRect/>
          <a:stretch>
            <a:fillRect/>
          </a:stretch>
        </p:blipFill>
        <p:spPr bwMode="auto">
          <a:xfrm>
            <a:off x="1066800" y="1447800"/>
            <a:ext cx="7696200" cy="5105400"/>
          </a:xfrm>
          <a:prstGeom prst="rect">
            <a:avLst/>
          </a:prstGeom>
          <a:noFill/>
        </p:spPr>
      </p:pic>
      <p:pic>
        <p:nvPicPr>
          <p:cNvPr id="6" name="Picture 3" descr="CBPOLOGO"/>
          <p:cNvPicPr>
            <a:picLocks noChangeAspect="1" noChangeArrowheads="1"/>
          </p:cNvPicPr>
          <p:nvPr/>
        </p:nvPicPr>
        <p:blipFill>
          <a:blip r:embed="rId3" cstate="print"/>
          <a:srcRect/>
          <a:stretch>
            <a:fillRect/>
          </a:stretch>
        </p:blipFill>
        <p:spPr bwMode="auto">
          <a:xfrm>
            <a:off x="1447800" y="12192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CSPA00020.pa.tif"/>
          <p:cNvPicPr>
            <a:picLocks noChangeAspect="1"/>
          </p:cNvPicPr>
          <p:nvPr/>
        </p:nvPicPr>
        <p:blipFill>
          <a:blip r:embed="rId2" cstate="print"/>
          <a:stretch>
            <a:fillRect/>
          </a:stretch>
        </p:blipFill>
        <p:spPr>
          <a:xfrm>
            <a:off x="1037332" y="2057400"/>
            <a:ext cx="8106668" cy="4800600"/>
          </a:xfrm>
          <a:prstGeom prst="rect">
            <a:avLst/>
          </a:prstGeom>
        </p:spPr>
      </p:pic>
      <p:sp>
        <p:nvSpPr>
          <p:cNvPr id="2" name="Title 1"/>
          <p:cNvSpPr>
            <a:spLocks noGrp="1"/>
          </p:cNvSpPr>
          <p:nvPr>
            <p:ph type="ctrTitle"/>
          </p:nvPr>
        </p:nvSpPr>
        <p:spPr/>
        <p:txBody>
          <a:bodyPr>
            <a:normAutofit/>
          </a:bodyPr>
          <a:lstStyle/>
          <a:p>
            <a:r>
              <a:rPr lang="en-US" dirty="0" smtClean="0"/>
              <a:t>Chesapeake Bay Program: </a:t>
            </a:r>
            <a:br>
              <a:rPr lang="en-US" dirty="0" smtClean="0"/>
            </a:br>
            <a:r>
              <a:rPr lang="en-US" dirty="0" smtClean="0"/>
              <a:t>An Agricultural Perspective </a:t>
            </a:r>
            <a:endParaRPr lang="en-US" dirty="0"/>
          </a:p>
        </p:txBody>
      </p:sp>
      <p:sp>
        <p:nvSpPr>
          <p:cNvPr id="3" name="Subtitle 2"/>
          <p:cNvSpPr>
            <a:spLocks noGrp="1"/>
          </p:cNvSpPr>
          <p:nvPr>
            <p:ph type="subTitle" idx="1"/>
          </p:nvPr>
        </p:nvSpPr>
        <p:spPr>
          <a:xfrm>
            <a:off x="1066800" y="1828800"/>
            <a:ext cx="8077200" cy="5029200"/>
          </a:xfrm>
        </p:spPr>
        <p:txBody>
          <a:bodyPr/>
          <a:lstStyle/>
          <a:p>
            <a:endParaRPr lang="en-US" b="1" dirty="0" smtClean="0">
              <a:solidFill>
                <a:schemeClr val="bg1"/>
              </a:solidFill>
            </a:endParaRPr>
          </a:p>
          <a:p>
            <a:r>
              <a:rPr lang="en-US" sz="2800" b="1" dirty="0" smtClean="0">
                <a:solidFill>
                  <a:schemeClr val="bg1"/>
                </a:solidFill>
              </a:rPr>
              <a:t>     </a:t>
            </a:r>
          </a:p>
          <a:p>
            <a:r>
              <a:rPr lang="en-US" sz="3200" b="1" dirty="0" smtClean="0">
                <a:solidFill>
                  <a:schemeClr val="bg1"/>
                </a:solidFill>
                <a:effectLst>
                  <a:outerShdw blurRad="38100" dist="38100" dir="2700000" algn="tl">
                    <a:srgbClr val="000000">
                      <a:alpha val="43137"/>
                    </a:srgbClr>
                  </a:outerShdw>
                </a:effectLst>
              </a:rPr>
              <a:t>    Agricultural BMPs</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dirty="0" smtClean="0">
                <a:solidFill>
                  <a:srgbClr val="0070C0"/>
                </a:solidFill>
              </a:rPr>
              <a:t>Best Management Practices (BMPs)</a:t>
            </a:r>
            <a:br>
              <a:rPr lang="en-US" dirty="0" smtClean="0">
                <a:solidFill>
                  <a:srgbClr val="0070C0"/>
                </a:solidFill>
              </a:rPr>
            </a:br>
            <a:endParaRPr lang="en-US" dirty="0" smtClean="0">
              <a:solidFill>
                <a:srgbClr val="0070C0"/>
              </a:solidFill>
            </a:endParaRPr>
          </a:p>
          <a:p>
            <a:r>
              <a:rPr lang="en-US" sz="2800" dirty="0" smtClean="0">
                <a:solidFill>
                  <a:prstClr val="black"/>
                </a:solidFill>
              </a:rPr>
              <a:t>ALL decisions on what BMPs to credit and what are their pollutant load reduction capabilities </a:t>
            </a:r>
            <a:r>
              <a:rPr lang="en-US" sz="2800" u="sng" dirty="0" smtClean="0">
                <a:solidFill>
                  <a:prstClr val="black"/>
                </a:solidFill>
              </a:rPr>
              <a:t>are</a:t>
            </a:r>
            <a:r>
              <a:rPr lang="en-US" sz="2800" dirty="0" smtClean="0">
                <a:solidFill>
                  <a:prstClr val="black"/>
                </a:solidFill>
              </a:rPr>
              <a:t> </a:t>
            </a:r>
            <a:r>
              <a:rPr lang="en-US" sz="2800" u="sng" dirty="0" smtClean="0">
                <a:solidFill>
                  <a:prstClr val="black"/>
                </a:solidFill>
              </a:rPr>
              <a:t>Chesapeake Bay Program Partnership decisions.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dirty="0" smtClean="0">
                <a:solidFill>
                  <a:srgbClr val="0070C0"/>
                </a:solidFill>
              </a:rPr>
              <a:t>Best Management Practices (BMPs)</a:t>
            </a:r>
            <a:br>
              <a:rPr lang="en-US" dirty="0" smtClean="0">
                <a:solidFill>
                  <a:srgbClr val="0070C0"/>
                </a:solidFill>
              </a:rPr>
            </a:br>
            <a:endParaRPr lang="en-US" dirty="0" smtClean="0">
              <a:solidFill>
                <a:srgbClr val="0070C0"/>
              </a:solidFill>
            </a:endParaRPr>
          </a:p>
          <a:p>
            <a:r>
              <a:rPr lang="en-US" sz="2800" dirty="0" smtClean="0"/>
              <a:t>The Partnership follows its “Protocol for the Development, Review, and Approval of Loading and Effectiveness Estimates for Nutrient and Sediment Controls in the Chesapeake Bay Watershed Model”</a:t>
            </a:r>
          </a:p>
          <a:p>
            <a:endParaRPr lang="en-US" sz="2800" dirty="0" smtClean="0"/>
          </a:p>
          <a:p>
            <a:r>
              <a:rPr lang="en-US" sz="2800" dirty="0" smtClean="0"/>
              <a:t>Link: </a:t>
            </a:r>
            <a:r>
              <a:rPr lang="en-US" sz="2800" dirty="0" smtClean="0">
                <a:solidFill>
                  <a:prstClr val="black"/>
                </a:solidFill>
                <a:hlinkClick r:id="rId2"/>
              </a:rPr>
              <a:t>http://www.chesapeakebay.net/publications/title/bmp_review_protocol</a:t>
            </a:r>
            <a:endParaRPr lang="en-US" sz="2800" u="sng" dirty="0" smtClean="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dirty="0" smtClean="0">
                <a:solidFill>
                  <a:srgbClr val="0070C0"/>
                </a:solidFill>
              </a:rPr>
              <a:t>Best Management Practices (BMPs)</a:t>
            </a:r>
            <a:br>
              <a:rPr lang="en-US" dirty="0" smtClean="0">
                <a:solidFill>
                  <a:srgbClr val="0070C0"/>
                </a:solidFill>
              </a:rPr>
            </a:br>
            <a:endParaRPr lang="en-US" dirty="0" smtClean="0">
              <a:solidFill>
                <a:srgbClr val="0070C0"/>
              </a:solidFill>
            </a:endParaRPr>
          </a:p>
          <a:p>
            <a:r>
              <a:rPr lang="en-US" sz="2800" dirty="0" smtClean="0">
                <a:solidFill>
                  <a:prstClr val="black"/>
                </a:solidFill>
              </a:rPr>
              <a:t>The BMP Protocol is updated periodically to reflect better ways to go about this independent expert panel driven, Partnership consensus building decision process.</a:t>
            </a:r>
            <a:endParaRPr lang="en-US" sz="2800" u="sng" dirty="0" smtClean="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normAutofit/>
          </a:bodyPr>
          <a:lstStyle/>
          <a:p>
            <a:pPr algn="ctr"/>
            <a:r>
              <a:rPr lang="en-US" dirty="0" smtClean="0"/>
              <a:t>CBP Process for Approving BMPs</a:t>
            </a:r>
            <a:endParaRPr lang="en-US" dirty="0"/>
          </a:p>
        </p:txBody>
      </p:sp>
      <p:pic>
        <p:nvPicPr>
          <p:cNvPr id="3" name="Picture 2"/>
          <p:cNvPicPr/>
          <p:nvPr/>
        </p:nvPicPr>
        <p:blipFill>
          <a:blip r:embed="rId2" cstate="print">
            <a:extLst>
              <a:ext uri="{28A0092B-C50C-407E-A947-70E740481C1C}">
                <a14:useLocalDpi xmlns="" xmlns:a14="http://schemas.microsoft.com/office/drawing/2010/main" val="0"/>
              </a:ext>
            </a:extLst>
          </a:blip>
          <a:stretch>
            <a:fillRect/>
          </a:stretch>
        </p:blipFill>
        <p:spPr>
          <a:xfrm>
            <a:off x="990600" y="762000"/>
            <a:ext cx="8153400" cy="5775741"/>
          </a:xfrm>
          <a:prstGeom prst="rect">
            <a:avLst/>
          </a:prstGeom>
        </p:spPr>
      </p:pic>
      <p:sp>
        <p:nvSpPr>
          <p:cNvPr id="4" name="TextBox 3"/>
          <p:cNvSpPr txBox="1"/>
          <p:nvPr/>
        </p:nvSpPr>
        <p:spPr>
          <a:xfrm>
            <a:off x="1295400" y="6400800"/>
            <a:ext cx="7315200" cy="369332"/>
          </a:xfrm>
          <a:prstGeom prst="rect">
            <a:avLst/>
          </a:prstGeom>
          <a:noFill/>
        </p:spPr>
        <p:txBody>
          <a:bodyPr wrap="square" rtlCol="0">
            <a:spAutoFit/>
          </a:bodyPr>
          <a:lstStyle/>
          <a:p>
            <a:r>
              <a:rPr lang="en-US" dirty="0" smtClean="0">
                <a:solidFill>
                  <a:prstClr val="black"/>
                </a:solidFill>
                <a:hlinkClick r:id="rId3"/>
              </a:rPr>
              <a:t>http://www.chesapeakebay.net/publications/title/bmp_review_protocol</a:t>
            </a:r>
            <a:r>
              <a:rPr lang="en-US" dirty="0" smtClean="0">
                <a:solidFill>
                  <a:prstClr val="black"/>
                </a:solidFill>
              </a:rPr>
              <a:t> </a:t>
            </a:r>
            <a:endParaRPr lang="en-US" dirty="0">
              <a:solidFill>
                <a:prstClr val="black"/>
              </a:solidFill>
            </a:endParaRPr>
          </a:p>
        </p:txBody>
      </p:sp>
    </p:spTree>
    <p:extLst>
      <p:ext uri="{BB962C8B-B14F-4D97-AF65-F5344CB8AC3E}">
        <p14:creationId xmlns="" xmlns:p14="http://schemas.microsoft.com/office/powerpoint/2010/main" val="280498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5800" y="-77788"/>
            <a:ext cx="10591800" cy="7064376"/>
          </a:xfrm>
          <a:prstGeom prst="rect">
            <a:avLst/>
          </a:prstGeom>
          <a:noFill/>
          <a:ln w="9525">
            <a:noFill/>
            <a:miter lim="800000"/>
            <a:headEnd/>
            <a:tailEnd/>
          </a:ln>
        </p:spPr>
      </p:pic>
      <p:sp>
        <p:nvSpPr>
          <p:cNvPr id="74755" name="Text Box 3"/>
          <p:cNvSpPr txBox="1">
            <a:spLocks noChangeArrowheads="1"/>
          </p:cNvSpPr>
          <p:nvPr/>
        </p:nvSpPr>
        <p:spPr bwMode="auto">
          <a:xfrm>
            <a:off x="152400" y="1752600"/>
            <a:ext cx="8839200" cy="1555750"/>
          </a:xfrm>
          <a:prstGeom prst="rect">
            <a:avLst/>
          </a:prstGeom>
          <a:noFill/>
          <a:ln w="9525">
            <a:noFill/>
            <a:miter lim="800000"/>
            <a:headEnd/>
            <a:tailEnd/>
          </a:ln>
          <a:effectLst/>
        </p:spPr>
        <p:txBody>
          <a:bodyPr>
            <a:spAutoFit/>
          </a:bodyPr>
          <a:lstStyle/>
          <a:p>
            <a:pPr algn="ctr">
              <a:defRPr/>
            </a:pPr>
            <a:endParaRPr lang="en-US" sz="4800" b="1" dirty="0">
              <a:solidFill>
                <a:schemeClr val="bg1"/>
              </a:solidFill>
              <a:effectLst>
                <a:outerShdw blurRad="38100" dist="38100" dir="2700000" algn="tl">
                  <a:srgbClr val="000000"/>
                </a:outerShdw>
              </a:effectLst>
            </a:endParaRPr>
          </a:p>
          <a:p>
            <a:pPr algn="ctr">
              <a:defRPr/>
            </a:pPr>
            <a:endParaRPr lang="en-US" sz="4800" b="1" dirty="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1143000" y="3124200"/>
            <a:ext cx="7162800" cy="3139321"/>
          </a:xfrm>
          <a:prstGeom prst="rect">
            <a:avLst/>
          </a:prstGeom>
          <a:noFill/>
          <a:ln w="9525">
            <a:noFill/>
            <a:miter lim="800000"/>
            <a:headEnd/>
            <a:tailEnd/>
          </a:ln>
          <a:effectLst/>
        </p:spPr>
        <p:txBody>
          <a:bodyPr>
            <a:spAutoFit/>
          </a:bodyPr>
          <a:lstStyle/>
          <a:p>
            <a:pPr algn="ctr">
              <a:spcBef>
                <a:spcPct val="50000"/>
              </a:spcBef>
              <a:defRPr/>
            </a:pPr>
            <a:r>
              <a:rPr lang="en-US" sz="2400" b="1" dirty="0">
                <a:solidFill>
                  <a:schemeClr val="bg1"/>
                </a:solidFill>
                <a:effectLst>
                  <a:outerShdw blurRad="38100" dist="38100" dir="2700000" algn="tl">
                    <a:srgbClr val="000000"/>
                  </a:outerShdw>
                </a:effectLst>
              </a:rPr>
              <a:t>Mark Dubin</a:t>
            </a:r>
            <a:br>
              <a:rPr lang="en-US" sz="2400" b="1" dirty="0">
                <a:solidFill>
                  <a:schemeClr val="bg1"/>
                </a:solidFill>
                <a:effectLst>
                  <a:outerShdw blurRad="38100" dist="38100" dir="2700000" algn="tl">
                    <a:srgbClr val="000000"/>
                  </a:outerShdw>
                </a:effectLst>
              </a:rPr>
            </a:br>
            <a:r>
              <a:rPr lang="en-US" sz="2400" b="1" dirty="0">
                <a:solidFill>
                  <a:schemeClr val="bg1"/>
                </a:solidFill>
                <a:effectLst>
                  <a:outerShdw blurRad="38100" dist="38100" dir="2700000" algn="tl">
                    <a:srgbClr val="000000"/>
                  </a:outerShdw>
                </a:effectLst>
              </a:rPr>
              <a:t>Agricultural Technical Coordinator</a:t>
            </a:r>
          </a:p>
          <a:p>
            <a:pPr algn="ctr">
              <a:spcBef>
                <a:spcPct val="50000"/>
              </a:spcBef>
              <a:defRPr/>
            </a:pPr>
            <a:r>
              <a:rPr lang="en-US" sz="2000" b="1" dirty="0">
                <a:solidFill>
                  <a:schemeClr val="bg1"/>
                </a:solidFill>
                <a:effectLst>
                  <a:outerShdw blurRad="38100" dist="38100" dir="2700000" algn="tl">
                    <a:srgbClr val="000000"/>
                  </a:outerShdw>
                </a:effectLst>
              </a:rPr>
              <a:t>University of Maryland Extension-College Park</a:t>
            </a:r>
            <a:br>
              <a:rPr lang="en-US" sz="2000" b="1" dirty="0">
                <a:solidFill>
                  <a:schemeClr val="bg1"/>
                </a:solidFill>
                <a:effectLst>
                  <a:outerShdw blurRad="38100" dist="38100" dir="2700000" algn="tl">
                    <a:srgbClr val="000000"/>
                  </a:outerShdw>
                </a:effectLst>
              </a:rPr>
            </a:br>
            <a:r>
              <a:rPr lang="en-US" sz="2000" b="1" dirty="0">
                <a:solidFill>
                  <a:schemeClr val="bg1"/>
                </a:solidFill>
                <a:effectLst>
                  <a:outerShdw blurRad="38100" dist="38100" dir="2700000" algn="tl">
                    <a:srgbClr val="000000"/>
                  </a:outerShdw>
                </a:effectLst>
              </a:rPr>
              <a:t>College of Agriculture and Natural Resources</a:t>
            </a:r>
          </a:p>
          <a:p>
            <a:pPr algn="ctr">
              <a:spcBef>
                <a:spcPct val="50000"/>
              </a:spcBef>
              <a:defRPr/>
            </a:pPr>
            <a:r>
              <a:rPr lang="en-US" sz="2000" b="1" dirty="0" smtClean="0">
                <a:solidFill>
                  <a:schemeClr val="bg1"/>
                </a:solidFill>
                <a:effectLst>
                  <a:outerShdw blurRad="38100" dist="38100" dir="2700000" algn="tl">
                    <a:srgbClr val="000000"/>
                  </a:outerShdw>
                </a:effectLst>
              </a:rPr>
              <a:t>Department of Environmental Science &amp; Technology</a:t>
            </a:r>
            <a:r>
              <a:rPr lang="en-US" sz="2000" b="1" dirty="0">
                <a:solidFill>
                  <a:schemeClr val="bg1"/>
                </a:solidFill>
                <a:effectLst>
                  <a:outerShdw blurRad="38100" dist="38100" dir="2700000" algn="tl">
                    <a:srgbClr val="000000"/>
                  </a:outerShdw>
                </a:effectLst>
              </a:rPr>
              <a:t/>
            </a:r>
            <a:br>
              <a:rPr lang="en-US" sz="2000" b="1" dirty="0">
                <a:solidFill>
                  <a:schemeClr val="bg1"/>
                </a:solidFill>
                <a:effectLst>
                  <a:outerShdw blurRad="38100" dist="38100" dir="2700000" algn="tl">
                    <a:srgbClr val="000000"/>
                  </a:outerShdw>
                </a:effectLst>
              </a:rPr>
            </a:br>
            <a:r>
              <a:rPr lang="en-US" sz="2000" b="1" dirty="0">
                <a:solidFill>
                  <a:schemeClr val="bg1"/>
                </a:solidFill>
                <a:effectLst>
                  <a:outerShdw blurRad="38100" dist="38100" dir="2700000" algn="tl">
                    <a:srgbClr val="000000"/>
                  </a:outerShdw>
                </a:effectLst>
              </a:rPr>
              <a:t>mdubin06@umd.edu</a:t>
            </a:r>
          </a:p>
          <a:p>
            <a:pPr algn="ctr">
              <a:spcBef>
                <a:spcPct val="50000"/>
              </a:spcBef>
              <a:defRPr/>
            </a:pPr>
            <a:r>
              <a:rPr lang="en-US" sz="2000" b="1" dirty="0">
                <a:solidFill>
                  <a:schemeClr val="bg1"/>
                </a:solidFill>
                <a:effectLst>
                  <a:outerShdw blurRad="38100" dist="38100" dir="2700000" algn="tl">
                    <a:srgbClr val="000000"/>
                  </a:outerShdw>
                </a:effectLst>
              </a:rPr>
              <a:t>EPA Chesapeake Bay Program Office</a:t>
            </a:r>
            <a:br>
              <a:rPr lang="en-US" sz="2000" b="1" dirty="0">
                <a:solidFill>
                  <a:schemeClr val="bg1"/>
                </a:solidFill>
                <a:effectLst>
                  <a:outerShdw blurRad="38100" dist="38100" dir="2700000" algn="tl">
                    <a:srgbClr val="000000"/>
                  </a:outerShdw>
                </a:effectLst>
              </a:rPr>
            </a:br>
            <a:r>
              <a:rPr lang="en-US" sz="2000" b="1" dirty="0">
                <a:solidFill>
                  <a:schemeClr val="bg1"/>
                </a:solidFill>
                <a:effectLst>
                  <a:outerShdw blurRad="38100" dist="38100" dir="2700000" algn="tl">
                    <a:srgbClr val="000000"/>
                  </a:outerShdw>
                </a:effectLst>
              </a:rPr>
              <a:t>mdubin@chesapeakebay.net </a:t>
            </a:r>
          </a:p>
        </p:txBody>
      </p:sp>
      <p:pic>
        <p:nvPicPr>
          <p:cNvPr id="6149" name="Picture 6" descr="cbplogocolor[1]"/>
          <p:cNvPicPr>
            <a:picLocks noChangeAspect="1" noChangeArrowheads="1"/>
          </p:cNvPicPr>
          <p:nvPr/>
        </p:nvPicPr>
        <p:blipFill>
          <a:blip r:embed="rId3" cstate="print"/>
          <a:srcRect/>
          <a:stretch>
            <a:fillRect/>
          </a:stretch>
        </p:blipFill>
        <p:spPr bwMode="auto">
          <a:xfrm>
            <a:off x="6623050" y="152400"/>
            <a:ext cx="2520950" cy="2073275"/>
          </a:xfrm>
          <a:prstGeom prst="rect">
            <a:avLst/>
          </a:prstGeom>
          <a:noFill/>
          <a:ln w="9525">
            <a:noFill/>
            <a:miter lim="800000"/>
            <a:headEnd/>
            <a:tailEnd/>
          </a:ln>
        </p:spPr>
      </p:pic>
      <p:pic>
        <p:nvPicPr>
          <p:cNvPr id="6150" name="Picture 8" descr="Extension_UMD_slogan_color"/>
          <p:cNvPicPr>
            <a:picLocks noChangeAspect="1" noChangeArrowheads="1"/>
          </p:cNvPicPr>
          <p:nvPr/>
        </p:nvPicPr>
        <p:blipFill>
          <a:blip r:embed="rId4" cstate="print"/>
          <a:srcRect/>
          <a:stretch>
            <a:fillRect/>
          </a:stretch>
        </p:blipFill>
        <p:spPr bwMode="auto">
          <a:xfrm>
            <a:off x="0" y="1524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pPr algn="ctr"/>
            <a:r>
              <a:rPr lang="en-US" b="1" dirty="0" smtClean="0"/>
              <a:t>Partnership Approved BMPs</a:t>
            </a:r>
            <a:endParaRPr lang="en-US" b="1" dirty="0"/>
          </a:p>
        </p:txBody>
      </p:sp>
      <p:sp>
        <p:nvSpPr>
          <p:cNvPr id="3" name="Content Placeholder 2"/>
          <p:cNvSpPr>
            <a:spLocks noGrp="1"/>
          </p:cNvSpPr>
          <p:nvPr>
            <p:ph idx="1"/>
          </p:nvPr>
        </p:nvSpPr>
        <p:spPr>
          <a:xfrm>
            <a:off x="990600" y="1167714"/>
            <a:ext cx="8153400" cy="5690286"/>
          </a:xfrm>
        </p:spPr>
        <p:txBody>
          <a:bodyPr>
            <a:normAutofit/>
          </a:bodyPr>
          <a:lstStyle/>
          <a:p>
            <a:r>
              <a:rPr lang="en-US" dirty="0" smtClean="0"/>
              <a:t>91 categories of  agricultural, forestry, urban, and natural sector BMPs.</a:t>
            </a:r>
          </a:p>
          <a:p>
            <a:r>
              <a:rPr lang="en-US" dirty="0" smtClean="0"/>
              <a:t>190 separate BMPs with N, P and sediment efficiencies.</a:t>
            </a:r>
          </a:p>
          <a:p>
            <a:r>
              <a:rPr lang="en-US" dirty="0" smtClean="0"/>
              <a:t>368 state-specific unique practice names mapped to the CBP defined practices available for reporting through NEIEN.</a:t>
            </a:r>
          </a:p>
          <a:p>
            <a:pPr lvl="1"/>
            <a:r>
              <a:rPr lang="en-US" dirty="0" smtClean="0"/>
              <a:t>36 state-specific unique practice names available for conservation plans alone</a:t>
            </a:r>
          </a:p>
          <a:p>
            <a:pPr lvl="1"/>
            <a:r>
              <a:rPr lang="en-US" dirty="0" smtClean="0"/>
              <a:t>94 </a:t>
            </a:r>
            <a:r>
              <a:rPr lang="en-US" dirty="0"/>
              <a:t>individual cover crop BMPs available in the cover crop group alone</a:t>
            </a:r>
          </a:p>
        </p:txBody>
      </p:sp>
    </p:spTree>
    <p:extLst>
      <p:ext uri="{BB962C8B-B14F-4D97-AF65-F5344CB8AC3E}">
        <p14:creationId xmlns="" xmlns:p14="http://schemas.microsoft.com/office/powerpoint/2010/main" val="392245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66800" y="1447800"/>
            <a:ext cx="8077200" cy="4281304"/>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CBP Agricultural Practices </a:t>
            </a:r>
            <a:endParaRPr lang="en-US" dirty="0"/>
          </a:p>
        </p:txBody>
      </p:sp>
      <p:pic>
        <p:nvPicPr>
          <p:cNvPr id="8" name="Picture 3" descr="CBPOLOGO"/>
          <p:cNvPicPr>
            <a:picLocks noChangeAspect="1" noChangeArrowheads="1"/>
          </p:cNvPicPr>
          <p:nvPr/>
        </p:nvPicPr>
        <p:blipFill>
          <a:blip r:embed="rId3" cstate="print"/>
          <a:srcRect/>
          <a:stretch>
            <a:fillRect/>
          </a:stretch>
        </p:blipFill>
        <p:spPr bwMode="auto">
          <a:xfrm>
            <a:off x="7620000" y="3810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a:t>
            </a:r>
            <a:endParaRPr lang="en-US" dirty="0"/>
          </a:p>
        </p:txBody>
      </p:sp>
      <p:sp>
        <p:nvSpPr>
          <p:cNvPr id="5" name="Content Placeholder 4"/>
          <p:cNvSpPr>
            <a:spLocks noGrp="1"/>
          </p:cNvSpPr>
          <p:nvPr>
            <p:ph idx="1"/>
          </p:nvPr>
        </p:nvSpPr>
        <p:spPr>
          <a:xfrm>
            <a:off x="1371600" y="1828800"/>
            <a:ext cx="7498080" cy="4800600"/>
          </a:xfrm>
        </p:spPr>
        <p:txBody>
          <a:bodyPr>
            <a:normAutofit fontScale="92500" lnSpcReduction="10000"/>
          </a:bodyPr>
          <a:lstStyle/>
          <a:p>
            <a:r>
              <a:rPr lang="en-US" dirty="0" smtClean="0">
                <a:cs typeface="Arial" pitchFamily="34" charset="0"/>
              </a:rPr>
              <a:t>BMP Expert Panels</a:t>
            </a:r>
          </a:p>
          <a:p>
            <a:r>
              <a:rPr lang="en-US" dirty="0" smtClean="0">
                <a:solidFill>
                  <a:prstClr val="black"/>
                </a:solidFill>
                <a:cs typeface="Arial" pitchFamily="34" charset="0"/>
              </a:rPr>
              <a:t>Panels review all available data and studies to develop a definition and a pollution reduction efficiency for nitrogen, phosphorus, and/or sediment.  Panels are comprised of technical experts from USDA, land grant universities, state agencies, etc.  Panel recommendations must be reviewed and approved by the Agriculture Workgroup, the Watershed Technical Workgroup, and the Water Quality Goal Implementation Team.</a:t>
            </a:r>
            <a:endParaRPr lang="en-US" dirty="0">
              <a:cs typeface="Arial" pitchFamily="34" charset="0"/>
            </a:endParaRPr>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 xmlns:p14="http://schemas.microsoft.com/office/powerpoint/2010/main" val="713843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a:t>
            </a:r>
            <a:endParaRPr lang="en-US" dirty="0"/>
          </a:p>
        </p:txBody>
      </p:sp>
      <p:sp>
        <p:nvSpPr>
          <p:cNvPr id="5" name="Content Placeholder 4"/>
          <p:cNvSpPr>
            <a:spLocks noGrp="1"/>
          </p:cNvSpPr>
          <p:nvPr>
            <p:ph idx="1"/>
          </p:nvPr>
        </p:nvSpPr>
        <p:spPr>
          <a:xfrm>
            <a:off x="1371600" y="1828800"/>
            <a:ext cx="7498080" cy="4800600"/>
          </a:xfrm>
        </p:spPr>
        <p:txBody>
          <a:bodyPr>
            <a:normAutofit fontScale="77500" lnSpcReduction="20000"/>
          </a:bodyPr>
          <a:lstStyle/>
          <a:p>
            <a:r>
              <a:rPr lang="en-US" dirty="0" smtClean="0">
                <a:cs typeface="Arial" pitchFamily="34" charset="0"/>
              </a:rPr>
              <a:t>BMP Expert Panels</a:t>
            </a:r>
          </a:p>
          <a:p>
            <a:pPr>
              <a:lnSpc>
                <a:spcPct val="107000"/>
              </a:lnSpc>
              <a:spcAft>
                <a:spcPts val="800"/>
              </a:spcAft>
            </a:pPr>
            <a:r>
              <a:rPr lang="en-US" b="1" dirty="0" smtClean="0">
                <a:ea typeface="Calibri" panose="020F0502020204030204" pitchFamily="34" charset="0"/>
                <a:cs typeface="Times New Roman" panose="02020603050405020304" pitchFamily="18" charset="0"/>
              </a:rPr>
              <a:t>Agriculture : Completed</a:t>
            </a:r>
            <a:endParaRPr lang="en-US" dirty="0" smtClean="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Nutrient Management, Tier 1 recommendations for Phase 5.3.2 </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Cover Crops, Short term recommendations for Phase 5.3.2 </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Conservation Tillage, Short term recommendations for Phase 5.3.2</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Poultry Litter</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Cover Crops, Full recommendations for Phase 5.3.2</a:t>
            </a:r>
          </a:p>
          <a:p>
            <a:pPr marL="342900" marR="0" lvl="0" indent="-342900">
              <a:lnSpc>
                <a:spcPct val="107000"/>
              </a:lnSpc>
              <a:spcBef>
                <a:spcPts val="0"/>
              </a:spcBef>
              <a:spcAft>
                <a:spcPts val="80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Conservation Tillage, Full recommendations for Phase 5.3.2</a:t>
            </a:r>
          </a:p>
          <a:p>
            <a:pPr marL="342900" marR="0" lvl="0" indent="-342900">
              <a:lnSpc>
                <a:spcPct val="107000"/>
              </a:lnSpc>
              <a:spcBef>
                <a:spcPts val="0"/>
              </a:spcBef>
              <a:spcAft>
                <a:spcPts val="80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Resource Improvement BMPs</a:t>
            </a:r>
            <a:endParaRPr lang="en-US" dirty="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 xmlns:p14="http://schemas.microsoft.com/office/powerpoint/2010/main" val="713843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a:t>
            </a:r>
            <a:endParaRPr lang="en-US" dirty="0"/>
          </a:p>
        </p:txBody>
      </p:sp>
      <p:sp>
        <p:nvSpPr>
          <p:cNvPr id="5" name="Content Placeholder 4"/>
          <p:cNvSpPr>
            <a:spLocks noGrp="1"/>
          </p:cNvSpPr>
          <p:nvPr>
            <p:ph idx="1"/>
          </p:nvPr>
        </p:nvSpPr>
        <p:spPr>
          <a:xfrm>
            <a:off x="1371600" y="1828800"/>
            <a:ext cx="7498080" cy="4800600"/>
          </a:xfrm>
        </p:spPr>
        <p:txBody>
          <a:bodyPr>
            <a:normAutofit fontScale="92500"/>
          </a:bodyPr>
          <a:lstStyle/>
          <a:p>
            <a:r>
              <a:rPr lang="en-US" dirty="0" smtClean="0">
                <a:cs typeface="Arial" pitchFamily="34" charset="0"/>
              </a:rPr>
              <a:t>BMP Expert Panels</a:t>
            </a:r>
          </a:p>
          <a:p>
            <a:pPr>
              <a:lnSpc>
                <a:spcPct val="107000"/>
              </a:lnSpc>
              <a:spcAft>
                <a:spcPts val="800"/>
              </a:spcAft>
            </a:pPr>
            <a:r>
              <a:rPr lang="en-US" b="1" dirty="0" smtClean="0">
                <a:ea typeface="Calibri" panose="020F0502020204030204" pitchFamily="34" charset="0"/>
                <a:cs typeface="Times New Roman" panose="02020603050405020304" pitchFamily="18" charset="0"/>
              </a:rPr>
              <a:t>Agriculture: Ongoing </a:t>
            </a:r>
            <a:endParaRPr lang="en-US" dirty="0" smtClean="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Manure Treatment Technologies</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Cover Crops, recommendations for Phase 6</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Conservation Tillage, recommendations for Phase 6</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Nutrient Management, recommendations for Phase 6</a:t>
            </a:r>
          </a:p>
          <a:p>
            <a:pPr marL="342900" marR="0" lvl="0" indent="-342900">
              <a:lnSpc>
                <a:spcPct val="107000"/>
              </a:lnSpc>
              <a:spcBef>
                <a:spcPts val="0"/>
              </a:spcBef>
              <a:spcAft>
                <a:spcPts val="80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Manure Injection/Manure Incorporation</a:t>
            </a:r>
          </a:p>
          <a:p>
            <a:pPr marL="342900" marR="0" lvl="0" indent="-342900">
              <a:lnSpc>
                <a:spcPct val="107000"/>
              </a:lnSpc>
              <a:spcBef>
                <a:spcPts val="0"/>
              </a:spcBef>
              <a:spcAft>
                <a:spcPts val="800"/>
              </a:spcAft>
              <a:buFont typeface="Calibri" panose="020F050202020403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 xmlns:p14="http://schemas.microsoft.com/office/powerpoint/2010/main" val="713843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a:t>
            </a:r>
            <a:endParaRPr lang="en-US" dirty="0"/>
          </a:p>
        </p:txBody>
      </p:sp>
      <p:sp>
        <p:nvSpPr>
          <p:cNvPr id="5" name="Content Placeholder 4"/>
          <p:cNvSpPr>
            <a:spLocks noGrp="1"/>
          </p:cNvSpPr>
          <p:nvPr>
            <p:ph idx="1"/>
          </p:nvPr>
        </p:nvSpPr>
        <p:spPr>
          <a:xfrm>
            <a:off x="1371600" y="1828800"/>
            <a:ext cx="7498080" cy="4800600"/>
          </a:xfrm>
        </p:spPr>
        <p:txBody>
          <a:bodyPr>
            <a:normAutofit/>
          </a:bodyPr>
          <a:lstStyle/>
          <a:p>
            <a:r>
              <a:rPr lang="en-US" dirty="0" smtClean="0">
                <a:cs typeface="Arial" pitchFamily="34" charset="0"/>
              </a:rPr>
              <a:t>BMP Expert Panels</a:t>
            </a:r>
          </a:p>
          <a:p>
            <a:pPr>
              <a:lnSpc>
                <a:spcPct val="107000"/>
              </a:lnSpc>
              <a:spcAft>
                <a:spcPts val="800"/>
              </a:spcAft>
            </a:pPr>
            <a:r>
              <a:rPr lang="en-US" b="1" dirty="0" smtClean="0">
                <a:ea typeface="Calibri" panose="020F0502020204030204" pitchFamily="34" charset="0"/>
                <a:cs typeface="Times New Roman" panose="02020603050405020304" pitchFamily="18" charset="0"/>
              </a:rPr>
              <a:t>Agriculture: 2015-2016 </a:t>
            </a:r>
            <a:endParaRPr lang="en-US" dirty="0" smtClean="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Cropland Irrigation Management</a:t>
            </a:r>
          </a:p>
          <a:p>
            <a:pPr marL="342900" marR="0" lvl="0" indent="-342900">
              <a:lnSpc>
                <a:spcPct val="107000"/>
              </a:lnSpc>
              <a:spcBef>
                <a:spcPts val="0"/>
              </a:spcBef>
              <a:spcAft>
                <a:spcPts val="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Agricultural Stormwater and </a:t>
            </a:r>
            <a:r>
              <a:rPr lang="en-US" dirty="0" err="1" smtClean="0">
                <a:ea typeface="Calibri" panose="020F0502020204030204" pitchFamily="34" charset="0"/>
                <a:cs typeface="Times New Roman" panose="02020603050405020304" pitchFamily="18" charset="0"/>
              </a:rPr>
              <a:t>Tailwater</a:t>
            </a:r>
            <a:r>
              <a:rPr lang="en-US" dirty="0" smtClean="0">
                <a:ea typeface="Calibri" panose="020F0502020204030204" pitchFamily="34" charset="0"/>
                <a:cs typeface="Times New Roman" panose="02020603050405020304" pitchFamily="18" charset="0"/>
              </a:rPr>
              <a:t> Management</a:t>
            </a:r>
          </a:p>
          <a:p>
            <a:pPr marL="342900" marR="0" lvl="0" indent="-342900">
              <a:lnSpc>
                <a:spcPct val="107000"/>
              </a:lnSpc>
              <a:spcBef>
                <a:spcPts val="0"/>
              </a:spcBef>
              <a:spcAft>
                <a:spcPts val="800"/>
              </a:spcAft>
              <a:buFont typeface="Calibri" panose="020F0502020204030204" pitchFamily="34" charset="0"/>
              <a:buChar char="•"/>
            </a:pPr>
            <a:r>
              <a:rPr lang="en-US" dirty="0" smtClean="0">
                <a:ea typeface="Calibri" panose="020F0502020204030204" pitchFamily="34" charset="0"/>
                <a:cs typeface="Times New Roman" panose="02020603050405020304" pitchFamily="18" charset="0"/>
              </a:rPr>
              <a:t>Animal Waste Management Systems and Poultry Heavy Use Area Concrete Pads</a:t>
            </a:r>
          </a:p>
          <a:p>
            <a:pPr marL="342900" marR="0" lvl="0" indent="-342900">
              <a:lnSpc>
                <a:spcPct val="107000"/>
              </a:lnSpc>
              <a:spcBef>
                <a:spcPts val="0"/>
              </a:spcBef>
              <a:spcAft>
                <a:spcPts val="800"/>
              </a:spcAft>
              <a:buFont typeface="Calibri" panose="020F0502020204030204" pitchFamily="34" charset="0"/>
              <a:buChar cha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 xmlns:p14="http://schemas.microsoft.com/office/powerpoint/2010/main" val="713843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a:t>
            </a:r>
            <a:endParaRPr lang="en-US" dirty="0"/>
          </a:p>
        </p:txBody>
      </p:sp>
      <p:sp>
        <p:nvSpPr>
          <p:cNvPr id="5" name="Content Placeholder 4"/>
          <p:cNvSpPr>
            <a:spLocks noGrp="1"/>
          </p:cNvSpPr>
          <p:nvPr>
            <p:ph idx="1"/>
          </p:nvPr>
        </p:nvSpPr>
        <p:spPr>
          <a:xfrm>
            <a:off x="1371600" y="1828800"/>
            <a:ext cx="7498080" cy="4800600"/>
          </a:xfrm>
        </p:spPr>
        <p:txBody>
          <a:bodyPr>
            <a:normAutofit/>
          </a:bodyPr>
          <a:lstStyle/>
          <a:p>
            <a:r>
              <a:rPr lang="en-US" dirty="0" smtClean="0">
                <a:cs typeface="Arial" pitchFamily="34" charset="0"/>
              </a:rPr>
              <a:t>BMP Expert Panels</a:t>
            </a:r>
          </a:p>
          <a:p>
            <a:pPr>
              <a:lnSpc>
                <a:spcPct val="107000"/>
              </a:lnSpc>
              <a:spcAft>
                <a:spcPts val="800"/>
              </a:spcAft>
            </a:pPr>
            <a:r>
              <a:rPr lang="en-US" b="1" dirty="0" smtClean="0">
                <a:ea typeface="Calibri" panose="020F0502020204030204" pitchFamily="34" charset="0"/>
                <a:cs typeface="Times New Roman" panose="02020603050405020304" pitchFamily="18" charset="0"/>
              </a:rPr>
              <a:t>Agriculture: Future </a:t>
            </a:r>
            <a:endParaRPr lang="en-US" dirty="0" smtClean="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US" dirty="0" smtClean="0">
                <a:solidFill>
                  <a:prstClr val="black"/>
                </a:solidFill>
                <a:ea typeface="Calibri" panose="020F0502020204030204" pitchFamily="34" charset="0"/>
                <a:cs typeface="Times New Roman" panose="02020603050405020304" pitchFamily="18" charset="0"/>
              </a:rPr>
              <a:t>Agricultural Drainage Ditch Management</a:t>
            </a:r>
          </a:p>
          <a:p>
            <a:pPr marL="342900" indent="-342900">
              <a:lnSpc>
                <a:spcPct val="107000"/>
              </a:lnSpc>
              <a:buFont typeface="Calibri" panose="020F0502020204030204" pitchFamily="34" charset="0"/>
              <a:buChar char="•"/>
            </a:pPr>
            <a:r>
              <a:rPr lang="en-US" dirty="0" smtClean="0">
                <a:solidFill>
                  <a:prstClr val="black"/>
                </a:solidFill>
                <a:ea typeface="Calibri" panose="020F0502020204030204" pitchFamily="34" charset="0"/>
                <a:cs typeface="Times New Roman" panose="02020603050405020304" pitchFamily="18" charset="0"/>
              </a:rPr>
              <a:t>Vegetative Environmental Buffers</a:t>
            </a:r>
          </a:p>
          <a:p>
            <a:pPr marL="342900" indent="-342900">
              <a:lnSpc>
                <a:spcPct val="107000"/>
              </a:lnSpc>
              <a:spcAft>
                <a:spcPts val="800"/>
              </a:spcAft>
              <a:buFont typeface="Calibri" panose="020F0502020204030204" pitchFamily="34" charset="0"/>
              <a:buChar char="•"/>
            </a:pPr>
            <a:r>
              <a:rPr lang="en-US" dirty="0" smtClean="0">
                <a:solidFill>
                  <a:prstClr val="black"/>
                </a:solidFill>
                <a:ea typeface="Calibri" panose="020F0502020204030204" pitchFamily="34" charset="0"/>
                <a:cs typeface="Times New Roman" panose="02020603050405020304" pitchFamily="18" charset="0"/>
              </a:rPr>
              <a:t>Potential Others</a:t>
            </a:r>
          </a:p>
          <a:p>
            <a:pPr marL="342900" marR="0" lvl="0" indent="-342900">
              <a:lnSpc>
                <a:spcPct val="107000"/>
              </a:lnSpc>
              <a:spcBef>
                <a:spcPts val="0"/>
              </a:spcBef>
              <a:spcAft>
                <a:spcPts val="800"/>
              </a:spcAft>
              <a:buFont typeface="Calibri" panose="020F0502020204030204" pitchFamily="34" charset="0"/>
              <a:buChar cha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 xmlns:p14="http://schemas.microsoft.com/office/powerpoint/2010/main" val="71384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RCSIA99609.tif NM.jpg"/>
          <p:cNvPicPr>
            <a:picLocks noChangeAspect="1"/>
          </p:cNvPicPr>
          <p:nvPr/>
        </p:nvPicPr>
        <p:blipFill>
          <a:blip r:embed="rId2" cstate="print"/>
          <a:stretch>
            <a:fillRect/>
          </a:stretch>
        </p:blipFill>
        <p:spPr>
          <a:xfrm>
            <a:off x="1066800" y="1905000"/>
            <a:ext cx="8077200" cy="4953000"/>
          </a:xfrm>
          <a:prstGeom prst="rect">
            <a:avLst/>
          </a:prstGeom>
        </p:spPr>
      </p:pic>
      <p:sp>
        <p:nvSpPr>
          <p:cNvPr id="2" name="Title 1"/>
          <p:cNvSpPr>
            <a:spLocks noGrp="1"/>
          </p:cNvSpPr>
          <p:nvPr>
            <p:ph type="ctrTitle"/>
          </p:nvPr>
        </p:nvSpPr>
        <p:spPr/>
        <p:txBody>
          <a:bodyPr>
            <a:normAutofit/>
          </a:bodyPr>
          <a:lstStyle/>
          <a:p>
            <a:r>
              <a:rPr lang="en-US" dirty="0" smtClean="0"/>
              <a:t>Chesapeake Bay Program: </a:t>
            </a:r>
            <a:br>
              <a:rPr lang="en-US" dirty="0" smtClean="0"/>
            </a:br>
            <a:r>
              <a:rPr lang="en-US" dirty="0" smtClean="0"/>
              <a:t>An Agricultural Perspective </a:t>
            </a:r>
            <a:endParaRPr lang="en-US" dirty="0"/>
          </a:p>
        </p:txBody>
      </p:sp>
      <p:sp>
        <p:nvSpPr>
          <p:cNvPr id="3" name="Subtitle 2"/>
          <p:cNvSpPr>
            <a:spLocks noGrp="1"/>
          </p:cNvSpPr>
          <p:nvPr>
            <p:ph type="subTitle" idx="1"/>
          </p:nvPr>
        </p:nvSpPr>
        <p:spPr>
          <a:xfrm>
            <a:off x="1066800" y="1828800"/>
            <a:ext cx="8077200" cy="5029200"/>
          </a:xfrm>
        </p:spPr>
        <p:txBody>
          <a:bodyPr/>
          <a:lstStyle/>
          <a:p>
            <a:endParaRPr lang="en-US" b="1" dirty="0" smtClean="0">
              <a:solidFill>
                <a:schemeClr val="bg1"/>
              </a:solidFill>
            </a:endParaRPr>
          </a:p>
          <a:p>
            <a:r>
              <a:rPr lang="en-US" sz="2800" b="1" dirty="0" smtClean="0">
                <a:solidFill>
                  <a:schemeClr val="bg1"/>
                </a:solidFill>
              </a:rPr>
              <a:t>      </a:t>
            </a:r>
            <a:r>
              <a:rPr lang="en-US" sz="3200" b="1" dirty="0" smtClean="0">
                <a:solidFill>
                  <a:schemeClr val="bg1"/>
                </a:solidFill>
                <a:effectLst>
                  <a:outerShdw blurRad="38100" dist="38100" dir="2700000" algn="tl">
                    <a:srgbClr val="000000">
                      <a:alpha val="43137"/>
                    </a:srgbClr>
                  </a:outerShdw>
                </a:effectLst>
              </a:rPr>
              <a:t>BMP Verification</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09800" y="0"/>
            <a:ext cx="557312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6" name="Content Placeholder 5"/>
          <p:cNvSpPr>
            <a:spLocks noGrp="1"/>
          </p:cNvSpPr>
          <p:nvPr>
            <p:ph idx="1"/>
          </p:nvPr>
        </p:nvSpPr>
        <p:spPr>
          <a:xfrm>
            <a:off x="1219200" y="1752600"/>
            <a:ext cx="7498080" cy="4800600"/>
          </a:xfrm>
        </p:spPr>
        <p:txBody>
          <a:bodyPr/>
          <a:lstStyle/>
          <a:p>
            <a:r>
              <a:rPr lang="en-US" dirty="0" smtClean="0">
                <a:solidFill>
                  <a:prstClr val="black"/>
                </a:solidFill>
              </a:rPr>
              <a:t>“</a:t>
            </a:r>
            <a:r>
              <a:rPr lang="en-US" b="1" dirty="0" smtClean="0">
                <a:solidFill>
                  <a:prstClr val="black"/>
                </a:solidFill>
              </a:rPr>
              <a:t>Verification</a:t>
            </a:r>
            <a:r>
              <a:rPr lang="en-US" dirty="0" smtClean="0">
                <a:solidFill>
                  <a:prstClr val="black"/>
                </a:solidFill>
              </a:rPr>
              <a:t>: the process through which agency partners ensure practices, treatments, and technologies resulting in reductions of nitrogen, phosphorus, and sediment pollutant loads are implemented and operating correctly.”</a:t>
            </a:r>
          </a:p>
          <a:p>
            <a:endParaRPr lang="en-US" dirty="0"/>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98475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7866888" cy="4876800"/>
          </a:xfrm>
        </p:spPr>
        <p:txBody>
          <a:bodyPr>
            <a:normAutofit/>
          </a:bodyPr>
          <a:lstStyle/>
          <a:p>
            <a:r>
              <a:rPr lang="en-US" b="1" dirty="0" smtClean="0">
                <a:solidFill>
                  <a:srgbClr val="0070C0"/>
                </a:solidFill>
              </a:rPr>
              <a:t>Topic Highlights:</a:t>
            </a:r>
          </a:p>
          <a:p>
            <a:pPr lvl="1"/>
            <a:r>
              <a:rPr lang="en-US" dirty="0" smtClean="0"/>
              <a:t>Agriculture Workgroup</a:t>
            </a:r>
          </a:p>
          <a:p>
            <a:pPr lvl="1"/>
            <a:r>
              <a:rPr lang="en-US" dirty="0" smtClean="0"/>
              <a:t>Agricultural Best Management Practices (BMPs)</a:t>
            </a:r>
          </a:p>
          <a:p>
            <a:pPr lvl="1"/>
            <a:r>
              <a:rPr lang="en-US" dirty="0" smtClean="0"/>
              <a:t>Chesapeake Bay Program BMP Verification</a:t>
            </a:r>
          </a:p>
          <a:p>
            <a:pPr lvl="1"/>
            <a:r>
              <a:rPr lang="en-US" dirty="0" smtClean="0"/>
              <a:t>Agricultural BMP Verification Guidance</a:t>
            </a:r>
          </a:p>
          <a:p>
            <a:pPr lvl="1"/>
            <a:r>
              <a:rPr lang="en-US" dirty="0" smtClean="0"/>
              <a:t>Agricultural BMP Verification &amp; You</a:t>
            </a:r>
          </a:p>
          <a:p>
            <a:pPr lvl="1"/>
            <a:r>
              <a:rPr lang="en-US" dirty="0" smtClean="0"/>
              <a:t>Questions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6" name="Content Placeholder 5"/>
          <p:cNvSpPr>
            <a:spLocks noGrp="1"/>
          </p:cNvSpPr>
          <p:nvPr>
            <p:ph idx="1"/>
          </p:nvPr>
        </p:nvSpPr>
        <p:spPr>
          <a:xfrm>
            <a:off x="1219200" y="1752600"/>
            <a:ext cx="7498080" cy="4800600"/>
          </a:xfrm>
        </p:spPr>
        <p:txBody>
          <a:bodyPr/>
          <a:lstStyle/>
          <a:p>
            <a:r>
              <a:rPr lang="en-US" b="1" dirty="0" smtClean="0">
                <a:solidFill>
                  <a:prstClr val="black"/>
                </a:solidFill>
              </a:rPr>
              <a:t>Verification</a:t>
            </a:r>
            <a:r>
              <a:rPr lang="en-US" dirty="0" smtClean="0">
                <a:solidFill>
                  <a:prstClr val="black"/>
                </a:solidFill>
              </a:rPr>
              <a:t>: ensuring the hard work and out of pocket dollars paid by farmers, city engineers, organizations, homeowners, volunteers and many, many others will result in real progress toward cleaner streams, safer drinking water, more recreation opportunities and a healthier Bay</a:t>
            </a:r>
          </a:p>
          <a:p>
            <a:endParaRPr lang="en-US" dirty="0"/>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984754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1439091" y="146396"/>
            <a:ext cx="6553200" cy="646331"/>
          </a:xfrm>
          <a:prstGeom prst="rect">
            <a:avLst/>
          </a:prstGeom>
          <a:noFill/>
        </p:spPr>
        <p:txBody>
          <a:bodyPr wrap="square" rtlCol="0">
            <a:spAutoFit/>
          </a:bodyPr>
          <a:lstStyle/>
          <a:p>
            <a:pPr algn="ctr"/>
            <a:r>
              <a:rPr lang="en-US" sz="3600" b="1" dirty="0" smtClean="0">
                <a:solidFill>
                  <a:prstClr val="black"/>
                </a:solidFill>
              </a:rPr>
              <a:t>BMP Verification Life Cycle</a:t>
            </a:r>
            <a:endParaRPr lang="en-US" sz="3600" b="1" dirty="0">
              <a:solidFill>
                <a:prstClr val="black"/>
              </a:solidFill>
            </a:endParaRPr>
          </a:p>
        </p:txBody>
      </p:sp>
      <p:grpSp>
        <p:nvGrpSpPr>
          <p:cNvPr id="3" name="Group 45"/>
          <p:cNvGrpSpPr/>
          <p:nvPr/>
        </p:nvGrpSpPr>
        <p:grpSpPr>
          <a:xfrm>
            <a:off x="990600" y="762001"/>
            <a:ext cx="8153400" cy="5791199"/>
            <a:chOff x="0" y="762000"/>
            <a:chExt cx="8915400" cy="5994975"/>
          </a:xfrm>
        </p:grpSpPr>
        <p:sp>
          <p:nvSpPr>
            <p:cNvPr id="14" name="TextBox 13"/>
            <p:cNvSpPr txBox="1"/>
            <p:nvPr/>
          </p:nvSpPr>
          <p:spPr>
            <a:xfrm>
              <a:off x="3429000" y="1210270"/>
              <a:ext cx="1447798" cy="1529311"/>
            </a:xfrm>
            <a:prstGeom prst="rect">
              <a:avLst/>
            </a:prstGeom>
            <a:noFill/>
            <a:effectLst/>
          </p:spPr>
          <p:txBody>
            <a:bodyPr wrap="square" rtlCol="0">
              <a:spAutoFit/>
            </a:bodyPr>
            <a:lstStyle/>
            <a:p>
              <a:pPr algn="ctr"/>
              <a:r>
                <a:rPr lang="en-US" dirty="0" err="1" smtClean="0">
                  <a:solidFill>
                    <a:prstClr val="black"/>
                  </a:solidFill>
                </a:rPr>
                <a:t>erified</a:t>
              </a:r>
              <a:r>
                <a:rPr lang="en-US" dirty="0" smtClean="0">
                  <a:solidFill>
                    <a:prstClr val="black"/>
                  </a:solidFill>
                </a:rPr>
                <a:t>, and </a:t>
              </a:r>
              <a:r>
                <a:rPr lang="en-US" dirty="0" err="1" smtClean="0">
                  <a:solidFill>
                    <a:prstClr val="black"/>
                  </a:solidFill>
                </a:rPr>
                <a:t>rBMP</a:t>
              </a:r>
              <a:r>
                <a:rPr lang="en-US" dirty="0" smtClean="0">
                  <a:solidFill>
                    <a:prstClr val="black"/>
                  </a:solidFill>
                </a:rPr>
                <a:t> </a:t>
              </a:r>
            </a:p>
            <a:p>
              <a:pPr algn="ctr"/>
              <a:r>
                <a:rPr lang="en-US" dirty="0" smtClean="0">
                  <a:solidFill>
                    <a:prstClr val="black"/>
                  </a:solidFill>
                </a:rPr>
                <a:t>installed,</a:t>
              </a:r>
            </a:p>
            <a:p>
              <a:pPr algn="ctr"/>
              <a:r>
                <a:rPr lang="en-US" dirty="0" err="1" smtClean="0">
                  <a:solidFill>
                    <a:prstClr val="black"/>
                  </a:solidFill>
                </a:rPr>
                <a:t>veported</a:t>
              </a:r>
              <a:r>
                <a:rPr lang="en-US" dirty="0" smtClean="0">
                  <a:solidFill>
                    <a:prstClr val="black"/>
                  </a:solidFill>
                </a:rPr>
                <a:t> </a:t>
              </a:r>
              <a:r>
                <a:rPr lang="en-US" dirty="0" smtClean="0">
                  <a:solidFill>
                    <a:prstClr val="black"/>
                  </a:solidFill>
                </a:rPr>
                <a:t>by Jurisdiction</a:t>
              </a:r>
            </a:p>
          </p:txBody>
        </p:sp>
        <p:sp>
          <p:nvSpPr>
            <p:cNvPr id="17" name="TextBox 16"/>
            <p:cNvSpPr txBox="1"/>
            <p:nvPr/>
          </p:nvSpPr>
          <p:spPr>
            <a:xfrm>
              <a:off x="7543800" y="2743200"/>
              <a:ext cx="1371600" cy="830997"/>
            </a:xfrm>
            <a:prstGeom prst="rect">
              <a:avLst/>
            </a:prstGeom>
            <a:noFill/>
          </p:spPr>
          <p:txBody>
            <a:bodyPr wrap="square" rtlCol="0">
              <a:spAutoFit/>
            </a:bodyPr>
            <a:lstStyle/>
            <a:p>
              <a:r>
                <a:rPr lang="en-US" sz="1600" dirty="0" smtClean="0">
                  <a:solidFill>
                    <a:prstClr val="black"/>
                  </a:solidFill>
                </a:rPr>
                <a:t>Data quality assurance/ validation</a:t>
              </a:r>
            </a:p>
          </p:txBody>
        </p:sp>
        <p:sp>
          <p:nvSpPr>
            <p:cNvPr id="21" name="TextBox 20"/>
            <p:cNvSpPr txBox="1"/>
            <p:nvPr/>
          </p:nvSpPr>
          <p:spPr>
            <a:xfrm>
              <a:off x="0" y="3505200"/>
              <a:ext cx="1600200" cy="584775"/>
            </a:xfrm>
            <a:prstGeom prst="rect">
              <a:avLst/>
            </a:prstGeom>
            <a:noFill/>
          </p:spPr>
          <p:txBody>
            <a:bodyPr wrap="square" rtlCol="0">
              <a:spAutoFit/>
            </a:bodyPr>
            <a:lstStyle/>
            <a:p>
              <a:r>
                <a:rPr lang="en-US" sz="1600" dirty="0" smtClean="0">
                  <a:solidFill>
                    <a:prstClr val="black"/>
                  </a:solidFill>
                </a:rPr>
                <a:t>BMP lifespan ends – re-verify</a:t>
              </a:r>
              <a:endParaRPr lang="en-US" sz="1600" dirty="0">
                <a:solidFill>
                  <a:prstClr val="black"/>
                </a:solidFill>
              </a:endParaRPr>
            </a:p>
          </p:txBody>
        </p:sp>
        <p:sp>
          <p:nvSpPr>
            <p:cNvPr id="22" name="TextBox 21"/>
            <p:cNvSpPr txBox="1"/>
            <p:nvPr/>
          </p:nvSpPr>
          <p:spPr>
            <a:xfrm>
              <a:off x="166643" y="2260743"/>
              <a:ext cx="1600200" cy="830997"/>
            </a:xfrm>
            <a:prstGeom prst="rect">
              <a:avLst/>
            </a:prstGeom>
            <a:noFill/>
          </p:spPr>
          <p:txBody>
            <a:bodyPr wrap="square" rtlCol="0">
              <a:spAutoFit/>
            </a:bodyPr>
            <a:lstStyle/>
            <a:p>
              <a:r>
                <a:rPr lang="en-US" sz="1600" dirty="0" smtClean="0">
                  <a:solidFill>
                    <a:prstClr val="black"/>
                  </a:solidFill>
                </a:rPr>
                <a:t>BMP verified/</a:t>
              </a:r>
            </a:p>
            <a:p>
              <a:r>
                <a:rPr lang="en-US" sz="1600" dirty="0" smtClean="0">
                  <a:solidFill>
                    <a:prstClr val="black"/>
                  </a:solidFill>
                </a:rPr>
                <a:t>upgraded with new technology</a:t>
              </a:r>
              <a:endParaRPr lang="en-US" sz="1600" dirty="0">
                <a:solidFill>
                  <a:prstClr val="black"/>
                </a:solidFill>
              </a:endParaRPr>
            </a:p>
          </p:txBody>
        </p:sp>
        <p:sp>
          <p:nvSpPr>
            <p:cNvPr id="23" name="TextBox 22"/>
            <p:cNvSpPr txBox="1"/>
            <p:nvPr/>
          </p:nvSpPr>
          <p:spPr>
            <a:xfrm>
              <a:off x="304800" y="762000"/>
              <a:ext cx="2286000" cy="1323439"/>
            </a:xfrm>
            <a:prstGeom prst="rect">
              <a:avLst/>
            </a:prstGeom>
            <a:noFill/>
          </p:spPr>
          <p:txBody>
            <a:bodyPr wrap="square" rtlCol="0">
              <a:spAutoFit/>
            </a:bodyPr>
            <a:lstStyle/>
            <a:p>
              <a:r>
                <a:rPr lang="en-US" sz="1600" dirty="0" smtClean="0">
                  <a:solidFill>
                    <a:prstClr val="black"/>
                  </a:solidFill>
                </a:rPr>
                <a:t>BMP </a:t>
              </a:r>
              <a:r>
                <a:rPr lang="en-US" sz="1600" dirty="0">
                  <a:solidFill>
                    <a:prstClr val="black"/>
                  </a:solidFill>
                </a:rPr>
                <a:t>n</a:t>
              </a:r>
              <a:r>
                <a:rPr lang="en-US" sz="1600" dirty="0" smtClean="0">
                  <a:solidFill>
                    <a:prstClr val="black"/>
                  </a:solidFill>
                </a:rPr>
                <a:t>o longer present/functional  </a:t>
              </a:r>
              <a:r>
                <a:rPr lang="en-US" sz="1600" dirty="0">
                  <a:solidFill>
                    <a:prstClr val="black"/>
                  </a:solidFill>
                </a:rPr>
                <a:t>r</a:t>
              </a:r>
              <a:r>
                <a:rPr lang="en-US" sz="1600" dirty="0" smtClean="0">
                  <a:solidFill>
                    <a:prstClr val="black"/>
                  </a:solidFill>
                </a:rPr>
                <a:t>emoved from database</a:t>
              </a:r>
            </a:p>
            <a:p>
              <a:endParaRPr lang="en-US" sz="1600" dirty="0" smtClean="0">
                <a:solidFill>
                  <a:prstClr val="black"/>
                </a:solidFill>
              </a:endParaRPr>
            </a:p>
            <a:p>
              <a:r>
                <a:rPr lang="en-US" sz="1600" b="1" dirty="0" smtClean="0">
                  <a:solidFill>
                    <a:prstClr val="black"/>
                  </a:solidFill>
                </a:rPr>
                <a:t>    OR</a:t>
              </a:r>
              <a:endParaRPr lang="en-US" sz="1600" b="1" dirty="0">
                <a:solidFill>
                  <a:prstClr val="black"/>
                </a:solidFill>
              </a:endParaRPr>
            </a:p>
          </p:txBody>
        </p:sp>
        <p:sp>
          <p:nvSpPr>
            <p:cNvPr id="24" name="TextBox 23"/>
            <p:cNvSpPr txBox="1"/>
            <p:nvPr/>
          </p:nvSpPr>
          <p:spPr>
            <a:xfrm>
              <a:off x="4953000" y="2491300"/>
              <a:ext cx="1670437" cy="606375"/>
            </a:xfrm>
            <a:prstGeom prst="rect">
              <a:avLst/>
            </a:prstGeom>
            <a:noFill/>
          </p:spPr>
          <p:txBody>
            <a:bodyPr wrap="square" rtlCol="0">
              <a:spAutoFit/>
            </a:bodyPr>
            <a:lstStyle/>
            <a:p>
              <a:pPr algn="ctr"/>
              <a:r>
                <a:rPr lang="en-US" dirty="0" smtClean="0">
                  <a:solidFill>
                    <a:prstClr val="black"/>
                  </a:solidFill>
                </a:rPr>
                <a:t>BMP </a:t>
              </a:r>
              <a:r>
                <a:rPr lang="en-US" dirty="0">
                  <a:solidFill>
                    <a:prstClr val="black"/>
                  </a:solidFill>
                </a:rPr>
                <a:t>g</a:t>
              </a:r>
              <a:r>
                <a:rPr lang="en-US" dirty="0" smtClean="0">
                  <a:solidFill>
                    <a:prstClr val="black"/>
                  </a:solidFill>
                </a:rPr>
                <a:t>ains efficiency</a:t>
              </a:r>
            </a:p>
          </p:txBody>
        </p:sp>
        <p:sp>
          <p:nvSpPr>
            <p:cNvPr id="25" name="TextBox 24"/>
            <p:cNvSpPr txBox="1"/>
            <p:nvPr/>
          </p:nvSpPr>
          <p:spPr>
            <a:xfrm>
              <a:off x="4968273" y="4765785"/>
              <a:ext cx="1265712" cy="606375"/>
            </a:xfrm>
            <a:prstGeom prst="rect">
              <a:avLst/>
            </a:prstGeom>
            <a:noFill/>
          </p:spPr>
          <p:txBody>
            <a:bodyPr wrap="square" rtlCol="0">
              <a:spAutoFit/>
            </a:bodyPr>
            <a:lstStyle/>
            <a:p>
              <a:pPr algn="ctr"/>
              <a:r>
                <a:rPr lang="en-US" dirty="0" smtClean="0">
                  <a:solidFill>
                    <a:prstClr val="black"/>
                  </a:solidFill>
                </a:rPr>
                <a:t>BMP fully functional</a:t>
              </a:r>
            </a:p>
          </p:txBody>
        </p:sp>
        <p:sp>
          <p:nvSpPr>
            <p:cNvPr id="26" name="TextBox 25"/>
            <p:cNvSpPr txBox="1"/>
            <p:nvPr/>
          </p:nvSpPr>
          <p:spPr>
            <a:xfrm>
              <a:off x="2667000" y="4495800"/>
              <a:ext cx="1676400" cy="646331"/>
            </a:xfrm>
            <a:prstGeom prst="rect">
              <a:avLst/>
            </a:prstGeom>
            <a:noFill/>
          </p:spPr>
          <p:txBody>
            <a:bodyPr wrap="square" rtlCol="0">
              <a:spAutoFit/>
            </a:bodyPr>
            <a:lstStyle/>
            <a:p>
              <a:pPr algn="ctr"/>
              <a:r>
                <a:rPr lang="en-US" dirty="0" smtClean="0">
                  <a:solidFill>
                    <a:prstClr val="black"/>
                  </a:solidFill>
                </a:rPr>
                <a:t>BMP nears end of life span</a:t>
              </a:r>
            </a:p>
          </p:txBody>
        </p:sp>
        <p:grpSp>
          <p:nvGrpSpPr>
            <p:cNvPr id="4" name="Group 98"/>
            <p:cNvGrpSpPr/>
            <p:nvPr/>
          </p:nvGrpSpPr>
          <p:grpSpPr>
            <a:xfrm>
              <a:off x="1828800" y="914400"/>
              <a:ext cx="5410201" cy="5781972"/>
              <a:chOff x="1828800" y="914400"/>
              <a:chExt cx="5410201" cy="5781972"/>
            </a:xfrm>
            <a:effectLst>
              <a:outerShdw blurRad="50800" dist="38100" dir="5400000" algn="t" rotWithShape="0">
                <a:prstClr val="black">
                  <a:alpha val="40000"/>
                </a:prstClr>
              </a:outerShdw>
            </a:effectLst>
          </p:grpSpPr>
          <p:sp>
            <p:nvSpPr>
              <p:cNvPr id="15" name="Right Arrow 14"/>
              <p:cNvSpPr/>
              <p:nvPr/>
            </p:nvSpPr>
            <p:spPr>
              <a:xfrm rot="19111212">
                <a:off x="2691161" y="1188241"/>
                <a:ext cx="608261" cy="763457"/>
              </a:xfrm>
              <a:prstGeom prst="rightArrow">
                <a:avLst>
                  <a:gd name="adj1" fmla="val 52807"/>
                  <a:gd name="adj2" fmla="val 67736"/>
                </a:avLst>
              </a:prstGeom>
              <a:noFill/>
              <a:ln w="19050">
                <a:solidFill>
                  <a:schemeClr val="tx2">
                    <a:lumMod val="75000"/>
                  </a:schemeClr>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7"/>
              <p:cNvGrpSpPr/>
              <p:nvPr/>
            </p:nvGrpSpPr>
            <p:grpSpPr>
              <a:xfrm rot="13912882">
                <a:off x="1642915" y="1100285"/>
                <a:ext cx="5781972" cy="5410201"/>
                <a:chOff x="1066800" y="304800"/>
                <a:chExt cx="6324600" cy="5562600"/>
              </a:xfrm>
            </p:grpSpPr>
            <p:sp>
              <p:nvSpPr>
                <p:cNvPr id="2" name="Block Arc 1"/>
                <p:cNvSpPr/>
                <p:nvPr/>
              </p:nvSpPr>
              <p:spPr>
                <a:xfrm>
                  <a:off x="1066800" y="304800"/>
                  <a:ext cx="6324600" cy="5562600"/>
                </a:xfrm>
                <a:prstGeom prst="blockArc">
                  <a:avLst>
                    <a:gd name="adj1" fmla="val 10061181"/>
                    <a:gd name="adj2" fmla="val 21331239"/>
                    <a:gd name="adj3" fmla="val 7382"/>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rmAutofit/>
                </a:bodyPr>
                <a:lstStyle/>
                <a:p>
                  <a:pPr algn="ctr"/>
                  <a:endParaRPr lang="en-US" dirty="0">
                    <a:solidFill>
                      <a:prstClr val="black"/>
                    </a:solidFill>
                  </a:endParaRPr>
                </a:p>
              </p:txBody>
            </p:sp>
            <p:sp>
              <p:nvSpPr>
                <p:cNvPr id="5" name="Block Arc 4"/>
                <p:cNvSpPr/>
                <p:nvPr/>
              </p:nvSpPr>
              <p:spPr>
                <a:xfrm rot="10800000">
                  <a:off x="1066800" y="304800"/>
                  <a:ext cx="6324600" cy="5562600"/>
                </a:xfrm>
                <a:prstGeom prst="blockArc">
                  <a:avLst>
                    <a:gd name="adj1" fmla="val 17521491"/>
                    <a:gd name="adj2" fmla="val 3711302"/>
                    <a:gd name="adj3" fmla="val 7300"/>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endParaRPr lang="en-US">
                    <a:solidFill>
                      <a:prstClr val="black"/>
                    </a:solidFill>
                  </a:endParaRPr>
                </a:p>
              </p:txBody>
            </p:sp>
            <p:sp>
              <p:nvSpPr>
                <p:cNvPr id="7" name="Block Arc 6"/>
                <p:cNvSpPr/>
                <p:nvPr/>
              </p:nvSpPr>
              <p:spPr>
                <a:xfrm rot="10800000">
                  <a:off x="1066800" y="304800"/>
                  <a:ext cx="6324600" cy="5562600"/>
                </a:xfrm>
                <a:prstGeom prst="blockArc">
                  <a:avLst>
                    <a:gd name="adj1" fmla="val 13898480"/>
                    <a:gd name="adj2" fmla="val 17525208"/>
                    <a:gd name="adj3" fmla="val 7560"/>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endParaRPr lang="en-US">
                    <a:solidFill>
                      <a:prstClr val="black"/>
                    </a:solidFill>
                  </a:endParaRPr>
                </a:p>
              </p:txBody>
            </p:sp>
          </p:grpSp>
          <p:sp>
            <p:nvSpPr>
              <p:cNvPr id="9" name="TextBox 8"/>
              <p:cNvSpPr txBox="1"/>
              <p:nvPr/>
            </p:nvSpPr>
            <p:spPr>
              <a:xfrm rot="2704832">
                <a:off x="4683893" y="2347878"/>
                <a:ext cx="2134300" cy="336301"/>
              </a:xfrm>
              <a:prstGeom prst="rect">
                <a:avLst/>
              </a:prstGeom>
              <a:noFill/>
            </p:spPr>
            <p:txBody>
              <a:bodyPr wrap="none" rtlCol="0">
                <a:prstTxWarp prst="textArchUp">
                  <a:avLst>
                    <a:gd name="adj" fmla="val 11588874"/>
                  </a:avLst>
                </a:prstTxWarp>
                <a:spAutoFit/>
              </a:bodyPr>
              <a:lstStyle/>
              <a:p>
                <a:pPr algn="ctr"/>
                <a:r>
                  <a:rPr lang="en-US" b="1" dirty="0" smtClean="0">
                    <a:solidFill>
                      <a:prstClr val="black"/>
                    </a:solidFill>
                  </a:rPr>
                  <a:t>Initial Inspection</a:t>
                </a:r>
              </a:p>
              <a:p>
                <a:pPr algn="ctr"/>
                <a:endParaRPr lang="en-US" b="1" dirty="0" smtClean="0">
                  <a:solidFill>
                    <a:prstClr val="black"/>
                  </a:solidFill>
                </a:endParaRPr>
              </a:p>
              <a:p>
                <a:endParaRPr lang="en-US" b="1" dirty="0" smtClean="0">
                  <a:solidFill>
                    <a:prstClr val="black"/>
                  </a:solidFill>
                </a:endParaRPr>
              </a:p>
            </p:txBody>
          </p:sp>
          <p:sp>
            <p:nvSpPr>
              <p:cNvPr id="10" name="TextBox 9"/>
              <p:cNvSpPr txBox="1"/>
              <p:nvPr/>
            </p:nvSpPr>
            <p:spPr>
              <a:xfrm rot="6704387">
                <a:off x="5836821" y="4609728"/>
                <a:ext cx="1829904" cy="340777"/>
              </a:xfrm>
              <a:prstGeom prst="rect">
                <a:avLst/>
              </a:prstGeom>
              <a:noFill/>
            </p:spPr>
            <p:txBody>
              <a:bodyPr wrap="none" rtlCol="0">
                <a:prstTxWarp prst="textArchUp">
                  <a:avLst>
                    <a:gd name="adj" fmla="val 10708853"/>
                  </a:avLst>
                </a:prstTxWarp>
                <a:spAutoFit/>
              </a:bodyPr>
              <a:lstStyle/>
              <a:p>
                <a:r>
                  <a:rPr lang="en-US" b="1" dirty="0" smtClean="0">
                    <a:solidFill>
                      <a:prstClr val="black"/>
                    </a:solidFill>
                  </a:rPr>
                  <a:t> Follow-up Checks</a:t>
                </a:r>
                <a:endParaRPr lang="en-US" b="1" dirty="0">
                  <a:solidFill>
                    <a:prstClr val="black"/>
                  </a:solidFill>
                </a:endParaRPr>
              </a:p>
            </p:txBody>
          </p:sp>
          <p:sp>
            <p:nvSpPr>
              <p:cNvPr id="11" name="TextBox 10"/>
              <p:cNvSpPr txBox="1"/>
              <p:nvPr/>
            </p:nvSpPr>
            <p:spPr>
              <a:xfrm rot="15774014">
                <a:off x="1356029" y="3871861"/>
                <a:ext cx="1705530" cy="322881"/>
              </a:xfrm>
              <a:prstGeom prst="rect">
                <a:avLst/>
              </a:prstGeom>
              <a:noFill/>
            </p:spPr>
            <p:txBody>
              <a:bodyPr wrap="none" rtlCol="0">
                <a:prstTxWarp prst="textArchUp">
                  <a:avLst>
                    <a:gd name="adj" fmla="val 10890356"/>
                  </a:avLst>
                </a:prstTxWarp>
                <a:spAutoFit/>
              </a:bodyPr>
              <a:lstStyle/>
              <a:p>
                <a:r>
                  <a:rPr lang="en-US" b="1" dirty="0" smtClean="0">
                    <a:solidFill>
                      <a:prstClr val="black"/>
                    </a:solidFill>
                  </a:rPr>
                  <a:t>BMP Performance</a:t>
                </a:r>
                <a:endParaRPr lang="en-US" b="1" dirty="0">
                  <a:solidFill>
                    <a:prstClr val="black"/>
                  </a:solidFill>
                </a:endParaRPr>
              </a:p>
            </p:txBody>
          </p:sp>
          <p:grpSp>
            <p:nvGrpSpPr>
              <p:cNvPr id="8" name="Group 52"/>
              <p:cNvGrpSpPr/>
              <p:nvPr/>
            </p:nvGrpSpPr>
            <p:grpSpPr>
              <a:xfrm>
                <a:off x="5900903" y="4951719"/>
                <a:ext cx="580957" cy="641151"/>
                <a:chOff x="5715000" y="4625163"/>
                <a:chExt cx="664535" cy="708837"/>
              </a:xfrm>
            </p:grpSpPr>
            <p:sp>
              <p:nvSpPr>
                <p:cNvPr id="49" name="Freeform 48"/>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0" name="Straight Arrow Connector 49"/>
                <p:cNvCxnSpPr>
                  <a:stCxn id="49"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53"/>
              <p:cNvGrpSpPr/>
              <p:nvPr/>
            </p:nvGrpSpPr>
            <p:grpSpPr>
              <a:xfrm rot="17277834">
                <a:off x="6015432" y="2359446"/>
                <a:ext cx="601080" cy="619687"/>
                <a:chOff x="5715000" y="4625163"/>
                <a:chExt cx="664535" cy="708837"/>
              </a:xfrm>
            </p:grpSpPr>
            <p:sp>
              <p:nvSpPr>
                <p:cNvPr id="55" name="Freeform 54"/>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Arrow Connector 55"/>
                <p:cNvCxnSpPr>
                  <a:stCxn id="55"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56"/>
              <p:cNvGrpSpPr/>
              <p:nvPr/>
            </p:nvGrpSpPr>
            <p:grpSpPr>
              <a:xfrm rot="6463889">
                <a:off x="2470396" y="4545586"/>
                <a:ext cx="601080" cy="619687"/>
                <a:chOff x="5715000" y="4625163"/>
                <a:chExt cx="664535" cy="708837"/>
              </a:xfrm>
            </p:grpSpPr>
            <p:sp>
              <p:nvSpPr>
                <p:cNvPr id="58" name="Freeform 57"/>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9" name="Straight Arrow Connector 58"/>
                <p:cNvCxnSpPr>
                  <a:stCxn id="58"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62" name="Straight Arrow Connector 61"/>
            <p:cNvCxnSpPr/>
            <p:nvPr/>
          </p:nvCxnSpPr>
          <p:spPr>
            <a:xfrm flipH="1">
              <a:off x="7239000" y="2971800"/>
              <a:ext cx="304799" cy="930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2514600" y="6019800"/>
              <a:ext cx="2286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1371600" y="3733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flipV="1">
              <a:off x="1524000" y="2057400"/>
              <a:ext cx="609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2057400" y="1600200"/>
              <a:ext cx="152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990600" y="6172200"/>
              <a:ext cx="1752600" cy="584775"/>
            </a:xfrm>
            <a:prstGeom prst="rect">
              <a:avLst/>
            </a:prstGeom>
            <a:noFill/>
          </p:spPr>
          <p:txBody>
            <a:bodyPr wrap="square" rtlCol="0">
              <a:spAutoFit/>
            </a:bodyPr>
            <a:lstStyle/>
            <a:p>
              <a:r>
                <a:rPr lang="en-US" sz="1600" dirty="0" smtClean="0">
                  <a:solidFill>
                    <a:prstClr val="black"/>
                  </a:solidFill>
                </a:rPr>
                <a:t>BMP performance metrics collected</a:t>
              </a:r>
            </a:p>
          </p:txBody>
        </p:sp>
      </p:grpSp>
    </p:spTree>
    <p:extLst>
      <p:ext uri="{BB962C8B-B14F-4D97-AF65-F5344CB8AC3E}">
        <p14:creationId xmlns:p14="http://schemas.microsoft.com/office/powerpoint/2010/main" xmlns="" val="104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6" name="Content Placeholder 5"/>
          <p:cNvSpPr>
            <a:spLocks noGrp="1"/>
          </p:cNvSpPr>
          <p:nvPr>
            <p:ph idx="1"/>
          </p:nvPr>
        </p:nvSpPr>
        <p:spPr>
          <a:xfrm>
            <a:off x="1219200" y="1752600"/>
            <a:ext cx="7498080" cy="4800600"/>
          </a:xfrm>
        </p:spPr>
        <p:txBody>
          <a:bodyPr>
            <a:normAutofit fontScale="85000" lnSpcReduction="10000"/>
          </a:bodyPr>
          <a:lstStyle/>
          <a:p>
            <a:pPr lvl="0"/>
            <a:r>
              <a:rPr lang="en-US" b="1" dirty="0" smtClean="0"/>
              <a:t>November 15</a:t>
            </a:r>
            <a:r>
              <a:rPr lang="en-US" b="1" baseline="30000" dirty="0" smtClean="0"/>
              <a:t>th</a:t>
            </a:r>
            <a:r>
              <a:rPr lang="en-US" dirty="0" smtClean="0"/>
              <a:t>: jurisdictions submit their revised BMP verification program plans to EPA</a:t>
            </a:r>
          </a:p>
          <a:p>
            <a:pPr marL="0" indent="0">
              <a:buNone/>
            </a:pPr>
            <a:endParaRPr lang="en-US" dirty="0" smtClean="0"/>
          </a:p>
          <a:p>
            <a:pPr lvl="0"/>
            <a:r>
              <a:rPr lang="en-US" b="1" dirty="0" smtClean="0"/>
              <a:t>December 15</a:t>
            </a:r>
            <a:r>
              <a:rPr lang="en-US" b="1" baseline="30000" dirty="0" smtClean="0"/>
              <a:t>th</a:t>
            </a:r>
            <a:r>
              <a:rPr lang="en-US" dirty="0" smtClean="0"/>
              <a:t>: EPA approves the jurisdictions’ BMP verification program plans or requests specific changes prior to approval</a:t>
            </a:r>
          </a:p>
          <a:p>
            <a:pPr lvl="0"/>
            <a:endParaRPr lang="en-US" dirty="0" smtClean="0"/>
          </a:p>
          <a:p>
            <a:pPr lvl="0"/>
            <a:r>
              <a:rPr lang="en-US" b="1" dirty="0" smtClean="0"/>
              <a:t>2016-2017</a:t>
            </a:r>
            <a:r>
              <a:rPr lang="en-US" dirty="0" smtClean="0"/>
              <a:t>: two year ‘ramp-up’ period</a:t>
            </a:r>
          </a:p>
          <a:p>
            <a:pPr lvl="0"/>
            <a:endParaRPr lang="en-US" dirty="0" smtClean="0"/>
          </a:p>
          <a:p>
            <a:pPr lvl="0"/>
            <a:r>
              <a:rPr lang="en-US" b="1" dirty="0" smtClean="0"/>
              <a:t>2018</a:t>
            </a:r>
            <a:r>
              <a:rPr lang="en-US" dirty="0" smtClean="0"/>
              <a:t>: only verified practices will be credited in the future</a:t>
            </a:r>
          </a:p>
          <a:p>
            <a:endParaRPr lang="en-US" dirty="0"/>
          </a:p>
        </p:txBody>
      </p:sp>
      <p:sp>
        <p:nvSpPr>
          <p:cNvPr id="2" name="Slide Number Placeholder 1"/>
          <p:cNvSpPr>
            <a:spLocks noGrp="1"/>
          </p:cNvSpPr>
          <p:nvPr>
            <p:ph type="sldNum" sz="quarter" idx="12"/>
          </p:nvPr>
        </p:nvSpPr>
        <p:spPr/>
        <p:txBody>
          <a:bodyPr/>
          <a:lstStyle/>
          <a:p>
            <a:fld id="{ED205C77-CCE4-4280-9B70-5CCD553BAC70}"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984754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Basin-wide BMP Verification Framework</a:t>
            </a:r>
          </a:p>
          <a:p>
            <a:pPr lvl="1"/>
            <a:r>
              <a:rPr lang="en-US" dirty="0" smtClean="0"/>
              <a:t>The Chesapeake Bay Basin-wide BMP Verification Framework addresses twelve specific elements in the report and the supporting appendices. </a:t>
            </a:r>
            <a:br>
              <a:rPr lang="en-US" dirty="0" smtClean="0"/>
            </a:br>
            <a:endParaRPr lang="en-US" dirty="0" smtClean="0"/>
          </a:p>
          <a:p>
            <a:pPr lvl="1"/>
            <a:r>
              <a:rPr lang="en-US" dirty="0" smtClean="0"/>
              <a:t>A complete listing of the twelve framework elements and links to their documentation within the report are provided.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BMP Verification Principles</a:t>
            </a:r>
          </a:p>
          <a:p>
            <a:pPr lvl="1"/>
            <a:r>
              <a:rPr lang="en-US" dirty="0" smtClean="0"/>
              <a:t>The Chesapeake Bay Program partnership defined and adopted five principles to guide partners’ efforts as they build on existing local, state and federal practice tracking and reporting systems and make enhancements to their BMP verification programs.</a:t>
            </a:r>
            <a:br>
              <a:rPr lang="en-US" dirty="0" smtClean="0"/>
            </a:br>
            <a:endParaRPr lang="en-US" dirty="0" smtClean="0"/>
          </a:p>
          <a:p>
            <a:pPr lvl="1"/>
            <a:r>
              <a:rPr lang="en-US" dirty="0" smtClean="0"/>
              <a:t>Adopted in December, 2012.</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BMP Verification Principles – Practice Reporting</a:t>
            </a:r>
            <a:endParaRPr lang="en-US" sz="2800" b="1" dirty="0" smtClean="0"/>
          </a:p>
          <a:p>
            <a:pPr lvl="1"/>
            <a:r>
              <a:rPr lang="en-US" dirty="0" smtClean="0"/>
              <a:t>Affirms that verification is required for practices, treatments and technologies reported for nitrogen, phosphorus and/or sediment pollutant load reduction credit through the Bay Program.</a:t>
            </a:r>
            <a:br>
              <a:rPr lang="en-US" dirty="0" smtClean="0"/>
            </a:br>
            <a:r>
              <a:rPr lang="en-US" dirty="0" smtClean="0"/>
              <a:t> </a:t>
            </a:r>
          </a:p>
          <a:p>
            <a:pPr lvl="1"/>
            <a:r>
              <a:rPr lang="en-US" dirty="0" smtClean="0"/>
              <a:t>This principle also outlines general expectations for BMP verification protocols.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fontScale="92500"/>
          </a:bodyPr>
          <a:lstStyle/>
          <a:p>
            <a:r>
              <a:rPr lang="en-US" b="1" dirty="0" smtClean="0">
                <a:solidFill>
                  <a:srgbClr val="0070C0"/>
                </a:solidFill>
              </a:rPr>
              <a:t>BMP Verification Principles – Scientific Rigor</a:t>
            </a:r>
            <a:endParaRPr lang="en-US" sz="2800" b="1" dirty="0" smtClean="0"/>
          </a:p>
          <a:p>
            <a:pPr lvl="1"/>
            <a:r>
              <a:rPr lang="en-US" dirty="0" smtClean="0"/>
              <a:t>Asserts that BMP verification should assure effective implementation through scientifically rigorous, defensible and professionally established and accepted sampling, inspection and certification protocols. </a:t>
            </a:r>
            <a:br>
              <a:rPr lang="en-US" dirty="0" smtClean="0"/>
            </a:br>
            <a:endParaRPr lang="en-US" dirty="0" smtClean="0"/>
          </a:p>
          <a:p>
            <a:pPr lvl="1"/>
            <a:r>
              <a:rPr lang="en-US" dirty="0" smtClean="0"/>
              <a:t>Recognizes that BMP verification shall allow for varying methods of data collection that balance scientific rigor with cost effectiveness and the priority placed upon the practice in achieving pollution reduction.</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lnSpcReduction="10000"/>
          </a:bodyPr>
          <a:lstStyle/>
          <a:p>
            <a:r>
              <a:rPr lang="en-US" b="1" dirty="0" smtClean="0">
                <a:solidFill>
                  <a:srgbClr val="0070C0"/>
                </a:solidFill>
              </a:rPr>
              <a:t>BMP Verification Principles – Public Confidence</a:t>
            </a:r>
            <a:endParaRPr lang="en-US" sz="2800" b="1" dirty="0" smtClean="0"/>
          </a:p>
          <a:p>
            <a:pPr lvl="1"/>
            <a:r>
              <a:rPr lang="en-US" dirty="0" smtClean="0"/>
              <a:t>Calls for BMP verification protocols to incorporate transparency in both the processes of verification and of tracking and reporting the underlying data.</a:t>
            </a:r>
            <a:br>
              <a:rPr lang="en-US" dirty="0" smtClean="0"/>
            </a:br>
            <a:r>
              <a:rPr lang="en-US" dirty="0" smtClean="0"/>
              <a:t> </a:t>
            </a:r>
          </a:p>
          <a:p>
            <a:pPr lvl="1"/>
            <a:r>
              <a:rPr lang="en-US" dirty="0" smtClean="0"/>
              <a:t>Recognizes that levels of transparency will vary depending upon source sector, acknowledging existing legal limitations and the need to respect individual confidentiality to ensure access to non-cost shared practice data.</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BMP Verification Principles – Adaptive Management</a:t>
            </a:r>
            <a:endParaRPr lang="en-US" sz="2800" b="1" dirty="0" smtClean="0"/>
          </a:p>
          <a:p>
            <a:pPr lvl="1"/>
            <a:r>
              <a:rPr lang="en-US" dirty="0" smtClean="0"/>
              <a:t>Recognizes that advancements in practice reporting and scientific rigor are integral to assuring desired long-term outcomes while reducing the uncertainty.</a:t>
            </a:r>
            <a:br>
              <a:rPr lang="en-US" dirty="0" smtClean="0"/>
            </a:br>
            <a:r>
              <a:rPr lang="en-US" dirty="0" smtClean="0"/>
              <a:t>  </a:t>
            </a:r>
          </a:p>
          <a:p>
            <a:pPr lvl="1"/>
            <a:r>
              <a:rPr lang="en-US" dirty="0" smtClean="0"/>
              <a:t>Calls for BMP verification protocols to recognize existing funding and allow for reasonable levels of flexibility in the allocation or targeting of funds.</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BMP Verification Principles – Sector Equity</a:t>
            </a:r>
            <a:endParaRPr lang="en-US" sz="2800" b="1" dirty="0" smtClean="0"/>
          </a:p>
          <a:p>
            <a:pPr lvl="1"/>
            <a:r>
              <a:rPr lang="en-US" dirty="0" smtClean="0"/>
              <a:t>Calls for each jurisdiction’s BMP verification program to strive to achieve equity in the measurement of functionality and effectiveness of implemented BMPs among and across the source sectors; i.e. agriculture, forestry, urban, wastewater, etc.</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RCSMD83008.notil.tif"/>
          <p:cNvPicPr>
            <a:picLocks noChangeAspect="1"/>
          </p:cNvPicPr>
          <p:nvPr/>
        </p:nvPicPr>
        <p:blipFill>
          <a:blip r:embed="rId2" cstate="print"/>
          <a:stretch>
            <a:fillRect/>
          </a:stretch>
        </p:blipFill>
        <p:spPr>
          <a:xfrm>
            <a:off x="1052001" y="1905000"/>
            <a:ext cx="8091999" cy="4953000"/>
          </a:xfrm>
          <a:prstGeom prst="rect">
            <a:avLst/>
          </a:prstGeom>
        </p:spPr>
      </p:pic>
      <p:sp>
        <p:nvSpPr>
          <p:cNvPr id="2" name="Title 1"/>
          <p:cNvSpPr>
            <a:spLocks noGrp="1"/>
          </p:cNvSpPr>
          <p:nvPr>
            <p:ph type="ctrTitle"/>
          </p:nvPr>
        </p:nvSpPr>
        <p:spPr/>
        <p:txBody>
          <a:bodyPr>
            <a:normAutofit/>
          </a:bodyPr>
          <a:lstStyle/>
          <a:p>
            <a:r>
              <a:rPr lang="en-US" dirty="0" smtClean="0"/>
              <a:t>Chesapeake Bay Program: </a:t>
            </a:r>
            <a:br>
              <a:rPr lang="en-US" dirty="0" smtClean="0"/>
            </a:br>
            <a:r>
              <a:rPr lang="en-US" dirty="0" smtClean="0"/>
              <a:t>An Agricultural Perspective </a:t>
            </a:r>
            <a:endParaRPr lang="en-US" dirty="0"/>
          </a:p>
        </p:txBody>
      </p:sp>
      <p:sp>
        <p:nvSpPr>
          <p:cNvPr id="3" name="Subtitle 2"/>
          <p:cNvSpPr>
            <a:spLocks noGrp="1"/>
          </p:cNvSpPr>
          <p:nvPr>
            <p:ph type="subTitle" idx="1"/>
          </p:nvPr>
        </p:nvSpPr>
        <p:spPr>
          <a:xfrm>
            <a:off x="1066800" y="1828800"/>
            <a:ext cx="8077200" cy="5029200"/>
          </a:xfrm>
        </p:spPr>
        <p:txBody>
          <a:bodyPr/>
          <a:lstStyle/>
          <a:p>
            <a:endParaRPr lang="en-US" b="1" dirty="0" smtClean="0">
              <a:solidFill>
                <a:schemeClr val="bg1"/>
              </a:solidFill>
            </a:endParaRPr>
          </a:p>
          <a:p>
            <a:pPr algn="ctr"/>
            <a:r>
              <a:rPr lang="en-US" sz="2800" b="1" dirty="0" smtClean="0">
                <a:solidFill>
                  <a:schemeClr val="bg1"/>
                </a:solidFill>
              </a:rPr>
              <a:t>      </a:t>
            </a:r>
          </a:p>
          <a:p>
            <a:pPr algn="ctr"/>
            <a:endParaRPr lang="en-US" sz="2800" b="1" dirty="0" smtClean="0">
              <a:solidFill>
                <a:schemeClr val="bg1"/>
              </a:solidFill>
            </a:endParaRPr>
          </a:p>
          <a:p>
            <a:pPr algn="ctr"/>
            <a:endParaRPr lang="en-US" sz="2800" b="1" dirty="0" smtClean="0">
              <a:solidFill>
                <a:schemeClr val="bg1"/>
              </a:solidFill>
            </a:endParaRPr>
          </a:p>
          <a:p>
            <a:pPr algn="ctr"/>
            <a:r>
              <a:rPr lang="en-US" sz="3200" b="1" dirty="0" smtClean="0">
                <a:solidFill>
                  <a:schemeClr val="bg1"/>
                </a:solidFill>
                <a:effectLst>
                  <a:outerShdw blurRad="38100" dist="38100" dir="2700000" algn="tl">
                    <a:srgbClr val="000000">
                      <a:alpha val="43137"/>
                    </a:srgbClr>
                  </a:outerShdw>
                </a:effectLst>
              </a:rPr>
              <a:t>Agriculture Workgroup</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BMP Verification Review Panel</a:t>
            </a:r>
            <a:endParaRPr lang="en-US" sz="2800" b="1" dirty="0" smtClean="0"/>
          </a:p>
          <a:p>
            <a:pPr lvl="1"/>
            <a:r>
              <a:rPr lang="en-US" dirty="0" smtClean="0"/>
              <a:t>An independent BMP Verification Review Panel of 13 regionally and nationally recognized experts was established by the Bay Program partnership to examine the degree to which jurisdictions’ practice tracking, verification and reporting programs meet the parameters delineated in the Bay Program partnership’s adopted verification principles and verification guidance.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Sector Verification Guidance</a:t>
            </a:r>
            <a:endParaRPr lang="en-US" sz="2800" b="1" dirty="0" smtClean="0"/>
          </a:p>
          <a:p>
            <a:pPr lvl="1"/>
            <a:r>
              <a:rPr lang="en-US" dirty="0" smtClean="0"/>
              <a:t>Six Bay Program technical workgroups were tasked with developing verification guidance for use by the seven watershed jurisdictions in further developing and enhancing their existing BMP tracking, verification and reporting programs. </a:t>
            </a:r>
            <a:br>
              <a:rPr lang="en-US" dirty="0" smtClean="0"/>
            </a:br>
            <a:endParaRPr lang="en-US" dirty="0" smtClean="0"/>
          </a:p>
          <a:p>
            <a:pPr lvl="1"/>
            <a:r>
              <a:rPr lang="en-US" dirty="0" smtClean="0"/>
              <a:t>The six sets of workgroup-based verification guidance are: agriculture, forestry, urban stormwater, wastewater, wetlands and streams.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Practice Life Spans</a:t>
            </a:r>
            <a:endParaRPr lang="en-US" sz="2800" b="1" dirty="0" smtClean="0"/>
          </a:p>
          <a:p>
            <a:pPr lvl="1"/>
            <a:r>
              <a:rPr lang="en-US" dirty="0" smtClean="0"/>
              <a:t>Agreement to establish practice life spans for all of the approved BMPs and apply these life spans within the workgroup’s verification guidance and the jurisdictions’ verification programs and underlying protocols. </a:t>
            </a:r>
            <a:br>
              <a:rPr lang="en-US" dirty="0" smtClean="0"/>
            </a:br>
            <a:endParaRPr lang="en-US" dirty="0" smtClean="0"/>
          </a:p>
          <a:p>
            <a:pPr lvl="1"/>
            <a:r>
              <a:rPr lang="en-US" dirty="0" smtClean="0"/>
              <a:t>Agreement to the crediting of a practice after its recorded lifespan as long as the proper level of re-verification occurs, confirming the practice is still present and functioning.  </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fontScale="77500" lnSpcReduction="20000"/>
          </a:bodyPr>
          <a:lstStyle/>
          <a:p>
            <a:r>
              <a:rPr lang="en-US" b="1" dirty="0" smtClean="0">
                <a:solidFill>
                  <a:srgbClr val="0070C0"/>
                </a:solidFill>
              </a:rPr>
              <a:t>Access to Federal Cost-shared Practice Data</a:t>
            </a:r>
            <a:endParaRPr lang="en-US" sz="2800" b="1" dirty="0" smtClean="0"/>
          </a:p>
          <a:p>
            <a:pPr lvl="1"/>
            <a:r>
              <a:rPr lang="en-US" dirty="0" smtClean="0"/>
              <a:t>Recommend that all six states within the Chesapeake Bay watershed have full access to all federally cost-shared conservation practice data. </a:t>
            </a:r>
            <a:br>
              <a:rPr lang="en-US" dirty="0" smtClean="0"/>
            </a:br>
            <a:endParaRPr lang="en-US" dirty="0" smtClean="0"/>
          </a:p>
          <a:p>
            <a:pPr lvl="2"/>
            <a:r>
              <a:rPr lang="en-US" dirty="0" smtClean="0"/>
              <a:t>Give a greater capacity for analysis and understanding of agricultural conservation practice implementation across the landscape.</a:t>
            </a:r>
          </a:p>
          <a:p>
            <a:pPr lvl="2"/>
            <a:r>
              <a:rPr lang="en-US" dirty="0" smtClean="0"/>
              <a:t>To support the adaptive management and targeting of conservation programs.</a:t>
            </a:r>
          </a:p>
          <a:p>
            <a:pPr lvl="2"/>
            <a:r>
              <a:rPr lang="en-US" dirty="0" smtClean="0"/>
              <a:t>To fully credit producers for their implemented conservation practices.</a:t>
            </a:r>
          </a:p>
          <a:p>
            <a:pPr lvl="2"/>
            <a:r>
              <a:rPr lang="en-US" dirty="0" smtClean="0"/>
              <a:t>To eliminate any double counting. </a:t>
            </a:r>
          </a:p>
          <a:p>
            <a:pPr lvl="2"/>
            <a:r>
              <a:rPr lang="en-US" dirty="0" smtClean="0"/>
              <a:t>To promote success in attaining water-quality goals.</a:t>
            </a:r>
            <a:br>
              <a:rPr lang="en-US" dirty="0" smtClean="0"/>
            </a:br>
            <a:endParaRPr lang="en-US" dirty="0" smtClean="0"/>
          </a:p>
          <a:p>
            <a:pPr lvl="1"/>
            <a:r>
              <a:rPr lang="en-US" dirty="0" smtClean="0"/>
              <a:t>Recommend that states establish a USDA1619 Conservation Cooperator agreement between the Natural Resources Conservation Service (NRCS) and one of more of their state conservation agencies.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fontScale="85000" lnSpcReduction="20000"/>
          </a:bodyPr>
          <a:lstStyle/>
          <a:p>
            <a:r>
              <a:rPr lang="en-US" b="1" dirty="0" smtClean="0">
                <a:solidFill>
                  <a:srgbClr val="0070C0"/>
                </a:solidFill>
              </a:rPr>
              <a:t>Enhanced Reporting of Federal Cost-shared Practices</a:t>
            </a:r>
            <a:endParaRPr lang="en-US" sz="2800" b="1" dirty="0" smtClean="0"/>
          </a:p>
          <a:p>
            <a:pPr lvl="1"/>
            <a:r>
              <a:rPr lang="en-US" dirty="0" smtClean="0"/>
              <a:t>The Agriculture Workgroup identified opportunities to enhance the recordkeeping associated with USDA conservation practices, in order to:</a:t>
            </a:r>
            <a:br>
              <a:rPr lang="en-US" dirty="0" smtClean="0"/>
            </a:br>
            <a:endParaRPr lang="en-US" dirty="0" smtClean="0"/>
          </a:p>
          <a:p>
            <a:pPr lvl="2"/>
            <a:r>
              <a:rPr lang="en-US" dirty="0" smtClean="0"/>
              <a:t>Capture specific information that can be used to more efficiently integrate the data with jurisdictional datasets.</a:t>
            </a:r>
          </a:p>
          <a:p>
            <a:pPr lvl="2"/>
            <a:r>
              <a:rPr lang="en-US" dirty="0" smtClean="0"/>
              <a:t>More accurately represent the practices in the Bay Program partners’ modeling tools.</a:t>
            </a:r>
            <a:br>
              <a:rPr lang="en-US" dirty="0" smtClean="0"/>
            </a:br>
            <a:r>
              <a:rPr lang="en-US" dirty="0" smtClean="0"/>
              <a:t> </a:t>
            </a:r>
          </a:p>
          <a:p>
            <a:pPr lvl="1"/>
            <a:r>
              <a:rPr lang="en-US" dirty="0" smtClean="0"/>
              <a:t>A number of USDA conservation practices were identified as having substantial limitation in the amount of data available for translating between USDA conservation practice codes and Bay Program-approved practice definitions.</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lnSpcReduction="10000"/>
          </a:bodyPr>
          <a:lstStyle/>
          <a:p>
            <a:r>
              <a:rPr lang="en-US" b="1" dirty="0" smtClean="0">
                <a:solidFill>
                  <a:srgbClr val="0070C0"/>
                </a:solidFill>
              </a:rPr>
              <a:t>Accounting for Non-cost Share Practices</a:t>
            </a:r>
            <a:endParaRPr lang="en-US" sz="2800" b="1" dirty="0" smtClean="0"/>
          </a:p>
          <a:p>
            <a:pPr lvl="1"/>
            <a:r>
              <a:rPr lang="en-US" dirty="0" smtClean="0"/>
              <a:t>For practices installed outside of a regulatory program and without the assistance of a federal or state cost-shared program, there is no permit or contractual vehicle to ensure adherence to specific practice standards, specific planning requirements, and project performance. </a:t>
            </a:r>
            <a:br>
              <a:rPr lang="en-US" dirty="0" smtClean="0"/>
            </a:br>
            <a:endParaRPr lang="en-US" dirty="0" smtClean="0"/>
          </a:p>
          <a:p>
            <a:pPr lvl="1"/>
            <a:r>
              <a:rPr lang="en-US" dirty="0" smtClean="0"/>
              <a:t>Typically there is no established mechanism for requiring reporting or monitoring through time or for ensuring public access to the practice data.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Accounting for Non-cost Share Practices</a:t>
            </a:r>
            <a:endParaRPr lang="en-US" sz="2800" b="1" dirty="0" smtClean="0"/>
          </a:p>
          <a:p>
            <a:pPr lvl="1"/>
            <a:r>
              <a:rPr lang="en-US" dirty="0" smtClean="0"/>
              <a:t>The  </a:t>
            </a:r>
            <a:r>
              <a:rPr lang="en-US" i="1" u="sng" dirty="0" smtClean="0"/>
              <a:t>CBP Resource Improvement Practice Definitions and Verification Visual Indicators Report </a:t>
            </a:r>
            <a:r>
              <a:rPr lang="en-US" dirty="0" smtClean="0"/>
              <a:t>provides partners with the guidance required for the collection and verification of non-cost-shared agricultural conservation practices that meet Bay Program partners’ BMP definitions and establish definitions and verifications methods for Resource Improvement Practices.</a:t>
            </a:r>
            <a:endParaRPr lang="en-US" sz="5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lnSpcReduction="10000"/>
          </a:bodyPr>
          <a:lstStyle/>
          <a:p>
            <a:r>
              <a:rPr lang="en-US" b="1" dirty="0" smtClean="0">
                <a:solidFill>
                  <a:srgbClr val="0070C0"/>
                </a:solidFill>
              </a:rPr>
              <a:t>Preventing Double-counting</a:t>
            </a:r>
            <a:endParaRPr lang="en-US" sz="2800" b="1" dirty="0" smtClean="0"/>
          </a:p>
          <a:p>
            <a:pPr lvl="1"/>
            <a:r>
              <a:rPr lang="en-US" dirty="0" smtClean="0"/>
              <a:t>There are many situations where a jurisdiction tracks an implemented conservation practice and the USDA also tracks the identical practice. Typically, both the state and the USDA are tracking the same practice, because they both provided financial assistance to the farmer for the practice implementation. </a:t>
            </a:r>
            <a:br>
              <a:rPr lang="en-US" dirty="0" smtClean="0"/>
            </a:br>
            <a:endParaRPr lang="en-US" dirty="0" smtClean="0"/>
          </a:p>
          <a:p>
            <a:pPr lvl="1"/>
            <a:r>
              <a:rPr lang="en-US" dirty="0" smtClean="0"/>
              <a:t>To prevent double counting, the six watershed states have employed various techniques to address this issue. </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Cleaning Up Historic BMP Data</a:t>
            </a:r>
            <a:endParaRPr lang="en-US" sz="2800" b="1" dirty="0" smtClean="0"/>
          </a:p>
          <a:p>
            <a:pPr lvl="1"/>
            <a:r>
              <a:rPr lang="en-US" dirty="0" smtClean="0"/>
              <a:t>The Bay Program’s partners are attempting to create more accurate BMP records from 1985 through the present to better support the basin-wide and Bay-wide efforts underway and explain observed long-term water quality trends in the hundreds of monitoring stations across the watershed and tidal waters. </a:t>
            </a:r>
            <a:endParaRPr lang="en-US" sz="5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b="1" dirty="0" smtClean="0">
                <a:solidFill>
                  <a:srgbClr val="0070C0"/>
                </a:solidFill>
              </a:rPr>
              <a:t>Evaluation and Oversight</a:t>
            </a:r>
            <a:endParaRPr lang="en-US" sz="2800" b="1" dirty="0" smtClean="0"/>
          </a:p>
          <a:p>
            <a:pPr lvl="1"/>
            <a:r>
              <a:rPr lang="en-US" dirty="0" smtClean="0"/>
              <a:t>Bay Program partners have agreed to a suite of ongoing evaluation and oversight procedures and processes to ensure the five BMP verification principles adopted by partners are adhered to and effectively carried out.</a:t>
            </a:r>
            <a:br>
              <a:rPr lang="en-US" dirty="0" smtClean="0"/>
            </a:br>
            <a:r>
              <a:rPr lang="en-US" dirty="0" smtClean="0"/>
              <a:t> </a:t>
            </a:r>
          </a:p>
          <a:p>
            <a:pPr lvl="1"/>
            <a:r>
              <a:rPr lang="en-US" dirty="0" smtClean="0"/>
              <a:t>These procedures and processes also reflect the Bay Program partners’ commitment to adapt to new scientific findings and experiences from verification efforts underway.</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92500" lnSpcReduction="20000"/>
          </a:bodyPr>
          <a:lstStyle/>
          <a:p>
            <a:r>
              <a:rPr lang="en-US" dirty="0" smtClean="0"/>
              <a:t>Agriculture Workgroup (AgWG)</a:t>
            </a:r>
            <a:br>
              <a:rPr lang="en-US" dirty="0" smtClean="0"/>
            </a:br>
            <a:endParaRPr lang="en-US" sz="1400" dirty="0" smtClean="0"/>
          </a:p>
          <a:p>
            <a:pPr lvl="1"/>
            <a:r>
              <a:rPr lang="en-US" dirty="0" smtClean="0"/>
              <a:t>Agricultural forum for federal, state, and local agencies, conservation districts, universities, agri-business, and the corporate sector.</a:t>
            </a:r>
          </a:p>
          <a:p>
            <a:pPr lvl="1"/>
            <a:r>
              <a:rPr lang="en-US" dirty="0" smtClean="0"/>
              <a:t>Recommend prioritization of federal and state technical and financial resources on specific practices.</a:t>
            </a:r>
          </a:p>
          <a:p>
            <a:pPr lvl="1"/>
            <a:r>
              <a:rPr lang="en-US" dirty="0" smtClean="0"/>
              <a:t>Technical leadership to support the development and implementation of agricultural elements of the Chesapeake Bay TMDL.   </a:t>
            </a:r>
          </a:p>
          <a:p>
            <a:pPr lvl="1"/>
            <a:r>
              <a:rPr lang="en-US" dirty="0" smtClean="0"/>
              <a:t>Identify, define, quantify, and incorporate agricultural conservation practices into the Chesapeake Bay Program modeling tools.</a:t>
            </a: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fontScale="92500" lnSpcReduction="10000"/>
          </a:bodyPr>
          <a:lstStyle/>
          <a:p>
            <a:r>
              <a:rPr lang="en-US" b="1" dirty="0" smtClean="0">
                <a:solidFill>
                  <a:srgbClr val="0070C0"/>
                </a:solidFill>
              </a:rPr>
              <a:t>Communications and Outreach </a:t>
            </a:r>
            <a:endParaRPr lang="en-US" sz="2800" b="1" dirty="0" smtClean="0"/>
          </a:p>
          <a:p>
            <a:pPr lvl="1"/>
            <a:r>
              <a:rPr lang="en-US" dirty="0" smtClean="0"/>
              <a:t>The Bay Program has developed a BMP verification communications and outreach strategy to enable partners to have consistent, clear internal messages as they gradually build toward public implementation of the BMP verification framework.</a:t>
            </a:r>
            <a:br>
              <a:rPr lang="en-US" dirty="0" smtClean="0"/>
            </a:br>
            <a:r>
              <a:rPr lang="en-US" dirty="0" smtClean="0"/>
              <a:t> </a:t>
            </a:r>
          </a:p>
          <a:p>
            <a:pPr lvl="1"/>
            <a:r>
              <a:rPr lang="en-US" dirty="0" smtClean="0"/>
              <a:t>Having solid internal understanding and messaging will enable Bay Program partners to more smoothly and consistently communicate about BMP verification with various external audiences and “implementers” across the watershed as the BMP verification process moves forward.</a:t>
            </a:r>
            <a:endParaRPr lang="en-US" sz="5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RCSPA00012.pa.tif"/>
          <p:cNvPicPr>
            <a:picLocks noChangeAspect="1"/>
          </p:cNvPicPr>
          <p:nvPr/>
        </p:nvPicPr>
        <p:blipFill>
          <a:blip r:embed="rId2" cstate="print"/>
          <a:stretch>
            <a:fillRect/>
          </a:stretch>
        </p:blipFill>
        <p:spPr>
          <a:xfrm>
            <a:off x="990600" y="1905000"/>
            <a:ext cx="8153400" cy="4953000"/>
          </a:xfrm>
          <a:prstGeom prst="rect">
            <a:avLst/>
          </a:prstGeom>
        </p:spPr>
      </p:pic>
      <p:sp>
        <p:nvSpPr>
          <p:cNvPr id="2" name="Title 1"/>
          <p:cNvSpPr>
            <a:spLocks noGrp="1"/>
          </p:cNvSpPr>
          <p:nvPr>
            <p:ph type="ctrTitle"/>
          </p:nvPr>
        </p:nvSpPr>
        <p:spPr/>
        <p:txBody>
          <a:bodyPr>
            <a:normAutofit/>
          </a:bodyPr>
          <a:lstStyle/>
          <a:p>
            <a:r>
              <a:rPr lang="en-US" dirty="0" smtClean="0"/>
              <a:t>Chesapeake Bay Program: </a:t>
            </a:r>
            <a:br>
              <a:rPr lang="en-US" dirty="0" smtClean="0"/>
            </a:br>
            <a:r>
              <a:rPr lang="en-US" dirty="0" smtClean="0"/>
              <a:t>An Agricultural Perspective </a:t>
            </a:r>
            <a:endParaRPr lang="en-US" dirty="0"/>
          </a:p>
        </p:txBody>
      </p:sp>
      <p:sp>
        <p:nvSpPr>
          <p:cNvPr id="3" name="Subtitle 2"/>
          <p:cNvSpPr>
            <a:spLocks noGrp="1"/>
          </p:cNvSpPr>
          <p:nvPr>
            <p:ph type="subTitle" idx="1"/>
          </p:nvPr>
        </p:nvSpPr>
        <p:spPr>
          <a:xfrm>
            <a:off x="1066800" y="1850064"/>
            <a:ext cx="8077200" cy="5007936"/>
          </a:xfrm>
        </p:spPr>
        <p:txBody>
          <a:bodyPr/>
          <a:lstStyle/>
          <a:p>
            <a:endParaRPr lang="en-US" b="1" dirty="0" smtClean="0">
              <a:solidFill>
                <a:schemeClr val="bg1"/>
              </a:solidFill>
            </a:endParaRPr>
          </a:p>
          <a:p>
            <a:pPr algn="ctr"/>
            <a:r>
              <a:rPr lang="en-US" sz="3200" b="1" dirty="0" smtClean="0">
                <a:solidFill>
                  <a:schemeClr val="bg1"/>
                </a:solidFill>
                <a:effectLst>
                  <a:outerShdw blurRad="38100" dist="38100" dir="2700000" algn="tl">
                    <a:srgbClr val="000000">
                      <a:alpha val="43137"/>
                    </a:srgbClr>
                  </a:outerShdw>
                </a:effectLst>
              </a:rPr>
              <a:t>Agricultural BMP Verification Guidance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752600"/>
            <a:ext cx="7924800" cy="4800600"/>
          </a:xfrm>
        </p:spPr>
        <p:txBody>
          <a:bodyPr>
            <a:normAutofit/>
          </a:bodyPr>
          <a:lstStyle/>
          <a:p>
            <a:r>
              <a:rPr lang="en-US" sz="3000" b="1" dirty="0" smtClean="0">
                <a:solidFill>
                  <a:srgbClr val="0070C0"/>
                </a:solidFill>
              </a:rPr>
              <a:t>Agricultural BMP Verification Guidance - Basic </a:t>
            </a:r>
            <a:r>
              <a:rPr lang="en-US" sz="3000" dirty="0" smtClean="0">
                <a:solidFill>
                  <a:srgbClr val="0070C0"/>
                </a:solidFill>
              </a:rPr>
              <a:t/>
            </a:r>
            <a:br>
              <a:rPr lang="en-US" sz="3000" dirty="0" smtClean="0">
                <a:solidFill>
                  <a:srgbClr val="0070C0"/>
                </a:solidFill>
              </a:rPr>
            </a:br>
            <a:endParaRPr lang="en-US" sz="1200" dirty="0" smtClean="0"/>
          </a:p>
          <a:p>
            <a:pPr lvl="1"/>
            <a:r>
              <a:rPr lang="en-US" b="1" i="1" dirty="0" smtClean="0"/>
              <a:t>Three</a:t>
            </a:r>
            <a:r>
              <a:rPr lang="en-US" dirty="0" smtClean="0"/>
              <a:t> BMP Categories:</a:t>
            </a:r>
          </a:p>
          <a:p>
            <a:pPr lvl="2"/>
            <a:r>
              <a:rPr lang="en-US" dirty="0" smtClean="0"/>
              <a:t>Visual Assessment BMPs: Single Year</a:t>
            </a:r>
          </a:p>
          <a:p>
            <a:pPr lvl="3"/>
            <a:r>
              <a:rPr lang="en-US" dirty="0" smtClean="0"/>
              <a:t>Example- Cover Crops</a:t>
            </a:r>
            <a:br>
              <a:rPr lang="en-US" dirty="0" smtClean="0"/>
            </a:br>
            <a:endParaRPr lang="en-US" dirty="0" smtClean="0"/>
          </a:p>
          <a:p>
            <a:pPr lvl="2"/>
            <a:r>
              <a:rPr lang="en-US" dirty="0" smtClean="0"/>
              <a:t>Visual Assessment BMPs: Multi-Year</a:t>
            </a:r>
          </a:p>
          <a:p>
            <a:pPr lvl="3"/>
            <a:r>
              <a:rPr lang="en-US" dirty="0" smtClean="0"/>
              <a:t>Example- Animal Waste Management Systems</a:t>
            </a:r>
            <a:br>
              <a:rPr lang="en-US" dirty="0" smtClean="0"/>
            </a:br>
            <a:endParaRPr lang="en-US" dirty="0" smtClean="0"/>
          </a:p>
          <a:p>
            <a:pPr lvl="2"/>
            <a:r>
              <a:rPr lang="en-US" dirty="0" smtClean="0"/>
              <a:t>Non-Visual Assessment BMPs</a:t>
            </a:r>
          </a:p>
          <a:p>
            <a:pPr lvl="3"/>
            <a:r>
              <a:rPr lang="en-US" dirty="0" smtClean="0"/>
              <a:t>Example- Nutrient Application Management</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752600"/>
            <a:ext cx="7924800" cy="4800600"/>
          </a:xfrm>
        </p:spPr>
        <p:txBody>
          <a:bodyPr>
            <a:normAutofit fontScale="85000" lnSpcReduction="20000"/>
          </a:bodyPr>
          <a:lstStyle/>
          <a:p>
            <a:r>
              <a:rPr lang="en-US" b="1" dirty="0" smtClean="0">
                <a:solidFill>
                  <a:srgbClr val="0070C0"/>
                </a:solidFill>
              </a:rPr>
              <a:t>Agricultural BMP Verification Guidance - Basic </a:t>
            </a:r>
            <a:r>
              <a:rPr lang="en-US" dirty="0" smtClean="0"/>
              <a:t/>
            </a:r>
            <a:br>
              <a:rPr lang="en-US" dirty="0" smtClean="0"/>
            </a:br>
            <a:endParaRPr lang="en-US" sz="1200" dirty="0" smtClean="0"/>
          </a:p>
          <a:p>
            <a:pPr lvl="1"/>
            <a:r>
              <a:rPr lang="en-US" b="1" i="1" dirty="0" smtClean="0"/>
              <a:t>Four</a:t>
            </a:r>
            <a:r>
              <a:rPr lang="en-US" dirty="0" smtClean="0"/>
              <a:t> BMP Implementation Mechanism Types:</a:t>
            </a:r>
          </a:p>
          <a:p>
            <a:pPr lvl="2"/>
            <a:r>
              <a:rPr lang="en-US" dirty="0" smtClean="0"/>
              <a:t>Non-Cost-Shared BMPs:</a:t>
            </a:r>
          </a:p>
          <a:p>
            <a:pPr lvl="3"/>
            <a:r>
              <a:rPr lang="en-US" dirty="0" smtClean="0"/>
              <a:t>Example- Farmer or privately funded practices. </a:t>
            </a:r>
            <a:br>
              <a:rPr lang="en-US" dirty="0" smtClean="0"/>
            </a:br>
            <a:endParaRPr lang="en-US" dirty="0" smtClean="0"/>
          </a:p>
          <a:p>
            <a:pPr lvl="2"/>
            <a:r>
              <a:rPr lang="en-US" dirty="0" smtClean="0"/>
              <a:t>Cost-Shared BMPs:</a:t>
            </a:r>
          </a:p>
          <a:p>
            <a:pPr lvl="3"/>
            <a:r>
              <a:rPr lang="en-US" dirty="0" smtClean="0"/>
              <a:t>Example- Federal, state and county financial assistance programs.</a:t>
            </a:r>
          </a:p>
          <a:p>
            <a:pPr lvl="3"/>
            <a:r>
              <a:rPr lang="en-US" dirty="0" smtClean="0"/>
              <a:t>Public grant funded NGO programs.  </a:t>
            </a:r>
            <a:br>
              <a:rPr lang="en-US" dirty="0" smtClean="0"/>
            </a:br>
            <a:endParaRPr lang="en-US" dirty="0" smtClean="0"/>
          </a:p>
          <a:p>
            <a:pPr lvl="2"/>
            <a:r>
              <a:rPr lang="en-US" dirty="0" smtClean="0"/>
              <a:t>Regulatory Program BMPs:</a:t>
            </a:r>
          </a:p>
          <a:p>
            <a:pPr lvl="3"/>
            <a:r>
              <a:rPr lang="en-US" dirty="0" smtClean="0"/>
              <a:t>Example- State nutrient management regulatory programs.</a:t>
            </a:r>
            <a:br>
              <a:rPr lang="en-US" dirty="0" smtClean="0"/>
            </a:br>
            <a:r>
              <a:rPr lang="en-US" dirty="0" smtClean="0"/>
              <a:t> </a:t>
            </a:r>
          </a:p>
          <a:p>
            <a:pPr lvl="2"/>
            <a:r>
              <a:rPr lang="en-US" dirty="0" smtClean="0"/>
              <a:t>Permit Program BMPs:</a:t>
            </a:r>
          </a:p>
          <a:p>
            <a:pPr lvl="3"/>
            <a:r>
              <a:rPr lang="en-US" dirty="0" smtClean="0"/>
              <a:t>Example- Federal/state CAFO programs.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752600"/>
            <a:ext cx="7924800" cy="4800600"/>
          </a:xfrm>
        </p:spPr>
        <p:txBody>
          <a:bodyPr>
            <a:normAutofit fontScale="92500"/>
          </a:bodyPr>
          <a:lstStyle/>
          <a:p>
            <a:r>
              <a:rPr lang="en-US" b="1" dirty="0" smtClean="0">
                <a:solidFill>
                  <a:srgbClr val="0070C0"/>
                </a:solidFill>
              </a:rPr>
              <a:t>Agricultural BMP Verification Guidance - Basic</a:t>
            </a:r>
            <a:r>
              <a:rPr lang="en-US" dirty="0" smtClean="0">
                <a:solidFill>
                  <a:srgbClr val="0070C0"/>
                </a:solidFill>
              </a:rPr>
              <a:t>  </a:t>
            </a:r>
            <a:r>
              <a:rPr lang="en-US" dirty="0" smtClean="0"/>
              <a:t/>
            </a:r>
            <a:br>
              <a:rPr lang="en-US" dirty="0" smtClean="0"/>
            </a:br>
            <a:endParaRPr lang="en-US" sz="1200" dirty="0" smtClean="0"/>
          </a:p>
          <a:p>
            <a:pPr lvl="1"/>
            <a:r>
              <a:rPr lang="en-US" b="1" i="1" dirty="0" smtClean="0"/>
              <a:t>Two</a:t>
            </a:r>
            <a:r>
              <a:rPr lang="en-US" b="1" dirty="0" smtClean="0"/>
              <a:t> </a:t>
            </a:r>
            <a:r>
              <a:rPr lang="en-US" dirty="0" smtClean="0"/>
              <a:t>Verification Inspection Categories: </a:t>
            </a:r>
          </a:p>
          <a:p>
            <a:pPr lvl="2"/>
            <a:r>
              <a:rPr lang="en-US" dirty="0" smtClean="0"/>
              <a:t>Initial Inspections: </a:t>
            </a:r>
          </a:p>
          <a:p>
            <a:pPr lvl="3"/>
            <a:r>
              <a:rPr lang="en-US" dirty="0" smtClean="0"/>
              <a:t>Example- BMP Implementation inspections for cost-shared BMPs. </a:t>
            </a:r>
          </a:p>
          <a:p>
            <a:pPr lvl="3"/>
            <a:r>
              <a:rPr lang="en-US" dirty="0" smtClean="0"/>
              <a:t>Initial BMP identification assessments for non-cost  shared BMPs. </a:t>
            </a:r>
            <a:br>
              <a:rPr lang="en-US" dirty="0" smtClean="0"/>
            </a:br>
            <a:endParaRPr lang="en-US" dirty="0" smtClean="0"/>
          </a:p>
          <a:p>
            <a:pPr lvl="2"/>
            <a:r>
              <a:rPr lang="en-US" dirty="0" smtClean="0"/>
              <a:t>Follow-up Checks: </a:t>
            </a:r>
          </a:p>
          <a:p>
            <a:pPr lvl="3"/>
            <a:r>
              <a:rPr lang="en-US" dirty="0" smtClean="0"/>
              <a:t>Example- O &amp; M compliance inspections for federal, state,  and county contractual BMPs.</a:t>
            </a:r>
          </a:p>
          <a:p>
            <a:pPr lvl="3"/>
            <a:r>
              <a:rPr lang="en-US" dirty="0" smtClean="0"/>
              <a:t>Compliance inspections for regulatory or permit state programs.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fontScale="92500" lnSpcReduction="10000"/>
          </a:bodyPr>
          <a:lstStyle/>
          <a:p>
            <a:r>
              <a:rPr lang="en-US" b="1" dirty="0" smtClean="0">
                <a:solidFill>
                  <a:srgbClr val="0070C0"/>
                </a:solidFill>
              </a:rPr>
              <a:t>Agricultural BMP Verification Guidance - Basic </a:t>
            </a:r>
            <a:r>
              <a:rPr lang="en-US" dirty="0" smtClean="0">
                <a:solidFill>
                  <a:srgbClr val="0070C0"/>
                </a:solidFill>
              </a:rPr>
              <a:t>  </a:t>
            </a:r>
            <a:r>
              <a:rPr lang="en-US" dirty="0" smtClean="0"/>
              <a:t/>
            </a:r>
            <a:br>
              <a:rPr lang="en-US" dirty="0" smtClean="0"/>
            </a:br>
            <a:endParaRPr lang="en-US" sz="1200" dirty="0" smtClean="0"/>
          </a:p>
          <a:p>
            <a:pPr lvl="1"/>
            <a:r>
              <a:rPr lang="en-US" b="1" i="1" dirty="0" smtClean="0"/>
              <a:t>Three</a:t>
            </a:r>
            <a:r>
              <a:rPr lang="en-US" b="1" dirty="0" smtClean="0"/>
              <a:t> </a:t>
            </a:r>
            <a:r>
              <a:rPr lang="en-US" dirty="0" smtClean="0"/>
              <a:t>Verification Inspection Levels:  </a:t>
            </a:r>
          </a:p>
          <a:p>
            <a:pPr lvl="2">
              <a:buNone/>
            </a:pPr>
            <a:r>
              <a:rPr lang="en-US" dirty="0" smtClean="0"/>
              <a:t>Initial Inspections: </a:t>
            </a:r>
          </a:p>
          <a:p>
            <a:pPr lvl="3">
              <a:buNone/>
            </a:pPr>
            <a:r>
              <a:rPr lang="en-US" dirty="0" smtClean="0"/>
              <a:t>Minimum 100% BMP implementation inspections for cost-shared BMPs or initial BMP identification assessments.</a:t>
            </a:r>
          </a:p>
          <a:p>
            <a:pPr lvl="3">
              <a:buNone/>
            </a:pPr>
            <a:r>
              <a:rPr lang="en-US" dirty="0" smtClean="0"/>
              <a:t>Transect sub-sampling allowed for Visual Assessment BMPs: Single Year.  </a:t>
            </a:r>
            <a:br>
              <a:rPr lang="en-US" dirty="0" smtClean="0"/>
            </a:br>
            <a:endParaRPr lang="en-US" dirty="0" smtClean="0"/>
          </a:p>
          <a:p>
            <a:pPr lvl="2">
              <a:buNone/>
            </a:pPr>
            <a:r>
              <a:rPr lang="en-US" dirty="0" smtClean="0"/>
              <a:t>Follow-up Checks:</a:t>
            </a:r>
          </a:p>
          <a:p>
            <a:pPr lvl="3">
              <a:buNone/>
            </a:pPr>
            <a:r>
              <a:rPr lang="en-US" dirty="0" smtClean="0"/>
              <a:t>Minimum 10% sub-sampling for BMPs accounting for more than 5 percent of the state WIP sector goals.</a:t>
            </a:r>
          </a:p>
          <a:p>
            <a:pPr lvl="3">
              <a:buNone/>
            </a:pPr>
            <a:r>
              <a:rPr lang="en-US" dirty="0" smtClean="0"/>
              <a:t>Minimum 5% sub-sampling for BMPS accounting for 5 percent or less of the state WIP sector goals.</a:t>
            </a:r>
          </a:p>
          <a:p>
            <a:pPr lvl="3">
              <a:buNone/>
            </a:pPr>
            <a:r>
              <a:rPr lang="en-US" dirty="0" smtClean="0"/>
              <a:t>Minimum once per 5-year permit program  BMPs.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620000" cy="4648200"/>
          </a:xfrm>
        </p:spPr>
        <p:txBody>
          <a:bodyPr>
            <a:normAutofit lnSpcReduction="10000"/>
          </a:bodyPr>
          <a:lstStyle/>
          <a:p>
            <a:r>
              <a:rPr lang="en-US" b="1" dirty="0" smtClean="0">
                <a:solidFill>
                  <a:srgbClr val="0070C0"/>
                </a:solidFill>
              </a:rPr>
              <a:t>Agricultural Verification Guidance – Verification Matrix</a:t>
            </a:r>
          </a:p>
          <a:p>
            <a:pPr lvl="2"/>
            <a:r>
              <a:rPr lang="en-US" sz="2800" dirty="0" smtClean="0"/>
              <a:t>Organized by BMP Categories: </a:t>
            </a:r>
          </a:p>
          <a:p>
            <a:pPr lvl="3"/>
            <a:r>
              <a:rPr lang="en-US" sz="2800" dirty="0" smtClean="0"/>
              <a:t>Visual Assessment BMPs: Single Year</a:t>
            </a:r>
          </a:p>
          <a:p>
            <a:pPr lvl="3"/>
            <a:r>
              <a:rPr lang="en-US" sz="2800" dirty="0" smtClean="0"/>
              <a:t>Visual Assessment BMPs: Multi-Year</a:t>
            </a:r>
          </a:p>
          <a:p>
            <a:pPr lvl="3"/>
            <a:r>
              <a:rPr lang="en-US" sz="2800" dirty="0" smtClean="0"/>
              <a:t>Non-Visual Assessment BMPs</a:t>
            </a:r>
            <a:br>
              <a:rPr lang="en-US" sz="2800" dirty="0" smtClean="0"/>
            </a:br>
            <a:endParaRPr lang="en-US" sz="2800" dirty="0" smtClean="0"/>
          </a:p>
          <a:p>
            <a:pPr lvl="2"/>
            <a:r>
              <a:rPr lang="en-US" sz="3200" dirty="0" smtClean="0"/>
              <a:t>Provides examples of recommended and non-recommended verification methods.</a:t>
            </a:r>
          </a:p>
        </p:txBody>
      </p:sp>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8153400" cy="5105400"/>
          </a:xfrm>
        </p:spPr>
        <p:txBody>
          <a:bodyPr>
            <a:normAutofit fontScale="92500" lnSpcReduction="10000"/>
          </a:bodyPr>
          <a:lstStyle/>
          <a:p>
            <a:r>
              <a:rPr lang="en-US" b="1" dirty="0" smtClean="0">
                <a:solidFill>
                  <a:srgbClr val="0070C0"/>
                </a:solidFill>
              </a:rPr>
              <a:t>Agricultural Verification Guidance – Alternative Approach</a:t>
            </a:r>
            <a:br>
              <a:rPr lang="en-US" b="1" dirty="0" smtClean="0">
                <a:solidFill>
                  <a:srgbClr val="0070C0"/>
                </a:solidFill>
              </a:rPr>
            </a:br>
            <a:endParaRPr lang="en-US" dirty="0" smtClean="0"/>
          </a:p>
          <a:p>
            <a:pPr lvl="1"/>
            <a:r>
              <a:rPr lang="en-US" dirty="0" smtClean="0"/>
              <a:t>The AgWG developed a statistical analysis approach based on research and existing examples.</a:t>
            </a:r>
            <a:br>
              <a:rPr lang="en-US" dirty="0" smtClean="0"/>
            </a:br>
            <a:endParaRPr lang="en-US" dirty="0" smtClean="0"/>
          </a:p>
          <a:p>
            <a:pPr lvl="1"/>
            <a:r>
              <a:rPr lang="en-US" dirty="0" smtClean="0"/>
              <a:t>Emphasis of verification based on physical lifespan of BMP and vulnerability of BMP to be modified or removed.</a:t>
            </a:r>
            <a:br>
              <a:rPr lang="en-US" dirty="0" smtClean="0"/>
            </a:br>
            <a:endParaRPr lang="en-US" dirty="0" smtClean="0"/>
          </a:p>
          <a:p>
            <a:pPr lvl="1"/>
            <a:r>
              <a:rPr lang="en-US" dirty="0" smtClean="0"/>
              <a:t>Higher levels of follow-up verification required for annual BMPs vs. structural.  </a:t>
            </a:r>
            <a:endParaRPr lang="en-US" dirty="0"/>
          </a:p>
        </p:txBody>
      </p:sp>
      <p:sp>
        <p:nvSpPr>
          <p:cNvPr id="3" name="Title 2"/>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8153400" cy="5105400"/>
          </a:xfrm>
        </p:spPr>
        <p:txBody>
          <a:bodyPr>
            <a:normAutofit fontScale="85000" lnSpcReduction="20000"/>
          </a:bodyPr>
          <a:lstStyle/>
          <a:p>
            <a:r>
              <a:rPr lang="en-US" b="1" dirty="0" smtClean="0">
                <a:solidFill>
                  <a:srgbClr val="0070C0"/>
                </a:solidFill>
              </a:rPr>
              <a:t>Agricultural Verification Guidance – Alternative Approach</a:t>
            </a:r>
            <a:br>
              <a:rPr lang="en-US" b="1" dirty="0" smtClean="0">
                <a:solidFill>
                  <a:srgbClr val="0070C0"/>
                </a:solidFill>
              </a:rPr>
            </a:br>
            <a:endParaRPr lang="en-US" dirty="0" smtClean="0"/>
          </a:p>
          <a:p>
            <a:pPr lvl="1"/>
            <a:r>
              <a:rPr lang="en-US" dirty="0" smtClean="0"/>
              <a:t>A jurisdiction may propose an alternative strategy for follow up sub-sampling for BMPs achieving greater than 5% of the jurisdiction’s agricultural sector annual progress nutrient and/or sediment load reductions.</a:t>
            </a:r>
            <a:br>
              <a:rPr lang="en-US" dirty="0" smtClean="0"/>
            </a:br>
            <a:r>
              <a:rPr lang="en-US" dirty="0" smtClean="0"/>
              <a:t>  </a:t>
            </a:r>
          </a:p>
          <a:p>
            <a:pPr lvl="1"/>
            <a:r>
              <a:rPr lang="en-US" dirty="0" smtClean="0"/>
              <a:t>Any such alternative shall be accompanied by a justification providing the rationale for the alternative.</a:t>
            </a:r>
            <a:br>
              <a:rPr lang="en-US" dirty="0" smtClean="0"/>
            </a:br>
            <a:r>
              <a:rPr lang="en-US" dirty="0" smtClean="0"/>
              <a:t>  </a:t>
            </a:r>
          </a:p>
          <a:p>
            <a:pPr lvl="1"/>
            <a:r>
              <a:rPr lang="en-US" dirty="0" smtClean="0"/>
              <a:t>The BMP Verification Review Panel shall review the alternative percentage and justification and make a recommendation to EPA on the adequacy of the alternative. </a:t>
            </a:r>
            <a:endParaRPr lang="en-US" dirty="0"/>
          </a:p>
        </p:txBody>
      </p:sp>
      <p:sp>
        <p:nvSpPr>
          <p:cNvPr id="3" name="Title 2"/>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CSWI00035.tif NM.jpg"/>
          <p:cNvPicPr>
            <a:picLocks noChangeAspect="1"/>
          </p:cNvPicPr>
          <p:nvPr/>
        </p:nvPicPr>
        <p:blipFill>
          <a:blip r:embed="rId2" cstate="print"/>
          <a:stretch>
            <a:fillRect/>
          </a:stretch>
        </p:blipFill>
        <p:spPr>
          <a:xfrm>
            <a:off x="990600" y="1828800"/>
            <a:ext cx="8153400" cy="5029200"/>
          </a:xfrm>
          <a:prstGeom prst="rect">
            <a:avLst/>
          </a:prstGeom>
        </p:spPr>
      </p:pic>
      <p:sp>
        <p:nvSpPr>
          <p:cNvPr id="2" name="Title 1"/>
          <p:cNvSpPr>
            <a:spLocks noGrp="1"/>
          </p:cNvSpPr>
          <p:nvPr>
            <p:ph type="ctrTitle"/>
          </p:nvPr>
        </p:nvSpPr>
        <p:spPr/>
        <p:txBody>
          <a:bodyPr>
            <a:normAutofit/>
          </a:bodyPr>
          <a:lstStyle/>
          <a:p>
            <a:r>
              <a:rPr lang="en-US" dirty="0" smtClean="0"/>
              <a:t>Chesapeake Bay Program: </a:t>
            </a:r>
            <a:br>
              <a:rPr lang="en-US" dirty="0" smtClean="0"/>
            </a:br>
            <a:r>
              <a:rPr lang="en-US" dirty="0" smtClean="0"/>
              <a:t>An Agricultural Perspective </a:t>
            </a:r>
            <a:endParaRPr lang="en-US" dirty="0"/>
          </a:p>
        </p:txBody>
      </p:sp>
      <p:sp>
        <p:nvSpPr>
          <p:cNvPr id="3" name="Subtitle 2"/>
          <p:cNvSpPr>
            <a:spLocks noGrp="1"/>
          </p:cNvSpPr>
          <p:nvPr>
            <p:ph type="subTitle" idx="1"/>
          </p:nvPr>
        </p:nvSpPr>
        <p:spPr>
          <a:xfrm>
            <a:off x="1066800" y="1850064"/>
            <a:ext cx="8077200" cy="5007936"/>
          </a:xfrm>
        </p:spPr>
        <p:txBody>
          <a:bodyPr/>
          <a:lstStyle/>
          <a:p>
            <a:endParaRPr lang="en-US"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r"/>
            <a:r>
              <a:rPr lang="en-US" sz="3200" b="1" dirty="0" smtClean="0">
                <a:solidFill>
                  <a:schemeClr val="bg1"/>
                </a:solidFill>
                <a:effectLst>
                  <a:outerShdw blurRad="38100" dist="38100" dir="2700000" algn="tl">
                    <a:srgbClr val="000000">
                      <a:alpha val="43137"/>
                    </a:srgbClr>
                  </a:outerShdw>
                </a:effectLst>
              </a:rPr>
              <a:t>Agricultural BMP Verification &amp; You</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70000" lnSpcReduction="20000"/>
          </a:bodyPr>
          <a:lstStyle/>
          <a:p>
            <a:r>
              <a:rPr lang="en-US" dirty="0" smtClean="0"/>
              <a:t>Agriculture Workgroup (AgWG)</a:t>
            </a:r>
            <a:br>
              <a:rPr lang="en-US" dirty="0" smtClean="0"/>
            </a:br>
            <a:endParaRPr lang="en-US" sz="1400" dirty="0" smtClean="0"/>
          </a:p>
          <a:p>
            <a:pPr lvl="0"/>
            <a:r>
              <a:rPr lang="en-US" dirty="0" smtClean="0"/>
              <a:t>Signatory Members from each Chesapeake Bay Program Partnership Agreement signatory with the exception of Washington DC [up to 8 signatory members (one each) with an alternate identified] </a:t>
            </a:r>
            <a:br>
              <a:rPr lang="en-US" dirty="0" smtClean="0"/>
            </a:br>
            <a:endParaRPr lang="en-US" sz="2800" dirty="0" smtClean="0"/>
          </a:p>
          <a:p>
            <a:pPr lvl="1"/>
            <a:r>
              <a:rPr lang="en-US" dirty="0" smtClean="0"/>
              <a:t>Chesapeake Bay Commission</a:t>
            </a:r>
            <a:endParaRPr lang="en-US" sz="2400" dirty="0" smtClean="0"/>
          </a:p>
          <a:p>
            <a:pPr lvl="1"/>
            <a:r>
              <a:rPr lang="en-US" dirty="0" smtClean="0"/>
              <a:t>Delaware</a:t>
            </a:r>
            <a:endParaRPr lang="en-US" sz="2400" dirty="0" smtClean="0"/>
          </a:p>
          <a:p>
            <a:pPr lvl="1"/>
            <a:r>
              <a:rPr lang="en-US" dirty="0" smtClean="0"/>
              <a:t>Maryland</a:t>
            </a:r>
            <a:endParaRPr lang="en-US" sz="2400" dirty="0" smtClean="0"/>
          </a:p>
          <a:p>
            <a:pPr lvl="1"/>
            <a:r>
              <a:rPr lang="en-US" dirty="0" smtClean="0"/>
              <a:t>New York</a:t>
            </a:r>
            <a:endParaRPr lang="en-US" sz="2400" dirty="0" smtClean="0"/>
          </a:p>
          <a:p>
            <a:pPr lvl="1"/>
            <a:r>
              <a:rPr lang="en-US" dirty="0" smtClean="0"/>
              <a:t>Pennsylvania</a:t>
            </a:r>
            <a:endParaRPr lang="en-US" sz="2400" dirty="0" smtClean="0"/>
          </a:p>
          <a:p>
            <a:pPr lvl="1"/>
            <a:r>
              <a:rPr lang="en-US" dirty="0" smtClean="0"/>
              <a:t>West Virginia</a:t>
            </a:r>
            <a:endParaRPr lang="en-US" sz="2400" dirty="0" smtClean="0"/>
          </a:p>
          <a:p>
            <a:pPr lvl="1"/>
            <a:r>
              <a:rPr lang="en-US" dirty="0" smtClean="0"/>
              <a:t>Virginia </a:t>
            </a:r>
          </a:p>
          <a:p>
            <a:pPr lvl="1"/>
            <a:r>
              <a:rPr lang="en-US" dirty="0" smtClean="0"/>
              <a:t>US EPA</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MP-Verification-2015-Timeline-Graphic.png"/>
          <p:cNvPicPr>
            <a:picLocks noChangeAspect="1" noChangeArrowheads="1"/>
          </p:cNvPicPr>
          <p:nvPr/>
        </p:nvPicPr>
        <p:blipFill>
          <a:blip r:embed="rId2" cstate="print"/>
          <a:srcRect/>
          <a:stretch>
            <a:fillRect/>
          </a:stretch>
        </p:blipFill>
        <p:spPr bwMode="auto">
          <a:xfrm>
            <a:off x="990600" y="1714500"/>
            <a:ext cx="8153400" cy="5143500"/>
          </a:xfrm>
          <a:prstGeom prst="rect">
            <a:avLst/>
          </a:prstGeom>
          <a:noFill/>
        </p:spPr>
      </p:pic>
      <p:sp>
        <p:nvSpPr>
          <p:cNvPr id="5" name="Title 4"/>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dirty="0" smtClean="0">
                <a:solidFill>
                  <a:srgbClr val="0070C0"/>
                </a:solidFill>
              </a:rPr>
              <a:t>When is BMP Verification Coming?</a:t>
            </a:r>
          </a:p>
          <a:p>
            <a:pPr lvl="1"/>
            <a:r>
              <a:rPr lang="en-US" dirty="0" smtClean="0"/>
              <a:t>The Bay jurisdictions have submitting their final BMP verification plans to EPA for review.</a:t>
            </a:r>
            <a:br>
              <a:rPr lang="en-US" dirty="0" smtClean="0"/>
            </a:br>
            <a:endParaRPr lang="en-US" dirty="0" smtClean="0"/>
          </a:p>
          <a:p>
            <a:pPr lvl="1"/>
            <a:r>
              <a:rPr lang="en-US" dirty="0" smtClean="0"/>
              <a:t>There is a two-year phase-in period for the BMP verifications plans to be fully implemented (2017).</a:t>
            </a:r>
            <a:br>
              <a:rPr lang="en-US" dirty="0" smtClean="0"/>
            </a:br>
            <a:endParaRPr lang="en-US" dirty="0" smtClean="0"/>
          </a:p>
          <a:p>
            <a:pPr lvl="1"/>
            <a:r>
              <a:rPr lang="en-US" dirty="0" smtClean="0"/>
              <a:t>By 2018, BMP implementation data reported by the jurisdictions for credit towards their TMDL goals will be need to be verified.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676400"/>
            <a:ext cx="8077200" cy="5181600"/>
          </a:xfrm>
        </p:spPr>
        <p:txBody>
          <a:bodyPr>
            <a:normAutofit/>
          </a:bodyPr>
          <a:lstStyle/>
          <a:p>
            <a:r>
              <a:rPr lang="en-US" dirty="0" smtClean="0">
                <a:solidFill>
                  <a:srgbClr val="0070C0"/>
                </a:solidFill>
              </a:rPr>
              <a:t>What Does BMP Verification Mean to Me?</a:t>
            </a:r>
          </a:p>
          <a:p>
            <a:pPr lvl="1"/>
            <a:r>
              <a:rPr lang="en-US" dirty="0" smtClean="0"/>
              <a:t>Landowners:  Potentially increased compliance visits for contractual and permitted operations. </a:t>
            </a:r>
            <a:br>
              <a:rPr lang="en-US" dirty="0" smtClean="0"/>
            </a:br>
            <a:endParaRPr lang="en-US" dirty="0" smtClean="0"/>
          </a:p>
          <a:p>
            <a:pPr lvl="1"/>
            <a:r>
              <a:rPr lang="en-US" dirty="0" smtClean="0"/>
              <a:t>Conservation Partners: Potentially more time dedicated to verifying past conservation projects and non-cost shared practices.   </a:t>
            </a:r>
            <a:br>
              <a:rPr lang="en-US" dirty="0" smtClean="0"/>
            </a:br>
            <a:endParaRPr lang="en-US" dirty="0" smtClean="0"/>
          </a:p>
          <a:p>
            <a:pPr lvl="1"/>
            <a:r>
              <a:rPr lang="en-US" dirty="0" smtClean="0"/>
              <a:t>Service Providers:  New potential opportunities for cooperating with local conservation and academic partners.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2057400" y="274638"/>
            <a:ext cx="7086600" cy="1143000"/>
          </a:xfrm>
        </p:spPr>
        <p:txBody>
          <a:bodyPr/>
          <a:lstStyle/>
          <a:p>
            <a:r>
              <a:rPr lang="en-US" dirty="0">
                <a:effectLst>
                  <a:outerShdw blurRad="38100" dist="38100" dir="2700000" algn="tl">
                    <a:srgbClr val="FFFFFF"/>
                  </a:outerShdw>
                </a:effectLst>
              </a:rPr>
              <a:t>Questions &amp; Comments</a:t>
            </a:r>
          </a:p>
        </p:txBody>
      </p:sp>
      <p:sp>
        <p:nvSpPr>
          <p:cNvPr id="14" name="Slide Number Placeholder 5"/>
          <p:cNvSpPr>
            <a:spLocks noGrp="1"/>
          </p:cNvSpPr>
          <p:nvPr>
            <p:ph type="sldNum" sz="quarter" idx="12"/>
          </p:nvPr>
        </p:nvSpPr>
        <p:spPr/>
        <p:txBody>
          <a:bodyPr/>
          <a:lstStyle/>
          <a:p>
            <a:fld id="{5E9F63E2-E6F5-4FDE-A00E-7CD6B939F4AE}" type="slidenum">
              <a:rPr lang="en-US"/>
              <a:pPr/>
              <a:t>63</a:t>
            </a:fld>
            <a:endParaRPr lang="en-US" dirty="0"/>
          </a:p>
        </p:txBody>
      </p:sp>
      <p:pic>
        <p:nvPicPr>
          <p:cNvPr id="150530" name="Picture 2" descr="cbp_556"/>
          <p:cNvPicPr>
            <a:picLocks noChangeAspect="1" noChangeArrowheads="1"/>
          </p:cNvPicPr>
          <p:nvPr/>
        </p:nvPicPr>
        <p:blipFill>
          <a:blip r:embed="rId2" cstate="print"/>
          <a:srcRect/>
          <a:stretch>
            <a:fillRect/>
          </a:stretch>
        </p:blipFill>
        <p:spPr bwMode="auto">
          <a:xfrm>
            <a:off x="2819400" y="1219200"/>
            <a:ext cx="1909763" cy="2819400"/>
          </a:xfrm>
          <a:prstGeom prst="rect">
            <a:avLst/>
          </a:prstGeom>
          <a:noFill/>
        </p:spPr>
      </p:pic>
      <p:pic>
        <p:nvPicPr>
          <p:cNvPr id="150531" name="Picture 3"/>
          <p:cNvPicPr>
            <a:picLocks noChangeAspect="1" noChangeArrowheads="1"/>
          </p:cNvPicPr>
          <p:nvPr/>
        </p:nvPicPr>
        <p:blipFill>
          <a:blip r:embed="rId3" cstate="print"/>
          <a:srcRect/>
          <a:stretch>
            <a:fillRect/>
          </a:stretch>
        </p:blipFill>
        <p:spPr bwMode="auto">
          <a:xfrm>
            <a:off x="0" y="1219200"/>
            <a:ext cx="2881313" cy="4419600"/>
          </a:xfrm>
          <a:prstGeom prst="rect">
            <a:avLst/>
          </a:prstGeom>
          <a:noFill/>
          <a:ln w="9525">
            <a:noFill/>
            <a:miter lim="800000"/>
            <a:headEnd/>
            <a:tailEnd/>
          </a:ln>
          <a:effectLst/>
        </p:spPr>
      </p:pic>
      <p:pic>
        <p:nvPicPr>
          <p:cNvPr id="150532" name="Picture 4"/>
          <p:cNvPicPr>
            <a:picLocks noChangeAspect="1" noChangeArrowheads="1"/>
          </p:cNvPicPr>
          <p:nvPr/>
        </p:nvPicPr>
        <p:blipFill>
          <a:blip r:embed="rId4" cstate="print"/>
          <a:srcRect/>
          <a:stretch>
            <a:fillRect/>
          </a:stretch>
        </p:blipFill>
        <p:spPr bwMode="auto">
          <a:xfrm>
            <a:off x="4419600" y="1216025"/>
            <a:ext cx="4724400" cy="3203575"/>
          </a:xfrm>
          <a:prstGeom prst="rect">
            <a:avLst/>
          </a:prstGeom>
          <a:noFill/>
          <a:ln w="9525">
            <a:noFill/>
            <a:miter lim="800000"/>
            <a:headEnd/>
            <a:tailEnd/>
          </a:ln>
          <a:effectLst/>
        </p:spPr>
      </p:pic>
      <p:pic>
        <p:nvPicPr>
          <p:cNvPr id="150534" name="Picture 6" descr="MCj04315480000[1]"/>
          <p:cNvPicPr>
            <a:picLocks noChangeAspect="1" noChangeArrowheads="1"/>
          </p:cNvPicPr>
          <p:nvPr/>
        </p:nvPicPr>
        <p:blipFill>
          <a:blip r:embed="rId5" cstate="print"/>
          <a:srcRect/>
          <a:stretch>
            <a:fillRect/>
          </a:stretch>
        </p:blipFill>
        <p:spPr bwMode="auto">
          <a:xfrm>
            <a:off x="381000" y="0"/>
            <a:ext cx="1752600" cy="1752600"/>
          </a:xfrm>
          <a:prstGeom prst="rect">
            <a:avLst/>
          </a:prstGeom>
          <a:noFill/>
        </p:spPr>
      </p:pic>
      <p:sp>
        <p:nvSpPr>
          <p:cNvPr id="150535" name="Rectangle 7"/>
          <p:cNvSpPr>
            <a:spLocks noChangeArrowheads="1"/>
          </p:cNvSpPr>
          <p:nvPr/>
        </p:nvSpPr>
        <p:spPr bwMode="auto">
          <a:xfrm>
            <a:off x="4267200" y="6477000"/>
            <a:ext cx="609600" cy="381000"/>
          </a:xfrm>
          <a:prstGeom prst="rect">
            <a:avLst/>
          </a:prstGeom>
          <a:noFill/>
          <a:ln w="9525">
            <a:noFill/>
            <a:miter lim="800000"/>
            <a:headEnd/>
            <a:tailEnd/>
          </a:ln>
          <a:effectLst/>
        </p:spPr>
        <p:txBody>
          <a:bodyPr wrap="none" anchor="ctr"/>
          <a:lstStyle/>
          <a:p>
            <a:pPr algn="ctr"/>
            <a:fld id="{673EB6C9-310B-4A82-86C5-62A387BEBF80}" type="slidenum">
              <a:rPr lang="en-US" sz="1800">
                <a:cs typeface="Arial" charset="0"/>
              </a:rPr>
              <a:pPr algn="ctr"/>
              <a:t>63</a:t>
            </a:fld>
            <a:endParaRPr lang="en-US" sz="1800" dirty="0">
              <a:cs typeface="Arial" charset="0"/>
            </a:endParaRPr>
          </a:p>
        </p:txBody>
      </p:sp>
      <p:pic>
        <p:nvPicPr>
          <p:cNvPr id="150537" name="Picture 9"/>
          <p:cNvPicPr>
            <a:picLocks noChangeAspect="1" noChangeArrowheads="1"/>
          </p:cNvPicPr>
          <p:nvPr/>
        </p:nvPicPr>
        <p:blipFill>
          <a:blip r:embed="rId6" cstate="print"/>
          <a:srcRect/>
          <a:stretch>
            <a:fillRect/>
          </a:stretch>
        </p:blipFill>
        <p:spPr bwMode="auto">
          <a:xfrm>
            <a:off x="5257800" y="4365625"/>
            <a:ext cx="3733800" cy="2492375"/>
          </a:xfrm>
          <a:prstGeom prst="rect">
            <a:avLst/>
          </a:prstGeom>
          <a:noFill/>
          <a:ln w="9525">
            <a:noFill/>
            <a:miter lim="800000"/>
            <a:headEnd/>
            <a:tailEnd/>
          </a:ln>
          <a:effectLst/>
        </p:spPr>
      </p:pic>
      <p:pic>
        <p:nvPicPr>
          <p:cNvPr id="150538" name="Picture 10"/>
          <p:cNvPicPr>
            <a:picLocks noChangeAspect="1" noChangeArrowheads="1"/>
          </p:cNvPicPr>
          <p:nvPr/>
        </p:nvPicPr>
        <p:blipFill>
          <a:blip r:embed="rId7" cstate="print"/>
          <a:srcRect/>
          <a:stretch>
            <a:fillRect/>
          </a:stretch>
        </p:blipFill>
        <p:spPr bwMode="auto">
          <a:xfrm>
            <a:off x="7239000" y="2667000"/>
            <a:ext cx="1905000" cy="1711325"/>
          </a:xfrm>
          <a:prstGeom prst="rect">
            <a:avLst/>
          </a:prstGeom>
          <a:noFill/>
          <a:ln w="9525">
            <a:noFill/>
            <a:miter lim="800000"/>
            <a:headEnd/>
            <a:tailEnd/>
          </a:ln>
          <a:effectLst/>
        </p:spPr>
      </p:pic>
      <p:pic>
        <p:nvPicPr>
          <p:cNvPr id="150540" name="Picture 12" descr="bass_striped_denalsky_greg_1"/>
          <p:cNvPicPr>
            <a:picLocks noChangeAspect="1" noChangeArrowheads="1"/>
          </p:cNvPicPr>
          <p:nvPr/>
        </p:nvPicPr>
        <p:blipFill>
          <a:blip r:embed="rId8" cstate="print"/>
          <a:srcRect/>
          <a:stretch>
            <a:fillRect/>
          </a:stretch>
        </p:blipFill>
        <p:spPr bwMode="auto">
          <a:xfrm>
            <a:off x="2819400" y="3581400"/>
            <a:ext cx="2438400" cy="1601788"/>
          </a:xfrm>
          <a:prstGeom prst="rect">
            <a:avLst/>
          </a:prstGeom>
          <a:noFill/>
          <a:ln w="9525">
            <a:noFill/>
            <a:miter lim="800000"/>
            <a:headEnd/>
            <a:tailEnd/>
          </a:ln>
        </p:spPr>
      </p:pic>
      <p:pic>
        <p:nvPicPr>
          <p:cNvPr id="150542" name="Picture 14" descr="pinecreek2"/>
          <p:cNvPicPr>
            <a:picLocks noChangeAspect="1" noChangeArrowheads="1"/>
          </p:cNvPicPr>
          <p:nvPr/>
        </p:nvPicPr>
        <p:blipFill>
          <a:blip r:embed="rId9" cstate="print"/>
          <a:srcRect/>
          <a:stretch>
            <a:fillRect/>
          </a:stretch>
        </p:blipFill>
        <p:spPr bwMode="auto">
          <a:xfrm>
            <a:off x="5257800" y="3970338"/>
            <a:ext cx="3886200" cy="2887662"/>
          </a:xfrm>
          <a:prstGeom prst="rect">
            <a:avLst/>
          </a:prstGeom>
          <a:noFill/>
        </p:spPr>
      </p:pic>
      <p:pic>
        <p:nvPicPr>
          <p:cNvPr id="150541" name="Picture 13"/>
          <p:cNvPicPr>
            <a:picLocks noChangeAspect="1" noChangeArrowheads="1"/>
          </p:cNvPicPr>
          <p:nvPr/>
        </p:nvPicPr>
        <p:blipFill>
          <a:blip r:embed="rId10" cstate="print"/>
          <a:srcRect/>
          <a:stretch>
            <a:fillRect/>
          </a:stretch>
        </p:blipFill>
        <p:spPr bwMode="auto">
          <a:xfrm>
            <a:off x="2819400" y="4876800"/>
            <a:ext cx="3962400" cy="1981200"/>
          </a:xfrm>
          <a:prstGeom prst="rect">
            <a:avLst/>
          </a:prstGeom>
          <a:noFill/>
          <a:ln w="9525">
            <a:noFill/>
            <a:miter lim="800000"/>
            <a:headEnd/>
            <a:tailEnd/>
          </a:ln>
          <a:effectLst/>
        </p:spPr>
      </p:pic>
      <p:pic>
        <p:nvPicPr>
          <p:cNvPr id="150543" name="Picture 15"/>
          <p:cNvPicPr>
            <a:picLocks noChangeAspect="1" noChangeArrowheads="1"/>
          </p:cNvPicPr>
          <p:nvPr/>
        </p:nvPicPr>
        <p:blipFill>
          <a:blip r:embed="rId11" cstate="print"/>
          <a:srcRect/>
          <a:stretch>
            <a:fillRect/>
          </a:stretch>
        </p:blipFill>
        <p:spPr bwMode="auto">
          <a:xfrm>
            <a:off x="0" y="4297363"/>
            <a:ext cx="3200400" cy="2560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77500" lnSpcReduction="20000"/>
          </a:bodyPr>
          <a:lstStyle/>
          <a:p>
            <a:r>
              <a:rPr lang="en-US" dirty="0" smtClean="0"/>
              <a:t>Agriculture Workgroup (AgWG)</a:t>
            </a:r>
            <a:br>
              <a:rPr lang="en-US" dirty="0" smtClean="0"/>
            </a:br>
            <a:endParaRPr lang="en-US" sz="1400" dirty="0" smtClean="0"/>
          </a:p>
          <a:p>
            <a:pPr lvl="0"/>
            <a:r>
              <a:rPr lang="en-US" dirty="0" smtClean="0"/>
              <a:t>At-large Member Categories** [up to 12 members (one or more each) with option to identify alternates]</a:t>
            </a:r>
            <a:br>
              <a:rPr lang="en-US" dirty="0" smtClean="0"/>
            </a:br>
            <a:endParaRPr lang="en-US" sz="2800" dirty="0" smtClean="0"/>
          </a:p>
          <a:p>
            <a:pPr lvl="1"/>
            <a:r>
              <a:rPr lang="en-US" dirty="0" smtClean="0"/>
              <a:t>Academic (e.g. regional Colleges and Land Grant Institutions)</a:t>
            </a:r>
            <a:endParaRPr lang="en-US" sz="2400" dirty="0" smtClean="0"/>
          </a:p>
          <a:p>
            <a:pPr lvl="1"/>
            <a:r>
              <a:rPr lang="en-US" dirty="0" err="1" smtClean="0"/>
              <a:t>Agri</a:t>
            </a:r>
            <a:r>
              <a:rPr lang="en-US" dirty="0" smtClean="0"/>
              <a:t>-Business and Industry (e.g. regional Commodity, Fruits and Nuts, Livestock and Poultry, and Nursery Representatives or Associations)</a:t>
            </a:r>
            <a:endParaRPr lang="en-US" sz="2400" dirty="0" smtClean="0"/>
          </a:p>
          <a:p>
            <a:pPr lvl="1"/>
            <a:r>
              <a:rPr lang="en-US" dirty="0" smtClean="0"/>
              <a:t>Conservation Districts (e.g. regional Conservation Districts or Associations) </a:t>
            </a:r>
            <a:endParaRPr lang="en-US" sz="2400" dirty="0" smtClean="0"/>
          </a:p>
          <a:p>
            <a:pPr lvl="1"/>
            <a:r>
              <a:rPr lang="en-US" dirty="0" smtClean="0"/>
              <a:t>Conservation/Environmental NGO's (e.g. regional Agricultural and Conservation NGO's)</a:t>
            </a:r>
            <a:endParaRPr lang="en-US" sz="2400" dirty="0" smtClean="0"/>
          </a:p>
          <a:p>
            <a:pPr lvl="1"/>
            <a:r>
              <a:rPr lang="en-US" dirty="0" smtClean="0"/>
              <a:t>USDA (e.g. ARS, NRCS)</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4800600"/>
          </a:xfrm>
        </p:spPr>
        <p:txBody>
          <a:bodyPr>
            <a:normAutofit fontScale="62500" lnSpcReduction="20000"/>
          </a:bodyPr>
          <a:lstStyle/>
          <a:p>
            <a:r>
              <a:rPr lang="en-US" dirty="0" smtClean="0"/>
              <a:t>Agriculture Workgroup (AgWG)</a:t>
            </a:r>
            <a:br>
              <a:rPr lang="en-US" dirty="0" smtClean="0"/>
            </a:br>
            <a:endParaRPr lang="en-US" sz="1400" dirty="0" smtClean="0"/>
          </a:p>
          <a:p>
            <a:pPr lvl="0"/>
            <a:r>
              <a:rPr lang="en-US" dirty="0" smtClean="0"/>
              <a:t>Decision-making for the AgWG will primarily be accomplished by consensus-based discussion and voice polling of the full workgroup participants attending an official partnership advertized meeting or conference call. If full participant consensus can not be achieved after due diligence to resolve the non-consensus opinion(s) (e.g. all parties can live with the decision), the question will be elevated to the recognized workgroup signatory and at-large members for a unanimous or consensus based process (e.g. all parties can live with the decision) that ultimately concludes in the voice or electronic polling of members to determine the will of the group. If, after substantial negotiations, consensus cannot be reached by the signatory and at-large members, the workgroup recognized members will be electronically polled, and the non-consensus decision will be elevated to the next decision-making body (WQGIT) along with a description of the positions of the polled members.</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Program: </a:t>
            </a:r>
            <a:br>
              <a:rPr lang="en-US" dirty="0" smtClean="0"/>
            </a:br>
            <a:r>
              <a:rPr lang="en-US" dirty="0" smtClean="0"/>
              <a:t>An Agricultural Perspective  </a:t>
            </a:r>
            <a:endParaRPr lang="en-US" dirty="0"/>
          </a:p>
        </p:txBody>
      </p:sp>
      <p:sp>
        <p:nvSpPr>
          <p:cNvPr id="3" name="Content Placeholder 2"/>
          <p:cNvSpPr>
            <a:spLocks noGrp="1"/>
          </p:cNvSpPr>
          <p:nvPr>
            <p:ph idx="1"/>
          </p:nvPr>
        </p:nvSpPr>
        <p:spPr>
          <a:xfrm>
            <a:off x="1066800" y="1828800"/>
            <a:ext cx="7879080" cy="5029200"/>
          </a:xfrm>
        </p:spPr>
        <p:txBody>
          <a:bodyPr>
            <a:normAutofit fontScale="70000" lnSpcReduction="20000"/>
          </a:bodyPr>
          <a:lstStyle/>
          <a:p>
            <a:r>
              <a:rPr lang="en-US" dirty="0" smtClean="0"/>
              <a:t>Agriculture Workgroup (AgWG)</a:t>
            </a:r>
            <a:br>
              <a:rPr lang="en-US" dirty="0" smtClean="0"/>
            </a:br>
            <a:endParaRPr lang="en-US" sz="1400" dirty="0" smtClean="0"/>
          </a:p>
          <a:p>
            <a:pPr lvl="0"/>
            <a:r>
              <a:rPr lang="en-US" dirty="0" smtClean="0"/>
              <a:t>Criteria for At-Large Membership: In an effort to empower non-signatory partners in the decision-making process, priority for at-large membership will be reserved for non-governmental organizations, quasi-governmental organizations, Federal Agencies, academic institutions, and other local practitioners that have a role in agricultural water quality improvements. Nominations will be accepted from all AgWG members, advisors, and interested parties, and the selection of the at-large membership will be determined by the signatory AgWG members with consideration to their level of commitment, skills and perspectives (e.g., geographic diversity and expertise).</a:t>
            </a:r>
            <a:br>
              <a:rPr lang="en-US" dirty="0" smtClean="0"/>
            </a:br>
            <a:r>
              <a:rPr lang="en-US" dirty="0" smtClean="0"/>
              <a:t/>
            </a:r>
            <a:br>
              <a:rPr lang="en-US" dirty="0" smtClean="0"/>
            </a:br>
            <a:endParaRPr lang="en-US" dirty="0"/>
          </a:p>
        </p:txBody>
      </p:sp>
      <p:pic>
        <p:nvPicPr>
          <p:cNvPr id="4" name="Picture 3" descr="CBPOLOGO"/>
          <p:cNvPicPr>
            <a:picLocks noChangeAspect="1" noChangeArrowheads="1"/>
          </p:cNvPicPr>
          <p:nvPr/>
        </p:nvPicPr>
        <p:blipFill>
          <a:blip r:embed="rId2" cstate="print"/>
          <a:srcRect/>
          <a:stretch>
            <a:fillRect/>
          </a:stretch>
        </p:blipFill>
        <p:spPr bwMode="auto">
          <a:xfrm>
            <a:off x="7315200" y="1295400"/>
            <a:ext cx="1169988"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1250</TotalTime>
  <Words>1617</Words>
  <Application>Microsoft Office PowerPoint</Application>
  <PresentationFormat>On-screen Show (4:3)</PresentationFormat>
  <Paragraphs>322</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Solstice</vt:lpstr>
      <vt:lpstr>Chesapeake Bay Program Partnership’s Agriculture Workgroup (AgWG)</vt:lpstr>
      <vt:lpstr>Slide 2</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CBP Partnership Structure</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CBP Process for Approving BMPs</vt:lpstr>
      <vt:lpstr>Partnership Approved BMPs</vt:lpstr>
      <vt:lpstr>CBP Agricultural Practices </vt:lpstr>
      <vt:lpstr>Chesapeake Bay Program:  An Agricultural Perspective</vt:lpstr>
      <vt:lpstr>Chesapeake Bay Program:  An Agricultural Perspective</vt:lpstr>
      <vt:lpstr>Chesapeake Bay Program:  An Agricultural Perspective</vt:lpstr>
      <vt:lpstr>Chesapeake Bay Program:  An Agricultural Perspective</vt:lpstr>
      <vt:lpstr>Chesapeake Bay Program:  An Agricultural Perspective</vt:lpstr>
      <vt:lpstr>Chesapeake Bay Program:  An Agricultural Perspective </vt:lpstr>
      <vt:lpstr>Slide 28</vt:lpstr>
      <vt:lpstr>Chesapeake Bay Program:  An Agricultural Perspective </vt:lpstr>
      <vt:lpstr>Chesapeake Bay Program:  An Agricultural Perspective </vt:lpstr>
      <vt:lpstr>Slide 31</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Chesapeake Bay Program:  An Agricultural Perspective </vt:lpstr>
      <vt:lpstr>Questions &amp;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Poultry Data &amp; Modeling Efforts: Update &amp; Outlook</dc:title>
  <dc:creator>mpd</dc:creator>
  <cp:lastModifiedBy>mpd</cp:lastModifiedBy>
  <cp:revision>53</cp:revision>
  <dcterms:created xsi:type="dcterms:W3CDTF">2015-01-27T13:30:31Z</dcterms:created>
  <dcterms:modified xsi:type="dcterms:W3CDTF">2015-12-17T08:00:26Z</dcterms:modified>
</cp:coreProperties>
</file>