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4"/>
    <p:sldMasterId id="2147483673" r:id="rId55"/>
    <p:sldMasterId id="2147483685" r:id="rId56"/>
    <p:sldMasterId id="2147483710" r:id="rId57"/>
    <p:sldMasterId id="2147483722" r:id="rId58"/>
    <p:sldMasterId id="2147483734" r:id="rId59"/>
    <p:sldMasterId id="2147483746" r:id="rId60"/>
    <p:sldMasterId id="2147483758" r:id="rId61"/>
  </p:sldMasterIdLst>
  <p:notesMasterIdLst>
    <p:notesMasterId r:id="rId139"/>
  </p:notesMasterIdLst>
  <p:handoutMasterIdLst>
    <p:handoutMasterId r:id="rId140"/>
  </p:handoutMasterIdLst>
  <p:sldIdLst>
    <p:sldId id="728" r:id="rId62"/>
    <p:sldId id="729" r:id="rId63"/>
    <p:sldId id="787" r:id="rId64"/>
    <p:sldId id="821" r:id="rId65"/>
    <p:sldId id="820" r:id="rId66"/>
    <p:sldId id="818" r:id="rId67"/>
    <p:sldId id="819" r:id="rId68"/>
    <p:sldId id="677" r:id="rId69"/>
    <p:sldId id="769" r:id="rId70"/>
    <p:sldId id="768" r:id="rId71"/>
    <p:sldId id="595" r:id="rId72"/>
    <p:sldId id="734" r:id="rId73"/>
    <p:sldId id="735" r:id="rId74"/>
    <p:sldId id="685" r:id="rId75"/>
    <p:sldId id="695" r:id="rId76"/>
    <p:sldId id="776" r:id="rId77"/>
    <p:sldId id="786" r:id="rId78"/>
    <p:sldId id="697" r:id="rId79"/>
    <p:sldId id="742" r:id="rId80"/>
    <p:sldId id="777" r:id="rId81"/>
    <p:sldId id="774" r:id="rId82"/>
    <p:sldId id="700" r:id="rId83"/>
    <p:sldId id="782" r:id="rId84"/>
    <p:sldId id="754" r:id="rId85"/>
    <p:sldId id="788" r:id="rId86"/>
    <p:sldId id="755" r:id="rId87"/>
    <p:sldId id="758" r:id="rId88"/>
    <p:sldId id="783" r:id="rId89"/>
    <p:sldId id="762" r:id="rId90"/>
    <p:sldId id="784" r:id="rId91"/>
    <p:sldId id="693" r:id="rId92"/>
    <p:sldId id="789" r:id="rId93"/>
    <p:sldId id="791" r:id="rId94"/>
    <p:sldId id="831" r:id="rId95"/>
    <p:sldId id="764" r:id="rId96"/>
    <p:sldId id="766" r:id="rId97"/>
    <p:sldId id="832" r:id="rId98"/>
    <p:sldId id="792" r:id="rId99"/>
    <p:sldId id="794" r:id="rId100"/>
    <p:sldId id="833" r:id="rId101"/>
    <p:sldId id="795" r:id="rId102"/>
    <p:sldId id="694" r:id="rId103"/>
    <p:sldId id="720" r:id="rId104"/>
    <p:sldId id="715" r:id="rId105"/>
    <p:sldId id="834" r:id="rId106"/>
    <p:sldId id="753" r:id="rId107"/>
    <p:sldId id="796" r:id="rId108"/>
    <p:sldId id="797" r:id="rId109"/>
    <p:sldId id="780" r:id="rId110"/>
    <p:sldId id="798" r:id="rId111"/>
    <p:sldId id="799" r:id="rId112"/>
    <p:sldId id="822" r:id="rId113"/>
    <p:sldId id="800" r:id="rId114"/>
    <p:sldId id="823" r:id="rId115"/>
    <p:sldId id="801" r:id="rId116"/>
    <p:sldId id="802" r:id="rId117"/>
    <p:sldId id="803" r:id="rId118"/>
    <p:sldId id="807" r:id="rId119"/>
    <p:sldId id="808" r:id="rId120"/>
    <p:sldId id="809" r:id="rId121"/>
    <p:sldId id="810" r:id="rId122"/>
    <p:sldId id="811" r:id="rId123"/>
    <p:sldId id="812" r:id="rId124"/>
    <p:sldId id="813" r:id="rId125"/>
    <p:sldId id="805" r:id="rId126"/>
    <p:sldId id="804" r:id="rId127"/>
    <p:sldId id="814" r:id="rId128"/>
    <p:sldId id="815" r:id="rId129"/>
    <p:sldId id="824" r:id="rId130"/>
    <p:sldId id="825" r:id="rId131"/>
    <p:sldId id="816" r:id="rId132"/>
    <p:sldId id="826" r:id="rId133"/>
    <p:sldId id="828" r:id="rId134"/>
    <p:sldId id="817" r:id="rId135"/>
    <p:sldId id="829" r:id="rId136"/>
    <p:sldId id="830" r:id="rId137"/>
    <p:sldId id="806" r:id="rId1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omquist, Joel D." initials="JDB" lastIdx="12" clrIdx="0"/>
  <p:cmAuthor id="1" name="Moyer, Douglas L." initials="MD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FF"/>
    <a:srgbClr val="20EA16"/>
    <a:srgbClr val="00CC00"/>
    <a:srgbClr val="339933"/>
    <a:srgbClr val="FF0000"/>
    <a:srgbClr val="BFBFBF"/>
    <a:srgbClr val="FFFFCC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7" autoAdjust="0"/>
    <p:restoredTop sz="94434" autoAdjust="0"/>
  </p:normalViewPr>
  <p:slideViewPr>
    <p:cSldViewPr>
      <p:cViewPr varScale="1">
        <p:scale>
          <a:sx n="34" d="100"/>
          <a:sy n="34" d="100"/>
        </p:scale>
        <p:origin x="2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54"/>
    </p:cViewPr>
  </p:sorterViewPr>
  <p:notesViewPr>
    <p:cSldViewPr>
      <p:cViewPr varScale="1">
        <p:scale>
          <a:sx n="123" d="100"/>
          <a:sy n="123" d="100"/>
        </p:scale>
        <p:origin x="406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2.xml"/><Relationship Id="rId68" Type="http://schemas.openxmlformats.org/officeDocument/2006/relationships/slide" Target="slides/slide7.xml"/><Relationship Id="rId84" Type="http://schemas.openxmlformats.org/officeDocument/2006/relationships/slide" Target="slides/slide23.xml"/><Relationship Id="rId89" Type="http://schemas.openxmlformats.org/officeDocument/2006/relationships/slide" Target="slides/slide28.xml"/><Relationship Id="rId112" Type="http://schemas.openxmlformats.org/officeDocument/2006/relationships/slide" Target="slides/slide51.xml"/><Relationship Id="rId133" Type="http://schemas.openxmlformats.org/officeDocument/2006/relationships/slide" Target="slides/slide72.xml"/><Relationship Id="rId138" Type="http://schemas.openxmlformats.org/officeDocument/2006/relationships/slide" Target="slides/slide77.xml"/><Relationship Id="rId16" Type="http://schemas.openxmlformats.org/officeDocument/2006/relationships/customXml" Target="../customXml/item16.xml"/><Relationship Id="rId107" Type="http://schemas.openxmlformats.org/officeDocument/2006/relationships/slide" Target="slides/slide4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5.xml"/><Relationship Id="rId74" Type="http://schemas.openxmlformats.org/officeDocument/2006/relationships/slide" Target="slides/slide13.xml"/><Relationship Id="rId79" Type="http://schemas.openxmlformats.org/officeDocument/2006/relationships/slide" Target="slides/slide18.xml"/><Relationship Id="rId102" Type="http://schemas.openxmlformats.org/officeDocument/2006/relationships/slide" Target="slides/slide41.xml"/><Relationship Id="rId123" Type="http://schemas.openxmlformats.org/officeDocument/2006/relationships/slide" Target="slides/slide62.xml"/><Relationship Id="rId128" Type="http://schemas.openxmlformats.org/officeDocument/2006/relationships/slide" Target="slides/slide67.xml"/><Relationship Id="rId144" Type="http://schemas.openxmlformats.org/officeDocument/2006/relationships/theme" Target="theme/theme1.xml"/><Relationship Id="rId5" Type="http://schemas.openxmlformats.org/officeDocument/2006/relationships/customXml" Target="../customXml/item5.xml"/><Relationship Id="rId90" Type="http://schemas.openxmlformats.org/officeDocument/2006/relationships/slide" Target="slides/slide29.xml"/><Relationship Id="rId95" Type="http://schemas.openxmlformats.org/officeDocument/2006/relationships/slide" Target="slides/slide3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slide" Target="slides/slide3.xml"/><Relationship Id="rId69" Type="http://schemas.openxmlformats.org/officeDocument/2006/relationships/slide" Target="slides/slide8.xml"/><Relationship Id="rId113" Type="http://schemas.openxmlformats.org/officeDocument/2006/relationships/slide" Target="slides/slide52.xml"/><Relationship Id="rId118" Type="http://schemas.openxmlformats.org/officeDocument/2006/relationships/slide" Target="slides/slide57.xml"/><Relationship Id="rId134" Type="http://schemas.openxmlformats.org/officeDocument/2006/relationships/slide" Target="slides/slide7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19.xml"/><Relationship Id="rId85" Type="http://schemas.openxmlformats.org/officeDocument/2006/relationships/slide" Target="slides/slide2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Master" Target="slideMasters/slideMaster6.xml"/><Relationship Id="rId67" Type="http://schemas.openxmlformats.org/officeDocument/2006/relationships/slide" Target="slides/slide6.xml"/><Relationship Id="rId103" Type="http://schemas.openxmlformats.org/officeDocument/2006/relationships/slide" Target="slides/slide42.xml"/><Relationship Id="rId108" Type="http://schemas.openxmlformats.org/officeDocument/2006/relationships/slide" Target="slides/slide47.xml"/><Relationship Id="rId116" Type="http://schemas.openxmlformats.org/officeDocument/2006/relationships/slide" Target="slides/slide55.xml"/><Relationship Id="rId124" Type="http://schemas.openxmlformats.org/officeDocument/2006/relationships/slide" Target="slides/slide63.xml"/><Relationship Id="rId129" Type="http://schemas.openxmlformats.org/officeDocument/2006/relationships/slide" Target="slides/slide68.xml"/><Relationship Id="rId137" Type="http://schemas.openxmlformats.org/officeDocument/2006/relationships/slide" Target="slides/slide76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1.xml"/><Relationship Id="rId62" Type="http://schemas.openxmlformats.org/officeDocument/2006/relationships/slide" Target="slides/slide1.xml"/><Relationship Id="rId70" Type="http://schemas.openxmlformats.org/officeDocument/2006/relationships/slide" Target="slides/slide9.xml"/><Relationship Id="rId75" Type="http://schemas.openxmlformats.org/officeDocument/2006/relationships/slide" Target="slides/slide14.xml"/><Relationship Id="rId83" Type="http://schemas.openxmlformats.org/officeDocument/2006/relationships/slide" Target="slides/slide22.xml"/><Relationship Id="rId88" Type="http://schemas.openxmlformats.org/officeDocument/2006/relationships/slide" Target="slides/slide27.xml"/><Relationship Id="rId91" Type="http://schemas.openxmlformats.org/officeDocument/2006/relationships/slide" Target="slides/slide30.xml"/><Relationship Id="rId96" Type="http://schemas.openxmlformats.org/officeDocument/2006/relationships/slide" Target="slides/slide35.xml"/><Relationship Id="rId111" Type="http://schemas.openxmlformats.org/officeDocument/2006/relationships/slide" Target="slides/slide50.xml"/><Relationship Id="rId132" Type="http://schemas.openxmlformats.org/officeDocument/2006/relationships/slide" Target="slides/slide71.xml"/><Relationship Id="rId140" Type="http://schemas.openxmlformats.org/officeDocument/2006/relationships/handoutMaster" Target="handoutMasters/handoutMaster1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4.xml"/><Relationship Id="rId106" Type="http://schemas.openxmlformats.org/officeDocument/2006/relationships/slide" Target="slides/slide45.xml"/><Relationship Id="rId114" Type="http://schemas.openxmlformats.org/officeDocument/2006/relationships/slide" Target="slides/slide53.xml"/><Relationship Id="rId119" Type="http://schemas.openxmlformats.org/officeDocument/2006/relationships/slide" Target="slides/slide58.xml"/><Relationship Id="rId127" Type="http://schemas.openxmlformats.org/officeDocument/2006/relationships/slide" Target="slides/slide66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Master" Target="slideMasters/slideMaster7.xml"/><Relationship Id="rId65" Type="http://schemas.openxmlformats.org/officeDocument/2006/relationships/slide" Target="slides/slide4.xml"/><Relationship Id="rId73" Type="http://schemas.openxmlformats.org/officeDocument/2006/relationships/slide" Target="slides/slide12.xml"/><Relationship Id="rId78" Type="http://schemas.openxmlformats.org/officeDocument/2006/relationships/slide" Target="slides/slide17.xml"/><Relationship Id="rId81" Type="http://schemas.openxmlformats.org/officeDocument/2006/relationships/slide" Target="slides/slide20.xml"/><Relationship Id="rId86" Type="http://schemas.openxmlformats.org/officeDocument/2006/relationships/slide" Target="slides/slide25.xml"/><Relationship Id="rId94" Type="http://schemas.openxmlformats.org/officeDocument/2006/relationships/slide" Target="slides/slide33.xml"/><Relationship Id="rId99" Type="http://schemas.openxmlformats.org/officeDocument/2006/relationships/slide" Target="slides/slide38.xml"/><Relationship Id="rId101" Type="http://schemas.openxmlformats.org/officeDocument/2006/relationships/slide" Target="slides/slide40.xml"/><Relationship Id="rId122" Type="http://schemas.openxmlformats.org/officeDocument/2006/relationships/slide" Target="slides/slide61.xml"/><Relationship Id="rId130" Type="http://schemas.openxmlformats.org/officeDocument/2006/relationships/slide" Target="slides/slide69.xml"/><Relationship Id="rId135" Type="http://schemas.openxmlformats.org/officeDocument/2006/relationships/slide" Target="slides/slide74.xml"/><Relationship Id="rId14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8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Master" Target="slideMasters/slideMaster2.xml"/><Relationship Id="rId76" Type="http://schemas.openxmlformats.org/officeDocument/2006/relationships/slide" Target="slides/slide15.xml"/><Relationship Id="rId97" Type="http://schemas.openxmlformats.org/officeDocument/2006/relationships/slide" Target="slides/slide36.xml"/><Relationship Id="rId104" Type="http://schemas.openxmlformats.org/officeDocument/2006/relationships/slide" Target="slides/slide43.xml"/><Relationship Id="rId120" Type="http://schemas.openxmlformats.org/officeDocument/2006/relationships/slide" Target="slides/slide59.xml"/><Relationship Id="rId125" Type="http://schemas.openxmlformats.org/officeDocument/2006/relationships/slide" Target="slides/slide64.xml"/><Relationship Id="rId141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71" Type="http://schemas.openxmlformats.org/officeDocument/2006/relationships/slide" Target="slides/slide10.xml"/><Relationship Id="rId92" Type="http://schemas.openxmlformats.org/officeDocument/2006/relationships/slide" Target="slides/slide3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5.xml"/><Relationship Id="rId87" Type="http://schemas.openxmlformats.org/officeDocument/2006/relationships/slide" Target="slides/slide26.xml"/><Relationship Id="rId110" Type="http://schemas.openxmlformats.org/officeDocument/2006/relationships/slide" Target="slides/slide49.xml"/><Relationship Id="rId115" Type="http://schemas.openxmlformats.org/officeDocument/2006/relationships/slide" Target="slides/slide54.xml"/><Relationship Id="rId131" Type="http://schemas.openxmlformats.org/officeDocument/2006/relationships/slide" Target="slides/slide70.xml"/><Relationship Id="rId136" Type="http://schemas.openxmlformats.org/officeDocument/2006/relationships/slide" Target="slides/slide75.xml"/><Relationship Id="rId61" Type="http://schemas.openxmlformats.org/officeDocument/2006/relationships/slideMaster" Target="slideMasters/slideMaster8.xml"/><Relationship Id="rId82" Type="http://schemas.openxmlformats.org/officeDocument/2006/relationships/slide" Target="slides/slide2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slideMaster" Target="slideMasters/slideMaster3.xml"/><Relationship Id="rId77" Type="http://schemas.openxmlformats.org/officeDocument/2006/relationships/slide" Target="slides/slide16.xml"/><Relationship Id="rId100" Type="http://schemas.openxmlformats.org/officeDocument/2006/relationships/slide" Target="slides/slide39.xml"/><Relationship Id="rId105" Type="http://schemas.openxmlformats.org/officeDocument/2006/relationships/slide" Target="slides/slide44.xml"/><Relationship Id="rId126" Type="http://schemas.openxmlformats.org/officeDocument/2006/relationships/slide" Target="slides/slide6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1.xml"/><Relationship Id="rId93" Type="http://schemas.openxmlformats.org/officeDocument/2006/relationships/slide" Target="slides/slide32.xml"/><Relationship Id="rId98" Type="http://schemas.openxmlformats.org/officeDocument/2006/relationships/slide" Target="slides/slide37.xml"/><Relationship Id="rId121" Type="http://schemas.openxmlformats.org/officeDocument/2006/relationships/slide" Target="slides/slide60.xml"/><Relationship Id="rId14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48\Users\nzhou\nzhou\NZHOU\presentation\Region3\Wastewater_loading_trends_85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18187614479243E-2"/>
          <c:y val="7.2685966041121763E-2"/>
          <c:w val="0.86562324515105782"/>
          <c:h val="0.84313261704695586"/>
        </c:manualLayout>
      </c:layout>
      <c:barChart>
        <c:barDir val="col"/>
        <c:grouping val="stacked"/>
        <c:varyColors val="0"/>
        <c:ser>
          <c:idx val="0"/>
          <c:order val="0"/>
          <c:tx>
            <c:v>Municipal</c:v>
          </c:tx>
          <c:invertIfNegative val="0"/>
          <c:cat>
            <c:strRef>
              <c:f>Data!$A$3:$A$35</c:f>
              <c:strCach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2">
                  <c:v>WIP2</c:v>
                </c:pt>
              </c:strCache>
            </c:strRef>
          </c:cat>
          <c:val>
            <c:numRef>
              <c:f>Data!$H$3:$H$35</c:f>
              <c:numCache>
                <c:formatCode>General</c:formatCode>
                <c:ptCount val="33"/>
                <c:pt idx="0">
                  <c:v>75.673347590911021</c:v>
                </c:pt>
                <c:pt idx="1">
                  <c:v>76.890670271475898</c:v>
                </c:pt>
                <c:pt idx="2">
                  <c:v>76.469203549389135</c:v>
                </c:pt>
                <c:pt idx="3">
                  <c:v>80.021442853240316</c:v>
                </c:pt>
                <c:pt idx="4">
                  <c:v>81.751171057112458</c:v>
                </c:pt>
                <c:pt idx="5">
                  <c:v>80.616475303426554</c:v>
                </c:pt>
                <c:pt idx="6">
                  <c:v>77.323476105649959</c:v>
                </c:pt>
                <c:pt idx="7">
                  <c:v>78.996919753259817</c:v>
                </c:pt>
                <c:pt idx="8">
                  <c:v>79.903977405111689</c:v>
                </c:pt>
                <c:pt idx="9">
                  <c:v>79.962504593716076</c:v>
                </c:pt>
                <c:pt idx="10">
                  <c:v>75.492366403504633</c:v>
                </c:pt>
                <c:pt idx="11">
                  <c:v>77.35112780138067</c:v>
                </c:pt>
                <c:pt idx="12">
                  <c:v>66.304983626238965</c:v>
                </c:pt>
                <c:pt idx="13">
                  <c:v>67.386576985674637</c:v>
                </c:pt>
                <c:pt idx="14">
                  <c:v>64.619979873467628</c:v>
                </c:pt>
                <c:pt idx="15">
                  <c:v>66.108494920786313</c:v>
                </c:pt>
                <c:pt idx="16">
                  <c:v>61.539466922114201</c:v>
                </c:pt>
                <c:pt idx="17">
                  <c:v>60.999247820878587</c:v>
                </c:pt>
                <c:pt idx="18">
                  <c:v>65.666358748242828</c:v>
                </c:pt>
                <c:pt idx="19">
                  <c:v>60.388190572405499</c:v>
                </c:pt>
                <c:pt idx="20">
                  <c:v>56.938121123969523</c:v>
                </c:pt>
                <c:pt idx="21">
                  <c:v>57.755397425427674</c:v>
                </c:pt>
                <c:pt idx="22">
                  <c:v>56.324903355658151</c:v>
                </c:pt>
                <c:pt idx="23">
                  <c:v>56.439830586818871</c:v>
                </c:pt>
                <c:pt idx="24">
                  <c:v>54.698637916191664</c:v>
                </c:pt>
                <c:pt idx="25">
                  <c:v>54.82751353201305</c:v>
                </c:pt>
                <c:pt idx="26">
                  <c:v>47.723189139107483</c:v>
                </c:pt>
                <c:pt idx="27">
                  <c:v>45.980687494058991</c:v>
                </c:pt>
                <c:pt idx="28">
                  <c:v>43.616301030343102</c:v>
                </c:pt>
                <c:pt idx="29">
                  <c:v>43.728192533934397</c:v>
                </c:pt>
                <c:pt idx="30">
                  <c:v>39.570882153367101</c:v>
                </c:pt>
                <c:pt idx="32">
                  <c:v>41.289098284519802</c:v>
                </c:pt>
              </c:numCache>
            </c:numRef>
          </c:val>
        </c:ser>
        <c:ser>
          <c:idx val="1"/>
          <c:order val="1"/>
          <c:tx>
            <c:v>Industrial</c:v>
          </c:tx>
          <c:invertIfNegative val="0"/>
          <c:cat>
            <c:strRef>
              <c:f>Data!$A$3:$A$35</c:f>
              <c:strCach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2">
                  <c:v>WIP2</c:v>
                </c:pt>
              </c:strCache>
            </c:strRef>
          </c:cat>
          <c:val>
            <c:numRef>
              <c:f>Data!$I$3:$I$35</c:f>
              <c:numCache>
                <c:formatCode>General</c:formatCode>
                <c:ptCount val="33"/>
                <c:pt idx="0">
                  <c:v>28.017017462228978</c:v>
                </c:pt>
                <c:pt idx="1">
                  <c:v>28.922870970282204</c:v>
                </c:pt>
                <c:pt idx="2">
                  <c:v>26.050142333200426</c:v>
                </c:pt>
                <c:pt idx="3">
                  <c:v>25.330194505001288</c:v>
                </c:pt>
                <c:pt idx="4">
                  <c:v>23.978096945143022</c:v>
                </c:pt>
                <c:pt idx="5">
                  <c:v>18.594004249469819</c:v>
                </c:pt>
                <c:pt idx="6">
                  <c:v>17.726508123297577</c:v>
                </c:pt>
                <c:pt idx="7">
                  <c:v>16.80294515120417</c:v>
                </c:pt>
                <c:pt idx="8">
                  <c:v>15.900686427630475</c:v>
                </c:pt>
                <c:pt idx="9">
                  <c:v>15.81656391943973</c:v>
                </c:pt>
                <c:pt idx="10">
                  <c:v>15.959799909964914</c:v>
                </c:pt>
                <c:pt idx="11">
                  <c:v>16.390122759846136</c:v>
                </c:pt>
                <c:pt idx="12">
                  <c:v>16.521725880446311</c:v>
                </c:pt>
                <c:pt idx="13">
                  <c:v>15.787838973126995</c:v>
                </c:pt>
                <c:pt idx="14">
                  <c:v>15.968148943583344</c:v>
                </c:pt>
                <c:pt idx="15">
                  <c:v>14.059435461914205</c:v>
                </c:pt>
                <c:pt idx="16">
                  <c:v>13.236417816013116</c:v>
                </c:pt>
                <c:pt idx="17">
                  <c:v>13.409078455452295</c:v>
                </c:pt>
                <c:pt idx="18">
                  <c:v>12.192337407982308</c:v>
                </c:pt>
                <c:pt idx="19">
                  <c:v>12.796718266147359</c:v>
                </c:pt>
                <c:pt idx="20">
                  <c:v>12.364500034236087</c:v>
                </c:pt>
                <c:pt idx="21">
                  <c:v>10.970804957452543</c:v>
                </c:pt>
                <c:pt idx="22">
                  <c:v>11.738216380415267</c:v>
                </c:pt>
                <c:pt idx="23">
                  <c:v>10.691373571108358</c:v>
                </c:pt>
                <c:pt idx="24">
                  <c:v>10.495107442391777</c:v>
                </c:pt>
                <c:pt idx="25">
                  <c:v>10.165269155489561</c:v>
                </c:pt>
                <c:pt idx="26">
                  <c:v>8.3932106953310281</c:v>
                </c:pt>
                <c:pt idx="27">
                  <c:v>8.9770610362940104</c:v>
                </c:pt>
                <c:pt idx="28">
                  <c:v>8.3311504703563486</c:v>
                </c:pt>
                <c:pt idx="29">
                  <c:v>7.8954307181846302</c:v>
                </c:pt>
                <c:pt idx="30">
                  <c:v>7.7047222681951997</c:v>
                </c:pt>
                <c:pt idx="32">
                  <c:v>10.27844579474764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74759288"/>
        <c:axId val="374761248"/>
      </c:barChart>
      <c:lineChart>
        <c:grouping val="standard"/>
        <c:varyColors val="0"/>
        <c:ser>
          <c:idx val="2"/>
          <c:order val="2"/>
          <c:tx>
            <c:v>Municipal Flow</c:v>
          </c:tx>
          <c:cat>
            <c:strRef>
              <c:f>Data!$A$3:$A$35</c:f>
              <c:strCach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2">
                  <c:v>WIP2</c:v>
                </c:pt>
              </c:strCache>
            </c:strRef>
          </c:cat>
          <c:val>
            <c:numRef>
              <c:f>Data!$C$3:$C$35</c:f>
              <c:numCache>
                <c:formatCode>General</c:formatCode>
                <c:ptCount val="33"/>
                <c:pt idx="0">
                  <c:v>1348.9386991508875</c:v>
                </c:pt>
                <c:pt idx="1">
                  <c:v>1368.3657043482642</c:v>
                </c:pt>
                <c:pt idx="2">
                  <c:v>1432.559379058808</c:v>
                </c:pt>
                <c:pt idx="3">
                  <c:v>1457.8451426563788</c:v>
                </c:pt>
                <c:pt idx="4">
                  <c:v>1579.4075069375981</c:v>
                </c:pt>
                <c:pt idx="5">
                  <c:v>1565.3424815500789</c:v>
                </c:pt>
                <c:pt idx="6">
                  <c:v>1514.6808164070628</c:v>
                </c:pt>
                <c:pt idx="7">
                  <c:v>1571.6468826194682</c:v>
                </c:pt>
                <c:pt idx="8">
                  <c:v>1679.3118897742365</c:v>
                </c:pt>
                <c:pt idx="9">
                  <c:v>1716.8714544744835</c:v>
                </c:pt>
                <c:pt idx="10">
                  <c:v>1640.2178229440819</c:v>
                </c:pt>
                <c:pt idx="11">
                  <c:v>1819.9584089755442</c:v>
                </c:pt>
                <c:pt idx="12">
                  <c:v>1602.7342524009234</c:v>
                </c:pt>
                <c:pt idx="13">
                  <c:v>1691.8776066046648</c:v>
                </c:pt>
                <c:pt idx="14">
                  <c:v>1568.8438213720776</c:v>
                </c:pt>
                <c:pt idx="15">
                  <c:v>1632.2328873734507</c:v>
                </c:pt>
                <c:pt idx="16">
                  <c:v>1544.0988658733309</c:v>
                </c:pt>
                <c:pt idx="17">
                  <c:v>1569.7082516872292</c:v>
                </c:pt>
                <c:pt idx="18">
                  <c:v>1989.5966225020588</c:v>
                </c:pt>
                <c:pt idx="19">
                  <c:v>1838.3014506149625</c:v>
                </c:pt>
                <c:pt idx="20">
                  <c:v>1750.2628859483302</c:v>
                </c:pt>
                <c:pt idx="21">
                  <c:v>1776.9755106191656</c:v>
                </c:pt>
                <c:pt idx="22">
                  <c:v>1693.1866840484545</c:v>
                </c:pt>
                <c:pt idx="23">
                  <c:v>1689.2935029618136</c:v>
                </c:pt>
                <c:pt idx="24">
                  <c:v>1727.2546894016621</c:v>
                </c:pt>
                <c:pt idx="25">
                  <c:v>1767.2966770741687</c:v>
                </c:pt>
                <c:pt idx="26">
                  <c:v>1733.1178218859325</c:v>
                </c:pt>
                <c:pt idx="27">
                  <c:v>1732.8352485345463</c:v>
                </c:pt>
                <c:pt idx="28">
                  <c:v>1699.9426308257709</c:v>
                </c:pt>
                <c:pt idx="29">
                  <c:v>1779.49370250928</c:v>
                </c:pt>
                <c:pt idx="30">
                  <c:v>1706.539735425285</c:v>
                </c:pt>
                <c:pt idx="32">
                  <c:v>2722.8430080917501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761640"/>
        <c:axId val="374765560"/>
      </c:lineChart>
      <c:catAx>
        <c:axId val="37475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74761248"/>
        <c:crosses val="autoZero"/>
        <c:auto val="1"/>
        <c:lblAlgn val="ctr"/>
        <c:lblOffset val="100"/>
        <c:noMultiLvlLbl val="0"/>
      </c:catAx>
      <c:valAx>
        <c:axId val="37476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TN EOS Load (million</a:t>
                </a:r>
                <a:r>
                  <a:rPr lang="en-US" baseline="0"/>
                  <a:t> lbs/yr)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4759288"/>
        <c:crosses val="autoZero"/>
        <c:crossBetween val="between"/>
      </c:valAx>
      <c:valAx>
        <c:axId val="3747655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Municipal Flow (mgd)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4761640"/>
        <c:crosses val="max"/>
        <c:crossBetween val="between"/>
      </c:valAx>
      <c:catAx>
        <c:axId val="374761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47655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6622671156314832"/>
          <c:y val="8.5700543052694811E-2"/>
          <c:w val="0.15528366654292725"/>
          <c:h val="0.19306215477051714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CDFE1F44-5454-4F0E-AB70-A6540DA798EB}" type="datetimeFigureOut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5138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5138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F2AC82F7-082D-493F-9D6A-82865A199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9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69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7AE988-1163-4F1A-A556-7E67DD2CA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F6DFB-03AF-4FEF-9D06-ACA2CC43A52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Airshed is 570,000 square miles – 9 times larger than the watershed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1/3</a:t>
            </a:r>
            <a:r>
              <a:rPr lang="en-US" baseline="0" dirty="0" smtClean="0"/>
              <a:t> of nitrogen pollution comes from air deposition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1985-2015, loads of oxidized nitrogen from atmospheric deposition in the Chesapeake Bay watershed is projected to decrease by about 60%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70AF-F699-4A07-8A8F-27C11CA9491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1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09C5-445C-4011-B615-6ADA335350B3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BE8C-6FC3-422C-8F9E-4FDC9E726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950F-A3BD-4115-9AD0-8BEA733E0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AF7-265F-4115-8389-44FFE5508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CEB3-F4FC-418D-BF47-BC0A967A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4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77FA-D68A-4E87-A04B-57215FD0D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0611-578A-40B9-9EFD-088440E391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0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F2D6-205F-49C6-AAB6-6B33C75D4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FB42-BFCB-42D2-9DD6-81C71BC290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0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054E-5933-46C3-A86A-0998D3601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375E-4249-4A23-9185-DE9F9C884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FEA1-9068-48A7-805C-4FBE82842D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926B-5318-4B43-8CDF-B4580C4AD8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0618-0043-47DC-9507-2AEFCE5DE4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4D24-312F-4585-82AD-899A4CB061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2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1785-EFC2-4188-93D9-14CC0EADE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2C19-454F-4404-B2C0-E1F060B21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978E-6F5B-4222-B80C-2E5F9402FB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098F-DE68-4EBF-9FA4-4DC3BC7913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3494-0993-4659-B734-1423149B6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3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0EF5-8072-4CEB-BCE1-8D1361AEE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45AA-A956-44C9-BFEB-E0470060CC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D607-245D-4CD2-94E7-BA9D26EAA2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D625-D785-4792-BB50-614E1F76E6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D507-6C37-4073-8CE9-7C495644F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C5E0-0442-497E-AB80-BF67CFD36D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16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41A4-7480-4A9D-B233-FB124B56F6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3ABF-051E-4F5D-8C46-C1E3926EEC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6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0F8C-BD6C-4D69-89A1-2CB68F30D7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4C57-47D2-47E5-9439-59271FDCA9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1E3D-BA64-4F5F-835F-D6DA192264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D637-47EA-4387-9DDE-12F0D42FD5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21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E90D-2637-4565-9EDF-CDB6ED60E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7E8F-73DC-4FD5-B049-CE2DC0FAFB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BD22-01B1-470D-B655-65A99612E1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EA70-4CE3-4F1F-BB61-31CD5B74F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34A2-7CE8-4CCF-9015-B12FC391D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8493-AB21-4728-8B8B-B4D0BEB753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1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5124-7293-4CD4-90F4-B45D95E41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522C-D706-41C8-BFAF-62BEAB6CA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EDA4-A362-4DB0-93B8-2DB61904C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3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10E9-8672-484C-AC7F-5B7990149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7BD4-50DC-40B1-A89E-3C9BA37A93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38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3882-F9FC-46B2-8B0D-1A82027C68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F979-7E65-44A7-959E-864BC16E91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5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2104-73E4-4D14-BF85-8C080066BD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270C-6F77-41EC-A379-DB8FC033B9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9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6D3F-3F63-47A2-8987-81260D877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0F72-B987-4AF6-9D62-F2CC984E9D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16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C888-D1D8-4309-92EC-4BC6959F5F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FDE4-50CA-4689-8CED-9AE124EC44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0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5" name="Rectangle 21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0C0C0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2728" name="Picture 24" descr="newcbplogocolo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248400"/>
            <a:ext cx="615950" cy="506413"/>
          </a:xfrm>
          <a:prstGeom prst="rect">
            <a:avLst/>
          </a:prstGeom>
          <a:noFill/>
        </p:spPr>
      </p:pic>
      <p:sp>
        <p:nvSpPr>
          <p:cNvPr id="72729" name="Line 25"/>
          <p:cNvSpPr>
            <a:spLocks noChangeShapeType="1"/>
          </p:cNvSpPr>
          <p:nvPr userDrawn="1"/>
        </p:nvSpPr>
        <p:spPr bwMode="auto">
          <a:xfrm>
            <a:off x="762000" y="762000"/>
            <a:ext cx="7696200" cy="0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0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5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25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51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2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9FA79-B243-45C3-B36A-A486B45EE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0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8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0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06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9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85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30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20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53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70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2C7F-8C9C-442F-A13E-0919AA3B0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9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3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9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55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13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01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10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75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2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301E-575A-42DA-B441-84E3D5CDF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9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69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55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9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19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62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703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2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57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1A3E-C7BC-48C2-9752-F9A70F3CE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65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23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74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uFillTx/>
              </a:defRPr>
            </a:lvl1pPr>
            <a:lvl2pPr>
              <a:defRPr sz="1800">
                <a:uFillTx/>
              </a:defRPr>
            </a:lvl2pPr>
            <a:lvl3pPr>
              <a:defRPr sz="1500">
                <a:uFillTx/>
              </a:defRPr>
            </a:lvl3pPr>
            <a:lvl4pPr>
              <a:defRPr sz="1350">
                <a:uFillTx/>
              </a:defRPr>
            </a:lvl4pPr>
            <a:lvl5pPr>
              <a:defRPr sz="1350">
                <a:uFillTx/>
              </a:defRPr>
            </a:lvl5pPr>
            <a:lvl6pPr>
              <a:defRPr sz="1350">
                <a:uFillTx/>
              </a:defRPr>
            </a:lvl6pPr>
            <a:lvl7pPr>
              <a:defRPr sz="1350">
                <a:uFillTx/>
              </a:defRPr>
            </a:lvl7pPr>
            <a:lvl8pPr>
              <a:defRPr sz="1350">
                <a:uFillTx/>
              </a:defRPr>
            </a:lvl8pPr>
            <a:lvl9pPr>
              <a:defRPr sz="135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uFillTx/>
              </a:defRPr>
            </a:lvl1pPr>
            <a:lvl2pPr>
              <a:defRPr sz="1800">
                <a:uFillTx/>
              </a:defRPr>
            </a:lvl2pPr>
            <a:lvl3pPr>
              <a:defRPr sz="1500">
                <a:uFillTx/>
              </a:defRPr>
            </a:lvl3pPr>
            <a:lvl4pPr>
              <a:defRPr sz="1350">
                <a:uFillTx/>
              </a:defRPr>
            </a:lvl4pPr>
            <a:lvl5pPr>
              <a:defRPr sz="1350">
                <a:uFillTx/>
              </a:defRPr>
            </a:lvl5pPr>
            <a:lvl6pPr>
              <a:defRPr sz="1350">
                <a:uFillTx/>
              </a:defRPr>
            </a:lvl6pPr>
            <a:lvl7pPr>
              <a:defRPr sz="1350">
                <a:uFillTx/>
              </a:defRPr>
            </a:lvl7pPr>
            <a:lvl8pPr>
              <a:defRPr sz="1350">
                <a:uFillTx/>
              </a:defRPr>
            </a:lvl8pPr>
            <a:lvl9pPr>
              <a:defRPr sz="135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13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uFillTx/>
              </a:defRPr>
            </a:lvl1pPr>
            <a:lvl2pPr>
              <a:defRPr sz="1500">
                <a:uFillTx/>
              </a:defRPr>
            </a:lvl2pPr>
            <a:lvl3pPr>
              <a:defRPr sz="1350">
                <a:uFillTx/>
              </a:defRPr>
            </a:lvl3pPr>
            <a:lvl4pPr>
              <a:defRPr sz="1200">
                <a:uFillTx/>
              </a:defRPr>
            </a:lvl4pPr>
            <a:lvl5pPr>
              <a:defRPr sz="1200">
                <a:uFillTx/>
              </a:defRPr>
            </a:lvl5pPr>
            <a:lvl6pPr>
              <a:defRPr sz="1200">
                <a:uFillTx/>
              </a:defRPr>
            </a:lvl6pPr>
            <a:lvl7pPr>
              <a:defRPr sz="1200">
                <a:uFillTx/>
              </a:defRPr>
            </a:lvl7pPr>
            <a:lvl8pPr>
              <a:defRPr sz="1200">
                <a:uFillTx/>
              </a:defRPr>
            </a:lvl8pPr>
            <a:lvl9pPr>
              <a:defRPr sz="12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>
                <a:uFillTx/>
              </a:defRPr>
            </a:lvl1pPr>
            <a:lvl2pPr>
              <a:defRPr sz="1500">
                <a:uFillTx/>
              </a:defRPr>
            </a:lvl2pPr>
            <a:lvl3pPr>
              <a:defRPr sz="1350">
                <a:uFillTx/>
              </a:defRPr>
            </a:lvl3pPr>
            <a:lvl4pPr>
              <a:defRPr sz="1200">
                <a:uFillTx/>
              </a:defRPr>
            </a:lvl4pPr>
            <a:lvl5pPr>
              <a:defRPr sz="1200">
                <a:uFillTx/>
              </a:defRPr>
            </a:lvl5pPr>
            <a:lvl6pPr>
              <a:defRPr sz="1200">
                <a:uFillTx/>
              </a:defRPr>
            </a:lvl6pPr>
            <a:lvl7pPr>
              <a:defRPr sz="1200">
                <a:uFillTx/>
              </a:defRPr>
            </a:lvl7pPr>
            <a:lvl8pPr>
              <a:defRPr sz="1200">
                <a:uFillTx/>
              </a:defRPr>
            </a:lvl8pPr>
            <a:lvl9pPr>
              <a:defRPr sz="12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36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155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100">
                <a:uFillTx/>
              </a:defRPr>
            </a:lvl2pPr>
            <a:lvl3pPr>
              <a:defRPr sz="1800">
                <a:uFillTx/>
              </a:defRPr>
            </a:lvl3pPr>
            <a:lvl4pPr>
              <a:defRPr sz="1500">
                <a:uFillTx/>
              </a:defRPr>
            </a:lvl4pPr>
            <a:lvl5pPr>
              <a:defRPr sz="1500">
                <a:uFillTx/>
              </a:defRPr>
            </a:lvl5pPr>
            <a:lvl6pPr>
              <a:defRPr sz="1500">
                <a:uFillTx/>
              </a:defRPr>
            </a:lvl6pPr>
            <a:lvl7pPr>
              <a:defRPr sz="1500">
                <a:uFillTx/>
              </a:defRPr>
            </a:lvl7pPr>
            <a:lvl8pPr>
              <a:defRPr sz="1500">
                <a:uFillTx/>
              </a:defRPr>
            </a:lvl8pPr>
            <a:lvl9pPr>
              <a:defRPr sz="15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uFillTx/>
              </a:defRPr>
            </a:lvl1pPr>
            <a:lvl2pPr marL="342900" indent="0">
              <a:buNone/>
              <a:defRPr sz="900">
                <a:uFillTx/>
              </a:defRPr>
            </a:lvl2pPr>
            <a:lvl3pPr marL="685800" indent="0">
              <a:buNone/>
              <a:defRPr sz="750">
                <a:uFillTx/>
              </a:defRPr>
            </a:lvl3pPr>
            <a:lvl4pPr marL="1028700" indent="0">
              <a:buNone/>
              <a:defRPr sz="675">
                <a:uFillTx/>
              </a:defRPr>
            </a:lvl4pPr>
            <a:lvl5pPr marL="1371600" indent="0">
              <a:buNone/>
              <a:defRPr sz="675">
                <a:uFillTx/>
              </a:defRPr>
            </a:lvl5pPr>
            <a:lvl6pPr marL="1714500" indent="0">
              <a:buNone/>
              <a:defRPr sz="675">
                <a:uFillTx/>
              </a:defRPr>
            </a:lvl6pPr>
            <a:lvl7pPr marL="2057400" indent="0">
              <a:buNone/>
              <a:defRPr sz="675">
                <a:uFillTx/>
              </a:defRPr>
            </a:lvl7pPr>
            <a:lvl8pPr marL="2400300" indent="0">
              <a:buNone/>
              <a:defRPr sz="675">
                <a:uFillTx/>
              </a:defRPr>
            </a:lvl8pPr>
            <a:lvl9pPr marL="2743200" indent="0">
              <a:buNone/>
              <a:defRPr sz="675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94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>
                <a:uFillTx/>
              </a:defRPr>
            </a:lvl1pPr>
            <a:lvl2pPr marL="342900" indent="0">
              <a:buNone/>
              <a:defRPr sz="2100">
                <a:uFillTx/>
              </a:defRPr>
            </a:lvl2pPr>
            <a:lvl3pPr marL="685800" indent="0">
              <a:buNone/>
              <a:defRPr sz="1800">
                <a:uFillTx/>
              </a:defRPr>
            </a:lvl3pPr>
            <a:lvl4pPr marL="1028700" indent="0">
              <a:buNone/>
              <a:defRPr sz="1500">
                <a:uFillTx/>
              </a:defRPr>
            </a:lvl4pPr>
            <a:lvl5pPr marL="1371600" indent="0">
              <a:buNone/>
              <a:defRPr sz="1500">
                <a:uFillTx/>
              </a:defRPr>
            </a:lvl5pPr>
            <a:lvl6pPr marL="1714500" indent="0">
              <a:buNone/>
              <a:defRPr sz="1500">
                <a:uFillTx/>
              </a:defRPr>
            </a:lvl6pPr>
            <a:lvl7pPr marL="2057400" indent="0">
              <a:buNone/>
              <a:defRPr sz="1500">
                <a:uFillTx/>
              </a:defRPr>
            </a:lvl7pPr>
            <a:lvl8pPr marL="2400300" indent="0">
              <a:buNone/>
              <a:defRPr sz="1500">
                <a:uFillTx/>
              </a:defRPr>
            </a:lvl8pPr>
            <a:lvl9pPr marL="2743200" indent="0">
              <a:buNone/>
              <a:defRPr sz="15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uFillTx/>
              </a:defRPr>
            </a:lvl1pPr>
            <a:lvl2pPr marL="342900" indent="0">
              <a:buNone/>
              <a:defRPr sz="900">
                <a:uFillTx/>
              </a:defRPr>
            </a:lvl2pPr>
            <a:lvl3pPr marL="685800" indent="0">
              <a:buNone/>
              <a:defRPr sz="750">
                <a:uFillTx/>
              </a:defRPr>
            </a:lvl3pPr>
            <a:lvl4pPr marL="1028700" indent="0">
              <a:buNone/>
              <a:defRPr sz="675">
                <a:uFillTx/>
              </a:defRPr>
            </a:lvl4pPr>
            <a:lvl5pPr marL="1371600" indent="0">
              <a:buNone/>
              <a:defRPr sz="675">
                <a:uFillTx/>
              </a:defRPr>
            </a:lvl5pPr>
            <a:lvl6pPr marL="1714500" indent="0">
              <a:buNone/>
              <a:defRPr sz="675">
                <a:uFillTx/>
              </a:defRPr>
            </a:lvl6pPr>
            <a:lvl7pPr marL="2057400" indent="0">
              <a:buNone/>
              <a:defRPr sz="675">
                <a:uFillTx/>
              </a:defRPr>
            </a:lvl7pPr>
            <a:lvl8pPr marL="2400300" indent="0">
              <a:buNone/>
              <a:defRPr sz="675">
                <a:uFillTx/>
              </a:defRPr>
            </a:lvl8pPr>
            <a:lvl9pPr marL="2743200" indent="0">
              <a:buNone/>
              <a:defRPr sz="675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54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99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8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528F-A286-43D7-9751-B6A09ECD9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02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9C4-D9FC-4725-B395-AF1C42097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34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3D3-5EF0-46AB-BF6D-59B0E3FEA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96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B65-F628-44E8-AB5A-7A50860B2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292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CE68-7E6F-4A1B-B2C4-5908233FC7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63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711A-DC20-452D-8989-191F45C0EC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9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F23E-8CB9-4E39-9BF1-6E934E5CCA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821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562A-371D-4F72-ACF9-56F54C52C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43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976-FE17-4038-897D-14BF60AC61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78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8B2E-B8EB-4628-BE2D-0345F465A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1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74E5-452A-4A8F-8B69-3A4733C0E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910F-C524-4913-905A-CC92F8EB3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6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D5E8-7C1F-4A1B-A237-36E42134C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2F1C0C-53DC-44C8-954D-DBC7CFFB1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47" descr="ident-small_4_onscreen_png"/>
          <p:cNvPicPr>
            <a:picLocks noChangeAspect="1" noChangeArrowheads="1"/>
          </p:cNvPicPr>
          <p:nvPr/>
        </p:nvPicPr>
        <p:blipFill>
          <a:blip r:embed="rId1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04800" y="6361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0546A-9C3E-4C19-8205-8707581FB3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5DA3D5-1249-4677-BA62-98E8C03073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9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DBF20-C931-42F5-A83F-AB7A10CF380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2E714-26E1-406D-BF9F-F50941A8EE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DC459A-8A2C-48F6-9D0D-5870D65446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7084-B3C6-4238-8A8E-1C8DC42CC0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818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08389F-131C-4716-98BC-0CC26B12A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D3D3CF-C55B-41CB-A298-D4FEA1AB31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661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A78C0F-0B1A-4104-B0F9-6116FCFA83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AFA353-2CFF-4613-88FA-8E22691D8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87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F05F4A3-695C-5F41-9F58-8BA2B5508325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9/2/2016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A81031D7-8497-294C-A1AB-EB4D177C369B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5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62AFA7-88A3-4D1A-A878-4183EB1038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Preliminary Information-Subject to Revision. Not for Citation or Distribution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491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emf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emf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mailto:batiuk.richard@epa.gov" TargetMode="Externa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12726-8832-4762-860A-6E9A2B59064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886200" y="4523212"/>
            <a:ext cx="525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Rich Batiuk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Associate Director for Science, Analysis and Implementation</a:t>
            </a:r>
          </a:p>
          <a:p>
            <a:pPr algn="ctr">
              <a:lnSpc>
                <a:spcPct val="80000"/>
              </a:lnSpc>
            </a:pPr>
            <a:endParaRPr lang="en-US" sz="1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and</a:t>
            </a:r>
          </a:p>
          <a:p>
            <a:pPr algn="ctr">
              <a:lnSpc>
                <a:spcPct val="80000"/>
              </a:lnSpc>
            </a:pPr>
            <a:endParaRPr lang="en-US" sz="1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Lucinda Power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Implementation and Evaluation Team Leader</a:t>
            </a:r>
          </a:p>
          <a:p>
            <a:pPr algn="ctr">
              <a:lnSpc>
                <a:spcPct val="80000"/>
              </a:lnSpc>
            </a:pPr>
            <a:endParaRPr lang="en-US" sz="1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Chesapeake Bay Program Office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U.S. Environmental Protection Agency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66"/>
                </a:solidFill>
              </a:rPr>
              <a:t>Annapolis, Maryland</a:t>
            </a:r>
          </a:p>
          <a:p>
            <a:pPr algn="ctr">
              <a:lnSpc>
                <a:spcPct val="80000"/>
              </a:lnSpc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en-US" sz="1400" baseline="30000" dirty="0">
              <a:solidFill>
                <a:prstClr val="black"/>
              </a:solidFill>
            </a:endParaRPr>
          </a:p>
        </p:txBody>
      </p:sp>
      <p:pic>
        <p:nvPicPr>
          <p:cNvPr id="42701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0"/>
            <a:ext cx="3934221" cy="516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20" name="Rectangle 12"/>
          <p:cNvSpPr>
            <a:spLocks noChangeArrowheads="1"/>
          </p:cNvSpPr>
          <p:nvPr/>
        </p:nvSpPr>
        <p:spPr bwMode="auto">
          <a:xfrm>
            <a:off x="8458200" y="6477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310" y="1114993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Understanding Upcoming Policy Challenges and Decisions for Water Quality</a:t>
            </a: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Citizen Advisory Committee Meeting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September 7, 2016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61" y="83113"/>
            <a:ext cx="5222939" cy="6656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" y="26773"/>
            <a:ext cx="4944523" cy="676894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7543800" y="1600200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2781300"/>
            <a:ext cx="1143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61" y="83113"/>
            <a:ext cx="5222939" cy="6656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" y="26773"/>
            <a:ext cx="4944523" cy="676894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7543800" y="1981200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4038600"/>
            <a:ext cx="609600" cy="10464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97" y="37071"/>
            <a:ext cx="5447903" cy="683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7"/>
            <a:ext cx="5049464" cy="68456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6600" y="3099486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1066800"/>
            <a:ext cx="1447800" cy="182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94619" y="4191000"/>
            <a:ext cx="457200" cy="7290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27868" y="3581400"/>
            <a:ext cx="533401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96132" y="4761470"/>
            <a:ext cx="731604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28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Watershed Trends: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Findings and Implications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Nutrient loads in the majority of the monitored streams and rivers are </a:t>
            </a:r>
            <a:r>
              <a:rPr lang="en-US" sz="2400" u="sng" dirty="0" smtClean="0">
                <a:solidFill>
                  <a:srgbClr val="000000"/>
                </a:solidFill>
              </a:rPr>
              <a:t>decreasing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More recent river input trends in nitrogen and phosphorus loads are either flattening out or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We must better understand the causes of the increasing trend in phosphorus at Conowingo Dam when upstream stations are showing downward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We must factor in findings from these observed trends into Partnership and jurisdiction-specific decisions on how we get to our 2025 goals</a:t>
            </a:r>
          </a:p>
        </p:txBody>
      </p:sp>
    </p:spTree>
    <p:extLst>
      <p:ext uri="{BB962C8B-B14F-4D97-AF65-F5344CB8AC3E}">
        <p14:creationId xmlns:p14="http://schemas.microsoft.com/office/powerpoint/2010/main" val="18213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Chesapeake Bay Tidal Water Quality Trends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76"/>
            <a:ext cx="43641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76"/>
            <a:ext cx="43641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364182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33600" y="6096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600" y="533400"/>
            <a:ext cx="136355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0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0"/>
            <a:ext cx="4364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2228671"/>
            <a:ext cx="144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?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0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40" y="5132858"/>
            <a:ext cx="2438400" cy="1550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696"/>
            <a:ext cx="3229872" cy="2008716"/>
          </a:xfrm>
          <a:prstGeom prst="rect">
            <a:avLst/>
          </a:prstGeom>
        </p:spPr>
      </p:pic>
      <p:pic>
        <p:nvPicPr>
          <p:cNvPr id="4" name="Picture 2" descr="Although they are called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51" y="4597480"/>
            <a:ext cx="3674652" cy="24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0" y="2717230"/>
            <a:ext cx="3189439" cy="212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29" y="2703910"/>
            <a:ext cx="2951117" cy="226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2726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17650"/>
            <a:ext cx="5027804" cy="3330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42" y="3091186"/>
            <a:ext cx="3096951" cy="2051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3010" y="56663"/>
            <a:ext cx="923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SUCCESSES—SEEING REAL BAY AND WATERSHED RESPONSES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268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0"/>
            <a:ext cx="436418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91000" y="1718924"/>
            <a:ext cx="533400" cy="1745087"/>
          </a:xfrm>
          <a:prstGeom prst="ellipse">
            <a:avLst/>
          </a:prstGeom>
          <a:noFill/>
          <a:ln w="57150">
            <a:solidFill>
              <a:srgbClr val="20E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7291" y="1391138"/>
            <a:ext cx="83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20EA16"/>
                </a:solidFill>
              </a:rPr>
              <a:t>!</a:t>
            </a:r>
            <a:endParaRPr lang="en-US" sz="15000" dirty="0">
              <a:solidFill>
                <a:srgbClr val="20E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1" y="-56817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4343400" cy="6825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1" y="-56817"/>
            <a:ext cx="43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28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Tidal Water Trends: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Findings and Implications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Bay has a much shorter term memory than once thought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e ARE observing positive tidal </a:t>
            </a:r>
            <a:r>
              <a:rPr lang="en-US" sz="2400" dirty="0">
                <a:solidFill>
                  <a:srgbClr val="000000"/>
                </a:solidFill>
              </a:rPr>
              <a:t>water quality </a:t>
            </a:r>
            <a:r>
              <a:rPr lang="en-US" sz="2400" dirty="0" smtClean="0">
                <a:solidFill>
                  <a:srgbClr val="000000"/>
                </a:solidFill>
              </a:rPr>
              <a:t>responses in the face of a changing climate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We stand to lose this important momentum if we don’t take actions to continue reducing our key sources—ag, stormwater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We must factor in findings from these observed trends </a:t>
            </a:r>
            <a:r>
              <a:rPr lang="en-US" sz="2400" dirty="0" smtClean="0">
                <a:solidFill>
                  <a:srgbClr val="000000"/>
                </a:solidFill>
              </a:rPr>
              <a:t>into </a:t>
            </a:r>
            <a:r>
              <a:rPr lang="en-US" sz="2400" dirty="0">
                <a:solidFill>
                  <a:srgbClr val="000000"/>
                </a:solidFill>
              </a:rPr>
              <a:t>Partnership and jurisdiction-specific decisions on how we get to our 2025 goals</a:t>
            </a:r>
          </a:p>
        </p:txBody>
      </p:sp>
    </p:spTree>
    <p:extLst>
      <p:ext uri="{BB962C8B-B14F-4D97-AF65-F5344CB8AC3E}">
        <p14:creationId xmlns:p14="http://schemas.microsoft.com/office/powerpoint/2010/main" val="30404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075" y="941231"/>
            <a:ext cx="228600" cy="25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5337" y="1122363"/>
            <a:ext cx="228600" cy="25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03983"/>
            <a:ext cx="3250842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Chesapeake Bay SAV Trends: 1978-2015</a:t>
            </a:r>
            <a:endParaRPr lang="en-US" sz="2400" b="1" dirty="0"/>
          </a:p>
        </p:txBody>
      </p:sp>
      <p:sp>
        <p:nvSpPr>
          <p:cNvPr id="9" name="Down Arrow 8"/>
          <p:cNvSpPr/>
          <p:nvPr/>
        </p:nvSpPr>
        <p:spPr>
          <a:xfrm rot="2340000">
            <a:off x="8019454" y="2794244"/>
            <a:ext cx="244426" cy="613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15325" y="237199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3X!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50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075" y="941231"/>
            <a:ext cx="228600" cy="25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5337" y="1122363"/>
            <a:ext cx="228600" cy="25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03983"/>
            <a:ext cx="3250842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Chesapeake Bay SAV Trends: 1978-2015</a:t>
            </a:r>
            <a:endParaRPr lang="en-US" sz="2400" b="1" dirty="0"/>
          </a:p>
        </p:txBody>
      </p:sp>
      <p:sp>
        <p:nvSpPr>
          <p:cNvPr id="11" name="Down Arrow 10"/>
          <p:cNvSpPr/>
          <p:nvPr/>
        </p:nvSpPr>
        <p:spPr>
          <a:xfrm rot="8100000">
            <a:off x="4926038" y="832993"/>
            <a:ext cx="244426" cy="613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512765"/>
            <a:ext cx="1143000" cy="445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30203" y="1326822"/>
            <a:ext cx="429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 still half way to go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72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1JMS SAV Area by Salinity Zone (Acr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103983"/>
            <a:ext cx="3250842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James River SAV Trends: 1978-2015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75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Good…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75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CB1 SAV Area by Salinity Zone (Acr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103983"/>
            <a:ext cx="3250842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Susquehanna Flats SAV Trends: 1978-2015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95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Beautiful…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63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WB SAV Area by Salinity Zone (Acr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103983"/>
            <a:ext cx="3250842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Lower Western Shore SAV Trends: 1978-2015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13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And the Ugly…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1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WB SAV Area by Salinity Zone (Acr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103983"/>
            <a:ext cx="3250842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762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Lower Western Shore SAV Trends: 1978-2015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3886200"/>
            <a:ext cx="4267200" cy="1143000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0" y="190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Eelgrass populations responding to hotter summer temperatures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406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685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Setting the Stage: Partnership’s Midpoint Assessment Calendar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644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28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SAV Trends: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Findings and Implications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From our observed low point in 1984, underwater Bay grasses have almost tripled in total acreage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Grass bed density and species diversity has also increased over the past three decades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But we are only half way to our restoration goal, </a:t>
            </a:r>
            <a:r>
              <a:rPr lang="en-US" sz="2200" dirty="0" err="1" smtClean="0">
                <a:solidFill>
                  <a:srgbClr val="000000"/>
                </a:solidFill>
              </a:rPr>
              <a:t>baywide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We </a:t>
            </a:r>
            <a:r>
              <a:rPr lang="en-US" sz="2200" dirty="0">
                <a:solidFill>
                  <a:srgbClr val="000000"/>
                </a:solidFill>
              </a:rPr>
              <a:t>are facing </a:t>
            </a:r>
            <a:r>
              <a:rPr lang="en-US" sz="2200" dirty="0" smtClean="0">
                <a:solidFill>
                  <a:srgbClr val="000000"/>
                </a:solidFill>
              </a:rPr>
              <a:t>a steep challenge in fully </a:t>
            </a:r>
            <a:r>
              <a:rPr lang="en-US" sz="2200" dirty="0">
                <a:solidFill>
                  <a:srgbClr val="000000"/>
                </a:solidFill>
              </a:rPr>
              <a:t>restoring eelgrass </a:t>
            </a:r>
            <a:r>
              <a:rPr lang="en-US" sz="2200" dirty="0" smtClean="0">
                <a:solidFill>
                  <a:srgbClr val="000000"/>
                </a:solidFill>
              </a:rPr>
              <a:t>to the Bay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Need to understand what </a:t>
            </a:r>
            <a:r>
              <a:rPr lang="en-US" sz="2200" dirty="0">
                <a:solidFill>
                  <a:srgbClr val="000000"/>
                </a:solidFill>
              </a:rPr>
              <a:t>additional improvements in water clarity are needed to see the next </a:t>
            </a:r>
            <a:r>
              <a:rPr lang="en-US" sz="2200" u="sng" dirty="0">
                <a:solidFill>
                  <a:srgbClr val="000000"/>
                </a:solidFill>
              </a:rPr>
              <a:t>significant</a:t>
            </a:r>
            <a:r>
              <a:rPr lang="en-US" sz="2200" dirty="0">
                <a:solidFill>
                  <a:srgbClr val="000000"/>
                </a:solidFill>
              </a:rPr>
              <a:t> increase in SAV </a:t>
            </a:r>
            <a:r>
              <a:rPr lang="en-US" sz="2200" dirty="0" smtClean="0">
                <a:solidFill>
                  <a:srgbClr val="000000"/>
                </a:solidFill>
              </a:rPr>
              <a:t>acreages</a:t>
            </a:r>
          </a:p>
        </p:txBody>
      </p:sp>
    </p:spTree>
    <p:extLst>
      <p:ext uri="{BB962C8B-B14F-4D97-AF65-F5344CB8AC3E}">
        <p14:creationId xmlns:p14="http://schemas.microsoft.com/office/powerpoint/2010/main" val="1770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324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The Changing Shape of Our Watershed Pollutant Sources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8133" y="418357"/>
            <a:ext cx="8582292" cy="38034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Chesapeake Bay Watershed Nitrogen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Loads: 1985-2015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9443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046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8" y="1865970"/>
            <a:ext cx="4876582" cy="3532807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14" y="2289906"/>
            <a:ext cx="3706202" cy="2684933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389563" y="539877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1985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2142" y="503090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2015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411" y="5930195"/>
            <a:ext cx="305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Where did the Nitrogen reductions come from?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6333" r="23189" b="85811"/>
          <a:stretch/>
        </p:blipFill>
        <p:spPr>
          <a:xfrm>
            <a:off x="802946" y="1368896"/>
            <a:ext cx="7023539" cy="537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283" y="5261742"/>
            <a:ext cx="2194560" cy="15887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1600000">
            <a:off x="4491851" y="3404874"/>
            <a:ext cx="886043" cy="484632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11" y="202829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318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66058" y="240111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242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75590" y="568026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59% Wastewater</a:t>
            </a:r>
          </a:p>
          <a:p>
            <a:r>
              <a:rPr lang="en-US" b="1" dirty="0" smtClean="0"/>
              <a:t>39% Agriculture</a:t>
            </a:r>
          </a:p>
          <a:p>
            <a:r>
              <a:rPr lang="en-US" b="1" dirty="0" smtClean="0"/>
              <a:t>  2% Forest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381000" cy="75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7584" y="2854293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9286" y="2339943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772400" cy="5631542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6200" y="196604"/>
            <a:ext cx="906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3200" b="1" kern="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Percent of </a:t>
            </a:r>
            <a:r>
              <a:rPr lang="en-US" sz="3200" b="1" kern="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Nitrogen </a:t>
            </a:r>
            <a:r>
              <a:rPr lang="en-US" sz="3200" b="1" kern="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Goal </a:t>
            </a:r>
            <a:r>
              <a:rPr lang="en-US" sz="3200" b="1" kern="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Achieved </a:t>
            </a:r>
            <a:endParaRPr lang="en-US" sz="3200" b="1" kern="0" dirty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901294" cy="54102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152400"/>
            <a:ext cx="8534400" cy="629801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Nitrogen Load to be Reduced by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9443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5046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1070"/>
              </p:ext>
            </p:extLst>
          </p:nvPr>
        </p:nvGraphicFramePr>
        <p:xfrm>
          <a:off x="623455" y="857251"/>
          <a:ext cx="7395728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304800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Chesapeake Bay Watershed Municipal and Industrial Wastewater Treatment Facilities Discharged Nitrogen Loads: 1985-2015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06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37" y="30480"/>
            <a:ext cx="5063837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806" y="6324601"/>
            <a:ext cx="4509606" cy="14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480"/>
            <a:ext cx="4732344" cy="300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352800"/>
            <a:ext cx="4808544" cy="3058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1974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gis.chesapeakebay.net/air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806" y="152400"/>
            <a:ext cx="4585806" cy="309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2971801"/>
            <a:ext cx="914400" cy="46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04038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35 million lbs. reduction to Bay: 1985-2015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26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51" y="5390322"/>
            <a:ext cx="1950290" cy="1412438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418357"/>
            <a:ext cx="9144000" cy="38034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Chesapeake Bay Watershed Nitrogen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Reductions: 2015-2025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9443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046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77" y="2259169"/>
            <a:ext cx="3706202" cy="2684933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409136" y="499551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2015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70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remaining nitrogen reductions* come from?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6333" r="23189" b="85811"/>
          <a:stretch/>
        </p:blipFill>
        <p:spPr>
          <a:xfrm>
            <a:off x="802946" y="1368896"/>
            <a:ext cx="7023539" cy="53722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1600000">
            <a:off x="4491851" y="3404874"/>
            <a:ext cx="886043" cy="484632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816" y="247631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242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77275" y="5600777"/>
            <a:ext cx="278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71% Agriculture</a:t>
            </a:r>
          </a:p>
          <a:p>
            <a:r>
              <a:rPr lang="en-US" b="1" dirty="0" smtClean="0"/>
              <a:t>24% Urban Stormwater</a:t>
            </a:r>
          </a:p>
          <a:p>
            <a:r>
              <a:rPr lang="en-US" b="1" dirty="0"/>
              <a:t> </a:t>
            </a:r>
            <a:r>
              <a:rPr lang="en-US" b="1" dirty="0" smtClean="0"/>
              <a:t> 5% Septic Systems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04628"/>
            <a:ext cx="3459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*Based on the jurisdictions’ Phase II WIPs.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609600" y="1219200"/>
            <a:ext cx="381000" cy="75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568" y="2579718"/>
            <a:ext cx="2925434" cy="2118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26485" y="271266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192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4969" y="479020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2025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82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9443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046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2498" y="539552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1985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9607" y="47918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2" y="1865376"/>
            <a:ext cx="4876582" cy="353280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72" y="2475003"/>
            <a:ext cx="3236103" cy="2344373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475" b="91711"/>
          <a:stretch/>
        </p:blipFill>
        <p:spPr>
          <a:xfrm>
            <a:off x="-1" y="1400697"/>
            <a:ext cx="9144001" cy="465353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24411" y="5930195"/>
            <a:ext cx="305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Where did the phosphorus reductions come from?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371" y="5253485"/>
            <a:ext cx="2194560" cy="1588746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52400" y="418357"/>
            <a:ext cx="8839200" cy="38034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Chesapeake Bay Watershed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Loads: 1985-2015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1600000">
            <a:off x="4491851" y="3404874"/>
            <a:ext cx="886043" cy="484632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9931" y="544774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73% Wastewater</a:t>
            </a:r>
          </a:p>
          <a:p>
            <a:r>
              <a:rPr lang="en-US" b="1" dirty="0" smtClean="0"/>
              <a:t>24% Agriculture</a:t>
            </a:r>
          </a:p>
          <a:p>
            <a:r>
              <a:rPr lang="en-US" b="1" dirty="0" smtClean="0"/>
              <a:t>  2% Urban Stormwater</a:t>
            </a:r>
          </a:p>
          <a:p>
            <a:r>
              <a:rPr lang="en-US" b="1" dirty="0"/>
              <a:t> </a:t>
            </a:r>
            <a:r>
              <a:rPr lang="en-US" b="1" dirty="0" smtClean="0"/>
              <a:t> 1% Forest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310" y="2028296"/>
            <a:ext cx="96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25.6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88454" y="2508836"/>
            <a:ext cx="102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15.4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71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7584" y="2854293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9286" y="2339943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817469" cy="5664197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6200" y="196604"/>
            <a:ext cx="906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3200" b="1" kern="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Percent of </a:t>
            </a:r>
            <a:r>
              <a:rPr lang="en-US" sz="3200" b="1" kern="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Phosphorus </a:t>
            </a:r>
            <a:r>
              <a:rPr lang="en-US" sz="3200" b="1" kern="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Goal </a:t>
            </a:r>
            <a:r>
              <a:rPr lang="en-US" sz="3200" b="1" kern="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Achieved </a:t>
            </a:r>
            <a:endParaRPr lang="en-US" sz="3200" b="1" kern="0" dirty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“Getting to Yes” on the Midpoint Assessment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r>
              <a:rPr lang="en-US" sz="2800" dirty="0" smtClean="0"/>
              <a:t>Focus on incremental, consensus decision-making up through the Partnership 	</a:t>
            </a:r>
          </a:p>
          <a:p>
            <a:endParaRPr lang="en-US" sz="2800" dirty="0" smtClean="0"/>
          </a:p>
          <a:p>
            <a:r>
              <a:rPr lang="en-US" sz="2800" dirty="0" smtClean="0"/>
              <a:t>Topics fully vetted through webinars and informational briefings to tee up policy decisions to wider partners, stakeholder, public audiences</a:t>
            </a:r>
          </a:p>
          <a:p>
            <a:endParaRPr lang="en-US" sz="2800" dirty="0" smtClean="0"/>
          </a:p>
          <a:p>
            <a:r>
              <a:rPr lang="en-US" sz="2800" dirty="0" smtClean="0"/>
              <a:t>Principals’ Staff Committee is driving decision-making schedule for the Partnership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3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715" y="2559927"/>
            <a:ext cx="3166558" cy="2293282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77" y="5226027"/>
            <a:ext cx="2215510" cy="1604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9443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046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7850" y="494246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2015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94046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2025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206" y="2508836"/>
            <a:ext cx="3236103" cy="2344373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475" b="91711"/>
          <a:stretch/>
        </p:blipFill>
        <p:spPr>
          <a:xfrm>
            <a:off x="-1" y="1400697"/>
            <a:ext cx="9144001" cy="465353"/>
          </a:xfrm>
          <a:prstGeom prst="rect">
            <a:avLst/>
          </a:prstGeom>
          <a:ln>
            <a:noFill/>
          </a:ln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0" y="418357"/>
            <a:ext cx="9144000" cy="38034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Chesapeake Bay Watershed </a:t>
            </a:r>
            <a:r>
              <a:rPr lang="en-US" sz="2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Reductions: 2015-2025</a:t>
            </a:r>
            <a:endParaRPr lang="en-US" sz="2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1600000">
            <a:off x="4491851" y="3404874"/>
            <a:ext cx="886043" cy="484632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3100" y="566886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64% Agriculture</a:t>
            </a:r>
          </a:p>
          <a:p>
            <a:r>
              <a:rPr lang="en-US" b="1" dirty="0" smtClean="0"/>
              <a:t>36% Urban Stormwater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9336" y="2624521"/>
            <a:ext cx="96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14.5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624521"/>
            <a:ext cx="102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15.4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30892" y="570511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remaining phosphorus reductions* come from?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604628"/>
            <a:ext cx="3459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*Based on the jurisdictions’ Phase II WIPs.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32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362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Agriculture</a:t>
            </a:r>
          </a:p>
        </p:txBody>
      </p:sp>
      <p:sp>
        <p:nvSpPr>
          <p:cNvPr id="3" name="Right Arrow 2"/>
          <p:cNvSpPr/>
          <p:nvPr/>
        </p:nvSpPr>
        <p:spPr>
          <a:xfrm rot="27000000">
            <a:off x="-219789" y="2445256"/>
            <a:ext cx="1752599" cy="900684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ight Arrow 3"/>
          <p:cNvSpPr/>
          <p:nvPr/>
        </p:nvSpPr>
        <p:spPr>
          <a:xfrm rot="27000000">
            <a:off x="120298" y="4892752"/>
            <a:ext cx="1067813" cy="578709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ight Arrow 5"/>
          <p:cNvSpPr/>
          <p:nvPr/>
        </p:nvSpPr>
        <p:spPr>
          <a:xfrm rot="27000000">
            <a:off x="1870967" y="4860864"/>
            <a:ext cx="867242" cy="441915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ight Arrow 6"/>
          <p:cNvSpPr/>
          <p:nvPr/>
        </p:nvSpPr>
        <p:spPr>
          <a:xfrm rot="27000000">
            <a:off x="1237789" y="2487122"/>
            <a:ext cx="2133602" cy="1197956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05" y="106311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II WIPs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3089" y="106311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Phase III WIPs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44588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Urban Stormwater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06168" y="261909"/>
            <a:ext cx="8839200" cy="570099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 Source Sector Implications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867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Septic Systems</a:t>
            </a:r>
            <a:endParaRPr lang="en-US" sz="4800" b="1" dirty="0"/>
          </a:p>
        </p:txBody>
      </p:sp>
      <p:sp>
        <p:nvSpPr>
          <p:cNvPr id="14" name="Right Arrow 13"/>
          <p:cNvSpPr/>
          <p:nvPr/>
        </p:nvSpPr>
        <p:spPr>
          <a:xfrm rot="27000000">
            <a:off x="449182" y="6188218"/>
            <a:ext cx="410040" cy="189361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3630" y="5959732"/>
            <a:ext cx="58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B53F5"/>
                </a:solidFill>
              </a:rPr>
              <a:t>?</a:t>
            </a:r>
            <a:endParaRPr lang="en-US" sz="3600" b="1" dirty="0">
              <a:solidFill>
                <a:srgbClr val="0B53F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112466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Nitrogen Goal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79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622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Resulting Policy Challenges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5E0511A-AADB-44A7-9400-5AC9F0CAF5D2}" type="slidenum">
              <a:rPr lang="en-US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250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663" y="608220"/>
            <a:ext cx="4824673" cy="62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4300" y="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libri"/>
              </a:rPr>
              <a:t>Where Load Reductions Occur Matters</a:t>
            </a:r>
            <a:endParaRPr lang="en-US" sz="4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4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78627" cy="5837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Pennsylvania Nitrogen Loads and Goals: 1985-2025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2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78627" cy="5837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Pennsylvania Nitrogen Loads and Goals: 1985-2025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828800"/>
            <a:ext cx="4038600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2600" y="1828800"/>
            <a:ext cx="0" cy="351823"/>
          </a:xfrm>
          <a:prstGeom prst="straightConnector1">
            <a:avLst/>
          </a:prstGeom>
          <a:ln w="38100">
            <a:solidFill>
              <a:srgbClr val="0B53F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05800" y="2178564"/>
            <a:ext cx="0" cy="945636"/>
          </a:xfrm>
          <a:prstGeom prst="straightConnector1">
            <a:avLst/>
          </a:prstGeom>
          <a:ln w="57150">
            <a:solidFill>
              <a:srgbClr val="0B53F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2178564"/>
            <a:ext cx="2514600" cy="205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8800" y="17551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 million lbs.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53400" y="2254984"/>
            <a:ext cx="1172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34 million lbs.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5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78627" cy="5837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Pennsylvania Nitrogen Loads and Goals: 1985-2025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2133600"/>
            <a:ext cx="2971800" cy="609600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220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</a:rPr>
              <a:t>Pennsylvania’s Source Sector Challenges</a:t>
            </a:r>
            <a:endParaRPr lang="en-US" sz="35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Needs to reduce </a:t>
            </a:r>
            <a:r>
              <a:rPr lang="en-US" sz="2800" dirty="0" smtClean="0">
                <a:solidFill>
                  <a:srgbClr val="000000"/>
                </a:solidFill>
              </a:rPr>
              <a:t>a total of 34 million </a:t>
            </a:r>
            <a:r>
              <a:rPr lang="en-US" sz="2800" dirty="0" err="1" smtClean="0">
                <a:solidFill>
                  <a:srgbClr val="000000"/>
                </a:solidFill>
              </a:rPr>
              <a:t>lbs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by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Responsible for 69 percent of remaining basinwide nitrogen load reductions by 2025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Agriculture will likely be responsible for </a:t>
            </a:r>
            <a:r>
              <a:rPr lang="en-US" sz="2800" u="sng" dirty="0">
                <a:solidFill>
                  <a:srgbClr val="000000"/>
                </a:solidFill>
              </a:rPr>
              <a:t>more</a:t>
            </a:r>
            <a:r>
              <a:rPr lang="en-US" sz="2800" dirty="0">
                <a:solidFill>
                  <a:srgbClr val="000000"/>
                </a:solidFill>
              </a:rPr>
              <a:t> than 80 percent of these nitrogen reductions </a:t>
            </a:r>
            <a:r>
              <a:rPr lang="en-US" sz="2800" dirty="0" smtClean="0">
                <a:solidFill>
                  <a:srgbClr val="000000"/>
                </a:solidFill>
              </a:rPr>
              <a:t>by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The technical assistance/compliance infrastructure, cost share funding are </a:t>
            </a:r>
            <a:r>
              <a:rPr lang="en-US" sz="2800" u="sng" dirty="0" smtClean="0">
                <a:solidFill>
                  <a:srgbClr val="000000"/>
                </a:solidFill>
              </a:rPr>
              <a:t>not</a:t>
            </a:r>
            <a:r>
              <a:rPr lang="en-US" sz="2800" dirty="0" smtClean="0">
                <a:solidFill>
                  <a:srgbClr val="000000"/>
                </a:solidFill>
              </a:rPr>
              <a:t> in place to deliver on these needed reductions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Summary of Challenges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8839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River input loads flattening out, increasing in the past decade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Wastewater, air deposition close to tapped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Agriculture being asked for most of the remaining reductions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States’ urban </a:t>
            </a:r>
            <a:r>
              <a:rPr lang="en-US" sz="3200" dirty="0">
                <a:solidFill>
                  <a:srgbClr val="000000"/>
                </a:solidFill>
              </a:rPr>
              <a:t>stormwater reduction goals being scaled back and/or to be achieved sometime post 2025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Summary of Challenges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Pennsylvania agriculture on the hook for a significant portion of all the remaining reductions</a:t>
            </a:r>
            <a:endParaRPr lang="en-US" sz="2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MD, VA currently depending on ‘over-reductions’ of wastewater treatment facility loads to counter under-reductions in agriculture and urban stormwater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In MD and VA, where the load reductions occur matters to full restoration of Bay regional and local water quality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Phosphorus saturated soils, nitrogen groundwater lags hinder timely water quality responses and need to be factored in 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WQGIT October 24-25, 2016 Decisional Meeting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Meeting Theme: </a:t>
            </a:r>
            <a:r>
              <a:rPr lang="en-US" sz="2800" i="1" dirty="0"/>
              <a:t>Getting Ready for Development of the </a:t>
            </a:r>
            <a:r>
              <a:rPr lang="en-US" sz="2800" i="1" dirty="0" smtClean="0"/>
              <a:t>Phase </a:t>
            </a:r>
            <a:r>
              <a:rPr lang="en-US" sz="2800" i="1" dirty="0"/>
              <a:t>III WIP Planning </a:t>
            </a:r>
            <a:r>
              <a:rPr lang="en-US" sz="2800" i="1" dirty="0" smtClean="0"/>
              <a:t>Targets</a:t>
            </a:r>
          </a:p>
          <a:p>
            <a:r>
              <a:rPr lang="en-US" sz="2600" dirty="0" smtClean="0"/>
              <a:t>Objective: Reaching agreement on…</a:t>
            </a:r>
            <a:endParaRPr lang="en-US" sz="2600" dirty="0"/>
          </a:p>
          <a:p>
            <a:pPr lvl="1"/>
            <a:r>
              <a:rPr lang="en-US" sz="2400" dirty="0" smtClean="0"/>
              <a:t>Phase III Planning Targets </a:t>
            </a:r>
            <a:r>
              <a:rPr lang="en-US" sz="2400" b="1" dirty="0" smtClean="0"/>
              <a:t>Methodology</a:t>
            </a:r>
          </a:p>
          <a:p>
            <a:pPr lvl="1"/>
            <a:r>
              <a:rPr lang="en-US" sz="2400" b="1" dirty="0" smtClean="0"/>
              <a:t>Climate Change Assessment Procedures </a:t>
            </a:r>
            <a:r>
              <a:rPr lang="en-US" sz="2400" dirty="0" smtClean="0"/>
              <a:t>&amp; </a:t>
            </a:r>
            <a:r>
              <a:rPr lang="en-US" sz="2400" b="1" dirty="0" smtClean="0"/>
              <a:t>Range of Options</a:t>
            </a:r>
            <a:r>
              <a:rPr lang="en-US" sz="2400" dirty="0" smtClean="0"/>
              <a:t> for Phase III WIPs</a:t>
            </a:r>
          </a:p>
          <a:p>
            <a:pPr lvl="1"/>
            <a:r>
              <a:rPr lang="en-US" sz="2400" dirty="0" smtClean="0"/>
              <a:t>Preliminary Recommendations on </a:t>
            </a:r>
            <a:r>
              <a:rPr lang="en-US" sz="2400" b="1" dirty="0" smtClean="0"/>
              <a:t>Local Area Targets</a:t>
            </a:r>
          </a:p>
          <a:p>
            <a:pPr lvl="1"/>
            <a:r>
              <a:rPr lang="en-US" sz="2400" dirty="0" smtClean="0"/>
              <a:t>Assigning responsibility for </a:t>
            </a:r>
            <a:r>
              <a:rPr lang="en-US" sz="2400" b="1" dirty="0" err="1" smtClean="0"/>
              <a:t>Conowingo</a:t>
            </a:r>
            <a:endParaRPr lang="en-US" sz="2400" b="1" dirty="0" smtClean="0"/>
          </a:p>
          <a:p>
            <a:pPr lvl="1"/>
            <a:r>
              <a:rPr lang="en-US" sz="2400" dirty="0" smtClean="0"/>
              <a:t>How </a:t>
            </a:r>
            <a:r>
              <a:rPr lang="en-US" sz="2400" b="1" dirty="0" smtClean="0"/>
              <a:t>monitoring trends </a:t>
            </a:r>
            <a:r>
              <a:rPr lang="en-US" sz="2400" dirty="0" smtClean="0"/>
              <a:t>can inform Phase III Planning Target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Refinements and Advancements </a:t>
            </a:r>
            <a:r>
              <a:rPr lang="en-US" sz="6000" b="1" dirty="0" smtClean="0">
                <a:solidFill>
                  <a:srgbClr val="000000"/>
                </a:solidFill>
              </a:rPr>
              <a:t>of the Partnership’s Phase 6 Modeling Tools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673" y="1635092"/>
            <a:ext cx="4592078" cy="354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1" y="1668593"/>
            <a:ext cx="4505372" cy="3481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6180" y="5284854"/>
            <a:ext cx="210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Rural Settings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440" y="5284854"/>
            <a:ext cx="315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Urban/Suburban Settings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173" y="335255"/>
            <a:ext cx="876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Chesapeake Bay Watershed Land Cover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679" y="1164421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9611" y="1164421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01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6 Land Use Production Schedule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0539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30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Complete initial production of Phase 6 land use datasets for all counties in the watershed and disseminate for local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 31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local reviews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Phase 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land use datasets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responses to reviewer comments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Phase 6 land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(1985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2014),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delivered to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Partnership’s Watershed Modeling Team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43"/>
          <p:cNvSpPr/>
          <p:nvPr/>
        </p:nvSpPr>
        <p:spPr>
          <a:xfrm>
            <a:off x="3664744" y="857251"/>
            <a:ext cx="4257675" cy="5107060"/>
          </a:xfrm>
          <a:prstGeom prst="downArrow">
            <a:avLst>
              <a:gd name="adj1" fmla="val 74497"/>
              <a:gd name="adj2" fmla="val 288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9" name="Picture 2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72" y="5004190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72" y="931690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72" y="1952152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72" y="3991809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3" name="Picture 92" descr="HighPoint_Raingarden_Constr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72" y="2965507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796252">
            <a:off x="3789960" y="3564336"/>
            <a:ext cx="1409462" cy="9821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Direct Loads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6789" y="1499350"/>
            <a:ext cx="31198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Average Load +     Inputs * Sensitivity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Land Use Acres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BMPs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Land to Water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Stream Delivery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River Delivery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5569390" y="1584332"/>
            <a:ext cx="137959" cy="1500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31492" y="3925628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40618" y="4599465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*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1492" y="1819354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38369" y="2486869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*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1492" y="3192058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*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57500" y="849682"/>
            <a:ext cx="5143500" cy="485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6 Watershed Model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Simplified an Extremely Complex Model So Even Verna Can Understand It!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77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" y="152400"/>
            <a:ext cx="90678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Finalizing the Partnership’s Phase 6 Modeling Tools for Management Application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24" y="1463678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“…improve accuracy, transparency, and confidence”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500" b="1" dirty="0" smtClean="0"/>
              <a:t>Data inputs </a:t>
            </a:r>
            <a:r>
              <a:rPr lang="en-US" sz="2500" dirty="0" smtClean="0"/>
              <a:t>(e.g.,</a:t>
            </a:r>
            <a:r>
              <a:rPr lang="en-US" sz="2500" dirty="0"/>
              <a:t> </a:t>
            </a:r>
            <a:r>
              <a:rPr lang="en-US" sz="2500" dirty="0" smtClean="0"/>
              <a:t>BMP efficiencies) due: September 30, 2016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Phase 6 </a:t>
            </a:r>
            <a:r>
              <a:rPr lang="en-US" sz="2500" b="1" dirty="0" smtClean="0"/>
              <a:t>land use dataset </a:t>
            </a:r>
            <a:r>
              <a:rPr lang="en-US" sz="2500" dirty="0" smtClean="0"/>
              <a:t>due: December 1, 2016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b="1" dirty="0" smtClean="0"/>
              <a:t>STAC peer review </a:t>
            </a:r>
            <a:r>
              <a:rPr lang="en-US" sz="2500" dirty="0" smtClean="0"/>
              <a:t>of the all the modeling tools: summer – winter 2016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Release of the </a:t>
            </a:r>
            <a:r>
              <a:rPr lang="en-US" sz="2500" b="1" dirty="0" smtClean="0"/>
              <a:t>Beta 4 (near final)</a:t>
            </a:r>
            <a:r>
              <a:rPr lang="en-US" sz="2500" dirty="0" smtClean="0"/>
              <a:t> version of the Phase 6 tools: January 2017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Partnership’s </a:t>
            </a:r>
            <a:r>
              <a:rPr lang="en-US" sz="2500" b="1" dirty="0" smtClean="0"/>
              <a:t>fatal flaw review </a:t>
            </a:r>
            <a:r>
              <a:rPr lang="en-US" sz="2500" dirty="0" smtClean="0"/>
              <a:t>of the modeling tools: March – April 2017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b="1" dirty="0" smtClean="0"/>
              <a:t>Finalization </a:t>
            </a:r>
            <a:r>
              <a:rPr lang="en-US" sz="2500" dirty="0" smtClean="0"/>
              <a:t>of the Phase 6 modeling tools: June 2017 (release of draft Phase II WIP Planning Targets)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4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26" y="152400"/>
            <a:ext cx="8763874" cy="60179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Accessible Tools for Local Partners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-1" r="46735" b="35563"/>
          <a:stretch/>
        </p:blipFill>
        <p:spPr>
          <a:xfrm>
            <a:off x="151526" y="914400"/>
            <a:ext cx="884094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324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Hint: Even </a:t>
            </a:r>
            <a:r>
              <a:rPr lang="en-US" sz="6000" b="1" u="sng" dirty="0" smtClean="0">
                <a:solidFill>
                  <a:srgbClr val="000000"/>
                </a:solidFill>
              </a:rPr>
              <a:t>Charlie</a:t>
            </a:r>
            <a:r>
              <a:rPr lang="en-US" sz="6000" b="1" dirty="0" smtClean="0">
                <a:solidFill>
                  <a:srgbClr val="000000"/>
                </a:solidFill>
              </a:rPr>
              <a:t> can be trained to use the CAST and </a:t>
            </a:r>
            <a:r>
              <a:rPr lang="en-US" sz="6000" b="1" dirty="0" err="1" smtClean="0">
                <a:solidFill>
                  <a:srgbClr val="000000"/>
                </a:solidFill>
              </a:rPr>
              <a:t>BayFast</a:t>
            </a:r>
            <a:r>
              <a:rPr lang="en-US" sz="6000" b="1" dirty="0" smtClean="0">
                <a:solidFill>
                  <a:srgbClr val="000000"/>
                </a:solidFill>
              </a:rPr>
              <a:t> Tools!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32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And We are Heading Towards 400+ Unique BMPs with Pollutant Reduction Efficiencies and Associated Capital and Maintenance  Costs…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81000"/>
          <a:ext cx="8077200" cy="6106442"/>
        </p:xfrm>
        <a:graphic>
          <a:graphicData uri="http://schemas.openxmlformats.org/drawingml/2006/table">
            <a:tbl>
              <a:tblPr/>
              <a:tblGrid>
                <a:gridCol w="3657122"/>
                <a:gridCol w="4420078"/>
              </a:tblGrid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State-Specific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Practice Name for NEIEN Reporting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Bay Program Practice Name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Land Reclamation, Abandoned Mined Land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Abandoned Mine Reclamation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Advanced Grey Infrastructure Nutrient Discovery Program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Advanced Grey Infrastructure Nutrient Discovery Program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Crop/Switchgrass 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Alternative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Systems (All Types)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Waste Storage Structure 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Solid/Liquid Waste Separation Facility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Control Facilities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Control Facility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Storage Facility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Storage Pond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Storage Structure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- Beef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- Dairy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- Horse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- Poultry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- Swine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- Turkey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 Treatment Lagoon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Waste Management System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Animal Trails and Walkways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Clean Water Diversion 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 runoff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 Runoff Structure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Stormwater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Wastewater Treatment Strip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Barnyard Runoff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Bioretention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Bioretention/raingardens - A/B soils, no underdrain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Biofiltration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Bioretention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raingardens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A/B soils,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underdrain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2587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Over 380 BMPs Available for Tracking, Reporting and Crediting by the Partners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15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04800"/>
          <a:ext cx="8077200" cy="6492014"/>
        </p:xfrm>
        <a:graphic>
          <a:graphicData uri="http://schemas.openxmlformats.org/drawingml/2006/table">
            <a:tbl>
              <a:tblPr/>
              <a:tblGrid>
                <a:gridCol w="3657122"/>
                <a:gridCol w="4420078"/>
              </a:tblGrid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State-Specific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Practice Name for NEIEN Reporting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Bay Program Practice Name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 Parking Lot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Bioretention/raingardens - A/B soils, underdrain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Rain Garden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Bioretention/raingardens - A/B soils, underdrain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 Roofs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Bioretention/raingardens - C/D soils, underdrain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Bioswale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Bioswale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Swale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Bioswale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Crop- Early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 - Harvestable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Crop- Standard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Harvestable Cover Crop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and Tillage Management, Mulch Till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and Tillage Management, No-Till/Strip Till/Direct Seed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and Tillage Management, Ridge Till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Management -Direct Seed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Management, Mulch Till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Management, No-Till/Strip Till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Management, Ridge Till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Residue Management, Seasonal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Tillage - Additional Acres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 Residue Tillage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Continuous, High Residue, Minimum Soil Disturbance Tillage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Crops- Early Planting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Arial Barley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 - Early Planted Rye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Other Rye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 - Early Planting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 -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Plant an annual grass-type cover crop that will scavenge residual nitrogen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 -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Late-Planting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Standard Other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Arial Rye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4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PSC Decisional Meetings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75727"/>
              </p:ext>
            </p:extLst>
          </p:nvPr>
        </p:nvGraphicFramePr>
        <p:xfrm>
          <a:off x="304800" y="1295400"/>
          <a:ext cx="83820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December 2016</a:t>
                      </a:r>
                      <a:endParaRPr lang="en-US" u="sng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Late May Retreat</a:t>
                      </a:r>
                      <a:endParaRPr lang="en-US" u="sng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December 2017</a:t>
                      </a:r>
                      <a:endParaRPr lang="en-US" u="sng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III WIP Planning 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 Phase III WIP Planning</a:t>
                      </a:r>
                      <a:r>
                        <a:rPr lang="en-US" baseline="0" dirty="0" smtClean="0"/>
                        <a:t> Targets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Phase III WIP Planning Targets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Conowingo Dam extra loads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Phase 6 modeling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 of Local</a:t>
                      </a:r>
                      <a:r>
                        <a:rPr lang="en-US" baseline="0" dirty="0" smtClean="0"/>
                        <a:t> Engagement Strategies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change assessment procedures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of 2025 conditions in Phase III WIPs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 of final Midpoint</a:t>
                      </a:r>
                      <a:r>
                        <a:rPr lang="en-US" baseline="0" dirty="0" smtClean="0"/>
                        <a:t> Assessment Profiles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of options</a:t>
                      </a:r>
                      <a:r>
                        <a:rPr lang="en-US" baseline="0" dirty="0" smtClean="0"/>
                        <a:t> for addressing climate change in Phase III WIPs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Quantification of Conowingo Dam extra loads to be offset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 on Local</a:t>
                      </a:r>
                      <a:r>
                        <a:rPr lang="en-US" baseline="0" dirty="0" smtClean="0"/>
                        <a:t> Area Targets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If, when and how to address</a:t>
                      </a:r>
                      <a:r>
                        <a:rPr lang="en-US" baseline="0" dirty="0" smtClean="0"/>
                        <a:t> climate change in Phase III WIPs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 of</a:t>
                      </a:r>
                      <a:r>
                        <a:rPr lang="en-US" baseline="0" dirty="0" smtClean="0"/>
                        <a:t> final Phase III WIP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04800"/>
          <a:ext cx="8077200" cy="6106442"/>
        </p:xfrm>
        <a:graphic>
          <a:graphicData uri="http://schemas.openxmlformats.org/drawingml/2006/table">
            <a:tbl>
              <a:tblPr/>
              <a:tblGrid>
                <a:gridCol w="3657122"/>
                <a:gridCol w="4420078"/>
              </a:tblGrid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State-Specific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Practice Name for NEIEN Reporting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Bay Program Practice Name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Standard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Early-Planting Aerial Corn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Early-Planting Aerial Soy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Arial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Early-Planting Aerial Soy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Early-Planting Other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Early-Planting Other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Standard-Planting Other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Brassica,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Brassica,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Brassica,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Arial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 + Grass,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 + Grass,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 + Grass,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 + Grass, Normal,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Arial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Drilled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Late-Planting Drilled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Late-Planting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Late-Planting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Standard-Planting Drilled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Standard-Planting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 Other Rye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04800"/>
          <a:ext cx="8077200" cy="6106442"/>
        </p:xfrm>
        <a:graphic>
          <a:graphicData uri="http://schemas.openxmlformats.org/drawingml/2006/table">
            <a:tbl>
              <a:tblPr/>
              <a:tblGrid>
                <a:gridCol w="3657122"/>
                <a:gridCol w="4420078"/>
              </a:tblGrid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State-Specific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Practice Name for NEIEN Reporting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Bay Program Practice Name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Late-Planting Drilled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Late-Planting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Late-Planting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Standard-Planting Drilled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Standard-Planting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Arial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Early-Planting Drilled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Killed Oats,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 Drilled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Late,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Late-Planting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Late-Planting Other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Standard Drilled Barley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Legume, Normal,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Standard Drilled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Ryegrass, Normal,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Standard Other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Ryegrass,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Ryegrass,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Ryegrass, Early, Other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6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04800"/>
          <a:ext cx="8077200" cy="6106442"/>
        </p:xfrm>
        <a:graphic>
          <a:graphicData uri="http://schemas.openxmlformats.org/drawingml/2006/table">
            <a:tbl>
              <a:tblPr/>
              <a:tblGrid>
                <a:gridCol w="3657122"/>
                <a:gridCol w="4420078"/>
              </a:tblGrid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State-Specific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Practice Name for NEIEN Reporting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Bay Program Practice Name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Ryegrass, Normal,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Oats,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Oats,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Oats,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Oats, Normal,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Oats, Normal,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Late,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Normal,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Normal,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Early-Planting Aerial Soy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Early-Planting Aerial Soy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Early-Planting Aerial Soy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Early-Planting Aerial Soy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 + Grass 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 + Grass, Early,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 + Grass,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 + Grass,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Legume, Normal,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 + Grass,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Legume + Grass, Normal,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Triticale,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Ryegrass,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Oats, Early, Aerial, After Soy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4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73200"/>
          <a:ext cx="8077200" cy="6684800"/>
        </p:xfrm>
        <a:graphic>
          <a:graphicData uri="http://schemas.openxmlformats.org/drawingml/2006/table">
            <a:tbl>
              <a:tblPr/>
              <a:tblGrid>
                <a:gridCol w="3657122"/>
                <a:gridCol w="4420078"/>
              </a:tblGrid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State-Specific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Practice Name for NEIEN Reporting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Bay Program Practice Name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843" marR="688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Killed Oats, Early,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Killed Oats,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Killed Oats, Early, Aerial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 Hardy Brassica, Early, Aerial, After Soy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 + Grass, Normal, Drilled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Forage Radish + Grass, Normal, Other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Commodity Cover Crop Standard Drilled Rye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Cover Crop Standard Drilled Wheat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Feed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Dairy Precision Feeding and/or Forage Management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Decision Agriculture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Decision Agriculture Efficiency Version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D&amp;G Road - Surface Aggragate and Rasied Roadbed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Dirt &amp; Gravel Road Erosion &amp; Sediment Control - Driving Surface Aggregate + Raising the Roadbed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D&amp;G Road - Surface Aggregate and Raised Roadbed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Dirt &amp; Gravel Road Erosion &amp; Sediment Control - Driving Surface Aggregate + Raising the Roadbed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D&amp;G Road - Outlets Only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Dirt &amp; Gravel Road Erosion &amp; Sediment Control - Outlets only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D&amp;G Road - E&amp;S Control and Outlets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Dirt &amp; Gravel Road Erosion &amp; Sediment Control - with Outlets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Regenerative Stormwater Conveyance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Channel Regenerative Storm Water Conveyance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Detention Ponds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Detention Ponds and Hydrodynamic Structures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Detention Ponds &amp; Hydrodynamic Structures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Detention Ponds and Hydrodynamic Structures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Extended Detention Ponds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Extended Detention Ponds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Micropool Extended Detention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Dry Extended Detention Ponds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Enhanced Nutrient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Enhanced Nutrient Application Management Efficiency Version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&amp; Sediment 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Erosion and Sediment Control Level 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CREP Riparian Forest Buffer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Extending riparian forest buffers for water quality protection and wildlife habitat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 on Watercourse 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Riparian Forest Buffer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Forest Buffers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Goes on for 8 more slides…and the Partnership still has 15 active BMP expert panels working right now!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632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…and We are Working on Building Optimization Functionality and Ultimately Co-Benefits Ecosystem Services into these Tools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Preview of Midpoint Assessment Profiles of Bay Watershed Jurisdictions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28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Midpoint Assessment Profiles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Provide partners and stakeholders with full access to a comprehensive summary of midpoint assessment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Monitoring trends-based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In-depth analysis of implementation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Programmatic capacity gaps and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Remaining challenges to be addressed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09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Phase III WIP Expectations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422189" y="381000"/>
            <a:ext cx="8229600" cy="597058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Overall Objective</a:t>
            </a:r>
            <a:r>
              <a:rPr lang="en-US" sz="2800" dirty="0" smtClean="0"/>
              <a:t>: </a:t>
            </a:r>
            <a:r>
              <a:rPr lang="en-US" sz="2800" i="1" dirty="0" smtClean="0"/>
              <a:t>Meeting the 2025 nutrient and sediment goals; improving local water quality </a:t>
            </a:r>
          </a:p>
          <a:p>
            <a:pPr marL="0" indent="0" algn="ctr">
              <a:buNone/>
            </a:pPr>
            <a:endParaRPr lang="en-US" sz="1500" i="1" dirty="0" smtClean="0"/>
          </a:p>
          <a:p>
            <a:pPr marL="0" indent="0">
              <a:buNone/>
            </a:pPr>
            <a:endParaRPr lang="en-US" sz="5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Optimize pollutant </a:t>
            </a:r>
            <a:r>
              <a:rPr lang="en-US" sz="2600" dirty="0"/>
              <a:t>load reducing </a:t>
            </a:r>
            <a:r>
              <a:rPr lang="en-US" sz="2600" dirty="0" smtClean="0"/>
              <a:t>practices between 2018-2025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Develop </a:t>
            </a:r>
            <a:r>
              <a:rPr lang="en-US" sz="2600" dirty="0"/>
              <a:t>comprehensive local and federal engagement strategies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Ensure new loads are offset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Adjustments to Planning Targets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Jurisdiction-specific expectations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Placeholders for </a:t>
            </a:r>
            <a:r>
              <a:rPr lang="en-US" sz="2600" dirty="0" err="1" smtClean="0"/>
              <a:t>Conowingo</a:t>
            </a:r>
            <a:r>
              <a:rPr lang="en-US" sz="2600" dirty="0" smtClean="0"/>
              <a:t>, climate change, and local area targets</a:t>
            </a:r>
          </a:p>
          <a:p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9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Key Phase 6 BMP Panel Reports: Targeted WQGIT Approval Dates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800" dirty="0" smtClean="0"/>
              <a:t>Nutrient Management: </a:t>
            </a:r>
            <a:r>
              <a:rPr lang="en-US" sz="2800" i="1" dirty="0" smtClean="0"/>
              <a:t>September 26, 2016 </a:t>
            </a:r>
          </a:p>
          <a:p>
            <a:endParaRPr lang="en-US" sz="2800" dirty="0" smtClean="0"/>
          </a:p>
          <a:p>
            <a:r>
              <a:rPr lang="en-US" sz="2800" dirty="0" smtClean="0"/>
              <a:t>Manure Technologies: </a:t>
            </a:r>
            <a:r>
              <a:rPr lang="en-US" sz="2800" i="1" dirty="0" smtClean="0"/>
              <a:t>September 26, 2016</a:t>
            </a:r>
          </a:p>
          <a:p>
            <a:endParaRPr lang="en-US" sz="2800" dirty="0" smtClean="0"/>
          </a:p>
          <a:p>
            <a:r>
              <a:rPr lang="en-US" sz="2800" dirty="0" smtClean="0"/>
              <a:t>Wetlands: </a:t>
            </a:r>
            <a:r>
              <a:rPr lang="en-US" sz="2800" i="1" dirty="0" smtClean="0"/>
              <a:t>September 26, 2016</a:t>
            </a:r>
          </a:p>
          <a:p>
            <a:endParaRPr lang="en-US" sz="2800" dirty="0" smtClean="0"/>
          </a:p>
          <a:p>
            <a:r>
              <a:rPr lang="en-US" sz="2800" dirty="0" smtClean="0"/>
              <a:t>Oyster </a:t>
            </a:r>
            <a:r>
              <a:rPr lang="en-US" sz="2800" dirty="0"/>
              <a:t>Restoration: </a:t>
            </a:r>
            <a:r>
              <a:rPr lang="en-US" sz="2800" i="1" dirty="0"/>
              <a:t>November 2016</a:t>
            </a:r>
          </a:p>
          <a:p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927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specific elements would CAC like to see included in the Phase III WIP expectations document? </a:t>
            </a:r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role would CAC like to have in the jurisdictions’ development of their Phase III WIPs?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5" y="289054"/>
            <a:ext cx="7848600" cy="20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7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09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Local Area Targets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016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the Local Area Targets Task Force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local area targets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awareness of local partners’ contribution toward achieving the Bay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TMDL and WIPs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Refinements to Phase 6 modeling tools can support targets at a more local scale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Force charged to develop recommendations as to whether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area targets should be established; and if so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 for how those targets could best be expressed in the jurisdictions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Task Force discussions, preliminary options include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and quantification of BMP implementation goals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Programmatic Goals (e.g., post-construction performance standards)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Numeric nutrients and sediment reduction goals </a:t>
            </a:r>
          </a:p>
          <a:p>
            <a:pPr marL="3429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Bottom 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Flexibility is key!!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90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457200" y="685800"/>
            <a:ext cx="8229600" cy="5851525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concerns do you have and are likely to hear from your state and local partners on the development of local area targets?</a:t>
            </a:r>
          </a:p>
          <a:p>
            <a:endParaRPr lang="en-US" sz="2800" dirty="0" smtClean="0"/>
          </a:p>
          <a:p>
            <a:r>
              <a:rPr lang="en-US" sz="2800" dirty="0" smtClean="0"/>
              <a:t>What are your thoughts on how local area targets could best be expressed?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48544"/>
              </p:ext>
            </p:extLst>
          </p:nvPr>
        </p:nvGraphicFramePr>
        <p:xfrm>
          <a:off x="685800" y="609600"/>
          <a:ext cx="7772400" cy="177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Task Force Recommendations </a:t>
                      </a:r>
                      <a:r>
                        <a:rPr lang="en-US" u="non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n-US" u="none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Approval</a:t>
                      </a:r>
                      <a:r>
                        <a:rPr lang="en-US" u="non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Dates</a:t>
                      </a:r>
                      <a:endParaRPr lang="en-US" u="none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3530"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– December 2016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Partnership Webinar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2017</a:t>
                      </a:r>
                      <a:endParaRPr lang="en-US" dirty="0"/>
                    </a:p>
                  </a:txBody>
                  <a:tcPr/>
                </a:tc>
              </a:tr>
              <a:tr h="393661">
                <a:tc>
                  <a:txBody>
                    <a:bodyPr/>
                    <a:lstStyle/>
                    <a:p>
                      <a:r>
                        <a:rPr lang="en-US" dirty="0" smtClean="0"/>
                        <a:t>Final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– May 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507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Broader Midpoint Assessment Communications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Engaging Local Stakeholders in the Midpoint Assessment &amp; Phase III WIPs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825624"/>
            <a:ext cx="8458200" cy="4651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Meetings with each of the seven Bay jurisdictions, Chesapeake Bay Commission to understand their perspectives and positions on key Midpoint Assessment priorities. </a:t>
            </a:r>
          </a:p>
          <a:p>
            <a:endParaRPr lang="en-US" sz="1100" dirty="0" smtClean="0"/>
          </a:p>
          <a:p>
            <a:r>
              <a:rPr lang="en-US" dirty="0" smtClean="0"/>
              <a:t>Reach out key local partners to ensure they are informed about the Midpoint Assessment and involved in the development of (1) the jurisdictions’ Phase III WIP; (2) the Phase III Planning Targets; and (3) local area planning targets.</a:t>
            </a:r>
          </a:p>
          <a:p>
            <a:endParaRPr lang="en-US" sz="1100" dirty="0" smtClean="0"/>
          </a:p>
          <a:p>
            <a:r>
              <a:rPr lang="en-US" dirty="0" smtClean="0"/>
              <a:t>Local partners for this engagement include (but are not limited to):</a:t>
            </a:r>
          </a:p>
          <a:p>
            <a:pPr lvl="1"/>
            <a:r>
              <a:rPr lang="en-US" dirty="0"/>
              <a:t>Regional partners: MWCOG, SRBC, ICPRB </a:t>
            </a:r>
          </a:p>
          <a:p>
            <a:pPr lvl="1"/>
            <a:r>
              <a:rPr lang="en-US" dirty="0" err="1"/>
              <a:t>Riverkeepers</a:t>
            </a:r>
            <a:r>
              <a:rPr lang="en-US" dirty="0"/>
              <a:t> and </a:t>
            </a:r>
            <a:r>
              <a:rPr lang="en-US" dirty="0" err="1"/>
              <a:t>Waterkeepers</a:t>
            </a:r>
            <a:endParaRPr lang="en-US" dirty="0"/>
          </a:p>
          <a:p>
            <a:pPr lvl="1"/>
            <a:r>
              <a:rPr lang="en-US" dirty="0" smtClean="0"/>
              <a:t>State </a:t>
            </a:r>
            <a:r>
              <a:rPr lang="en-US" dirty="0"/>
              <a:t>municipal authority associations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farm bureaus</a:t>
            </a:r>
          </a:p>
          <a:p>
            <a:pPr lvl="1"/>
            <a:r>
              <a:rPr lang="en-US" dirty="0" smtClean="0"/>
              <a:t>Counties</a:t>
            </a:r>
            <a:r>
              <a:rPr lang="en-US" dirty="0"/>
              <a:t>, townships, municipalities</a:t>
            </a:r>
          </a:p>
          <a:p>
            <a:pPr lvl="1"/>
            <a:r>
              <a:rPr lang="en-US" dirty="0" smtClean="0"/>
              <a:t>Conservation </a:t>
            </a:r>
            <a:r>
              <a:rPr lang="en-US" dirty="0"/>
              <a:t>districts</a:t>
            </a:r>
          </a:p>
          <a:p>
            <a:pPr lvl="1"/>
            <a:r>
              <a:rPr lang="en-US" dirty="0" smtClean="0"/>
              <a:t>Watershed </a:t>
            </a:r>
            <a:r>
              <a:rPr lang="en-US" dirty="0"/>
              <a:t>organizations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4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Who are the critical audiences that need to be engaged in the Midpoint Assessment and the Phase III WIPs? </a:t>
            </a:r>
          </a:p>
          <a:p>
            <a:endParaRPr lang="en-US" dirty="0" smtClean="0"/>
          </a:p>
          <a:p>
            <a:r>
              <a:rPr lang="en-US" dirty="0" smtClean="0"/>
              <a:t>What do you see as your role in the Midpoint Assessment and the Phase III WIPs, and how would you like to stay engaged in these issues?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803E-F90A-4349-840A-4B5A2F6C7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880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952500" y="582452"/>
            <a:ext cx="723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Rich Batiuk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Associate Director for Science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U.S. EPA Chesapeake Bay Program Office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410-267-5731 Work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443-223-7823 Mobile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  <a:hlinkClick r:id="rId2"/>
              </a:rPr>
              <a:t>batiuk.richard@epa.gov</a:t>
            </a:r>
            <a:endParaRPr lang="en-US" sz="2400" b="1" dirty="0">
              <a:solidFill>
                <a:srgbClr val="000099"/>
              </a:solidFill>
              <a:latin typeface="Swis721 Cn BT"/>
            </a:endParaRP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99"/>
              </a:solidFill>
              <a:latin typeface="Swis721 Cn BT"/>
            </a:endParaRP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Swis721 Cn BT"/>
              </a:rPr>
              <a:t>Lucinda Power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Swis721 Cn BT"/>
              </a:rPr>
              <a:t>Implementation and Evaluation Team Leader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U.S. EPA Chesapeake Bay Program Office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Swis721 Cn BT"/>
              </a:rPr>
              <a:t>410-267-5722 </a:t>
            </a: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Work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Swis721 Cn BT"/>
                <a:hlinkClick r:id="rId2"/>
              </a:rPr>
              <a:t>power.lucinda@epa.gov</a:t>
            </a:r>
            <a:endParaRPr lang="en-US" sz="2400" b="1" dirty="0">
              <a:solidFill>
                <a:srgbClr val="000099"/>
              </a:solidFill>
              <a:latin typeface="Swis721 Cn BT"/>
            </a:endParaRPr>
          </a:p>
        </p:txBody>
      </p:sp>
      <p:sp>
        <p:nvSpPr>
          <p:cNvPr id="81922" name="Rectangle 15"/>
          <p:cNvSpPr>
            <a:spLocks noChangeArrowheads="1"/>
          </p:cNvSpPr>
          <p:nvPr/>
        </p:nvSpPr>
        <p:spPr bwMode="auto">
          <a:xfrm>
            <a:off x="1943100" y="60198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</a:rPr>
              <a:t>www.epa.gov/chesapeakebaytmdl</a:t>
            </a:r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2486025" y="5558135"/>
            <a:ext cx="4171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Swis721 Cn BT"/>
              </a:rPr>
              <a:t>www.chesapeakebay.net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80510"/>
            <a:ext cx="1337495" cy="10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Chesapeake Bay Watershed Water Quality Trends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257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61" y="83113"/>
            <a:ext cx="5222939" cy="6656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" y="26773"/>
            <a:ext cx="4944523" cy="67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130038F-169C-4A70-8434-B36F49F241E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4D52071-0BC0-4867-AE36-BBBB5745DD6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A2FBC46-1CFA-47A6-A694-02FF45BBD2D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CC54306-0C3D-44A4-A3A2-AA1D5D078B4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B20F876-7973-4113-9E49-4FD964D518F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5D44344-BCB2-426C-B634-674C84A739F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4F43061-7321-442D-AF94-F9E7B178EC1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13BCACE-A2D6-4DEC-BF7F-9B3275B48D0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CE22497-FE1D-4DA0-8F38-428B051850B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6A7917A-15D9-4102-BD2A-87C681F526E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D3C5630-08E4-4CA9-A659-C81E21A5BBE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A1EC922-5CEC-4529-A982-833F0580600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7485032-8EF1-45D7-9992-5AFCB8B152A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EF4F73B-CDA3-4E3D-AAA0-CB27F5E8272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C9DCAF4-EA5D-4863-AC35-842FB867610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545247E-76F4-4578-974A-8C7B0265B53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1799C7A-9ECC-433A-A1A0-EA2B8CD8E2A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653B653-E49F-4369-87D5-119A437F7A4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0F80DC8-CD49-494C-8E1F-4666042D29E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3A79637-F8A9-46B5-A482-8CADE1F514C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8294F4A-E417-4865-9B48-5032039803A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A718F26-6474-4137-BF45-2C177C688A8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A7496A3-74F7-4C98-B2D0-3BE35CF4D00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7FF6C3E-AC2D-44A5-B174-CF9E2C034167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E073E6E-F9FC-4ED0-9A58-7A29727EA61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5C033BE-D178-4865-8B16-709275D04B2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1C1B43D-1195-4B9E-837A-53677CA1993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1A32D25-6225-4359-8635-A321A60FB0A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0B33E22-94DE-46CD-8987-DEDB4B929C0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3F7A927-10AB-4BBD-BB28-40638F41AA15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FC3EDA3-EFA3-41DC-9A18-44DCE77A98D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56E2A6B-49E5-4377-8D03-5A3F806E017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8EB17C0-B351-4535-B3C3-97189516414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09C4EE9-F658-4511-A800-68BA2250AA57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D856346-9828-4C86-B8FA-C40AAF9E306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9E313ACD-DFC4-4FA1-A074-39E6B7A80B7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AD8670C-155D-48D2-B57E-549778DF275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5A0DC0E9-F299-4ED7-98F1-77636C092F6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27E6C9E-4875-43E6-B10C-09978B0D2FA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111D098-A323-471F-99A3-DC161AA05A5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679BA75-B564-4184-B0B2-67550CEA39A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A2A3024-814E-4864-8BBB-6D167FF9FD8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1E4CFF42-441A-45EF-9DD9-588AFB07622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450B1A3-5EA5-45E9-AD9B-7DC60979D14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B51A222-6CFB-41F1-B153-D82F875CA8F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6741274-BCD3-4658-B32E-70ADB287E33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25085D7-5756-49B4-AE95-F277C7A6B2E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3E94B45-38B1-42AA-BFA0-65829A8B1D2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E0E85F8-7967-4428-AC08-657F8ABEFA9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A08277A-E838-4CD2-B35D-8D77222EB2B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F0A322C-BD5A-4C88-93FD-846850EA989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524E896-77EC-4850-8651-1C2149E8FD2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F90C9E3-70CE-4E5C-8BAD-604C13BBB31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22049</TotalTime>
  <Words>3541</Words>
  <Application>Microsoft Office PowerPoint</Application>
  <PresentationFormat>On-screen Show (4:3)</PresentationFormat>
  <Paragraphs>711</Paragraphs>
  <Slides>77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77</vt:i4>
      </vt:variant>
    </vt:vector>
  </HeadingPairs>
  <TitlesOfParts>
    <vt:vector size="92" baseType="lpstr">
      <vt:lpstr>Arial</vt:lpstr>
      <vt:lpstr>Calibri</vt:lpstr>
      <vt:lpstr>Calibri Light</vt:lpstr>
      <vt:lpstr>Swis721 Cn BT</vt:lpstr>
      <vt:lpstr>Tahoma</vt:lpstr>
      <vt:lpstr>Times New Roman</vt:lpstr>
      <vt:lpstr>Wingdings</vt:lpstr>
      <vt:lpstr>Default Design</vt:lpstr>
      <vt:lpstr>2_Office Theme</vt:lpstr>
      <vt:lpstr>1_Office Theme</vt:lpstr>
      <vt:lpstr>4_Office Theme</vt:lpstr>
      <vt:lpstr>Office Theme</vt:lpstr>
      <vt:lpstr>5_Office Theme</vt:lpstr>
      <vt:lpstr>3_Office Theme</vt:lpstr>
      <vt:lpstr>6_Office Theme</vt:lpstr>
      <vt:lpstr>PowerPoint Presentation</vt:lpstr>
      <vt:lpstr>PowerPoint Presentation</vt:lpstr>
      <vt:lpstr>PowerPoint Presentation</vt:lpstr>
      <vt:lpstr>“Getting to Yes” on the Midpoint Assessment </vt:lpstr>
      <vt:lpstr>WQGIT October 24-25, 2016 Decisional Meeting</vt:lpstr>
      <vt:lpstr>Key PSC Decisional Meetings</vt:lpstr>
      <vt:lpstr>Key Phase 6 BMP Panel Reports: Targeted WQGIT Approval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6 Land Use Production Schedule </vt:lpstr>
      <vt:lpstr>PowerPoint Presentation</vt:lpstr>
      <vt:lpstr>Finalizing the Partnership’s Phase 6 Modeling Tools for Management Application </vt:lpstr>
      <vt:lpstr>Web Accessible Tools for Local Partners</vt:lpstr>
      <vt:lpstr>PowerPoint Presentation</vt:lpstr>
      <vt:lpstr>PowerPoint Presentation</vt:lpstr>
      <vt:lpstr>Over 380 BMPs Available for Tracking, Reporting and Crediting by the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 of the Local Area Targets Task Force</vt:lpstr>
      <vt:lpstr>PowerPoint Presentation</vt:lpstr>
      <vt:lpstr>PowerPoint Presentation</vt:lpstr>
      <vt:lpstr>Engaging Local Stakeholders in the Midpoint Assessment &amp; Phase III WIPs</vt:lpstr>
      <vt:lpstr>PowerPoint Presentation</vt:lpstr>
      <vt:lpstr>PowerPoint Presentation</vt:lpstr>
    </vt:vector>
  </TitlesOfParts>
  <Company>Administrator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dlmoyer</dc:creator>
  <cp:lastModifiedBy>jstarr</cp:lastModifiedBy>
  <cp:revision>998</cp:revision>
  <cp:lastPrinted>2016-08-31T11:32:56Z</cp:lastPrinted>
  <dcterms:created xsi:type="dcterms:W3CDTF">2008-06-12T14:18:54Z</dcterms:created>
  <dcterms:modified xsi:type="dcterms:W3CDTF">2016-09-02T16:53:23Z</dcterms:modified>
</cp:coreProperties>
</file>