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28"/>
    <p:sldMasterId id="2147483660" r:id="rId329"/>
    <p:sldMasterId id="2147483673" r:id="rId330"/>
  </p:sldMasterIdLst>
  <p:notesMasterIdLst>
    <p:notesMasterId r:id="rId341"/>
  </p:notesMasterIdLst>
  <p:handoutMasterIdLst>
    <p:handoutMasterId r:id="rId342"/>
  </p:handoutMasterIdLst>
  <p:sldIdLst>
    <p:sldId id="284" r:id="rId331"/>
    <p:sldId id="309" r:id="rId332"/>
    <p:sldId id="300" r:id="rId333"/>
    <p:sldId id="301" r:id="rId334"/>
    <p:sldId id="302" r:id="rId335"/>
    <p:sldId id="303" r:id="rId336"/>
    <p:sldId id="304" r:id="rId337"/>
    <p:sldId id="305" r:id="rId338"/>
    <p:sldId id="306" r:id="rId339"/>
    <p:sldId id="307" r:id="rId3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, Greg" initials="AG" lastIdx="1" clrIdx="0">
    <p:extLst>
      <p:ext uri="{19B8F6BF-5375-455C-9EA6-DF929625EA0E}">
        <p15:presenceInfo xmlns:p15="http://schemas.microsoft.com/office/powerpoint/2012/main" userId="S-1-5-21-1339303556-449845944-1601390327-86932" providerId="AD"/>
      </p:ext>
    </p:extLst>
  </p:cmAuthor>
  <p:cmAuthor id="2" name="Vetter, Doreen" initials="VD" lastIdx="5" clrIdx="1">
    <p:extLst>
      <p:ext uri="{19B8F6BF-5375-455C-9EA6-DF929625EA0E}">
        <p15:presenceInfo xmlns:p15="http://schemas.microsoft.com/office/powerpoint/2012/main" userId="S-1-5-21-1339303556-449845944-1601390327-161595" providerId="AD"/>
      </p:ext>
    </p:extLst>
  </p:cmAuthor>
  <p:cmAuthor id="3" name="Bisland, Carin" initials="BC" lastIdx="1" clrIdx="2">
    <p:extLst>
      <p:ext uri="{19B8F6BF-5375-455C-9EA6-DF929625EA0E}">
        <p15:presenceInfo xmlns:p15="http://schemas.microsoft.com/office/powerpoint/2012/main" userId="S-1-5-21-1339303556-449845944-1601390327-86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4992"/>
    <a:srgbClr val="000099"/>
    <a:srgbClr val="F5F1B9"/>
    <a:srgbClr val="F5E5B9"/>
    <a:srgbClr val="FBEDE5"/>
    <a:srgbClr val="F9F3D9"/>
    <a:srgbClr val="FCEFD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3659" autoAdjust="0"/>
  </p:normalViewPr>
  <p:slideViewPr>
    <p:cSldViewPr snapToGrid="0">
      <p:cViewPr varScale="1">
        <p:scale>
          <a:sx n="60" d="100"/>
          <a:sy n="60" d="100"/>
        </p:scale>
        <p:origin x="24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303" Type="http://schemas.openxmlformats.org/officeDocument/2006/relationships/customXml" Target="../customXml/item30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45" Type="http://schemas.openxmlformats.org/officeDocument/2006/relationships/viewProps" Target="viewProps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35" Type="http://schemas.openxmlformats.org/officeDocument/2006/relationships/slide" Target="slides/slide5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customXml" Target="../customXml/item27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25" Type="http://schemas.openxmlformats.org/officeDocument/2006/relationships/customXml" Target="../customXml/item325.xml"/><Relationship Id="rId346" Type="http://schemas.openxmlformats.org/officeDocument/2006/relationships/theme" Target="theme/theme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15" Type="http://schemas.openxmlformats.org/officeDocument/2006/relationships/customXml" Target="../customXml/item315.xml"/><Relationship Id="rId336" Type="http://schemas.openxmlformats.org/officeDocument/2006/relationships/slide" Target="slides/slide6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26" Type="http://schemas.openxmlformats.org/officeDocument/2006/relationships/customXml" Target="../customXml/item326.xml"/><Relationship Id="rId347" Type="http://schemas.openxmlformats.org/officeDocument/2006/relationships/tableStyles" Target="tableStyles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customXml" Target="../customXml/item281.xml"/><Relationship Id="rId316" Type="http://schemas.openxmlformats.org/officeDocument/2006/relationships/customXml" Target="../customXml/item316.xml"/><Relationship Id="rId337" Type="http://schemas.openxmlformats.org/officeDocument/2006/relationships/slide" Target="slides/slide7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customXml" Target="../customXml/item317.xml"/><Relationship Id="rId338" Type="http://schemas.openxmlformats.org/officeDocument/2006/relationships/slide" Target="slides/slide8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2" Type="http://schemas.openxmlformats.org/officeDocument/2006/relationships/customXml" Target="../customXml/item302.xml"/><Relationship Id="rId307" Type="http://schemas.openxmlformats.org/officeDocument/2006/relationships/customXml" Target="../customXml/item307.xml"/><Relationship Id="rId323" Type="http://schemas.openxmlformats.org/officeDocument/2006/relationships/customXml" Target="../customXml/item323.xml"/><Relationship Id="rId328" Type="http://schemas.openxmlformats.org/officeDocument/2006/relationships/slideMaster" Target="slideMasters/slideMaster1.xml"/><Relationship Id="rId344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3" Type="http://schemas.openxmlformats.org/officeDocument/2006/relationships/customXml" Target="../customXml/item313.xml"/><Relationship Id="rId318" Type="http://schemas.openxmlformats.org/officeDocument/2006/relationships/customXml" Target="../customXml/item318.xml"/><Relationship Id="rId339" Type="http://schemas.openxmlformats.org/officeDocument/2006/relationships/slide" Target="slides/slide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334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slideMaster" Target="slideMasters/slideMaster2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slide" Target="slides/slide10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slideMaster" Target="slideMasters/slideMaster3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notesMaster" Target="notesMasters/notesMaster1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slide" Target="slides/slide1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handoutMaster" Target="handoutMasters/handoutMaster1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slide" Target="slides/slide2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ommentAuthors" Target="commentAuthor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slide" Target="slides/slide3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1453-BAB5-4617-AD17-A5F014D25AC1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9B2D-9647-44EE-909A-0971AF0AF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23BF-EEAB-4B04-BA27-55835FB87592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F300-E08A-456E-8F5B-DEBDA76C7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3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BF300-E08A-456E-8F5B-DEBDA76C76C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409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through</a:t>
            </a:r>
            <a:r>
              <a:rPr lang="en-US" baseline="0" dirty="0"/>
              <a:t> options today or can provide a recommendation from GIT 6 at December meeting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C9E-C146-4449-BBBC-1480F4C530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6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354B-F943-4B71-B9FB-ADE2C1A8F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3B4D-6D73-45A7-BD0D-40A98C48DD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5"/>
            <a:ext cx="53848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5"/>
            <a:ext cx="53848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BCE9-A2E0-41FB-B2CD-A8249B246A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11EB-4092-427F-92AF-2E0959E91B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8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76D0-A811-417A-944C-2B1F489FCF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8FD2-C26F-4BAC-85C4-4783C2C79D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CBB4-EDEC-4E35-9514-0F704F8551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DB4C-4CE1-48D4-9CB7-4722AA364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7D5C-4F77-44D6-8DCD-4003EB19E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5"/>
            <a:ext cx="2743200" cy="5368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5"/>
            <a:ext cx="8026400" cy="5368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A7E4-13DD-4042-9B01-D9C486D1FA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90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495300" y="1550988"/>
            <a:ext cx="1120140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14"/>
          <p:cNvSpPr/>
          <p:nvPr/>
        </p:nvSpPr>
        <p:spPr>
          <a:xfrm rot="10800000" flipH="1">
            <a:off x="495300" y="1"/>
            <a:ext cx="1120140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/>
          <a:lstStyle/>
          <a:p>
            <a:pPr eaLnBrk="0" fontAlgn="base" hangingPunct="0"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186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31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BB11-52CD-4C8D-9EF3-D2F5580BF745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D3BBD-8AB0-42D0-8355-F39F8132D02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758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5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1D81-EC08-4D09-9E34-F440F86FF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1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1"/>
            <a:ext cx="109728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C2662-F3A9-4FDD-A0FB-A5BE21A3ADD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8382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states"/>
          <p:cNvPicPr>
            <a:picLocks noChangeAspect="1" noChangeArrowheads="1"/>
          </p:cNvPicPr>
          <p:nvPr userDrawn="1"/>
        </p:nvPicPr>
        <p:blipFill>
          <a:blip r:embed="rId14" cstate="print">
            <a:lum bright="7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234" r="51996" b="18469"/>
          <a:stretch>
            <a:fillRect/>
          </a:stretch>
        </p:blipFill>
        <p:spPr bwMode="auto">
          <a:xfrm>
            <a:off x="60960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762000"/>
          </a:xfrm>
          <a:prstGeom prst="rect">
            <a:avLst/>
          </a:prstGeom>
          <a:gradFill rotWithShape="1">
            <a:gsLst>
              <a:gs pos="0">
                <a:srgbClr val="0066FF">
                  <a:alpha val="75000"/>
                </a:srgbClr>
              </a:gs>
              <a:gs pos="100000">
                <a:srgbClr val="C0C0C0">
                  <a:alpha val="5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5" name="Picture 9" descr="Cbplogocno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76214"/>
            <a:ext cx="914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0763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8263" indent="-3143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79575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09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498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686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875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BB11-52CD-4C8D-9EF3-D2F5580BF745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3BBD-8AB0-42D0-8355-F39F8132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endParaRPr lang="en-US" sz="4800" b="1" kern="0" dirty="0">
              <a:latin typeface="+mn-lt"/>
            </a:endParaRPr>
          </a:p>
          <a:p>
            <a:pPr algn="ctr"/>
            <a:endParaRPr lang="en-US" sz="4800" b="1" kern="0" dirty="0">
              <a:latin typeface="+mn-lt"/>
            </a:endParaRPr>
          </a:p>
          <a:p>
            <a:pPr algn="ctr"/>
            <a:endParaRPr lang="en-US" sz="4800" b="1" kern="0" dirty="0">
              <a:latin typeface="+mn-lt"/>
            </a:endParaRPr>
          </a:p>
          <a:p>
            <a:pPr algn="ctr"/>
            <a:r>
              <a:rPr lang="en-US" sz="5400" b="1" kern="0" dirty="0"/>
              <a:t>CBP </a:t>
            </a:r>
            <a:r>
              <a:rPr lang="en-US" sz="5400" b="1" kern="0" dirty="0">
                <a:solidFill>
                  <a:srgbClr val="006633"/>
                </a:solidFill>
              </a:rPr>
              <a:t>Biennial</a:t>
            </a:r>
            <a:r>
              <a:rPr lang="en-US" sz="5400" b="1" kern="0" dirty="0"/>
              <a:t> Strategy Review System:</a:t>
            </a:r>
          </a:p>
          <a:p>
            <a:pPr algn="ctr"/>
            <a:r>
              <a:rPr lang="en-US" sz="5000" b="1" kern="0" dirty="0"/>
              <a:t>Workplan Revision Schedule Options</a:t>
            </a:r>
            <a:br>
              <a:rPr lang="en-US" sz="4800" b="1" kern="0" dirty="0">
                <a:latin typeface="+mn-lt"/>
              </a:rPr>
            </a:br>
            <a:br>
              <a:rPr lang="en-US" sz="4800" b="1" kern="0" dirty="0">
                <a:latin typeface="+mn-lt"/>
              </a:rPr>
            </a:br>
            <a:r>
              <a:rPr lang="en-US" sz="2800" kern="0" dirty="0"/>
              <a:t>Enhancing Partnering, Leadership and Management</a:t>
            </a:r>
          </a:p>
          <a:p>
            <a:pPr algn="ctr"/>
            <a:r>
              <a:rPr lang="en-US" sz="2800" kern="0" dirty="0"/>
              <a:t>Goal Implementation Team Meeting</a:t>
            </a:r>
          </a:p>
          <a:p>
            <a:pPr algn="ctr"/>
            <a:r>
              <a:rPr lang="en-US" sz="2800" kern="0" dirty="0"/>
              <a:t>December 6,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2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965754"/>
              </p:ext>
            </p:extLst>
          </p:nvPr>
        </p:nvGraphicFramePr>
        <p:xfrm>
          <a:off x="2032000" y="1233011"/>
          <a:ext cx="8128000" cy="451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0694170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0" y="803902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4236" y="2894325"/>
            <a:ext cx="20444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50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/>
        </p:nvCxnSpPr>
        <p:spPr>
          <a:xfrm flipH="1">
            <a:off x="6553496" y="4038835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1"/>
          </p:cNvCxnSpPr>
          <p:nvPr/>
        </p:nvCxnSpPr>
        <p:spPr>
          <a:xfrm flipH="1" flipV="1">
            <a:off x="1103586" y="1245477"/>
            <a:ext cx="3326531" cy="11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543788" y="833181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22140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Jan.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374547" y="4431393"/>
            <a:ext cx="2070533" cy="11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ine 64"/>
          <p:cNvSpPr>
            <a:spLocks noChangeShapeType="1"/>
          </p:cNvSpPr>
          <p:nvPr/>
        </p:nvSpPr>
        <p:spPr bwMode="auto">
          <a:xfrm flipV="1">
            <a:off x="6562356" y="4358000"/>
            <a:ext cx="0" cy="266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117" y="1088980"/>
            <a:ext cx="567559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2017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726535"/>
            <a:ext cx="10893972" cy="234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5936" y="1380641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178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6557" y="137476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8420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7799" y="137318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9041" y="137318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662" y="1380641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0283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1525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Oct.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0904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2146" y="1364875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Nov.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2767" y="1364875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97623" y="137275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8865" y="1364875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8244" y="1366877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Feb.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89486" y="1365297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Apr.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950383" y="1245477"/>
            <a:ext cx="338957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59320" y="1088980"/>
            <a:ext cx="567559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8671035" y="1241170"/>
            <a:ext cx="788287" cy="44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971694" y="1245477"/>
            <a:ext cx="1001117" cy="478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2208442" y="783383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0917" y="4275441"/>
            <a:ext cx="567559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67712" y="4929236"/>
            <a:ext cx="10893972" cy="234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0682" y="4583342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01924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1303" y="4577461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3166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32545" y="4575881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93787" y="4575881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Oct.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4408" y="4583342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Nov.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5029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2761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Feb.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83382" y="4567576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Mar.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14003" y="4567576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Apr.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28859" y="4575459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May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90101" y="4567576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Jul.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59480" y="456957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Jun.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620722" y="4567998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Aug.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3715412" y="4434532"/>
            <a:ext cx="2070533" cy="11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429313" y="4290523"/>
            <a:ext cx="567559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2019</a:t>
            </a:r>
          </a:p>
        </p:txBody>
      </p:sp>
      <p:sp>
        <p:nvSpPr>
          <p:cNvPr id="51" name="Line 64"/>
          <p:cNvSpPr>
            <a:spLocks noChangeShapeType="1"/>
          </p:cNvSpPr>
          <p:nvPr/>
        </p:nvSpPr>
        <p:spPr bwMode="auto">
          <a:xfrm flipV="1">
            <a:off x="9974338" y="4551810"/>
            <a:ext cx="0" cy="385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Line 64"/>
          <p:cNvSpPr>
            <a:spLocks noChangeShapeType="1"/>
          </p:cNvSpPr>
          <p:nvPr/>
        </p:nvSpPr>
        <p:spPr bwMode="auto">
          <a:xfrm flipV="1">
            <a:off x="9974343" y="4085477"/>
            <a:ext cx="0" cy="547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014252" y="4431390"/>
            <a:ext cx="2212436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8941193" y="4439781"/>
            <a:ext cx="2070533" cy="11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33672" y="134025"/>
            <a:ext cx="6089771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Approved Model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QUARTERLY Progress Sessions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72961" y="5132872"/>
            <a:ext cx="3878305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Categories: Integrated Outcomes (tied to release of indicators)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Healthy Watersheds (GIT: 1, 2, 4, 5)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Culture of Stewardship (GIT: 5)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Ecosystem Snapshot  (GIT: 1, 2)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 Generation of Stewards  (GIT: 5)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 Quality (GIT: 3, 2)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Change &amp; Resiliency  (GIT: 2, CW)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Action (GIT: 2, 4, 6)</a:t>
            </a:r>
          </a:p>
        </p:txBody>
      </p:sp>
      <p:sp>
        <p:nvSpPr>
          <p:cNvPr id="105" name="Text Box 65"/>
          <p:cNvSpPr txBox="1">
            <a:spLocks noChangeArrowheads="1"/>
          </p:cNvSpPr>
          <p:nvPr/>
        </p:nvSpPr>
        <p:spPr bwMode="auto">
          <a:xfrm>
            <a:off x="5766331" y="3733585"/>
            <a:ext cx="16133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2-day Biennial Review</a:t>
            </a:r>
          </a:p>
        </p:txBody>
      </p:sp>
      <p:sp>
        <p:nvSpPr>
          <p:cNvPr id="107" name="Text Box 65"/>
          <p:cNvSpPr txBox="1">
            <a:spLocks noChangeArrowheads="1"/>
          </p:cNvSpPr>
          <p:nvPr/>
        </p:nvSpPr>
        <p:spPr bwMode="auto">
          <a:xfrm>
            <a:off x="423076" y="547315"/>
            <a:ext cx="16133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1-day Biennial Review</a:t>
            </a:r>
          </a:p>
        </p:txBody>
      </p:sp>
      <p:sp>
        <p:nvSpPr>
          <p:cNvPr id="98" name="Line 64"/>
          <p:cNvSpPr>
            <a:spLocks noChangeShapeType="1"/>
          </p:cNvSpPr>
          <p:nvPr/>
        </p:nvSpPr>
        <p:spPr bwMode="auto">
          <a:xfrm flipV="1">
            <a:off x="2219124" y="4564434"/>
            <a:ext cx="0" cy="385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Line 64"/>
          <p:cNvSpPr>
            <a:spLocks noChangeShapeType="1"/>
          </p:cNvSpPr>
          <p:nvPr/>
        </p:nvSpPr>
        <p:spPr bwMode="auto">
          <a:xfrm flipV="1">
            <a:off x="2219124" y="4084453"/>
            <a:ext cx="0" cy="547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1207035" y="11308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9602925" y="3706242"/>
            <a:ext cx="736343" cy="386844"/>
          </a:xfrm>
          <a:prstGeom prst="ellipse">
            <a:avLst/>
          </a:prstGeom>
          <a:solidFill>
            <a:srgbClr val="F5F1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EC</a:t>
            </a:r>
          </a:p>
        </p:txBody>
      </p:sp>
      <p:sp>
        <p:nvSpPr>
          <p:cNvPr id="178" name="Oval 177"/>
          <p:cNvSpPr/>
          <p:nvPr/>
        </p:nvSpPr>
        <p:spPr>
          <a:xfrm>
            <a:off x="1874597" y="3689423"/>
            <a:ext cx="736343" cy="386844"/>
          </a:xfrm>
          <a:prstGeom prst="ellipse">
            <a:avLst/>
          </a:prstGeom>
          <a:solidFill>
            <a:srgbClr val="F5F1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993936" y="1748841"/>
            <a:ext cx="1736551" cy="1907584"/>
            <a:chOff x="993936" y="1748841"/>
            <a:chExt cx="1736551" cy="190758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865237" y="1748841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178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180" name="Round Same Side Corner Rectangle 179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44593" y="2533015"/>
            <a:ext cx="18150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Healthy Watersheds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Healthy Watersheds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Protected Lands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Stream Health/Brook Tr.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Fish Habitat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Fish Passage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8579826" y="1744529"/>
            <a:ext cx="1736551" cy="1907584"/>
            <a:chOff x="993936" y="1748841"/>
            <a:chExt cx="1736551" cy="1907584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1865237" y="1748841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196" name="Round Same Side Corner Rectangle 195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99650" y="4950925"/>
            <a:ext cx="1736551" cy="1878088"/>
            <a:chOff x="993936" y="1778337"/>
            <a:chExt cx="1736551" cy="1878088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1865237" y="1778337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06" name="Round Same Side Corner Rectangle 205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4175616" y="4921353"/>
            <a:ext cx="1736551" cy="1907584"/>
            <a:chOff x="993936" y="1748841"/>
            <a:chExt cx="1736551" cy="1907584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1865237" y="1748841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11" name="Round Same Side Corner Rectangle 210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4780754" y="1753108"/>
            <a:ext cx="1736551" cy="1907584"/>
            <a:chOff x="993936" y="1748841"/>
            <a:chExt cx="1736551" cy="1907584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65237" y="1748841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214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16" name="Round Same Side Corner Rectangle 215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2912426" y="1748841"/>
            <a:ext cx="1736551" cy="1907584"/>
            <a:chOff x="993936" y="1748841"/>
            <a:chExt cx="1736551" cy="1907584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1865237" y="1748841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21" name="Round Same Side Corner Rectangle 220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469858" y="5793681"/>
            <a:ext cx="18150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Water Quality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Toxics Policy/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Prevnt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Toxics Research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- 2017/25 WIPs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Standards Attain.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Forest Buffers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4938" y="2579357"/>
            <a:ext cx="150859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Ecosystem Snapshot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Bl. Crab Abundance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Bl. Crab Mgmt.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SAV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Oysters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Forage Fish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95014" y="5718798"/>
            <a:ext cx="162289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Local Action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Tree Canopy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Local Leadership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Land Use Meth./Metrics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Land Use Options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61265" y="2583096"/>
            <a:ext cx="14571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Stewardship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Citizen Stewardship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Public Access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Diversity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6314616" y="4936904"/>
            <a:ext cx="1736551" cy="1878088"/>
            <a:chOff x="993936" y="1778337"/>
            <a:chExt cx="1736551" cy="1878088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1865237" y="1778337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26" name="Round Same Side Corner Rectangle 225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8" name="Group 227"/>
          <p:cNvGrpSpPr/>
          <p:nvPr/>
        </p:nvGrpSpPr>
        <p:grpSpPr>
          <a:xfrm>
            <a:off x="6673071" y="1761848"/>
            <a:ext cx="1736551" cy="1878088"/>
            <a:chOff x="993936" y="1778337"/>
            <a:chExt cx="1736551" cy="1878088"/>
          </a:xfrm>
        </p:grpSpPr>
        <p:cxnSp>
          <p:nvCxnSpPr>
            <p:cNvPr id="229" name="Straight Connector 228"/>
            <p:cNvCxnSpPr/>
            <p:nvPr/>
          </p:nvCxnSpPr>
          <p:spPr>
            <a:xfrm>
              <a:off x="1865237" y="1778337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229"/>
            <p:cNvGrpSpPr/>
            <p:nvPr/>
          </p:nvGrpSpPr>
          <p:grpSpPr>
            <a:xfrm>
              <a:off x="993936" y="2211262"/>
              <a:ext cx="1736551" cy="1445163"/>
              <a:chOff x="5245908" y="2213951"/>
              <a:chExt cx="2102156" cy="1288944"/>
            </a:xfrm>
          </p:grpSpPr>
          <p:sp>
            <p:nvSpPr>
              <p:cNvPr id="231" name="Round Same Side Corner Rectangle 230"/>
              <p:cNvSpPr/>
              <p:nvPr/>
            </p:nvSpPr>
            <p:spPr>
              <a:xfrm>
                <a:off x="5245909" y="2213952"/>
                <a:ext cx="2102155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2261375" y="4977998"/>
            <a:ext cx="1736551" cy="1868695"/>
            <a:chOff x="993935" y="1778337"/>
            <a:chExt cx="1736551" cy="1868695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1865237" y="1778337"/>
              <a:ext cx="1" cy="979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/>
            <p:cNvGrpSpPr/>
            <p:nvPr/>
          </p:nvGrpSpPr>
          <p:grpSpPr>
            <a:xfrm>
              <a:off x="993935" y="2201870"/>
              <a:ext cx="1736551" cy="1445162"/>
              <a:chOff x="5245907" y="2205574"/>
              <a:chExt cx="2102156" cy="1288943"/>
            </a:xfrm>
          </p:grpSpPr>
          <p:sp>
            <p:nvSpPr>
              <p:cNvPr id="236" name="Round Same Side Corner Rectangle 235"/>
              <p:cNvSpPr/>
              <p:nvPr/>
            </p:nvSpPr>
            <p:spPr>
              <a:xfrm>
                <a:off x="5245907" y="2205574"/>
                <a:ext cx="2102154" cy="1288943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245908" y="2213951"/>
                <a:ext cx="2102155" cy="30214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8517922" y="2904627"/>
            <a:ext cx="18184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Flex Space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6763968" y="2597862"/>
            <a:ext cx="1621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Next Gen Stewards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Stud.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Env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. Literacy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Env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. Lit. Planning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Sust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. Schools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318124" y="5730737"/>
            <a:ext cx="17553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Healthy Watersheds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- Healthy Watersheds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- Protected Lands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- Stream Health/Brook Tr.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- Fish Habitat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- Fish Passage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0" name="Group 239"/>
          <p:cNvGrpSpPr/>
          <p:nvPr/>
        </p:nvGrpSpPr>
        <p:grpSpPr>
          <a:xfrm>
            <a:off x="3554630" y="4950863"/>
            <a:ext cx="345637" cy="399058"/>
            <a:chOff x="2955970" y="1756266"/>
            <a:chExt cx="345637" cy="399058"/>
          </a:xfrm>
        </p:grpSpPr>
        <p:sp>
          <p:nvSpPr>
            <p:cNvPr id="241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2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3" name="Group 242"/>
          <p:cNvGrpSpPr/>
          <p:nvPr/>
        </p:nvGrpSpPr>
        <p:grpSpPr>
          <a:xfrm>
            <a:off x="2330987" y="4953233"/>
            <a:ext cx="345637" cy="399058"/>
            <a:chOff x="2955970" y="1756266"/>
            <a:chExt cx="345637" cy="399058"/>
          </a:xfrm>
        </p:grpSpPr>
        <p:sp>
          <p:nvSpPr>
            <p:cNvPr id="244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5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6" name="Group 245"/>
          <p:cNvGrpSpPr/>
          <p:nvPr/>
        </p:nvGrpSpPr>
        <p:grpSpPr>
          <a:xfrm>
            <a:off x="1668493" y="4945929"/>
            <a:ext cx="345637" cy="399058"/>
            <a:chOff x="2955970" y="1756266"/>
            <a:chExt cx="345637" cy="399058"/>
          </a:xfrm>
        </p:grpSpPr>
        <p:sp>
          <p:nvSpPr>
            <p:cNvPr id="247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8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9" name="Group 248"/>
          <p:cNvGrpSpPr/>
          <p:nvPr/>
        </p:nvGrpSpPr>
        <p:grpSpPr>
          <a:xfrm>
            <a:off x="2330987" y="1738397"/>
            <a:ext cx="345637" cy="399058"/>
            <a:chOff x="2955970" y="1756266"/>
            <a:chExt cx="345637" cy="399058"/>
          </a:xfrm>
        </p:grpSpPr>
        <p:sp>
          <p:nvSpPr>
            <p:cNvPr id="250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1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2" name="Group 251"/>
          <p:cNvGrpSpPr/>
          <p:nvPr/>
        </p:nvGrpSpPr>
        <p:grpSpPr>
          <a:xfrm>
            <a:off x="2965405" y="1744809"/>
            <a:ext cx="345637" cy="399058"/>
            <a:chOff x="2955970" y="1756266"/>
            <a:chExt cx="345637" cy="399058"/>
          </a:xfrm>
        </p:grpSpPr>
        <p:sp>
          <p:nvSpPr>
            <p:cNvPr id="253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4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5" name="Group 254"/>
          <p:cNvGrpSpPr/>
          <p:nvPr/>
        </p:nvGrpSpPr>
        <p:grpSpPr>
          <a:xfrm>
            <a:off x="4218776" y="1748364"/>
            <a:ext cx="345637" cy="399058"/>
            <a:chOff x="2955970" y="1756266"/>
            <a:chExt cx="345637" cy="399058"/>
          </a:xfrm>
        </p:grpSpPr>
        <p:sp>
          <p:nvSpPr>
            <p:cNvPr id="256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7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8" name="Group 257"/>
          <p:cNvGrpSpPr/>
          <p:nvPr/>
        </p:nvGrpSpPr>
        <p:grpSpPr>
          <a:xfrm>
            <a:off x="4852296" y="1742373"/>
            <a:ext cx="345637" cy="399058"/>
            <a:chOff x="2955970" y="1756266"/>
            <a:chExt cx="345637" cy="399058"/>
          </a:xfrm>
        </p:grpSpPr>
        <p:sp>
          <p:nvSpPr>
            <p:cNvPr id="259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0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1" name="Group 260"/>
          <p:cNvGrpSpPr/>
          <p:nvPr/>
        </p:nvGrpSpPr>
        <p:grpSpPr>
          <a:xfrm>
            <a:off x="6097400" y="1738853"/>
            <a:ext cx="345637" cy="399058"/>
            <a:chOff x="2955970" y="1756266"/>
            <a:chExt cx="345637" cy="399058"/>
          </a:xfrm>
        </p:grpSpPr>
        <p:sp>
          <p:nvSpPr>
            <p:cNvPr id="262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3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4" name="Group 263"/>
          <p:cNvGrpSpPr/>
          <p:nvPr/>
        </p:nvGrpSpPr>
        <p:grpSpPr>
          <a:xfrm>
            <a:off x="6758764" y="1744039"/>
            <a:ext cx="345637" cy="399058"/>
            <a:chOff x="2955970" y="1756266"/>
            <a:chExt cx="345637" cy="399058"/>
          </a:xfrm>
        </p:grpSpPr>
        <p:sp>
          <p:nvSpPr>
            <p:cNvPr id="265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6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7" name="Group 266"/>
          <p:cNvGrpSpPr/>
          <p:nvPr/>
        </p:nvGrpSpPr>
        <p:grpSpPr>
          <a:xfrm>
            <a:off x="7983767" y="1739204"/>
            <a:ext cx="345637" cy="399058"/>
            <a:chOff x="2955970" y="1756266"/>
            <a:chExt cx="345637" cy="399058"/>
          </a:xfrm>
        </p:grpSpPr>
        <p:sp>
          <p:nvSpPr>
            <p:cNvPr id="268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9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0" name="Group 269"/>
          <p:cNvGrpSpPr/>
          <p:nvPr/>
        </p:nvGrpSpPr>
        <p:grpSpPr>
          <a:xfrm>
            <a:off x="8638232" y="1742373"/>
            <a:ext cx="345637" cy="399058"/>
            <a:chOff x="2955970" y="1756266"/>
            <a:chExt cx="345637" cy="399058"/>
          </a:xfrm>
        </p:grpSpPr>
        <p:sp>
          <p:nvSpPr>
            <p:cNvPr id="271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2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3" name="Group 272"/>
          <p:cNvGrpSpPr/>
          <p:nvPr/>
        </p:nvGrpSpPr>
        <p:grpSpPr>
          <a:xfrm>
            <a:off x="9927084" y="1739946"/>
            <a:ext cx="345637" cy="399058"/>
            <a:chOff x="2955970" y="1756266"/>
            <a:chExt cx="345637" cy="399058"/>
          </a:xfrm>
        </p:grpSpPr>
        <p:sp>
          <p:nvSpPr>
            <p:cNvPr id="274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5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/>
          <p:cNvGrpSpPr/>
          <p:nvPr/>
        </p:nvGrpSpPr>
        <p:grpSpPr>
          <a:xfrm>
            <a:off x="10539550" y="1744809"/>
            <a:ext cx="345637" cy="399058"/>
            <a:chOff x="2955970" y="1756266"/>
            <a:chExt cx="345637" cy="399058"/>
          </a:xfrm>
        </p:grpSpPr>
        <p:sp>
          <p:nvSpPr>
            <p:cNvPr id="277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8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/>
          <p:cNvGrpSpPr/>
          <p:nvPr/>
        </p:nvGrpSpPr>
        <p:grpSpPr>
          <a:xfrm>
            <a:off x="5466872" y="4946268"/>
            <a:ext cx="345637" cy="399058"/>
            <a:chOff x="2955970" y="1756266"/>
            <a:chExt cx="345637" cy="399058"/>
          </a:xfrm>
        </p:grpSpPr>
        <p:sp>
          <p:nvSpPr>
            <p:cNvPr id="280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1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2" name="Group 281"/>
          <p:cNvGrpSpPr/>
          <p:nvPr/>
        </p:nvGrpSpPr>
        <p:grpSpPr>
          <a:xfrm>
            <a:off x="4222850" y="4941568"/>
            <a:ext cx="345637" cy="399058"/>
            <a:chOff x="2955970" y="1756266"/>
            <a:chExt cx="345637" cy="399058"/>
          </a:xfrm>
        </p:grpSpPr>
        <p:sp>
          <p:nvSpPr>
            <p:cNvPr id="283" name="Line 13"/>
            <p:cNvSpPr>
              <a:spLocks noChangeShapeType="1"/>
            </p:cNvSpPr>
            <p:nvPr/>
          </p:nvSpPr>
          <p:spPr bwMode="auto">
            <a:xfrm>
              <a:off x="3124189" y="175626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4" name="5F689475-45D8-46A9-BF12-87417CC8BF52" descr="22B847FB-F2B7-468E-809A-6F543788C440@fios-rou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70" y="1809687"/>
              <a:ext cx="345637" cy="34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3" name="Straight Connector 182"/>
          <p:cNvCxnSpPr/>
          <p:nvPr/>
        </p:nvCxnSpPr>
        <p:spPr>
          <a:xfrm flipH="1">
            <a:off x="3803086" y="841203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 Box 65"/>
          <p:cNvSpPr txBox="1">
            <a:spLocks noChangeArrowheads="1"/>
          </p:cNvSpPr>
          <p:nvPr/>
        </p:nvSpPr>
        <p:spPr bwMode="auto">
          <a:xfrm>
            <a:off x="3467740" y="791405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185" name="Straight Connector 184"/>
          <p:cNvCxnSpPr/>
          <p:nvPr/>
        </p:nvCxnSpPr>
        <p:spPr>
          <a:xfrm>
            <a:off x="4713896" y="532570"/>
            <a:ext cx="1" cy="620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351253" y="395285"/>
            <a:ext cx="736343" cy="386844"/>
          </a:xfrm>
          <a:prstGeom prst="ellipse">
            <a:avLst/>
          </a:prstGeom>
          <a:solidFill>
            <a:srgbClr val="F5F1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EC</a:t>
            </a:r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6265540" y="833183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 Box 65"/>
          <p:cNvSpPr txBox="1">
            <a:spLocks noChangeArrowheads="1"/>
          </p:cNvSpPr>
          <p:nvPr/>
        </p:nvSpPr>
        <p:spPr bwMode="auto">
          <a:xfrm>
            <a:off x="5930194" y="783385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188" name="Straight Connector 187"/>
          <p:cNvCxnSpPr/>
          <p:nvPr/>
        </p:nvCxnSpPr>
        <p:spPr>
          <a:xfrm flipH="1">
            <a:off x="8182575" y="841205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 Box 65"/>
          <p:cNvSpPr txBox="1">
            <a:spLocks noChangeArrowheads="1"/>
          </p:cNvSpPr>
          <p:nvPr/>
        </p:nvSpPr>
        <p:spPr bwMode="auto">
          <a:xfrm>
            <a:off x="7847229" y="791407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191" name="Straight Connector 190"/>
          <p:cNvCxnSpPr/>
          <p:nvPr/>
        </p:nvCxnSpPr>
        <p:spPr>
          <a:xfrm>
            <a:off x="4709462" y="1330485"/>
            <a:ext cx="6146" cy="4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1293040" y="4059869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 Box 65"/>
          <p:cNvSpPr txBox="1">
            <a:spLocks noChangeArrowheads="1"/>
          </p:cNvSpPr>
          <p:nvPr/>
        </p:nvSpPr>
        <p:spPr bwMode="auto">
          <a:xfrm>
            <a:off x="957694" y="4010071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200" name="Straight Connector 199"/>
          <p:cNvCxnSpPr/>
          <p:nvPr/>
        </p:nvCxnSpPr>
        <p:spPr>
          <a:xfrm flipH="1">
            <a:off x="10084956" y="851711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65"/>
          <p:cNvSpPr txBox="1">
            <a:spLocks noChangeArrowheads="1"/>
          </p:cNvSpPr>
          <p:nvPr/>
        </p:nvSpPr>
        <p:spPr bwMode="auto">
          <a:xfrm>
            <a:off x="9749610" y="801913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202" name="Straight Connector 201"/>
          <p:cNvCxnSpPr/>
          <p:nvPr/>
        </p:nvCxnSpPr>
        <p:spPr>
          <a:xfrm flipH="1">
            <a:off x="3731454" y="4022249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 Box 65"/>
          <p:cNvSpPr txBox="1">
            <a:spLocks noChangeArrowheads="1"/>
          </p:cNvSpPr>
          <p:nvPr/>
        </p:nvSpPr>
        <p:spPr bwMode="auto">
          <a:xfrm>
            <a:off x="3396108" y="3972451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    </a:t>
            </a:r>
          </a:p>
        </p:txBody>
      </p:sp>
      <p:cxnSp>
        <p:nvCxnSpPr>
          <p:cNvPr id="286" name="Straight Connector 285"/>
          <p:cNvCxnSpPr/>
          <p:nvPr/>
        </p:nvCxnSpPr>
        <p:spPr>
          <a:xfrm flipH="1">
            <a:off x="5665370" y="4065116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 Box 65"/>
          <p:cNvSpPr txBox="1">
            <a:spLocks noChangeArrowheads="1"/>
          </p:cNvSpPr>
          <p:nvPr/>
        </p:nvSpPr>
        <p:spPr bwMode="auto">
          <a:xfrm>
            <a:off x="5330024" y="4015318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55597" y="5793681"/>
            <a:ext cx="175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Change &amp; Resiliency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Wetlands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Black Duck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Climate Resiliency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Mntr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- Climate Resiliency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Adptn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H="1">
            <a:off x="7851542" y="4027772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 Box 65"/>
          <p:cNvSpPr txBox="1">
            <a:spLocks noChangeArrowheads="1"/>
          </p:cNvSpPr>
          <p:nvPr/>
        </p:nvSpPr>
        <p:spPr bwMode="auto">
          <a:xfrm>
            <a:off x="7516196" y="3977974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  <p:cxnSp>
        <p:nvCxnSpPr>
          <p:cNvPr id="288" name="Straight Connector 287"/>
          <p:cNvCxnSpPr/>
          <p:nvPr/>
        </p:nvCxnSpPr>
        <p:spPr>
          <a:xfrm flipH="1">
            <a:off x="9091769" y="4022512"/>
            <a:ext cx="1" cy="620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 Box 65"/>
          <p:cNvSpPr txBox="1">
            <a:spLocks noChangeArrowheads="1"/>
          </p:cNvSpPr>
          <p:nvPr/>
        </p:nvSpPr>
        <p:spPr bwMode="auto">
          <a:xfrm>
            <a:off x="8756423" y="3972714"/>
            <a:ext cx="670693" cy="33855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PSC</a:t>
            </a:r>
          </a:p>
        </p:txBody>
      </p:sp>
    </p:spTree>
    <p:extLst>
      <p:ext uri="{BB962C8B-B14F-4D97-AF65-F5344CB8AC3E}">
        <p14:creationId xmlns:p14="http://schemas.microsoft.com/office/powerpoint/2010/main" val="216661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435" y="1534963"/>
            <a:ext cx="9053565" cy="378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and when do GITs </a:t>
            </a:r>
            <a:r>
              <a:rPr lang="en-US" sz="4000" u="sng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progress</a:t>
            </a: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  2-year </a:t>
            </a:r>
            <a:r>
              <a:rPr lang="en-US" sz="4000" dirty="0" err="1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workplans</a:t>
            </a: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and when do GITs </a:t>
            </a:r>
            <a:r>
              <a:rPr lang="en-US" sz="4000" u="sng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</a:t>
            </a: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2-year </a:t>
            </a:r>
            <a:r>
              <a:rPr lang="en-US" sz="4000" dirty="0" err="1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workplans</a:t>
            </a:r>
            <a:r>
              <a:rPr lang="en-US" sz="4000" dirty="0">
                <a:solidFill>
                  <a:srgbClr val="0066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723" y="100484"/>
            <a:ext cx="834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Workplan Progress and Revisions</a:t>
            </a:r>
          </a:p>
        </p:txBody>
      </p:sp>
    </p:spTree>
    <p:extLst>
      <p:ext uri="{BB962C8B-B14F-4D97-AF65-F5344CB8AC3E}">
        <p14:creationId xmlns:p14="http://schemas.microsoft.com/office/powerpoint/2010/main" val="113010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27337"/>
              </p:ext>
            </p:extLst>
          </p:nvPr>
        </p:nvGraphicFramePr>
        <p:xfrm>
          <a:off x="2032000" y="1216968"/>
          <a:ext cx="8128000" cy="451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0694170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0" y="787859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231179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5293"/>
              </p:ext>
            </p:extLst>
          </p:nvPr>
        </p:nvGraphicFramePr>
        <p:xfrm>
          <a:off x="2032000" y="1233010"/>
          <a:ext cx="8128000" cy="513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86543835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Pros –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 aligned with the schedule</a:t>
                      </a:r>
                      <a:r>
                        <a:rPr lang="en-US" baseline="0" dirty="0"/>
                        <a:t> of first 2-year </a:t>
                      </a:r>
                      <a:r>
                        <a:rPr lang="en-US" baseline="0" dirty="0" err="1"/>
                        <a:t>workplans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Everything is updated at once, taking advantage of multiple benefits and priority setting among outcomes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Cons –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MB would need to handle discussions on 28 </a:t>
                      </a:r>
                      <a:r>
                        <a:rPr lang="en-US" baseline="0" dirty="0" err="1"/>
                        <a:t>workplans</a:t>
                      </a:r>
                      <a:r>
                        <a:rPr lang="en-US" baseline="0" dirty="0"/>
                        <a:t> simultaneously.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Would not benefit from preparation/discussion of the quarterly MB meetings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803901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302075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55630"/>
              </p:ext>
            </p:extLst>
          </p:nvPr>
        </p:nvGraphicFramePr>
        <p:xfrm>
          <a:off x="2032000" y="1233011"/>
          <a:ext cx="8128000" cy="4589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17874730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Pros: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Benefits from preparation/discussion</a:t>
                      </a:r>
                      <a:r>
                        <a:rPr lang="en-US" baseline="0" dirty="0"/>
                        <a:t> at MB quarterly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Fewer </a:t>
                      </a:r>
                      <a:r>
                        <a:rPr lang="en-US" baseline="0" dirty="0" err="1"/>
                        <a:t>workplans</a:t>
                      </a:r>
                      <a:r>
                        <a:rPr lang="en-US" baseline="0" dirty="0"/>
                        <a:t> to review at a time.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The first round of reviews are misaligned (i.e. some will be completed before many intended actions have taken place)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803902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180266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82275"/>
              </p:ext>
            </p:extLst>
          </p:nvPr>
        </p:nvGraphicFramePr>
        <p:xfrm>
          <a:off x="2032000" y="1216968"/>
          <a:ext cx="8128000" cy="539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1448002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Pros: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 see</a:t>
                      </a:r>
                      <a:r>
                        <a:rPr lang="en-US" baseline="0" dirty="0"/>
                        <a:t> where things are getting behind and adjust more quickly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Aligns with Federal EO requirement for reporting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Can be time-consuming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May not allow enough time for implementation to occur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787859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329830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54889"/>
              </p:ext>
            </p:extLst>
          </p:nvPr>
        </p:nvGraphicFramePr>
        <p:xfrm>
          <a:off x="2032000" y="1233014"/>
          <a:ext cx="8128000" cy="451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01594189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Pros: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Less time spent updating documents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Cons: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not catch</a:t>
                      </a:r>
                      <a:r>
                        <a:rPr lang="en-US" baseline="0" dirty="0"/>
                        <a:t> need for early course correction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Not aligned with Federal EO requirement.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803905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123671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08827"/>
              </p:ext>
            </p:extLst>
          </p:nvPr>
        </p:nvGraphicFramePr>
        <p:xfrm>
          <a:off x="2032000" y="1216968"/>
          <a:ext cx="8619960" cy="539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0">
                  <a:extLst>
                    <a:ext uri="{9D8B030D-6E8A-4147-A177-3AD203B41FA5}">
                      <a16:colId xmlns:a16="http://schemas.microsoft.com/office/drawing/2014/main" val="2100525137"/>
                    </a:ext>
                  </a:extLst>
                </a:gridCol>
                <a:gridCol w="2154990">
                  <a:extLst>
                    <a:ext uri="{9D8B030D-6E8A-4147-A177-3AD203B41FA5}">
                      <a16:colId xmlns:a16="http://schemas.microsoft.com/office/drawing/2014/main" val="3764034790"/>
                    </a:ext>
                  </a:extLst>
                </a:gridCol>
                <a:gridCol w="2154990">
                  <a:extLst>
                    <a:ext uri="{9D8B030D-6E8A-4147-A177-3AD203B41FA5}">
                      <a16:colId xmlns:a16="http://schemas.microsoft.com/office/drawing/2014/main" val="4253955718"/>
                    </a:ext>
                  </a:extLst>
                </a:gridCol>
                <a:gridCol w="2154990">
                  <a:extLst>
                    <a:ext uri="{9D8B030D-6E8A-4147-A177-3AD203B41FA5}">
                      <a16:colId xmlns:a16="http://schemas.microsoft.com/office/drawing/2014/main" val="2410694170"/>
                    </a:ext>
                  </a:extLst>
                </a:gridCol>
              </a:tblGrid>
              <a:tr h="6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Two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04841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Calendar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Pros: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Distributes</a:t>
                      </a:r>
                      <a:r>
                        <a:rPr lang="en-US" baseline="0" dirty="0"/>
                        <a:t> workload associated with reporting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Gives earliest indication of issues/problems with implementation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Cons: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Requires commitment of GIT or Workgroup members to review and report frequently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192293"/>
                  </a:ext>
                </a:extLst>
              </a:tr>
              <a:tr h="19384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According to each outcome’s quarterly MB review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212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2000" y="787859"/>
            <a:ext cx="81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6633"/>
                </a:solidFill>
              </a:rPr>
              <a:t>OPTIONS FOR REPORTING PROGRESS AND UPDATING 2-YEAR WORKPLANS</a:t>
            </a:r>
          </a:p>
        </p:txBody>
      </p:sp>
    </p:spTree>
    <p:extLst>
      <p:ext uri="{BB962C8B-B14F-4D97-AF65-F5344CB8AC3E}">
        <p14:creationId xmlns:p14="http://schemas.microsoft.com/office/powerpoint/2010/main" val="119102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F223FB7-669D-49D2-A101-2B0C2D7F0F4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F23A020-DCB5-4E06-8BFA-BBD380546C6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2A8617E-6F91-482E-B194-9EED10104E15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4079122-F586-468C-A528-C4A0FD3ACCD3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930FC36-66BF-40B6-A233-535854437706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62714E2B-0BC8-42C0-BD97-408992A347B6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07C47C72-FC3D-4C87-9A60-B1B84B404156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E19375DF-2B1A-45AC-A2D7-4AB0F3579A94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45227B9-44BC-4F77-A995-D6CA5DA737C9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7A729983-8D5D-4246-8357-9F6191882B31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F771210-F226-4533-8651-F43610B6A1EC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6DE63742-31C9-421C-B421-84AE60A6486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0BD51A1-8B9F-48A9-A33A-CBC7B9215412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35553697-4174-4865-A2F5-E3FB7C6A051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561B3D5-A8D3-449F-B065-20190322D247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BEFA549D-6D49-4D52-9B52-F03D17DC33EB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960C2BE2-1E6B-4F97-B602-2ED499CE53C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062C4D05-C52D-44FB-998B-9917E8629CB8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1F445BC7-D2D7-481C-B84D-C36463FBF4A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7E1C15AB-0999-41CB-8513-2EA5E510E662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3CA5072D-174B-49A1-877D-888FB6B709EB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C672BB4C-D91D-435D-9108-A5215A0D8BB2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6DF39C0F-4409-48CE-940E-1A3D91EB35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68029E9-776E-46B5-9394-466B03A05AAF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696D255B-1213-4170-9653-0EC67EEF42E3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8959E14-1673-4C64-8302-F2D7882E8F61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0B21D4B9-4242-4611-A4C9-6F68F9509CB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90EF056-A3D4-4133-8C6C-C12650F78604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56130FD5-E715-4106-9CA8-D75FEB99ABEF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3973FB3C-BA58-4B4B-A640-7F2C542054A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DAF0A3E3-D3E9-4D7F-9A6F-C4A3A9CD2D82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6294FB90-C442-4569-B7BA-C4B1245D4F7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51D62099-CD36-49FA-9D2A-5876848A895E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D7E1E739-B825-45EE-9219-71243A3B31E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541D82A-DE73-4D52-A608-CA6013FE6FCE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BA501874-1E10-4957-8495-8DE76CD3C4B4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170B1B9B-D1E0-4850-92E7-F0D8ADFCE25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D073CFCE-96AA-4856-8383-412EF17D9F88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9272CDF-4AB4-40E5-8F00-5D68C65C4B80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591B8244-4E87-406E-A991-9B57AF2D1E01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88D6F9CC-AE6A-43B5-B24D-413659F31A57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B036A33B-A412-49DF-90D5-78C3C78E4DB8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7A961CC-5C8F-478E-9B24-CEF1B67F0C31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73715BBE-71CF-4386-AD3F-700849820EE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E276EAD3-DF9C-4EF5-8F92-59BDF0B5FC8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C592E08-6801-4E58-B4AC-5AE98EF3412A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2BC5BCD0-0F9A-42A2-97E2-6D679A35E8BD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7B12DB96-AB81-4844-A8AE-C5574CD6E55F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F4246F62-7ACE-44A9-A0CB-F3076D99BF46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E97C7DDC-ACB8-4E32-B766-EEDEB96AFDE7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0DEED53A-C216-4C30-914C-38479D714F82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38E5427C-D676-484F-AEF1-CE265DFC6E0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8161AC74-216D-4FE2-9C47-0A6B2A0FBFD2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F0E9A1AB-9B47-44DB-8BAF-F21DF187C531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4248B5C6-3FF8-4F14-A5D4-054CB483A1F9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F6629F3F-B08E-40DA-99F8-59666F9BBA7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A036D05-384D-4F29-BB22-CA379FE5A22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5326CB46-9B50-4C50-B41C-2E65BD78AD14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1297A1FB-3416-4299-B5A0-39660E1EB7A7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BF39CEFF-5621-4BE5-9F01-167FF6BCC18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B2CB0B8F-30F0-475A-89DB-563E236235E2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A9E3F56A-7C91-4984-8149-377213B9CF92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88ECFCB1-1AD7-4498-855E-E3D517BD7F46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2B530A2-CC9E-4F19-9960-0282480E1F6E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2CECCF16-093B-4264-8EA7-DF3DC2A48144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2E7646D0-343D-4C0E-9AAA-2EA826CE9704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B4E7CA97-C11F-40B4-B3CD-0F5CBCD1184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3FB070D-6115-400C-B258-4DE29B01249C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F7CFF0A-7AE3-4512-B9FC-9003BF880B36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C120E8A6-3682-4569-8925-FCBC51D590C1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B942047B-3112-4447-96EB-8765432CB545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1E8DDFFC-403C-4BFF-BB05-8DDBE9A4FE82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124755AC-9C8F-461B-AFCA-32F1E0DF742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644C6E54-BA00-4D5D-8EA3-6D7651D868F8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2FFD33BB-68D1-4AB3-A599-0987A2F6FA4E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50D61D77-F96F-4BD0-97FF-2597AF38FF67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1BB142DC-7901-45ED-816A-AD902423111C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083ED6B7-6113-4E55-ACF5-628D9BAF5EE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591FCA4-1165-4DAA-AE61-5818348F1F1D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A18C1507-3671-4968-8DEE-6F884A8BB33A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C584B186-C220-4C63-A05C-7AA46086D79D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EF7B443-16D1-4B2B-A6D2-DBFB779230E5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CE8104CA-3541-4903-B8D4-902618B598AE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584F9969-6788-44E6-B5C2-E49443F9F80E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8E8F9972-F3DF-40D5-A097-EBA127CFFAFF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A505AE81-9E72-403D-829C-8D82D8DA685F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8A4D9CD3-9800-4EEB-9672-E6B026ABA363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A859EB97-EADB-49AB-8481-5084D2425A7B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9EAEA719-D3D9-4365-A586-6005F8FE8D6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548AA77-02A8-434E-84C2-F90954756212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FB4BA4B7-6EC5-468F-A175-9AACE3018497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EF77C849-AA3F-40E9-BF41-093A131A0473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069A4F1-28EB-447D-92DA-BB3355FA0E71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5635FC71-4B30-4E63-83B0-9A4E0096FA3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94694F9F-BF20-4C54-87D0-43A8F2CCBB74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BE676EEE-93D0-46BE-AC74-C11FFCDADA68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A44BBDF6-C09F-4308-AFAD-21E6903A47A9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7C41F29C-5A39-4DDB-8CE8-F271D86B6FB4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EACCE089-B241-42B1-91B4-D134A4DB9C7F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D6B29D5-3487-48B9-BB71-B6A63056D49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EFCB451-446E-4409-B338-5B77B9A36B1B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1AACCD7E-4B0F-43E4-BA18-74C7A382112C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498B37C1-AD0C-497D-A687-AFB5641B33B0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F7679F32-A441-4FBF-9166-9F5AE3399DD6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01BEC39-96AE-4C94-9A27-9590C03F0552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79195061-5DF1-41C6-8706-B57827D09CC3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92083D63-9874-4343-8A03-E08BA86958C6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087EDF8D-7AA6-49AF-AAAE-2508A826E39C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AC5B2E22-25FC-4252-B438-3EF07C3CB418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CFBAB61C-2678-4268-80F9-EBDD3F0628EB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1B657FE-5FB0-4C03-BB6B-9F371F5EEEC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B75173B-1B56-4640-BEE4-0186382E03E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B138566-5854-4775-985A-7E8B3015FA72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1708534A-36FD-4F00-82B3-398BB6986E23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94EEFAFC-8317-4026-9B9C-5B470297BAA2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54290EAB-566B-4E6A-AD42-7B447B0DB0C0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81226899-C1DD-4C7E-9623-087C4793CDBF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6B518E54-88CE-4B2E-ADF5-36F56CA3993C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A885F37C-22B8-4B05-99C1-DEA32628181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566DB384-CB62-43C2-846E-71E7EE52C915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1E6335FC-C2E1-4B2C-AC77-6509BF7CE56A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F47DA77E-112A-47E6-9334-815361FCCB87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B19B769B-1C34-4EBF-A6EA-FB252593427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2346DED-4625-483D-BF55-156C30959DF8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CD5921D5-5ACA-4E87-BFD5-811A7515BB9B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7B3A403B-FE1A-4DE2-B7FD-831C67E83D50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4B7FB07E-C174-41A8-8A7A-1410F37F77A2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92253802-6CE6-41F2-8367-D291508FC7A6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72B382C4-48FE-45C0-B5C5-72E2A58718A7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067240D9-BCEF-4F86-8139-107726099C9C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722E0D84-AF49-4948-93CF-72B932E9421E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3E64C7B3-56F5-4A7E-9813-76ECBB7D8679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C7FFDB3C-168A-4220-8574-08C3C36950C0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B1C48163-98C7-4A76-93E4-CD77117B410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0FD8D96-D8FD-49F4-ABB1-9490958A639A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B287B14A-FC6F-483C-AC66-A674DF751C9F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8CA33B7D-B5FD-47F3-910F-44BA85E791B3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2BA13B6-3875-4763-99FE-967BF9D1DF82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CF5F8ABA-C935-41C2-9D9D-DD0398D7A9CC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1FDB5676-B2C6-44E9-BAE1-E9C9B8885772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2E5BD360-B318-4114-8415-FA943ABD9124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BF52CAD1-E8AA-4504-8225-386A5CAACF8B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5D7FE704-5553-4D45-8D7E-856C985F57D5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20AC2B04-D3A3-4E8C-BBB0-2190705DAA4C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C7485886-B3F2-4330-87E4-5A65CC6870A8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06198A3-71D8-43F8-AE3F-98095D853FF9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E19BAA4F-593A-403C-9AAE-234732DA63B8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343A91AF-4C5C-46A8-AC5B-D8D71D715FF5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E41F5F26-98B6-4B40-90C1-377553D2F1BB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8ED5C896-0B6C-47E6-BDD6-D77F9478C4DA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45663A0D-56CF-4B1D-AE2F-2E7A2F038C8A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89222502-D28E-4F2D-B36B-45A3645FF7D0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A0815E94-9532-4F52-B661-C124988EA6F1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C44AF1C9-3868-42FE-96E2-5E61350CE43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4482D75-FFCC-4242-B604-0745F89AD29B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0FC71A30-380E-40A6-9DE2-9FD0C54D3F0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3A3C111-AB24-426F-B9D5-772BEC8DD4A1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FB09834A-5F7B-4923-A9BE-AFBF057CE56F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DBD75BD8-A248-47A6-94FA-F750239C06FD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629BE120-9B29-4071-9B74-BC14D64E2EB1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E67EA619-37CA-4525-8FA7-4A8D7AC557A2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6296B22E-AC4D-425A-AE01-B5FC00A307D2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D89BA0C0-9666-492A-83A7-F6360B9F9D3F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FE36AFFE-BF57-4E0D-87DF-4713FFC9EA68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06877B22-A648-4895-947F-E5AABB1C81C2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D85E9022-A6B1-46A3-96CB-2A846E0E3363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18BA6974-A713-43D2-BCD0-836B8D653CD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F018415-23F8-426C-BB5C-C37647C24D9F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DEFA4821-135C-4273-B36D-E17236DD37C1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0B71DD8A-EB79-45C2-A4C1-CF02CBC4E843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C18FC060-A91B-4F2E-ABBF-5C117B740890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824EEB39-D9A7-4588-A07C-F7C43F89576D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54E040D7-CEF6-4F7F-827D-18DE5539C862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FB8712D2-6ED8-4471-9DCF-D2C5075D9124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4CB2C05E-6BDB-439C-8673-283F536A133B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6692DB87-4132-42A6-9498-B20328BC9D1B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FF5A56F6-2C97-455F-8967-7BB54C9860AC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6CA3C5F5-DE7A-4A1B-9571-0BAC0B137C1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54D211E-C375-4C90-AB3A-E9B2BFF5A779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2D7AB3FD-28C9-4DF9-A6EC-C70199388D20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F0407A20-A7FC-41FF-9EF8-355EB1E31722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7BEC1058-802A-4DD4-96B6-C542240A67A3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667183CD-5AF8-4215-9DE2-56563270D041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7FBA7ED9-387D-4930-95FC-B401DBAE1B59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15CCBBEC-3D1E-4685-B153-C5B947539629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48A54437-1A9E-4ABB-B9CA-878EF3D70B98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42C9B028-450A-4AFB-8A74-D9A0A36C0070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3ED526E6-6713-4634-BF13-0D1F71470156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F2D35AE9-DBF5-4011-A938-FDB8A9CC954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7572BB2-06A5-4B38-B5E9-8C6D84CF7A81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6CF0D2F6-6526-4B91-A6F4-1C43662CD2C3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82453245-397E-445C-B307-A51709B2F463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59463597-382B-4A41-8292-D1E95661E9CB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FB6AA82C-7389-4898-A3EA-7CF4D818E215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A0859609-4D5F-4F02-B2A9-78DEEFAB54A5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9C080751-113B-4496-A231-AFB512F76919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87180389-F45B-4EAF-BBC3-7C698868A160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1930DDE6-5C3F-434A-9DCC-A1ED6313EE24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8CCB1031-261A-4D1C-B883-DDC3EEC4B057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02212BDF-5AAE-4C2B-B70E-83129C58107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7C9DAB4-00DF-4013-9520-7BFFDD51D0E2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45D41322-9191-4BDF-945D-A23613C9EC83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A913751E-9026-444C-87C3-AB3B345E42C4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83FFDAD8-2593-42C3-8DE2-0A21A8A27FC4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92159488-3509-4991-85CD-AFF3A2EC05F9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B6E143F0-ADCF-45C7-97A7-88C7EDA64CD7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44A9D80D-F257-4C31-BE88-F755C2EA208D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08397D8A-2AF0-4D49-8104-8E8799512465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BC30E34A-9553-4F49-A92C-AC312126F7C7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62618683-7E7D-439C-B580-74E3BC3C7611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779DD44A-2832-451C-A90E-95A94213B3E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335CDC5-4A74-4909-901F-5B3F69A5CB31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2C5A6BCC-B46D-438D-9509-6096D7272C98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9C200C63-9FBB-45A2-8CD3-4C6D805574CC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3F04F0FC-7597-4F2D-B939-51CFEA7A00F0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01996E48-29E5-4892-AEB6-EC416CFA1759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2C44D054-4076-4D77-8EBD-43E097D27354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A7FAD790-B8AE-44BD-8148-A6C4A1CC4CDB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E1575BE4-FE5C-4FE2-B0F2-C2685882CFD6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79437631-B82F-4521-896D-81D031E9D069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9F34FF97-1497-4C63-8555-71B7D860AFBB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6F92052E-740C-4EAE-9BB8-774111F8A60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A76AF51-AD76-4D41-A876-AA8B8253D94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AF3AE61-712E-4F23-A942-D217CCB7A2FC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C9845AD1-BBB5-4840-A9C6-8F51A6D6578E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D8691D8C-4AE9-481C-A1ED-B621DB4E9800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4ABB7525-6BCA-4F7D-BA60-5C949EFE0341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58B34728-1EFB-46F4-A268-8A59ABD0FCC5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A310F9FD-B4F7-4B13-9E62-4D52DC0F35FB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53B7078D-20F4-430D-BFBE-EAA53C2FE633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0C84CA18-119F-4B60-A95A-C744C71DA8D9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1162231C-7022-4A73-B89A-D818EBE57F2C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D0B1AB2B-4337-4B13-839B-A03497C3BE31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2DF73F71-672D-41C4-8708-AC5EEF23A42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23B51CF-CFBE-4799-A9AC-DBF7275FB8DB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3CDBF6AF-F0FF-4FAC-B8F2-6C83129F09CC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95BC8B85-E0B7-4814-991B-C49F762B7E04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6965848C-5F11-47EF-A354-2C1918849E6A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07C0146B-17AC-4AEB-989C-74613F61B7D4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E314EE36-E4BB-4A9D-A4B4-746CD3F4AB39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282DFB6D-8A5F-4C9A-87EA-6AEA67BCA652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25E1564C-D1CC-433D-BA5F-7B1B037DD498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2FB51431-27B8-491E-AEE9-05B734C5A44C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69AB50D1-A961-433D-87F5-957612A3231B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F7659807-87C4-4B53-A9B2-60CDFC2E050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7CFC3AD-FA83-4A33-9A3E-EDCAC6EF0DB9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6E1E6CF4-8EA7-4F72-AB3E-ACB458D0341F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5B78FB0F-DAD8-4679-9229-98E5B1F87597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74267BCF-13B1-470A-86CF-4100005F907C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29C64678-9992-423A-8ADC-2A2668DCC501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4F5ABA12-3605-4B5A-9C36-9A2C428A0C8D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48DF4F3D-0F10-4432-B1DC-E2FB4700CAF2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439445B4-E0D7-4313-8196-F7195CB4A2B4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42D3E868-2C02-44E7-A42B-53A821ABD0D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0525FEF-145A-4E34-8B95-EDA9B57C12C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E5ABCB9-4761-4203-A965-5740E275A8E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BDD6BEA-C16A-46AB-A976-89BEC4EFF8D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4DA62F5-2A99-4C49-9A99-FDD7F769D33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64DD7954-FC29-49D1-9065-E6E1C4CD250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FB5340EF-FFB5-49A9-A3D9-814BA8E6290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CF0B366-F4E6-4329-AE38-9F412928E7C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790B479-D149-45EF-AB52-81D5749F386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0C5CE67-519E-4528-A6E8-6FC64A4C018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E3B5B42B-1F94-4D1B-B272-D997C6005F4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D493257-0922-4B22-BA2D-866C37DFE30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7EB5960-9B9C-4303-B132-5B3C5CC5D83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C65EA08-9E1D-486A-AB90-083B3E922B5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BADDA23-8C74-4988-89E3-FB90387BA9A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9E1BC036-FF18-4554-8CE9-502F0E3B983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0F3CB11-1C4A-44CD-BC5B-A3ED88808F3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5105FB7-50A2-42E7-B6B0-FC0BF51DAF8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83D73F2-863C-4855-95A9-718EC162379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BA3A6B7-848C-4B2D-B598-4F43E39CB2DE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58866A8-9B1E-472A-926F-F0DFAB43A12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125B7D4-BF90-4418-A116-8496014E0F34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7321794-C648-4D8B-8FB6-CE8EE645F81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EF32A8E-5756-4BF5-B1E1-38A43C691AF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77D9CA5-A4F8-40D3-AA77-4F9C01479882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7B23582-885A-46C7-B8D6-94B8FF48FA3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5DF2F9C-7F53-435C-972D-537C5B286F0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1D55FB9-E3B2-415F-8B34-D392A021126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6C1D77A-0AE1-475B-989E-745AF240DAD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D0DBDAE-05BF-460F-A88C-E4239D9EA8C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0DA14AB-D7BD-490C-9CCB-F2C515B8D93C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5E06F59-6F1F-4F59-BCA6-31E51C8298B9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32CF8422-3973-465F-A87A-6216C0583C8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8A298AB4-AC8B-4232-852D-EEA227B1049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CEA984E6-6AD7-47C3-A2FC-E41094D6CB30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84DEF2B-657D-4F93-BC20-ED531C34260E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6D964A4-541A-4FF5-94F0-FF5D32E5604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16EAA40-2395-494E-A0DA-DB4DACC7EDF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77F1BF2-41AC-46CE-A601-FF1D9C35914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271B4A8-E308-435F-8FA4-0B57D50D7E9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44F7838-1ED2-4A9F-8EA8-AF307454589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A43C600-26F0-4E6A-AE4A-54B9E2F56A26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901F7C0-9CB9-4749-8604-5689BB43231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29B89F5-F6E0-4443-9F34-299B01D8B8F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3E607CC-4FA0-40AC-904C-FF6766E64ED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6C480639-4E69-4C10-97BA-DCACABD89793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0991F5D-2B41-4DAE-8697-950D1806636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2010AA9-2F8D-49D6-A8B7-E58359AECA0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12623618-20B4-4AAE-B5B4-46D26FC64B6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55C25C4-0095-4049-BA6B-15D54EEDF40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6097803B-BC32-407E-B011-402F84BCFED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4EF354B-A188-4037-BF00-E007B0D436C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0008510-BB5F-4D5E-B7B1-50263792CE5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2C2EC77-E441-4B56-8369-ED4AC2B86DE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4143E90-FC09-4157-9B52-AF87C44568E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7F657B89-2847-4AA5-9E17-4333724D69F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ED4A2975-ED33-4572-8314-9C6FC802059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D09ECBC4-CB22-4BC5-91AA-6B5EBE6228DE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5F4D24B-34F1-4EF8-94A5-6C596915B67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490B0004-2FA9-4BAD-949B-2EC57BD977BC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5A0D3425-852A-4975-A154-63D6FF602915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B3FAD8DE-D445-42B9-B3C2-DC21D71BAF2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0101ACA7-E8DB-46A0-B858-5A9E66DEB80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B85A7B9-451C-49C1-86FD-3E4EF98EEDEE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EEEFE12-835C-46B0-8093-965E75902D95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0475FFBB-4A4E-49A2-83CE-2EBCB01E132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94B8EBCA-11C3-416D-889F-29DF1926D74E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87550AD-5F3D-42ED-966C-7EAA5B3251B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397EF73-22FF-4AEB-AD15-6864B9A30C8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C8D743A-0FFA-4CF4-84BF-B8E10F6D6E5E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1D98729-FA52-49DB-AECC-9861B2A1DCA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660C221-5376-4808-9552-CFEECC4C1F6B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6721FE62-AD6C-4EA4-9319-0E5C987B99D2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9EE293F-D5A3-4724-9860-B51CF65E214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714</Words>
  <Application>Microsoft Office PowerPoint</Application>
  <PresentationFormat>Widescreen</PresentationFormat>
  <Paragraphs>227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1_Edge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Emily</dc:creator>
  <cp:lastModifiedBy>Freeman, Emily</cp:lastModifiedBy>
  <cp:revision>468</cp:revision>
  <cp:lastPrinted>2016-11-16T23:26:14Z</cp:lastPrinted>
  <dcterms:created xsi:type="dcterms:W3CDTF">2016-07-21T13:05:29Z</dcterms:created>
  <dcterms:modified xsi:type="dcterms:W3CDTF">2016-12-01T17:27:10Z</dcterms:modified>
</cp:coreProperties>
</file>