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6" r:id="rId4"/>
    <p:sldId id="269" r:id="rId5"/>
    <p:sldId id="270" r:id="rId6"/>
    <p:sldId id="283" r:id="rId7"/>
    <p:sldId id="282" r:id="rId8"/>
    <p:sldId id="279" r:id="rId9"/>
    <p:sldId id="280" r:id="rId10"/>
    <p:sldId id="281" r:id="rId11"/>
    <p:sldId id="284" r:id="rId12"/>
    <p:sldId id="285" r:id="rId13"/>
    <p:sldId id="271" r:id="rId14"/>
    <p:sldId id="273" r:id="rId15"/>
    <p:sldId id="259" r:id="rId16"/>
    <p:sldId id="272" r:id="rId17"/>
    <p:sldId id="268" r:id="rId18"/>
    <p:sldId id="277" r:id="rId19"/>
    <p:sldId id="260" r:id="rId20"/>
    <p:sldId id="276" r:id="rId21"/>
    <p:sldId id="275" r:id="rId22"/>
    <p:sldId id="261" r:id="rId23"/>
    <p:sldId id="262" r:id="rId24"/>
    <p:sldId id="263" r:id="rId25"/>
    <p:sldId id="264" r:id="rId26"/>
    <p:sldId id="265" r:id="rId27"/>
    <p:sldId id="267" r:id="rId28"/>
    <p:sldId id="266"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55" autoAdjust="0"/>
  </p:normalViewPr>
  <p:slideViewPr>
    <p:cSldViewPr snapToGrid="0">
      <p:cViewPr varScale="1">
        <p:scale>
          <a:sx n="99" d="100"/>
          <a:sy n="99" d="100"/>
        </p:scale>
        <p:origin x="1032" y="78"/>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DD4BC-D3FF-498E-BD43-FFF750B5C2E2}" type="datetimeFigureOut">
              <a:rPr lang="en-US" smtClean="0"/>
              <a:t>3/21/2018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8FB9E-9D54-479E-A6F2-BB63D6FCC4D3}" type="slidenum">
              <a:rPr lang="en-US" smtClean="0"/>
              <a:t>‹#›</a:t>
            </a:fld>
            <a:endParaRPr lang="en-US"/>
          </a:p>
        </p:txBody>
      </p:sp>
    </p:spTree>
    <p:extLst>
      <p:ext uri="{BB962C8B-B14F-4D97-AF65-F5344CB8AC3E}">
        <p14:creationId xmlns:p14="http://schemas.microsoft.com/office/powerpoint/2010/main" val="318175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Needed because of the additional load caused by the build up of the sediment behind the dam i.e. no longer storing nutrients and sediment</a:t>
            </a:r>
          </a:p>
          <a:p>
            <a:r>
              <a:rPr lang="en-US" dirty="0"/>
              <a:t>WIP with effective basins to deal with extra pounds caused by the dam being full</a:t>
            </a:r>
          </a:p>
          <a:p>
            <a:r>
              <a:rPr lang="en-US" dirty="0"/>
              <a:t>Steering Committee</a:t>
            </a:r>
          </a:p>
          <a:p>
            <a:r>
              <a:rPr lang="en-US" dirty="0"/>
              <a:t>Proposal for funding</a:t>
            </a:r>
          </a:p>
          <a:p>
            <a:endParaRPr lang="en-US" dirty="0"/>
          </a:p>
        </p:txBody>
      </p:sp>
      <p:sp>
        <p:nvSpPr>
          <p:cNvPr id="4" name="Slide Number Placeholder 3"/>
          <p:cNvSpPr>
            <a:spLocks noGrp="1"/>
          </p:cNvSpPr>
          <p:nvPr>
            <p:ph type="sldNum" sz="quarter" idx="10"/>
          </p:nvPr>
        </p:nvSpPr>
        <p:spPr/>
        <p:txBody>
          <a:bodyPr/>
          <a:lstStyle/>
          <a:p>
            <a:fld id="{6B48FB9E-9D54-479E-A6F2-BB63D6FCC4D3}" type="slidenum">
              <a:rPr lang="en-US" smtClean="0"/>
              <a:t>4</a:t>
            </a:fld>
            <a:endParaRPr lang="en-US"/>
          </a:p>
        </p:txBody>
      </p:sp>
    </p:spTree>
    <p:extLst>
      <p:ext uri="{BB962C8B-B14F-4D97-AF65-F5344CB8AC3E}">
        <p14:creationId xmlns:p14="http://schemas.microsoft.com/office/powerpoint/2010/main" val="149312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part process</a:t>
            </a:r>
          </a:p>
        </p:txBody>
      </p:sp>
      <p:sp>
        <p:nvSpPr>
          <p:cNvPr id="4" name="Slide Number Placeholder 3"/>
          <p:cNvSpPr>
            <a:spLocks noGrp="1"/>
          </p:cNvSpPr>
          <p:nvPr>
            <p:ph type="sldNum" sz="quarter" idx="10"/>
          </p:nvPr>
        </p:nvSpPr>
        <p:spPr/>
        <p:txBody>
          <a:bodyPr/>
          <a:lstStyle/>
          <a:p>
            <a:fld id="{6B48FB9E-9D54-479E-A6F2-BB63D6FCC4D3}" type="slidenum">
              <a:rPr lang="en-US" smtClean="0"/>
              <a:t>5</a:t>
            </a:fld>
            <a:endParaRPr lang="en-US"/>
          </a:p>
        </p:txBody>
      </p:sp>
    </p:spTree>
    <p:extLst>
      <p:ext uri="{BB962C8B-B14F-4D97-AF65-F5344CB8AC3E}">
        <p14:creationId xmlns:p14="http://schemas.microsoft.com/office/powerpoint/2010/main" val="402611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48FB9E-9D54-479E-A6F2-BB63D6FCC4D3}" type="slidenum">
              <a:rPr lang="en-US" smtClean="0"/>
              <a:t>7</a:t>
            </a:fld>
            <a:endParaRPr lang="en-US"/>
          </a:p>
        </p:txBody>
      </p:sp>
    </p:spTree>
    <p:extLst>
      <p:ext uri="{BB962C8B-B14F-4D97-AF65-F5344CB8AC3E}">
        <p14:creationId xmlns:p14="http://schemas.microsoft.com/office/powerpoint/2010/main" val="109313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24408">
              <a:defRPr/>
            </a:pPr>
            <a:fld id="{BF4E89F5-7B9F-4942-9194-BDAE7D2F5585}" type="slidenum">
              <a:rPr lang="en-US">
                <a:solidFill>
                  <a:prstClr val="black"/>
                </a:solidFill>
              </a:rPr>
              <a:pPr defTabSz="924408">
                <a:defRPr/>
              </a:pPr>
              <a:t>9</a:t>
            </a:fld>
            <a:endParaRPr lang="en-US">
              <a:solidFill>
                <a:prstClr val="black"/>
              </a:solidFill>
            </a:endParaRPr>
          </a:p>
        </p:txBody>
      </p:sp>
    </p:spTree>
    <p:extLst>
      <p:ext uri="{BB962C8B-B14F-4D97-AF65-F5344CB8AC3E}">
        <p14:creationId xmlns:p14="http://schemas.microsoft.com/office/powerpoint/2010/main" val="25122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24408">
              <a:defRPr/>
            </a:pPr>
            <a:fld id="{BF4E89F5-7B9F-4942-9194-BDAE7D2F5585}" type="slidenum">
              <a:rPr lang="en-US">
                <a:solidFill>
                  <a:prstClr val="black"/>
                </a:solidFill>
              </a:rPr>
              <a:pPr defTabSz="924408">
                <a:defRPr/>
              </a:pPr>
              <a:t>10</a:t>
            </a:fld>
            <a:endParaRPr lang="en-US">
              <a:solidFill>
                <a:prstClr val="black"/>
              </a:solidFill>
            </a:endParaRPr>
          </a:p>
        </p:txBody>
      </p:sp>
    </p:spTree>
    <p:extLst>
      <p:ext uri="{BB962C8B-B14F-4D97-AF65-F5344CB8AC3E}">
        <p14:creationId xmlns:p14="http://schemas.microsoft.com/office/powerpoint/2010/main" val="82340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rPr>
              <a:t>Step 1: “Is the BMP There?”</a:t>
            </a:r>
            <a:r>
              <a:rPr lang="en-US" dirty="0">
                <a:effectLst/>
              </a:rPr>
              <a:t/>
            </a:r>
            <a:br>
              <a:rPr lang="en-US" dirty="0">
                <a:effectLst/>
              </a:rPr>
            </a:br>
            <a:r>
              <a:rPr lang="en-US" dirty="0">
                <a:effectLst/>
              </a:rPr>
              <a:t>The first part of the life cycle is the initial inspection upon the installation of the BMP, meant to answer the question, “Is the BMP there?” Following the initial inspection and reporting of the data, quality assurance and validation of the data ensures that the data was collected, compiled and submitted correctly, and that issues of double counting and the clean-up of historical BMP data have been addressed.</a:t>
            </a:r>
          </a:p>
          <a:p>
            <a:r>
              <a:rPr lang="en-US" i="1" dirty="0">
                <a:effectLst/>
              </a:rPr>
              <a:t>Step 2: “Is the BMP still operating correctly?”</a:t>
            </a:r>
            <a:r>
              <a:rPr lang="en-US" dirty="0">
                <a:effectLst/>
              </a:rPr>
              <a:t/>
            </a:r>
            <a:br>
              <a:rPr lang="en-US" dirty="0">
                <a:effectLst/>
              </a:rPr>
            </a:br>
            <a:r>
              <a:rPr lang="en-US" dirty="0">
                <a:effectLst/>
              </a:rPr>
              <a:t>The second part of the life cycle is completion of follow-up checks, carried out at the appropriate frequency to ensure that the BMP is operating correctly throughout the lifespan of that practice.</a:t>
            </a:r>
          </a:p>
          <a:p>
            <a:r>
              <a:rPr lang="en-US" i="1" dirty="0">
                <a:effectLst/>
              </a:rPr>
              <a:t>Step 3: “Systematic Data Collection”</a:t>
            </a:r>
            <a:r>
              <a:rPr lang="en-US" dirty="0">
                <a:effectLst/>
              </a:rPr>
              <a:t/>
            </a:r>
            <a:br>
              <a:rPr lang="en-US" dirty="0">
                <a:effectLst/>
              </a:rPr>
            </a:br>
            <a:r>
              <a:rPr lang="en-US" dirty="0">
                <a:effectLst/>
              </a:rPr>
              <a:t>The third part of the life cycle is performance outcomes. This stage is focused on the systematic collection of data that will be used to ensure that the BMPs are working as expected, while also allowing the partnership to adapt approaches to the future installation and maintenance of the practices, and to help further refine their pollutant reduction efficiencies.</a:t>
            </a:r>
          </a:p>
          <a:p>
            <a:endParaRPr lang="en-US" dirty="0"/>
          </a:p>
        </p:txBody>
      </p:sp>
      <p:sp>
        <p:nvSpPr>
          <p:cNvPr id="4" name="Slide Number Placeholder 3"/>
          <p:cNvSpPr>
            <a:spLocks noGrp="1"/>
          </p:cNvSpPr>
          <p:nvPr>
            <p:ph type="sldNum" sz="quarter" idx="10"/>
          </p:nvPr>
        </p:nvSpPr>
        <p:spPr/>
        <p:txBody>
          <a:bodyPr/>
          <a:lstStyle/>
          <a:p>
            <a:fld id="{6B48FB9E-9D54-479E-A6F2-BB63D6FCC4D3}" type="slidenum">
              <a:rPr lang="en-US" smtClean="0"/>
              <a:t>13</a:t>
            </a:fld>
            <a:endParaRPr lang="en-US"/>
          </a:p>
        </p:txBody>
      </p:sp>
    </p:spTree>
    <p:extLst>
      <p:ext uri="{BB962C8B-B14F-4D97-AF65-F5344CB8AC3E}">
        <p14:creationId xmlns:p14="http://schemas.microsoft.com/office/powerpoint/2010/main" val="331846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 ends March 23</a:t>
            </a:r>
          </a:p>
          <a:p>
            <a:r>
              <a:rPr lang="en-US" dirty="0"/>
              <a:t>House $60 million, Senate $73 million</a:t>
            </a:r>
          </a:p>
        </p:txBody>
      </p:sp>
      <p:sp>
        <p:nvSpPr>
          <p:cNvPr id="4" name="Slide Number Placeholder 3"/>
          <p:cNvSpPr>
            <a:spLocks noGrp="1"/>
          </p:cNvSpPr>
          <p:nvPr>
            <p:ph type="sldNum" sz="quarter" idx="10"/>
          </p:nvPr>
        </p:nvSpPr>
        <p:spPr/>
        <p:txBody>
          <a:bodyPr/>
          <a:lstStyle/>
          <a:p>
            <a:fld id="{6B48FB9E-9D54-479E-A6F2-BB63D6FCC4D3}" type="slidenum">
              <a:rPr lang="en-US" smtClean="0"/>
              <a:t>18</a:t>
            </a:fld>
            <a:endParaRPr lang="en-US"/>
          </a:p>
        </p:txBody>
      </p:sp>
    </p:spTree>
    <p:extLst>
      <p:ext uri="{BB962C8B-B14F-4D97-AF65-F5344CB8AC3E}">
        <p14:creationId xmlns:p14="http://schemas.microsoft.com/office/powerpoint/2010/main" val="212396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F451E1-0986-4E5F-BA52-4EE2EFB5DFC4}"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520223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51E1-0986-4E5F-BA52-4EE2EFB5DFC4}"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322414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51E1-0986-4E5F-BA52-4EE2EFB5DFC4}"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691005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D43FDF-979D-294B-BE23-173878C244BB}"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997682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D43FDF-979D-294B-BE23-173878C244BB}"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3321827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D43FDF-979D-294B-BE23-173878C244BB}"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2152248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D43FDF-979D-294B-BE23-173878C244BB}"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85756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D43FDF-979D-294B-BE23-173878C244BB}" type="datetimeFigureOut">
              <a:rPr lang="en-US" smtClean="0"/>
              <a:t>3/21/2018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324449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D43FDF-979D-294B-BE23-173878C244BB}" type="datetimeFigureOut">
              <a:rPr lang="en-US" smtClean="0"/>
              <a:t>3/21/2018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3188744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43FDF-979D-294B-BE23-173878C244BB}" type="datetimeFigureOut">
              <a:rPr lang="en-US" smtClean="0"/>
              <a:t>3/21/2018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200473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D43FDF-979D-294B-BE23-173878C244BB}"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237749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51E1-0986-4E5F-BA52-4EE2EFB5DFC4}"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1430690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D43FDF-979D-294B-BE23-173878C244BB}"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451870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D43FDF-979D-294B-BE23-173878C244BB}"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267811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D43FDF-979D-294B-BE23-173878C244BB}"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F77AD-4659-2441-88A2-AAACFE0A6450}" type="slidenum">
              <a:rPr lang="en-US" smtClean="0"/>
              <a:t>‹#›</a:t>
            </a:fld>
            <a:endParaRPr lang="en-US"/>
          </a:p>
        </p:txBody>
      </p:sp>
    </p:spTree>
    <p:extLst>
      <p:ext uri="{BB962C8B-B14F-4D97-AF65-F5344CB8AC3E}">
        <p14:creationId xmlns:p14="http://schemas.microsoft.com/office/powerpoint/2010/main" val="1132067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1CC4FD-4138-43C5-8DE6-ED0892FACD2C}"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2950268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1CC4FD-4138-43C5-8DE6-ED0892FACD2C}"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3278773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1CC4FD-4138-43C5-8DE6-ED0892FACD2C}"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2482966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1CC4FD-4138-43C5-8DE6-ED0892FACD2C}"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2579791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1CC4FD-4138-43C5-8DE6-ED0892FACD2C}" type="datetimeFigureOut">
              <a:rPr lang="en-US" smtClean="0"/>
              <a:t>3/21/2018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2397381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1CC4FD-4138-43C5-8DE6-ED0892FACD2C}" type="datetimeFigureOut">
              <a:rPr lang="en-US" smtClean="0"/>
              <a:t>3/21/2018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570652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CC4FD-4138-43C5-8DE6-ED0892FACD2C}" type="datetimeFigureOut">
              <a:rPr lang="en-US" smtClean="0"/>
              <a:t>3/21/2018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151407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451E1-0986-4E5F-BA52-4EE2EFB5DFC4}"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2957314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1CC4FD-4138-43C5-8DE6-ED0892FACD2C}"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3549825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1CC4FD-4138-43C5-8DE6-ED0892FACD2C}"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3465613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1CC4FD-4138-43C5-8DE6-ED0892FACD2C}"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1225081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1CC4FD-4138-43C5-8DE6-ED0892FACD2C}"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7AA28-9F1E-4EF2-B877-D2F67E5191AC}" type="slidenum">
              <a:rPr lang="en-US" smtClean="0"/>
              <a:t>‹#›</a:t>
            </a:fld>
            <a:endParaRPr lang="en-US"/>
          </a:p>
        </p:txBody>
      </p:sp>
    </p:spTree>
    <p:extLst>
      <p:ext uri="{BB962C8B-B14F-4D97-AF65-F5344CB8AC3E}">
        <p14:creationId xmlns:p14="http://schemas.microsoft.com/office/powerpoint/2010/main" val="72631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451E1-0986-4E5F-BA52-4EE2EFB5DFC4}"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292865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451E1-0986-4E5F-BA52-4EE2EFB5DFC4}" type="datetimeFigureOut">
              <a:rPr lang="en-US" smtClean="0"/>
              <a:t>3/21/2018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195769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451E1-0986-4E5F-BA52-4EE2EFB5DFC4}" type="datetimeFigureOut">
              <a:rPr lang="en-US" smtClean="0"/>
              <a:t>3/21/2018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151461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451E1-0986-4E5F-BA52-4EE2EFB5DFC4}" type="datetimeFigureOut">
              <a:rPr lang="en-US" smtClean="0"/>
              <a:t>3/21/2018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1040187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451E1-0986-4E5F-BA52-4EE2EFB5DFC4}"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130343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451E1-0986-4E5F-BA52-4EE2EFB5DFC4}"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AAC7-A34B-4F20-A2F9-686A288411B4}" type="slidenum">
              <a:rPr lang="en-US" smtClean="0"/>
              <a:t>‹#›</a:t>
            </a:fld>
            <a:endParaRPr lang="en-US"/>
          </a:p>
        </p:txBody>
      </p:sp>
    </p:spTree>
    <p:extLst>
      <p:ext uri="{BB962C8B-B14F-4D97-AF65-F5344CB8AC3E}">
        <p14:creationId xmlns:p14="http://schemas.microsoft.com/office/powerpoint/2010/main" val="136149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451E1-0986-4E5F-BA52-4EE2EFB5DFC4}" type="datetimeFigureOut">
              <a:rPr lang="en-US" smtClean="0"/>
              <a:t>3/21/2018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DAAC7-A34B-4F20-A2F9-686A288411B4}" type="slidenum">
              <a:rPr lang="en-US" smtClean="0"/>
              <a:t>‹#›</a:t>
            </a:fld>
            <a:endParaRPr lang="en-US"/>
          </a:p>
        </p:txBody>
      </p:sp>
    </p:spTree>
    <p:extLst>
      <p:ext uri="{BB962C8B-B14F-4D97-AF65-F5344CB8AC3E}">
        <p14:creationId xmlns:p14="http://schemas.microsoft.com/office/powerpoint/2010/main" val="1005608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43FDF-979D-294B-BE23-173878C244BB}" type="datetimeFigureOut">
              <a:rPr lang="en-US" smtClean="0"/>
              <a:t>3/21/2018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F77AD-4659-2441-88A2-AAACFE0A6450}" type="slidenum">
              <a:rPr lang="en-US" smtClean="0"/>
              <a:t>‹#›</a:t>
            </a:fld>
            <a:endParaRPr lang="en-US"/>
          </a:p>
        </p:txBody>
      </p:sp>
    </p:spTree>
    <p:extLst>
      <p:ext uri="{BB962C8B-B14F-4D97-AF65-F5344CB8AC3E}">
        <p14:creationId xmlns:p14="http://schemas.microsoft.com/office/powerpoint/2010/main" val="3387391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CC4FD-4138-43C5-8DE6-ED0892FACD2C}" type="datetimeFigureOut">
              <a:rPr lang="en-US" smtClean="0"/>
              <a:t>3/21/2018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7AA28-9F1E-4EF2-B877-D2F67E5191AC}" type="slidenum">
              <a:rPr lang="en-US" smtClean="0"/>
              <a:t>‹#›</a:t>
            </a:fld>
            <a:endParaRPr lang="en-US"/>
          </a:p>
        </p:txBody>
      </p:sp>
    </p:spTree>
    <p:extLst>
      <p:ext uri="{BB962C8B-B14F-4D97-AF65-F5344CB8AC3E}">
        <p14:creationId xmlns:p14="http://schemas.microsoft.com/office/powerpoint/2010/main" val="867339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hespeakeprogress.com/" TargetMode="External"/><Relationship Id="rId2" Type="http://schemas.openxmlformats.org/officeDocument/2006/relationships/hyperlink" Target="http://www.chesapeakebay.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chesapeakebay.net/what/programs/bmp_introduction_to_bmp_verification/bmp_additional_resources"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66647"/>
            <a:ext cx="9144000" cy="2343315"/>
          </a:xfrm>
          <a:solidFill>
            <a:schemeClr val="tx1">
              <a:lumMod val="50000"/>
              <a:lumOff val="50000"/>
            </a:schemeClr>
          </a:solidFill>
        </p:spPr>
        <p:txBody>
          <a:bodyPr/>
          <a:lstStyle/>
          <a:p>
            <a:r>
              <a:rPr lang="en-US" dirty="0">
                <a:solidFill>
                  <a:schemeClr val="accent1">
                    <a:lumMod val="20000"/>
                    <a:lumOff val="80000"/>
                  </a:schemeClr>
                </a:solidFill>
              </a:rPr>
              <a:t>Local Government Advisory Committee Updates</a:t>
            </a:r>
          </a:p>
        </p:txBody>
      </p:sp>
      <p:sp>
        <p:nvSpPr>
          <p:cNvPr id="3" name="Subtitle 2"/>
          <p:cNvSpPr>
            <a:spLocks noGrp="1"/>
          </p:cNvSpPr>
          <p:nvPr>
            <p:ph type="subTitle" idx="1"/>
          </p:nvPr>
        </p:nvSpPr>
        <p:spPr>
          <a:solidFill>
            <a:schemeClr val="bg2">
              <a:lumMod val="90000"/>
            </a:schemeClr>
          </a:solidFill>
        </p:spPr>
        <p:txBody>
          <a:bodyPr>
            <a:normAutofit lnSpcReduction="10000"/>
          </a:bodyPr>
          <a:lstStyle/>
          <a:p>
            <a:r>
              <a:rPr lang="en-US" dirty="0"/>
              <a:t>March 21, 2018</a:t>
            </a:r>
          </a:p>
          <a:p>
            <a:endParaRPr lang="en-US" dirty="0"/>
          </a:p>
          <a:p>
            <a:r>
              <a:rPr lang="en-US" dirty="0"/>
              <a:t>Carin Bisland, Associate Director</a:t>
            </a:r>
          </a:p>
          <a:p>
            <a:r>
              <a:rPr lang="en-US" dirty="0"/>
              <a:t>Chesapeake Bay Program Office</a:t>
            </a:r>
          </a:p>
        </p:txBody>
      </p:sp>
      <p:sp>
        <p:nvSpPr>
          <p:cNvPr id="4" name="TextBox 3">
            <a:extLst>
              <a:ext uri="{FF2B5EF4-FFF2-40B4-BE49-F238E27FC236}">
                <a16:creationId xmlns:a16="http://schemas.microsoft.com/office/drawing/2014/main" xmlns="" id="{B4ED900E-F041-4E75-9B5D-2A7B08D73B37}"/>
              </a:ext>
            </a:extLst>
          </p:cNvPr>
          <p:cNvSpPr txBox="1"/>
          <p:nvPr/>
        </p:nvSpPr>
        <p:spPr>
          <a:xfrm>
            <a:off x="4524704" y="5722883"/>
            <a:ext cx="4619297" cy="923330"/>
          </a:xfrm>
          <a:prstGeom prst="rect">
            <a:avLst/>
          </a:prstGeom>
          <a:noFill/>
        </p:spPr>
        <p:txBody>
          <a:bodyPr wrap="square" rtlCol="0">
            <a:spAutoFit/>
          </a:bodyPr>
          <a:lstStyle/>
          <a:p>
            <a:r>
              <a:rPr lang="en-US" dirty="0">
                <a:hlinkClick r:id="rId2"/>
              </a:rPr>
              <a:t>www.chesapeakebay.net</a:t>
            </a:r>
            <a:endParaRPr lang="en-US" dirty="0"/>
          </a:p>
          <a:p>
            <a:r>
              <a:rPr lang="en-US" dirty="0">
                <a:hlinkClick r:id="rId3"/>
              </a:rPr>
              <a:t>www.chespeakeprogress.com</a:t>
            </a:r>
            <a:endParaRPr lang="en-US" dirty="0"/>
          </a:p>
          <a:p>
            <a:endParaRPr lang="en-US" dirty="0"/>
          </a:p>
        </p:txBody>
      </p:sp>
    </p:spTree>
    <p:extLst>
      <p:ext uri="{BB962C8B-B14F-4D97-AF65-F5344CB8AC3E}">
        <p14:creationId xmlns:p14="http://schemas.microsoft.com/office/powerpoint/2010/main" val="398344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252249"/>
            <a:ext cx="4603531" cy="2222938"/>
          </a:xfrm>
          <a:solidFill>
            <a:schemeClr val="bg2">
              <a:lumMod val="50000"/>
            </a:schemeClr>
          </a:solidFill>
        </p:spPr>
        <p:txBody>
          <a:bodyPr>
            <a:normAutofit fontScale="90000"/>
          </a:bodyPr>
          <a:lstStyle/>
          <a:p>
            <a:pPr algn="ctr"/>
            <a:r>
              <a:rPr lang="en-US" b="1" dirty="0">
                <a:solidFill>
                  <a:schemeClr val="accent1">
                    <a:lumMod val="20000"/>
                    <a:lumOff val="80000"/>
                  </a:schemeClr>
                </a:solidFill>
                <a:latin typeface="+mn-lt"/>
              </a:rPr>
              <a:t>PSC Policy Decisions: Accounting for Growth</a:t>
            </a:r>
          </a:p>
        </p:txBody>
      </p:sp>
      <p:sp>
        <p:nvSpPr>
          <p:cNvPr id="3" name="Content Placeholder 2"/>
          <p:cNvSpPr>
            <a:spLocks noGrp="1"/>
          </p:cNvSpPr>
          <p:nvPr>
            <p:ph idx="1"/>
          </p:nvPr>
        </p:nvSpPr>
        <p:spPr>
          <a:xfrm>
            <a:off x="5092262" y="173421"/>
            <a:ext cx="6968359" cy="6548053"/>
          </a:xfrm>
          <a:solidFill>
            <a:schemeClr val="bg2">
              <a:lumMod val="90000"/>
            </a:schemeClr>
          </a:solidFill>
        </p:spPr>
        <p:txBody>
          <a:bodyPr>
            <a:normAutofit/>
          </a:bodyPr>
          <a:lstStyle/>
          <a:p>
            <a:pPr marL="0" indent="0">
              <a:buNone/>
            </a:pPr>
            <a:r>
              <a:rPr lang="en-US" sz="3000" dirty="0"/>
              <a:t>Approved the Water Quality Goal Implementation Team’s proposed approach to continued Partnership accounting for growth into the future by: </a:t>
            </a:r>
          </a:p>
          <a:p>
            <a:pPr marL="0" indent="0">
              <a:buNone/>
            </a:pPr>
            <a:endParaRPr lang="en-US" sz="1000" dirty="0"/>
          </a:p>
          <a:p>
            <a:pPr lvl="1"/>
            <a:r>
              <a:rPr lang="en-US" sz="2600" dirty="0">
                <a:solidFill>
                  <a:schemeClr val="accent4">
                    <a:lumMod val="75000"/>
                  </a:schemeClr>
                </a:solidFill>
              </a:rPr>
              <a:t>Updating</a:t>
            </a:r>
            <a:r>
              <a:rPr lang="en-US" sz="2600" dirty="0"/>
              <a:t> the Partnership’s projection of future growth </a:t>
            </a:r>
            <a:r>
              <a:rPr lang="en-US" sz="2600" dirty="0">
                <a:solidFill>
                  <a:schemeClr val="accent4">
                    <a:lumMod val="75000"/>
                  </a:schemeClr>
                </a:solidFill>
              </a:rPr>
              <a:t>every two years</a:t>
            </a:r>
          </a:p>
          <a:p>
            <a:pPr lvl="1"/>
            <a:r>
              <a:rPr lang="en-US" sz="2600" dirty="0"/>
              <a:t>Factoring these updated future projections into next round of the jurisdictions’ </a:t>
            </a:r>
            <a:r>
              <a:rPr lang="en-US" sz="2600" dirty="0">
                <a:solidFill>
                  <a:schemeClr val="accent4">
                    <a:lumMod val="75000"/>
                  </a:schemeClr>
                </a:solidFill>
              </a:rPr>
              <a:t>two-year milestones</a:t>
            </a:r>
          </a:p>
          <a:p>
            <a:pPr lvl="1"/>
            <a:r>
              <a:rPr lang="en-US" sz="2600" dirty="0"/>
              <a:t>Factoring in future (every 4 years) updates to the Partnership’s </a:t>
            </a:r>
            <a:r>
              <a:rPr lang="en-US" sz="2600" dirty="0">
                <a:solidFill>
                  <a:schemeClr val="accent4">
                    <a:lumMod val="75000"/>
                  </a:schemeClr>
                </a:solidFill>
              </a:rPr>
              <a:t>high resolution land use/cover data</a:t>
            </a:r>
            <a:r>
              <a:rPr lang="en-US" sz="2600" dirty="0"/>
              <a:t> across the entire watershed </a:t>
            </a:r>
          </a:p>
          <a:p>
            <a:pPr lvl="1"/>
            <a:r>
              <a:rPr lang="en-US" sz="2600" dirty="0"/>
              <a:t>Ensuring </a:t>
            </a:r>
            <a:r>
              <a:rPr lang="en-US" sz="2600" dirty="0">
                <a:solidFill>
                  <a:schemeClr val="accent4">
                    <a:lumMod val="75000"/>
                  </a:schemeClr>
                </a:solidFill>
              </a:rPr>
              <a:t>local partner review</a:t>
            </a:r>
            <a:r>
              <a:rPr lang="en-US" sz="2600" dirty="0"/>
              <a:t> of the future growth forecasts with each 2-year update</a:t>
            </a:r>
          </a:p>
        </p:txBody>
      </p:sp>
      <p:sp>
        <p:nvSpPr>
          <p:cNvPr id="4" name="Slide Number Placeholder 3"/>
          <p:cNvSpPr>
            <a:spLocks noGrp="1"/>
          </p:cNvSpPr>
          <p:nvPr>
            <p:ph type="sldNum" sz="quarter" idx="12"/>
          </p:nvPr>
        </p:nvSpPr>
        <p:spPr/>
        <p:txBody>
          <a:bodyPr/>
          <a:lstStyle/>
          <a:p>
            <a:pPr>
              <a:defRPr/>
            </a:pPr>
            <a:fld id="{5A8328EF-C2C8-4861-B0DA-8100FEBAF165}" type="slidenum">
              <a:rPr lang="en-US" smtClean="0">
                <a:solidFill>
                  <a:prstClr val="black">
                    <a:tint val="75000"/>
                  </a:prstClr>
                </a:solidFill>
              </a:rPr>
              <a:pPr>
                <a:defRPr/>
              </a:pPr>
              <a:t>10</a:t>
            </a:fld>
            <a:endParaRPr lang="en-US">
              <a:solidFill>
                <a:prstClr val="black">
                  <a:tint val="75000"/>
                </a:prstClr>
              </a:solidFill>
            </a:endParaRPr>
          </a:p>
        </p:txBody>
      </p:sp>
    </p:spTree>
    <p:extLst>
      <p:ext uri="{BB962C8B-B14F-4D97-AF65-F5344CB8AC3E}">
        <p14:creationId xmlns:p14="http://schemas.microsoft.com/office/powerpoint/2010/main" val="555456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BCC55ACC-A2F6-403C-A3A4-D59B3734D45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B4F33AFA-EE88-43B8-A4F5-EC61F2D48E43}"/>
              </a:ext>
            </a:extLst>
          </p:cNvPr>
          <p:cNvPicPr>
            <a:picLocks noChangeAspect="1"/>
          </p:cNvPicPr>
          <p:nvPr/>
        </p:nvPicPr>
        <p:blipFill rotWithShape="1">
          <a:blip r:embed="rId2"/>
          <a:srcRect l="19405" r="24636" b="1"/>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2" name="Title 1">
            <a:extLst>
              <a:ext uri="{FF2B5EF4-FFF2-40B4-BE49-F238E27FC236}">
                <a16:creationId xmlns:a16="http://schemas.microsoft.com/office/drawing/2014/main" xmlns="" id="{659EE845-4A89-46F4-A18F-452A9ADC4F82}"/>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dirty="0"/>
              <a:t>BMP Verification</a:t>
            </a:r>
            <a:endParaRPr lang="en-US" sz="4800" kern="1200" dirty="0">
              <a:solidFill>
                <a:schemeClr val="tx1"/>
              </a:solidFill>
              <a:latin typeface="+mj-lt"/>
              <a:ea typeface="+mj-ea"/>
              <a:cs typeface="+mj-cs"/>
            </a:endParaRPr>
          </a:p>
        </p:txBody>
      </p:sp>
    </p:spTree>
    <p:extLst>
      <p:ext uri="{BB962C8B-B14F-4D97-AF65-F5344CB8AC3E}">
        <p14:creationId xmlns:p14="http://schemas.microsoft.com/office/powerpoint/2010/main" val="352101699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1C091803-41C2-48E0-9228-5148460C74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11418" y="450221"/>
            <a:ext cx="4421661" cy="59488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6166C6D1-23AC-49C4-BA07-238E4E9F8C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Rectangle 76">
            <a:extLst>
              <a:ext uri="{FF2B5EF4-FFF2-40B4-BE49-F238E27FC236}">
                <a16:creationId xmlns:a16="http://schemas.microsoft.com/office/drawing/2014/main" xmlns="" id="{B775CD93-9DF2-48CB-9F57-1BCA9A46C7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0" name="Graphic 69">
            <a:extLst>
              <a:ext uri="{FF2B5EF4-FFF2-40B4-BE49-F238E27FC236}">
                <a16:creationId xmlns:a16="http://schemas.microsoft.com/office/drawing/2014/main" xmlns="" id="{9E5CDEC5-6C32-44F4-864E-1C12587529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243078" y="2576514"/>
            <a:ext cx="1705848" cy="1705848"/>
          </a:xfrm>
          <a:prstGeom prst="rect">
            <a:avLst/>
          </a:prstGeom>
        </p:spPr>
      </p:pic>
      <p:sp>
        <p:nvSpPr>
          <p:cNvPr id="79" name="Rectangle 78">
            <a:extLst>
              <a:ext uri="{FF2B5EF4-FFF2-40B4-BE49-F238E27FC236}">
                <a16:creationId xmlns:a16="http://schemas.microsoft.com/office/drawing/2014/main" xmlns="" id="{E186B68C-84BC-4A6E-99D1-EE87483C13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42" name="TextBox 1"/>
          <p:cNvSpPr txBox="1">
            <a:spLocks noChangeArrowheads="1"/>
          </p:cNvSpPr>
          <p:nvPr/>
        </p:nvSpPr>
        <p:spPr bwMode="auto">
          <a:xfrm>
            <a:off x="7658103" y="795548"/>
            <a:ext cx="3759198" cy="52756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R="0" lvl="0" fontAlgn="auto">
              <a:lnSpc>
                <a:spcPct val="90000"/>
              </a:lnSpc>
              <a:spcBef>
                <a:spcPct val="0"/>
              </a:spcBef>
              <a:spcAft>
                <a:spcPts val="600"/>
              </a:spcAft>
              <a:buClrTx/>
              <a:buSzTx/>
              <a:buNone/>
              <a:tabLst/>
              <a:defRPr/>
            </a:pPr>
            <a:r>
              <a:rPr kumimoji="0" lang="en-US" altLang="en-US" sz="2800" b="1" i="0" u="none" strike="noStrike" cap="none" spc="0" normalizeH="0" baseline="0" noProof="0" dirty="0">
                <a:ln>
                  <a:noFill/>
                </a:ln>
                <a:effectLst/>
                <a:uLnTx/>
                <a:uFillTx/>
                <a:latin typeface="+mn-lt"/>
              </a:rPr>
              <a:t>“Process through which agency partners ensure practices, treatments and technologies resulting in reductions of nitrogen, phosphorus and sediment pollutant loads are implemented and operating correctly.”</a:t>
            </a:r>
          </a:p>
        </p:txBody>
      </p:sp>
      <p:sp>
        <p:nvSpPr>
          <p:cNvPr id="2" name="TextBox 1">
            <a:extLst>
              <a:ext uri="{FF2B5EF4-FFF2-40B4-BE49-F238E27FC236}">
                <a16:creationId xmlns:a16="http://schemas.microsoft.com/office/drawing/2014/main" xmlns="" id="{BBAF03A7-CA5B-4DF0-8F15-DD9F196C341A}"/>
              </a:ext>
            </a:extLst>
          </p:cNvPr>
          <p:cNvSpPr txBox="1"/>
          <p:nvPr/>
        </p:nvSpPr>
        <p:spPr>
          <a:xfrm>
            <a:off x="774700" y="762000"/>
            <a:ext cx="3759200" cy="33401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rgbClr val="FFFFFF"/>
                </a:solidFill>
                <a:latin typeface="+mj-lt"/>
                <a:ea typeface="+mj-ea"/>
                <a:cs typeface="+mj-cs"/>
              </a:rPr>
              <a:t>What is BMP Verification?</a:t>
            </a:r>
          </a:p>
        </p:txBody>
      </p:sp>
    </p:spTree>
    <p:extLst>
      <p:ext uri="{BB962C8B-B14F-4D97-AF65-F5344CB8AC3E}">
        <p14:creationId xmlns:p14="http://schemas.microsoft.com/office/powerpoint/2010/main" val="3531400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00200" y="627830"/>
            <a:ext cx="8991600" cy="6165013"/>
            <a:chOff x="-76200" y="653518"/>
            <a:chExt cx="8991600" cy="6165013"/>
          </a:xfrm>
        </p:grpSpPr>
        <p:sp>
          <p:nvSpPr>
            <p:cNvPr id="5" name="TextBox 4"/>
            <p:cNvSpPr txBox="1"/>
            <p:nvPr/>
          </p:nvSpPr>
          <p:spPr>
            <a:xfrm>
              <a:off x="3630705" y="1425422"/>
              <a:ext cx="1447799" cy="1477328"/>
            </a:xfrm>
            <a:prstGeom prst="rect">
              <a:avLst/>
            </a:prstGeom>
            <a:noFill/>
            <a:effectLst/>
          </p:spPr>
          <p:txBody>
            <a:bodyPr wrap="square" rtlCol="0">
              <a:spAutoFit/>
            </a:bodyPr>
            <a:lstStyle/>
            <a:p>
              <a:pPr algn="ctr"/>
              <a:r>
                <a:rPr lang="en-US" dirty="0">
                  <a:solidFill>
                    <a:prstClr val="black"/>
                  </a:solidFill>
                </a:rPr>
                <a:t>BMP </a:t>
              </a:r>
            </a:p>
            <a:p>
              <a:pPr algn="ctr"/>
              <a:r>
                <a:rPr lang="en-US" dirty="0">
                  <a:solidFill>
                    <a:prstClr val="black"/>
                  </a:solidFill>
                </a:rPr>
                <a:t>installed,</a:t>
              </a:r>
            </a:p>
            <a:p>
              <a:pPr algn="ctr"/>
              <a:r>
                <a:rPr lang="en-US" dirty="0">
                  <a:solidFill>
                    <a:prstClr val="black"/>
                  </a:solidFill>
                </a:rPr>
                <a:t>verified, and reported by Jurisdiction</a:t>
              </a:r>
            </a:p>
          </p:txBody>
        </p:sp>
        <p:sp>
          <p:nvSpPr>
            <p:cNvPr id="6" name="TextBox 5"/>
            <p:cNvSpPr txBox="1"/>
            <p:nvPr/>
          </p:nvSpPr>
          <p:spPr>
            <a:xfrm>
              <a:off x="7543800" y="2743200"/>
              <a:ext cx="1371600" cy="923330"/>
            </a:xfrm>
            <a:prstGeom prst="rect">
              <a:avLst/>
            </a:prstGeom>
            <a:noFill/>
          </p:spPr>
          <p:txBody>
            <a:bodyPr wrap="square" rtlCol="0">
              <a:spAutoFit/>
            </a:bodyPr>
            <a:lstStyle/>
            <a:p>
              <a:r>
                <a:rPr lang="en-US" dirty="0">
                  <a:solidFill>
                    <a:prstClr val="black"/>
                  </a:solidFill>
                </a:rPr>
                <a:t>Data quality assurance/ validation</a:t>
              </a:r>
            </a:p>
          </p:txBody>
        </p:sp>
        <p:sp>
          <p:nvSpPr>
            <p:cNvPr id="7" name="TextBox 6"/>
            <p:cNvSpPr txBox="1"/>
            <p:nvPr/>
          </p:nvSpPr>
          <p:spPr>
            <a:xfrm>
              <a:off x="-76200" y="3505200"/>
              <a:ext cx="1676400" cy="646331"/>
            </a:xfrm>
            <a:prstGeom prst="rect">
              <a:avLst/>
            </a:prstGeom>
            <a:noFill/>
          </p:spPr>
          <p:txBody>
            <a:bodyPr wrap="square" rtlCol="0">
              <a:spAutoFit/>
            </a:bodyPr>
            <a:lstStyle/>
            <a:p>
              <a:r>
                <a:rPr lang="en-US" dirty="0">
                  <a:solidFill>
                    <a:prstClr val="black"/>
                  </a:solidFill>
                </a:rPr>
                <a:t>BMP lifespan ends – re-verify</a:t>
              </a:r>
            </a:p>
          </p:txBody>
        </p:sp>
        <p:sp>
          <p:nvSpPr>
            <p:cNvPr id="8" name="TextBox 7"/>
            <p:cNvSpPr txBox="1"/>
            <p:nvPr/>
          </p:nvSpPr>
          <p:spPr>
            <a:xfrm>
              <a:off x="130" y="2179493"/>
              <a:ext cx="1764133" cy="923330"/>
            </a:xfrm>
            <a:prstGeom prst="rect">
              <a:avLst/>
            </a:prstGeom>
            <a:noFill/>
          </p:spPr>
          <p:txBody>
            <a:bodyPr wrap="square" rtlCol="0">
              <a:spAutoFit/>
            </a:bodyPr>
            <a:lstStyle/>
            <a:p>
              <a:r>
                <a:rPr lang="en-US" dirty="0">
                  <a:solidFill>
                    <a:prstClr val="black"/>
                  </a:solidFill>
                </a:rPr>
                <a:t>BMP verified/</a:t>
              </a:r>
            </a:p>
            <a:p>
              <a:r>
                <a:rPr lang="en-US" dirty="0">
                  <a:solidFill>
                    <a:prstClr val="black"/>
                  </a:solidFill>
                </a:rPr>
                <a:t>upgraded with new technology</a:t>
              </a:r>
            </a:p>
          </p:txBody>
        </p:sp>
        <p:sp>
          <p:nvSpPr>
            <p:cNvPr id="9" name="TextBox 8"/>
            <p:cNvSpPr txBox="1"/>
            <p:nvPr/>
          </p:nvSpPr>
          <p:spPr>
            <a:xfrm>
              <a:off x="152402" y="653518"/>
              <a:ext cx="2438398" cy="1415772"/>
            </a:xfrm>
            <a:prstGeom prst="rect">
              <a:avLst/>
            </a:prstGeom>
            <a:noFill/>
          </p:spPr>
          <p:txBody>
            <a:bodyPr wrap="square" rtlCol="0">
              <a:spAutoFit/>
            </a:bodyPr>
            <a:lstStyle/>
            <a:p>
              <a:r>
                <a:rPr lang="en-US" dirty="0">
                  <a:solidFill>
                    <a:prstClr val="black"/>
                  </a:solidFill>
                </a:rPr>
                <a:t>BMP no longer present/functional  removed from database</a:t>
              </a:r>
            </a:p>
            <a:p>
              <a:endParaRPr lang="en-US" sz="1600" dirty="0">
                <a:solidFill>
                  <a:prstClr val="black"/>
                </a:solidFill>
              </a:endParaRPr>
            </a:p>
            <a:p>
              <a:r>
                <a:rPr lang="en-US" sz="1600" b="1" dirty="0">
                  <a:solidFill>
                    <a:prstClr val="black"/>
                  </a:solidFill>
                </a:rPr>
                <a:t>    OR</a:t>
              </a:r>
            </a:p>
          </p:txBody>
        </p:sp>
        <p:sp>
          <p:nvSpPr>
            <p:cNvPr id="10" name="TextBox 9"/>
            <p:cNvSpPr txBox="1"/>
            <p:nvPr/>
          </p:nvSpPr>
          <p:spPr>
            <a:xfrm>
              <a:off x="4953000" y="2491300"/>
              <a:ext cx="1670437" cy="646331"/>
            </a:xfrm>
            <a:prstGeom prst="rect">
              <a:avLst/>
            </a:prstGeom>
            <a:noFill/>
          </p:spPr>
          <p:txBody>
            <a:bodyPr wrap="square" rtlCol="0">
              <a:spAutoFit/>
            </a:bodyPr>
            <a:lstStyle/>
            <a:p>
              <a:pPr algn="ctr"/>
              <a:r>
                <a:rPr lang="en-US" dirty="0">
                  <a:solidFill>
                    <a:prstClr val="black"/>
                  </a:solidFill>
                </a:rPr>
                <a:t>BMP gains efficiency</a:t>
              </a:r>
            </a:p>
          </p:txBody>
        </p:sp>
        <p:sp>
          <p:nvSpPr>
            <p:cNvPr id="11" name="TextBox 10"/>
            <p:cNvSpPr txBox="1"/>
            <p:nvPr/>
          </p:nvSpPr>
          <p:spPr>
            <a:xfrm>
              <a:off x="4968273" y="4765785"/>
              <a:ext cx="1265712" cy="646331"/>
            </a:xfrm>
            <a:prstGeom prst="rect">
              <a:avLst/>
            </a:prstGeom>
            <a:noFill/>
          </p:spPr>
          <p:txBody>
            <a:bodyPr wrap="square" rtlCol="0">
              <a:spAutoFit/>
            </a:bodyPr>
            <a:lstStyle/>
            <a:p>
              <a:pPr algn="ctr"/>
              <a:r>
                <a:rPr lang="en-US" dirty="0">
                  <a:solidFill>
                    <a:prstClr val="black"/>
                  </a:solidFill>
                </a:rPr>
                <a:t>BMP fully functional</a:t>
              </a:r>
            </a:p>
          </p:txBody>
        </p:sp>
        <p:sp>
          <p:nvSpPr>
            <p:cNvPr id="12" name="TextBox 11"/>
            <p:cNvSpPr txBox="1"/>
            <p:nvPr/>
          </p:nvSpPr>
          <p:spPr>
            <a:xfrm>
              <a:off x="2667000" y="4495800"/>
              <a:ext cx="1676400" cy="646331"/>
            </a:xfrm>
            <a:prstGeom prst="rect">
              <a:avLst/>
            </a:prstGeom>
            <a:noFill/>
          </p:spPr>
          <p:txBody>
            <a:bodyPr wrap="square" rtlCol="0">
              <a:spAutoFit/>
            </a:bodyPr>
            <a:lstStyle/>
            <a:p>
              <a:pPr algn="ctr"/>
              <a:r>
                <a:rPr lang="en-US" dirty="0">
                  <a:solidFill>
                    <a:prstClr val="black"/>
                  </a:solidFill>
                </a:rPr>
                <a:t>BMP nears end of life span</a:t>
              </a:r>
            </a:p>
          </p:txBody>
        </p:sp>
        <p:grpSp>
          <p:nvGrpSpPr>
            <p:cNvPr id="13" name="Group 12"/>
            <p:cNvGrpSpPr/>
            <p:nvPr/>
          </p:nvGrpSpPr>
          <p:grpSpPr>
            <a:xfrm>
              <a:off x="1828800" y="914400"/>
              <a:ext cx="5410201" cy="5781972"/>
              <a:chOff x="1828800" y="914400"/>
              <a:chExt cx="5410201" cy="5781972"/>
            </a:xfrm>
            <a:effectLst>
              <a:outerShdw blurRad="50800" dist="38100" dir="5400000" algn="t" rotWithShape="0">
                <a:prstClr val="black">
                  <a:alpha val="40000"/>
                </a:prstClr>
              </a:outerShdw>
            </a:effectLst>
          </p:grpSpPr>
          <p:sp>
            <p:nvSpPr>
              <p:cNvPr id="20" name="Right Arrow 19"/>
              <p:cNvSpPr/>
              <p:nvPr/>
            </p:nvSpPr>
            <p:spPr>
              <a:xfrm rot="19111212">
                <a:off x="2691161" y="1188241"/>
                <a:ext cx="608261" cy="763457"/>
              </a:xfrm>
              <a:prstGeom prst="rightArrow">
                <a:avLst>
                  <a:gd name="adj1" fmla="val 52807"/>
                  <a:gd name="adj2" fmla="val 67736"/>
                </a:avLst>
              </a:prstGeom>
              <a:noFill/>
              <a:ln w="19050">
                <a:solidFill>
                  <a:schemeClr val="tx2">
                    <a:lumMod val="75000"/>
                  </a:schemeClr>
                </a:solidFill>
              </a:ln>
              <a:effectLst>
                <a:glow rad="101600">
                  <a:srgbClr val="92D05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20"/>
              <p:cNvGrpSpPr/>
              <p:nvPr/>
            </p:nvGrpSpPr>
            <p:grpSpPr>
              <a:xfrm rot="13912882">
                <a:off x="1642915" y="1100285"/>
                <a:ext cx="5781972" cy="5410201"/>
                <a:chOff x="1066800" y="304800"/>
                <a:chExt cx="6324600" cy="5562600"/>
              </a:xfrm>
            </p:grpSpPr>
            <p:sp>
              <p:nvSpPr>
                <p:cNvPr id="34" name="Block Arc 33"/>
                <p:cNvSpPr/>
                <p:nvPr/>
              </p:nvSpPr>
              <p:spPr>
                <a:xfrm>
                  <a:off x="1066800" y="304800"/>
                  <a:ext cx="6324600" cy="5562600"/>
                </a:xfrm>
                <a:prstGeom prst="blockArc">
                  <a:avLst>
                    <a:gd name="adj1" fmla="val 10061181"/>
                    <a:gd name="adj2" fmla="val 21331239"/>
                    <a:gd name="adj3" fmla="val 7382"/>
                  </a:avLst>
                </a:prstGeom>
                <a:solidFill>
                  <a:schemeClr val="accent3">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normAutofit/>
                </a:bodyPr>
                <a:lstStyle/>
                <a:p>
                  <a:pPr algn="ctr"/>
                  <a:endParaRPr lang="en-US" dirty="0">
                    <a:solidFill>
                      <a:prstClr val="black"/>
                    </a:solidFill>
                  </a:endParaRPr>
                </a:p>
              </p:txBody>
            </p:sp>
            <p:sp>
              <p:nvSpPr>
                <p:cNvPr id="35" name="Block Arc 34"/>
                <p:cNvSpPr/>
                <p:nvPr/>
              </p:nvSpPr>
              <p:spPr>
                <a:xfrm rot="10800000">
                  <a:off x="1066800" y="304800"/>
                  <a:ext cx="6324600" cy="5562600"/>
                </a:xfrm>
                <a:prstGeom prst="blockArc">
                  <a:avLst>
                    <a:gd name="adj1" fmla="val 17521491"/>
                    <a:gd name="adj2" fmla="val 3711302"/>
                    <a:gd name="adj3" fmla="val 7300"/>
                  </a:avLst>
                </a:prstGeom>
                <a:solidFill>
                  <a:schemeClr val="accent5">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vert="vert" rtlCol="0" anchor="ctr">
                  <a:normAutofit/>
                </a:bodyPr>
                <a:lstStyle/>
                <a:p>
                  <a:pPr algn="ctr"/>
                  <a:endParaRPr lang="en-US">
                    <a:solidFill>
                      <a:prstClr val="black"/>
                    </a:solidFill>
                  </a:endParaRPr>
                </a:p>
              </p:txBody>
            </p:sp>
            <p:sp>
              <p:nvSpPr>
                <p:cNvPr id="36" name="Block Arc 35"/>
                <p:cNvSpPr/>
                <p:nvPr/>
              </p:nvSpPr>
              <p:spPr>
                <a:xfrm rot="10800000">
                  <a:off x="1066800" y="304800"/>
                  <a:ext cx="6324600" cy="5562600"/>
                </a:xfrm>
                <a:prstGeom prst="blockArc">
                  <a:avLst>
                    <a:gd name="adj1" fmla="val 13898480"/>
                    <a:gd name="adj2" fmla="val 17525208"/>
                    <a:gd name="adj3" fmla="val 7560"/>
                  </a:avLst>
                </a:prstGeom>
                <a:solidFill>
                  <a:srgbClr val="FFFF99"/>
                </a:solidFill>
                <a:ln w="19050"/>
              </p:spPr>
              <p:style>
                <a:lnRef idx="2">
                  <a:schemeClr val="accent1">
                    <a:shade val="50000"/>
                  </a:schemeClr>
                </a:lnRef>
                <a:fillRef idx="1">
                  <a:schemeClr val="accent1"/>
                </a:fillRef>
                <a:effectRef idx="0">
                  <a:schemeClr val="accent1"/>
                </a:effectRef>
                <a:fontRef idx="minor">
                  <a:schemeClr val="lt1"/>
                </a:fontRef>
              </p:style>
              <p:txBody>
                <a:bodyPr vert="vert" rtlCol="0" anchor="ctr">
                  <a:normAutofit/>
                </a:bodyPr>
                <a:lstStyle/>
                <a:p>
                  <a:pPr algn="ctr"/>
                  <a:endParaRPr lang="en-US">
                    <a:solidFill>
                      <a:prstClr val="black"/>
                    </a:solidFill>
                  </a:endParaRPr>
                </a:p>
              </p:txBody>
            </p:sp>
          </p:grpSp>
          <p:sp>
            <p:nvSpPr>
              <p:cNvPr id="22" name="TextBox 21"/>
              <p:cNvSpPr txBox="1"/>
              <p:nvPr/>
            </p:nvSpPr>
            <p:spPr>
              <a:xfrm rot="2704832">
                <a:off x="4683893" y="2347878"/>
                <a:ext cx="2134300" cy="336301"/>
              </a:xfrm>
              <a:prstGeom prst="rect">
                <a:avLst/>
              </a:prstGeom>
              <a:noFill/>
            </p:spPr>
            <p:txBody>
              <a:bodyPr wrap="none" rtlCol="0">
                <a:prstTxWarp prst="textArchUp">
                  <a:avLst>
                    <a:gd name="adj" fmla="val 11588874"/>
                  </a:avLst>
                </a:prstTxWarp>
                <a:spAutoFit/>
              </a:bodyPr>
              <a:lstStyle/>
              <a:p>
                <a:pPr algn="ctr"/>
                <a:r>
                  <a:rPr lang="en-US" b="1" dirty="0">
                    <a:solidFill>
                      <a:prstClr val="black"/>
                    </a:solidFill>
                  </a:rPr>
                  <a:t>Initial Inspection</a:t>
                </a:r>
              </a:p>
              <a:p>
                <a:pPr algn="ctr"/>
                <a:endParaRPr lang="en-US" b="1" dirty="0">
                  <a:solidFill>
                    <a:prstClr val="black"/>
                  </a:solidFill>
                </a:endParaRPr>
              </a:p>
              <a:p>
                <a:endParaRPr lang="en-US" b="1" dirty="0">
                  <a:solidFill>
                    <a:prstClr val="black"/>
                  </a:solidFill>
                </a:endParaRPr>
              </a:p>
            </p:txBody>
          </p:sp>
          <p:sp>
            <p:nvSpPr>
              <p:cNvPr id="23" name="TextBox 22"/>
              <p:cNvSpPr txBox="1"/>
              <p:nvPr/>
            </p:nvSpPr>
            <p:spPr>
              <a:xfrm rot="6704387">
                <a:off x="5836821" y="4609728"/>
                <a:ext cx="1829904" cy="340777"/>
              </a:xfrm>
              <a:prstGeom prst="rect">
                <a:avLst/>
              </a:prstGeom>
              <a:noFill/>
            </p:spPr>
            <p:txBody>
              <a:bodyPr wrap="none" rtlCol="0">
                <a:prstTxWarp prst="textArchUp">
                  <a:avLst>
                    <a:gd name="adj" fmla="val 10708853"/>
                  </a:avLst>
                </a:prstTxWarp>
                <a:spAutoFit/>
              </a:bodyPr>
              <a:lstStyle/>
              <a:p>
                <a:r>
                  <a:rPr lang="en-US" b="1" dirty="0">
                    <a:solidFill>
                      <a:prstClr val="black"/>
                    </a:solidFill>
                  </a:rPr>
                  <a:t> Follow-up Checks</a:t>
                </a:r>
              </a:p>
            </p:txBody>
          </p:sp>
          <p:sp>
            <p:nvSpPr>
              <p:cNvPr id="24" name="TextBox 23"/>
              <p:cNvSpPr txBox="1"/>
              <p:nvPr/>
            </p:nvSpPr>
            <p:spPr>
              <a:xfrm rot="15774014">
                <a:off x="1356029" y="3871861"/>
                <a:ext cx="1705530" cy="322881"/>
              </a:xfrm>
              <a:prstGeom prst="rect">
                <a:avLst/>
              </a:prstGeom>
              <a:noFill/>
            </p:spPr>
            <p:txBody>
              <a:bodyPr wrap="none" rtlCol="0">
                <a:prstTxWarp prst="textArchUp">
                  <a:avLst>
                    <a:gd name="adj" fmla="val 10890356"/>
                  </a:avLst>
                </a:prstTxWarp>
                <a:spAutoFit/>
              </a:bodyPr>
              <a:lstStyle/>
              <a:p>
                <a:r>
                  <a:rPr lang="en-US" b="1" dirty="0">
                    <a:solidFill>
                      <a:prstClr val="black"/>
                    </a:solidFill>
                  </a:rPr>
                  <a:t>BMP Performance</a:t>
                </a:r>
              </a:p>
            </p:txBody>
          </p:sp>
          <p:grpSp>
            <p:nvGrpSpPr>
              <p:cNvPr id="25" name="Group 24"/>
              <p:cNvGrpSpPr/>
              <p:nvPr/>
            </p:nvGrpSpPr>
            <p:grpSpPr>
              <a:xfrm>
                <a:off x="5900903" y="4951719"/>
                <a:ext cx="580957" cy="641151"/>
                <a:chOff x="5715000" y="4625163"/>
                <a:chExt cx="664535" cy="708837"/>
              </a:xfrm>
            </p:grpSpPr>
            <p:sp>
              <p:nvSpPr>
                <p:cNvPr id="32" name="Freeform 31"/>
                <p:cNvSpPr/>
                <p:nvPr/>
              </p:nvSpPr>
              <p:spPr>
                <a:xfrm>
                  <a:off x="5879805" y="4625163"/>
                  <a:ext cx="499730" cy="606056"/>
                </a:xfrm>
                <a:custGeom>
                  <a:avLst/>
                  <a:gdLst>
                    <a:gd name="connsiteX0" fmla="*/ 499730 w 499730"/>
                    <a:gd name="connsiteY0" fmla="*/ 0 h 606056"/>
                    <a:gd name="connsiteX1" fmla="*/ 265814 w 499730"/>
                    <a:gd name="connsiteY1" fmla="*/ 350874 h 606056"/>
                    <a:gd name="connsiteX2" fmla="*/ 0 w 499730"/>
                    <a:gd name="connsiteY2" fmla="*/ 606056 h 606056"/>
                  </a:gdLst>
                  <a:ahLst/>
                  <a:cxnLst>
                    <a:cxn ang="0">
                      <a:pos x="connsiteX0" y="connsiteY0"/>
                    </a:cxn>
                    <a:cxn ang="0">
                      <a:pos x="connsiteX1" y="connsiteY1"/>
                    </a:cxn>
                    <a:cxn ang="0">
                      <a:pos x="connsiteX2" y="connsiteY2"/>
                    </a:cxn>
                  </a:cxnLst>
                  <a:rect l="l" t="t" r="r" b="b"/>
                  <a:pathLst>
                    <a:path w="499730" h="606056">
                      <a:moveTo>
                        <a:pt x="499730" y="0"/>
                      </a:moveTo>
                      <a:cubicBezTo>
                        <a:pt x="424416" y="124932"/>
                        <a:pt x="349102" y="249865"/>
                        <a:pt x="265814" y="350874"/>
                      </a:cubicBezTo>
                      <a:cubicBezTo>
                        <a:pt x="182526" y="451883"/>
                        <a:pt x="91263" y="528969"/>
                        <a:pt x="0" y="6060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33" name="Straight Arrow Connector 32"/>
                <p:cNvCxnSpPr>
                  <a:stCxn id="32" idx="2"/>
                </p:cNvCxnSpPr>
                <p:nvPr/>
              </p:nvCxnSpPr>
              <p:spPr>
                <a:xfrm flipH="1">
                  <a:off x="5715000" y="5231219"/>
                  <a:ext cx="164805" cy="1027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7277834">
                <a:off x="6015432" y="2359446"/>
                <a:ext cx="601080" cy="619687"/>
                <a:chOff x="5715000" y="4625163"/>
                <a:chExt cx="664535" cy="708837"/>
              </a:xfrm>
            </p:grpSpPr>
            <p:sp>
              <p:nvSpPr>
                <p:cNvPr id="30" name="Freeform 29"/>
                <p:cNvSpPr/>
                <p:nvPr/>
              </p:nvSpPr>
              <p:spPr>
                <a:xfrm>
                  <a:off x="5879805" y="4625163"/>
                  <a:ext cx="499730" cy="606056"/>
                </a:xfrm>
                <a:custGeom>
                  <a:avLst/>
                  <a:gdLst>
                    <a:gd name="connsiteX0" fmla="*/ 499730 w 499730"/>
                    <a:gd name="connsiteY0" fmla="*/ 0 h 606056"/>
                    <a:gd name="connsiteX1" fmla="*/ 265814 w 499730"/>
                    <a:gd name="connsiteY1" fmla="*/ 350874 h 606056"/>
                    <a:gd name="connsiteX2" fmla="*/ 0 w 499730"/>
                    <a:gd name="connsiteY2" fmla="*/ 606056 h 606056"/>
                  </a:gdLst>
                  <a:ahLst/>
                  <a:cxnLst>
                    <a:cxn ang="0">
                      <a:pos x="connsiteX0" y="connsiteY0"/>
                    </a:cxn>
                    <a:cxn ang="0">
                      <a:pos x="connsiteX1" y="connsiteY1"/>
                    </a:cxn>
                    <a:cxn ang="0">
                      <a:pos x="connsiteX2" y="connsiteY2"/>
                    </a:cxn>
                  </a:cxnLst>
                  <a:rect l="l" t="t" r="r" b="b"/>
                  <a:pathLst>
                    <a:path w="499730" h="606056">
                      <a:moveTo>
                        <a:pt x="499730" y="0"/>
                      </a:moveTo>
                      <a:cubicBezTo>
                        <a:pt x="424416" y="124932"/>
                        <a:pt x="349102" y="249865"/>
                        <a:pt x="265814" y="350874"/>
                      </a:cubicBezTo>
                      <a:cubicBezTo>
                        <a:pt x="182526" y="451883"/>
                        <a:pt x="91263" y="528969"/>
                        <a:pt x="0" y="6060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31" name="Straight Arrow Connector 30"/>
                <p:cNvCxnSpPr>
                  <a:stCxn id="30" idx="2"/>
                </p:cNvCxnSpPr>
                <p:nvPr/>
              </p:nvCxnSpPr>
              <p:spPr>
                <a:xfrm flipH="1">
                  <a:off x="5715000" y="5231219"/>
                  <a:ext cx="164805" cy="1027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rot="6463889">
                <a:off x="2470396" y="4545586"/>
                <a:ext cx="601080" cy="619687"/>
                <a:chOff x="5715000" y="4625163"/>
                <a:chExt cx="664535" cy="708837"/>
              </a:xfrm>
            </p:grpSpPr>
            <p:sp>
              <p:nvSpPr>
                <p:cNvPr id="28" name="Freeform 27"/>
                <p:cNvSpPr/>
                <p:nvPr/>
              </p:nvSpPr>
              <p:spPr>
                <a:xfrm>
                  <a:off x="5879805" y="4625163"/>
                  <a:ext cx="499730" cy="606056"/>
                </a:xfrm>
                <a:custGeom>
                  <a:avLst/>
                  <a:gdLst>
                    <a:gd name="connsiteX0" fmla="*/ 499730 w 499730"/>
                    <a:gd name="connsiteY0" fmla="*/ 0 h 606056"/>
                    <a:gd name="connsiteX1" fmla="*/ 265814 w 499730"/>
                    <a:gd name="connsiteY1" fmla="*/ 350874 h 606056"/>
                    <a:gd name="connsiteX2" fmla="*/ 0 w 499730"/>
                    <a:gd name="connsiteY2" fmla="*/ 606056 h 606056"/>
                  </a:gdLst>
                  <a:ahLst/>
                  <a:cxnLst>
                    <a:cxn ang="0">
                      <a:pos x="connsiteX0" y="connsiteY0"/>
                    </a:cxn>
                    <a:cxn ang="0">
                      <a:pos x="connsiteX1" y="connsiteY1"/>
                    </a:cxn>
                    <a:cxn ang="0">
                      <a:pos x="connsiteX2" y="connsiteY2"/>
                    </a:cxn>
                  </a:cxnLst>
                  <a:rect l="l" t="t" r="r" b="b"/>
                  <a:pathLst>
                    <a:path w="499730" h="606056">
                      <a:moveTo>
                        <a:pt x="499730" y="0"/>
                      </a:moveTo>
                      <a:cubicBezTo>
                        <a:pt x="424416" y="124932"/>
                        <a:pt x="349102" y="249865"/>
                        <a:pt x="265814" y="350874"/>
                      </a:cubicBezTo>
                      <a:cubicBezTo>
                        <a:pt x="182526" y="451883"/>
                        <a:pt x="91263" y="528969"/>
                        <a:pt x="0" y="60605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9" name="Straight Arrow Connector 28"/>
                <p:cNvCxnSpPr>
                  <a:stCxn id="28" idx="2"/>
                </p:cNvCxnSpPr>
                <p:nvPr/>
              </p:nvCxnSpPr>
              <p:spPr>
                <a:xfrm flipH="1">
                  <a:off x="5715000" y="5231219"/>
                  <a:ext cx="164805" cy="1027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14" name="Straight Arrow Connector 13"/>
            <p:cNvCxnSpPr/>
            <p:nvPr/>
          </p:nvCxnSpPr>
          <p:spPr>
            <a:xfrm flipH="1">
              <a:off x="7239000" y="2971800"/>
              <a:ext cx="304799" cy="930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V="1">
              <a:off x="2514600" y="6019800"/>
              <a:ext cx="2286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a:off x="1371600" y="3733800"/>
              <a:ext cx="304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V="1">
              <a:off x="1524000" y="2057400"/>
              <a:ext cx="609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2057400" y="1600200"/>
              <a:ext cx="152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838200" y="6172200"/>
              <a:ext cx="1905000" cy="646331"/>
            </a:xfrm>
            <a:prstGeom prst="rect">
              <a:avLst/>
            </a:prstGeom>
            <a:noFill/>
          </p:spPr>
          <p:txBody>
            <a:bodyPr wrap="square" rtlCol="0">
              <a:spAutoFit/>
            </a:bodyPr>
            <a:lstStyle/>
            <a:p>
              <a:r>
                <a:rPr lang="en-US" dirty="0">
                  <a:solidFill>
                    <a:prstClr val="black"/>
                  </a:solidFill>
                </a:rPr>
                <a:t>BMP performance metrics collected</a:t>
              </a:r>
            </a:p>
          </p:txBody>
        </p:sp>
      </p:grpSp>
    </p:spTree>
    <p:extLst>
      <p:ext uri="{BB962C8B-B14F-4D97-AF65-F5344CB8AC3E}">
        <p14:creationId xmlns:p14="http://schemas.microsoft.com/office/powerpoint/2010/main" val="4095100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609" y="601822"/>
            <a:ext cx="4691269" cy="1323439"/>
          </a:xfrm>
          <a:prstGeom prst="rect">
            <a:avLst/>
          </a:prstGeom>
          <a:solidFill>
            <a:schemeClr val="bg1">
              <a:lumMod val="50000"/>
            </a:schemeClr>
          </a:solidFill>
        </p:spPr>
        <p:txBody>
          <a:bodyPr wrap="square" rtlCol="0">
            <a:spAutoFit/>
          </a:bodyPr>
          <a:lstStyle/>
          <a:p>
            <a:pPr algn="ctr"/>
            <a:r>
              <a:rPr lang="en-US" sz="4000" b="1" dirty="0">
                <a:solidFill>
                  <a:prstClr val="black"/>
                </a:solidFill>
                <a:latin typeface="Arial" panose="020B0604020202020204" pitchFamily="34" charset="0"/>
                <a:cs typeface="Arial" panose="020B0604020202020204" pitchFamily="34" charset="0"/>
              </a:rPr>
              <a:t>When Would it Start?</a:t>
            </a:r>
          </a:p>
        </p:txBody>
      </p:sp>
      <p:sp>
        <p:nvSpPr>
          <p:cNvPr id="3" name="Rectangle 2"/>
          <p:cNvSpPr/>
          <p:nvPr/>
        </p:nvSpPr>
        <p:spPr>
          <a:xfrm>
            <a:off x="5700950" y="601822"/>
            <a:ext cx="5931672" cy="5262979"/>
          </a:xfrm>
          <a:prstGeom prst="rect">
            <a:avLst/>
          </a:prstGeom>
          <a:solidFill>
            <a:schemeClr val="bg1">
              <a:lumMod val="85000"/>
            </a:schemeClr>
          </a:solidFill>
        </p:spPr>
        <p:txBody>
          <a:bodyPr wrap="square">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“Only Verified Practices may be </a:t>
            </a:r>
            <a:r>
              <a:rPr lang="en-US" sz="2800" b="1" dirty="0">
                <a:latin typeface="Calibri" panose="020F0502020204030204" pitchFamily="34" charset="0"/>
                <a:cs typeface="Calibri" panose="020F0502020204030204" pitchFamily="34" charset="0"/>
              </a:rPr>
              <a:t>Credited</a:t>
            </a:r>
            <a:r>
              <a:rPr lang="en-US" sz="2800" b="1" dirty="0">
                <a:latin typeface="Calibri" panose="020F0502020204030204" pitchFamily="34" charset="0"/>
                <a:ea typeface="Calibri" panose="020F0502020204030204" pitchFamily="34" charset="0"/>
                <a:cs typeface="Calibri" panose="020F0502020204030204" pitchFamily="34" charset="0"/>
              </a:rPr>
              <a:t> After the Initial Two Year Ramp-up Period.</a:t>
            </a:r>
            <a:r>
              <a:rPr lang="en-US" sz="2800" dirty="0">
                <a:latin typeface="Calibri" panose="020F0502020204030204" pitchFamily="34" charset="0"/>
                <a:ea typeface="Calibri" panose="020F0502020204030204" pitchFamily="34" charset="0"/>
                <a:cs typeface="Calibri" panose="020F0502020204030204" pitchFamily="34" charset="0"/>
              </a:rPr>
              <a:t> Starting with the 2018 annual progress reporting cycle, those reported practices, treatments or technologies for which documentation of verification has not been provided through each jurisdictions’ NEIEN-based report systems may not be credited for nitrogen, phosphorus or sediment pollutant load reductions for that year.”</a:t>
            </a:r>
            <a:endParaRPr lang="en-US" sz="2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2CAB8FE2-CDF0-49CB-BC4B-8C50F0C6226F}"/>
              </a:ext>
            </a:extLst>
          </p:cNvPr>
          <p:cNvPicPr>
            <a:picLocks noChangeAspect="1"/>
          </p:cNvPicPr>
          <p:nvPr/>
        </p:nvPicPr>
        <p:blipFill>
          <a:blip r:embed="rId2"/>
          <a:stretch>
            <a:fillRect/>
          </a:stretch>
        </p:blipFill>
        <p:spPr>
          <a:xfrm>
            <a:off x="585609" y="2346349"/>
            <a:ext cx="4691269" cy="3518452"/>
          </a:xfrm>
          <a:prstGeom prst="rect">
            <a:avLst/>
          </a:prstGeom>
        </p:spPr>
      </p:pic>
      <p:sp>
        <p:nvSpPr>
          <p:cNvPr id="5" name="Rectangle 4">
            <a:extLst>
              <a:ext uri="{FF2B5EF4-FFF2-40B4-BE49-F238E27FC236}">
                <a16:creationId xmlns:a16="http://schemas.microsoft.com/office/drawing/2014/main" xmlns="" id="{118C047B-2146-4337-8F8C-1B1131BC9E9D}"/>
              </a:ext>
            </a:extLst>
          </p:cNvPr>
          <p:cNvSpPr/>
          <p:nvPr/>
        </p:nvSpPr>
        <p:spPr>
          <a:xfrm>
            <a:off x="529816" y="6101223"/>
            <a:ext cx="11191232"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hlinkClick r:id="rId3"/>
              </a:rPr>
              <a:t>https://www.chesapeakebay.net/what/programs/bmp_introduction_to_bmp_verification/bmp_additional_resources</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2240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5990AF-A023-4A46-AB6F-9F8BAA2EDA7A}"/>
              </a:ext>
            </a:extLst>
          </p:cNvPr>
          <p:cNvPicPr>
            <a:picLocks noChangeAspect="1"/>
          </p:cNvPicPr>
          <p:nvPr/>
        </p:nvPicPr>
        <p:blipFill>
          <a:blip r:embed="rId2"/>
          <a:stretch>
            <a:fillRect/>
          </a:stretch>
        </p:blipFill>
        <p:spPr>
          <a:xfrm>
            <a:off x="5153822" y="786977"/>
            <a:ext cx="6553545" cy="5291987"/>
          </a:xfrm>
          <a:prstGeom prst="rect">
            <a:avLst/>
          </a:prstGeom>
        </p:spPr>
      </p:pic>
      <p:sp>
        <p:nvSpPr>
          <p:cNvPr id="8" name="Rectangle 7">
            <a:extLst>
              <a:ext uri="{FF2B5EF4-FFF2-40B4-BE49-F238E27FC236}">
                <a16:creationId xmlns:a16="http://schemas.microsoft.com/office/drawing/2014/main" xmlns=""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12796C66-75C9-4639-B4EB-456C2E1202F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chemeClr val="bg1"/>
                </a:solidFill>
                <a:latin typeface="+mj-lt"/>
                <a:ea typeface="+mj-ea"/>
                <a:cs typeface="+mj-cs"/>
              </a:rPr>
              <a:t>HOW</a:t>
            </a:r>
          </a:p>
        </p:txBody>
      </p:sp>
    </p:spTree>
    <p:extLst>
      <p:ext uri="{BB962C8B-B14F-4D97-AF65-F5344CB8AC3E}">
        <p14:creationId xmlns:p14="http://schemas.microsoft.com/office/powerpoint/2010/main" val="1440280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xmlns=""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657F261C-45C9-426F-BE15-E1C5EDA6C2C4}"/>
              </a:ext>
            </a:extLst>
          </p:cNvPr>
          <p:cNvPicPr>
            <a:picLocks noChangeAspect="1"/>
          </p:cNvPicPr>
          <p:nvPr/>
        </p:nvPicPr>
        <p:blipFill>
          <a:blip r:embed="rId2"/>
          <a:stretch>
            <a:fillRect/>
          </a:stretch>
        </p:blipFill>
        <p:spPr>
          <a:xfrm>
            <a:off x="1552783" y="307731"/>
            <a:ext cx="9031335" cy="3997637"/>
          </a:xfrm>
          <a:prstGeom prst="rect">
            <a:avLst/>
          </a:prstGeom>
        </p:spPr>
      </p:pic>
      <p:sp>
        <p:nvSpPr>
          <p:cNvPr id="3" name="TextBox 2">
            <a:extLst>
              <a:ext uri="{FF2B5EF4-FFF2-40B4-BE49-F238E27FC236}">
                <a16:creationId xmlns:a16="http://schemas.microsoft.com/office/drawing/2014/main" xmlns="" id="{A562052D-D7B7-4760-B21F-E7B690D2DBEA}"/>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solidFill>
                  <a:schemeClr val="bg1"/>
                </a:solidFill>
                <a:latin typeface="+mj-lt"/>
                <a:ea typeface="+mj-ea"/>
                <a:cs typeface="+mj-cs"/>
              </a:rPr>
              <a:t>EPA Strategic Plan </a:t>
            </a:r>
          </a:p>
        </p:txBody>
      </p:sp>
    </p:spTree>
    <p:extLst>
      <p:ext uri="{BB962C8B-B14F-4D97-AF65-F5344CB8AC3E}">
        <p14:creationId xmlns:p14="http://schemas.microsoft.com/office/powerpoint/2010/main" val="3652396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7AF8C-EF53-4712-AEDF-E4D7427B0228}"/>
              </a:ext>
            </a:extLst>
          </p:cNvPr>
          <p:cNvSpPr>
            <a:spLocks noGrp="1"/>
          </p:cNvSpPr>
          <p:nvPr>
            <p:ph type="title"/>
          </p:nvPr>
        </p:nvSpPr>
        <p:spPr/>
        <p:txBody>
          <a:bodyPr>
            <a:normAutofit/>
          </a:bodyPr>
          <a:lstStyle/>
          <a:p>
            <a:r>
              <a:rPr lang="en-US" sz="4000" b="1" dirty="0">
                <a:solidFill>
                  <a:schemeClr val="accent1"/>
                </a:solidFill>
              </a:rPr>
              <a:t>FY 2017 – 2019 CBP Budget and Funding Levels</a:t>
            </a:r>
          </a:p>
        </p:txBody>
      </p:sp>
      <p:sp>
        <p:nvSpPr>
          <p:cNvPr id="3" name="Content Placeholder 2">
            <a:extLst>
              <a:ext uri="{FF2B5EF4-FFF2-40B4-BE49-F238E27FC236}">
                <a16:creationId xmlns:a16="http://schemas.microsoft.com/office/drawing/2014/main" xmlns="" id="{2C02D8B1-684B-4630-892A-2771537F64AD}"/>
              </a:ext>
            </a:extLst>
          </p:cNvPr>
          <p:cNvSpPr>
            <a:spLocks noGrp="1"/>
          </p:cNvSpPr>
          <p:nvPr>
            <p:ph idx="1"/>
          </p:nvPr>
        </p:nvSpPr>
        <p:spPr/>
        <p:txBody>
          <a:bodyPr/>
          <a:lstStyle/>
          <a:p>
            <a:pPr lvl="1">
              <a:buFont typeface="Wingdings" panose="05000000000000000000" pitchFamily="2" charset="2"/>
              <a:buChar char="Ø"/>
            </a:pPr>
            <a:r>
              <a:rPr lang="en-US" dirty="0"/>
              <a:t>  FY 2017 Operating Budget - $73 Million for CBP</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  FY 2018 </a:t>
            </a:r>
            <a:r>
              <a:rPr lang="en-US" dirty="0" err="1"/>
              <a:t>PresBud</a:t>
            </a:r>
            <a:r>
              <a:rPr lang="en-US" dirty="0"/>
              <a:t> - $0 Funding for CBP and all EPA Geo Programs</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  FY 2018 Continuing Resolution – Through March 23, 2018</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  FY 2018 – House Bill: CBP @ $60 Million; Senate Bill: CBP @ $73 Million</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  FY 2019 </a:t>
            </a:r>
            <a:r>
              <a:rPr lang="en-US" dirty="0" err="1"/>
              <a:t>PresBud</a:t>
            </a:r>
            <a:r>
              <a:rPr lang="en-US" dirty="0"/>
              <a:t>  - $7.3 Million for CBP; 0 FTE; $30 Million for Great Lakes</a:t>
            </a:r>
          </a:p>
          <a:p>
            <a:endParaRPr lang="en-US" dirty="0"/>
          </a:p>
          <a:p>
            <a:endParaRPr lang="en-US" dirty="0"/>
          </a:p>
        </p:txBody>
      </p:sp>
    </p:spTree>
    <p:extLst>
      <p:ext uri="{BB962C8B-B14F-4D97-AF65-F5344CB8AC3E}">
        <p14:creationId xmlns:p14="http://schemas.microsoft.com/office/powerpoint/2010/main" val="2400731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C2B32D-C45B-462E-9E12-351840F2596B}"/>
              </a:ext>
            </a:extLst>
          </p:cNvPr>
          <p:cNvSpPr>
            <a:spLocks noGrp="1"/>
          </p:cNvSpPr>
          <p:nvPr>
            <p:ph type="title"/>
          </p:nvPr>
        </p:nvSpPr>
        <p:spPr/>
        <p:txBody>
          <a:bodyPr/>
          <a:lstStyle/>
          <a:p>
            <a:r>
              <a:rPr lang="en-US" dirty="0"/>
              <a:t>FY 18 Federal Budget </a:t>
            </a:r>
          </a:p>
        </p:txBody>
      </p:sp>
      <p:pic>
        <p:nvPicPr>
          <p:cNvPr id="4" name="Content Placeholder 3">
            <a:extLst>
              <a:ext uri="{FF2B5EF4-FFF2-40B4-BE49-F238E27FC236}">
                <a16:creationId xmlns:a16="http://schemas.microsoft.com/office/drawing/2014/main" xmlns="" id="{EFC451C7-C049-43B6-90A4-E8F65BF2CB90}"/>
              </a:ext>
            </a:extLst>
          </p:cNvPr>
          <p:cNvPicPr>
            <a:picLocks noGrp="1" noChangeAspect="1"/>
          </p:cNvPicPr>
          <p:nvPr>
            <p:ph idx="1"/>
          </p:nvPr>
        </p:nvPicPr>
        <p:blipFill>
          <a:blip r:embed="rId3"/>
          <a:stretch>
            <a:fillRect/>
          </a:stretch>
        </p:blipFill>
        <p:spPr>
          <a:xfrm>
            <a:off x="4353441" y="1825625"/>
            <a:ext cx="3485118" cy="4351338"/>
          </a:xfrm>
          <a:prstGeom prst="rect">
            <a:avLst/>
          </a:prstGeom>
        </p:spPr>
      </p:pic>
    </p:spTree>
    <p:extLst>
      <p:ext uri="{BB962C8B-B14F-4D97-AF65-F5344CB8AC3E}">
        <p14:creationId xmlns:p14="http://schemas.microsoft.com/office/powerpoint/2010/main" val="910042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CF480D8-1154-4E5D-8B33-27942E16460C}"/>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t>FY 17 Budget Highlights</a:t>
            </a:r>
          </a:p>
        </p:txBody>
      </p:sp>
      <p:sp>
        <p:nvSpPr>
          <p:cNvPr id="3" name="Content Placeholder 2">
            <a:extLst>
              <a:ext uri="{FF2B5EF4-FFF2-40B4-BE49-F238E27FC236}">
                <a16:creationId xmlns:a16="http://schemas.microsoft.com/office/drawing/2014/main" xmlns="" id="{7EB09657-115F-43FD-8CE1-25D4E462F92E}"/>
              </a:ext>
            </a:extLst>
          </p:cNvPr>
          <p:cNvSpPr>
            <a:spLocks noGrp="1"/>
          </p:cNvSpPr>
          <p:nvPr>
            <p:ph idx="1"/>
          </p:nvPr>
        </p:nvSpPr>
        <p:spPr>
          <a:xfrm>
            <a:off x="6049182" y="802638"/>
            <a:ext cx="5408696" cy="5252722"/>
          </a:xfrm>
        </p:spPr>
        <p:txBody>
          <a:bodyPr anchor="ctr">
            <a:normAutofit/>
          </a:bodyPr>
          <a:lstStyle/>
          <a:p>
            <a:r>
              <a:rPr lang="en-US" sz="2400" dirty="0">
                <a:solidFill>
                  <a:schemeClr val="bg1"/>
                </a:solidFill>
              </a:rPr>
              <a:t>EPA Budget - </a:t>
            </a:r>
          </a:p>
          <a:p>
            <a:pPr lvl="1"/>
            <a:r>
              <a:rPr lang="en-US" dirty="0">
                <a:solidFill>
                  <a:schemeClr val="bg1"/>
                </a:solidFill>
              </a:rPr>
              <a:t>Funds</a:t>
            </a:r>
          </a:p>
          <a:p>
            <a:pPr lvl="2"/>
            <a:r>
              <a:rPr lang="en-US" sz="2400" dirty="0">
                <a:solidFill>
                  <a:schemeClr val="bg1"/>
                </a:solidFill>
              </a:rPr>
              <a:t>$5 million for Implementation</a:t>
            </a:r>
          </a:p>
          <a:p>
            <a:pPr lvl="2"/>
            <a:r>
              <a:rPr lang="en-US" sz="2400" dirty="0">
                <a:solidFill>
                  <a:schemeClr val="bg1"/>
                </a:solidFill>
              </a:rPr>
              <a:t>$6 million for Small Watershed Grants</a:t>
            </a:r>
          </a:p>
          <a:p>
            <a:pPr lvl="2"/>
            <a:r>
              <a:rPr lang="en-US" sz="2400" dirty="0">
                <a:solidFill>
                  <a:schemeClr val="bg1"/>
                </a:solidFill>
              </a:rPr>
              <a:t>$6 million for Innovative Nutrient and Sediment Reduction Grants</a:t>
            </a:r>
          </a:p>
          <a:p>
            <a:pPr lvl="2"/>
            <a:r>
              <a:rPr lang="en-US" sz="2400" dirty="0">
                <a:solidFill>
                  <a:schemeClr val="bg1"/>
                </a:solidFill>
              </a:rPr>
              <a:t>ACB Grant for LGAC Support</a:t>
            </a:r>
          </a:p>
          <a:p>
            <a:pPr lvl="1"/>
            <a:r>
              <a:rPr lang="en-US" dirty="0">
                <a:solidFill>
                  <a:schemeClr val="bg1"/>
                </a:solidFill>
              </a:rPr>
              <a:t>Staffing</a:t>
            </a:r>
          </a:p>
          <a:p>
            <a:pPr lvl="2"/>
            <a:r>
              <a:rPr lang="en-US" sz="2400" dirty="0">
                <a:solidFill>
                  <a:schemeClr val="bg1"/>
                </a:solidFill>
              </a:rPr>
              <a:t>Reggie Parrish</a:t>
            </a:r>
          </a:p>
          <a:p>
            <a:pPr lvl="1"/>
            <a:endParaRPr lang="en-US" dirty="0">
              <a:solidFill>
                <a:schemeClr val="bg1"/>
              </a:solidFill>
            </a:endParaRPr>
          </a:p>
          <a:p>
            <a:pPr lvl="1"/>
            <a:r>
              <a:rPr lang="en-US" dirty="0">
                <a:solidFill>
                  <a:schemeClr val="bg1"/>
                </a:solidFill>
              </a:rPr>
              <a:t>Other federal and state funds</a:t>
            </a:r>
          </a:p>
        </p:txBody>
      </p:sp>
    </p:spTree>
    <p:extLst>
      <p:ext uri="{BB962C8B-B14F-4D97-AF65-F5344CB8AC3E}">
        <p14:creationId xmlns:p14="http://schemas.microsoft.com/office/powerpoint/2010/main" val="4288248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E146A74-F1FA-40D2-B84E-BD8A6D95E5CE}"/>
              </a:ext>
            </a:extLst>
          </p:cNvPr>
          <p:cNvPicPr>
            <a:picLocks noChangeAspect="1"/>
          </p:cNvPicPr>
          <p:nvPr/>
        </p:nvPicPr>
        <p:blipFill>
          <a:blip r:embed="rId2"/>
          <a:stretch>
            <a:fillRect/>
          </a:stretch>
        </p:blipFill>
        <p:spPr>
          <a:xfrm>
            <a:off x="5458965" y="1236756"/>
            <a:ext cx="6089568" cy="4384488"/>
          </a:xfrm>
          <a:prstGeom prst="rect">
            <a:avLst/>
          </a:prstGeom>
        </p:spPr>
      </p:pic>
      <p:sp>
        <p:nvSpPr>
          <p:cNvPr id="10" name="Rectangle 9">
            <a:extLst>
              <a:ext uri="{FF2B5EF4-FFF2-40B4-BE49-F238E27FC236}">
                <a16:creationId xmlns:a16="http://schemas.microsoft.com/office/drawing/2014/main" xmlns=""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D768782-F58A-4EB1-BDE6-CE74536787D8}"/>
              </a:ext>
            </a:extLst>
          </p:cNvPr>
          <p:cNvSpPr>
            <a:spLocks noGrp="1"/>
          </p:cNvSpPr>
          <p:nvPr>
            <p:ph type="title"/>
          </p:nvPr>
        </p:nvSpPr>
        <p:spPr>
          <a:xfrm>
            <a:off x="804673" y="1257300"/>
            <a:ext cx="3348227" cy="2626187"/>
          </a:xfrm>
        </p:spPr>
        <p:txBody>
          <a:bodyPr vert="horz" lIns="91440" tIns="45720" rIns="91440" bIns="45720" rtlCol="0" anchor="b">
            <a:normAutofit/>
          </a:bodyPr>
          <a:lstStyle/>
          <a:p>
            <a:pPr algn="ctr"/>
            <a:r>
              <a:rPr lang="en-US" sz="4000" kern="1200" dirty="0">
                <a:solidFill>
                  <a:schemeClr val="bg1">
                    <a:lumMod val="85000"/>
                    <a:lumOff val="15000"/>
                  </a:schemeClr>
                </a:solidFill>
                <a:latin typeface="+mj-lt"/>
                <a:ea typeface="+mj-ea"/>
                <a:cs typeface="+mj-cs"/>
              </a:rPr>
              <a:t>2018-2019 </a:t>
            </a:r>
            <a:br>
              <a:rPr lang="en-US" sz="4000" kern="1200" dirty="0">
                <a:solidFill>
                  <a:schemeClr val="bg1">
                    <a:lumMod val="85000"/>
                    <a:lumOff val="15000"/>
                  </a:schemeClr>
                </a:solidFill>
                <a:latin typeface="+mj-lt"/>
                <a:ea typeface="+mj-ea"/>
                <a:cs typeface="+mj-cs"/>
              </a:rPr>
            </a:br>
            <a:r>
              <a:rPr lang="en-US" sz="4000" kern="1200" dirty="0">
                <a:solidFill>
                  <a:schemeClr val="bg1">
                    <a:lumMod val="85000"/>
                    <a:lumOff val="15000"/>
                  </a:schemeClr>
                </a:solidFill>
                <a:latin typeface="+mj-lt"/>
                <a:ea typeface="+mj-ea"/>
                <a:cs typeface="+mj-cs"/>
              </a:rPr>
              <a:t>CBP PRIORITIES</a:t>
            </a:r>
          </a:p>
        </p:txBody>
      </p:sp>
    </p:spTree>
    <p:extLst>
      <p:ext uri="{BB962C8B-B14F-4D97-AF65-F5344CB8AC3E}">
        <p14:creationId xmlns:p14="http://schemas.microsoft.com/office/powerpoint/2010/main" val="270611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28">
            <a:extLst>
              <a:ext uri="{FF2B5EF4-FFF2-40B4-BE49-F238E27FC236}">
                <a16:creationId xmlns:a16="http://schemas.microsoft.com/office/drawing/2014/main" xmlns=""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6">
            <a:extLst>
              <a:ext uri="{FF2B5EF4-FFF2-40B4-BE49-F238E27FC236}">
                <a16:creationId xmlns:a16="http://schemas.microsoft.com/office/drawing/2014/main" xmlns=""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E3FCFEE4-23AC-49DD-8204-FEFFE5BB1833}"/>
              </a:ext>
            </a:extLst>
          </p:cNvPr>
          <p:cNvPicPr>
            <a:picLocks noChangeAspect="1"/>
          </p:cNvPicPr>
          <p:nvPr/>
        </p:nvPicPr>
        <p:blipFill>
          <a:blip r:embed="rId2"/>
          <a:stretch>
            <a:fillRect/>
          </a:stretch>
        </p:blipFill>
        <p:spPr>
          <a:xfrm>
            <a:off x="480060" y="2058377"/>
            <a:ext cx="3425957" cy="2740765"/>
          </a:xfrm>
          <a:prstGeom prst="rect">
            <a:avLst/>
          </a:prstGeom>
        </p:spPr>
      </p:pic>
      <p:sp>
        <p:nvSpPr>
          <p:cNvPr id="2" name="Title 1">
            <a:extLst>
              <a:ext uri="{FF2B5EF4-FFF2-40B4-BE49-F238E27FC236}">
                <a16:creationId xmlns:a16="http://schemas.microsoft.com/office/drawing/2014/main" xmlns="" id="{F14A5D25-1F9A-49A1-858F-38643BC6938B}"/>
              </a:ext>
            </a:extLst>
          </p:cNvPr>
          <p:cNvSpPr>
            <a:spLocks noGrp="1"/>
          </p:cNvSpPr>
          <p:nvPr>
            <p:ph type="title"/>
          </p:nvPr>
        </p:nvSpPr>
        <p:spPr>
          <a:xfrm>
            <a:off x="4384039" y="365125"/>
            <a:ext cx="7164493" cy="1325563"/>
          </a:xfrm>
        </p:spPr>
        <p:txBody>
          <a:bodyPr>
            <a:normAutofit/>
          </a:bodyPr>
          <a:lstStyle/>
          <a:p>
            <a:r>
              <a:rPr lang="en-US">
                <a:solidFill>
                  <a:schemeClr val="bg1"/>
                </a:solidFill>
              </a:rPr>
              <a:t>       </a:t>
            </a:r>
            <a:r>
              <a:rPr lang="en-US" b="1">
                <a:solidFill>
                  <a:schemeClr val="bg1"/>
                </a:solidFill>
              </a:rPr>
              <a:t>FY 2019 CBP PresBud CBP Language</a:t>
            </a:r>
          </a:p>
        </p:txBody>
      </p:sp>
      <p:sp>
        <p:nvSpPr>
          <p:cNvPr id="3" name="Content Placeholder 2">
            <a:extLst>
              <a:ext uri="{FF2B5EF4-FFF2-40B4-BE49-F238E27FC236}">
                <a16:creationId xmlns:a16="http://schemas.microsoft.com/office/drawing/2014/main" xmlns="" id="{FC1D63E6-51E1-404A-B99C-1EE47FF64382}"/>
              </a:ext>
            </a:extLst>
          </p:cNvPr>
          <p:cNvSpPr>
            <a:spLocks noGrp="1"/>
          </p:cNvSpPr>
          <p:nvPr>
            <p:ph idx="1"/>
          </p:nvPr>
        </p:nvSpPr>
        <p:spPr>
          <a:xfrm>
            <a:off x="4387515" y="2022601"/>
            <a:ext cx="7161017" cy="4330902"/>
          </a:xfrm>
        </p:spPr>
        <p:txBody>
          <a:bodyPr>
            <a:normAutofit/>
          </a:bodyPr>
          <a:lstStyle/>
          <a:p>
            <a:r>
              <a:rPr lang="en-US" sz="2000" dirty="0">
                <a:solidFill>
                  <a:schemeClr val="bg1"/>
                </a:solidFill>
              </a:rPr>
              <a:t>  “…Chesapeake Bay. These watersheds require coordination and collaboration among numerous States, Tribes, and local governments. In the case of the Great Lakes, international coordination with Canada is also necessary. </a:t>
            </a:r>
            <a:r>
              <a:rPr lang="en-US" sz="2000" dirty="0">
                <a:solidFill>
                  <a:schemeClr val="accent2">
                    <a:lumMod val="60000"/>
                    <a:lumOff val="40000"/>
                  </a:schemeClr>
                </a:solidFill>
              </a:rPr>
              <a:t>Effective coordination and collaboration among these stakeholders relies on accurate and continuous data. </a:t>
            </a:r>
          </a:p>
          <a:p>
            <a:r>
              <a:rPr lang="en-US" sz="2000" dirty="0">
                <a:solidFill>
                  <a:schemeClr val="bg1"/>
                </a:solidFill>
              </a:rPr>
              <a:t>The Budget provides funds to </a:t>
            </a:r>
            <a:r>
              <a:rPr lang="en-US" sz="2000" dirty="0">
                <a:solidFill>
                  <a:schemeClr val="accent2">
                    <a:lumMod val="60000"/>
                    <a:lumOff val="40000"/>
                  </a:schemeClr>
                </a:solidFill>
              </a:rPr>
              <a:t>support basin-wide monitoring </a:t>
            </a:r>
            <a:r>
              <a:rPr lang="en-US" sz="2000" dirty="0">
                <a:solidFill>
                  <a:schemeClr val="bg1"/>
                </a:solidFill>
              </a:rPr>
              <a:t>in these watersheds, which would assist decision-making on health and economic issues including harmful algal blooms and invasive species management. The Budget also supports </a:t>
            </a:r>
            <a:r>
              <a:rPr lang="en-US" sz="2000" dirty="0">
                <a:solidFill>
                  <a:schemeClr val="accent2">
                    <a:lumMod val="60000"/>
                    <a:lumOff val="40000"/>
                  </a:schemeClr>
                </a:solidFill>
              </a:rPr>
              <a:t>cooperative federalism </a:t>
            </a:r>
            <a:r>
              <a:rPr lang="en-US" sz="2000" dirty="0">
                <a:solidFill>
                  <a:schemeClr val="bg1"/>
                </a:solidFill>
              </a:rPr>
              <a:t>by building State and local capacity to conduct monitoring, while recognizing that </a:t>
            </a:r>
            <a:r>
              <a:rPr lang="en-US" sz="2000" dirty="0">
                <a:solidFill>
                  <a:schemeClr val="accent2">
                    <a:lumMod val="60000"/>
                    <a:lumOff val="40000"/>
                  </a:schemeClr>
                </a:solidFill>
              </a:rPr>
              <a:t>the primary responsibility for local ecosystem restoration rests with States and local groups</a:t>
            </a:r>
            <a:r>
              <a:rPr lang="en-US" sz="2000" dirty="0">
                <a:solidFill>
                  <a:schemeClr val="bg1"/>
                </a:solidFill>
              </a:rPr>
              <a:t>.”</a:t>
            </a:r>
          </a:p>
          <a:p>
            <a:endParaRPr lang="en-US" sz="2000" dirty="0">
              <a:solidFill>
                <a:schemeClr val="bg1"/>
              </a:solidFill>
            </a:endParaRPr>
          </a:p>
          <a:p>
            <a:pPr>
              <a:buFont typeface="Wingdings" panose="05000000000000000000" pitchFamily="2" charset="2"/>
              <a:buChar char="Ø"/>
            </a:pPr>
            <a:endParaRPr lang="en-US" sz="2000" dirty="0">
              <a:solidFill>
                <a:schemeClr val="bg1"/>
              </a:solidFill>
            </a:endParaRPr>
          </a:p>
        </p:txBody>
      </p:sp>
    </p:spTree>
    <p:extLst>
      <p:ext uri="{BB962C8B-B14F-4D97-AF65-F5344CB8AC3E}">
        <p14:creationId xmlns:p14="http://schemas.microsoft.com/office/powerpoint/2010/main" val="2365386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6222E5BC-EC8D-47BA-A073-E63A242E7062}"/>
              </a:ext>
            </a:extLst>
          </p:cNvPr>
          <p:cNvGraphicFramePr>
            <a:graphicFrameLocks noGrp="1"/>
          </p:cNvGraphicFramePr>
          <p:nvPr>
            <p:extLst/>
          </p:nvPr>
        </p:nvGraphicFramePr>
        <p:xfrm>
          <a:off x="670622" y="3054885"/>
          <a:ext cx="10972675" cy="3432732"/>
        </p:xfrm>
        <a:graphic>
          <a:graphicData uri="http://schemas.openxmlformats.org/drawingml/2006/table">
            <a:tbl>
              <a:tblPr firstRow="1" firstCol="1" bandRow="1">
                <a:tableStyleId>{5C22544A-7EE6-4342-B048-85BDC9FD1C3A}</a:tableStyleId>
              </a:tblPr>
              <a:tblGrid>
                <a:gridCol w="3828163">
                  <a:extLst>
                    <a:ext uri="{9D8B030D-6E8A-4147-A177-3AD203B41FA5}">
                      <a16:colId xmlns:a16="http://schemas.microsoft.com/office/drawing/2014/main" xmlns="" val="51024077"/>
                    </a:ext>
                  </a:extLst>
                </a:gridCol>
                <a:gridCol w="1446936">
                  <a:extLst>
                    <a:ext uri="{9D8B030D-6E8A-4147-A177-3AD203B41FA5}">
                      <a16:colId xmlns:a16="http://schemas.microsoft.com/office/drawing/2014/main" xmlns="" val="2635534103"/>
                    </a:ext>
                  </a:extLst>
                </a:gridCol>
                <a:gridCol w="2006766">
                  <a:extLst>
                    <a:ext uri="{9D8B030D-6E8A-4147-A177-3AD203B41FA5}">
                      <a16:colId xmlns:a16="http://schemas.microsoft.com/office/drawing/2014/main" xmlns="" val="172528206"/>
                    </a:ext>
                  </a:extLst>
                </a:gridCol>
                <a:gridCol w="1496273">
                  <a:extLst>
                    <a:ext uri="{9D8B030D-6E8A-4147-A177-3AD203B41FA5}">
                      <a16:colId xmlns:a16="http://schemas.microsoft.com/office/drawing/2014/main" xmlns="" val="3096670471"/>
                    </a:ext>
                  </a:extLst>
                </a:gridCol>
                <a:gridCol w="2194537">
                  <a:extLst>
                    <a:ext uri="{9D8B030D-6E8A-4147-A177-3AD203B41FA5}">
                      <a16:colId xmlns:a16="http://schemas.microsoft.com/office/drawing/2014/main" xmlns="" val="2982007577"/>
                    </a:ext>
                  </a:extLst>
                </a:gridCol>
              </a:tblGrid>
              <a:tr h="1238172">
                <a:tc>
                  <a:txBody>
                    <a:bodyPr/>
                    <a:lstStyle/>
                    <a:p>
                      <a:pPr marL="0" marR="0" algn="ctr">
                        <a:spcBef>
                          <a:spcPts val="0"/>
                        </a:spcBef>
                        <a:spcAft>
                          <a:spcPts val="0"/>
                        </a:spcAft>
                      </a:pPr>
                      <a:r>
                        <a:rPr lang="en-US" sz="24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 </a:t>
                      </a:r>
                      <a:endParaRPr lang="en-US" sz="3200">
                        <a:effectLst/>
                      </a:endParaRPr>
                    </a:p>
                    <a:p>
                      <a:pPr marL="0" marR="0" algn="ctr">
                        <a:spcBef>
                          <a:spcPts val="0"/>
                        </a:spcBef>
                        <a:spcAft>
                          <a:spcPts val="0"/>
                        </a:spcAft>
                      </a:pPr>
                      <a:r>
                        <a:rPr lang="en-US" sz="2400">
                          <a:effectLst/>
                        </a:rPr>
                        <a:t>FY 2017 Actuals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 </a:t>
                      </a:r>
                      <a:endParaRPr lang="en-US" sz="3200" dirty="0">
                        <a:effectLst/>
                      </a:endParaRPr>
                    </a:p>
                    <a:p>
                      <a:pPr marL="0" marR="0" algn="ctr">
                        <a:spcBef>
                          <a:spcPts val="0"/>
                        </a:spcBef>
                        <a:spcAft>
                          <a:spcPts val="0"/>
                        </a:spcAft>
                      </a:pPr>
                      <a:r>
                        <a:rPr lang="en-US" sz="2400" dirty="0">
                          <a:effectLst/>
                        </a:rPr>
                        <a:t>FY 2018 Annualized CR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 </a:t>
                      </a:r>
                      <a:endParaRPr lang="en-US" sz="3200">
                        <a:effectLst/>
                      </a:endParaRPr>
                    </a:p>
                    <a:p>
                      <a:pPr marL="0" marR="0" algn="ctr">
                        <a:spcBef>
                          <a:spcPts val="0"/>
                        </a:spcBef>
                        <a:spcAft>
                          <a:spcPts val="0"/>
                        </a:spcAft>
                      </a:pPr>
                      <a:r>
                        <a:rPr lang="en-US" sz="2400">
                          <a:effectLst/>
                        </a:rPr>
                        <a:t>FY 2019 Pres Budget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FY 2019 Pres Budget v. FY 2018 Annualized CR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82455432"/>
                  </a:ext>
                </a:extLst>
              </a:tr>
              <a:tr h="412724">
                <a:tc>
                  <a:txBody>
                    <a:bodyPr/>
                    <a:lstStyle/>
                    <a:p>
                      <a:pPr marL="0" marR="0">
                        <a:spcBef>
                          <a:spcPts val="0"/>
                        </a:spcBef>
                        <a:spcAft>
                          <a:spcPts val="0"/>
                        </a:spcAft>
                      </a:pPr>
                      <a:r>
                        <a:rPr lang="en-US" sz="2400" dirty="0">
                          <a:effectLst/>
                        </a:rPr>
                        <a:t>Environmental Program &amp; Management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$66,773.5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$72,504.0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b="1" dirty="0">
                          <a:effectLst/>
                        </a:rPr>
                        <a:t>$7,300.0 </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solidFill>
                            <a:srgbClr val="C00000"/>
                          </a:solidFill>
                          <a:effectLst/>
                        </a:rPr>
                        <a:t>-$65,204.0</a:t>
                      </a: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6593399"/>
                  </a:ext>
                </a:extLst>
              </a:tr>
              <a:tr h="412724">
                <a:tc>
                  <a:txBody>
                    <a:bodyPr/>
                    <a:lstStyle/>
                    <a:p>
                      <a:pPr marL="0" marR="0">
                        <a:spcBef>
                          <a:spcPts val="0"/>
                        </a:spcBef>
                        <a:spcAft>
                          <a:spcPts val="0"/>
                        </a:spcAft>
                      </a:pPr>
                      <a:r>
                        <a:rPr lang="en-US" sz="2400" b="0" dirty="0">
                          <a:effectLst/>
                        </a:rPr>
                        <a:t>        Total Budget Authority</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$66,773.5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$72,504.0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$7,300.0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-$65,204.0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42090179"/>
                  </a:ext>
                </a:extLst>
              </a:tr>
              <a:tr h="412724">
                <a:tc>
                  <a:txBody>
                    <a:bodyPr/>
                    <a:lstStyle/>
                    <a:p>
                      <a:pPr marL="0" marR="0">
                        <a:spcBef>
                          <a:spcPts val="0"/>
                        </a:spcBef>
                        <a:spcAft>
                          <a:spcPts val="0"/>
                        </a:spcAft>
                      </a:pPr>
                      <a:r>
                        <a:rPr lang="en-US" sz="2400" dirty="0">
                          <a:effectLst/>
                        </a:rPr>
                        <a:t>        </a:t>
                      </a:r>
                      <a:r>
                        <a:rPr lang="en-US" sz="2400" b="0" dirty="0">
                          <a:effectLst/>
                        </a:rPr>
                        <a:t>Total </a:t>
                      </a:r>
                      <a:r>
                        <a:rPr lang="en-US" sz="2400" b="0" dirty="0" err="1">
                          <a:effectLst/>
                        </a:rPr>
                        <a:t>Workyears</a:t>
                      </a:r>
                      <a:r>
                        <a:rPr lang="en-US" sz="2400" b="0" dirty="0">
                          <a:effectLst/>
                        </a:rPr>
                        <a:t> </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37.3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39.9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0.0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a:effectLst/>
                        </a:rPr>
                        <a:t>-39.9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16004871"/>
                  </a:ext>
                </a:extLst>
              </a:tr>
              <a:tr h="412724">
                <a:tc>
                  <a:txBody>
                    <a:bodyPr/>
                    <a:lstStyle/>
                    <a:p>
                      <a:pPr marL="0" marR="0">
                        <a:spcBef>
                          <a:spcPts val="0"/>
                        </a:spcBef>
                        <a:spcAft>
                          <a:spcPts val="0"/>
                        </a:spcAft>
                      </a:pPr>
                      <a:r>
                        <a:rPr lang="en-US" sz="24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37958602"/>
                  </a:ext>
                </a:extLst>
              </a:tr>
            </a:tbl>
          </a:graphicData>
        </a:graphic>
      </p:graphicFrame>
      <p:sp>
        <p:nvSpPr>
          <p:cNvPr id="7" name="Rectangle 2">
            <a:extLst>
              <a:ext uri="{FF2B5EF4-FFF2-40B4-BE49-F238E27FC236}">
                <a16:creationId xmlns:a16="http://schemas.microsoft.com/office/drawing/2014/main" xmlns="" id="{5BEB7E4A-3609-4C3D-B089-D2CA90B2AC82}"/>
              </a:ext>
            </a:extLst>
          </p:cNvPr>
          <p:cNvSpPr>
            <a:spLocks noChangeArrowheads="1"/>
          </p:cNvSpPr>
          <p:nvPr/>
        </p:nvSpPr>
        <p:spPr bwMode="auto">
          <a:xfrm>
            <a:off x="635414" y="2628406"/>
            <a:ext cx="10823758"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Geographic Program:  Chesapeake Bay </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(Dollars in Thousands)</a:t>
            </a:r>
            <a:endPar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A14B5D68-C5DC-4F3F-AE2A-66296B3B14B2}"/>
              </a:ext>
            </a:extLst>
          </p:cNvPr>
          <p:cNvSpPr/>
          <p:nvPr/>
        </p:nvSpPr>
        <p:spPr>
          <a:xfrm>
            <a:off x="573707" y="409593"/>
            <a:ext cx="111665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231F20"/>
                </a:solidFill>
                <a:effectLst/>
                <a:uLnTx/>
                <a:uFillTx/>
                <a:latin typeface="ff61"/>
                <a:ea typeface="Calibri" panose="020F0502020204030204" pitchFamily="34" charset="0"/>
                <a:cs typeface="+mn-cs"/>
              </a:rPr>
              <a:t>Document:  Fiscal Year 2019 President’s Budget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f61"/>
                <a:ea typeface="+mn-ea"/>
                <a:cs typeface="+mn-cs"/>
              </a:rPr>
              <a:t>“The Budget funds programs to measure and assess the health of the Great Lakes and Chesapeake Bay.  These watersheds require coordination and collaboration among numerous States, Tribes, and local governments…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f61"/>
                <a:ea typeface="+mn-ea"/>
                <a:cs typeface="+mn-cs"/>
              </a:rPr>
              <a:t>“The Budget </a:t>
            </a:r>
            <a:r>
              <a:rPr kumimoji="0" lang="en-US" sz="1800" b="0" i="0" u="none" strike="noStrike" kern="1200" cap="none" spc="0" normalizeH="0" baseline="0" noProof="0" dirty="0">
                <a:ln>
                  <a:noFill/>
                </a:ln>
                <a:solidFill>
                  <a:prstClr val="black"/>
                </a:solidFill>
                <a:effectLst/>
                <a:uLnTx/>
                <a:uFillTx/>
                <a:latin typeface="ff61"/>
                <a:ea typeface="Calibri" panose="020F0502020204030204" pitchFamily="34" charset="0"/>
                <a:cs typeface="+mn-cs"/>
              </a:rPr>
              <a:t>also supports </a:t>
            </a:r>
            <a:r>
              <a:rPr kumimoji="0" lang="en-US" sz="1800" b="0" i="1" u="none" strike="noStrike" kern="1200" cap="none" spc="0" normalizeH="0" baseline="0" noProof="0" dirty="0">
                <a:ln>
                  <a:noFill/>
                </a:ln>
                <a:solidFill>
                  <a:prstClr val="black"/>
                </a:solidFill>
                <a:effectLst/>
                <a:uLnTx/>
                <a:uFillTx/>
                <a:latin typeface="ff61"/>
                <a:ea typeface="Calibri" panose="020F0502020204030204" pitchFamily="34" charset="0"/>
                <a:cs typeface="+mn-cs"/>
              </a:rPr>
              <a:t>cooperative federalism </a:t>
            </a:r>
            <a:r>
              <a:rPr kumimoji="0" lang="en-US" sz="1800" b="0" i="0" u="none" strike="noStrike" kern="1200" cap="none" spc="0" normalizeH="0" baseline="0" noProof="0" dirty="0">
                <a:ln>
                  <a:noFill/>
                </a:ln>
                <a:solidFill>
                  <a:prstClr val="black"/>
                </a:solidFill>
                <a:effectLst/>
                <a:uLnTx/>
                <a:uFillTx/>
                <a:latin typeface="ff61"/>
                <a:ea typeface="Calibri" panose="020F0502020204030204" pitchFamily="34" charset="0"/>
                <a:cs typeface="+mn-cs"/>
              </a:rPr>
              <a:t>by building State and local capacity to conduct monitoring, while recognizing that the primary responsibility for local ecosystem restoration rests with States and local groups.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p>
        </p:txBody>
      </p:sp>
      <p:sp>
        <p:nvSpPr>
          <p:cNvPr id="9" name="Rectangle 8">
            <a:extLst>
              <a:ext uri="{FF2B5EF4-FFF2-40B4-BE49-F238E27FC236}">
                <a16:creationId xmlns:a16="http://schemas.microsoft.com/office/drawing/2014/main" xmlns="" id="{80BA43AA-B892-4C6E-8AF5-E0A2853328B5}"/>
              </a:ext>
            </a:extLst>
          </p:cNvPr>
          <p:cNvSpPr/>
          <p:nvPr/>
        </p:nvSpPr>
        <p:spPr>
          <a:xfrm>
            <a:off x="574392" y="2149148"/>
            <a:ext cx="114956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231F20"/>
                </a:solidFill>
                <a:effectLst/>
                <a:uLnTx/>
                <a:uFillTx/>
                <a:latin typeface="ff61"/>
                <a:ea typeface="Calibri" panose="020F0502020204030204" pitchFamily="34" charset="0"/>
                <a:cs typeface="+mn-cs"/>
              </a:rPr>
              <a:t>Document: </a:t>
            </a:r>
            <a:r>
              <a:rPr kumimoji="0" lang="en-US" sz="2400" b="1" i="0" u="sng" strike="noStrike" kern="1200" cap="none" spc="0" normalizeH="0" baseline="0" noProof="0" dirty="0">
                <a:ln>
                  <a:noFill/>
                </a:ln>
                <a:solidFill>
                  <a:srgbClr val="231F20"/>
                </a:solidFill>
                <a:effectLst/>
                <a:uLnTx/>
                <a:uFillTx/>
                <a:latin typeface="ff61"/>
                <a:ea typeface="+mn-ea"/>
                <a:cs typeface="+mn-cs"/>
              </a:rPr>
              <a:t>Justification of Appropriation Estimates for the Committee on Appropriations</a:t>
            </a:r>
          </a:p>
        </p:txBody>
      </p:sp>
    </p:spTree>
    <p:extLst>
      <p:ext uri="{BB962C8B-B14F-4D97-AF65-F5344CB8AC3E}">
        <p14:creationId xmlns:p14="http://schemas.microsoft.com/office/powerpoint/2010/main" val="1015808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FC9BA8-6617-41A8-B61F-3929E7E88A28}"/>
              </a:ext>
            </a:extLst>
          </p:cNvPr>
          <p:cNvSpPr>
            <a:spLocks noGrp="1"/>
          </p:cNvSpPr>
          <p:nvPr>
            <p:ph idx="1"/>
          </p:nvPr>
        </p:nvSpPr>
        <p:spPr>
          <a:xfrm>
            <a:off x="630936" y="1097281"/>
            <a:ext cx="10515600" cy="5657087"/>
          </a:xfrm>
        </p:spPr>
        <p:txBody>
          <a:bodyPr>
            <a:normAutofit fontScale="77500" lnSpcReduction="20000"/>
          </a:bodyPr>
          <a:lstStyle/>
          <a:p>
            <a:pPr marL="0" indent="0">
              <a:buNone/>
            </a:pPr>
            <a:r>
              <a:rPr lang="en-US" sz="3600" b="1" u="sng" dirty="0">
                <a:solidFill>
                  <a:schemeClr val="accent1">
                    <a:lumMod val="75000"/>
                  </a:schemeClr>
                </a:solidFill>
              </a:rPr>
              <a:t>FY 2019 Activities and Performance Plan</a:t>
            </a:r>
            <a:r>
              <a:rPr lang="en-US" sz="3600" b="1" dirty="0"/>
              <a:t>:</a:t>
            </a:r>
            <a:r>
              <a:rPr lang="en-US" b="1" dirty="0"/>
              <a:t> </a:t>
            </a:r>
          </a:p>
          <a:p>
            <a:pPr marL="0" indent="0">
              <a:buNone/>
            </a:pPr>
            <a:r>
              <a:rPr lang="en-US" b="1" dirty="0">
                <a:solidFill>
                  <a:schemeClr val="accent1">
                    <a:lumMod val="75000"/>
                  </a:schemeClr>
                </a:solidFill>
              </a:rPr>
              <a:t>In FY 2019, EPA is requesting $7.3 million for support of state and local collection of water quality monitoring data and coordination of science, research, and modeling.  </a:t>
            </a:r>
            <a:r>
              <a:rPr lang="en-US" dirty="0"/>
              <a:t>Work in this program directly supports Goal 1/Objective 1.2, Provide Clean and Safe Water in EPA's FY 2018 - 2022 Strategic Plan. </a:t>
            </a:r>
            <a:endParaRPr lang="en-US" dirty="0">
              <a:solidFill>
                <a:schemeClr val="accent1">
                  <a:lumMod val="75000"/>
                </a:schemeClr>
              </a:solidFill>
            </a:endParaRPr>
          </a:p>
          <a:p>
            <a:pPr marL="0" indent="0">
              <a:buNone/>
            </a:pPr>
            <a:endParaRPr lang="en-US" sz="2000" dirty="0"/>
          </a:p>
          <a:p>
            <a:pPr marL="0" indent="0">
              <a:buNone/>
            </a:pPr>
            <a:r>
              <a:rPr lang="en-US" dirty="0"/>
              <a:t>The $7.3 million requested in FY 2019 would support the following activities:  </a:t>
            </a:r>
          </a:p>
          <a:p>
            <a:pPr marL="0" indent="0">
              <a:buNone/>
            </a:pPr>
            <a:endParaRPr lang="en-US" sz="2000" dirty="0"/>
          </a:p>
          <a:p>
            <a:pPr marL="0" indent="0">
              <a:buNone/>
            </a:pPr>
            <a:r>
              <a:rPr lang="en-US" dirty="0"/>
              <a:t>• </a:t>
            </a:r>
            <a:r>
              <a:rPr lang="en-US" u="sng" dirty="0">
                <a:solidFill>
                  <a:schemeClr val="accent1">
                    <a:lumMod val="75000"/>
                  </a:schemeClr>
                </a:solidFill>
              </a:rPr>
              <a:t>Water quality monitoring </a:t>
            </a:r>
            <a:r>
              <a:rPr lang="en-US" dirty="0">
                <a:solidFill>
                  <a:schemeClr val="accent1">
                    <a:lumMod val="75000"/>
                  </a:schemeClr>
                </a:solidFill>
              </a:rPr>
              <a:t>($5.2 million). </a:t>
            </a:r>
            <a:r>
              <a:rPr lang="en-US" dirty="0"/>
              <a:t>This funding would leverage </a:t>
            </a:r>
          </a:p>
          <a:p>
            <a:pPr marL="0" indent="0">
              <a:buNone/>
            </a:pPr>
            <a:r>
              <a:rPr lang="en-US" dirty="0"/>
              <a:t>    between $10-$12 million in combined federal, state, and local funds. </a:t>
            </a:r>
          </a:p>
          <a:p>
            <a:pPr lvl="1"/>
            <a:r>
              <a:rPr lang="en-US" sz="2800" dirty="0"/>
              <a:t>Tidal and non-tidal monitoring ($4.8 million).  </a:t>
            </a:r>
          </a:p>
          <a:p>
            <a:pPr lvl="1"/>
            <a:r>
              <a:rPr lang="en-US" sz="2800" dirty="0"/>
              <a:t>Submerged Aquatic Vegetation (SAV) monitoring ($400 thousand). </a:t>
            </a:r>
          </a:p>
          <a:p>
            <a:pPr marL="0" indent="0">
              <a:buNone/>
            </a:pPr>
            <a:endParaRPr lang="en-US" sz="2000" dirty="0"/>
          </a:p>
          <a:p>
            <a:pPr marL="0" indent="0">
              <a:buNone/>
            </a:pPr>
            <a:r>
              <a:rPr lang="en-US" dirty="0"/>
              <a:t>• </a:t>
            </a:r>
            <a:r>
              <a:rPr lang="en-US" dirty="0">
                <a:solidFill>
                  <a:schemeClr val="accent1">
                    <a:lumMod val="75000"/>
                  </a:schemeClr>
                </a:solidFill>
              </a:rPr>
              <a:t>Provide </a:t>
            </a:r>
            <a:r>
              <a:rPr lang="en-US" u="sng" dirty="0">
                <a:solidFill>
                  <a:schemeClr val="accent1">
                    <a:lumMod val="75000"/>
                  </a:schemeClr>
                </a:solidFill>
              </a:rPr>
              <a:t>facilitation to build capacity at the state level </a:t>
            </a:r>
            <a:r>
              <a:rPr lang="en-US" dirty="0">
                <a:solidFill>
                  <a:schemeClr val="accent1">
                    <a:lumMod val="75000"/>
                  </a:schemeClr>
                </a:solidFill>
              </a:rPr>
              <a:t>($2.1 million).  </a:t>
            </a:r>
          </a:p>
          <a:p>
            <a:pPr lvl="1"/>
            <a:r>
              <a:rPr lang="en-US" sz="2800" dirty="0"/>
              <a:t>Coordinate modeling, decision support services, data collection, analysis, storage, and access;  </a:t>
            </a:r>
          </a:p>
          <a:p>
            <a:pPr lvl="1"/>
            <a:r>
              <a:rPr lang="en-US" sz="2800" dirty="0"/>
              <a:t>Support information dissemination and transparency; and  </a:t>
            </a:r>
          </a:p>
          <a:p>
            <a:pPr lvl="1"/>
            <a:r>
              <a:rPr lang="en-US" sz="2800" dirty="0"/>
              <a:t>Provide consistency and efficiency in communications and data management. </a:t>
            </a:r>
          </a:p>
        </p:txBody>
      </p:sp>
      <p:sp>
        <p:nvSpPr>
          <p:cNvPr id="4" name="Rectangle 3">
            <a:extLst>
              <a:ext uri="{FF2B5EF4-FFF2-40B4-BE49-F238E27FC236}">
                <a16:creationId xmlns:a16="http://schemas.microsoft.com/office/drawing/2014/main" xmlns="" id="{7AE3DF82-3626-4E71-9F5F-CE3E56A58B04}"/>
              </a:ext>
            </a:extLst>
          </p:cNvPr>
          <p:cNvSpPr/>
          <p:nvPr/>
        </p:nvSpPr>
        <p:spPr>
          <a:xfrm>
            <a:off x="630936" y="308156"/>
            <a:ext cx="114956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231F20"/>
                </a:solidFill>
                <a:effectLst/>
                <a:uLnTx/>
                <a:uFillTx/>
                <a:latin typeface="ff61"/>
                <a:ea typeface="Calibri" panose="020F0502020204030204" pitchFamily="34" charset="0"/>
                <a:cs typeface="+mn-cs"/>
              </a:rPr>
              <a:t>Document: </a:t>
            </a:r>
            <a:r>
              <a:rPr kumimoji="0" lang="en-US" sz="2400" b="1" i="0" u="sng" strike="noStrike" kern="1200" cap="none" spc="0" normalizeH="0" baseline="0" noProof="0" dirty="0">
                <a:ln>
                  <a:noFill/>
                </a:ln>
                <a:solidFill>
                  <a:srgbClr val="231F20"/>
                </a:solidFill>
                <a:effectLst/>
                <a:uLnTx/>
                <a:uFillTx/>
                <a:latin typeface="ff61"/>
                <a:ea typeface="+mn-ea"/>
                <a:cs typeface="+mn-cs"/>
              </a:rPr>
              <a:t>Justification of Appropriation Estimates for the Committee on Appropriations</a:t>
            </a:r>
          </a:p>
        </p:txBody>
      </p:sp>
    </p:spTree>
    <p:extLst>
      <p:ext uri="{BB962C8B-B14F-4D97-AF65-F5344CB8AC3E}">
        <p14:creationId xmlns:p14="http://schemas.microsoft.com/office/powerpoint/2010/main" val="362242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702F56-122B-4BF9-AEF9-1F0CBB4EE593}"/>
              </a:ext>
            </a:extLst>
          </p:cNvPr>
          <p:cNvSpPr txBox="1"/>
          <p:nvPr/>
        </p:nvSpPr>
        <p:spPr>
          <a:xfrm>
            <a:off x="2912533" y="372538"/>
            <a:ext cx="6079066" cy="400110"/>
          </a:xfrm>
          <a:prstGeom prst="rect">
            <a:avLst/>
          </a:prstGeom>
          <a:noFill/>
        </p:spPr>
        <p:txBody>
          <a:bodyPr wrap="square" rtlCol="0">
            <a:spAutoFit/>
          </a:bodyPr>
          <a:lstStyle/>
          <a:p>
            <a:pPr algn="ctr"/>
            <a:r>
              <a:rPr lang="en-US" sz="2000" b="1" u="sng" dirty="0"/>
              <a:t>Federal Data</a:t>
            </a:r>
          </a:p>
        </p:txBody>
      </p:sp>
      <p:graphicFrame>
        <p:nvGraphicFramePr>
          <p:cNvPr id="3" name="Table 2">
            <a:extLst>
              <a:ext uri="{FF2B5EF4-FFF2-40B4-BE49-F238E27FC236}">
                <a16:creationId xmlns:a16="http://schemas.microsoft.com/office/drawing/2014/main" xmlns="" id="{7DA5EB9C-1FD4-4773-B27B-947915E53877}"/>
              </a:ext>
            </a:extLst>
          </p:cNvPr>
          <p:cNvGraphicFramePr>
            <a:graphicFrameLocks noGrp="1"/>
          </p:cNvGraphicFramePr>
          <p:nvPr>
            <p:extLst/>
          </p:nvPr>
        </p:nvGraphicFramePr>
        <p:xfrm>
          <a:off x="1032933" y="1253097"/>
          <a:ext cx="10227735" cy="4612640"/>
        </p:xfrm>
        <a:graphic>
          <a:graphicData uri="http://schemas.openxmlformats.org/drawingml/2006/table">
            <a:tbl>
              <a:tblPr firstRow="1" bandRow="1">
                <a:tableStyleId>{5C22544A-7EE6-4342-B048-85BDC9FD1C3A}</a:tableStyleId>
              </a:tblPr>
              <a:tblGrid>
                <a:gridCol w="4351867">
                  <a:extLst>
                    <a:ext uri="{9D8B030D-6E8A-4147-A177-3AD203B41FA5}">
                      <a16:colId xmlns:a16="http://schemas.microsoft.com/office/drawing/2014/main" xmlns="" val="3751673149"/>
                    </a:ext>
                  </a:extLst>
                </a:gridCol>
                <a:gridCol w="1320800">
                  <a:extLst>
                    <a:ext uri="{9D8B030D-6E8A-4147-A177-3AD203B41FA5}">
                      <a16:colId xmlns:a16="http://schemas.microsoft.com/office/drawing/2014/main" xmlns="" val="3146118253"/>
                    </a:ext>
                  </a:extLst>
                </a:gridCol>
                <a:gridCol w="1253067">
                  <a:extLst>
                    <a:ext uri="{9D8B030D-6E8A-4147-A177-3AD203B41FA5}">
                      <a16:colId xmlns:a16="http://schemas.microsoft.com/office/drawing/2014/main" xmlns="" val="48580082"/>
                    </a:ext>
                  </a:extLst>
                </a:gridCol>
                <a:gridCol w="1456266">
                  <a:extLst>
                    <a:ext uri="{9D8B030D-6E8A-4147-A177-3AD203B41FA5}">
                      <a16:colId xmlns:a16="http://schemas.microsoft.com/office/drawing/2014/main" xmlns="" val="431099871"/>
                    </a:ext>
                  </a:extLst>
                </a:gridCol>
                <a:gridCol w="1845735">
                  <a:extLst>
                    <a:ext uri="{9D8B030D-6E8A-4147-A177-3AD203B41FA5}">
                      <a16:colId xmlns:a16="http://schemas.microsoft.com/office/drawing/2014/main" xmlns="" val="3928759930"/>
                    </a:ext>
                  </a:extLst>
                </a:gridCol>
              </a:tblGrid>
              <a:tr h="370840">
                <a:tc>
                  <a:txBody>
                    <a:bodyPr/>
                    <a:lstStyle/>
                    <a:p>
                      <a:endParaRPr lang="en-US" sz="1600" dirty="0"/>
                    </a:p>
                    <a:p>
                      <a:endParaRPr lang="en-US" sz="1600" dirty="0"/>
                    </a:p>
                    <a:p>
                      <a:endParaRPr lang="en-US" sz="1600" dirty="0"/>
                    </a:p>
                    <a:p>
                      <a:r>
                        <a:rPr lang="en-US" sz="1600" dirty="0"/>
                        <a:t>(Budget authority in thousands)</a:t>
                      </a:r>
                    </a:p>
                  </a:txBody>
                  <a:tcPr/>
                </a:tc>
                <a:tc>
                  <a:txBody>
                    <a:bodyPr/>
                    <a:lstStyle/>
                    <a:p>
                      <a:r>
                        <a:rPr lang="en-US" sz="1600" dirty="0"/>
                        <a:t>FY 2015</a:t>
                      </a:r>
                    </a:p>
                    <a:p>
                      <a:endParaRPr lang="en-US" sz="1600" dirty="0"/>
                    </a:p>
                    <a:p>
                      <a:r>
                        <a:rPr lang="en-US" sz="1600" dirty="0"/>
                        <a:t>Operating Level</a:t>
                      </a:r>
                    </a:p>
                  </a:txBody>
                  <a:tcPr/>
                </a:tc>
                <a:tc>
                  <a:txBody>
                    <a:bodyPr/>
                    <a:lstStyle/>
                    <a:p>
                      <a:r>
                        <a:rPr lang="en-US" sz="1600" dirty="0"/>
                        <a:t>FY 2016</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Operating Level</a:t>
                      </a:r>
                    </a:p>
                  </a:txBody>
                  <a:tcPr/>
                </a:tc>
                <a:tc>
                  <a:txBody>
                    <a:bodyPr/>
                    <a:lstStyle/>
                    <a:p>
                      <a:r>
                        <a:rPr lang="en-US" sz="1600" dirty="0"/>
                        <a:t>FY 2017</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Operating Level</a:t>
                      </a:r>
                    </a:p>
                  </a:txBody>
                  <a:tcPr/>
                </a:tc>
                <a:tc>
                  <a:txBody>
                    <a:bodyPr/>
                    <a:lstStyle/>
                    <a:p>
                      <a:r>
                        <a:rPr lang="en-US" sz="1600" dirty="0"/>
                        <a:t>FY 2018</a:t>
                      </a:r>
                    </a:p>
                    <a:p>
                      <a:endParaRPr lang="en-US" sz="1600" dirty="0"/>
                    </a:p>
                    <a:p>
                      <a:r>
                        <a:rPr lang="en-US" sz="1600" dirty="0"/>
                        <a:t>President’s Budget</a:t>
                      </a:r>
                    </a:p>
                  </a:txBody>
                  <a:tcPr/>
                </a:tc>
                <a:extLst>
                  <a:ext uri="{0D108BD9-81ED-4DB2-BD59-A6C34878D82A}">
                    <a16:rowId xmlns:a16="http://schemas.microsoft.com/office/drawing/2014/main" xmlns="" val="1438234379"/>
                  </a:ext>
                </a:extLst>
              </a:tr>
              <a:tr h="370840">
                <a:tc>
                  <a:txBody>
                    <a:bodyPr/>
                    <a:lstStyle/>
                    <a:p>
                      <a:r>
                        <a:rPr lang="en-US" sz="1600" dirty="0"/>
                        <a:t>Department of Agriculture</a:t>
                      </a:r>
                    </a:p>
                  </a:txBody>
                  <a:tcPr/>
                </a:tc>
                <a:tc>
                  <a:txBody>
                    <a:bodyPr/>
                    <a:lstStyle/>
                    <a:p>
                      <a:r>
                        <a:rPr lang="en-US" sz="1600" dirty="0"/>
                        <a:t>156,287</a:t>
                      </a:r>
                    </a:p>
                  </a:txBody>
                  <a:tcPr/>
                </a:tc>
                <a:tc>
                  <a:txBody>
                    <a:bodyPr/>
                    <a:lstStyle/>
                    <a:p>
                      <a:r>
                        <a:rPr lang="en-US" sz="1600" dirty="0"/>
                        <a:t>160,661</a:t>
                      </a:r>
                    </a:p>
                  </a:txBody>
                  <a:tcPr/>
                </a:tc>
                <a:tc>
                  <a:txBody>
                    <a:bodyPr/>
                    <a:lstStyle/>
                    <a:p>
                      <a:r>
                        <a:rPr lang="en-US" sz="1600" dirty="0"/>
                        <a:t>163,321</a:t>
                      </a:r>
                    </a:p>
                  </a:txBody>
                  <a:tcPr/>
                </a:tc>
                <a:tc>
                  <a:txBody>
                    <a:bodyPr/>
                    <a:lstStyle/>
                    <a:p>
                      <a:r>
                        <a:rPr lang="en-US" sz="1600" dirty="0"/>
                        <a:t>145,822</a:t>
                      </a:r>
                    </a:p>
                  </a:txBody>
                  <a:tcPr/>
                </a:tc>
                <a:extLst>
                  <a:ext uri="{0D108BD9-81ED-4DB2-BD59-A6C34878D82A}">
                    <a16:rowId xmlns:a16="http://schemas.microsoft.com/office/drawing/2014/main" xmlns="" val="3831268298"/>
                  </a:ext>
                </a:extLst>
              </a:tr>
              <a:tr h="370840">
                <a:tc>
                  <a:txBody>
                    <a:bodyPr/>
                    <a:lstStyle/>
                    <a:p>
                      <a:r>
                        <a:rPr lang="en-US" sz="1600" dirty="0"/>
                        <a:t>Department of Defense (non-Army Corps)</a:t>
                      </a:r>
                    </a:p>
                  </a:txBody>
                  <a:tcPr/>
                </a:tc>
                <a:tc>
                  <a:txBody>
                    <a:bodyPr/>
                    <a:lstStyle/>
                    <a:p>
                      <a:r>
                        <a:rPr lang="en-US" sz="1600" dirty="0"/>
                        <a:t>   41,842</a:t>
                      </a:r>
                    </a:p>
                  </a:txBody>
                  <a:tcPr/>
                </a:tc>
                <a:tc>
                  <a:txBody>
                    <a:bodyPr/>
                    <a:lstStyle/>
                    <a:p>
                      <a:r>
                        <a:rPr lang="en-US" sz="1600" dirty="0"/>
                        <a:t>  70,722</a:t>
                      </a:r>
                    </a:p>
                  </a:txBody>
                  <a:tcPr/>
                </a:tc>
                <a:tc>
                  <a:txBody>
                    <a:bodyPr/>
                    <a:lstStyle/>
                    <a:p>
                      <a:r>
                        <a:rPr lang="en-US" sz="1600" dirty="0"/>
                        <a:t>  79,520</a:t>
                      </a:r>
                    </a:p>
                  </a:txBody>
                  <a:tcPr/>
                </a:tc>
                <a:tc>
                  <a:txBody>
                    <a:bodyPr/>
                    <a:lstStyle/>
                    <a:p>
                      <a:r>
                        <a:rPr lang="en-US" sz="1600" dirty="0"/>
                        <a:t>  55,194</a:t>
                      </a:r>
                    </a:p>
                  </a:txBody>
                  <a:tcPr/>
                </a:tc>
                <a:extLst>
                  <a:ext uri="{0D108BD9-81ED-4DB2-BD59-A6C34878D82A}">
                    <a16:rowId xmlns:a16="http://schemas.microsoft.com/office/drawing/2014/main" xmlns="" val="3219566770"/>
                  </a:ext>
                </a:extLst>
              </a:tr>
              <a:tr h="370840">
                <a:tc>
                  <a:txBody>
                    <a:bodyPr/>
                    <a:lstStyle/>
                    <a:p>
                      <a:r>
                        <a:rPr lang="en-US" sz="1600" dirty="0"/>
                        <a:t>Department of Commerce</a:t>
                      </a:r>
                    </a:p>
                  </a:txBody>
                  <a:tcPr/>
                </a:tc>
                <a:tc>
                  <a:txBody>
                    <a:bodyPr/>
                    <a:lstStyle/>
                    <a:p>
                      <a:r>
                        <a:rPr lang="en-US" sz="1600" dirty="0"/>
                        <a:t>   16,071</a:t>
                      </a:r>
                    </a:p>
                  </a:txBody>
                  <a:tcPr/>
                </a:tc>
                <a:tc>
                  <a:txBody>
                    <a:bodyPr/>
                    <a:lstStyle/>
                    <a:p>
                      <a:r>
                        <a:rPr lang="en-US" sz="1600" dirty="0"/>
                        <a:t>  16,345</a:t>
                      </a:r>
                    </a:p>
                  </a:txBody>
                  <a:tcPr/>
                </a:tc>
                <a:tc>
                  <a:txBody>
                    <a:bodyPr/>
                    <a:lstStyle/>
                    <a:p>
                      <a:r>
                        <a:rPr lang="en-US" sz="1600" dirty="0"/>
                        <a:t>  17,248</a:t>
                      </a:r>
                    </a:p>
                  </a:txBody>
                  <a:tcPr/>
                </a:tc>
                <a:tc>
                  <a:txBody>
                    <a:bodyPr/>
                    <a:lstStyle/>
                    <a:p>
                      <a:r>
                        <a:rPr lang="en-US" sz="1600" dirty="0"/>
                        <a:t>    9,527</a:t>
                      </a:r>
                    </a:p>
                  </a:txBody>
                  <a:tcPr/>
                </a:tc>
                <a:extLst>
                  <a:ext uri="{0D108BD9-81ED-4DB2-BD59-A6C34878D82A}">
                    <a16:rowId xmlns:a16="http://schemas.microsoft.com/office/drawing/2014/main" xmlns="" val="1043179814"/>
                  </a:ext>
                </a:extLst>
              </a:tr>
              <a:tr h="370840">
                <a:tc>
                  <a:txBody>
                    <a:bodyPr/>
                    <a:lstStyle/>
                    <a:p>
                      <a:r>
                        <a:rPr lang="en-US" sz="1600" dirty="0"/>
                        <a:t>Department of Homeland Security</a:t>
                      </a:r>
                    </a:p>
                  </a:txBody>
                  <a:tcPr/>
                </a:tc>
                <a:tc>
                  <a:txBody>
                    <a:bodyPr/>
                    <a:lstStyle/>
                    <a:p>
                      <a:r>
                        <a:rPr lang="en-US" sz="1600" dirty="0"/>
                        <a:t>             0</a:t>
                      </a:r>
                    </a:p>
                  </a:txBody>
                  <a:tcPr/>
                </a:tc>
                <a:tc>
                  <a:txBody>
                    <a:bodyPr/>
                    <a:lstStyle/>
                    <a:p>
                      <a:r>
                        <a:rPr lang="en-US" sz="1600" dirty="0"/>
                        <a:t>            0</a:t>
                      </a:r>
                    </a:p>
                  </a:txBody>
                  <a:tcPr/>
                </a:tc>
                <a:tc>
                  <a:txBody>
                    <a:bodyPr/>
                    <a:lstStyle/>
                    <a:p>
                      <a:r>
                        <a:rPr lang="en-US" sz="1600" dirty="0"/>
                        <a:t>    1,087</a:t>
                      </a:r>
                    </a:p>
                  </a:txBody>
                  <a:tcPr/>
                </a:tc>
                <a:tc>
                  <a:txBody>
                    <a:bodyPr/>
                    <a:lstStyle/>
                    <a:p>
                      <a:r>
                        <a:rPr lang="en-US" sz="1600" dirty="0"/>
                        <a:t>           0</a:t>
                      </a:r>
                    </a:p>
                  </a:txBody>
                  <a:tcPr/>
                </a:tc>
                <a:extLst>
                  <a:ext uri="{0D108BD9-81ED-4DB2-BD59-A6C34878D82A}">
                    <a16:rowId xmlns:a16="http://schemas.microsoft.com/office/drawing/2014/main" xmlns="" val="3824101845"/>
                  </a:ext>
                </a:extLst>
              </a:tr>
              <a:tr h="370840">
                <a:tc>
                  <a:txBody>
                    <a:bodyPr/>
                    <a:lstStyle/>
                    <a:p>
                      <a:r>
                        <a:rPr lang="en-US" sz="1600" dirty="0"/>
                        <a:t>Department of the Interior</a:t>
                      </a:r>
                    </a:p>
                  </a:txBody>
                  <a:tcPr/>
                </a:tc>
                <a:tc>
                  <a:txBody>
                    <a:bodyPr/>
                    <a:lstStyle/>
                    <a:p>
                      <a:r>
                        <a:rPr lang="en-US" sz="1600" dirty="0"/>
                        <a:t>   41,120</a:t>
                      </a:r>
                    </a:p>
                  </a:txBody>
                  <a:tcPr/>
                </a:tc>
                <a:tc>
                  <a:txBody>
                    <a:bodyPr/>
                    <a:lstStyle/>
                    <a:p>
                      <a:r>
                        <a:rPr lang="en-US" sz="1600" dirty="0"/>
                        <a:t>   41,097</a:t>
                      </a:r>
                    </a:p>
                  </a:txBody>
                  <a:tcPr/>
                </a:tc>
                <a:tc>
                  <a:txBody>
                    <a:bodyPr/>
                    <a:lstStyle/>
                    <a:p>
                      <a:r>
                        <a:rPr lang="en-US" sz="1600" dirty="0"/>
                        <a:t>  37,492</a:t>
                      </a:r>
                    </a:p>
                  </a:txBody>
                  <a:tcPr/>
                </a:tc>
                <a:tc>
                  <a:txBody>
                    <a:bodyPr/>
                    <a:lstStyle/>
                    <a:p>
                      <a:r>
                        <a:rPr lang="en-US" sz="1600" dirty="0"/>
                        <a:t>  24,178</a:t>
                      </a:r>
                    </a:p>
                  </a:txBody>
                  <a:tcPr/>
                </a:tc>
                <a:extLst>
                  <a:ext uri="{0D108BD9-81ED-4DB2-BD59-A6C34878D82A}">
                    <a16:rowId xmlns:a16="http://schemas.microsoft.com/office/drawing/2014/main" xmlns="" val="556575125"/>
                  </a:ext>
                </a:extLst>
              </a:tr>
              <a:tr h="370840">
                <a:tc>
                  <a:txBody>
                    <a:bodyPr/>
                    <a:lstStyle/>
                    <a:p>
                      <a:r>
                        <a:rPr lang="en-US" sz="1600" dirty="0"/>
                        <a:t>Department of Transportation</a:t>
                      </a:r>
                      <a:r>
                        <a:rPr lang="en-US" sz="1600" baseline="30000" dirty="0"/>
                        <a:t>2</a:t>
                      </a:r>
                    </a:p>
                  </a:txBody>
                  <a:tcPr/>
                </a:tc>
                <a:tc>
                  <a:txBody>
                    <a:bodyPr/>
                    <a:lstStyle/>
                    <a:p>
                      <a:r>
                        <a:rPr lang="en-US" sz="1600" dirty="0"/>
                        <a:t>             0</a:t>
                      </a:r>
                    </a:p>
                  </a:txBody>
                  <a:tcPr/>
                </a:tc>
                <a:tc>
                  <a:txBody>
                    <a:bodyPr/>
                    <a:lstStyle/>
                    <a:p>
                      <a:r>
                        <a:rPr lang="en-US" sz="1600" dirty="0"/>
                        <a:t>            0</a:t>
                      </a:r>
                    </a:p>
                  </a:txBody>
                  <a:tcPr/>
                </a:tc>
                <a:tc>
                  <a:txBody>
                    <a:bodyPr/>
                    <a:lstStyle/>
                    <a:p>
                      <a:r>
                        <a:rPr lang="en-US" sz="1600" dirty="0"/>
                        <a:t>           0</a:t>
                      </a:r>
                    </a:p>
                  </a:txBody>
                  <a:tcPr/>
                </a:tc>
                <a:tc>
                  <a:txBody>
                    <a:bodyPr/>
                    <a:lstStyle/>
                    <a:p>
                      <a:r>
                        <a:rPr lang="en-US" sz="1600" dirty="0"/>
                        <a:t>           0</a:t>
                      </a:r>
                    </a:p>
                  </a:txBody>
                  <a:tcPr/>
                </a:tc>
                <a:extLst>
                  <a:ext uri="{0D108BD9-81ED-4DB2-BD59-A6C34878D82A}">
                    <a16:rowId xmlns:a16="http://schemas.microsoft.com/office/drawing/2014/main" xmlns="" val="1187034530"/>
                  </a:ext>
                </a:extLst>
              </a:tr>
              <a:tr h="370840">
                <a:tc>
                  <a:txBody>
                    <a:bodyPr/>
                    <a:lstStyle/>
                    <a:p>
                      <a:r>
                        <a:rPr lang="en-US" sz="1600" dirty="0"/>
                        <a:t>Environmental Protection Agency</a:t>
                      </a:r>
                    </a:p>
                  </a:txBody>
                  <a:tcPr/>
                </a:tc>
                <a:tc>
                  <a:txBody>
                    <a:bodyPr/>
                    <a:lstStyle/>
                    <a:p>
                      <a:r>
                        <a:rPr lang="en-US" sz="1600" dirty="0"/>
                        <a:t>185,786</a:t>
                      </a:r>
                    </a:p>
                  </a:txBody>
                  <a:tcPr/>
                </a:tc>
                <a:tc>
                  <a:txBody>
                    <a:bodyPr/>
                    <a:lstStyle/>
                    <a:p>
                      <a:r>
                        <a:rPr lang="en-US" sz="1600" dirty="0"/>
                        <a:t>196,077</a:t>
                      </a:r>
                    </a:p>
                  </a:txBody>
                  <a:tcPr/>
                </a:tc>
                <a:tc>
                  <a:txBody>
                    <a:bodyPr/>
                    <a:lstStyle/>
                    <a:p>
                      <a:r>
                        <a:rPr lang="en-US" sz="1600" dirty="0"/>
                        <a:t>204,443</a:t>
                      </a:r>
                    </a:p>
                  </a:txBody>
                  <a:tcPr/>
                </a:tc>
                <a:tc>
                  <a:txBody>
                    <a:bodyPr/>
                    <a:lstStyle/>
                    <a:p>
                      <a:r>
                        <a:rPr lang="en-US" sz="1600" dirty="0"/>
                        <a:t>110,119</a:t>
                      </a:r>
                    </a:p>
                  </a:txBody>
                  <a:tcPr/>
                </a:tc>
                <a:extLst>
                  <a:ext uri="{0D108BD9-81ED-4DB2-BD59-A6C34878D82A}">
                    <a16:rowId xmlns:a16="http://schemas.microsoft.com/office/drawing/2014/main" xmlns="" val="4130265244"/>
                  </a:ext>
                </a:extLst>
              </a:tr>
              <a:tr h="370840">
                <a:tc>
                  <a:txBody>
                    <a:bodyPr/>
                    <a:lstStyle/>
                    <a:p>
                      <a:r>
                        <a:rPr lang="en-US" sz="1600" dirty="0"/>
                        <a:t>Army Corps of Engineers</a:t>
                      </a:r>
                    </a:p>
                  </a:txBody>
                  <a:tcPr/>
                </a:tc>
                <a:tc>
                  <a:txBody>
                    <a:bodyPr/>
                    <a:lstStyle/>
                    <a:p>
                      <a:r>
                        <a:rPr lang="en-US" sz="1600" dirty="0"/>
                        <a:t>   22,792</a:t>
                      </a:r>
                    </a:p>
                  </a:txBody>
                  <a:tcPr/>
                </a:tc>
                <a:tc>
                  <a:txBody>
                    <a:bodyPr/>
                    <a:lstStyle/>
                    <a:p>
                      <a:r>
                        <a:rPr lang="en-US" sz="1600" dirty="0"/>
                        <a:t>  55,848</a:t>
                      </a:r>
                    </a:p>
                  </a:txBody>
                  <a:tcPr/>
                </a:tc>
                <a:tc>
                  <a:txBody>
                    <a:bodyPr/>
                    <a:lstStyle/>
                    <a:p>
                      <a:r>
                        <a:rPr lang="en-US" sz="1600" dirty="0"/>
                        <a:t>  66,306</a:t>
                      </a:r>
                    </a:p>
                  </a:txBody>
                  <a:tcPr/>
                </a:tc>
                <a:tc>
                  <a:txBody>
                    <a:bodyPr/>
                    <a:lstStyle/>
                    <a:p>
                      <a:r>
                        <a:rPr lang="en-US" sz="1600" dirty="0"/>
                        <a:t>  39,608</a:t>
                      </a:r>
                    </a:p>
                    <a:p>
                      <a:endParaRPr lang="en-US" sz="1600" dirty="0"/>
                    </a:p>
                  </a:txBody>
                  <a:tcPr/>
                </a:tc>
                <a:extLst>
                  <a:ext uri="{0D108BD9-81ED-4DB2-BD59-A6C34878D82A}">
                    <a16:rowId xmlns:a16="http://schemas.microsoft.com/office/drawing/2014/main" xmlns="" val="250667174"/>
                  </a:ext>
                </a:extLst>
              </a:tr>
              <a:tr h="370840">
                <a:tc>
                  <a:txBody>
                    <a:bodyPr/>
                    <a:lstStyle/>
                    <a:p>
                      <a:r>
                        <a:rPr lang="en-US" sz="1600" b="1" dirty="0"/>
                        <a:t>Total, All Agencies</a:t>
                      </a:r>
                    </a:p>
                  </a:txBody>
                  <a:tcPr/>
                </a:tc>
                <a:tc>
                  <a:txBody>
                    <a:bodyPr/>
                    <a:lstStyle/>
                    <a:p>
                      <a:r>
                        <a:rPr lang="en-US" sz="1600" b="1" dirty="0"/>
                        <a:t>463,898</a:t>
                      </a:r>
                    </a:p>
                  </a:txBody>
                  <a:tcPr/>
                </a:tc>
                <a:tc>
                  <a:txBody>
                    <a:bodyPr/>
                    <a:lstStyle/>
                    <a:p>
                      <a:r>
                        <a:rPr lang="en-US" sz="1600" b="1" dirty="0"/>
                        <a:t>540,750</a:t>
                      </a:r>
                    </a:p>
                  </a:txBody>
                  <a:tcPr/>
                </a:tc>
                <a:tc>
                  <a:txBody>
                    <a:bodyPr/>
                    <a:lstStyle/>
                    <a:p>
                      <a:r>
                        <a:rPr lang="en-US" sz="1600" b="1" dirty="0"/>
                        <a:t>569,417</a:t>
                      </a:r>
                    </a:p>
                  </a:txBody>
                  <a:tcPr/>
                </a:tc>
                <a:tc>
                  <a:txBody>
                    <a:bodyPr/>
                    <a:lstStyle/>
                    <a:p>
                      <a:r>
                        <a:rPr lang="en-US" sz="1600" b="1" dirty="0"/>
                        <a:t>382,861</a:t>
                      </a:r>
                    </a:p>
                  </a:txBody>
                  <a:tcPr/>
                </a:tc>
                <a:extLst>
                  <a:ext uri="{0D108BD9-81ED-4DB2-BD59-A6C34878D82A}">
                    <a16:rowId xmlns:a16="http://schemas.microsoft.com/office/drawing/2014/main" xmlns="" val="2810207085"/>
                  </a:ext>
                </a:extLst>
              </a:tr>
            </a:tbl>
          </a:graphicData>
        </a:graphic>
      </p:graphicFrame>
      <p:sp>
        <p:nvSpPr>
          <p:cNvPr id="4" name="TextBox 3">
            <a:extLst>
              <a:ext uri="{FF2B5EF4-FFF2-40B4-BE49-F238E27FC236}">
                <a16:creationId xmlns:a16="http://schemas.microsoft.com/office/drawing/2014/main" xmlns="" id="{8522CBEF-0CC0-4DD8-BC71-66D7E786452B}"/>
              </a:ext>
            </a:extLst>
          </p:cNvPr>
          <p:cNvSpPr txBox="1"/>
          <p:nvPr/>
        </p:nvSpPr>
        <p:spPr>
          <a:xfrm>
            <a:off x="1032933" y="762021"/>
            <a:ext cx="3759200" cy="369332"/>
          </a:xfrm>
          <a:prstGeom prst="rect">
            <a:avLst/>
          </a:prstGeom>
          <a:noFill/>
        </p:spPr>
        <p:txBody>
          <a:bodyPr wrap="square" rtlCol="0">
            <a:spAutoFit/>
          </a:bodyPr>
          <a:lstStyle/>
          <a:p>
            <a:r>
              <a:rPr lang="en-US" dirty="0"/>
              <a:t>Table 1– Federal Agency Totals</a:t>
            </a:r>
            <a:r>
              <a:rPr lang="en-US" baseline="30000" dirty="0"/>
              <a:t>1</a:t>
            </a:r>
          </a:p>
        </p:txBody>
      </p:sp>
      <p:sp>
        <p:nvSpPr>
          <p:cNvPr id="5" name="TextBox 4">
            <a:extLst>
              <a:ext uri="{FF2B5EF4-FFF2-40B4-BE49-F238E27FC236}">
                <a16:creationId xmlns:a16="http://schemas.microsoft.com/office/drawing/2014/main" xmlns="" id="{DDD878DD-7F96-41FE-B7C3-D2616DC47114}"/>
              </a:ext>
            </a:extLst>
          </p:cNvPr>
          <p:cNvSpPr txBox="1"/>
          <p:nvPr/>
        </p:nvSpPr>
        <p:spPr>
          <a:xfrm>
            <a:off x="1032932" y="6011340"/>
            <a:ext cx="10227735" cy="738664"/>
          </a:xfrm>
          <a:prstGeom prst="rect">
            <a:avLst/>
          </a:prstGeom>
          <a:noFill/>
        </p:spPr>
        <p:txBody>
          <a:bodyPr wrap="square" rtlCol="0">
            <a:spAutoFit/>
          </a:bodyPr>
          <a:lstStyle/>
          <a:p>
            <a:r>
              <a:rPr lang="en-US" sz="1400" baseline="30000" dirty="0"/>
              <a:t>1</a:t>
            </a:r>
            <a:r>
              <a:rPr lang="en-US" sz="1400" dirty="0"/>
              <a:t> In all tables, funding amounts are rounded to the nearest thousand. Rounding errors may result.</a:t>
            </a:r>
          </a:p>
          <a:p>
            <a:r>
              <a:rPr lang="en-US" sz="1400" baseline="30000" dirty="0"/>
              <a:t>2</a:t>
            </a:r>
            <a:r>
              <a:rPr lang="en-US" sz="1400" dirty="0"/>
              <a:t>Though DOT is a member of the Chesapeake Bay Federal Leadership Committee and conducts environmental-related activities in the Chesapeake Bay watershed, none meet the definitional limits of this crosscut.</a:t>
            </a:r>
          </a:p>
        </p:txBody>
      </p:sp>
    </p:spTree>
    <p:extLst>
      <p:ext uri="{BB962C8B-B14F-4D97-AF65-F5344CB8AC3E}">
        <p14:creationId xmlns:p14="http://schemas.microsoft.com/office/powerpoint/2010/main" val="1678308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C4F05B5-AD88-C14E-AF4F-A63455E57F1C}"/>
              </a:ext>
            </a:extLst>
          </p:cNvPr>
          <p:cNvPicPr>
            <a:picLocks noChangeAspect="1"/>
          </p:cNvPicPr>
          <p:nvPr/>
        </p:nvPicPr>
        <p:blipFill>
          <a:blip r:embed="rId2"/>
          <a:stretch>
            <a:fillRect/>
          </a:stretch>
        </p:blipFill>
        <p:spPr>
          <a:xfrm>
            <a:off x="1099289" y="0"/>
            <a:ext cx="9993421" cy="6858000"/>
          </a:xfrm>
          <a:prstGeom prst="rect">
            <a:avLst/>
          </a:prstGeom>
        </p:spPr>
      </p:pic>
    </p:spTree>
    <p:extLst>
      <p:ext uri="{BB962C8B-B14F-4D97-AF65-F5344CB8AC3E}">
        <p14:creationId xmlns:p14="http://schemas.microsoft.com/office/powerpoint/2010/main" val="1416835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702F56-122B-4BF9-AEF9-1F0CBB4EE593}"/>
              </a:ext>
            </a:extLst>
          </p:cNvPr>
          <p:cNvSpPr txBox="1"/>
          <p:nvPr/>
        </p:nvSpPr>
        <p:spPr>
          <a:xfrm>
            <a:off x="2912533" y="372538"/>
            <a:ext cx="6079066" cy="646331"/>
          </a:xfrm>
          <a:prstGeom prst="rect">
            <a:avLst/>
          </a:prstGeom>
          <a:noFill/>
        </p:spPr>
        <p:txBody>
          <a:bodyPr wrap="square" rtlCol="0">
            <a:spAutoFit/>
          </a:bodyPr>
          <a:lstStyle/>
          <a:p>
            <a:pPr algn="ctr"/>
            <a:r>
              <a:rPr lang="en-US" sz="2000" b="1" dirty="0"/>
              <a:t>State Program Spending</a:t>
            </a:r>
          </a:p>
          <a:p>
            <a:pPr algn="ctr"/>
            <a:r>
              <a:rPr lang="en-US" sz="1600" i="1" dirty="0"/>
              <a:t>Funding levels reported in millions of dollars.</a:t>
            </a:r>
          </a:p>
        </p:txBody>
      </p:sp>
      <p:graphicFrame>
        <p:nvGraphicFramePr>
          <p:cNvPr id="3" name="Table 2">
            <a:extLst>
              <a:ext uri="{FF2B5EF4-FFF2-40B4-BE49-F238E27FC236}">
                <a16:creationId xmlns:a16="http://schemas.microsoft.com/office/drawing/2014/main" xmlns="" id="{7DA5EB9C-1FD4-4773-B27B-947915E53877}"/>
              </a:ext>
            </a:extLst>
          </p:cNvPr>
          <p:cNvGraphicFramePr>
            <a:graphicFrameLocks noGrp="1"/>
          </p:cNvGraphicFramePr>
          <p:nvPr>
            <p:extLst/>
          </p:nvPr>
        </p:nvGraphicFramePr>
        <p:xfrm>
          <a:off x="1032933" y="1253097"/>
          <a:ext cx="10227735" cy="4033520"/>
        </p:xfrm>
        <a:graphic>
          <a:graphicData uri="http://schemas.openxmlformats.org/drawingml/2006/table">
            <a:tbl>
              <a:tblPr firstRow="1" bandRow="1">
                <a:tableStyleId>{5C22544A-7EE6-4342-B048-85BDC9FD1C3A}</a:tableStyleId>
              </a:tblPr>
              <a:tblGrid>
                <a:gridCol w="4351867">
                  <a:extLst>
                    <a:ext uri="{9D8B030D-6E8A-4147-A177-3AD203B41FA5}">
                      <a16:colId xmlns:a16="http://schemas.microsoft.com/office/drawing/2014/main" xmlns="" val="3751673149"/>
                    </a:ext>
                  </a:extLst>
                </a:gridCol>
                <a:gridCol w="1320800">
                  <a:extLst>
                    <a:ext uri="{9D8B030D-6E8A-4147-A177-3AD203B41FA5}">
                      <a16:colId xmlns:a16="http://schemas.microsoft.com/office/drawing/2014/main" xmlns="" val="3146118253"/>
                    </a:ext>
                  </a:extLst>
                </a:gridCol>
                <a:gridCol w="1253067">
                  <a:extLst>
                    <a:ext uri="{9D8B030D-6E8A-4147-A177-3AD203B41FA5}">
                      <a16:colId xmlns:a16="http://schemas.microsoft.com/office/drawing/2014/main" xmlns="" val="48580082"/>
                    </a:ext>
                  </a:extLst>
                </a:gridCol>
                <a:gridCol w="1456266">
                  <a:extLst>
                    <a:ext uri="{9D8B030D-6E8A-4147-A177-3AD203B41FA5}">
                      <a16:colId xmlns:a16="http://schemas.microsoft.com/office/drawing/2014/main" xmlns="" val="431099871"/>
                    </a:ext>
                  </a:extLst>
                </a:gridCol>
                <a:gridCol w="1845735">
                  <a:extLst>
                    <a:ext uri="{9D8B030D-6E8A-4147-A177-3AD203B41FA5}">
                      <a16:colId xmlns:a16="http://schemas.microsoft.com/office/drawing/2014/main" xmlns="" val="3928759930"/>
                    </a:ext>
                  </a:extLst>
                </a:gridCol>
              </a:tblGrid>
              <a:tr h="370840">
                <a:tc>
                  <a:txBody>
                    <a:bodyPr/>
                    <a:lstStyle/>
                    <a:p>
                      <a:endParaRPr lang="en-US" sz="1600" dirty="0"/>
                    </a:p>
                  </a:txBody>
                  <a:tcPr/>
                </a:tc>
                <a:tc>
                  <a:txBody>
                    <a:bodyPr/>
                    <a:lstStyle/>
                    <a:p>
                      <a:r>
                        <a:rPr lang="en-US" sz="1600" dirty="0"/>
                        <a:t>FY 2015</a:t>
                      </a:r>
                    </a:p>
                    <a:p>
                      <a:endParaRPr lang="en-US" sz="1600" dirty="0"/>
                    </a:p>
                    <a:p>
                      <a:r>
                        <a:rPr lang="en-US" sz="1600" dirty="0"/>
                        <a:t>Operating Level</a:t>
                      </a:r>
                    </a:p>
                  </a:txBody>
                  <a:tcPr/>
                </a:tc>
                <a:tc>
                  <a:txBody>
                    <a:bodyPr/>
                    <a:lstStyle/>
                    <a:p>
                      <a:r>
                        <a:rPr lang="en-US" sz="1600" dirty="0"/>
                        <a:t>FY 2016</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Operating Level</a:t>
                      </a:r>
                    </a:p>
                  </a:txBody>
                  <a:tcPr/>
                </a:tc>
                <a:tc>
                  <a:txBody>
                    <a:bodyPr/>
                    <a:lstStyle/>
                    <a:p>
                      <a:r>
                        <a:rPr lang="en-US" sz="1600" dirty="0"/>
                        <a:t>FY 2017</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Operating Level</a:t>
                      </a:r>
                    </a:p>
                  </a:txBody>
                  <a:tcPr/>
                </a:tc>
                <a:tc>
                  <a:txBody>
                    <a:bodyPr/>
                    <a:lstStyle/>
                    <a:p>
                      <a:r>
                        <a:rPr lang="en-US" sz="1600" dirty="0"/>
                        <a:t>FY 2018</a:t>
                      </a:r>
                    </a:p>
                    <a:p>
                      <a:endParaRPr lang="en-US" sz="1600" dirty="0"/>
                    </a:p>
                    <a:p>
                      <a:r>
                        <a:rPr lang="en-US" sz="1600" dirty="0"/>
                        <a:t>Budgeted</a:t>
                      </a:r>
                    </a:p>
                  </a:txBody>
                  <a:tcPr/>
                </a:tc>
                <a:extLst>
                  <a:ext uri="{0D108BD9-81ED-4DB2-BD59-A6C34878D82A}">
                    <a16:rowId xmlns:a16="http://schemas.microsoft.com/office/drawing/2014/main" xmlns="" val="1438234379"/>
                  </a:ext>
                </a:extLst>
              </a:tr>
              <a:tr h="370840">
                <a:tc>
                  <a:txBody>
                    <a:bodyPr/>
                    <a:lstStyle/>
                    <a:p>
                      <a:r>
                        <a:rPr lang="en-US" sz="1600" dirty="0"/>
                        <a:t>Delaware</a:t>
                      </a:r>
                    </a:p>
                  </a:txBody>
                  <a:tcPr/>
                </a:tc>
                <a:tc>
                  <a:txBody>
                    <a:bodyPr/>
                    <a:lstStyle/>
                    <a:p>
                      <a:r>
                        <a:rPr lang="en-US" sz="1600" dirty="0"/>
                        <a:t>$0.8</a:t>
                      </a:r>
                    </a:p>
                  </a:txBody>
                  <a:tcPr/>
                </a:tc>
                <a:tc>
                  <a:txBody>
                    <a:bodyPr/>
                    <a:lstStyle/>
                    <a:p>
                      <a:r>
                        <a:rPr lang="en-US" sz="1600" dirty="0"/>
                        <a:t>$0.8</a:t>
                      </a:r>
                    </a:p>
                  </a:txBody>
                  <a:tcPr/>
                </a:tc>
                <a:tc>
                  <a:txBody>
                    <a:bodyPr/>
                    <a:lstStyle/>
                    <a:p>
                      <a:r>
                        <a:rPr lang="en-US" sz="1600" dirty="0"/>
                        <a:t>$0.8</a:t>
                      </a:r>
                    </a:p>
                  </a:txBody>
                  <a:tcPr/>
                </a:tc>
                <a:tc>
                  <a:txBody>
                    <a:bodyPr/>
                    <a:lstStyle/>
                    <a:p>
                      <a:r>
                        <a:rPr lang="en-US" sz="1600" dirty="0"/>
                        <a:t>$0.8</a:t>
                      </a:r>
                    </a:p>
                  </a:txBody>
                  <a:tcPr/>
                </a:tc>
                <a:extLst>
                  <a:ext uri="{0D108BD9-81ED-4DB2-BD59-A6C34878D82A}">
                    <a16:rowId xmlns:a16="http://schemas.microsoft.com/office/drawing/2014/main" xmlns="" val="3831268298"/>
                  </a:ext>
                </a:extLst>
              </a:tr>
              <a:tr h="370840">
                <a:tc>
                  <a:txBody>
                    <a:bodyPr/>
                    <a:lstStyle/>
                    <a:p>
                      <a:r>
                        <a:rPr lang="en-US" sz="1600" dirty="0"/>
                        <a:t>District of Columbia</a:t>
                      </a:r>
                    </a:p>
                  </a:txBody>
                  <a:tcPr/>
                </a:tc>
                <a:tc>
                  <a:txBody>
                    <a:bodyPr/>
                    <a:lstStyle/>
                    <a:p>
                      <a:r>
                        <a:rPr lang="en-US" sz="1600" dirty="0"/>
                        <a:t>$39.6</a:t>
                      </a:r>
                    </a:p>
                  </a:txBody>
                  <a:tcPr/>
                </a:tc>
                <a:tc>
                  <a:txBody>
                    <a:bodyPr/>
                    <a:lstStyle/>
                    <a:p>
                      <a:r>
                        <a:rPr lang="en-US" sz="1600" dirty="0"/>
                        <a:t>$49.6</a:t>
                      </a:r>
                    </a:p>
                  </a:txBody>
                  <a:tcPr/>
                </a:tc>
                <a:tc>
                  <a:txBody>
                    <a:bodyPr/>
                    <a:lstStyle/>
                    <a:p>
                      <a:r>
                        <a:rPr lang="en-US" sz="1600" dirty="0"/>
                        <a:t>$63.3</a:t>
                      </a:r>
                    </a:p>
                  </a:txBody>
                  <a:tcPr/>
                </a:tc>
                <a:tc>
                  <a:txBody>
                    <a:bodyPr/>
                    <a:lstStyle/>
                    <a:p>
                      <a:r>
                        <a:rPr lang="en-US" sz="1600" dirty="0"/>
                        <a:t>$45</a:t>
                      </a:r>
                    </a:p>
                  </a:txBody>
                  <a:tcPr/>
                </a:tc>
                <a:extLst>
                  <a:ext uri="{0D108BD9-81ED-4DB2-BD59-A6C34878D82A}">
                    <a16:rowId xmlns:a16="http://schemas.microsoft.com/office/drawing/2014/main" xmlns="" val="3219566770"/>
                  </a:ext>
                </a:extLst>
              </a:tr>
              <a:tr h="370840">
                <a:tc>
                  <a:txBody>
                    <a:bodyPr/>
                    <a:lstStyle/>
                    <a:p>
                      <a:r>
                        <a:rPr lang="en-US" sz="1600" dirty="0"/>
                        <a:t>Maryland</a:t>
                      </a:r>
                    </a:p>
                  </a:txBody>
                  <a:tcPr/>
                </a:tc>
                <a:tc>
                  <a:txBody>
                    <a:bodyPr/>
                    <a:lstStyle/>
                    <a:p>
                      <a:r>
                        <a:rPr lang="en-US" sz="1600" dirty="0"/>
                        <a:t>$871.4</a:t>
                      </a:r>
                    </a:p>
                  </a:txBody>
                  <a:tcPr/>
                </a:tc>
                <a:tc>
                  <a:txBody>
                    <a:bodyPr/>
                    <a:lstStyle/>
                    <a:p>
                      <a:r>
                        <a:rPr lang="en-US" sz="1600" dirty="0"/>
                        <a:t>$990.2</a:t>
                      </a:r>
                    </a:p>
                  </a:txBody>
                  <a:tcPr/>
                </a:tc>
                <a:tc>
                  <a:txBody>
                    <a:bodyPr/>
                    <a:lstStyle/>
                    <a:p>
                      <a:r>
                        <a:rPr lang="en-US" sz="1600" dirty="0"/>
                        <a:t>$989.6</a:t>
                      </a:r>
                    </a:p>
                  </a:txBody>
                  <a:tcPr/>
                </a:tc>
                <a:tc>
                  <a:txBody>
                    <a:bodyPr/>
                    <a:lstStyle/>
                    <a:p>
                      <a:r>
                        <a:rPr lang="en-US" sz="1600" dirty="0"/>
                        <a:t>$1.209.3</a:t>
                      </a:r>
                    </a:p>
                  </a:txBody>
                  <a:tcPr/>
                </a:tc>
                <a:extLst>
                  <a:ext uri="{0D108BD9-81ED-4DB2-BD59-A6C34878D82A}">
                    <a16:rowId xmlns:a16="http://schemas.microsoft.com/office/drawing/2014/main" xmlns="" val="1043179814"/>
                  </a:ext>
                </a:extLst>
              </a:tr>
              <a:tr h="370840">
                <a:tc>
                  <a:txBody>
                    <a:bodyPr/>
                    <a:lstStyle/>
                    <a:p>
                      <a:r>
                        <a:rPr lang="en-US" sz="1600" dirty="0"/>
                        <a:t>New York</a:t>
                      </a:r>
                    </a:p>
                  </a:txBody>
                  <a:tcPr/>
                </a:tc>
                <a:tc>
                  <a:txBody>
                    <a:bodyPr/>
                    <a:lstStyle/>
                    <a:p>
                      <a:r>
                        <a:rPr lang="en-US" sz="1600" dirty="0"/>
                        <a:t>$6.7</a:t>
                      </a:r>
                    </a:p>
                  </a:txBody>
                  <a:tcPr/>
                </a:tc>
                <a:tc>
                  <a:txBody>
                    <a:bodyPr/>
                    <a:lstStyle/>
                    <a:p>
                      <a:r>
                        <a:rPr lang="en-US" sz="1600" dirty="0"/>
                        <a:t>$9.5</a:t>
                      </a:r>
                    </a:p>
                  </a:txBody>
                  <a:tcPr/>
                </a:tc>
                <a:tc>
                  <a:txBody>
                    <a:bodyPr/>
                    <a:lstStyle/>
                    <a:p>
                      <a:r>
                        <a:rPr lang="en-US" sz="1600" dirty="0"/>
                        <a:t>$7.3</a:t>
                      </a:r>
                    </a:p>
                  </a:txBody>
                  <a:tcPr/>
                </a:tc>
                <a:tc>
                  <a:txBody>
                    <a:bodyPr/>
                    <a:lstStyle/>
                    <a:p>
                      <a:r>
                        <a:rPr lang="en-US" sz="1600" dirty="0"/>
                        <a:t>$8.7</a:t>
                      </a:r>
                    </a:p>
                  </a:txBody>
                  <a:tcPr/>
                </a:tc>
                <a:extLst>
                  <a:ext uri="{0D108BD9-81ED-4DB2-BD59-A6C34878D82A}">
                    <a16:rowId xmlns:a16="http://schemas.microsoft.com/office/drawing/2014/main" xmlns="" val="3824101845"/>
                  </a:ext>
                </a:extLst>
              </a:tr>
              <a:tr h="370840">
                <a:tc>
                  <a:txBody>
                    <a:bodyPr/>
                    <a:lstStyle/>
                    <a:p>
                      <a:r>
                        <a:rPr lang="en-US" sz="1600" dirty="0"/>
                        <a:t>Pennsylvania</a:t>
                      </a:r>
                    </a:p>
                  </a:txBody>
                  <a:tcPr/>
                </a:tc>
                <a:tc>
                  <a:txBody>
                    <a:bodyPr/>
                    <a:lstStyle/>
                    <a:p>
                      <a:r>
                        <a:rPr lang="en-US" sz="1600" dirty="0"/>
                        <a:t>$86.5</a:t>
                      </a:r>
                    </a:p>
                  </a:txBody>
                  <a:tcPr/>
                </a:tc>
                <a:tc>
                  <a:txBody>
                    <a:bodyPr/>
                    <a:lstStyle/>
                    <a:p>
                      <a:r>
                        <a:rPr lang="en-US" sz="1600" dirty="0"/>
                        <a:t>$51.1</a:t>
                      </a:r>
                    </a:p>
                  </a:txBody>
                  <a:tcPr/>
                </a:tc>
                <a:tc>
                  <a:txBody>
                    <a:bodyPr/>
                    <a:lstStyle/>
                    <a:p>
                      <a:r>
                        <a:rPr lang="en-US" sz="1600" dirty="0"/>
                        <a:t>$88.6</a:t>
                      </a:r>
                    </a:p>
                  </a:txBody>
                  <a:tcPr/>
                </a:tc>
                <a:tc>
                  <a:txBody>
                    <a:bodyPr/>
                    <a:lstStyle/>
                    <a:p>
                      <a:r>
                        <a:rPr lang="en-US" sz="1600" dirty="0"/>
                        <a:t>$37</a:t>
                      </a:r>
                    </a:p>
                  </a:txBody>
                  <a:tcPr/>
                </a:tc>
                <a:extLst>
                  <a:ext uri="{0D108BD9-81ED-4DB2-BD59-A6C34878D82A}">
                    <a16:rowId xmlns:a16="http://schemas.microsoft.com/office/drawing/2014/main" xmlns="" val="556575125"/>
                  </a:ext>
                </a:extLst>
              </a:tr>
              <a:tr h="370840">
                <a:tc>
                  <a:txBody>
                    <a:bodyPr/>
                    <a:lstStyle/>
                    <a:p>
                      <a:r>
                        <a:rPr lang="en-US" sz="1600" dirty="0"/>
                        <a:t>Virginia</a:t>
                      </a:r>
                      <a:endParaRPr lang="en-US" sz="1600" baseline="30000" dirty="0"/>
                    </a:p>
                  </a:txBody>
                  <a:tcPr/>
                </a:tc>
                <a:tc>
                  <a:txBody>
                    <a:bodyPr/>
                    <a:lstStyle/>
                    <a:p>
                      <a:r>
                        <a:rPr lang="en-US" sz="1600" dirty="0"/>
                        <a:t>$226.2</a:t>
                      </a:r>
                    </a:p>
                  </a:txBody>
                  <a:tcPr/>
                </a:tc>
                <a:tc>
                  <a:txBody>
                    <a:bodyPr/>
                    <a:lstStyle/>
                    <a:p>
                      <a:r>
                        <a:rPr lang="en-US" sz="1600" dirty="0"/>
                        <a:t>$227.7</a:t>
                      </a:r>
                    </a:p>
                  </a:txBody>
                  <a:tcPr/>
                </a:tc>
                <a:tc>
                  <a:txBody>
                    <a:bodyPr/>
                    <a:lstStyle/>
                    <a:p>
                      <a:r>
                        <a:rPr lang="en-US" sz="1600" dirty="0"/>
                        <a:t>$228.1</a:t>
                      </a:r>
                    </a:p>
                  </a:txBody>
                  <a:tcPr/>
                </a:tc>
                <a:tc>
                  <a:txBody>
                    <a:bodyPr/>
                    <a:lstStyle/>
                    <a:p>
                      <a:r>
                        <a:rPr lang="en-US" sz="1600" dirty="0"/>
                        <a:t>$204.7</a:t>
                      </a:r>
                    </a:p>
                  </a:txBody>
                  <a:tcPr/>
                </a:tc>
                <a:extLst>
                  <a:ext uri="{0D108BD9-81ED-4DB2-BD59-A6C34878D82A}">
                    <a16:rowId xmlns:a16="http://schemas.microsoft.com/office/drawing/2014/main" xmlns="" val="1187034530"/>
                  </a:ext>
                </a:extLst>
              </a:tr>
              <a:tr h="370840">
                <a:tc>
                  <a:txBody>
                    <a:bodyPr/>
                    <a:lstStyle/>
                    <a:p>
                      <a:r>
                        <a:rPr lang="en-US" sz="1600" dirty="0"/>
                        <a:t>West Virginia</a:t>
                      </a:r>
                    </a:p>
                  </a:txBody>
                  <a:tcPr/>
                </a:tc>
                <a:tc>
                  <a:txBody>
                    <a:bodyPr/>
                    <a:lstStyle/>
                    <a:p>
                      <a:r>
                        <a:rPr lang="en-US" sz="1600" dirty="0"/>
                        <a:t>$42.3</a:t>
                      </a:r>
                    </a:p>
                  </a:txBody>
                  <a:tcPr/>
                </a:tc>
                <a:tc>
                  <a:txBody>
                    <a:bodyPr/>
                    <a:lstStyle/>
                    <a:p>
                      <a:r>
                        <a:rPr lang="en-US" sz="1600" dirty="0"/>
                        <a:t>$86.1</a:t>
                      </a:r>
                    </a:p>
                  </a:txBody>
                  <a:tcPr/>
                </a:tc>
                <a:tc>
                  <a:txBody>
                    <a:bodyPr/>
                    <a:lstStyle/>
                    <a:p>
                      <a:r>
                        <a:rPr lang="en-US" sz="1600" dirty="0"/>
                        <a:t>$35.7</a:t>
                      </a:r>
                    </a:p>
                  </a:txBody>
                  <a:tcPr/>
                </a:tc>
                <a:tc>
                  <a:txBody>
                    <a:bodyPr/>
                    <a:lstStyle/>
                    <a:p>
                      <a:r>
                        <a:rPr lang="en-US" sz="1600" dirty="0"/>
                        <a:t>$9.4</a:t>
                      </a:r>
                    </a:p>
                  </a:txBody>
                  <a:tcPr/>
                </a:tc>
                <a:extLst>
                  <a:ext uri="{0D108BD9-81ED-4DB2-BD59-A6C34878D82A}">
                    <a16:rowId xmlns:a16="http://schemas.microsoft.com/office/drawing/2014/main" xmlns="" val="4130265244"/>
                  </a:ext>
                </a:extLst>
              </a:tr>
              <a:tr h="370840">
                <a:tc>
                  <a:txBody>
                    <a:bodyPr/>
                    <a:lstStyle/>
                    <a:p>
                      <a:r>
                        <a:rPr lang="en-US" sz="1600" b="1" dirty="0"/>
                        <a:t>Total (All Jurisdictions)</a:t>
                      </a:r>
                    </a:p>
                  </a:txBody>
                  <a:tcPr/>
                </a:tc>
                <a:tc>
                  <a:txBody>
                    <a:bodyPr/>
                    <a:lstStyle/>
                    <a:p>
                      <a:r>
                        <a:rPr lang="en-US" sz="1600" b="1" dirty="0"/>
                        <a:t>$1,273.5</a:t>
                      </a:r>
                    </a:p>
                  </a:txBody>
                  <a:tcPr/>
                </a:tc>
                <a:tc>
                  <a:txBody>
                    <a:bodyPr/>
                    <a:lstStyle/>
                    <a:p>
                      <a:r>
                        <a:rPr lang="en-US" sz="1600" b="1" dirty="0"/>
                        <a:t>$1,415</a:t>
                      </a:r>
                    </a:p>
                  </a:txBody>
                  <a:tcPr/>
                </a:tc>
                <a:tc>
                  <a:txBody>
                    <a:bodyPr/>
                    <a:lstStyle/>
                    <a:p>
                      <a:r>
                        <a:rPr lang="en-US" sz="1600" b="1" dirty="0"/>
                        <a:t>$1,413.4</a:t>
                      </a:r>
                    </a:p>
                  </a:txBody>
                  <a:tcPr/>
                </a:tc>
                <a:tc>
                  <a:txBody>
                    <a:bodyPr/>
                    <a:lstStyle/>
                    <a:p>
                      <a:r>
                        <a:rPr lang="en-US" sz="1600" b="1" dirty="0"/>
                        <a:t>$1,514.9</a:t>
                      </a:r>
                    </a:p>
                  </a:txBody>
                  <a:tcPr/>
                </a:tc>
                <a:extLst>
                  <a:ext uri="{0D108BD9-81ED-4DB2-BD59-A6C34878D82A}">
                    <a16:rowId xmlns:a16="http://schemas.microsoft.com/office/drawing/2014/main" xmlns="" val="2810207085"/>
                  </a:ext>
                </a:extLst>
              </a:tr>
            </a:tbl>
          </a:graphicData>
        </a:graphic>
      </p:graphicFrame>
    </p:spTree>
    <p:extLst>
      <p:ext uri="{BB962C8B-B14F-4D97-AF65-F5344CB8AC3E}">
        <p14:creationId xmlns:p14="http://schemas.microsoft.com/office/powerpoint/2010/main" val="317003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F98651-9ED9-764D-A2D8-B536612334EF}"/>
              </a:ext>
            </a:extLst>
          </p:cNvPr>
          <p:cNvPicPr>
            <a:picLocks noChangeAspect="1"/>
          </p:cNvPicPr>
          <p:nvPr/>
        </p:nvPicPr>
        <p:blipFill>
          <a:blip r:embed="rId2"/>
          <a:stretch>
            <a:fillRect/>
          </a:stretch>
        </p:blipFill>
        <p:spPr>
          <a:xfrm>
            <a:off x="742950" y="12700"/>
            <a:ext cx="10706100" cy="6832600"/>
          </a:xfrm>
          <a:prstGeom prst="rect">
            <a:avLst/>
          </a:prstGeom>
        </p:spPr>
      </p:pic>
    </p:spTree>
    <p:extLst>
      <p:ext uri="{BB962C8B-B14F-4D97-AF65-F5344CB8AC3E}">
        <p14:creationId xmlns:p14="http://schemas.microsoft.com/office/powerpoint/2010/main" val="3295770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oysterboat"/>
          <p:cNvPicPr>
            <a:picLocks noChangeAspect="1" noChangeArrowheads="1"/>
          </p:cNvPicPr>
          <p:nvPr/>
        </p:nvPicPr>
        <p:blipFill>
          <a:blip r:embed="rId2" cstate="print"/>
          <a:srcRect/>
          <a:stretch>
            <a:fillRect/>
          </a:stretch>
        </p:blipFill>
        <p:spPr bwMode="auto">
          <a:xfrm>
            <a:off x="2570413" y="4733107"/>
            <a:ext cx="3581400" cy="2133600"/>
          </a:xfrm>
          <a:prstGeom prst="rect">
            <a:avLst/>
          </a:prstGeom>
          <a:noFill/>
          <a:ln w="9525">
            <a:noFill/>
            <a:miter lim="800000"/>
            <a:headEnd/>
            <a:tailEnd/>
          </a:ln>
        </p:spPr>
      </p:pic>
      <p:sp>
        <p:nvSpPr>
          <p:cNvPr id="80899" name="Rectangle 4"/>
          <p:cNvSpPr>
            <a:spLocks noChangeArrowheads="1"/>
          </p:cNvSpPr>
          <p:nvPr/>
        </p:nvSpPr>
        <p:spPr bwMode="auto">
          <a:xfrm>
            <a:off x="5791200" y="6477000"/>
            <a:ext cx="609600" cy="381000"/>
          </a:xfrm>
          <a:prstGeom prst="rect">
            <a:avLst/>
          </a:prstGeom>
          <a:no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32DE5762-CE4F-47F8-A597-74C3334ADB49}"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pic>
        <p:nvPicPr>
          <p:cNvPr id="80900" name="Picture 5"/>
          <p:cNvPicPr>
            <a:picLocks noChangeAspect="1" noChangeArrowheads="1"/>
          </p:cNvPicPr>
          <p:nvPr/>
        </p:nvPicPr>
        <p:blipFill>
          <a:blip r:embed="rId3" cstate="print"/>
          <a:srcRect/>
          <a:stretch>
            <a:fillRect/>
          </a:stretch>
        </p:blipFill>
        <p:spPr bwMode="auto">
          <a:xfrm>
            <a:off x="0" y="0"/>
            <a:ext cx="3352800" cy="5142806"/>
          </a:xfrm>
          <a:prstGeom prst="rect">
            <a:avLst/>
          </a:prstGeom>
          <a:noFill/>
          <a:ln w="9525">
            <a:noFill/>
            <a:miter lim="800000"/>
            <a:headEnd/>
            <a:tailEnd/>
          </a:ln>
        </p:spPr>
      </p:pic>
      <p:pic>
        <p:nvPicPr>
          <p:cNvPr id="80901" name="Picture 6"/>
          <p:cNvPicPr>
            <a:picLocks noChangeAspect="1" noChangeArrowheads="1"/>
          </p:cNvPicPr>
          <p:nvPr/>
        </p:nvPicPr>
        <p:blipFill>
          <a:blip r:embed="rId4" cstate="print"/>
          <a:srcRect/>
          <a:stretch>
            <a:fillRect/>
          </a:stretch>
        </p:blipFill>
        <p:spPr bwMode="auto">
          <a:xfrm>
            <a:off x="5794342" y="-15498"/>
            <a:ext cx="6400800" cy="5044698"/>
          </a:xfrm>
          <a:prstGeom prst="rect">
            <a:avLst/>
          </a:prstGeom>
          <a:noFill/>
          <a:ln w="9525">
            <a:noFill/>
            <a:miter lim="800000"/>
            <a:headEnd/>
            <a:tailEnd/>
          </a:ln>
        </p:spPr>
      </p:pic>
      <p:pic>
        <p:nvPicPr>
          <p:cNvPr id="80902" name="Picture 7" descr="MCj04315480000[1]"/>
          <p:cNvPicPr>
            <a:picLocks noChangeAspect="1" noChangeArrowheads="1"/>
          </p:cNvPicPr>
          <p:nvPr/>
        </p:nvPicPr>
        <p:blipFill>
          <a:blip r:embed="rId5" cstate="print"/>
          <a:srcRect/>
          <a:stretch>
            <a:fillRect/>
          </a:stretch>
        </p:blipFill>
        <p:spPr bwMode="auto">
          <a:xfrm>
            <a:off x="10556842" y="-15498"/>
            <a:ext cx="1752600" cy="1752600"/>
          </a:xfrm>
          <a:prstGeom prst="rect">
            <a:avLst/>
          </a:prstGeom>
          <a:noFill/>
          <a:ln w="9525">
            <a:noFill/>
            <a:miter lim="800000"/>
            <a:headEnd/>
            <a:tailEnd/>
          </a:ln>
        </p:spPr>
      </p:pic>
      <p:pic>
        <p:nvPicPr>
          <p:cNvPr id="80903" name="Picture 8" descr="cbp_556"/>
          <p:cNvPicPr>
            <a:picLocks noChangeAspect="1" noChangeArrowheads="1"/>
          </p:cNvPicPr>
          <p:nvPr/>
        </p:nvPicPr>
        <p:blipFill>
          <a:blip r:embed="rId6" cstate="print"/>
          <a:srcRect/>
          <a:stretch>
            <a:fillRect/>
          </a:stretch>
        </p:blipFill>
        <p:spPr bwMode="auto">
          <a:xfrm>
            <a:off x="3277963" y="0"/>
            <a:ext cx="2591217" cy="3825436"/>
          </a:xfrm>
          <a:prstGeom prst="rect">
            <a:avLst/>
          </a:prstGeom>
          <a:noFill/>
          <a:ln w="9525">
            <a:noFill/>
            <a:miter lim="800000"/>
            <a:headEnd/>
            <a:tailEnd/>
          </a:ln>
        </p:spPr>
      </p:pic>
      <p:pic>
        <p:nvPicPr>
          <p:cNvPr id="80904" name="Picture 10" descr="bass_striped_denalsky_greg_1"/>
          <p:cNvPicPr>
            <a:picLocks noChangeAspect="1" noChangeArrowheads="1"/>
          </p:cNvPicPr>
          <p:nvPr/>
        </p:nvPicPr>
        <p:blipFill>
          <a:blip r:embed="rId7" cstate="print"/>
          <a:srcRect/>
          <a:stretch>
            <a:fillRect/>
          </a:stretch>
        </p:blipFill>
        <p:spPr bwMode="auto">
          <a:xfrm>
            <a:off x="3354370" y="3448073"/>
            <a:ext cx="2526467" cy="1659639"/>
          </a:xfrm>
          <a:prstGeom prst="rect">
            <a:avLst/>
          </a:prstGeom>
          <a:noFill/>
          <a:ln w="9525">
            <a:noFill/>
            <a:miter lim="800000"/>
            <a:headEnd/>
            <a:tailEnd/>
          </a:ln>
        </p:spPr>
      </p:pic>
      <p:pic>
        <p:nvPicPr>
          <p:cNvPr id="80905" name="Picture 9"/>
          <p:cNvPicPr>
            <a:picLocks noChangeAspect="1" noChangeArrowheads="1"/>
          </p:cNvPicPr>
          <p:nvPr/>
        </p:nvPicPr>
        <p:blipFill>
          <a:blip r:embed="rId8" cstate="print"/>
          <a:srcRect/>
          <a:stretch>
            <a:fillRect/>
          </a:stretch>
        </p:blipFill>
        <p:spPr bwMode="auto">
          <a:xfrm>
            <a:off x="-38100" y="4448721"/>
            <a:ext cx="3581400" cy="2389187"/>
          </a:xfrm>
          <a:prstGeom prst="rect">
            <a:avLst/>
          </a:prstGeom>
          <a:noFill/>
          <a:ln w="9525">
            <a:noFill/>
            <a:miter lim="800000"/>
            <a:headEnd/>
            <a:tailEnd/>
          </a:ln>
        </p:spPr>
      </p:pic>
      <p:pic>
        <p:nvPicPr>
          <p:cNvPr id="80906" name="Picture 8"/>
          <p:cNvPicPr>
            <a:picLocks noChangeAspect="1" noChangeArrowheads="1"/>
          </p:cNvPicPr>
          <p:nvPr/>
        </p:nvPicPr>
        <p:blipFill>
          <a:blip r:embed="rId9" cstate="print"/>
          <a:srcRect/>
          <a:stretch>
            <a:fillRect/>
          </a:stretch>
        </p:blipFill>
        <p:spPr bwMode="auto">
          <a:xfrm>
            <a:off x="6148707" y="4939645"/>
            <a:ext cx="4408135" cy="1918355"/>
          </a:xfrm>
          <a:prstGeom prst="rect">
            <a:avLst/>
          </a:prstGeom>
          <a:noFill/>
          <a:ln w="9525">
            <a:noFill/>
            <a:miter lim="800000"/>
            <a:headEnd/>
            <a:tailEnd/>
          </a:ln>
        </p:spPr>
      </p:pic>
      <p:pic>
        <p:nvPicPr>
          <p:cNvPr id="80907" name="Picture 2"/>
          <p:cNvPicPr>
            <a:picLocks noChangeAspect="1" noChangeArrowheads="1"/>
          </p:cNvPicPr>
          <p:nvPr/>
        </p:nvPicPr>
        <p:blipFill>
          <a:blip r:embed="rId10" cstate="print"/>
          <a:srcRect/>
          <a:stretch>
            <a:fillRect/>
          </a:stretch>
        </p:blipFill>
        <p:spPr bwMode="auto">
          <a:xfrm>
            <a:off x="8738338" y="4176074"/>
            <a:ext cx="3456804" cy="2676915"/>
          </a:xfrm>
          <a:prstGeom prst="rect">
            <a:avLst/>
          </a:prstGeom>
          <a:noFill/>
          <a:ln w="9525">
            <a:noFill/>
            <a:miter lim="800000"/>
            <a:headEnd/>
            <a:tailEnd/>
          </a:ln>
        </p:spPr>
      </p:pic>
      <p:sp>
        <p:nvSpPr>
          <p:cNvPr id="3" name="TextBox 2"/>
          <p:cNvSpPr txBox="1"/>
          <p:nvPr/>
        </p:nvSpPr>
        <p:spPr>
          <a:xfrm>
            <a:off x="6908669" y="197962"/>
            <a:ext cx="36481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2768324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72498-9A9B-44D3-B885-D556252419F3}"/>
              </a:ext>
            </a:extLst>
          </p:cNvPr>
          <p:cNvSpPr>
            <a:spLocks noGrp="1"/>
          </p:cNvSpPr>
          <p:nvPr>
            <p:ph type="title"/>
          </p:nvPr>
        </p:nvSpPr>
        <p:spPr>
          <a:solidFill>
            <a:schemeClr val="bg2">
              <a:lumMod val="50000"/>
            </a:schemeClr>
          </a:solidFill>
        </p:spPr>
        <p:txBody>
          <a:bodyPr/>
          <a:lstStyle/>
          <a:p>
            <a:r>
              <a:rPr lang="en-US" dirty="0">
                <a:solidFill>
                  <a:schemeClr val="accent1">
                    <a:lumMod val="60000"/>
                    <a:lumOff val="40000"/>
                  </a:schemeClr>
                </a:solidFill>
              </a:rPr>
              <a:t>Phase III Watershed Implementation Plans</a:t>
            </a:r>
          </a:p>
        </p:txBody>
      </p:sp>
      <p:sp>
        <p:nvSpPr>
          <p:cNvPr id="3" name="Content Placeholder 2">
            <a:extLst>
              <a:ext uri="{FF2B5EF4-FFF2-40B4-BE49-F238E27FC236}">
                <a16:creationId xmlns:a16="http://schemas.microsoft.com/office/drawing/2014/main" xmlns="" id="{E127E839-4194-4F05-8BBB-C7FC4DD995F0}"/>
              </a:ext>
            </a:extLst>
          </p:cNvPr>
          <p:cNvSpPr>
            <a:spLocks noGrp="1"/>
          </p:cNvSpPr>
          <p:nvPr>
            <p:ph idx="1"/>
          </p:nvPr>
        </p:nvSpPr>
        <p:spPr>
          <a:xfrm>
            <a:off x="838200" y="1825625"/>
            <a:ext cx="6848061" cy="4351338"/>
          </a:xfrm>
          <a:solidFill>
            <a:schemeClr val="bg2">
              <a:lumMod val="90000"/>
            </a:schemeClr>
          </a:solidFill>
        </p:spPr>
        <p:txBody>
          <a:bodyPr/>
          <a:lstStyle/>
          <a:p>
            <a:r>
              <a:rPr lang="en-US" dirty="0"/>
              <a:t>Timeline</a:t>
            </a:r>
          </a:p>
          <a:p>
            <a:r>
              <a:rPr lang="en-US" dirty="0" err="1"/>
              <a:t>Conowingo</a:t>
            </a:r>
            <a:r>
              <a:rPr lang="en-US" dirty="0"/>
              <a:t> Watershed Implementation Plan</a:t>
            </a:r>
          </a:p>
          <a:p>
            <a:r>
              <a:rPr lang="en-US" dirty="0"/>
              <a:t>Climate Change</a:t>
            </a:r>
          </a:p>
          <a:p>
            <a:r>
              <a:rPr lang="en-US" dirty="0"/>
              <a:t>Growth in pollution load</a:t>
            </a:r>
          </a:p>
          <a:p>
            <a:r>
              <a:rPr lang="en-US" dirty="0"/>
              <a:t>Local Area Goals</a:t>
            </a:r>
          </a:p>
          <a:p>
            <a:r>
              <a:rPr lang="en-US" dirty="0"/>
              <a:t>BMP Verification</a:t>
            </a:r>
          </a:p>
        </p:txBody>
      </p:sp>
      <p:pic>
        <p:nvPicPr>
          <p:cNvPr id="7" name="Picture 6">
            <a:extLst>
              <a:ext uri="{FF2B5EF4-FFF2-40B4-BE49-F238E27FC236}">
                <a16:creationId xmlns:a16="http://schemas.microsoft.com/office/drawing/2014/main" xmlns="" id="{6D4F96BF-73C5-485E-9DA2-B315AD55C6FD}"/>
              </a:ext>
            </a:extLst>
          </p:cNvPr>
          <p:cNvPicPr>
            <a:picLocks noChangeAspect="1"/>
          </p:cNvPicPr>
          <p:nvPr/>
        </p:nvPicPr>
        <p:blipFill>
          <a:blip r:embed="rId2"/>
          <a:stretch>
            <a:fillRect/>
          </a:stretch>
        </p:blipFill>
        <p:spPr>
          <a:xfrm>
            <a:off x="7086600" y="3249637"/>
            <a:ext cx="4267200" cy="3200400"/>
          </a:xfrm>
          <a:prstGeom prst="rect">
            <a:avLst/>
          </a:prstGeom>
        </p:spPr>
      </p:pic>
    </p:spTree>
    <p:extLst>
      <p:ext uri="{BB962C8B-B14F-4D97-AF65-F5344CB8AC3E}">
        <p14:creationId xmlns:p14="http://schemas.microsoft.com/office/powerpoint/2010/main" val="16943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1DB7C82F-AB7E-4F0C-B829-FA1B9C4151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F55FFF17-D3D5-4F58-BA56-54EA901CE0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8EF29256-D9D3-4E25-B714-CB5F21F9D8CC}"/>
              </a:ext>
            </a:extLst>
          </p:cNvPr>
          <p:cNvPicPr>
            <a:picLocks noChangeAspect="1"/>
          </p:cNvPicPr>
          <p:nvPr/>
        </p:nvPicPr>
        <p:blipFill>
          <a:blip r:embed="rId3"/>
          <a:stretch>
            <a:fillRect/>
          </a:stretch>
        </p:blipFill>
        <p:spPr>
          <a:xfrm>
            <a:off x="6828827" y="2257120"/>
            <a:ext cx="4448774" cy="2591410"/>
          </a:xfrm>
          <a:prstGeom prst="rect">
            <a:avLst/>
          </a:prstGeom>
        </p:spPr>
      </p:pic>
      <p:sp>
        <p:nvSpPr>
          <p:cNvPr id="2" name="Title 1">
            <a:extLst>
              <a:ext uri="{FF2B5EF4-FFF2-40B4-BE49-F238E27FC236}">
                <a16:creationId xmlns:a16="http://schemas.microsoft.com/office/drawing/2014/main" xmlns="" id="{EED5A9A6-F4A0-47BE-819A-5236AE06309F}"/>
              </a:ext>
            </a:extLst>
          </p:cNvPr>
          <p:cNvSpPr>
            <a:spLocks noGrp="1"/>
          </p:cNvSpPr>
          <p:nvPr>
            <p:ph type="title"/>
          </p:nvPr>
        </p:nvSpPr>
        <p:spPr>
          <a:xfrm>
            <a:off x="804673" y="1409700"/>
            <a:ext cx="4152900" cy="2809875"/>
          </a:xfrm>
        </p:spPr>
        <p:txBody>
          <a:bodyPr vert="horz" lIns="91440" tIns="45720" rIns="91440" bIns="45720" rtlCol="0" anchor="b">
            <a:normAutofit/>
          </a:bodyPr>
          <a:lstStyle/>
          <a:p>
            <a:r>
              <a:rPr lang="en-US" sz="4600" kern="1200">
                <a:solidFill>
                  <a:schemeClr val="bg1">
                    <a:lumMod val="85000"/>
                    <a:lumOff val="15000"/>
                  </a:schemeClr>
                </a:solidFill>
                <a:latin typeface="+mj-lt"/>
                <a:ea typeface="+mj-ea"/>
                <a:cs typeface="+mj-cs"/>
              </a:rPr>
              <a:t>Conowingo Watershed Implementation Plan</a:t>
            </a:r>
          </a:p>
        </p:txBody>
      </p:sp>
    </p:spTree>
    <p:extLst>
      <p:ext uri="{BB962C8B-B14F-4D97-AF65-F5344CB8AC3E}">
        <p14:creationId xmlns:p14="http://schemas.microsoft.com/office/powerpoint/2010/main" val="395633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xmlns="" id="{76E6212F-EB21-4328-8386-832840CB43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Top Corners Rounded 10">
            <a:extLst>
              <a:ext uri="{FF2B5EF4-FFF2-40B4-BE49-F238E27FC236}">
                <a16:creationId xmlns:a16="http://schemas.microsoft.com/office/drawing/2014/main" xmlns="" id="{9E74304E-CF2D-41E1-92CF-7FC508311B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xmlns="" id="{4717401F-8127-4697-8085-3D6C69B5D25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D8C41CE7-A0D9-44E1-A9E8-6DB9CD706121}"/>
              </a:ext>
            </a:extLst>
          </p:cNvPr>
          <p:cNvPicPr>
            <a:picLocks noChangeAspect="1"/>
          </p:cNvPicPr>
          <p:nvPr/>
        </p:nvPicPr>
        <p:blipFill>
          <a:blip r:embed="rId3"/>
          <a:stretch>
            <a:fillRect/>
          </a:stretch>
        </p:blipFill>
        <p:spPr>
          <a:xfrm>
            <a:off x="5203767" y="1175222"/>
            <a:ext cx="6542117" cy="4350507"/>
          </a:xfrm>
          <a:prstGeom prst="rect">
            <a:avLst/>
          </a:prstGeom>
        </p:spPr>
      </p:pic>
      <p:sp>
        <p:nvSpPr>
          <p:cNvPr id="3" name="Title 1">
            <a:extLst>
              <a:ext uri="{FF2B5EF4-FFF2-40B4-BE49-F238E27FC236}">
                <a16:creationId xmlns:a16="http://schemas.microsoft.com/office/drawing/2014/main" xmlns="" id="{D863C9F2-5AAE-4D7D-872F-C996F52D9965}"/>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3400" b="1" kern="1200">
                <a:solidFill>
                  <a:schemeClr val="bg1"/>
                </a:solidFill>
                <a:latin typeface="+mj-lt"/>
                <a:ea typeface="+mj-ea"/>
                <a:cs typeface="+mj-cs"/>
              </a:rPr>
              <a:t>Factoring Climate Change Considerations into the Phase III Watershed Implementation Plans</a:t>
            </a:r>
            <a:endParaRPr lang="en-US" sz="3400" kern="1200">
              <a:solidFill>
                <a:schemeClr val="bg1"/>
              </a:solidFill>
              <a:latin typeface="+mj-lt"/>
              <a:ea typeface="+mj-ea"/>
              <a:cs typeface="+mj-cs"/>
            </a:endParaRPr>
          </a:p>
        </p:txBody>
      </p:sp>
    </p:spTree>
    <p:extLst>
      <p:ext uri="{BB962C8B-B14F-4D97-AF65-F5344CB8AC3E}">
        <p14:creationId xmlns:p14="http://schemas.microsoft.com/office/powerpoint/2010/main" val="345950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B7ECC-8B60-409F-848A-7F5234678F3E}"/>
              </a:ext>
            </a:extLst>
          </p:cNvPr>
          <p:cNvSpPr>
            <a:spLocks noGrp="1"/>
          </p:cNvSpPr>
          <p:nvPr>
            <p:ph type="title"/>
          </p:nvPr>
        </p:nvSpPr>
        <p:spPr>
          <a:xfrm>
            <a:off x="633249" y="2166332"/>
            <a:ext cx="3844159" cy="2701271"/>
          </a:xfrm>
          <a:solidFill>
            <a:schemeClr val="bg2">
              <a:lumMod val="50000"/>
            </a:schemeClr>
          </a:solidFill>
        </p:spPr>
        <p:txBody>
          <a:bodyPr>
            <a:normAutofit fontScale="90000"/>
          </a:bodyPr>
          <a:lstStyle/>
          <a:p>
            <a:pPr algn="ctr"/>
            <a:r>
              <a:rPr lang="en-US" dirty="0">
                <a:solidFill>
                  <a:schemeClr val="accent1">
                    <a:lumMod val="20000"/>
                    <a:lumOff val="80000"/>
                  </a:schemeClr>
                </a:solidFill>
              </a:rPr>
              <a:t> </a:t>
            </a:r>
            <a:r>
              <a:rPr lang="en-US" b="1" dirty="0">
                <a:solidFill>
                  <a:schemeClr val="accent1">
                    <a:lumMod val="20000"/>
                    <a:lumOff val="80000"/>
                  </a:schemeClr>
                </a:solidFill>
              </a:rPr>
              <a:t>1. </a:t>
            </a:r>
            <a:br>
              <a:rPr lang="en-US" b="1" dirty="0">
                <a:solidFill>
                  <a:schemeClr val="accent1">
                    <a:lumMod val="20000"/>
                    <a:lumOff val="80000"/>
                  </a:schemeClr>
                </a:solidFill>
              </a:rPr>
            </a:br>
            <a:r>
              <a:rPr lang="en-US" b="1" dirty="0">
                <a:solidFill>
                  <a:schemeClr val="accent1">
                    <a:lumMod val="20000"/>
                    <a:lumOff val="80000"/>
                  </a:schemeClr>
                </a:solidFill>
              </a:rPr>
              <a:t>Incorporate Climate Change in the Phase III WIPs </a:t>
            </a:r>
            <a:endParaRPr lang="en-US"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xmlns="" id="{C69FE06B-4395-41A9-8CC1-1A780799F515}"/>
              </a:ext>
            </a:extLst>
          </p:cNvPr>
          <p:cNvSpPr>
            <a:spLocks noGrp="1"/>
          </p:cNvSpPr>
          <p:nvPr>
            <p:ph idx="1"/>
          </p:nvPr>
        </p:nvSpPr>
        <p:spPr>
          <a:xfrm>
            <a:off x="5281448" y="365124"/>
            <a:ext cx="6589986" cy="6303689"/>
          </a:xfrm>
          <a:solidFill>
            <a:schemeClr val="bg1">
              <a:lumMod val="85000"/>
            </a:schemeClr>
          </a:solidFill>
        </p:spPr>
        <p:txBody>
          <a:bodyPr>
            <a:normAutofit/>
          </a:bodyPr>
          <a:lstStyle/>
          <a:p>
            <a:pPr marL="0" indent="0">
              <a:buNone/>
            </a:pPr>
            <a:r>
              <a:rPr lang="en-US" dirty="0"/>
              <a:t> </a:t>
            </a:r>
          </a:p>
          <a:p>
            <a:pPr marL="0" indent="0">
              <a:buNone/>
            </a:pPr>
            <a:r>
              <a:rPr lang="en-US" dirty="0"/>
              <a:t>Include a narrative strategy in the Phase III WIPs that describes the state and local jurisdictions’ </a:t>
            </a:r>
            <a:r>
              <a:rPr lang="en-US" dirty="0">
                <a:solidFill>
                  <a:schemeClr val="accent4">
                    <a:lumMod val="75000"/>
                  </a:schemeClr>
                </a:solidFill>
              </a:rPr>
              <a:t>current action plans </a:t>
            </a:r>
            <a:r>
              <a:rPr lang="en-US" dirty="0"/>
              <a:t>and strategies to address climate change and commit to adopting climate change </a:t>
            </a:r>
            <a:r>
              <a:rPr lang="en-US" dirty="0">
                <a:solidFill>
                  <a:schemeClr val="accent4">
                    <a:lumMod val="75000"/>
                  </a:schemeClr>
                </a:solidFill>
              </a:rPr>
              <a:t>targets</a:t>
            </a:r>
            <a:r>
              <a:rPr lang="en-US" dirty="0"/>
              <a:t> </a:t>
            </a:r>
            <a:r>
              <a:rPr lang="en-US" dirty="0">
                <a:solidFill>
                  <a:schemeClr val="accent4">
                    <a:lumMod val="75000"/>
                  </a:schemeClr>
                </a:solidFill>
              </a:rPr>
              <a:t>by 2021</a:t>
            </a:r>
            <a:r>
              <a:rPr lang="en-US" dirty="0"/>
              <a:t>, employing the Partnership’s suite of models that factor in climate change and other relevant local information.  Acknowledging the challenges that lie ahead, </a:t>
            </a:r>
            <a:r>
              <a:rPr lang="en-US" dirty="0">
                <a:solidFill>
                  <a:schemeClr val="accent4">
                    <a:lumMod val="75000"/>
                  </a:schemeClr>
                </a:solidFill>
              </a:rPr>
              <a:t>reference</a:t>
            </a:r>
            <a:r>
              <a:rPr lang="en-US" dirty="0"/>
              <a:t> the </a:t>
            </a:r>
            <a:r>
              <a:rPr lang="en-US" i="1" dirty="0"/>
              <a:t>preliminary</a:t>
            </a:r>
            <a:r>
              <a:rPr lang="en-US" dirty="0"/>
              <a:t> modeling estimates attributable to climate change by 2025 to be roughly an additional </a:t>
            </a:r>
            <a:r>
              <a:rPr lang="en-US" dirty="0">
                <a:solidFill>
                  <a:schemeClr val="accent4">
                    <a:lumMod val="75000"/>
                  </a:schemeClr>
                </a:solidFill>
              </a:rPr>
              <a:t>9 million pounds of nitrogen and 0.5 million pounds of phosphorus. </a:t>
            </a:r>
          </a:p>
          <a:p>
            <a:endParaRPr lang="en-US" dirty="0"/>
          </a:p>
        </p:txBody>
      </p:sp>
    </p:spTree>
    <p:extLst>
      <p:ext uri="{BB962C8B-B14F-4D97-AF65-F5344CB8AC3E}">
        <p14:creationId xmlns:p14="http://schemas.microsoft.com/office/powerpoint/2010/main" val="342618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B7ECC-8B60-409F-848A-7F5234678F3E}"/>
              </a:ext>
            </a:extLst>
          </p:cNvPr>
          <p:cNvSpPr>
            <a:spLocks noGrp="1"/>
          </p:cNvSpPr>
          <p:nvPr>
            <p:ph type="title"/>
          </p:nvPr>
        </p:nvSpPr>
        <p:spPr>
          <a:xfrm>
            <a:off x="283780" y="2390213"/>
            <a:ext cx="4461642" cy="2269277"/>
          </a:xfrm>
          <a:solidFill>
            <a:schemeClr val="bg2">
              <a:lumMod val="50000"/>
            </a:schemeClr>
          </a:solidFill>
        </p:spPr>
        <p:txBody>
          <a:bodyPr>
            <a:normAutofit/>
          </a:bodyPr>
          <a:lstStyle/>
          <a:p>
            <a:pPr algn="ctr"/>
            <a:r>
              <a:rPr lang="en-US" b="1" dirty="0">
                <a:solidFill>
                  <a:schemeClr val="accent1">
                    <a:lumMod val="20000"/>
                    <a:lumOff val="80000"/>
                  </a:schemeClr>
                </a:solidFill>
              </a:rPr>
              <a:t>2. </a:t>
            </a:r>
            <a:br>
              <a:rPr lang="en-US" b="1" dirty="0">
                <a:solidFill>
                  <a:schemeClr val="accent1">
                    <a:lumMod val="20000"/>
                    <a:lumOff val="80000"/>
                  </a:schemeClr>
                </a:solidFill>
              </a:rPr>
            </a:br>
            <a:r>
              <a:rPr lang="en-US" b="1" dirty="0">
                <a:solidFill>
                  <a:schemeClr val="accent1">
                    <a:lumMod val="20000"/>
                    <a:lumOff val="80000"/>
                  </a:schemeClr>
                </a:solidFill>
              </a:rPr>
              <a:t>Understand the Science </a:t>
            </a:r>
            <a:endParaRPr lang="en-US" dirty="0"/>
          </a:p>
        </p:txBody>
      </p:sp>
      <p:sp>
        <p:nvSpPr>
          <p:cNvPr id="3" name="Content Placeholder 2">
            <a:extLst>
              <a:ext uri="{FF2B5EF4-FFF2-40B4-BE49-F238E27FC236}">
                <a16:creationId xmlns:a16="http://schemas.microsoft.com/office/drawing/2014/main" xmlns="" id="{C69FE06B-4395-41A9-8CC1-1A780799F515}"/>
              </a:ext>
            </a:extLst>
          </p:cNvPr>
          <p:cNvSpPr>
            <a:spLocks noGrp="1"/>
          </p:cNvSpPr>
          <p:nvPr>
            <p:ph idx="1"/>
          </p:nvPr>
        </p:nvSpPr>
        <p:spPr>
          <a:xfrm>
            <a:off x="5044967" y="365125"/>
            <a:ext cx="6794936" cy="6319454"/>
          </a:xfrm>
          <a:solidFill>
            <a:schemeClr val="bg2"/>
          </a:solidFill>
        </p:spPr>
        <p:txBody>
          <a:bodyPr>
            <a:normAutofit fontScale="85000" lnSpcReduction="20000"/>
          </a:bodyPr>
          <a:lstStyle/>
          <a:p>
            <a:pPr lvl="0"/>
            <a:r>
              <a:rPr lang="en-US" dirty="0"/>
              <a:t>By refining the climate modeling and assessment framework, continue to sharpen the understanding of the science, the impacts of climate change, and any research gaps and needs. </a:t>
            </a:r>
          </a:p>
          <a:p>
            <a:pPr lvl="0"/>
            <a:r>
              <a:rPr lang="en-US" dirty="0"/>
              <a:t>Develop an estimate of pollutant load changes (nitrogen, phosphorus, and sediment) due to 2025 climate change conditions. </a:t>
            </a:r>
          </a:p>
          <a:p>
            <a:pPr lvl="0"/>
            <a:r>
              <a:rPr lang="en-US" dirty="0"/>
              <a:t>Develop a better understanding of BMP responses, including new, enhanced and resilient BMPs, to better address climate change conditions such as increased storm intensity. </a:t>
            </a:r>
          </a:p>
          <a:p>
            <a:pPr lvl="0"/>
            <a:r>
              <a:rPr lang="en-US" dirty="0"/>
              <a:t>In </a:t>
            </a:r>
            <a:r>
              <a:rPr lang="en-US" dirty="0">
                <a:solidFill>
                  <a:schemeClr val="accent4">
                    <a:lumMod val="75000"/>
                  </a:schemeClr>
                </a:solidFill>
              </a:rPr>
              <a:t>March 2021</a:t>
            </a:r>
            <a:r>
              <a:rPr lang="en-US" dirty="0"/>
              <a:t>, the Partnership will consider results of updated methods, techniques, and studies and refine  estimated loads due to climate change for each jurisdiction. </a:t>
            </a:r>
          </a:p>
          <a:p>
            <a:pPr lvl="0"/>
            <a:r>
              <a:rPr lang="en-US" dirty="0"/>
              <a:t>In </a:t>
            </a:r>
            <a:r>
              <a:rPr lang="en-US" dirty="0">
                <a:solidFill>
                  <a:schemeClr val="accent4">
                    <a:lumMod val="75000"/>
                  </a:schemeClr>
                </a:solidFill>
              </a:rPr>
              <a:t>September 2021</a:t>
            </a:r>
            <a:r>
              <a:rPr lang="en-US" dirty="0"/>
              <a:t> jurisdictions will account for additional nutrient and sediment pollutant loads due to 2025 climate change conditions in a Phase III WIP addendum and/or </a:t>
            </a:r>
            <a:r>
              <a:rPr lang="en-US" dirty="0">
                <a:solidFill>
                  <a:schemeClr val="accent4">
                    <a:lumMod val="75000"/>
                  </a:schemeClr>
                </a:solidFill>
              </a:rPr>
              <a:t>2-year milestones beginning in 2022</a:t>
            </a:r>
            <a:r>
              <a:rPr lang="en-US" dirty="0"/>
              <a:t>. </a:t>
            </a:r>
          </a:p>
          <a:p>
            <a:endParaRPr lang="en-US" dirty="0"/>
          </a:p>
        </p:txBody>
      </p:sp>
    </p:spTree>
    <p:extLst>
      <p:ext uri="{BB962C8B-B14F-4D97-AF65-F5344CB8AC3E}">
        <p14:creationId xmlns:p14="http://schemas.microsoft.com/office/powerpoint/2010/main" val="1592418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96CCF-78D9-40B6-A7E4-6302A4486C6C}"/>
              </a:ext>
            </a:extLst>
          </p:cNvPr>
          <p:cNvSpPr>
            <a:spLocks noGrp="1"/>
          </p:cNvSpPr>
          <p:nvPr>
            <p:ph type="title"/>
          </p:nvPr>
        </p:nvSpPr>
        <p:spPr>
          <a:xfrm>
            <a:off x="425668" y="2350322"/>
            <a:ext cx="4587765" cy="2267716"/>
          </a:xfrm>
          <a:solidFill>
            <a:schemeClr val="bg2">
              <a:lumMod val="50000"/>
            </a:schemeClr>
          </a:solidFill>
          <a:ln>
            <a:solidFill>
              <a:schemeClr val="bg2">
                <a:lumMod val="75000"/>
              </a:schemeClr>
            </a:solidFill>
          </a:ln>
        </p:spPr>
        <p:txBody>
          <a:bodyPr>
            <a:normAutofit fontScale="90000"/>
          </a:bodyPr>
          <a:lstStyle/>
          <a:p>
            <a:pPr algn="ctr"/>
            <a:r>
              <a:rPr lang="en-US" b="1" dirty="0">
                <a:solidFill>
                  <a:schemeClr val="accent1">
                    <a:lumMod val="20000"/>
                    <a:lumOff val="80000"/>
                  </a:schemeClr>
                </a:solidFill>
              </a:rPr>
              <a:t>3. </a:t>
            </a:r>
            <a:br>
              <a:rPr lang="en-US" b="1" dirty="0">
                <a:solidFill>
                  <a:schemeClr val="accent1">
                    <a:lumMod val="20000"/>
                    <a:lumOff val="80000"/>
                  </a:schemeClr>
                </a:solidFill>
              </a:rPr>
            </a:br>
            <a:r>
              <a:rPr lang="en-US" b="1" dirty="0">
                <a:solidFill>
                  <a:schemeClr val="accent1">
                    <a:lumMod val="20000"/>
                    <a:lumOff val="80000"/>
                  </a:schemeClr>
                </a:solidFill>
              </a:rPr>
              <a:t>Incorporate into Milestones </a:t>
            </a:r>
            <a:r>
              <a:rPr lang="en-US" dirty="0">
                <a:solidFill>
                  <a:schemeClr val="accent1">
                    <a:lumMod val="20000"/>
                    <a:lumOff val="80000"/>
                  </a:schemeClr>
                </a:solidFill>
              </a:rPr>
              <a:t/>
            </a:r>
            <a:br>
              <a:rPr lang="en-US" dirty="0">
                <a:solidFill>
                  <a:schemeClr val="accent1">
                    <a:lumMod val="20000"/>
                    <a:lumOff val="80000"/>
                  </a:schemeClr>
                </a:solidFill>
              </a:rPr>
            </a:br>
            <a:endParaRPr lang="en-US"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xmlns="" id="{E97FE777-837A-4607-8FC6-5D7426296C7F}"/>
              </a:ext>
            </a:extLst>
          </p:cNvPr>
          <p:cNvSpPr>
            <a:spLocks noGrp="1"/>
          </p:cNvSpPr>
          <p:nvPr>
            <p:ph idx="1"/>
          </p:nvPr>
        </p:nvSpPr>
        <p:spPr>
          <a:xfrm>
            <a:off x="5376041" y="1"/>
            <a:ext cx="6815959" cy="6858000"/>
          </a:xfrm>
          <a:solidFill>
            <a:schemeClr val="bg2"/>
          </a:solidFill>
        </p:spPr>
        <p:txBody>
          <a:bodyPr>
            <a:normAutofit/>
          </a:bodyPr>
          <a:lstStyle/>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lang="en-US" dirty="0"/>
              <a:t>Starting with the </a:t>
            </a:r>
            <a:r>
              <a:rPr lang="en-US" dirty="0">
                <a:solidFill>
                  <a:schemeClr val="accent4">
                    <a:lumMod val="75000"/>
                  </a:schemeClr>
                </a:solidFill>
              </a:rPr>
              <a:t>2022-2023 milestones</a:t>
            </a:r>
            <a:r>
              <a:rPr lang="en-US" dirty="0"/>
              <a:t>, the Partnership will determine how climate change will impact the BMPs included in the WIPs and address these vulnerabilities in the two-year milestones. </a:t>
            </a:r>
          </a:p>
          <a:p>
            <a:endParaRPr lang="en-US" dirty="0"/>
          </a:p>
        </p:txBody>
      </p:sp>
    </p:spTree>
    <p:extLst>
      <p:ext uri="{BB962C8B-B14F-4D97-AF65-F5344CB8AC3E}">
        <p14:creationId xmlns:p14="http://schemas.microsoft.com/office/powerpoint/2010/main" val="4216860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3601"/>
            <a:ext cx="5312979" cy="3184634"/>
          </a:xfrm>
          <a:solidFill>
            <a:schemeClr val="bg2">
              <a:lumMod val="50000"/>
            </a:schemeClr>
          </a:solidFill>
        </p:spPr>
        <p:txBody>
          <a:bodyPr>
            <a:normAutofit/>
          </a:bodyPr>
          <a:lstStyle/>
          <a:p>
            <a:pPr algn="ctr"/>
            <a:r>
              <a:rPr lang="en-US" b="1" dirty="0">
                <a:solidFill>
                  <a:schemeClr val="accent1">
                    <a:lumMod val="20000"/>
                    <a:lumOff val="80000"/>
                  </a:schemeClr>
                </a:solidFill>
                <a:latin typeface="+mn-lt"/>
              </a:rPr>
              <a:t>PSC Policy Decisions: Accounting for Growth in Pollution Load</a:t>
            </a:r>
          </a:p>
        </p:txBody>
      </p:sp>
      <p:sp>
        <p:nvSpPr>
          <p:cNvPr id="3" name="Content Placeholder 2"/>
          <p:cNvSpPr>
            <a:spLocks noGrp="1"/>
          </p:cNvSpPr>
          <p:nvPr>
            <p:ph idx="1"/>
          </p:nvPr>
        </p:nvSpPr>
        <p:spPr>
          <a:xfrm>
            <a:off x="5423338" y="110360"/>
            <a:ext cx="6580069" cy="6611116"/>
          </a:xfrm>
          <a:solidFill>
            <a:schemeClr val="bg2">
              <a:lumMod val="90000"/>
            </a:schemeClr>
          </a:solidFill>
        </p:spPr>
        <p:txBody>
          <a:bodyPr>
            <a:normAutofit/>
          </a:bodyPr>
          <a:lstStyle/>
          <a:p>
            <a:pPr marL="0" indent="0">
              <a:buNone/>
            </a:pPr>
            <a:r>
              <a:rPr lang="en-US" sz="3800" dirty="0"/>
              <a:t>Approved the Water Quality Goal Implementation Team’s recommended use of </a:t>
            </a:r>
            <a:r>
              <a:rPr lang="en-US" sz="3800" dirty="0">
                <a:solidFill>
                  <a:schemeClr val="accent4">
                    <a:lumMod val="75000"/>
                  </a:schemeClr>
                </a:solidFill>
              </a:rPr>
              <a:t>2025 projected conditions</a:t>
            </a:r>
            <a:r>
              <a:rPr lang="en-US" sz="3800" dirty="0">
                <a:solidFill>
                  <a:schemeClr val="accent4">
                    <a:lumMod val="40000"/>
                    <a:lumOff val="60000"/>
                  </a:schemeClr>
                </a:solidFill>
              </a:rPr>
              <a:t> </a:t>
            </a:r>
            <a:r>
              <a:rPr lang="en-US" sz="3800" dirty="0"/>
              <a:t>(based on the current zoning scenario) to account for growth in the development and implementation of the jurisdictions’ Phase III WIPs and two-year milestones</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A8328EF-C2C8-4861-B0DA-8100FEBAF165}" type="slidenum">
              <a:rPr lang="en-US" smtClean="0">
                <a:solidFill>
                  <a:prstClr val="black">
                    <a:tint val="75000"/>
                  </a:prstClr>
                </a:solidFill>
              </a:rPr>
              <a:pPr>
                <a:defRPr/>
              </a:pPr>
              <a:t>9</a:t>
            </a:fld>
            <a:endParaRPr lang="en-US">
              <a:solidFill>
                <a:prstClr val="black">
                  <a:tint val="75000"/>
                </a:prstClr>
              </a:solidFill>
            </a:endParaRPr>
          </a:p>
        </p:txBody>
      </p:sp>
    </p:spTree>
    <p:extLst>
      <p:ext uri="{BB962C8B-B14F-4D97-AF65-F5344CB8AC3E}">
        <p14:creationId xmlns:p14="http://schemas.microsoft.com/office/powerpoint/2010/main" val="618793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1482</Words>
  <Application>Microsoft Office PowerPoint</Application>
  <PresentationFormat>Widescreen</PresentationFormat>
  <Paragraphs>280</Paragraphs>
  <Slides>27</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ff61</vt:lpstr>
      <vt:lpstr>Times New Roman</vt:lpstr>
      <vt:lpstr>Wingdings</vt:lpstr>
      <vt:lpstr>Office Theme</vt:lpstr>
      <vt:lpstr>1_Office Theme</vt:lpstr>
      <vt:lpstr>2_Office Theme</vt:lpstr>
      <vt:lpstr>Local Government Advisory Committee Updates</vt:lpstr>
      <vt:lpstr>2018-2019  CBP PRIORITIES</vt:lpstr>
      <vt:lpstr>Phase III Watershed Implementation Plans</vt:lpstr>
      <vt:lpstr>Conowingo Watershed Implementation Plan</vt:lpstr>
      <vt:lpstr>Factoring Climate Change Considerations into the Phase III Watershed Implementation Plans</vt:lpstr>
      <vt:lpstr> 1.  Incorporate Climate Change in the Phase III WIPs </vt:lpstr>
      <vt:lpstr>2.  Understand the Science </vt:lpstr>
      <vt:lpstr>3.  Incorporate into Milestones  </vt:lpstr>
      <vt:lpstr>PSC Policy Decisions: Accounting for Growth in Pollution Load</vt:lpstr>
      <vt:lpstr>PSC Policy Decisions: Accounting for Growth</vt:lpstr>
      <vt:lpstr>BMP Verification</vt:lpstr>
      <vt:lpstr>PowerPoint Presentation</vt:lpstr>
      <vt:lpstr>PowerPoint Presentation</vt:lpstr>
      <vt:lpstr>PowerPoint Presentation</vt:lpstr>
      <vt:lpstr>HOW</vt:lpstr>
      <vt:lpstr>PowerPoint Presentation</vt:lpstr>
      <vt:lpstr>FY 2017 – 2019 CBP Budget and Funding Levels</vt:lpstr>
      <vt:lpstr>FY 18 Federal Budget </vt:lpstr>
      <vt:lpstr>FY 17 Budget Highlights</vt:lpstr>
      <vt:lpstr>       FY 2019 CBP PresBud CBP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Gattis</dc:creator>
  <cp:lastModifiedBy>Jennifer Starr</cp:lastModifiedBy>
  <cp:revision>29</cp:revision>
  <dcterms:created xsi:type="dcterms:W3CDTF">2018-03-15T18:26:08Z</dcterms:created>
  <dcterms:modified xsi:type="dcterms:W3CDTF">2018-03-21T16:16:03Z</dcterms:modified>
</cp:coreProperties>
</file>