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  <p:sldMasterId id="2147483660" r:id="rId4"/>
  </p:sldMasterIdLst>
  <p:notesMasterIdLst>
    <p:notesMasterId r:id="rId20"/>
  </p:notesMasterIdLst>
  <p:sldIdLst>
    <p:sldId id="278" r:id="rId5"/>
    <p:sldId id="272" r:id="rId6"/>
    <p:sldId id="276" r:id="rId7"/>
    <p:sldId id="279" r:id="rId8"/>
    <p:sldId id="269" r:id="rId9"/>
    <p:sldId id="270" r:id="rId10"/>
    <p:sldId id="257" r:id="rId11"/>
    <p:sldId id="265" r:id="rId12"/>
    <p:sldId id="264" r:id="rId13"/>
    <p:sldId id="268" r:id="rId14"/>
    <p:sldId id="274" r:id="rId15"/>
    <p:sldId id="273" r:id="rId16"/>
    <p:sldId id="280" r:id="rId17"/>
    <p:sldId id="275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1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865FA-EFE9-4344-A925-4D71364BA624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8ABEE-4E8F-409C-9C19-19F511BDA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34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DF6DFB-03AF-4FEF-9D06-ACA2CC43A529}" type="slidenum">
              <a:rPr lang="en-US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464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8FE30-1C49-48D1-87E9-FE0E46E7737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40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C4FD-4138-43C5-8DE6-ED0892FACD2C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AA28-9F1E-4EF2-B877-D2F67E519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541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C4FD-4138-43C5-8DE6-ED0892FACD2C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AA28-9F1E-4EF2-B877-D2F67E519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159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C4FD-4138-43C5-8DE6-ED0892FACD2C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AA28-9F1E-4EF2-B877-D2F67E519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698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6B01C-AE68-4D64-BEE6-4BE3D38DB12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5C77-CCE4-4280-9B70-5CCD553BAC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25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41BE0-6063-47A0-A798-41D4878116B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5C77-CCE4-4280-9B70-5CCD553BAC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881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6D5C-4A77-4858-AB80-FAE2A54696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5C77-CCE4-4280-9B70-5CCD553BAC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075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BB1C-5C3F-498E-B626-28C239ED15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5C77-CCE4-4280-9B70-5CCD553BAC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183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1F24-4108-402E-A5D9-A3FD7121426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5C77-CCE4-4280-9B70-5CCD553BAC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702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64760-68B8-4134-B528-D26B37B2B5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5C77-CCE4-4280-9B70-5CCD553BAC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1782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3E50A-6666-401B-BB45-08DFF124CA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5C77-CCE4-4280-9B70-5CCD553BAC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3534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4D25-C322-4486-8BE1-63008E736D4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5C77-CCE4-4280-9B70-5CCD553BAC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330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C4FD-4138-43C5-8DE6-ED0892FACD2C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AA28-9F1E-4EF2-B877-D2F67E519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131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F70E8-C997-4A81-B809-EC8AD02B1A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5C77-CCE4-4280-9B70-5CCD553BAC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9715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FF11-91C8-471A-A158-05AD7BAF9C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5C77-CCE4-4280-9B70-5CCD553BAC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0973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AE466-006E-4CD8-B391-21C7993B18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5C77-CCE4-4280-9B70-5CCD553BAC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536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C4FD-4138-43C5-8DE6-ED0892FACD2C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AA28-9F1E-4EF2-B877-D2F67E519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32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C4FD-4138-43C5-8DE6-ED0892FACD2C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AA28-9F1E-4EF2-B877-D2F67E519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98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C4FD-4138-43C5-8DE6-ED0892FACD2C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AA28-9F1E-4EF2-B877-D2F67E519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59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C4FD-4138-43C5-8DE6-ED0892FACD2C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AA28-9F1E-4EF2-B877-D2F67E519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41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C4FD-4138-43C5-8DE6-ED0892FACD2C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AA28-9F1E-4EF2-B877-D2F67E519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823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C4FD-4138-43C5-8DE6-ED0892FACD2C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AA28-9F1E-4EF2-B877-D2F67E519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528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C4FD-4138-43C5-8DE6-ED0892FACD2C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AA28-9F1E-4EF2-B877-D2F67E519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40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CC4FD-4138-43C5-8DE6-ED0892FACD2C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7AA28-9F1E-4EF2-B877-D2F67E519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8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73031-3969-4AD7-BB86-57DE0858FB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05C77-CCE4-4280-9B70-5CCD553BAC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568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mailto:batiuk.richard@epa.gov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3" name="Rectangle 5"/>
          <p:cNvSpPr>
            <a:spLocks noChangeArrowheads="1"/>
          </p:cNvSpPr>
          <p:nvPr/>
        </p:nvSpPr>
        <p:spPr bwMode="auto">
          <a:xfrm>
            <a:off x="5738066" y="4627411"/>
            <a:ext cx="5257800" cy="165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2000" b="1" dirty="0">
                <a:solidFill>
                  <a:srgbClr val="000066"/>
                </a:solidFill>
              </a:rPr>
              <a:t>Rich Batiuk, Associate Director for Science, Analysis and Implementation</a:t>
            </a:r>
          </a:p>
          <a:p>
            <a:pPr algn="ctr">
              <a:lnSpc>
                <a:spcPct val="80000"/>
              </a:lnSpc>
            </a:pPr>
            <a:endParaRPr lang="en-US" sz="2000" b="1" dirty="0">
              <a:solidFill>
                <a:srgbClr val="000066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2000" b="1" dirty="0">
                <a:solidFill>
                  <a:srgbClr val="000066"/>
                </a:solidFill>
              </a:rPr>
              <a:t>Chesapeake Bay Program Office</a:t>
            </a:r>
          </a:p>
          <a:p>
            <a:pPr algn="ctr">
              <a:lnSpc>
                <a:spcPct val="80000"/>
              </a:lnSpc>
            </a:pPr>
            <a:r>
              <a:rPr lang="en-US" sz="2000" b="1" dirty="0">
                <a:solidFill>
                  <a:srgbClr val="000066"/>
                </a:solidFill>
              </a:rPr>
              <a:t>U.S. Environmental Protection Agency</a:t>
            </a:r>
          </a:p>
          <a:p>
            <a:pPr algn="ctr">
              <a:lnSpc>
                <a:spcPct val="80000"/>
              </a:lnSpc>
            </a:pPr>
            <a:r>
              <a:rPr lang="en-US" sz="2000" b="1" dirty="0">
                <a:solidFill>
                  <a:srgbClr val="000066"/>
                </a:solidFill>
              </a:rPr>
              <a:t>Annapolis, Maryland</a:t>
            </a:r>
          </a:p>
          <a:p>
            <a:pPr algn="ctr">
              <a:lnSpc>
                <a:spcPct val="80000"/>
              </a:lnSpc>
            </a:pPr>
            <a:endParaRPr lang="en-US" sz="2400" b="1" dirty="0">
              <a:solidFill>
                <a:srgbClr val="000066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EEECE1"/>
              </a:buClr>
              <a:buSzPct val="75000"/>
            </a:pPr>
            <a:endParaRPr lang="en-US" sz="1400" baseline="30000" dirty="0">
              <a:solidFill>
                <a:prstClr val="black"/>
              </a:solidFill>
            </a:endParaRPr>
          </a:p>
        </p:txBody>
      </p:sp>
      <p:pic>
        <p:nvPicPr>
          <p:cNvPr id="427018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6720" y="339970"/>
            <a:ext cx="4677354" cy="6137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7020" name="Rectangle 12"/>
          <p:cNvSpPr>
            <a:spLocks noChangeArrowheads="1"/>
          </p:cNvSpPr>
          <p:nvPr/>
        </p:nvSpPr>
        <p:spPr bwMode="auto">
          <a:xfrm>
            <a:off x="9982200" y="6477000"/>
            <a:ext cx="2286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76166" y="584421"/>
            <a:ext cx="51816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</a:rPr>
              <a:t>Verifying Our Pollutant Reduction Practices Have Been Put in Place and are Functioning</a:t>
            </a:r>
            <a:endParaRPr lang="en-US" sz="2400" b="1" dirty="0">
              <a:solidFill>
                <a:prstClr val="black"/>
              </a:solidFill>
            </a:endParaRPr>
          </a:p>
          <a:p>
            <a:pPr algn="ctr"/>
            <a:endParaRPr lang="en-US" b="1" dirty="0">
              <a:solidFill>
                <a:prstClr val="black"/>
              </a:solidFill>
            </a:endParaRPr>
          </a:p>
          <a:p>
            <a:pPr algn="ctr"/>
            <a:endParaRPr lang="en-US" b="1" dirty="0">
              <a:solidFill>
                <a:prstClr val="black"/>
              </a:solidFill>
            </a:endParaRPr>
          </a:p>
          <a:p>
            <a:pPr algn="ctr"/>
            <a:r>
              <a:rPr lang="en-US" b="1" dirty="0">
                <a:solidFill>
                  <a:prstClr val="black"/>
                </a:solidFill>
              </a:rPr>
              <a:t>Chesapeake Bay Program Partnership’s</a:t>
            </a:r>
          </a:p>
          <a:p>
            <a:pPr algn="ctr"/>
            <a:r>
              <a:rPr lang="en-US" b="1" dirty="0">
                <a:solidFill>
                  <a:prstClr val="black"/>
                </a:solidFill>
              </a:rPr>
              <a:t>Citizens Advisory Committee</a:t>
            </a:r>
          </a:p>
          <a:p>
            <a:pPr algn="ctr"/>
            <a:endParaRPr lang="en-US" b="1" dirty="0">
              <a:solidFill>
                <a:prstClr val="black"/>
              </a:solidFill>
            </a:endParaRPr>
          </a:p>
          <a:p>
            <a:pPr algn="ctr"/>
            <a:r>
              <a:rPr lang="en-US" b="1" dirty="0">
                <a:solidFill>
                  <a:prstClr val="black"/>
                </a:solidFill>
              </a:rPr>
              <a:t>February 23, 2018</a:t>
            </a:r>
          </a:p>
        </p:txBody>
      </p:sp>
    </p:spTree>
    <p:extLst>
      <p:ext uri="{BB962C8B-B14F-4D97-AF65-F5344CB8AC3E}">
        <p14:creationId xmlns:p14="http://schemas.microsoft.com/office/powerpoint/2010/main" val="1293118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591687"/>
              </p:ext>
            </p:extLst>
          </p:nvPr>
        </p:nvGraphicFramePr>
        <p:xfrm>
          <a:off x="2057401" y="1143001"/>
          <a:ext cx="7848601" cy="5105401"/>
        </p:xfrm>
        <a:graphic>
          <a:graphicData uri="http://schemas.openxmlformats.org/drawingml/2006/table">
            <a:tbl>
              <a:tblPr/>
              <a:tblGrid>
                <a:gridCol w="8160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54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07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20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4043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866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4889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9823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14399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itchFamily="34" charset="-128"/>
                          <a:cs typeface="Arial" panose="020B0604020202020204" pitchFamily="34" charset="0"/>
                        </a:rPr>
                        <a:t>Illustration of Diversity of Verification Approaches Tailored to Reflect Practices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58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Sector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Inspected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Frequency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Timing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Method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Inspector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Data Recorded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Scale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7199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Stormwater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All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Statistics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&lt;1 year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Monitoring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Independent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Water quality data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Site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71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Percentage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Targeting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1-3 yrs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Visual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Regulator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Meets Specs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Subwatershed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71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Subsample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Law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3-5 yrs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Aerial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Non-Regulator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Visual functioning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County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71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Targeted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Funding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&gt;5 yrs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Phone Survey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Self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Location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State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71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71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7199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Agriculture</a:t>
                      </a:r>
                    </a:p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All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Statistics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&lt;1 year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Monitoring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Independent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Water quality data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Site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71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Percentage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Targeting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1-3 yrs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Visual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Regulator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Meets Specs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Subwatershed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71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Subsample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Law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3-5 yrs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Aerial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Non-Regulator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Visual functioning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County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71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Targeted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Funding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&gt;5 yrs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Phone Survey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Self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Location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State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71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71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57199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Forestry</a:t>
                      </a:r>
                    </a:p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All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Statistics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&lt;1 year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Monitoring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Independent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Water quality data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Site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571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Percentage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Targeting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1-3 yrs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Visual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Regulator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Meets Specs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Subwatershed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571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Subsample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Law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3-5 yrs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Aerial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Non-Regulator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Visual functioning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County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571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Targeted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Funding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&gt;5 yrs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Phone Survey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Self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Location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State</a:t>
                      </a:r>
                    </a:p>
                  </a:txBody>
                  <a:tcPr marL="9053" marR="9053" marT="9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1973249" y="227275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How?</a:t>
            </a:r>
          </a:p>
        </p:txBody>
      </p:sp>
    </p:spTree>
    <p:extLst>
      <p:ext uri="{BB962C8B-B14F-4D97-AF65-F5344CB8AC3E}">
        <p14:creationId xmlns:p14="http://schemas.microsoft.com/office/powerpoint/2010/main" val="2538844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539011" y="216522"/>
          <a:ext cx="10963177" cy="6229836"/>
        </p:xfrm>
        <a:graphic>
          <a:graphicData uri="http://schemas.openxmlformats.org/drawingml/2006/table">
            <a:tbl>
              <a:tblPr firstRow="1" firstCol="1" bandRow="1"/>
              <a:tblGrid>
                <a:gridCol w="723984">
                  <a:extLst>
                    <a:ext uri="{9D8B030D-6E8A-4147-A177-3AD203B41FA5}">
                      <a16:colId xmlns:a16="http://schemas.microsoft.com/office/drawing/2014/main" xmlns="" val="3816983671"/>
                    </a:ext>
                  </a:extLst>
                </a:gridCol>
                <a:gridCol w="930836">
                  <a:extLst>
                    <a:ext uri="{9D8B030D-6E8A-4147-A177-3AD203B41FA5}">
                      <a16:colId xmlns:a16="http://schemas.microsoft.com/office/drawing/2014/main" xmlns="" val="1461636221"/>
                    </a:ext>
                  </a:extLst>
                </a:gridCol>
                <a:gridCol w="926725">
                  <a:extLst>
                    <a:ext uri="{9D8B030D-6E8A-4147-A177-3AD203B41FA5}">
                      <a16:colId xmlns:a16="http://schemas.microsoft.com/office/drawing/2014/main" xmlns="" val="440865708"/>
                    </a:ext>
                  </a:extLst>
                </a:gridCol>
                <a:gridCol w="955844">
                  <a:extLst>
                    <a:ext uri="{9D8B030D-6E8A-4147-A177-3AD203B41FA5}">
                      <a16:colId xmlns:a16="http://schemas.microsoft.com/office/drawing/2014/main" xmlns="" val="2220389462"/>
                    </a:ext>
                  </a:extLst>
                </a:gridCol>
                <a:gridCol w="902703">
                  <a:extLst>
                    <a:ext uri="{9D8B030D-6E8A-4147-A177-3AD203B41FA5}">
                      <a16:colId xmlns:a16="http://schemas.microsoft.com/office/drawing/2014/main" xmlns="" val="320119104"/>
                    </a:ext>
                  </a:extLst>
                </a:gridCol>
                <a:gridCol w="1038352">
                  <a:extLst>
                    <a:ext uri="{9D8B030D-6E8A-4147-A177-3AD203B41FA5}">
                      <a16:colId xmlns:a16="http://schemas.microsoft.com/office/drawing/2014/main" xmlns="" val="2657383766"/>
                    </a:ext>
                  </a:extLst>
                </a:gridCol>
                <a:gridCol w="1038352">
                  <a:extLst>
                    <a:ext uri="{9D8B030D-6E8A-4147-A177-3AD203B41FA5}">
                      <a16:colId xmlns:a16="http://schemas.microsoft.com/office/drawing/2014/main" xmlns="" val="717484803"/>
                    </a:ext>
                  </a:extLst>
                </a:gridCol>
                <a:gridCol w="859349">
                  <a:extLst>
                    <a:ext uri="{9D8B030D-6E8A-4147-A177-3AD203B41FA5}">
                      <a16:colId xmlns:a16="http://schemas.microsoft.com/office/drawing/2014/main" xmlns="" val="3986090407"/>
                    </a:ext>
                  </a:extLst>
                </a:gridCol>
                <a:gridCol w="828585">
                  <a:extLst>
                    <a:ext uri="{9D8B030D-6E8A-4147-A177-3AD203B41FA5}">
                      <a16:colId xmlns:a16="http://schemas.microsoft.com/office/drawing/2014/main" xmlns="" val="1090092368"/>
                    </a:ext>
                  </a:extLst>
                </a:gridCol>
                <a:gridCol w="818095">
                  <a:extLst>
                    <a:ext uri="{9D8B030D-6E8A-4147-A177-3AD203B41FA5}">
                      <a16:colId xmlns:a16="http://schemas.microsoft.com/office/drawing/2014/main" xmlns="" val="3934133124"/>
                    </a:ext>
                  </a:extLst>
                </a:gridCol>
                <a:gridCol w="694332">
                  <a:extLst>
                    <a:ext uri="{9D8B030D-6E8A-4147-A177-3AD203B41FA5}">
                      <a16:colId xmlns:a16="http://schemas.microsoft.com/office/drawing/2014/main" xmlns="" val="1900111010"/>
                    </a:ext>
                  </a:extLst>
                </a:gridCol>
                <a:gridCol w="1246020">
                  <a:extLst>
                    <a:ext uri="{9D8B030D-6E8A-4147-A177-3AD203B41FA5}">
                      <a16:colId xmlns:a16="http://schemas.microsoft.com/office/drawing/2014/main" xmlns="" val="4105963274"/>
                    </a:ext>
                  </a:extLst>
                </a:gridCol>
              </a:tblGrid>
              <a:tr h="316589">
                <a:tc gridSpan="1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Table B-3. Jurisdictional Agriculture Verification Protocol Design Table: Visual Assessment BMPs—Single Year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Chesapeake Bay Program Agriculture Workgroup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11" marR="32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37806616"/>
                  </a:ext>
                </a:extLst>
              </a:tr>
              <a:tr h="314683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A. BMP Priority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11" marR="32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B. Data Grouping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11" marR="32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C. BMP Type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11" marR="32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D. Initial Inspection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11" marR="32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E. Follow-up Check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11" marR="322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F. Lifespan/ 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11" marR="32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G. Data QA, Recording &amp; Reporting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11" marR="32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6197194"/>
                  </a:ext>
                </a:extLst>
              </a:tr>
              <a:tr h="1573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(Is the BMP there?)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11" marR="32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(Is the BMP still there?)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11" marR="322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Sunset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11" marR="32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52498688"/>
                  </a:ext>
                </a:extLst>
              </a:tr>
              <a:tr h="472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Method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11" marR="32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Frequency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11" marR="32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Who inspects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11" marR="32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Documentation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11" marR="32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Follow-up Inspection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11" marR="32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Statistical Sub-sample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11" marR="32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Response if Problem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11" marR="32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(Is the BMP no longer there?)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11" marR="32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58968582"/>
                  </a:ext>
                </a:extLst>
              </a:tr>
              <a:tr h="12587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 / Low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11" marR="32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Visual Assessment: Single Year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11" marR="32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Non-Cost Shared BMPs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11" marR="32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On-Site Visual Assessment (Limited Statistical Sampling)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11" marR="32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 of All Tracked &amp; Reported BMPs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11" marR="32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Trained and certified technical agency/NGO field staff or engineers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11" marR="32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BMPs meet appropriate government and/or CBP practice standards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11" marR="32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Single Year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11" marR="32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10% / 5% QA of All Tracked &amp; Reported BMPs (within the year)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11" marR="32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Bring into compliance within one year or less, or remove from reported BMPs 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11" marR="32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Single Year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11" marR="32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Document inspections/follow-up checks, prevent double counting, and QA reported data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11" marR="32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34565258"/>
                  </a:ext>
                </a:extLst>
              </a:tr>
              <a:tr h="12587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 / Low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11" marR="32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Visual Assessment: Single Year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11" marR="32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Cost-Shared Programs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11" marR="32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On-Site Visual Assessment Only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11" marR="32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 of All Tracked &amp; Reported BMPs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11" marR="32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Trained and certified technical agency/NGO field staff or engineers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11" marR="32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BMPs meet appropriate government and/or CBP practice standards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11" marR="32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Single Year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11" marR="32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10% / 5% QA of All Active Contractual BMPs (within the year)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11" marR="32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Bring into compliance within one year or less, or remove from reported BMPs 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11" marR="32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Single Year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11" marR="32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Document inspections/follow-up checks, prevent double counting, and QA reported data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11" marR="32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78319857"/>
                  </a:ext>
                </a:extLst>
              </a:tr>
              <a:tr h="12587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 / Low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11" marR="32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Visual Assessment: Single Year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11" marR="32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Permit-Issuing Programs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11" marR="32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On-Site Visual Assessment Only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11" marR="32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 of All Tracked &amp; Reported BMPs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11" marR="32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Trained and certified technical agency field staff or engineers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11" marR="32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BMPs meet the appropriate government and/or CBP practice standards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11" marR="32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Single Year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11" marR="32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20% Annually of All Active Permits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11" marR="32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Bring into compliance within one year or less, or remove from reported BMPs 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11" marR="32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Single Year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11" marR="32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Document inspections/follow-up checks, prevent double counting, and QA reported data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11" marR="32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72410476"/>
                  </a:ext>
                </a:extLst>
              </a:tr>
              <a:tr h="10415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EXAMPLE BMP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11" marR="32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Visual Assessment: Single Year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11" marR="32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Cost-Shared Programs: Traditional Cover Crop- Early Drilled Rye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11" marR="32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On-Site Visual Assessment: Cover Crop Establishment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11" marR="32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 of All Active Contracts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11" marR="32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County Conservation District USDA-NRCS Certified Field Technician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11" marR="32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Cost-Share Program BMP Certification Form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11" marR="32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On-Site Visual Assessment: Cover Crop Termination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11" marR="32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10% QA of All Active Contractual BMPs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11" marR="32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Cost-Share Program Contract Compliance Policy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11" marR="32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Contract Year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11" marR="32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Cost-Share Program Documentation / 10% QAQC Compliance Checks by State Agency / Tracking &amp; Reporting Protocol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11" marR="32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09999217"/>
                  </a:ext>
                </a:extLst>
              </a:tr>
            </a:tbl>
          </a:graphicData>
        </a:graphic>
      </p:graphicFrame>
      <p:sp>
        <p:nvSpPr>
          <p:cNvPr id="22619" name="Rectangle 1"/>
          <p:cNvSpPr>
            <a:spLocks noChangeArrowheads="1"/>
          </p:cNvSpPr>
          <p:nvPr/>
        </p:nvSpPr>
        <p:spPr bwMode="auto">
          <a:xfrm>
            <a:off x="2209801" y="294373"/>
            <a:ext cx="145970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/>
            </a:r>
            <a:br>
              <a:rPr lang="en-US" altLang="en-US" sz="1800"/>
            </a:b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872155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460" y="1709530"/>
            <a:ext cx="10515600" cy="428815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pPr lvl="1"/>
            <a:endParaRPr lang="en-US" sz="28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681583" y="1876934"/>
          <a:ext cx="10736384" cy="40040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43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035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884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474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Sector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Practice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Credit Duration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6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 dirty="0">
                          <a:effectLst/>
                        </a:rPr>
                        <a:t>Urban </a:t>
                      </a:r>
                      <a:r>
                        <a:rPr lang="en-US" sz="1600" b="1" i="1" u="none" strike="noStrike" dirty="0" err="1">
                          <a:effectLst/>
                        </a:rPr>
                        <a:t>Stormwater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E&amp;S Control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 year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745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</a:rPr>
                        <a:t>Stormwater</a:t>
                      </a:r>
                      <a:r>
                        <a:rPr lang="en-US" sz="1600" u="none" strike="noStrike" dirty="0">
                          <a:effectLst/>
                        </a:rPr>
                        <a:t> Retrofits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10 years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745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New PCSM Practices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10 years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745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Homeowner BMPs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5 years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745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Street Cleaning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1 year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74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 dirty="0">
                          <a:effectLst/>
                        </a:rPr>
                        <a:t>Agriculture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Nutrient Management BMPs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1 year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8660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Conservation Plan/SCWQ BMPs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Varies depending upon Practice (1 year to 15 years)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745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Cover Crop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1 year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745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Conservation Tillage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1 year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745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Manure Transport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1 year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745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Roof Runoff Structure- NRCS 558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10 </a:t>
                      </a:r>
                      <a:r>
                        <a:rPr lang="en-US" sz="1600" u="none" strike="noStrike" dirty="0">
                          <a:effectLst/>
                        </a:rPr>
                        <a:t>years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8660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Barnyard</a:t>
                      </a:r>
                      <a:r>
                        <a:rPr lang="en-US" sz="1600" u="none" strike="noStrike" baseline="0" dirty="0">
                          <a:effectLst/>
                        </a:rPr>
                        <a:t> Clean Water Diversion </a:t>
                      </a:r>
                      <a:r>
                        <a:rPr lang="en-US" sz="1600" u="none" strike="noStrike" dirty="0">
                          <a:effectLst/>
                        </a:rPr>
                        <a:t>– RI-16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5 years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54442" y="556591"/>
            <a:ext cx="1171227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 Life Spans Translated into Credit Durations</a:t>
            </a:r>
          </a:p>
        </p:txBody>
      </p:sp>
    </p:spTree>
    <p:extLst>
      <p:ext uri="{BB962C8B-B14F-4D97-AF65-F5344CB8AC3E}">
        <p14:creationId xmlns:p14="http://schemas.microsoft.com/office/powerpoint/2010/main" val="371825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6484" y="676595"/>
            <a:ext cx="5571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When?</a:t>
            </a:r>
          </a:p>
        </p:txBody>
      </p:sp>
      <p:sp>
        <p:nvSpPr>
          <p:cNvPr id="3" name="Rectangle 2"/>
          <p:cNvSpPr/>
          <p:nvPr/>
        </p:nvSpPr>
        <p:spPr>
          <a:xfrm>
            <a:off x="787179" y="1844704"/>
            <a:ext cx="107899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“Only Verified Practices may be Credited After the Initial Two Year Ramp-up Period.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Starting with the 2018 annual progress reporting cycle, those reported practices, treatments or technologies for which documentation of verification has not been provided through each jurisdictions’ NEIEN-based report systems may not be credited for nitrogen, phosphorus or sediment pollutant load reductions for that year.”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22401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2" descr="oysterbo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0413" y="4733107"/>
            <a:ext cx="3581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9" name="Rectangle 4"/>
          <p:cNvSpPr>
            <a:spLocks noChangeArrowheads="1"/>
          </p:cNvSpPr>
          <p:nvPr/>
        </p:nvSpPr>
        <p:spPr bwMode="auto">
          <a:xfrm>
            <a:off x="579120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fld id="{32DE5762-CE4F-47F8-A597-74C3334ADB49}" type="slidenum">
              <a:rPr lang="en-US">
                <a:cs typeface="Arial" charset="0"/>
              </a:rPr>
              <a:pPr algn="ctr"/>
              <a:t>14</a:t>
            </a:fld>
            <a:endParaRPr lang="en-US">
              <a:cs typeface="Arial" charset="0"/>
            </a:endParaRPr>
          </a:p>
        </p:txBody>
      </p:sp>
      <p:pic>
        <p:nvPicPr>
          <p:cNvPr id="8090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352800" cy="514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4342" y="-15498"/>
            <a:ext cx="6400800" cy="5044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2" name="Picture 7" descr="MCj0431548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556842" y="-15498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3" name="Picture 8" descr="cbp_55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7963" y="0"/>
            <a:ext cx="2591217" cy="382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4" name="Picture 10" descr="bass_striped_denalsky_greg_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4370" y="3448073"/>
            <a:ext cx="2526467" cy="165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5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38100" y="4448721"/>
            <a:ext cx="3581400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48707" y="4939645"/>
            <a:ext cx="4408135" cy="191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7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738338" y="4176074"/>
            <a:ext cx="3456804" cy="2676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908669" y="197962"/>
            <a:ext cx="3648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768324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ext Box 2"/>
          <p:cNvSpPr txBox="1">
            <a:spLocks noChangeArrowheads="1"/>
          </p:cNvSpPr>
          <p:nvPr/>
        </p:nvSpPr>
        <p:spPr bwMode="auto">
          <a:xfrm>
            <a:off x="1752600" y="535482"/>
            <a:ext cx="8686800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99"/>
                </a:solidFill>
                <a:latin typeface="Swis721 Cn BT"/>
              </a:rPr>
              <a:t>Rich Batiuk</a:t>
            </a:r>
          </a:p>
          <a:p>
            <a:pPr algn="ctr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99"/>
                </a:solidFill>
                <a:latin typeface="Swis721 Cn BT"/>
              </a:rPr>
              <a:t>Associate Director for Science</a:t>
            </a:r>
          </a:p>
          <a:p>
            <a:pPr algn="ctr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99"/>
                </a:solidFill>
                <a:latin typeface="Swis721 Cn BT"/>
              </a:rPr>
              <a:t>U.S. EPA Chesapeake Bay Program Office</a:t>
            </a:r>
          </a:p>
          <a:p>
            <a:pPr algn="ctr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99"/>
                </a:solidFill>
                <a:latin typeface="Swis721 Cn BT"/>
              </a:rPr>
              <a:t>410-267-5731 Work</a:t>
            </a:r>
          </a:p>
          <a:p>
            <a:pPr algn="ctr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99"/>
                </a:solidFill>
                <a:latin typeface="Swis721 Cn BT"/>
              </a:rPr>
              <a:t>443-223-7823 Mobile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99"/>
                </a:solidFill>
                <a:latin typeface="Swis721 Cn BT"/>
                <a:hlinkClick r:id="rId2"/>
              </a:rPr>
              <a:t>batiuk.richard@epa.gov</a:t>
            </a:r>
            <a:endParaRPr lang="en-US" sz="3200" b="1" dirty="0">
              <a:solidFill>
                <a:srgbClr val="000099"/>
              </a:solidFill>
              <a:latin typeface="Swis721 Cn BT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800" b="1" dirty="0">
              <a:solidFill>
                <a:srgbClr val="000099"/>
              </a:solidFill>
              <a:latin typeface="Swis721 Cn BT"/>
            </a:endParaRPr>
          </a:p>
        </p:txBody>
      </p:sp>
      <p:sp>
        <p:nvSpPr>
          <p:cNvPr id="81922" name="Rectangle 15"/>
          <p:cNvSpPr>
            <a:spLocks noChangeArrowheads="1"/>
          </p:cNvSpPr>
          <p:nvPr/>
        </p:nvSpPr>
        <p:spPr bwMode="auto">
          <a:xfrm>
            <a:off x="3532920" y="5723237"/>
            <a:ext cx="7010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333399"/>
                </a:solidFill>
                <a:latin typeface="Arial" charset="0"/>
              </a:rPr>
              <a:t>www.epa.gov/chesapeakebaytmdl</a:t>
            </a:r>
          </a:p>
        </p:txBody>
      </p:sp>
      <p:sp>
        <p:nvSpPr>
          <p:cNvPr id="81924" name="TextBox 4"/>
          <p:cNvSpPr txBox="1">
            <a:spLocks noChangeArrowheads="1"/>
          </p:cNvSpPr>
          <p:nvPr/>
        </p:nvSpPr>
        <p:spPr bwMode="auto">
          <a:xfrm>
            <a:off x="3429000" y="5023440"/>
            <a:ext cx="5562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99"/>
                </a:solidFill>
                <a:latin typeface="Swis721 Cn BT"/>
              </a:rPr>
              <a:t>www.chesapeakebay.net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02" y="5327335"/>
            <a:ext cx="1783326" cy="137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78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tephanie.westby\Desktop\Oyster Projects\Little Choptank\Little Choptank Photos\Site 6 SS_14 - Susquehanna Point - ORP       -       Jay Fleming Photography 1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-19050"/>
            <a:ext cx="9785351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0003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1752600" y="914400"/>
            <a:ext cx="8763000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b="1"/>
              <a:t>+ over 400 other unique practices approved by the Partnership for tracking, verification and reporting!</a:t>
            </a:r>
          </a:p>
        </p:txBody>
      </p:sp>
    </p:spTree>
    <p:extLst>
      <p:ext uri="{BB962C8B-B14F-4D97-AF65-F5344CB8AC3E}">
        <p14:creationId xmlns:p14="http://schemas.microsoft.com/office/powerpoint/2010/main" val="1272920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4293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Hundreds More BMPs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28EF-C2C8-4861-B0DA-8100FEBAF165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71" y="1629110"/>
            <a:ext cx="11701857" cy="420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677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2514600" y="914400"/>
            <a:ext cx="70866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/>
              <a:t>“Process through which agency partners ensure practices, treatments and technologies resulting in reductions of nitrogen, phosphorus and sediment pollutant loads are implemented and operating correctly.”</a:t>
            </a:r>
          </a:p>
        </p:txBody>
      </p:sp>
    </p:spTree>
    <p:extLst>
      <p:ext uri="{BB962C8B-B14F-4D97-AF65-F5344CB8AC3E}">
        <p14:creationId xmlns:p14="http://schemas.microsoft.com/office/powerpoint/2010/main" val="3531400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1981200" y="1600200"/>
            <a:ext cx="81534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0" b="1"/>
              <a:t>“are implemented and operating correctly”</a:t>
            </a:r>
          </a:p>
        </p:txBody>
      </p:sp>
    </p:spTree>
    <p:extLst>
      <p:ext uri="{BB962C8B-B14F-4D97-AF65-F5344CB8AC3E}">
        <p14:creationId xmlns:p14="http://schemas.microsoft.com/office/powerpoint/2010/main" val="28974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9" b="1467"/>
          <a:stretch/>
        </p:blipFill>
        <p:spPr>
          <a:xfrm>
            <a:off x="3657600" y="1"/>
            <a:ext cx="2971800" cy="3556543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057401"/>
            <a:ext cx="3725862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C:\Users\rbatiuk\Documents\CBP Files\BMPs\BMP Verification\NRCSMI01029.TIF_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"/>
            <a:ext cx="2834640" cy="2107095"/>
          </a:xfrm>
          <a:prstGeom prst="rect">
            <a:avLst/>
          </a:prstGeom>
          <a:noFill/>
        </p:spPr>
      </p:pic>
      <p:pic>
        <p:nvPicPr>
          <p:cNvPr id="3" name="Picture 2" descr="C:\Documents and Settings\Joe\My Documents\My Pictures\RainGarden.jpg"/>
          <p:cNvPicPr/>
          <p:nvPr/>
        </p:nvPicPr>
        <p:blipFill>
          <a:blip r:embed="rId5" cstate="print"/>
          <a:srcRect l="2397" t="2532" r="3100" b="4304"/>
          <a:stretch>
            <a:fillRect/>
          </a:stretch>
        </p:blipFill>
        <p:spPr bwMode="auto">
          <a:xfrm>
            <a:off x="1524000" y="4752754"/>
            <a:ext cx="2834640" cy="210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2057401"/>
            <a:ext cx="29718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408" y="0"/>
            <a:ext cx="4077592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S:\nzhou\NZHOU\presentation\Pictures\Septic Truck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77954" y="3048001"/>
            <a:ext cx="3390046" cy="2739581"/>
          </a:xfrm>
          <a:prstGeom prst="rect">
            <a:avLst/>
          </a:prstGeom>
          <a:noFill/>
        </p:spPr>
      </p:pic>
      <p:pic>
        <p:nvPicPr>
          <p:cNvPr id="5" name="Picture 4" descr="S:\nzhou\NZHOU\presentation\Pictures\BluePlains_bird_eye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33360" y="4750904"/>
            <a:ext cx="2834640" cy="2107096"/>
          </a:xfrm>
          <a:prstGeom prst="rect">
            <a:avLst/>
          </a:prstGeom>
          <a:noFill/>
        </p:spPr>
      </p:pic>
      <p:pic>
        <p:nvPicPr>
          <p:cNvPr id="8" name="Picture 7" descr="bioretention good 2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407408"/>
            <a:ext cx="3496056" cy="2450592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4267200" y="-82532"/>
            <a:ext cx="1905000" cy="1143000"/>
          </a:xfrm>
          <a:prstGeom prst="rect">
            <a:avLst/>
          </a:prstGeom>
        </p:spPr>
        <p:txBody>
          <a:bodyPr/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prstClr val="white"/>
                </a:solidFill>
              </a:rPr>
              <a:t>Who?</a:t>
            </a:r>
          </a:p>
        </p:txBody>
      </p:sp>
    </p:spTree>
    <p:extLst>
      <p:ext uri="{BB962C8B-B14F-4D97-AF65-F5344CB8AC3E}">
        <p14:creationId xmlns:p14="http://schemas.microsoft.com/office/powerpoint/2010/main" val="534828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5C77-CCE4-4280-9B70-5CCD553BAC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136321" y="152401"/>
          <a:ext cx="8229600" cy="2346191"/>
        </p:xfrm>
        <a:graphic>
          <a:graphicData uri="http://schemas.openxmlformats.org/drawingml/2006/table">
            <a:tbl>
              <a:tblPr firstRow="1" firstCol="1" bandRow="1"/>
              <a:tblGrid>
                <a:gridCol w="822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55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all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3" marR="661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168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Strengthening Verification of Best Management Practices Implemented in the Chesapeake Bay Watershed:                               A Basinwide Framework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3" marR="66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84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Report and Documentation from the Chesapeake Bay Program Water Quality Goal Implementation Team’s  BMP Verification Committee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3" marR="661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66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October 2014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3" marR="661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1029" name="Picture 1" descr="NRCSMI01029.TIF_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616" y="2602504"/>
            <a:ext cx="2085975" cy="154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2" descr="RainGard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" t="2531" r="3101" b="4305"/>
          <a:stretch>
            <a:fillRect/>
          </a:stretch>
        </p:blipFill>
        <p:spPr bwMode="auto">
          <a:xfrm>
            <a:off x="6231527" y="2602504"/>
            <a:ext cx="2083684" cy="154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616" y="4148469"/>
            <a:ext cx="2101215" cy="155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4" descr="BluePlains_bird_ey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122" y="4144313"/>
            <a:ext cx="2106821" cy="156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5" descr="cbplogoSRPPERIOD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827" y="5795622"/>
            <a:ext cx="129540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981200" y="1857876"/>
            <a:ext cx="1846142" cy="2123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981201" y="7081064"/>
            <a:ext cx="184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altLang="en-US" sz="120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981201" y="116120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981201" y="12757964"/>
            <a:ext cx="184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altLang="en-US" sz="12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343400" y="-152399"/>
            <a:ext cx="3443544" cy="609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What?</a:t>
            </a:r>
          </a:p>
        </p:txBody>
      </p:sp>
    </p:spTree>
    <p:extLst>
      <p:ext uri="{BB962C8B-B14F-4D97-AF65-F5344CB8AC3E}">
        <p14:creationId xmlns:p14="http://schemas.microsoft.com/office/powerpoint/2010/main" val="377706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/>
          <p:cNvSpPr txBox="1"/>
          <p:nvPr/>
        </p:nvSpPr>
        <p:spPr>
          <a:xfrm>
            <a:off x="3234146" y="127955"/>
            <a:ext cx="5571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How?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1600200" y="627830"/>
            <a:ext cx="8991600" cy="6165013"/>
            <a:chOff x="-76200" y="653518"/>
            <a:chExt cx="8991600" cy="6165013"/>
          </a:xfrm>
        </p:grpSpPr>
        <p:sp>
          <p:nvSpPr>
            <p:cNvPr id="14" name="TextBox 13"/>
            <p:cNvSpPr txBox="1"/>
            <p:nvPr/>
          </p:nvSpPr>
          <p:spPr>
            <a:xfrm>
              <a:off x="3429000" y="1210270"/>
              <a:ext cx="1447799" cy="147732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BMP </a:t>
              </a:r>
            </a:p>
            <a:p>
              <a:pPr algn="ctr"/>
              <a:r>
                <a:rPr lang="en-US" dirty="0">
                  <a:solidFill>
                    <a:prstClr val="black"/>
                  </a:solidFill>
                </a:rPr>
                <a:t>installed,</a:t>
              </a:r>
            </a:p>
            <a:p>
              <a:pPr algn="ctr"/>
              <a:r>
                <a:rPr lang="en-US" dirty="0">
                  <a:solidFill>
                    <a:prstClr val="black"/>
                  </a:solidFill>
                </a:rPr>
                <a:t>verified, and reported by Jurisdiction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543800" y="2743200"/>
              <a:ext cx="1371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Data quality assurance/ validation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-76200" y="3505200"/>
              <a:ext cx="1676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BMP lifespan ends – re-verify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30" y="2179493"/>
              <a:ext cx="176413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BMP verified/</a:t>
              </a:r>
            </a:p>
            <a:p>
              <a:r>
                <a:rPr lang="en-US" dirty="0">
                  <a:solidFill>
                    <a:prstClr val="black"/>
                  </a:solidFill>
                </a:rPr>
                <a:t>upgraded with new technology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52402" y="653518"/>
              <a:ext cx="2438398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BMP no longer present/functional  removed from database</a:t>
              </a:r>
            </a:p>
            <a:p>
              <a:endParaRPr lang="en-US" sz="1600" dirty="0">
                <a:solidFill>
                  <a:prstClr val="black"/>
                </a:solidFill>
              </a:endParaRPr>
            </a:p>
            <a:p>
              <a:r>
                <a:rPr lang="en-US" sz="1600" b="1" dirty="0">
                  <a:solidFill>
                    <a:prstClr val="black"/>
                  </a:solidFill>
                </a:rPr>
                <a:t>    OR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953000" y="2491300"/>
              <a:ext cx="16704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BMP gains efficiency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968273" y="4765785"/>
              <a:ext cx="12657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BMP fully functional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667000" y="4495800"/>
              <a:ext cx="1676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BMP nears end of life span</a:t>
              </a:r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1828800" y="914400"/>
              <a:ext cx="5410201" cy="5781972"/>
              <a:chOff x="1828800" y="914400"/>
              <a:chExt cx="5410201" cy="5781972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5" name="Right Arrow 14"/>
              <p:cNvSpPr/>
              <p:nvPr/>
            </p:nvSpPr>
            <p:spPr>
              <a:xfrm rot="19111212">
                <a:off x="2691161" y="1188241"/>
                <a:ext cx="608261" cy="763457"/>
              </a:xfrm>
              <a:prstGeom prst="rightArrow">
                <a:avLst>
                  <a:gd name="adj1" fmla="val 52807"/>
                  <a:gd name="adj2" fmla="val 67736"/>
                </a:avLst>
              </a:prstGeom>
              <a:noFill/>
              <a:ln w="19050">
                <a:solidFill>
                  <a:schemeClr val="tx2">
                    <a:lumMod val="75000"/>
                  </a:schemeClr>
                </a:solidFill>
              </a:ln>
              <a:effectLst>
                <a:glow rad="101600">
                  <a:srgbClr val="92D050">
                    <a:alpha val="6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 rot="13912882">
                <a:off x="1642915" y="1100285"/>
                <a:ext cx="5781972" cy="5410201"/>
                <a:chOff x="1066800" y="304800"/>
                <a:chExt cx="6324600" cy="5562600"/>
              </a:xfrm>
            </p:grpSpPr>
            <p:sp>
              <p:nvSpPr>
                <p:cNvPr id="2" name="Block Arc 1"/>
                <p:cNvSpPr/>
                <p:nvPr/>
              </p:nvSpPr>
              <p:spPr>
                <a:xfrm>
                  <a:off x="1066800" y="304800"/>
                  <a:ext cx="6324600" cy="5562600"/>
                </a:xfrm>
                <a:prstGeom prst="blockArc">
                  <a:avLst>
                    <a:gd name="adj1" fmla="val 10061181"/>
                    <a:gd name="adj2" fmla="val 21331239"/>
                    <a:gd name="adj3" fmla="val 7382"/>
                  </a:avLst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t" anchorCtr="0">
                  <a:normAutofit/>
                </a:bodyPr>
                <a:lstStyle/>
                <a:p>
                  <a:pPr algn="ctr"/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" name="Block Arc 4"/>
                <p:cNvSpPr/>
                <p:nvPr/>
              </p:nvSpPr>
              <p:spPr>
                <a:xfrm rot="10800000">
                  <a:off x="1066800" y="304800"/>
                  <a:ext cx="6324600" cy="5562600"/>
                </a:xfrm>
                <a:prstGeom prst="blockArc">
                  <a:avLst>
                    <a:gd name="adj1" fmla="val 17521491"/>
                    <a:gd name="adj2" fmla="val 3711302"/>
                    <a:gd name="adj3" fmla="val 7300"/>
                  </a:avLst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>
                  <a:normAutofit/>
                </a:bodyPr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" name="Block Arc 6"/>
                <p:cNvSpPr/>
                <p:nvPr/>
              </p:nvSpPr>
              <p:spPr>
                <a:xfrm rot="10800000">
                  <a:off x="1066800" y="304800"/>
                  <a:ext cx="6324600" cy="5562600"/>
                </a:xfrm>
                <a:prstGeom prst="blockArc">
                  <a:avLst>
                    <a:gd name="adj1" fmla="val 13898480"/>
                    <a:gd name="adj2" fmla="val 17525208"/>
                    <a:gd name="adj3" fmla="val 7560"/>
                  </a:avLst>
                </a:prstGeom>
                <a:solidFill>
                  <a:srgbClr val="FFFF99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>
                  <a:normAutofit/>
                </a:bodyPr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9" name="TextBox 8"/>
              <p:cNvSpPr txBox="1"/>
              <p:nvPr/>
            </p:nvSpPr>
            <p:spPr>
              <a:xfrm rot="2704832">
                <a:off x="4683893" y="2347878"/>
                <a:ext cx="2134300" cy="336301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>
                    <a:gd name="adj" fmla="val 11588874"/>
                  </a:avLst>
                </a:prstTxWarp>
                <a:spAutoFit/>
              </a:bodyPr>
              <a:lstStyle/>
              <a:p>
                <a:pPr algn="ctr"/>
                <a:r>
                  <a:rPr lang="en-US" b="1" dirty="0">
                    <a:solidFill>
                      <a:prstClr val="black"/>
                    </a:solidFill>
                  </a:rPr>
                  <a:t>Initial Inspection</a:t>
                </a:r>
              </a:p>
              <a:p>
                <a:pPr algn="ctr"/>
                <a:endParaRPr lang="en-US" b="1" dirty="0">
                  <a:solidFill>
                    <a:prstClr val="black"/>
                  </a:solidFill>
                </a:endParaRPr>
              </a:p>
              <a:p>
                <a:endParaRPr lang="en-US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 rot="6704387">
                <a:off x="5836821" y="4609728"/>
                <a:ext cx="1829904" cy="340777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>
                    <a:gd name="adj" fmla="val 10708853"/>
                  </a:avLst>
                </a:prstTxWarp>
                <a:spAutoFit/>
              </a:bodyPr>
              <a:lstStyle/>
              <a:p>
                <a:r>
                  <a:rPr lang="en-US" b="1" dirty="0">
                    <a:solidFill>
                      <a:prstClr val="black"/>
                    </a:solidFill>
                  </a:rPr>
                  <a:t> Follow-up Checks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 rot="15774014">
                <a:off x="1356029" y="3871861"/>
                <a:ext cx="1705530" cy="322881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>
                    <a:gd name="adj" fmla="val 10890356"/>
                  </a:avLst>
                </a:prstTxWarp>
                <a:spAutoFit/>
              </a:bodyPr>
              <a:lstStyle/>
              <a:p>
                <a:r>
                  <a:rPr lang="en-US" b="1" dirty="0">
                    <a:solidFill>
                      <a:prstClr val="black"/>
                    </a:solidFill>
                  </a:rPr>
                  <a:t>BMP Performance</a:t>
                </a:r>
              </a:p>
            </p:txBody>
          </p:sp>
          <p:grpSp>
            <p:nvGrpSpPr>
              <p:cNvPr id="53" name="Group 52"/>
              <p:cNvGrpSpPr/>
              <p:nvPr/>
            </p:nvGrpSpPr>
            <p:grpSpPr>
              <a:xfrm>
                <a:off x="5900903" y="4951719"/>
                <a:ext cx="580957" cy="641151"/>
                <a:chOff x="5715000" y="4625163"/>
                <a:chExt cx="664535" cy="708837"/>
              </a:xfrm>
            </p:grpSpPr>
            <p:sp>
              <p:nvSpPr>
                <p:cNvPr id="49" name="Freeform 48"/>
                <p:cNvSpPr/>
                <p:nvPr/>
              </p:nvSpPr>
              <p:spPr>
                <a:xfrm>
                  <a:off x="5879805" y="4625163"/>
                  <a:ext cx="499730" cy="606056"/>
                </a:xfrm>
                <a:custGeom>
                  <a:avLst/>
                  <a:gdLst>
                    <a:gd name="connsiteX0" fmla="*/ 499730 w 499730"/>
                    <a:gd name="connsiteY0" fmla="*/ 0 h 606056"/>
                    <a:gd name="connsiteX1" fmla="*/ 265814 w 499730"/>
                    <a:gd name="connsiteY1" fmla="*/ 350874 h 606056"/>
                    <a:gd name="connsiteX2" fmla="*/ 0 w 499730"/>
                    <a:gd name="connsiteY2" fmla="*/ 606056 h 606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99730" h="606056">
                      <a:moveTo>
                        <a:pt x="499730" y="0"/>
                      </a:moveTo>
                      <a:cubicBezTo>
                        <a:pt x="424416" y="124932"/>
                        <a:pt x="349102" y="249865"/>
                        <a:pt x="265814" y="350874"/>
                      </a:cubicBezTo>
                      <a:cubicBezTo>
                        <a:pt x="182526" y="451883"/>
                        <a:pt x="91263" y="528969"/>
                        <a:pt x="0" y="606056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50" name="Straight Arrow Connector 49"/>
                <p:cNvCxnSpPr>
                  <a:stCxn id="49" idx="2"/>
                </p:cNvCxnSpPr>
                <p:nvPr/>
              </p:nvCxnSpPr>
              <p:spPr>
                <a:xfrm flipH="1">
                  <a:off x="5715000" y="5231219"/>
                  <a:ext cx="164805" cy="102781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Group 53"/>
              <p:cNvGrpSpPr/>
              <p:nvPr/>
            </p:nvGrpSpPr>
            <p:grpSpPr>
              <a:xfrm rot="17277834">
                <a:off x="6015432" y="2359446"/>
                <a:ext cx="601080" cy="619687"/>
                <a:chOff x="5715000" y="4625163"/>
                <a:chExt cx="664535" cy="708837"/>
              </a:xfrm>
            </p:grpSpPr>
            <p:sp>
              <p:nvSpPr>
                <p:cNvPr id="55" name="Freeform 54"/>
                <p:cNvSpPr/>
                <p:nvPr/>
              </p:nvSpPr>
              <p:spPr>
                <a:xfrm>
                  <a:off x="5879805" y="4625163"/>
                  <a:ext cx="499730" cy="606056"/>
                </a:xfrm>
                <a:custGeom>
                  <a:avLst/>
                  <a:gdLst>
                    <a:gd name="connsiteX0" fmla="*/ 499730 w 499730"/>
                    <a:gd name="connsiteY0" fmla="*/ 0 h 606056"/>
                    <a:gd name="connsiteX1" fmla="*/ 265814 w 499730"/>
                    <a:gd name="connsiteY1" fmla="*/ 350874 h 606056"/>
                    <a:gd name="connsiteX2" fmla="*/ 0 w 499730"/>
                    <a:gd name="connsiteY2" fmla="*/ 606056 h 606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99730" h="606056">
                      <a:moveTo>
                        <a:pt x="499730" y="0"/>
                      </a:moveTo>
                      <a:cubicBezTo>
                        <a:pt x="424416" y="124932"/>
                        <a:pt x="349102" y="249865"/>
                        <a:pt x="265814" y="350874"/>
                      </a:cubicBezTo>
                      <a:cubicBezTo>
                        <a:pt x="182526" y="451883"/>
                        <a:pt x="91263" y="528969"/>
                        <a:pt x="0" y="606056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56" name="Straight Arrow Connector 55"/>
                <p:cNvCxnSpPr>
                  <a:stCxn id="55" idx="2"/>
                </p:cNvCxnSpPr>
                <p:nvPr/>
              </p:nvCxnSpPr>
              <p:spPr>
                <a:xfrm flipH="1">
                  <a:off x="5715000" y="5231219"/>
                  <a:ext cx="164805" cy="102781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Group 56"/>
              <p:cNvGrpSpPr/>
              <p:nvPr/>
            </p:nvGrpSpPr>
            <p:grpSpPr>
              <a:xfrm rot="6463889">
                <a:off x="2470396" y="4545586"/>
                <a:ext cx="601080" cy="619687"/>
                <a:chOff x="5715000" y="4625163"/>
                <a:chExt cx="664535" cy="708837"/>
              </a:xfrm>
            </p:grpSpPr>
            <p:sp>
              <p:nvSpPr>
                <p:cNvPr id="58" name="Freeform 57"/>
                <p:cNvSpPr/>
                <p:nvPr/>
              </p:nvSpPr>
              <p:spPr>
                <a:xfrm>
                  <a:off x="5879805" y="4625163"/>
                  <a:ext cx="499730" cy="606056"/>
                </a:xfrm>
                <a:custGeom>
                  <a:avLst/>
                  <a:gdLst>
                    <a:gd name="connsiteX0" fmla="*/ 499730 w 499730"/>
                    <a:gd name="connsiteY0" fmla="*/ 0 h 606056"/>
                    <a:gd name="connsiteX1" fmla="*/ 265814 w 499730"/>
                    <a:gd name="connsiteY1" fmla="*/ 350874 h 606056"/>
                    <a:gd name="connsiteX2" fmla="*/ 0 w 499730"/>
                    <a:gd name="connsiteY2" fmla="*/ 606056 h 606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99730" h="606056">
                      <a:moveTo>
                        <a:pt x="499730" y="0"/>
                      </a:moveTo>
                      <a:cubicBezTo>
                        <a:pt x="424416" y="124932"/>
                        <a:pt x="349102" y="249865"/>
                        <a:pt x="265814" y="350874"/>
                      </a:cubicBezTo>
                      <a:cubicBezTo>
                        <a:pt x="182526" y="451883"/>
                        <a:pt x="91263" y="528969"/>
                        <a:pt x="0" y="606056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59" name="Straight Arrow Connector 58"/>
                <p:cNvCxnSpPr>
                  <a:stCxn id="58" idx="2"/>
                </p:cNvCxnSpPr>
                <p:nvPr/>
              </p:nvCxnSpPr>
              <p:spPr>
                <a:xfrm flipH="1">
                  <a:off x="5715000" y="5231219"/>
                  <a:ext cx="164805" cy="102781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62" name="Straight Arrow Connector 61"/>
            <p:cNvCxnSpPr/>
            <p:nvPr/>
          </p:nvCxnSpPr>
          <p:spPr>
            <a:xfrm flipH="1">
              <a:off x="7239000" y="2971800"/>
              <a:ext cx="304799" cy="9307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flipV="1">
              <a:off x="2514600" y="6019800"/>
              <a:ext cx="22860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>
              <a:off x="1371600" y="3733800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flipV="1">
              <a:off x="1524000" y="2057400"/>
              <a:ext cx="6096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>
              <a:off x="2057400" y="1600200"/>
              <a:ext cx="1524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/>
          </p:nvSpPr>
          <p:spPr>
            <a:xfrm>
              <a:off x="838200" y="6172200"/>
              <a:ext cx="1905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BMP performance metrics collected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671691" y="3237327"/>
            <a:ext cx="2809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prstClr val="black"/>
                </a:solidFill>
              </a:rPr>
              <a:t>BMP Verification</a:t>
            </a:r>
          </a:p>
          <a:p>
            <a:pPr algn="ctr"/>
            <a:r>
              <a:rPr lang="en-US" sz="2800" b="1" dirty="0">
                <a:solidFill>
                  <a:prstClr val="black"/>
                </a:solidFill>
              </a:rPr>
              <a:t> Life Cycle</a:t>
            </a:r>
          </a:p>
        </p:txBody>
      </p:sp>
    </p:spTree>
    <p:extLst>
      <p:ext uri="{BB962C8B-B14F-4D97-AF65-F5344CB8AC3E}">
        <p14:creationId xmlns:p14="http://schemas.microsoft.com/office/powerpoint/2010/main" val="3542972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AFEFCE59-BF71-444C-86FF-2692712F75CD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FCBEB3AB-1778-4338-A669-FE6E136B5C66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939</Words>
  <Application>Microsoft Office PowerPoint</Application>
  <PresentationFormat>Widescreen</PresentationFormat>
  <Paragraphs>289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 Unicode MS</vt:lpstr>
      <vt:lpstr>Arial</vt:lpstr>
      <vt:lpstr>Calibri</vt:lpstr>
      <vt:lpstr>Calibri Light</vt:lpstr>
      <vt:lpstr>Cambria</vt:lpstr>
      <vt:lpstr>Swis721 Cn BT</vt:lpstr>
      <vt:lpstr>Times New Roman</vt:lpstr>
      <vt:lpstr>Office Theme</vt:lpstr>
      <vt:lpstr>5_Office Theme</vt:lpstr>
      <vt:lpstr>PowerPoint Presentation</vt:lpstr>
      <vt:lpstr>PowerPoint Presentation</vt:lpstr>
      <vt:lpstr>PowerPoint Presentation</vt:lpstr>
      <vt:lpstr>Hundreds More BMPs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Batiuk, Rich</dc:creator>
  <cp:lastModifiedBy>Jessica</cp:lastModifiedBy>
  <cp:revision>7</cp:revision>
  <dcterms:created xsi:type="dcterms:W3CDTF">2018-01-31T21:28:15Z</dcterms:created>
  <dcterms:modified xsi:type="dcterms:W3CDTF">2018-02-02T20:50:17Z</dcterms:modified>
</cp:coreProperties>
</file>