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6" r:id="rId3"/>
    <p:sldId id="259" r:id="rId4"/>
    <p:sldId id="257" r:id="rId5"/>
    <p:sldId id="260" r:id="rId6"/>
    <p:sldId id="263" r:id="rId7"/>
    <p:sldId id="261" r:id="rId8"/>
    <p:sldId id="264" r:id="rId9"/>
    <p:sldId id="258" r:id="rId10"/>
    <p:sldId id="267" r:id="rId11"/>
    <p:sldId id="268" r:id="rId12"/>
    <p:sldId id="269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555" autoAdjust="0"/>
  </p:normalViewPr>
  <p:slideViewPr>
    <p:cSldViewPr>
      <p:cViewPr>
        <p:scale>
          <a:sx n="75" d="100"/>
          <a:sy n="75" d="100"/>
        </p:scale>
        <p:origin x="-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3DDD-2726-4AE2-BCFE-884AF0BC65B2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EAB07-19FF-41B4-878F-E8198F5F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1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11/14/2014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0352" y="12954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Mid Atlantic Environmental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Literacy</a:t>
            </a:r>
            <a:r>
              <a:rPr lang="en-US" dirty="0" smtClean="0"/>
              <a:t> </a:t>
            </a:r>
            <a:r>
              <a:rPr lang="en-US" dirty="0" smtClean="0"/>
              <a:t>Workgroup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November 14,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Updated MWEE definition</a:t>
            </a:r>
          </a:p>
          <a:p>
            <a:r>
              <a:rPr lang="en-US" dirty="0" smtClean="0">
                <a:latin typeface="+mj-lt"/>
              </a:rPr>
              <a:t>Created and pilot tested Environmental Literacy Tracking Tool (“ELIT”)</a:t>
            </a:r>
          </a:p>
          <a:p>
            <a:r>
              <a:rPr lang="en-US" dirty="0" smtClean="0">
                <a:latin typeface="+mj-lt"/>
              </a:rPr>
              <a:t>Sustainable Schools Workshop (Oct 1-2)</a:t>
            </a:r>
          </a:p>
          <a:p>
            <a:pPr lvl="1"/>
            <a:r>
              <a:rPr lang="en-US" dirty="0" smtClean="0">
                <a:latin typeface="+mj-lt"/>
              </a:rPr>
              <a:t>Individuals identified by state leads</a:t>
            </a:r>
          </a:p>
          <a:p>
            <a:pPr lvl="1"/>
            <a:r>
              <a:rPr lang="en-US" dirty="0" smtClean="0">
                <a:latin typeface="+mj-lt"/>
              </a:rPr>
              <a:t>Drafted actions for sustainable school mgmt. strategy</a:t>
            </a:r>
          </a:p>
          <a:p>
            <a:r>
              <a:rPr lang="en-US" dirty="0" smtClean="0">
                <a:latin typeface="+mj-lt"/>
              </a:rPr>
              <a:t>Leadership workshop (Oct 27-28)</a:t>
            </a:r>
          </a:p>
          <a:p>
            <a:pPr lvl="1"/>
            <a:r>
              <a:rPr lang="en-US" dirty="0" smtClean="0">
                <a:latin typeface="+mj-lt"/>
              </a:rPr>
              <a:t>Refined actions for all outcomes</a:t>
            </a:r>
          </a:p>
          <a:p>
            <a:pPr lvl="1"/>
            <a:r>
              <a:rPr lang="en-US" dirty="0" smtClean="0">
                <a:latin typeface="+mj-lt"/>
              </a:rPr>
              <a:t>Identify specific actions for CBP 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687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Regional Priorities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u="sng" dirty="0" smtClean="0">
                <a:latin typeface="+mj-lt"/>
              </a:rPr>
              <a:t>Student Outcome</a:t>
            </a:r>
            <a:r>
              <a:rPr lang="en-US" sz="1600" u="sng" dirty="0" smtClean="0">
                <a:latin typeface="+mj-lt"/>
              </a:rPr>
              <a:t>       </a:t>
            </a:r>
          </a:p>
          <a:p>
            <a:r>
              <a:rPr lang="en-US" sz="1600" dirty="0">
                <a:latin typeface="+mj-lt"/>
              </a:rPr>
              <a:t>Develop Teacher Guide and promotional materials to MWEEs with state specific content, and model </a:t>
            </a:r>
            <a:r>
              <a:rPr lang="en-US" sz="1600" dirty="0" smtClean="0">
                <a:latin typeface="+mj-lt"/>
              </a:rPr>
              <a:t>programs</a:t>
            </a:r>
          </a:p>
          <a:p>
            <a:r>
              <a:rPr lang="en-US" sz="1600" dirty="0">
                <a:latin typeface="+mj-lt"/>
              </a:rPr>
              <a:t>Develop targeted  communication and outreach strategy to promote MWEE’s and Sustainable schools by </a:t>
            </a:r>
            <a:r>
              <a:rPr lang="en-US" sz="1600" dirty="0" smtClean="0">
                <a:latin typeface="+mj-lt"/>
              </a:rPr>
              <a:t>jurisdiction</a:t>
            </a:r>
          </a:p>
          <a:p>
            <a:r>
              <a:rPr lang="en-US" sz="1600" dirty="0" smtClean="0">
                <a:latin typeface="+mj-lt"/>
              </a:rPr>
              <a:t>Add </a:t>
            </a:r>
            <a:r>
              <a:rPr lang="en-US" sz="1600" dirty="0">
                <a:latin typeface="+mj-lt"/>
              </a:rPr>
              <a:t>after school programs supporting MWEE’s and Sustainable schools to </a:t>
            </a:r>
            <a:r>
              <a:rPr lang="en-US" sz="1600" dirty="0" err="1">
                <a:latin typeface="+mj-lt"/>
              </a:rPr>
              <a:t>BayBackpack</a:t>
            </a:r>
            <a:endParaRPr lang="en-US" sz="1600" dirty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Scholarships </a:t>
            </a:r>
            <a:r>
              <a:rPr lang="en-US" sz="1600" dirty="0">
                <a:latin typeface="+mj-lt"/>
              </a:rPr>
              <a:t>for post-secondary course work</a:t>
            </a:r>
          </a:p>
          <a:p>
            <a:pPr marL="0" indent="0">
              <a:buNone/>
            </a:pPr>
            <a:endParaRPr 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u="sng" dirty="0" smtClean="0">
                <a:latin typeface="+mj-lt"/>
              </a:rPr>
              <a:t>Sustainable Schools Outcome</a:t>
            </a:r>
          </a:p>
          <a:p>
            <a:r>
              <a:rPr lang="en-US" sz="1600" dirty="0" smtClean="0">
                <a:latin typeface="+mj-lt"/>
              </a:rPr>
              <a:t>Provide </a:t>
            </a:r>
            <a:r>
              <a:rPr lang="en-US" sz="1600" dirty="0">
                <a:latin typeface="+mj-lt"/>
              </a:rPr>
              <a:t>funding for sustainable schools technical </a:t>
            </a:r>
            <a:r>
              <a:rPr lang="en-US" sz="1600" dirty="0" smtClean="0">
                <a:latin typeface="+mj-lt"/>
              </a:rPr>
              <a:t>assistance</a:t>
            </a:r>
          </a:p>
          <a:p>
            <a:r>
              <a:rPr lang="en-US" sz="1600" dirty="0">
                <a:latin typeface="+mj-lt"/>
              </a:rPr>
              <a:t>Support tracking of school building level sustainable </a:t>
            </a:r>
            <a:r>
              <a:rPr lang="en-US" sz="1600" dirty="0" smtClean="0">
                <a:latin typeface="+mj-lt"/>
              </a:rPr>
              <a:t>practices</a:t>
            </a:r>
          </a:p>
          <a:p>
            <a:r>
              <a:rPr lang="en-US" sz="1600" dirty="0">
                <a:latin typeface="+mj-lt"/>
              </a:rPr>
              <a:t>Focus future regional summit on sustainable </a:t>
            </a:r>
            <a:r>
              <a:rPr lang="en-US" sz="1600" dirty="0" smtClean="0">
                <a:latin typeface="+mj-lt"/>
              </a:rPr>
              <a:t>schools</a:t>
            </a:r>
          </a:p>
          <a:p>
            <a:r>
              <a:rPr lang="en-US" sz="1600" dirty="0">
                <a:latin typeface="+mj-lt"/>
              </a:rPr>
              <a:t>Consider development of Best practices for school certification </a:t>
            </a:r>
            <a:r>
              <a:rPr lang="en-US" sz="1600" dirty="0" smtClean="0">
                <a:latin typeface="+mj-lt"/>
              </a:rPr>
              <a:t>programs</a:t>
            </a:r>
            <a:endParaRPr lang="en-US" sz="1600" dirty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Develop </a:t>
            </a:r>
            <a:r>
              <a:rPr lang="en-US" sz="1600" dirty="0">
                <a:latin typeface="+mj-lt"/>
              </a:rPr>
              <a:t>and promote sustainable schools models/guidance – school grounds for learning</a:t>
            </a:r>
          </a:p>
          <a:p>
            <a:r>
              <a:rPr lang="en-US" sz="1600" dirty="0" smtClean="0">
                <a:latin typeface="+mj-lt"/>
              </a:rPr>
              <a:t> Support </a:t>
            </a:r>
            <a:r>
              <a:rPr lang="en-US" sz="1600" dirty="0">
                <a:latin typeface="+mj-lt"/>
              </a:rPr>
              <a:t>state/local level environmental literacy planning activities</a:t>
            </a:r>
          </a:p>
          <a:p>
            <a:r>
              <a:rPr lang="en-US" sz="1600" dirty="0" smtClean="0">
                <a:latin typeface="+mj-lt"/>
              </a:rPr>
              <a:t>Define </a:t>
            </a:r>
            <a:r>
              <a:rPr lang="en-US" sz="1600" dirty="0">
                <a:latin typeface="+mj-lt"/>
              </a:rPr>
              <a:t>sustainable schools for ELIT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289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Regional Priorities continued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562600"/>
          </a:xfrm>
        </p:spPr>
        <p:txBody>
          <a:bodyPr>
            <a:noAutofit/>
          </a:bodyPr>
          <a:lstStyle/>
          <a:p>
            <a:endParaRPr lang="en-US" sz="1000" dirty="0"/>
          </a:p>
          <a:p>
            <a:pPr marL="0" indent="0">
              <a:buNone/>
            </a:pPr>
            <a:r>
              <a:rPr lang="en-US" sz="2000" u="sng" dirty="0" smtClean="0">
                <a:latin typeface="+mj-lt"/>
              </a:rPr>
              <a:t>Environmental Literacy Planning Outcome    </a:t>
            </a:r>
          </a:p>
          <a:p>
            <a:r>
              <a:rPr lang="en-US" sz="2000" dirty="0">
                <a:latin typeface="+mj-lt"/>
              </a:rPr>
              <a:t>Convene education leadership with Bay leadership to bring focus to E-Lit </a:t>
            </a:r>
            <a:r>
              <a:rPr lang="en-US" sz="2000" dirty="0" smtClean="0">
                <a:latin typeface="+mj-lt"/>
              </a:rPr>
              <a:t>goals</a:t>
            </a:r>
            <a:endParaRPr lang="en-US" sz="2000" u="sng" dirty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Build </a:t>
            </a:r>
            <a:r>
              <a:rPr lang="en-US" sz="2000" dirty="0">
                <a:latin typeface="+mj-lt"/>
              </a:rPr>
              <a:t>a science and environment </a:t>
            </a:r>
            <a:r>
              <a:rPr lang="en-US" sz="2000" dirty="0" smtClean="0">
                <a:latin typeface="+mj-lt"/>
              </a:rPr>
              <a:t>network</a:t>
            </a:r>
            <a:endParaRPr lang="en-US" sz="2000" dirty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Incorporate </a:t>
            </a:r>
            <a:r>
              <a:rPr lang="en-US" sz="2000" dirty="0">
                <a:latin typeface="+mj-lt"/>
              </a:rPr>
              <a:t>state level priorities into available funding to support EL goal and outcomes (e.g. “block grants</a:t>
            </a:r>
            <a:r>
              <a:rPr lang="en-US" sz="2000" dirty="0" smtClean="0">
                <a:latin typeface="+mj-lt"/>
              </a:rPr>
              <a:t>”)</a:t>
            </a:r>
            <a:endParaRPr lang="en-US" sz="2000" dirty="0">
              <a:latin typeface="+mj-lt"/>
            </a:endParaRPr>
          </a:p>
          <a:p>
            <a:r>
              <a:rPr lang="en-US" sz="2000" dirty="0" smtClean="0">
                <a:latin typeface="+mj-lt"/>
              </a:rPr>
              <a:t>Support </a:t>
            </a:r>
            <a:r>
              <a:rPr lang="en-US" sz="2000" dirty="0">
                <a:latin typeface="+mj-lt"/>
              </a:rPr>
              <a:t>implementation of the ELIT at the LEA level within each state (e.g. template presentation for administrators to assist with data collection</a:t>
            </a:r>
            <a:r>
              <a:rPr lang="en-US" sz="2000" dirty="0" smtClean="0">
                <a:latin typeface="+mj-lt"/>
              </a:rPr>
              <a:t>)</a:t>
            </a:r>
          </a:p>
          <a:p>
            <a:r>
              <a:rPr lang="en-US" sz="2000" dirty="0">
                <a:latin typeface="+mj-lt"/>
              </a:rPr>
              <a:t>Where needed initiate meeting with key leaders to advance EL goal and outcomes</a:t>
            </a:r>
          </a:p>
          <a:p>
            <a:endParaRPr lang="en-US" sz="2000" dirty="0" smtClean="0">
              <a:latin typeface="+mj-lt"/>
            </a:endParaRP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053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7880"/>
            <a:ext cx="8229600" cy="477012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Review MWEE update and ELIT Tool</a:t>
            </a:r>
            <a:endParaRPr lang="en-US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Discuss each EL outcome, corresponding state actions,  and </a:t>
            </a:r>
            <a:r>
              <a:rPr lang="en-US" sz="2800" u="sng" dirty="0" smtClean="0">
                <a:latin typeface="+mj-lt"/>
              </a:rPr>
              <a:t>how CBP can support at a regional level</a:t>
            </a:r>
          </a:p>
          <a:p>
            <a:r>
              <a:rPr lang="en-US" sz="2800" dirty="0" smtClean="0">
                <a:latin typeface="+mj-lt"/>
              </a:rPr>
              <a:t>Clarify next steps in management strategy development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8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last we met…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133600"/>
            <a:ext cx="3292125" cy="3981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32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6" t="7386" r="7612" b="59875"/>
          <a:stretch/>
        </p:blipFill>
        <p:spPr>
          <a:xfrm>
            <a:off x="49530" y="1082040"/>
            <a:ext cx="9048750" cy="4491990"/>
          </a:xfrm>
        </p:spPr>
      </p:pic>
    </p:spTree>
    <p:extLst>
      <p:ext uri="{BB962C8B-B14F-4D97-AF65-F5344CB8AC3E}">
        <p14:creationId xmlns:p14="http://schemas.microsoft.com/office/powerpoint/2010/main" val="126393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Outcome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+mj-lt"/>
              </a:rPr>
              <a:t>Continually increase students’ age-appropriate understanding of the watershed through participation in </a:t>
            </a:r>
            <a:r>
              <a:rPr lang="en-US" i="1" u="sng" dirty="0">
                <a:latin typeface="+mj-lt"/>
              </a:rPr>
              <a:t>teacher-supported, meaningful watershed educational experiences </a:t>
            </a:r>
            <a:r>
              <a:rPr lang="en-US" i="1" dirty="0">
                <a:latin typeface="+mj-lt"/>
              </a:rPr>
              <a:t>and rigorous, inquiry-based instruction, with a target of at least one meaningful watershed educational experience in </a:t>
            </a:r>
            <a:r>
              <a:rPr lang="en-US" i="1" u="sng" dirty="0">
                <a:latin typeface="+mj-lt"/>
              </a:rPr>
              <a:t>elementary, middle and high school</a:t>
            </a:r>
            <a:r>
              <a:rPr lang="en-US" i="1" dirty="0">
                <a:latin typeface="+mj-lt"/>
              </a:rPr>
              <a:t> depending on available resources</a:t>
            </a:r>
            <a:r>
              <a:rPr lang="en-US" i="1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449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Schools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+mj-lt"/>
              </a:rPr>
              <a:t>Continually increase the number of schools in the region that </a:t>
            </a:r>
            <a:r>
              <a:rPr lang="en-US" i="1" u="sng" dirty="0">
                <a:latin typeface="+mj-lt"/>
              </a:rPr>
              <a:t>reduce the impact of their buildings and grounds on their local watershed, environment and human health</a:t>
            </a:r>
            <a:r>
              <a:rPr lang="en-US" i="1" dirty="0">
                <a:latin typeface="+mj-lt"/>
              </a:rPr>
              <a:t> through best practices, </a:t>
            </a:r>
            <a:r>
              <a:rPr lang="en-US" i="1" dirty="0" smtClean="0">
                <a:latin typeface="+mj-lt"/>
              </a:rPr>
              <a:t>including</a:t>
            </a:r>
            <a:r>
              <a:rPr lang="en-US" dirty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student-led </a:t>
            </a:r>
            <a:r>
              <a:rPr lang="en-US" i="1" dirty="0">
                <a:latin typeface="+mj-lt"/>
              </a:rPr>
              <a:t>protection and restoration projects.</a:t>
            </a: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Sustainable Schools?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U.S. Green Ribbon Schools</a:t>
            </a:r>
          </a:p>
          <a:p>
            <a:pPr lvl="1"/>
            <a:r>
              <a:rPr lang="en-US" dirty="0" smtClean="0">
                <a:latin typeface="+mj-lt"/>
              </a:rPr>
              <a:t>Pillar 1: </a:t>
            </a:r>
            <a:r>
              <a:rPr lang="en-US" b="1" dirty="0" smtClean="0">
                <a:latin typeface="+mj-lt"/>
              </a:rPr>
              <a:t>Reduced </a:t>
            </a:r>
            <a:r>
              <a:rPr lang="en-US" b="1" dirty="0">
                <a:latin typeface="+mj-lt"/>
              </a:rPr>
              <a:t>Environmental Impact and </a:t>
            </a:r>
            <a:r>
              <a:rPr lang="en-US" b="1" dirty="0" smtClean="0">
                <a:latin typeface="+mj-lt"/>
              </a:rPr>
              <a:t>Costs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Pillar 2: </a:t>
            </a:r>
            <a:r>
              <a:rPr lang="en-US" b="1" dirty="0">
                <a:latin typeface="+mj-lt"/>
              </a:rPr>
              <a:t>Improved Health and Wellness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Pillar 3: </a:t>
            </a:r>
            <a:r>
              <a:rPr lang="en-US" b="1" dirty="0">
                <a:latin typeface="+mj-lt"/>
              </a:rPr>
              <a:t>Effective Environmental and Sustainability </a:t>
            </a:r>
            <a:r>
              <a:rPr lang="en-US" b="1" dirty="0" smtClean="0">
                <a:latin typeface="+mj-lt"/>
              </a:rPr>
              <a:t> 	           Education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98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Planning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+mj-lt"/>
              </a:rPr>
              <a:t>Each participating Bay jurisdiction should develop a </a:t>
            </a:r>
            <a:r>
              <a:rPr lang="en-US" i="1" u="sng" dirty="0">
                <a:latin typeface="+mj-lt"/>
              </a:rPr>
              <a:t>comprehensive and systemic approach </a:t>
            </a:r>
            <a:r>
              <a:rPr lang="en-US" i="1" dirty="0">
                <a:latin typeface="+mj-lt"/>
              </a:rPr>
              <a:t>to environmental literacy for all students in the region that includes </a:t>
            </a:r>
            <a:r>
              <a:rPr lang="en-US" i="1" u="sng" dirty="0">
                <a:latin typeface="+mj-lt"/>
              </a:rPr>
              <a:t>policies, practices and voluntary metrics </a:t>
            </a:r>
            <a:r>
              <a:rPr lang="en-US" i="1" dirty="0">
                <a:latin typeface="+mj-lt"/>
              </a:rPr>
              <a:t>that support the environmental literacy Goals and Outcomes of this Agreement.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35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7012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+mj-lt"/>
              </a:rPr>
              <a:t>Outline </a:t>
            </a:r>
            <a:r>
              <a:rPr lang="en-US" dirty="0">
                <a:latin typeface="+mj-lt"/>
              </a:rPr>
              <a:t>the </a:t>
            </a:r>
            <a:r>
              <a:rPr lang="en-US" u="sng" dirty="0" smtClean="0">
                <a:latin typeface="+mj-lt"/>
              </a:rPr>
              <a:t>actions</a:t>
            </a:r>
            <a:r>
              <a:rPr lang="en-US" dirty="0" smtClean="0">
                <a:latin typeface="+mj-lt"/>
              </a:rPr>
              <a:t> needed to accomplish each </a:t>
            </a:r>
            <a:r>
              <a:rPr lang="en-US" dirty="0">
                <a:latin typeface="+mj-lt"/>
              </a:rPr>
              <a:t>Outcome as well as </a:t>
            </a:r>
            <a:r>
              <a:rPr lang="en-US" u="sng" dirty="0">
                <a:latin typeface="+mj-lt"/>
              </a:rPr>
              <a:t>monitoring, </a:t>
            </a:r>
            <a:r>
              <a:rPr lang="en-US" u="sng" dirty="0" smtClean="0">
                <a:latin typeface="+mj-lt"/>
              </a:rPr>
              <a:t>assessing and </a:t>
            </a:r>
            <a:r>
              <a:rPr lang="en-US" u="sng" dirty="0">
                <a:latin typeface="+mj-lt"/>
              </a:rPr>
              <a:t>reporting progress </a:t>
            </a:r>
            <a:r>
              <a:rPr lang="en-US" dirty="0">
                <a:latin typeface="+mj-lt"/>
              </a:rPr>
              <a:t>and </a:t>
            </a:r>
            <a:r>
              <a:rPr lang="en-US" u="sng" dirty="0">
                <a:latin typeface="+mj-lt"/>
              </a:rPr>
              <a:t>coordinating actions </a:t>
            </a:r>
            <a:r>
              <a:rPr lang="en-US" dirty="0">
                <a:latin typeface="+mj-lt"/>
              </a:rPr>
              <a:t>among partners and stakeholders</a:t>
            </a:r>
          </a:p>
          <a:p>
            <a:r>
              <a:rPr lang="en-US" dirty="0" smtClean="0">
                <a:latin typeface="+mj-lt"/>
              </a:rPr>
              <a:t>2 year strategies</a:t>
            </a:r>
          </a:p>
          <a:p>
            <a:r>
              <a:rPr lang="en-US" dirty="0" smtClean="0">
                <a:latin typeface="+mj-lt"/>
              </a:rPr>
              <a:t>Management </a:t>
            </a:r>
            <a:r>
              <a:rPr lang="en-US" dirty="0">
                <a:latin typeface="+mj-lt"/>
              </a:rPr>
              <a:t>Strategies should </a:t>
            </a:r>
            <a:r>
              <a:rPr lang="en-US" dirty="0" smtClean="0">
                <a:latin typeface="+mj-lt"/>
              </a:rPr>
              <a:t>describe:</a:t>
            </a:r>
          </a:p>
          <a:p>
            <a:pPr lvl="1"/>
            <a:r>
              <a:rPr lang="en-US" dirty="0" smtClean="0">
                <a:latin typeface="+mj-lt"/>
              </a:rPr>
              <a:t>how local governments</a:t>
            </a:r>
            <a:r>
              <a:rPr lang="en-US" dirty="0">
                <a:latin typeface="+mj-lt"/>
              </a:rPr>
              <a:t>, nonprofit and private partners will be engaged;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where </a:t>
            </a:r>
            <a:r>
              <a:rPr lang="en-US" dirty="0">
                <a:latin typeface="+mj-lt"/>
              </a:rPr>
              <a:t>actions, tools </a:t>
            </a:r>
            <a:r>
              <a:rPr lang="en-US" dirty="0" smtClean="0">
                <a:latin typeface="+mj-lt"/>
              </a:rPr>
              <a:t>or technical </a:t>
            </a:r>
            <a:r>
              <a:rPr lang="en-US" dirty="0">
                <a:latin typeface="+mj-lt"/>
              </a:rPr>
              <a:t>support are needed to empower local governments and others to do </a:t>
            </a:r>
            <a:r>
              <a:rPr lang="en-US" dirty="0" smtClean="0">
                <a:latin typeface="+mj-lt"/>
              </a:rPr>
              <a:t>their part</a:t>
            </a:r>
            <a:r>
              <a:rPr lang="en-US" dirty="0">
                <a:latin typeface="+mj-lt"/>
              </a:rPr>
              <a:t>; </a:t>
            </a:r>
            <a:endParaRPr lang="en-US" dirty="0" smtClean="0">
              <a:latin typeface="+mj-lt"/>
            </a:endParaRPr>
          </a:p>
          <a:p>
            <a:pPr lvl="1"/>
            <a:r>
              <a:rPr lang="en-US" dirty="0" smtClean="0">
                <a:latin typeface="+mj-lt"/>
              </a:rPr>
              <a:t>and </a:t>
            </a:r>
            <a:r>
              <a:rPr lang="en-US" dirty="0">
                <a:latin typeface="+mj-lt"/>
              </a:rPr>
              <a:t>what steps will be taken to facilitate greater local participation in achieving </a:t>
            </a:r>
            <a:r>
              <a:rPr lang="en-US" dirty="0" smtClean="0">
                <a:latin typeface="+mj-lt"/>
              </a:rPr>
              <a:t>the Outcome.</a:t>
            </a:r>
          </a:p>
          <a:p>
            <a:r>
              <a:rPr lang="en-US" dirty="0">
                <a:latin typeface="+mj-lt"/>
              </a:rPr>
              <a:t>Due within one year of Agreement </a:t>
            </a:r>
            <a:r>
              <a:rPr lang="en-US" dirty="0" smtClean="0">
                <a:latin typeface="+mj-lt"/>
              </a:rPr>
              <a:t>signing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9890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3" t="9776" r="6296" b="4571"/>
          <a:stretch/>
        </p:blipFill>
        <p:spPr>
          <a:xfrm>
            <a:off x="0" y="0"/>
            <a:ext cx="9144000" cy="7010400"/>
          </a:xfrm>
        </p:spPr>
      </p:pic>
      <p:sp>
        <p:nvSpPr>
          <p:cNvPr id="9" name="Down Arrow 8"/>
          <p:cNvSpPr/>
          <p:nvPr/>
        </p:nvSpPr>
        <p:spPr>
          <a:xfrm>
            <a:off x="6065520" y="914400"/>
            <a:ext cx="388620" cy="73914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25040" y="3830088"/>
            <a:ext cx="1143000" cy="18696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56120" y="1905001"/>
            <a:ext cx="9906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1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379</TotalTime>
  <Words>542</Words>
  <Application>Microsoft Office PowerPoint</Application>
  <PresentationFormat>On-screen Show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Mid Atlantic Environmental  Literacy Workgroup Meeting</vt:lpstr>
      <vt:lpstr>Since last we met…</vt:lpstr>
      <vt:lpstr>PowerPoint Presentation</vt:lpstr>
      <vt:lpstr>Student Outcome</vt:lpstr>
      <vt:lpstr>Sustainable Schools Outcome</vt:lpstr>
      <vt:lpstr>What are Sustainable Schools?</vt:lpstr>
      <vt:lpstr>EL Planning Outcome</vt:lpstr>
      <vt:lpstr>Management Strategies</vt:lpstr>
      <vt:lpstr>PowerPoint Presentation</vt:lpstr>
      <vt:lpstr>Recent work</vt:lpstr>
      <vt:lpstr>Regional Priorities</vt:lpstr>
      <vt:lpstr>Regional Priorities continued</vt:lpstr>
      <vt:lpstr>Today’s Focus</vt:lpstr>
    </vt:vector>
  </TitlesOfParts>
  <Company>NMFS 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Funders &amp;  Collective Impact</dc:title>
  <dc:creator>Shannon_Sprague</dc:creator>
  <cp:lastModifiedBy>Kevin_Schabow</cp:lastModifiedBy>
  <cp:revision>44</cp:revision>
  <dcterms:created xsi:type="dcterms:W3CDTF">2014-04-08T01:53:28Z</dcterms:created>
  <dcterms:modified xsi:type="dcterms:W3CDTF">2014-11-14T14:56:22Z</dcterms:modified>
</cp:coreProperties>
</file>