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7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5">
          <p15:clr>
            <a:srgbClr val="A4A3A4"/>
          </p15:clr>
        </p15:guide>
        <p15:guide id="2" pos="4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9900"/>
    <a:srgbClr val="FFFF00"/>
    <a:srgbClr val="FF6699"/>
    <a:srgbClr val="99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2" autoAdjust="0"/>
    <p:restoredTop sz="94660"/>
  </p:normalViewPr>
  <p:slideViewPr>
    <p:cSldViewPr snapToGrid="0">
      <p:cViewPr varScale="1">
        <p:scale>
          <a:sx n="51" d="100"/>
          <a:sy n="51" d="100"/>
        </p:scale>
        <p:origin x="1411" y="43"/>
      </p:cViewPr>
      <p:guideLst>
        <p:guide orient="horz" pos="1615"/>
        <p:guide pos="43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33B9B52-9B1E-4E5D-AB9A-37CA8C80E3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98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5EB01-F925-47DF-A844-DC5CEA3D01E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30" tIns="46415" rIns="92830" bIns="46415" anchor="b"/>
          <a:lstStyle/>
          <a:p>
            <a:pPr algn="r" defTabSz="928688"/>
            <a:fld id="{8BC1EB4E-D1FE-4AAE-BCF4-AFBB90AB5A0F}" type="slidenum">
              <a:rPr lang="en-US" sz="1200"/>
              <a:pPr algn="r" defTabSz="928688"/>
              <a:t>1</a:t>
            </a:fld>
            <a:endParaRPr lang="en-US" sz="1200" dirty="0"/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830" tIns="46415" rIns="92830" bIns="46415"/>
          <a:lstStyle/>
          <a:p>
            <a:pPr eaLnBrk="1" hangingPunct="1">
              <a:lnSpc>
                <a:spcPct val="90000"/>
              </a:lnSpc>
            </a:pPr>
            <a:endParaRPr 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3664321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D29F4-EEC7-4062-B30F-322EBF454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5199-C352-4D47-9B4C-06355AE3C6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0793F-62BF-4997-89B0-821E8329D7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1DBEE-E858-4679-A834-E65AAA5D9B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DA57A-116A-4329-8189-69F9C6BCA2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4CCE5-CD88-4EBB-9057-A90A2CB21E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952F4-6DDA-44B3-A2E3-A9E4D56570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4166D-799C-4099-A7C3-1CB39B3894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CF6E9-DA42-46CD-A4FF-D25B572A6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D133F-D29F-48E4-B0AB-E1A106E299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5DC7C-09C8-4071-B7F8-176AF9F8C9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B3ECA5B-2A98-4917-ABD0-F3FE98112D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664519" y="3764812"/>
            <a:ext cx="1436916" cy="647700"/>
          </a:xfrm>
          <a:prstGeom prst="rect">
            <a:avLst/>
          </a:prstGeom>
          <a:solidFill>
            <a:srgbClr val="FF669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rIns="0"/>
          <a:lstStyle/>
          <a:p>
            <a:pPr algn="ctr" eaLnBrk="0" hangingPunct="0">
              <a:defRPr/>
            </a:pPr>
            <a:r>
              <a:rPr lang="en-US" sz="1000" b="1" dirty="0" smtClean="0"/>
              <a:t>Scientific, </a:t>
            </a:r>
          </a:p>
          <a:p>
            <a:pPr algn="ctr" eaLnBrk="0" hangingPunct="0">
              <a:defRPr/>
            </a:pPr>
            <a:r>
              <a:rPr lang="en-US" sz="1000" b="1" dirty="0" smtClean="0"/>
              <a:t>Technical Assessment, </a:t>
            </a:r>
          </a:p>
          <a:p>
            <a:pPr algn="ctr" eaLnBrk="0" hangingPunct="0">
              <a:defRPr/>
            </a:pPr>
            <a:r>
              <a:rPr lang="en-US" sz="1000" b="1" dirty="0" smtClean="0"/>
              <a:t>and Reporting</a:t>
            </a:r>
            <a:endParaRPr lang="en-US" sz="1000" b="1" dirty="0"/>
          </a:p>
        </p:txBody>
      </p:sp>
      <p:sp>
        <p:nvSpPr>
          <p:cNvPr id="77851" name="Rectangle 34"/>
          <p:cNvSpPr>
            <a:spLocks noChangeArrowheads="1"/>
          </p:cNvSpPr>
          <p:nvPr/>
        </p:nvSpPr>
        <p:spPr bwMode="auto">
          <a:xfrm>
            <a:off x="6457950" y="4257469"/>
            <a:ext cx="1143000" cy="557722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Partnering</a:t>
            </a:r>
            <a:r>
              <a:rPr lang="en-US" sz="1000" b="1" dirty="0">
                <a:solidFill>
                  <a:srgbClr val="000000"/>
                </a:solidFill>
              </a:rPr>
              <a:t>,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Leadership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&amp; Management</a:t>
            </a:r>
          </a:p>
        </p:txBody>
      </p:sp>
      <p:sp>
        <p:nvSpPr>
          <p:cNvPr id="2055" name="Line 12"/>
          <p:cNvSpPr>
            <a:spLocks noChangeShapeType="1"/>
          </p:cNvSpPr>
          <p:nvPr/>
        </p:nvSpPr>
        <p:spPr bwMode="auto">
          <a:xfrm>
            <a:off x="742950" y="51816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7837" name="Rectangle 30"/>
          <p:cNvSpPr>
            <a:spLocks noChangeArrowheads="1"/>
          </p:cNvSpPr>
          <p:nvPr/>
        </p:nvSpPr>
        <p:spPr bwMode="auto">
          <a:xfrm>
            <a:off x="4248150" y="4267200"/>
            <a:ext cx="990600" cy="6096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Maintain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Healthy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Watersheds</a:t>
            </a:r>
          </a:p>
        </p:txBody>
      </p:sp>
      <p:sp>
        <p:nvSpPr>
          <p:cNvPr id="77838" name="Rectangle 31"/>
          <p:cNvSpPr>
            <a:spLocks noChangeArrowheads="1"/>
          </p:cNvSpPr>
          <p:nvPr/>
        </p:nvSpPr>
        <p:spPr bwMode="auto">
          <a:xfrm>
            <a:off x="2876550" y="4267200"/>
            <a:ext cx="1295400" cy="6096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Restore Water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Quality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675347" y="4267200"/>
            <a:ext cx="990600" cy="6858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Sustainable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Fisheries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733550" y="4267200"/>
            <a:ext cx="1066800" cy="609600"/>
          </a:xfrm>
          <a:prstGeom prst="rect">
            <a:avLst/>
          </a:prstGeom>
          <a:solidFill>
            <a:srgbClr val="6699FF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Restore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Vital </a:t>
            </a:r>
            <a:r>
              <a:rPr lang="en-US" sz="1000" b="1" dirty="0" smtClean="0">
                <a:solidFill>
                  <a:srgbClr val="000000"/>
                </a:solidFill>
              </a:rPr>
              <a:t>Habitats 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77841" name="Rectangle 34"/>
          <p:cNvSpPr>
            <a:spLocks noChangeArrowheads="1"/>
          </p:cNvSpPr>
          <p:nvPr/>
        </p:nvSpPr>
        <p:spPr bwMode="auto">
          <a:xfrm>
            <a:off x="5314950" y="4267200"/>
            <a:ext cx="1066800" cy="6096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Foster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Chesapeake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Stewardship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666750" y="3857625"/>
            <a:ext cx="6934200" cy="371475"/>
          </a:xfrm>
          <a:prstGeom prst="flowChartProcess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Goal Implementation Teams</a:t>
            </a:r>
          </a:p>
        </p:txBody>
      </p:sp>
      <p:sp>
        <p:nvSpPr>
          <p:cNvPr id="77853" name="AutoShape 13"/>
          <p:cNvSpPr>
            <a:spLocks noChangeArrowheads="1"/>
          </p:cNvSpPr>
          <p:nvPr/>
        </p:nvSpPr>
        <p:spPr bwMode="auto">
          <a:xfrm>
            <a:off x="7676160" y="4467966"/>
            <a:ext cx="1401289" cy="1712194"/>
          </a:xfrm>
          <a:prstGeom prst="flowChartProcess">
            <a:avLst/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0" rIns="182880" bIns="0"/>
          <a:lstStyle/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Dennison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          </a:t>
            </a:r>
            <a:r>
              <a:rPr lang="en-US" sz="1100" b="1" dirty="0" err="1" smtClean="0">
                <a:solidFill>
                  <a:srgbClr val="FFFF00"/>
                </a:solidFill>
              </a:rPr>
              <a:t>Md</a:t>
            </a:r>
            <a:r>
              <a:rPr lang="en-US" sz="1100" b="1" dirty="0" smtClean="0">
                <a:solidFill>
                  <a:srgbClr val="FFFF00"/>
                </a:solidFill>
              </a:rPr>
              <a:t> UMCES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Bennett</a:t>
            </a:r>
            <a:endParaRPr lang="en-US" sz="1100" b="1" dirty="0">
              <a:solidFill>
                <a:srgbClr val="660066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660066"/>
                </a:solidFill>
              </a:rPr>
              <a:t>      </a:t>
            </a:r>
            <a:r>
              <a:rPr lang="en-US" sz="1100" b="1" dirty="0" smtClean="0">
                <a:solidFill>
                  <a:srgbClr val="660066"/>
                </a:solidFill>
              </a:rPr>
              <a:t>          </a:t>
            </a:r>
            <a:r>
              <a:rPr lang="en-US" sz="1100" b="1" dirty="0" smtClean="0">
                <a:solidFill>
                  <a:srgbClr val="FFFF00"/>
                </a:solidFill>
              </a:rPr>
              <a:t>USGS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Phillips</a:t>
            </a:r>
            <a:endParaRPr lang="en-US" sz="1100" b="1" dirty="0">
              <a:solidFill>
                <a:srgbClr val="660066"/>
              </a:solidFill>
            </a:endParaRP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FFFF00"/>
                </a:solidFill>
              </a:rPr>
              <a:t>                USGS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Tango</a:t>
            </a:r>
            <a:endParaRPr lang="en-US" sz="1100" b="1" dirty="0">
              <a:solidFill>
                <a:srgbClr val="660066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660066"/>
                </a:solidFill>
              </a:rPr>
              <a:t>                </a:t>
            </a:r>
            <a:r>
              <a:rPr lang="en-US" sz="1100" b="1" dirty="0" smtClean="0">
                <a:solidFill>
                  <a:srgbClr val="FFFF00"/>
                </a:solidFill>
              </a:rPr>
              <a:t>USGS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Merritt/Hinson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                </a:t>
            </a: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sp>
        <p:nvSpPr>
          <p:cNvPr id="2063" name="Line 47"/>
          <p:cNvSpPr>
            <a:spLocks noChangeShapeType="1"/>
          </p:cNvSpPr>
          <p:nvPr/>
        </p:nvSpPr>
        <p:spPr bwMode="auto">
          <a:xfrm>
            <a:off x="12001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4" name="Line 49"/>
          <p:cNvSpPr>
            <a:spLocks noChangeShapeType="1"/>
          </p:cNvSpPr>
          <p:nvPr/>
        </p:nvSpPr>
        <p:spPr bwMode="auto">
          <a:xfrm>
            <a:off x="35623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5" name="Line 50"/>
          <p:cNvSpPr>
            <a:spLocks noChangeShapeType="1"/>
          </p:cNvSpPr>
          <p:nvPr/>
        </p:nvSpPr>
        <p:spPr bwMode="auto">
          <a:xfrm>
            <a:off x="4705350" y="5638800"/>
            <a:ext cx="0" cy="3810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6" name="Line 51"/>
          <p:cNvSpPr>
            <a:spLocks noChangeShapeType="1"/>
          </p:cNvSpPr>
          <p:nvPr/>
        </p:nvSpPr>
        <p:spPr bwMode="auto">
          <a:xfrm>
            <a:off x="59245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7" name="Line 52"/>
          <p:cNvSpPr>
            <a:spLocks noChangeShapeType="1"/>
          </p:cNvSpPr>
          <p:nvPr/>
        </p:nvSpPr>
        <p:spPr bwMode="auto">
          <a:xfrm>
            <a:off x="70675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74295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79" name="AutoShape 13"/>
          <p:cNvSpPr>
            <a:spLocks noChangeArrowheads="1"/>
          </p:cNvSpPr>
          <p:nvPr/>
        </p:nvSpPr>
        <p:spPr bwMode="auto">
          <a:xfrm>
            <a:off x="188595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0" name="AutoShape 13"/>
          <p:cNvSpPr>
            <a:spLocks noChangeArrowheads="1"/>
          </p:cNvSpPr>
          <p:nvPr/>
        </p:nvSpPr>
        <p:spPr bwMode="auto">
          <a:xfrm>
            <a:off x="310515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1" name="AutoShape 13"/>
          <p:cNvSpPr>
            <a:spLocks noChangeArrowheads="1"/>
          </p:cNvSpPr>
          <p:nvPr/>
        </p:nvSpPr>
        <p:spPr bwMode="auto">
          <a:xfrm>
            <a:off x="424815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2" name="AutoShape 13"/>
          <p:cNvSpPr>
            <a:spLocks noChangeArrowheads="1"/>
          </p:cNvSpPr>
          <p:nvPr/>
        </p:nvSpPr>
        <p:spPr bwMode="auto">
          <a:xfrm>
            <a:off x="546735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3" name="AutoShape 13"/>
          <p:cNvSpPr>
            <a:spLocks noChangeArrowheads="1"/>
          </p:cNvSpPr>
          <p:nvPr/>
        </p:nvSpPr>
        <p:spPr bwMode="auto">
          <a:xfrm>
            <a:off x="6610350" y="6252518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2074" name="Text Box 60"/>
          <p:cNvSpPr txBox="1">
            <a:spLocks noChangeArrowheads="1"/>
          </p:cNvSpPr>
          <p:nvPr/>
        </p:nvSpPr>
        <p:spPr bwMode="auto">
          <a:xfrm>
            <a:off x="914400" y="136634"/>
            <a:ext cx="7467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</a:rPr>
              <a:t>CBP Organizational Structure and Leadership </a:t>
            </a:r>
            <a:r>
              <a:rPr lang="en-US" sz="1000" b="1" dirty="0" smtClean="0">
                <a:solidFill>
                  <a:srgbClr val="000000"/>
                </a:solidFill>
              </a:rPr>
              <a:t>4-11-16</a:t>
            </a:r>
            <a:endParaRPr lang="en-US" sz="1000" b="1" i="1" dirty="0">
              <a:solidFill>
                <a:srgbClr val="000000"/>
              </a:solidFill>
            </a:endParaRPr>
          </a:p>
        </p:txBody>
      </p:sp>
      <p:sp>
        <p:nvSpPr>
          <p:cNvPr id="2075" name="Line 62"/>
          <p:cNvSpPr>
            <a:spLocks noChangeShapeType="1"/>
          </p:cNvSpPr>
          <p:nvPr/>
        </p:nvSpPr>
        <p:spPr bwMode="auto">
          <a:xfrm>
            <a:off x="5448300" y="2914648"/>
            <a:ext cx="933450" cy="6909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76" name="Line 63"/>
          <p:cNvSpPr>
            <a:spLocks noChangeShapeType="1"/>
          </p:cNvSpPr>
          <p:nvPr/>
        </p:nvSpPr>
        <p:spPr bwMode="auto">
          <a:xfrm>
            <a:off x="2495550" y="2809875"/>
            <a:ext cx="1392382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7890" name="AutoShape 2"/>
          <p:cNvSpPr>
            <a:spLocks noChangeArrowheads="1"/>
          </p:cNvSpPr>
          <p:nvPr/>
        </p:nvSpPr>
        <p:spPr bwMode="auto">
          <a:xfrm>
            <a:off x="3873315" y="2295648"/>
            <a:ext cx="1644650" cy="1076325"/>
          </a:xfrm>
          <a:prstGeom prst="flowChartProcess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Management Board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336600"/>
              </a:solidFill>
            </a:endParaRPr>
          </a:p>
          <a:p>
            <a:pPr algn="ctr" eaLnBrk="0" hangingPunct="0">
              <a:defRPr/>
            </a:pPr>
            <a:r>
              <a:rPr lang="en-US" sz="1050" dirty="0" smtClean="0"/>
              <a:t>Chair </a:t>
            </a:r>
          </a:p>
          <a:p>
            <a:pPr algn="ctr" eaLnBrk="0" hangingPunct="0">
              <a:defRPr/>
            </a:pPr>
            <a:r>
              <a:rPr lang="en-US" sz="1050" dirty="0" smtClean="0"/>
              <a:t>Nick DiPasquale, EPA</a:t>
            </a:r>
          </a:p>
        </p:txBody>
      </p:sp>
      <p:sp>
        <p:nvSpPr>
          <p:cNvPr id="77891" name="Rectangle 4"/>
          <p:cNvSpPr>
            <a:spLocks noChangeArrowheads="1"/>
          </p:cNvSpPr>
          <p:nvPr/>
        </p:nvSpPr>
        <p:spPr bwMode="auto">
          <a:xfrm>
            <a:off x="341324" y="2667000"/>
            <a:ext cx="1773226" cy="838200"/>
          </a:xfrm>
          <a:prstGeom prst="rect">
            <a:avLst/>
          </a:prstGeom>
          <a:solidFill>
            <a:srgbClr val="A5BBA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Scientific &amp; Technical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Advisory Committee</a:t>
            </a:r>
          </a:p>
          <a:p>
            <a:pPr eaLnBrk="0" hangingPunct="0">
              <a:defRPr/>
            </a:pPr>
            <a:r>
              <a:rPr lang="en-US" sz="900" dirty="0">
                <a:solidFill>
                  <a:srgbClr val="000000"/>
                </a:solidFill>
              </a:rPr>
              <a:t>Chair – </a:t>
            </a:r>
            <a:r>
              <a:rPr lang="en-US" sz="900" dirty="0" err="1" smtClean="0">
                <a:solidFill>
                  <a:srgbClr val="000000"/>
                </a:solidFill>
              </a:rPr>
              <a:t>Wainger</a:t>
            </a:r>
            <a:r>
              <a:rPr lang="en-US" sz="900" dirty="0" smtClean="0">
                <a:solidFill>
                  <a:srgbClr val="000000"/>
                </a:solidFill>
              </a:rPr>
              <a:t>, UMCES</a:t>
            </a:r>
          </a:p>
          <a:p>
            <a:pPr eaLnBrk="0" hangingPunct="0">
              <a:defRPr/>
            </a:pPr>
            <a:r>
              <a:rPr lang="en-US" sz="900" dirty="0" err="1" smtClean="0">
                <a:solidFill>
                  <a:srgbClr val="000000"/>
                </a:solidFill>
              </a:rPr>
              <a:t>Cdtr</a:t>
            </a:r>
            <a:r>
              <a:rPr lang="en-US" sz="900" dirty="0" smtClean="0">
                <a:solidFill>
                  <a:srgbClr val="000000"/>
                </a:solidFill>
              </a:rPr>
              <a:t> – Dixon, CRC</a:t>
            </a:r>
          </a:p>
          <a:p>
            <a:pPr eaLnBrk="0" hangingPunct="0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Staff – </a:t>
            </a:r>
            <a:r>
              <a:rPr lang="en-US" sz="900" dirty="0" err="1" smtClean="0">
                <a:solidFill>
                  <a:srgbClr val="000000"/>
                </a:solidFill>
              </a:rPr>
              <a:t>Hinrichs</a:t>
            </a:r>
            <a:r>
              <a:rPr lang="en-US" sz="900" dirty="0" smtClean="0">
                <a:solidFill>
                  <a:srgbClr val="000000"/>
                </a:solidFill>
              </a:rPr>
              <a:t>, CRC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77892" name="Rectangle 5"/>
          <p:cNvSpPr>
            <a:spLocks noChangeArrowheads="1"/>
          </p:cNvSpPr>
          <p:nvPr/>
        </p:nvSpPr>
        <p:spPr bwMode="auto">
          <a:xfrm>
            <a:off x="354174" y="1752600"/>
            <a:ext cx="1760376" cy="838200"/>
          </a:xfrm>
          <a:prstGeom prst="rect">
            <a:avLst/>
          </a:prstGeom>
          <a:solidFill>
            <a:srgbClr val="A5BBA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Local Government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Advisory Committee</a:t>
            </a:r>
          </a:p>
          <a:p>
            <a:pPr eaLnBrk="0" hangingPunct="0">
              <a:defRPr/>
            </a:pPr>
            <a:r>
              <a:rPr lang="en-US" sz="900" dirty="0">
                <a:solidFill>
                  <a:srgbClr val="000000"/>
                </a:solidFill>
              </a:rPr>
              <a:t>Chair </a:t>
            </a:r>
            <a:r>
              <a:rPr lang="en-US" sz="900" dirty="0" smtClean="0">
                <a:solidFill>
                  <a:srgbClr val="000000"/>
                </a:solidFill>
              </a:rPr>
              <a:t>– Williams, MD</a:t>
            </a:r>
          </a:p>
          <a:p>
            <a:pPr eaLnBrk="0" hangingPunct="0">
              <a:defRPr/>
            </a:pPr>
            <a:r>
              <a:rPr lang="en-US" sz="900" dirty="0" err="1" smtClean="0">
                <a:solidFill>
                  <a:srgbClr val="000000"/>
                </a:solidFill>
              </a:rPr>
              <a:t>Cdtr</a:t>
            </a:r>
            <a:r>
              <a:rPr lang="en-US" sz="900" dirty="0" smtClean="0">
                <a:solidFill>
                  <a:srgbClr val="000000"/>
                </a:solidFill>
              </a:rPr>
              <a:t> – Gattis, Alliance</a:t>
            </a:r>
          </a:p>
          <a:p>
            <a:pPr eaLnBrk="0" hangingPunct="0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Staff – Starr, Alliance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77893" name="Rectangle 6"/>
          <p:cNvSpPr>
            <a:spLocks noChangeArrowheads="1"/>
          </p:cNvSpPr>
          <p:nvPr/>
        </p:nvSpPr>
        <p:spPr bwMode="auto">
          <a:xfrm>
            <a:off x="354174" y="698740"/>
            <a:ext cx="1760376" cy="977660"/>
          </a:xfrm>
          <a:prstGeom prst="rect">
            <a:avLst/>
          </a:prstGeom>
          <a:solidFill>
            <a:srgbClr val="A5BBA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 smtClean="0"/>
              <a:t>Citizens’ Advisory </a:t>
            </a:r>
          </a:p>
          <a:p>
            <a:pPr algn="ctr" eaLnBrk="0" hangingPunct="0">
              <a:defRPr/>
            </a:pPr>
            <a:r>
              <a:rPr lang="en-US" sz="1000" b="1" dirty="0" smtClean="0"/>
              <a:t>Committee</a:t>
            </a:r>
          </a:p>
          <a:p>
            <a:pPr eaLnBrk="0" hangingPunct="0">
              <a:defRPr/>
            </a:pPr>
            <a:r>
              <a:rPr lang="en-US" sz="900" dirty="0" smtClean="0"/>
              <a:t>Chair – Jasinski, Chesapeake </a:t>
            </a:r>
          </a:p>
          <a:p>
            <a:pPr eaLnBrk="0" hangingPunct="0">
              <a:defRPr/>
            </a:pPr>
            <a:r>
              <a:rPr lang="en-US" sz="900" dirty="0" smtClean="0"/>
              <a:t> Environmental Communications</a:t>
            </a:r>
          </a:p>
          <a:p>
            <a:pPr eaLnBrk="0" hangingPunct="0">
              <a:defRPr/>
            </a:pPr>
            <a:r>
              <a:rPr lang="en-US" sz="900" dirty="0" err="1" smtClean="0"/>
              <a:t>Cdtr</a:t>
            </a:r>
            <a:r>
              <a:rPr lang="en-US" sz="900" dirty="0" smtClean="0"/>
              <a:t> – Blackburn, Alliance</a:t>
            </a:r>
          </a:p>
          <a:p>
            <a:pPr eaLnBrk="0" hangingPunct="0">
              <a:defRPr/>
            </a:pPr>
            <a:r>
              <a:rPr lang="en-US" sz="900" dirty="0" smtClean="0"/>
              <a:t>Staff – Bray, Alliance</a:t>
            </a:r>
            <a:endParaRPr lang="en-US" sz="900" dirty="0"/>
          </a:p>
        </p:txBody>
      </p:sp>
      <p:sp>
        <p:nvSpPr>
          <p:cNvPr id="77894" name="AutoShape 13"/>
          <p:cNvSpPr>
            <a:spLocks noChangeArrowheads="1"/>
          </p:cNvSpPr>
          <p:nvPr/>
        </p:nvSpPr>
        <p:spPr bwMode="auto">
          <a:xfrm>
            <a:off x="6263752" y="1364954"/>
            <a:ext cx="2636321" cy="2337758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82880" tIns="137160" rIns="182880" bIns="137160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Action</a:t>
            </a:r>
            <a:r>
              <a:rPr lang="en-US" sz="1200" dirty="0">
                <a:solidFill>
                  <a:srgbClr val="000000"/>
                </a:solidFill>
              </a:rPr>
              <a:t> </a:t>
            </a:r>
            <a:r>
              <a:rPr lang="en-US" sz="1200" b="1" dirty="0">
                <a:solidFill>
                  <a:srgbClr val="000000"/>
                </a:solidFill>
              </a:rPr>
              <a:t>Teams</a:t>
            </a:r>
          </a:p>
          <a:p>
            <a:pPr algn="ctr" eaLnBrk="0" hangingPunct="0"/>
            <a:endParaRPr lang="en-US" sz="1100" dirty="0">
              <a:solidFill>
                <a:srgbClr val="003300"/>
              </a:solidFill>
            </a:endParaRPr>
          </a:p>
          <a:p>
            <a:pPr algn="ctr" eaLnBrk="0" hangingPunct="0"/>
            <a:r>
              <a:rPr lang="en-US" sz="1000" b="1" dirty="0" smtClean="0">
                <a:solidFill>
                  <a:srgbClr val="003300"/>
                </a:solidFill>
              </a:rPr>
              <a:t>Social Sciences</a:t>
            </a:r>
          </a:p>
          <a:p>
            <a:pPr algn="ctr" eaLnBrk="0" hangingPunct="0"/>
            <a:r>
              <a:rPr lang="en-US" sz="1000" dirty="0" smtClean="0">
                <a:solidFill>
                  <a:srgbClr val="003300"/>
                </a:solidFill>
              </a:rPr>
              <a:t>Co-Chair – Power, EPA</a:t>
            </a:r>
          </a:p>
          <a:p>
            <a:pPr algn="ctr" eaLnBrk="0" hangingPunct="0"/>
            <a:r>
              <a:rPr lang="en-US" sz="1000" dirty="0" smtClean="0">
                <a:solidFill>
                  <a:srgbClr val="003300"/>
                </a:solidFill>
              </a:rPr>
              <a:t>Co-Chair – </a:t>
            </a:r>
            <a:r>
              <a:rPr lang="en-US" sz="1000" dirty="0" err="1" smtClean="0">
                <a:solidFill>
                  <a:srgbClr val="003300"/>
                </a:solidFill>
              </a:rPr>
              <a:t>Paolisso</a:t>
            </a:r>
            <a:r>
              <a:rPr lang="en-US" sz="1000" dirty="0" smtClean="0">
                <a:solidFill>
                  <a:srgbClr val="003300"/>
                </a:solidFill>
              </a:rPr>
              <a:t>, </a:t>
            </a:r>
            <a:r>
              <a:rPr lang="en-US" sz="1000" dirty="0" err="1" smtClean="0">
                <a:solidFill>
                  <a:srgbClr val="003300"/>
                </a:solidFill>
              </a:rPr>
              <a:t>UMd</a:t>
            </a:r>
            <a:endParaRPr lang="en-US" sz="1000" dirty="0" smtClean="0">
              <a:solidFill>
                <a:srgbClr val="003300"/>
              </a:solidFill>
            </a:endParaRPr>
          </a:p>
          <a:p>
            <a:pPr algn="ctr" eaLnBrk="0" hangingPunct="0"/>
            <a:endParaRPr lang="en-US" sz="1000" b="1" dirty="0" smtClean="0">
              <a:solidFill>
                <a:srgbClr val="003300"/>
              </a:solidFill>
            </a:endParaRPr>
          </a:p>
          <a:p>
            <a:pPr algn="ctr" eaLnBrk="0" hangingPunct="0"/>
            <a:r>
              <a:rPr lang="en-US" sz="1000" b="1" dirty="0" smtClean="0">
                <a:solidFill>
                  <a:srgbClr val="003300"/>
                </a:solidFill>
              </a:rPr>
              <a:t>Modeling Lab Action Team</a:t>
            </a:r>
            <a:endParaRPr lang="en-US" sz="1000" b="1" dirty="0">
              <a:solidFill>
                <a:srgbClr val="003300"/>
              </a:solidFill>
            </a:endParaRPr>
          </a:p>
          <a:p>
            <a:pPr algn="ctr" eaLnBrk="0" hangingPunct="0"/>
            <a:r>
              <a:rPr lang="en-US" sz="1000" dirty="0">
                <a:solidFill>
                  <a:srgbClr val="003300"/>
                </a:solidFill>
              </a:rPr>
              <a:t>Chair – </a:t>
            </a:r>
            <a:r>
              <a:rPr lang="en-US" sz="1000" dirty="0" smtClean="0">
                <a:solidFill>
                  <a:srgbClr val="003300"/>
                </a:solidFill>
              </a:rPr>
              <a:t> Bennett, USGS</a:t>
            </a:r>
          </a:p>
          <a:p>
            <a:pPr algn="ctr" eaLnBrk="0" hangingPunct="0"/>
            <a:endParaRPr lang="en-US" sz="1000" dirty="0" smtClean="0">
              <a:solidFill>
                <a:srgbClr val="003300"/>
              </a:solidFill>
            </a:endParaRPr>
          </a:p>
          <a:p>
            <a:pPr algn="ctr" eaLnBrk="0" hangingPunct="0"/>
            <a:r>
              <a:rPr lang="en-US" sz="1000" b="1" dirty="0" smtClean="0">
                <a:solidFill>
                  <a:srgbClr val="003300"/>
                </a:solidFill>
              </a:rPr>
              <a:t>Diversity Action Team</a:t>
            </a:r>
          </a:p>
          <a:p>
            <a:pPr algn="ctr" eaLnBrk="0" hangingPunct="0"/>
            <a:r>
              <a:rPr lang="en-US" sz="1000" dirty="0" smtClean="0">
                <a:solidFill>
                  <a:srgbClr val="003300"/>
                </a:solidFill>
              </a:rPr>
              <a:t>Chair – Jim Edward, EPA</a:t>
            </a:r>
          </a:p>
          <a:p>
            <a:pPr algn="ctr" eaLnBrk="0" hangingPunct="0"/>
            <a:endParaRPr lang="en-US" sz="1000" dirty="0">
              <a:solidFill>
                <a:srgbClr val="003300"/>
              </a:solidFill>
            </a:endParaRPr>
          </a:p>
        </p:txBody>
      </p:sp>
      <p:sp>
        <p:nvSpPr>
          <p:cNvPr id="77895" name="Rectangle 71"/>
          <p:cNvSpPr>
            <a:spLocks noChangeArrowheads="1"/>
          </p:cNvSpPr>
          <p:nvPr/>
        </p:nvSpPr>
        <p:spPr bwMode="auto">
          <a:xfrm>
            <a:off x="3105150" y="914400"/>
            <a:ext cx="3048000" cy="914400"/>
          </a:xfrm>
          <a:prstGeom prst="rect">
            <a:avLst/>
          </a:prstGeom>
          <a:solidFill>
            <a:srgbClr val="A5BBA7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Chesapeake Executive Council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</a:t>
            </a:r>
            <a:r>
              <a:rPr lang="en-US" sz="1100" dirty="0" smtClean="0">
                <a:solidFill>
                  <a:srgbClr val="000000"/>
                </a:solidFill>
              </a:rPr>
              <a:t>Gov. Terry McAuliffe, VA</a:t>
            </a:r>
            <a:endParaRPr lang="en-US" sz="1100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Principals’ Staff Committee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</a:t>
            </a:r>
            <a:r>
              <a:rPr lang="en-US" sz="1100" dirty="0" smtClean="0">
                <a:solidFill>
                  <a:srgbClr val="000000"/>
                </a:solidFill>
              </a:rPr>
              <a:t>Molly Ward, VA SNR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2086" name="Line 73"/>
          <p:cNvSpPr>
            <a:spLocks noChangeShapeType="1"/>
          </p:cNvSpPr>
          <p:nvPr/>
        </p:nvSpPr>
        <p:spPr bwMode="auto">
          <a:xfrm>
            <a:off x="3333750" y="1371600"/>
            <a:ext cx="2362200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cxnSp>
        <p:nvCxnSpPr>
          <p:cNvPr id="2087" name="AutoShape 74"/>
          <p:cNvCxnSpPr>
            <a:cxnSpLocks noChangeShapeType="1"/>
            <a:stCxn id="77895" idx="1"/>
          </p:cNvCxnSpPr>
          <p:nvPr/>
        </p:nvCxnSpPr>
        <p:spPr bwMode="auto">
          <a:xfrm rot="10800000" flipV="1">
            <a:off x="2495550" y="1371600"/>
            <a:ext cx="609600" cy="1447800"/>
          </a:xfrm>
          <a:prstGeom prst="bentConnector2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</p:spPr>
      </p:cxnSp>
      <p:cxnSp>
        <p:nvCxnSpPr>
          <p:cNvPr id="2088" name="AutoShape 75"/>
          <p:cNvCxnSpPr>
            <a:cxnSpLocks noChangeShapeType="1"/>
          </p:cNvCxnSpPr>
          <p:nvPr/>
        </p:nvCxnSpPr>
        <p:spPr bwMode="auto">
          <a:xfrm flipV="1">
            <a:off x="2116536" y="2809875"/>
            <a:ext cx="388539" cy="1831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2089" name="AutoShape 76"/>
          <p:cNvCxnSpPr>
            <a:cxnSpLocks noChangeShapeType="1"/>
            <a:stCxn id="77892" idx="3"/>
          </p:cNvCxnSpPr>
          <p:nvPr/>
        </p:nvCxnSpPr>
        <p:spPr bwMode="auto">
          <a:xfrm>
            <a:off x="2114550" y="2171700"/>
            <a:ext cx="373063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2090" name="AutoShape 77"/>
          <p:cNvCxnSpPr>
            <a:cxnSpLocks noChangeShapeType="1"/>
          </p:cNvCxnSpPr>
          <p:nvPr/>
        </p:nvCxnSpPr>
        <p:spPr bwMode="auto">
          <a:xfrm>
            <a:off x="2114550" y="1371600"/>
            <a:ext cx="381000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2091" name="AutoShape 78"/>
          <p:cNvCxnSpPr>
            <a:cxnSpLocks noChangeShapeType="1"/>
            <a:endCxn id="77895" idx="2"/>
          </p:cNvCxnSpPr>
          <p:nvPr/>
        </p:nvCxnSpPr>
        <p:spPr bwMode="auto">
          <a:xfrm flipV="1">
            <a:off x="4629150" y="1828800"/>
            <a:ext cx="0" cy="467833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sp>
        <p:nvSpPr>
          <p:cNvPr id="77910" name="Rectangle 32"/>
          <p:cNvSpPr>
            <a:spLocks noChangeArrowheads="1"/>
          </p:cNvSpPr>
          <p:nvPr/>
        </p:nvSpPr>
        <p:spPr bwMode="auto">
          <a:xfrm>
            <a:off x="666750" y="4800600"/>
            <a:ext cx="9906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Robertson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 smtClean="0">
                <a:solidFill>
                  <a:srgbClr val="FFFF00"/>
                </a:solidFill>
              </a:rPr>
              <a:t>NOAA 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O’Reilly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 smtClean="0">
                <a:solidFill>
                  <a:srgbClr val="FFFF00"/>
                </a:solidFill>
              </a:rPr>
              <a:t>VMRC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Vogt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>
                <a:solidFill>
                  <a:srgbClr val="FFFF00"/>
                </a:solidFill>
              </a:rPr>
              <a:t>NOAA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Skipper</a:t>
            </a:r>
            <a:endParaRPr lang="en-US" sz="1100" b="1" dirty="0" smtClean="0">
              <a:solidFill>
                <a:srgbClr val="FFC000"/>
              </a:solidFill>
            </a:endParaRPr>
          </a:p>
          <a:p>
            <a:pPr eaLnBrk="0" hangingPunct="0">
              <a:defRPr/>
            </a:pPr>
            <a:r>
              <a:rPr lang="en-US" sz="1100" dirty="0" smtClean="0">
                <a:solidFill>
                  <a:srgbClr val="000099"/>
                </a:solidFill>
              </a:rPr>
              <a:t>         </a:t>
            </a:r>
            <a:r>
              <a:rPr lang="en-US" sz="1100" b="1" dirty="0" smtClean="0">
                <a:solidFill>
                  <a:srgbClr val="FFFF00"/>
                </a:solidFill>
              </a:rPr>
              <a:t>CRC</a:t>
            </a:r>
            <a:endParaRPr lang="en-US" sz="1100" b="1" dirty="0">
              <a:solidFill>
                <a:srgbClr val="FFFF00"/>
              </a:solidFill>
            </a:endParaRPr>
          </a:p>
        </p:txBody>
      </p:sp>
      <p:sp>
        <p:nvSpPr>
          <p:cNvPr id="77911" name="Rectangle 32"/>
          <p:cNvSpPr>
            <a:spLocks noChangeArrowheads="1"/>
          </p:cNvSpPr>
          <p:nvPr/>
        </p:nvSpPr>
        <p:spPr bwMode="auto">
          <a:xfrm>
            <a:off x="1733550" y="4800600"/>
            <a:ext cx="10668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Davis</a:t>
            </a:r>
            <a:endParaRPr lang="en-US" sz="1100" b="1" dirty="0">
              <a:solidFill>
                <a:srgbClr val="000099"/>
              </a:solidFill>
            </a:endParaRPr>
          </a:p>
          <a:p>
            <a:pPr marL="742950" lvl="1" indent="-285750" eaLnBrk="0" hangingPunct="0">
              <a:defRPr/>
            </a:pPr>
            <a:r>
              <a:rPr lang="en-US" sz="1100" b="1" dirty="0" smtClean="0">
                <a:solidFill>
                  <a:srgbClr val="FFFF00"/>
                </a:solidFill>
              </a:rPr>
              <a:t>CBT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Conn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            </a:t>
            </a:r>
            <a:r>
              <a:rPr lang="en-US" sz="1100" b="1" dirty="0" err="1" smtClean="0">
                <a:solidFill>
                  <a:srgbClr val="FFFF00"/>
                </a:solidFill>
              </a:rPr>
              <a:t>MdDNR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Greiner</a:t>
            </a:r>
          </a:p>
          <a:p>
            <a:pPr marL="742950" lvl="1" indent="-285750" eaLnBrk="0" hangingPunct="0">
              <a:defRPr/>
            </a:pPr>
            <a:r>
              <a:rPr lang="en-US" sz="1100" b="1" dirty="0">
                <a:solidFill>
                  <a:srgbClr val="FFFF00"/>
                </a:solidFill>
              </a:rPr>
              <a:t>USFWS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Runion</a:t>
            </a:r>
            <a:endParaRPr lang="en-US" sz="1100" b="1" dirty="0">
              <a:solidFill>
                <a:srgbClr val="000099"/>
              </a:solidFill>
            </a:endParaRPr>
          </a:p>
          <a:p>
            <a:pPr marL="742950" lvl="1" indent="-285750" eaLnBrk="0" hangingPunct="0">
              <a:defRPr/>
            </a:pP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sp>
        <p:nvSpPr>
          <p:cNvPr id="77914" name="Rectangle 32"/>
          <p:cNvSpPr>
            <a:spLocks noChangeArrowheads="1"/>
          </p:cNvSpPr>
          <p:nvPr/>
        </p:nvSpPr>
        <p:spPr bwMode="auto">
          <a:xfrm>
            <a:off x="4248150" y="4800600"/>
            <a:ext cx="9906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Bryer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</a:t>
            </a:r>
            <a:r>
              <a:rPr lang="en-US" sz="1100" b="1" dirty="0" smtClean="0">
                <a:solidFill>
                  <a:srgbClr val="000099"/>
                </a:solidFill>
              </a:rPr>
              <a:t>     </a:t>
            </a:r>
            <a:r>
              <a:rPr lang="en-US" sz="1100" b="1" dirty="0" smtClean="0">
                <a:solidFill>
                  <a:srgbClr val="FFFF00"/>
                </a:solidFill>
              </a:rPr>
              <a:t>TNC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 err="1" smtClean="0">
                <a:solidFill>
                  <a:srgbClr val="000099"/>
                </a:solidFill>
              </a:rPr>
              <a:t>Dubow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           </a:t>
            </a:r>
            <a:r>
              <a:rPr lang="en-US" sz="1100" b="1" dirty="0">
                <a:solidFill>
                  <a:srgbClr val="FFFF00"/>
                </a:solidFill>
              </a:rPr>
              <a:t>MdDP</a:t>
            </a: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Thompson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 </a:t>
            </a:r>
            <a:r>
              <a:rPr lang="en-US" sz="1100" b="1" dirty="0" smtClean="0">
                <a:solidFill>
                  <a:srgbClr val="FFFF00"/>
                </a:solidFill>
              </a:rPr>
              <a:t>USGS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Phillips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 </a:t>
            </a:r>
            <a:r>
              <a:rPr lang="en-US" sz="1100" b="1" dirty="0" smtClean="0">
                <a:solidFill>
                  <a:srgbClr val="FFFF00"/>
                </a:solidFill>
              </a:rPr>
              <a:t>CRC</a:t>
            </a:r>
            <a:endParaRPr lang="en-US" sz="1100" b="1" dirty="0">
              <a:solidFill>
                <a:srgbClr val="FFFF00"/>
              </a:solidFill>
            </a:endParaRPr>
          </a:p>
        </p:txBody>
      </p:sp>
      <p:sp>
        <p:nvSpPr>
          <p:cNvPr id="77913" name="Rectangle 32"/>
          <p:cNvSpPr>
            <a:spLocks noChangeArrowheads="1"/>
          </p:cNvSpPr>
          <p:nvPr/>
        </p:nvSpPr>
        <p:spPr bwMode="auto">
          <a:xfrm>
            <a:off x="5314950" y="4800600"/>
            <a:ext cx="10668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Hunt</a:t>
            </a:r>
            <a:endParaRPr lang="en-US" sz="1100" b="1" dirty="0">
              <a:solidFill>
                <a:srgbClr val="FFC000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</a:t>
            </a:r>
            <a:r>
              <a:rPr lang="en-US" sz="1100" b="1" dirty="0" smtClean="0">
                <a:solidFill>
                  <a:srgbClr val="FFFF00"/>
                </a:solidFill>
              </a:rPr>
              <a:t>NPS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 err="1" smtClean="0">
                <a:solidFill>
                  <a:srgbClr val="000099"/>
                </a:solidFill>
              </a:rPr>
              <a:t>Imgrund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</a:t>
            </a:r>
            <a:r>
              <a:rPr lang="en-US" sz="1100" b="1" dirty="0" err="1" smtClean="0">
                <a:solidFill>
                  <a:srgbClr val="FFFF00"/>
                </a:solidFill>
              </a:rPr>
              <a:t>PaDCNR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Handen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</a:t>
            </a:r>
            <a:r>
              <a:rPr lang="en-US" sz="1100" b="1" dirty="0" smtClean="0">
                <a:solidFill>
                  <a:srgbClr val="FFFF00"/>
                </a:solidFill>
              </a:rPr>
              <a:t>NPS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Walker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</a:t>
            </a:r>
            <a:r>
              <a:rPr lang="en-US" sz="1100" b="1" dirty="0" smtClean="0">
                <a:solidFill>
                  <a:srgbClr val="000099"/>
                </a:solidFill>
              </a:rPr>
              <a:t> </a:t>
            </a: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sp>
        <p:nvSpPr>
          <p:cNvPr id="2099" name="TextBox 54"/>
          <p:cNvSpPr txBox="1">
            <a:spLocks noChangeArrowheads="1"/>
          </p:cNvSpPr>
          <p:nvPr/>
        </p:nvSpPr>
        <p:spPr bwMode="auto">
          <a:xfrm>
            <a:off x="-142876" y="4800600"/>
            <a:ext cx="809625" cy="1228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lnSpc>
                <a:spcPct val="115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Chair</a:t>
            </a:r>
          </a:p>
          <a:p>
            <a:pPr algn="r" eaLnBrk="0" hangingPunct="0">
              <a:lnSpc>
                <a:spcPct val="115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15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ViceChair</a:t>
            </a:r>
          </a:p>
          <a:p>
            <a:pPr algn="r" eaLnBrk="0" hangingPunct="0">
              <a:lnSpc>
                <a:spcPct val="115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20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Cdtr</a:t>
            </a:r>
          </a:p>
          <a:p>
            <a:pPr algn="r" eaLnBrk="0" hangingPunct="0">
              <a:lnSpc>
                <a:spcPct val="120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20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Staff</a:t>
            </a:r>
          </a:p>
        </p:txBody>
      </p:sp>
      <p:sp>
        <p:nvSpPr>
          <p:cNvPr id="77912" name="Rectangle 32"/>
          <p:cNvSpPr>
            <a:spLocks noChangeArrowheads="1"/>
          </p:cNvSpPr>
          <p:nvPr/>
        </p:nvSpPr>
        <p:spPr bwMode="auto">
          <a:xfrm>
            <a:off x="6457950" y="4800803"/>
            <a:ext cx="11430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Goshorn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>
              <a:defRPr/>
            </a:pPr>
            <a:r>
              <a:rPr lang="en-US" sz="1100" b="1">
                <a:solidFill>
                  <a:srgbClr val="000099"/>
                </a:solidFill>
              </a:rPr>
              <a:t>           </a:t>
            </a:r>
            <a:r>
              <a:rPr lang="en-US" sz="1100" b="1" smtClean="0">
                <a:solidFill>
                  <a:srgbClr val="000099"/>
                </a:solidFill>
              </a:rPr>
              <a:t> </a:t>
            </a:r>
            <a:r>
              <a:rPr lang="en-US" sz="1100" b="1" smtClean="0">
                <a:solidFill>
                  <a:srgbClr val="FFFF00"/>
                </a:solidFill>
              </a:rPr>
              <a:t>MD DNR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Bisland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r>
              <a:rPr lang="en-US" sz="1100" b="1" dirty="0">
                <a:solidFill>
                  <a:srgbClr val="FFFF00"/>
                </a:solidFill>
              </a:rPr>
              <a:t>EPA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Allen 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r>
              <a:rPr lang="en-US" sz="1100" b="1" dirty="0">
                <a:solidFill>
                  <a:srgbClr val="FFFF00"/>
                </a:solidFill>
              </a:rPr>
              <a:t>EPA</a:t>
            </a:r>
          </a:p>
          <a:p>
            <a:pPr eaLnBrk="0" hangingPunct="0">
              <a:defRPr/>
            </a:pPr>
            <a:r>
              <a:rPr lang="en-US" sz="900" b="1" dirty="0" smtClean="0">
                <a:solidFill>
                  <a:srgbClr val="000099"/>
                </a:solidFill>
              </a:rPr>
              <a:t>Freeman/Lehmer   </a:t>
            </a:r>
            <a:endParaRPr lang="en-US" sz="900" b="1" dirty="0">
              <a:solidFill>
                <a:srgbClr val="000099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cxnSp>
        <p:nvCxnSpPr>
          <p:cNvPr id="2101" name="Straight Connector 53"/>
          <p:cNvCxnSpPr>
            <a:cxnSpLocks noChangeShapeType="1"/>
          </p:cNvCxnSpPr>
          <p:nvPr/>
        </p:nvCxnSpPr>
        <p:spPr bwMode="auto">
          <a:xfrm rot="5400000">
            <a:off x="11636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3" name="Straight Connector 53"/>
          <p:cNvCxnSpPr>
            <a:cxnSpLocks noChangeShapeType="1"/>
          </p:cNvCxnSpPr>
          <p:nvPr/>
        </p:nvCxnSpPr>
        <p:spPr bwMode="auto">
          <a:xfrm rot="5400000">
            <a:off x="23066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4" name="Straight Connector 53"/>
          <p:cNvCxnSpPr>
            <a:cxnSpLocks noChangeShapeType="1"/>
          </p:cNvCxnSpPr>
          <p:nvPr/>
        </p:nvCxnSpPr>
        <p:spPr bwMode="auto">
          <a:xfrm rot="5400000">
            <a:off x="35258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5" name="Straight Connector 53"/>
          <p:cNvCxnSpPr>
            <a:cxnSpLocks noChangeShapeType="1"/>
          </p:cNvCxnSpPr>
          <p:nvPr/>
        </p:nvCxnSpPr>
        <p:spPr bwMode="auto">
          <a:xfrm rot="5400000">
            <a:off x="46688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6" name="Straight Connector 53"/>
          <p:cNvCxnSpPr>
            <a:cxnSpLocks noChangeShapeType="1"/>
          </p:cNvCxnSpPr>
          <p:nvPr/>
        </p:nvCxnSpPr>
        <p:spPr bwMode="auto">
          <a:xfrm rot="5400000">
            <a:off x="58880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7" name="Straight Connector 53"/>
          <p:cNvCxnSpPr>
            <a:cxnSpLocks noChangeShapeType="1"/>
          </p:cNvCxnSpPr>
          <p:nvPr/>
        </p:nvCxnSpPr>
        <p:spPr bwMode="auto">
          <a:xfrm rot="5400000">
            <a:off x="7029450" y="6215910"/>
            <a:ext cx="76200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108" name="Line 62"/>
          <p:cNvSpPr>
            <a:spLocks noChangeShapeType="1"/>
          </p:cNvSpPr>
          <p:nvPr/>
        </p:nvSpPr>
        <p:spPr bwMode="auto">
          <a:xfrm flipV="1">
            <a:off x="3171825" y="3333750"/>
            <a:ext cx="225425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110" name="Line 62"/>
          <p:cNvSpPr>
            <a:spLocks noChangeShapeType="1"/>
          </p:cNvSpPr>
          <p:nvPr/>
        </p:nvSpPr>
        <p:spPr bwMode="auto">
          <a:xfrm flipV="1">
            <a:off x="3785662" y="3590924"/>
            <a:ext cx="852391" cy="331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2" name="AutoShape 2"/>
          <p:cNvSpPr>
            <a:spLocks noChangeArrowheads="1"/>
          </p:cNvSpPr>
          <p:nvPr/>
        </p:nvSpPr>
        <p:spPr bwMode="auto">
          <a:xfrm>
            <a:off x="2272862" y="2878527"/>
            <a:ext cx="1512332" cy="928629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000" b="1" dirty="0"/>
              <a:t>Communications </a:t>
            </a:r>
          </a:p>
          <a:p>
            <a:pPr algn="ctr" eaLnBrk="0" hangingPunct="0">
              <a:defRPr/>
            </a:pPr>
            <a:r>
              <a:rPr lang="en-US" sz="1000" b="1" dirty="0"/>
              <a:t>Workgroup</a:t>
            </a:r>
          </a:p>
          <a:p>
            <a:pPr eaLnBrk="0" hangingPunct="0">
              <a:defRPr/>
            </a:pPr>
            <a:r>
              <a:rPr lang="en-US" sz="900" dirty="0" smtClean="0"/>
              <a:t>Chair – </a:t>
            </a:r>
            <a:r>
              <a:rPr lang="en-US" sz="900" dirty="0" err="1" smtClean="0"/>
              <a:t>Krikstan</a:t>
            </a:r>
            <a:r>
              <a:rPr lang="en-US" sz="900" dirty="0" smtClean="0"/>
              <a:t>, UMCES</a:t>
            </a:r>
            <a:endParaRPr lang="en-US" sz="900" dirty="0"/>
          </a:p>
          <a:p>
            <a:pPr eaLnBrk="0" hangingPunct="0">
              <a:defRPr/>
            </a:pPr>
            <a:r>
              <a:rPr lang="en-US" sz="900" dirty="0" err="1" smtClean="0"/>
              <a:t>Cdtr</a:t>
            </a:r>
            <a:r>
              <a:rPr lang="en-US" sz="900" dirty="0" smtClean="0"/>
              <a:t> – </a:t>
            </a:r>
            <a:r>
              <a:rPr lang="en-US" sz="900" dirty="0" err="1" smtClean="0"/>
              <a:t>Felver</a:t>
            </a:r>
            <a:r>
              <a:rPr lang="en-US" sz="900" dirty="0" smtClean="0"/>
              <a:t>, Alliance</a:t>
            </a:r>
          </a:p>
          <a:p>
            <a:pPr eaLnBrk="0" hangingPunct="0">
              <a:defRPr/>
            </a:pPr>
            <a:r>
              <a:rPr lang="en-US" sz="900" dirty="0" smtClean="0"/>
              <a:t>Staff – </a:t>
            </a:r>
            <a:r>
              <a:rPr lang="en-US" sz="900" dirty="0" err="1" smtClean="0"/>
              <a:t>Smedinghoff</a:t>
            </a:r>
            <a:r>
              <a:rPr lang="en-US" sz="900" dirty="0" smtClean="0"/>
              <a:t>, CRC</a:t>
            </a:r>
          </a:p>
        </p:txBody>
      </p:sp>
      <p:sp>
        <p:nvSpPr>
          <p:cNvPr id="63" name="Rectangle 32"/>
          <p:cNvSpPr>
            <a:spLocks noChangeArrowheads="1"/>
          </p:cNvSpPr>
          <p:nvPr/>
        </p:nvSpPr>
        <p:spPr bwMode="auto">
          <a:xfrm>
            <a:off x="2876550" y="4800600"/>
            <a:ext cx="12954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Davis-Martin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       </a:t>
            </a:r>
            <a:r>
              <a:rPr lang="en-US" sz="1100" b="1" dirty="0" err="1" smtClean="0">
                <a:solidFill>
                  <a:srgbClr val="FFFF00"/>
                </a:solidFill>
              </a:rPr>
              <a:t>VaDEQ</a:t>
            </a:r>
            <a:endParaRPr lang="en-US" sz="1100" b="1" dirty="0" smtClean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Koon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>
              <a:defRPr/>
            </a:pPr>
            <a:r>
              <a:rPr lang="en-US" sz="1100" dirty="0" smtClean="0">
                <a:solidFill>
                  <a:srgbClr val="000099"/>
                </a:solidFill>
              </a:rPr>
              <a:t>         </a:t>
            </a:r>
            <a:r>
              <a:rPr lang="en-US" sz="1100" b="1" dirty="0" smtClean="0">
                <a:solidFill>
                  <a:srgbClr val="FFFF00"/>
                </a:solidFill>
              </a:rPr>
              <a:t>        WV DEP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Power</a:t>
            </a:r>
            <a:endParaRPr lang="en-US" sz="1100" b="1" dirty="0">
              <a:solidFill>
                <a:srgbClr val="FF00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       </a:t>
            </a:r>
            <a:r>
              <a:rPr lang="en-US" sz="1100" b="1" dirty="0">
                <a:solidFill>
                  <a:srgbClr val="FFFF00"/>
                </a:solidFill>
              </a:rPr>
              <a:t>EPA</a:t>
            </a: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Wood/Gordon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                   </a:t>
            </a: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sp>
        <p:nvSpPr>
          <p:cNvPr id="65" name="AutoShape 13"/>
          <p:cNvSpPr>
            <a:spLocks noChangeArrowheads="1"/>
          </p:cNvSpPr>
          <p:nvPr/>
        </p:nvSpPr>
        <p:spPr bwMode="auto">
          <a:xfrm>
            <a:off x="7880310" y="626738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STAR </a:t>
            </a:r>
          </a:p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Workgroups</a:t>
            </a:r>
            <a:endParaRPr lang="en-US" sz="900" b="1" dirty="0">
              <a:solidFill>
                <a:srgbClr val="000000"/>
              </a:solidFill>
            </a:endParaRPr>
          </a:p>
        </p:txBody>
      </p:sp>
      <p:cxnSp>
        <p:nvCxnSpPr>
          <p:cNvPr id="66" name="Straight Connector 53"/>
          <p:cNvCxnSpPr>
            <a:cxnSpLocks noChangeShapeType="1"/>
          </p:cNvCxnSpPr>
          <p:nvPr/>
        </p:nvCxnSpPr>
        <p:spPr bwMode="auto">
          <a:xfrm rot="5400000">
            <a:off x="8298100" y="6224983"/>
            <a:ext cx="76200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8" name="AutoShape 76"/>
          <p:cNvCxnSpPr>
            <a:cxnSpLocks noChangeShapeType="1"/>
          </p:cNvCxnSpPr>
          <p:nvPr/>
        </p:nvCxnSpPr>
        <p:spPr bwMode="auto">
          <a:xfrm>
            <a:off x="7589788" y="4094500"/>
            <a:ext cx="80138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73" name="AutoShape 78"/>
          <p:cNvCxnSpPr>
            <a:cxnSpLocks noChangeShapeType="1"/>
          </p:cNvCxnSpPr>
          <p:nvPr/>
        </p:nvCxnSpPr>
        <p:spPr bwMode="auto">
          <a:xfrm flipH="1" flipV="1">
            <a:off x="4644976" y="3396340"/>
            <a:ext cx="279" cy="457409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3F6BEB28-3721-455C-BA40-015F08973D86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F306736E-9970-495A-981F-DF58D42A2FDC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5087</TotalTime>
  <Words>287</Words>
  <Application>Microsoft Office PowerPoint</Application>
  <PresentationFormat>On-screen Show (4:3)</PresentationFormat>
  <Paragraphs>143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U.S. EPA, Region 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gallen</dc:creator>
  <cp:lastModifiedBy>Jessica</cp:lastModifiedBy>
  <cp:revision>601</cp:revision>
  <cp:lastPrinted>2017-05-15T18:31:53Z</cp:lastPrinted>
  <dcterms:created xsi:type="dcterms:W3CDTF">2009-10-07T15:05:38Z</dcterms:created>
  <dcterms:modified xsi:type="dcterms:W3CDTF">2017-05-15T18:41:20Z</dcterms:modified>
</cp:coreProperties>
</file>