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60" r:id="rId3"/>
    <p:sldId id="275" r:id="rId4"/>
    <p:sldId id="261" r:id="rId5"/>
    <p:sldId id="262" r:id="rId6"/>
    <p:sldId id="263" r:id="rId7"/>
    <p:sldId id="258" r:id="rId8"/>
    <p:sldId id="259" r:id="rId9"/>
    <p:sldId id="289" r:id="rId10"/>
    <p:sldId id="288" r:id="rId11"/>
    <p:sldId id="265" r:id="rId12"/>
    <p:sldId id="267" r:id="rId13"/>
    <p:sldId id="274" r:id="rId14"/>
    <p:sldId id="287" r:id="rId15"/>
    <p:sldId id="270" r:id="rId16"/>
    <p:sldId id="293" r:id="rId17"/>
    <p:sldId id="295" r:id="rId18"/>
    <p:sldId id="294" r:id="rId19"/>
    <p:sldId id="292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3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1BC8E-0A78-454A-981C-2F8DA54C0B0D}" type="datetimeFigureOut">
              <a:rPr lang="en-US" smtClean="0"/>
              <a:pPr/>
              <a:t>2/6/2012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EBE495-5E72-4B3A-AE77-0D8614C8DE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EBE495-5E72-4B3A-AE77-0D8614C8DEFA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7CD7-0DB1-4ECA-8F22-DA0089EAB345}" type="datetime1">
              <a:rPr lang="en-US" smtClean="0"/>
              <a:pPr/>
              <a:t>2/6/2012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E3ECC-22A3-46B5-81EE-39B1760D8D57}" type="datetime1">
              <a:rPr lang="en-US" smtClean="0"/>
              <a:pPr/>
              <a:t>2/6/2012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954D7-25F8-4BA6-9878-C5DAFD570362}" type="datetime1">
              <a:rPr lang="en-US" smtClean="0"/>
              <a:pPr/>
              <a:t>2/6/2012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7E50B-CA93-4163-8318-99DE388915CF}" type="datetime1">
              <a:rPr lang="en-US" smtClean="0"/>
              <a:pPr/>
              <a:t>2/6/2012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84F50-6A7C-41E8-8C7E-7050DB8590FE}" type="datetime1">
              <a:rPr lang="en-US" smtClean="0"/>
              <a:pPr/>
              <a:t>2/6/2012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1ABF1-3E56-4996-A714-1AD077EA65E5}" type="datetime1">
              <a:rPr lang="en-US" smtClean="0"/>
              <a:pPr/>
              <a:t>2/6/2012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B5E4C-F6E9-42BE-B060-5827492F974A}" type="datetime1">
              <a:rPr lang="en-US" smtClean="0"/>
              <a:pPr/>
              <a:t>2/6/2012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0B6FC-CDAA-4486-A074-4A4351FC9FC2}" type="datetime1">
              <a:rPr lang="en-US" smtClean="0"/>
              <a:pPr/>
              <a:t>2/6/2012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90025-AF7D-49D5-826A-C3906E5E3B4F}" type="datetime1">
              <a:rPr lang="en-US" smtClean="0"/>
              <a:pPr/>
              <a:t>2/6/2012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810E4-BE50-42FA-8D24-009F1D677BCA}" type="datetime1">
              <a:rPr lang="en-US" smtClean="0"/>
              <a:pPr/>
              <a:t>2/6/2012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FAFB4-7188-4A3A-B44F-2C43B9B463D4}" type="datetime1">
              <a:rPr lang="en-US" smtClean="0"/>
              <a:pPr/>
              <a:t>2/6/2012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172C9-176B-4D2C-9E3E-53781E7C3607}" type="datetime1">
              <a:rPr lang="en-US" smtClean="0"/>
              <a:pPr/>
              <a:t>2/6/2012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A602-1E09-4CBC-84FE-772522582C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esapeakebay.net/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2514599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CBP Partnership Proposal for Ensuring Full Accountability of Best Practices and Technologies Implemented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4419600"/>
            <a:ext cx="6400800" cy="1752600"/>
          </a:xfrm>
        </p:spPr>
        <p:txBody>
          <a:bodyPr/>
          <a:lstStyle/>
          <a:p>
            <a:r>
              <a:rPr lang="en-US" dirty="0" smtClean="0"/>
              <a:t>CBP WQGIT Wastewater Treatment Workgroup Briefing</a:t>
            </a:r>
          </a:p>
          <a:p>
            <a:r>
              <a:rPr lang="en-US" dirty="0" smtClean="0"/>
              <a:t>February 9, 2012 Conference Call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In Parallel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486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Historic Data Clean-up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Jurisdictions’ completion or commitment to finish clean up for tracked and reported practices from1985 to present using CBRAP funds and/or EPA contractor resources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Practice Life Spans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Partnership agreement on practice specific life spans and information management protocols for enforcing those life spans within each jurisdictions’ NEIEN-based BMP tracking, verification and reporting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Proposed Schedule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486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January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WQGIT briefing/decisions on proposed approach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February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Briefings for MB, PSC and decisions to proceed with process, schedule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Jan-March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Source sector/habitat workgroups review syntheses, reach agreement on protocols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Jan-March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Workgroups/teams with model simulation, tracking, reporting, accountability, and offsets/trading responsibilities address in parallel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Proposed Schedule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Late March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CBPO source sector/habitat teams weave together integrated set of draft recommendations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April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WQGIT reviews/modifies/approves set of recommendations to go to Management Board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Spring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Reviews by the other five GITs; BMP verification briefings for CAC, LGAC, and STAC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Late Spring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Convene BMP Verification Panel; seek their involvement in principles review, workgroup protocol development</a:t>
            </a: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Proposed Schedule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May-June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MB reviews/modifies/approves set of recommendations to go to Principals’ Staff Committee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May/June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Highlight focus on BMP verification, expanded accounting for practices at EC meeting</a:t>
            </a: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Summer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PSC reviews/modifies/adopts the BMP verification program for the partnership and formally communicates to partners/stakeholders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Proposed Schedule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7150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Starting Fall/Winter 2012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jurisdictions present their proposed BMP verification programs to the Panel for review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2013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Following CBP Partnership approval of their BMP verification program, jurisdictions can track, verify, report, and receive credit for the full array of cost shared and non-cost shared practices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2014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Account for expanded verified practices, technologies when reporting on 2012-2013 milestones and developing 2014-2015 milestones</a:t>
            </a: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2362200"/>
            <a:ext cx="640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Arial" pitchFamily="34" charset="0"/>
                <a:cs typeface="Arial" pitchFamily="34" charset="0"/>
              </a:rPr>
              <a:t>Questions from Workgroup Members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Requests for the Workgroup 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458200" cy="548640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Development of protocols for ensuring non-significant permitted discharge facilities seeking credit for nutrient load reductions provide monitoring-based confirmation of load reductions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Some jurisdictions re-categorize to significant facility status and provide a facility specific allocation and monitoring requirements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Development of protocols for ensuring non-significant facilities with no nutrient permits seeking credit for nutrient load reductions provide wastewater BMP-based confirmation of load reductions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Requests for the Workgroup 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458200" cy="48006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Development of protocols for ensuring verification of nutrient and sediment load reductions from reduced or eliminated combined sewer overflows upon implementation of long term control plans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5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Requests for the Workgroup 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458200" cy="47244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Development of verification protocols addressing the full range of possible means for on-site treatment systems tracking and reporting nutrient load reductions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Replacement with a denitrifying on-site treatment system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Hook-up to an existing wastewater treatment collection system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Pump-outs and other regular maintenance</a:t>
            </a:r>
          </a:p>
          <a:p>
            <a:pPr lvl="1">
              <a:lnSpc>
                <a:spcPct val="110000"/>
              </a:lnSpc>
              <a:spcAft>
                <a:spcPts val="1200"/>
              </a:spcAft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Additional septic BMPs </a:t>
            </a:r>
          </a:p>
          <a:p>
            <a:pPr lvl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The Onsite System BMP Review Expert Panel is currently reviewing the additional septic BMPs proposed by the jurisdictions. </a:t>
            </a:r>
          </a:p>
          <a:p>
            <a:pPr>
              <a:lnSpc>
                <a:spcPct val="150000"/>
              </a:lnSpc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685800" y="1066800"/>
            <a:ext cx="7696200" cy="5186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latin typeface="Arial" charset="0"/>
                <a:cs typeface="Times New Roman" pitchFamily="18" charset="0"/>
              </a:rPr>
              <a:t>Rich Batiuk</a:t>
            </a:r>
          </a:p>
          <a:p>
            <a:pPr algn="ctr">
              <a:spcBef>
                <a:spcPct val="50000"/>
              </a:spcBef>
            </a:pPr>
            <a:r>
              <a:rPr lang="en-US" sz="2400" dirty="0">
                <a:latin typeface="Arial" charset="0"/>
                <a:cs typeface="Times New Roman" pitchFamily="18" charset="0"/>
              </a:rPr>
              <a:t>Associate Director for Science</a:t>
            </a:r>
          </a:p>
          <a:p>
            <a:pPr algn="ctr"/>
            <a:r>
              <a:rPr lang="en-US" sz="2400" dirty="0">
                <a:latin typeface="Arial" charset="0"/>
                <a:cs typeface="Times New Roman" pitchFamily="18" charset="0"/>
              </a:rPr>
              <a:t>U.S. Environmental Protection Agency</a:t>
            </a:r>
          </a:p>
          <a:p>
            <a:pPr algn="ctr"/>
            <a:r>
              <a:rPr lang="en-US" sz="2400" dirty="0">
                <a:latin typeface="Arial" charset="0"/>
                <a:cs typeface="Times New Roman" pitchFamily="18" charset="0"/>
              </a:rPr>
              <a:t>Chesapeake Bay Program Office </a:t>
            </a:r>
            <a:br>
              <a:rPr lang="en-US" sz="2400" dirty="0">
                <a:latin typeface="Arial" charset="0"/>
                <a:cs typeface="Times New Roman" pitchFamily="18" charset="0"/>
              </a:rPr>
            </a:br>
            <a:r>
              <a:rPr lang="en-US" sz="2400" dirty="0">
                <a:latin typeface="Arial" charset="0"/>
                <a:cs typeface="Times New Roman" pitchFamily="18" charset="0"/>
              </a:rPr>
              <a:t>410 Severn </a:t>
            </a:r>
            <a:r>
              <a:rPr lang="en-US" sz="2400" dirty="0" smtClean="0">
                <a:latin typeface="Arial" charset="0"/>
                <a:cs typeface="Times New Roman" pitchFamily="18" charset="0"/>
              </a:rPr>
              <a:t>Avenue</a:t>
            </a:r>
            <a:r>
              <a:rPr lang="en-US" sz="2400" dirty="0">
                <a:latin typeface="Arial" charset="0"/>
                <a:cs typeface="Times New Roman" pitchFamily="18" charset="0"/>
              </a:rPr>
              <a:t/>
            </a:r>
            <a:br>
              <a:rPr lang="en-US" sz="2400" dirty="0">
                <a:latin typeface="Arial" charset="0"/>
                <a:cs typeface="Times New Roman" pitchFamily="18" charset="0"/>
              </a:rPr>
            </a:br>
            <a:r>
              <a:rPr lang="en-US" sz="2400" dirty="0">
                <a:latin typeface="Arial" charset="0"/>
                <a:cs typeface="Times New Roman" pitchFamily="18" charset="0"/>
              </a:rPr>
              <a:t>Annapolis, MD  21403 </a:t>
            </a: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Arial" charset="0"/>
                <a:cs typeface="Times New Roman" pitchFamily="18" charset="0"/>
              </a:rPr>
              <a:t>410-267-5731 (office)</a:t>
            </a:r>
          </a:p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Arial" charset="0"/>
                <a:cs typeface="Times New Roman" pitchFamily="18" charset="0"/>
              </a:rPr>
              <a:t>443-223-7823 (cell)</a:t>
            </a:r>
            <a:endParaRPr lang="en-US" sz="2400" dirty="0">
              <a:latin typeface="Arial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2400" dirty="0">
                <a:latin typeface="Arial" charset="0"/>
                <a:cs typeface="Times New Roman" pitchFamily="18" charset="0"/>
              </a:rPr>
              <a:t>batiuk.richard@epa.gov</a:t>
            </a:r>
          </a:p>
          <a:p>
            <a:pPr algn="ctr">
              <a:spcBef>
                <a:spcPct val="50000"/>
              </a:spcBef>
            </a:pPr>
            <a:r>
              <a:rPr lang="en-US" sz="2400" b="0" dirty="0">
                <a:latin typeface="Arial" charset="0"/>
                <a:cs typeface="Times New Roman" pitchFamily="18" charset="0"/>
                <a:hlinkClick r:id="rId3"/>
              </a:rPr>
              <a:t>www.chesapeakebay.net</a:t>
            </a:r>
            <a:endParaRPr lang="en-US" sz="2400" b="0" dirty="0">
              <a:latin typeface="Arial" charset="0"/>
              <a:cs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 b="0" dirty="0">
              <a:latin typeface="Arial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Verification Requests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257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Citizen Advisory Committee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Repeated requests for BMP verification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Chesapeake Executive Order Strategy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USDA and EPA commitment to develop/implement mechanism for tracking/reporting ‘voluntary conservation practices’ by July 2012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NRC’s Ches Bay Independent Evaluation Report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Five science-based conclusions focused on ‘accurate tracking of BMPs’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Chesapeake Bay TMDL’s Appendix 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EPA expectations for offset credit verification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Verification Requests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10600" cy="5715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September 8, 2008 Letter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“…EPA will use the Bay TMDL to promote transparency and accountability…” 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November 4, 2009 WIP Expectations Letter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“…reasonable assurance…”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December 29, 2009 Accountability Letter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“…the establishment of an accountability framework…”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April 2, 2010 Phase I WIP Guide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“Element 6: Tracking and Reporting Protocols”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Verification Work Underway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5257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NEIEN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Successful submission of 2010 progress data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NACD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Project for development of data collection/verification protocols for non-cost shared ag practices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USGS MOU’s with NRCS/FSA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Improving access to federal cost-shared data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USDA Office of Environmental Markets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Synthesis of verification of environ. credits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Responses to NRC CB Indep. Evaluation Report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MB’s recommended responses sent to PSC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Proposal to Partnership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257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Build a Partnership-wide BMP Verification Program working up through CBP Partnership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Source/Habitat Workgroups      GITs     MB      PSC</a:t>
            </a: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Address full array of practices across all sources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Agricultural lands, forest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lands,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wetlands, developed lands,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on-site treatment systems,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wastewater dischargers, stream corridors,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tidal shorelines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Factor in innovative approaches taken by jurisdictions, local municipalities, and conservation districts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Recognize unique circumstances across the partnership and that one size does not fit all</a:t>
            </a:r>
          </a:p>
        </p:txBody>
      </p:sp>
      <p:sp>
        <p:nvSpPr>
          <p:cNvPr id="4" name="Down Arrow 3"/>
          <p:cNvSpPr/>
          <p:nvPr/>
        </p:nvSpPr>
        <p:spPr>
          <a:xfrm rot="-5400000">
            <a:off x="5029984" y="2132816"/>
            <a:ext cx="189679" cy="3436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 rot="-5400000">
            <a:off x="7011184" y="2132816"/>
            <a:ext cx="189679" cy="3436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Down Arrow 5"/>
          <p:cNvSpPr/>
          <p:nvPr/>
        </p:nvSpPr>
        <p:spPr>
          <a:xfrm rot="-5400000">
            <a:off x="6096784" y="2132816"/>
            <a:ext cx="189679" cy="34364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Verification Framework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58674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Verification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principles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Partnership agreement on principles to guide the jurisdictions’ development/implementation of verification programs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Source sector-specific verification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protocols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Developed through the WQGIT’s source sector workgroups and Vital Habitat GIT’s habitat workgroups and approved by the Partnership</a:t>
            </a:r>
          </a:p>
          <a:p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Verification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panel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Verification experts charged by the Partnership to review/make recommendations on jurisdictions’ proposed verification programs (aka BMP panels)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62200" y="2590800"/>
            <a:ext cx="3886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3) CBPO Source Sector Teams’ narrative syntheses of available info on verification protocols shared with workgroups/teams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1447800"/>
            <a:ext cx="3276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2) WQGIT review/approval to proceed with proposed approach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" y="152400"/>
            <a:ext cx="304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1) CBPO Source Sector Teams’ presentation of  proposed approach to WQGIT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400" y="3962400"/>
            <a:ext cx="32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4a) Source Sector and Habitat Workgroups review, discuss, and agree on source sector-specific verification protocols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5800" y="3886200"/>
            <a:ext cx="46482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4b) Watershed Technical Wkgp, NEIEN Team, Bay TAS Team, and Offsets and Trading Wkgp consider implications for Partnership’s model simulation, tracking, reporting and accountability systems, offset/trading programs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438400" y="5780782"/>
            <a:ext cx="3810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 Outcomes from all the WQGIT’s  and Vital Habitats GIT’s workgroups/teams woven together into draft BMP verification principles and protocols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Down Arrow 16"/>
          <p:cNvSpPr/>
          <p:nvPr/>
        </p:nvSpPr>
        <p:spPr>
          <a:xfrm rot="-2700000">
            <a:off x="2371757" y="922391"/>
            <a:ext cx="256325" cy="5642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Down Arrow 17"/>
          <p:cNvSpPr/>
          <p:nvPr/>
        </p:nvSpPr>
        <p:spPr>
          <a:xfrm rot="-2700000">
            <a:off x="3667157" y="2065392"/>
            <a:ext cx="256325" cy="5642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own Arrow 18"/>
          <p:cNvSpPr/>
          <p:nvPr/>
        </p:nvSpPr>
        <p:spPr>
          <a:xfrm rot="-2700000">
            <a:off x="5800756" y="3360792"/>
            <a:ext cx="256325" cy="5642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Down Arrow 19"/>
          <p:cNvSpPr/>
          <p:nvPr/>
        </p:nvSpPr>
        <p:spPr>
          <a:xfrm rot="2700000">
            <a:off x="2447955" y="3360791"/>
            <a:ext cx="256325" cy="5642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Down Arrow 20"/>
          <p:cNvSpPr/>
          <p:nvPr/>
        </p:nvSpPr>
        <p:spPr>
          <a:xfrm rot="-2700000">
            <a:off x="2524158" y="5189592"/>
            <a:ext cx="256325" cy="5642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Down Arrow 21"/>
          <p:cNvSpPr/>
          <p:nvPr/>
        </p:nvSpPr>
        <p:spPr>
          <a:xfrm rot="2700000">
            <a:off x="5648357" y="5265791"/>
            <a:ext cx="256325" cy="56425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52400" y="152400"/>
            <a:ext cx="30480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1828800" y="1447800"/>
            <a:ext cx="31242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2438400" y="5791200"/>
            <a:ext cx="38100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495800" y="3886200"/>
            <a:ext cx="4495800" cy="1371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152400" y="3962400"/>
            <a:ext cx="31242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2362200" y="2590800"/>
            <a:ext cx="38100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4267200" y="152400"/>
            <a:ext cx="487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PROPOSED PARTNERSHIP APPROACH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5105400" y="13716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Completed 1/9/2012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248400" y="25908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Work Underway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62000" y="60198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Late March 2012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3200400" y="41148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Work Underway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048000" y="1524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Completed 1/9/2012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1219200"/>
            <a:ext cx="419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6a) WQGIT review/discussion/modification/ approval to present revised draft BMP verification principles, protocols and program to Management Board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76400" y="2667000"/>
            <a:ext cx="556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7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 MB review/discussion/modification/approval to present proposed BMP verification principles, protocols and program to Principals’ Staff Committee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"/>
            <a:ext cx="48006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0"/>
            <a:ext cx="487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5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) Outcomes from all the WQGIT/Vital Habitat GIT’s workgroups/teams woven together into draft BMP verification principles and protocols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4600" y="3886200"/>
            <a:ext cx="5562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8) PSC review/discussion/modification/adoption of BMP verification principles, protocols, and program for the Partnership 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76600" y="5029200"/>
            <a:ext cx="533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9) PSC communication of the Partnership’s BMP Verification Program to partners and stakeholders through some formal agreement mechanism 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495800" y="1219200"/>
            <a:ext cx="40386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676400" y="2667000"/>
            <a:ext cx="52578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2590800" y="3886200"/>
            <a:ext cx="5181600" cy="762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3352800" y="5029200"/>
            <a:ext cx="5257800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4800600" y="2"/>
            <a:ext cx="434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PROPOSED PARTNERSHIP APPROACH (Con’t)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0" y="1219200"/>
            <a:ext cx="40386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495800" y="1219200"/>
            <a:ext cx="419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6b) Parallel review of draft BMP verification principles, protocols and program by the other Goal Implementation Teams; </a:t>
            </a:r>
          </a:p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briefings for CAC, STAC, and LGAC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Down Arrow 25"/>
          <p:cNvSpPr/>
          <p:nvPr/>
        </p:nvSpPr>
        <p:spPr>
          <a:xfrm rot="2700000">
            <a:off x="5739057" y="2319655"/>
            <a:ext cx="256688" cy="389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Down Arrow 26"/>
          <p:cNvSpPr/>
          <p:nvPr/>
        </p:nvSpPr>
        <p:spPr>
          <a:xfrm rot="-2700000">
            <a:off x="3376857" y="2319655"/>
            <a:ext cx="256688" cy="389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Down Arrow 29"/>
          <p:cNvSpPr/>
          <p:nvPr/>
        </p:nvSpPr>
        <p:spPr>
          <a:xfrm rot="-2700000">
            <a:off x="2157656" y="871855"/>
            <a:ext cx="256688" cy="389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Down Arrow 30"/>
          <p:cNvSpPr/>
          <p:nvPr/>
        </p:nvSpPr>
        <p:spPr>
          <a:xfrm rot="-2700000">
            <a:off x="4672256" y="3462654"/>
            <a:ext cx="256688" cy="389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Down Arrow 31"/>
          <p:cNvSpPr/>
          <p:nvPr/>
        </p:nvSpPr>
        <p:spPr>
          <a:xfrm rot="-2700000">
            <a:off x="5586656" y="4681854"/>
            <a:ext cx="256688" cy="389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Down Arrow 32"/>
          <p:cNvSpPr/>
          <p:nvPr/>
        </p:nvSpPr>
        <p:spPr>
          <a:xfrm rot="-2700000">
            <a:off x="6424856" y="5901055"/>
            <a:ext cx="256688" cy="389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191000" y="632460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Arial" pitchFamily="34" charset="0"/>
                <a:cs typeface="Arial" pitchFamily="34" charset="0"/>
              </a:rPr>
              <a:t>10) BMP Verification Panel Reviews State’s Proposed Verification Programs </a:t>
            </a: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267200" y="6324600"/>
            <a:ext cx="4495800" cy="533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Down Arrow 36"/>
          <p:cNvSpPr/>
          <p:nvPr/>
        </p:nvSpPr>
        <p:spPr>
          <a:xfrm rot="-2700000">
            <a:off x="4824656" y="871855"/>
            <a:ext cx="256688" cy="389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248400" y="838200"/>
            <a:ext cx="274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Scheduled in March 2012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52400" y="26670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May/June 2012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66800" y="3886200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Summer 2012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828800" y="5181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Fall 2012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667000" y="6211669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0000FF"/>
                </a:solidFill>
              </a:rPr>
              <a:t>Starting Fall 2012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In Parallel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458200" cy="54864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Federal Cost Shared Practices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Complete work by USGS through MOUs with NRCS and FSA to provide jurisdictions and wider partnership with full access to all federal cost shared agricultural conservation practices</a:t>
            </a:r>
          </a:p>
          <a:p>
            <a:pPr>
              <a:lnSpc>
                <a:spcPct val="110000"/>
              </a:lnSpc>
              <a:spcAft>
                <a:spcPts val="1200"/>
              </a:spcAft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Aft>
                <a:spcPts val="1200"/>
              </a:spcAft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Double Counting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: Complete work by USGS, states, NRCS and FSA to put in place protocols for preventing double counting of individual practices funded by multiple 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FA602-1E09-4CBC-84FE-772522582C20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1181</Words>
  <Application>Microsoft Office PowerPoint</Application>
  <PresentationFormat>On-screen Show (4:3)</PresentationFormat>
  <Paragraphs>162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CBP Partnership Proposal for Ensuring Full Accountability of Best Practices and Technologies Implemented</vt:lpstr>
      <vt:lpstr>Verification Requests</vt:lpstr>
      <vt:lpstr>Verification Requests</vt:lpstr>
      <vt:lpstr>Verification Work Underway</vt:lpstr>
      <vt:lpstr>Proposal to Partnership</vt:lpstr>
      <vt:lpstr>Verification Framework</vt:lpstr>
      <vt:lpstr>Slide 7</vt:lpstr>
      <vt:lpstr>Slide 8</vt:lpstr>
      <vt:lpstr>In Parallel</vt:lpstr>
      <vt:lpstr>In Parallel</vt:lpstr>
      <vt:lpstr>Proposed Schedule</vt:lpstr>
      <vt:lpstr>Proposed Schedule</vt:lpstr>
      <vt:lpstr>Proposed Schedule</vt:lpstr>
      <vt:lpstr>Proposed Schedule</vt:lpstr>
      <vt:lpstr>Slide 15</vt:lpstr>
      <vt:lpstr>Requests for the Workgroup </vt:lpstr>
      <vt:lpstr>Requests for the Workgroup </vt:lpstr>
      <vt:lpstr>Requests for the Workgroup </vt:lpstr>
      <vt:lpstr>Slide 19</vt:lpstr>
    </vt:vector>
  </TitlesOfParts>
  <Company>US-EPA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CBP Partnership Proposal for Ensuring Full Accountability of Best Practices and Technologies Implemented</dc:title>
  <dc:creator>Rbatiuk</dc:creator>
  <cp:lastModifiedBy>vkilbert</cp:lastModifiedBy>
  <cp:revision>51</cp:revision>
  <dcterms:created xsi:type="dcterms:W3CDTF">2011-12-15T12:31:30Z</dcterms:created>
  <dcterms:modified xsi:type="dcterms:W3CDTF">2012-02-06T21:03:38Z</dcterms:modified>
</cp:coreProperties>
</file>