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4e5079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e4e5079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e4e50798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e4e50798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e4e50798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e4e50798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e4e50798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e4e50798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e4e50798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e4e50798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e4e50798c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e4e50798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e4e50798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e4e50798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e4e50798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e4e50798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e4e50798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e4e50798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e4e50798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e4e50798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e4e50798c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e4e50798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e4e50798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e4e50798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e4e50798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e4e50798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e4e50798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e4e50798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e4e50798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e4e50798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e4e50798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e4e50798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e4e50798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e4e50798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e4e50798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e4e50798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4e50798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4e50798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e4e50798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e4e50798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bit.ly/MWEECourse" TargetMode="External"/><Relationship Id="rId4" Type="http://schemas.openxmlformats.org/officeDocument/2006/relationships/hyperlink" Target="http://baybackpack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70utn4YT3h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5AD0B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639450" y="1165425"/>
            <a:ext cx="7865100" cy="37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MWEE 101 Course</a:t>
            </a:r>
            <a:endParaRPr b="1" sz="6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Char char="●"/>
            </a:pPr>
            <a:r>
              <a:rPr b="1"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Underpins a consistent understanding</a:t>
            </a:r>
            <a:br>
              <a:rPr b="1"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Char char="●"/>
            </a:pPr>
            <a:r>
              <a:rPr b="1"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Supports extensive PD across the watershed (and beyond!)</a:t>
            </a:r>
            <a:br>
              <a:rPr b="1"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Char char="●"/>
            </a:pPr>
            <a:r>
              <a:rPr b="1"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Creates opportunities for enhanced dialogue and more field time during PD workshops</a:t>
            </a:r>
            <a:endParaRPr b="1"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241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25" y="503650"/>
            <a:ext cx="3196700" cy="4136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2" name="Google Shape;152;p34"/>
          <p:cNvSpPr txBox="1"/>
          <p:nvPr>
            <p:ph idx="4294967295" type="title"/>
          </p:nvPr>
        </p:nvSpPr>
        <p:spPr>
          <a:xfrm>
            <a:off x="3666450" y="1341775"/>
            <a:ext cx="4962300" cy="26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After following the case studies and developing an understanding around the essential elements and supporting practices...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/>
          <p:nvPr/>
        </p:nvSpPr>
        <p:spPr>
          <a:xfrm>
            <a:off x="3054175" y="2275250"/>
            <a:ext cx="5684400" cy="28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▸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Case Studies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▸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ELMs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▸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Audit Tool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5"/>
          <p:cNvSpPr txBox="1"/>
          <p:nvPr/>
        </p:nvSpPr>
        <p:spPr>
          <a:xfrm>
            <a:off x="318975" y="2492275"/>
            <a:ext cx="2479500" cy="17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5AD0B8"/>
                </a:solidFill>
                <a:latin typeface="Calibri"/>
                <a:ea typeface="Calibri"/>
                <a:cs typeface="Calibri"/>
                <a:sym typeface="Calibri"/>
              </a:rPr>
              <a:t>Lesson 3 </a:t>
            </a:r>
            <a:endParaRPr b="1" sz="4800">
              <a:solidFill>
                <a:srgbClr val="5AD0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Planning + Evaluating MWEEs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4404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8843" y="152400"/>
            <a:ext cx="378819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63" y="152400"/>
            <a:ext cx="800427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5AD0B8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/>
          <p:nvPr>
            <p:ph type="ctrTitle"/>
          </p:nvPr>
        </p:nvSpPr>
        <p:spPr>
          <a:xfrm>
            <a:off x="4724400" y="970225"/>
            <a:ext cx="3817200" cy="323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endParaRPr b="1" sz="20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8"/>
          <p:cNvSpPr txBox="1"/>
          <p:nvPr>
            <p:ph type="ctrTitle"/>
          </p:nvPr>
        </p:nvSpPr>
        <p:spPr>
          <a:xfrm>
            <a:off x="639450" y="429300"/>
            <a:ext cx="7865100" cy="323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MWEEs in Maryland</a:t>
            </a:r>
            <a:br>
              <a:rPr b="1" lang="en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Lessons</a:t>
            </a:r>
            <a:endParaRPr b="1" sz="24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Maryland Policy / Standards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Curriculum Anchor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Issue Investigation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Stewardship + Civic Action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8"/>
          <p:cNvSpPr txBox="1"/>
          <p:nvPr>
            <p:ph type="ctrTitle"/>
          </p:nvPr>
        </p:nvSpPr>
        <p:spPr>
          <a:xfrm>
            <a:off x="5500775" y="1504525"/>
            <a:ext cx="3544800" cy="239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n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Reflect</a:t>
            </a: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on experience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n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Explore</a:t>
            </a: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new resources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n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Engage</a:t>
            </a: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with a PRACTICAL example 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n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 associated tool / ELM page for your planning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5AD0B8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 txBox="1"/>
          <p:nvPr>
            <p:ph type="ctrTitle"/>
          </p:nvPr>
        </p:nvSpPr>
        <p:spPr>
          <a:xfrm>
            <a:off x="639450" y="429300"/>
            <a:ext cx="7865100" cy="42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What’s New In the MWEE Guide?</a:t>
            </a:r>
            <a:endParaRPr b="1" sz="6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Tools / Environmental Literacy Model</a:t>
            </a:r>
            <a:b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Action Projects → Stewardship &amp; Civic Action</a:t>
            </a:r>
            <a:b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Youth Voice Callout Box</a:t>
            </a:r>
            <a:endParaRPr b="1" sz="3000">
              <a:solidFill>
                <a:srgbClr val="1241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265" y="138500"/>
            <a:ext cx="4085459" cy="48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4386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1"/>
          <p:cNvSpPr txBox="1"/>
          <p:nvPr/>
        </p:nvSpPr>
        <p:spPr>
          <a:xfrm>
            <a:off x="4037775" y="3275700"/>
            <a:ext cx="2479500" cy="17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Same!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4404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8843" y="152400"/>
            <a:ext cx="378819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2"/>
          <p:cNvSpPr txBox="1"/>
          <p:nvPr/>
        </p:nvSpPr>
        <p:spPr>
          <a:xfrm>
            <a:off x="7945175" y="3275700"/>
            <a:ext cx="2479500" cy="17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1"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44050" cy="486649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3"/>
          <p:cNvSpPr txBox="1"/>
          <p:nvPr/>
        </p:nvSpPr>
        <p:spPr>
          <a:xfrm>
            <a:off x="4037800" y="3303500"/>
            <a:ext cx="2479500" cy="17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Updated Language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5AD0B8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0439"/>
            <a:ext cx="9143999" cy="448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5AD0B8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type="ctrTitle"/>
          </p:nvPr>
        </p:nvSpPr>
        <p:spPr>
          <a:xfrm>
            <a:off x="639450" y="429300"/>
            <a:ext cx="7865100" cy="42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Access the Tools</a:t>
            </a:r>
            <a:endParaRPr b="1" sz="6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MWEE 101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http://bit.ly/MWEECourse</a:t>
            </a:r>
            <a:b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Updated MWEE Guide / Toolbox</a:t>
            </a:r>
            <a:b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http://baybackpack.com</a:t>
            </a:r>
            <a:endParaRPr b="1" sz="2400">
              <a:solidFill>
                <a:srgbClr val="1241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idx="1" type="subTitle"/>
          </p:nvPr>
        </p:nvSpPr>
        <p:spPr>
          <a:xfrm>
            <a:off x="311700" y="478925"/>
            <a:ext cx="8520600" cy="3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</a:t>
            </a: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Why MWEEs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Scholarship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CBP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</a:t>
            </a: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What Makes a MWEE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Essential Elements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Practices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Studies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Completed Tools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Think Cloud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</a:t>
            </a: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Planning &amp; Evaluating a MWEE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Studies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ELMS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Audit Tool</a:t>
            </a:r>
            <a:endParaRPr sz="1800"/>
          </a:p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7500" y="256353"/>
            <a:ext cx="3604793" cy="4630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200" y="183525"/>
            <a:ext cx="2002876" cy="200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6500" y="183525"/>
            <a:ext cx="2002876" cy="200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/>
          <p:nvPr/>
        </p:nvSpPr>
        <p:spPr>
          <a:xfrm>
            <a:off x="3054175" y="2275250"/>
            <a:ext cx="5684400" cy="28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▸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Chesapeake Bay Agreement</a:t>
            </a:r>
            <a:b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▸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Scholarship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▹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Project-based Learning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▹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Place-based Learning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▹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Best Practices for EE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318975" y="2492275"/>
            <a:ext cx="24795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5AD0B8"/>
                </a:solidFill>
                <a:latin typeface="Calibri"/>
                <a:ea typeface="Calibri"/>
                <a:cs typeface="Calibri"/>
                <a:sym typeface="Calibri"/>
              </a:rPr>
              <a:t>Lesson 1 </a:t>
            </a:r>
            <a:endParaRPr b="1" sz="4800">
              <a:solidFill>
                <a:srgbClr val="5AD0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MWEEs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63" y="152400"/>
            <a:ext cx="751767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88" y="152400"/>
            <a:ext cx="77644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/>
        </p:nvSpPr>
        <p:spPr>
          <a:xfrm>
            <a:off x="3054175" y="2275250"/>
            <a:ext cx="5684400" cy="28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▸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Essential Elements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▸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Supporting Practices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▸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Case Studies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▸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Completed Tools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▸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Think Cloud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1"/>
          <p:cNvSpPr txBox="1"/>
          <p:nvPr/>
        </p:nvSpPr>
        <p:spPr>
          <a:xfrm>
            <a:off x="318975" y="2492275"/>
            <a:ext cx="24795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5AD0B8"/>
                </a:solidFill>
                <a:latin typeface="Calibri"/>
                <a:ea typeface="Calibri"/>
                <a:cs typeface="Calibri"/>
                <a:sym typeface="Calibri"/>
              </a:rPr>
              <a:t>Lesson 2 </a:t>
            </a:r>
            <a:endParaRPr b="1" sz="4800">
              <a:solidFill>
                <a:srgbClr val="5AD0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Makes a MWEE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038" y="152400"/>
            <a:ext cx="740992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416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3" title="MWEE James Wood Middle Schoo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138" y="166600"/>
            <a:ext cx="6413725" cy="48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