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7" r:id="rId2"/>
    <p:sldId id="259" r:id="rId3"/>
    <p:sldId id="260" r:id="rId4"/>
    <p:sldId id="261" r:id="rId5"/>
    <p:sldId id="262" r:id="rId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A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81" autoAdjust="0"/>
  </p:normalViewPr>
  <p:slideViewPr>
    <p:cSldViewPr snapToGrid="0" snapToObjects="1">
      <p:cViewPr varScale="1">
        <p:scale>
          <a:sx n="67" d="100"/>
          <a:sy n="67" d="100"/>
        </p:scale>
        <p:origin x="147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10C3D8D-0CC3-FC4E-92EE-6A984D11B206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75A6B30-868C-194A-A4DF-573A507CE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16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A6B30-868C-194A-A4DF-573A507CE1B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97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A6B30-868C-194A-A4DF-573A507CE1B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73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Currently in tasks 2 and 3; developing curriculum template as way to identify biggest priorities – so far, watershed fundamentals and creating something that can be used broadly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A6B30-868C-194A-A4DF-573A507CE1B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73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A6B30-868C-194A-A4DF-573A507CE1B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73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Alliance</a:t>
            </a:r>
            <a:r>
              <a:rPr lang="en-US" baseline="0" dirty="0" smtClean="0"/>
              <a:t> and Hughes center doing coordinating; also trying to work on securing funding to be able to develop curriculum to sustain delivery of content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A6B30-868C-194A-A4DF-573A507CE1B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989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809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584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355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87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2" name="Picture 1" descr="ACB_Logo_Transparent_White-Ri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5527" y="5830916"/>
            <a:ext cx="2938473" cy="1035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035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379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20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49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82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842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118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87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5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mgattis\Pictures\LGAC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707" y="4652727"/>
            <a:ext cx="3842587" cy="1405234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ounded Rectangle 9"/>
          <p:cNvSpPr/>
          <p:nvPr/>
        </p:nvSpPr>
        <p:spPr>
          <a:xfrm>
            <a:off x="879014" y="1054524"/>
            <a:ext cx="7385973" cy="20771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</a:rPr>
              <a:t>Local Official Watershed Education &amp; Capacity Building</a:t>
            </a:r>
          </a:p>
          <a:p>
            <a:pPr algn="ctr"/>
            <a:r>
              <a:rPr lang="en-US" sz="3600" i="1" dirty="0" smtClean="0">
                <a:solidFill>
                  <a:srgbClr val="000000"/>
                </a:solidFill>
              </a:rPr>
              <a:t>Project Update</a:t>
            </a:r>
            <a:endParaRPr lang="en-US" sz="3600" i="1" dirty="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51431" y="3351897"/>
            <a:ext cx="40411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Presented on October 6, 2017</a:t>
            </a:r>
          </a:p>
          <a:p>
            <a:pPr algn="ctr"/>
            <a:endParaRPr lang="en-US" sz="2400" b="1" dirty="0" smtClean="0"/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To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1024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394257"/>
          </a:xfrm>
        </p:spPr>
        <p:txBody>
          <a:bodyPr>
            <a:normAutofit/>
          </a:bodyPr>
          <a:lstStyle/>
          <a:p>
            <a:r>
              <a:rPr lang="en-US" dirty="0" smtClean="0"/>
              <a:t>Coordinating on behalf of Local Leadership Workgroup </a:t>
            </a:r>
          </a:p>
          <a:p>
            <a:r>
              <a:rPr lang="en-US" dirty="0" smtClean="0"/>
              <a:t>Project partners: Alliance and Hughes Center</a:t>
            </a:r>
          </a:p>
          <a:p>
            <a:r>
              <a:rPr lang="en-US" dirty="0" smtClean="0"/>
              <a:t>Alliance coordinating watershed education delivery in DE, PA, NY, VA, WV, and DC; Hughes Center coordinating MD </a:t>
            </a:r>
          </a:p>
          <a:p>
            <a:r>
              <a:rPr lang="en-US" dirty="0" smtClean="0"/>
              <a:t>Project timeline: September 2017 – August 2018 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>
              <a:spcBef>
                <a:spcPts val="40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C55911"/>
                </a:solidFill>
              </a:rPr>
              <a:t>Project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09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285633"/>
            <a:ext cx="8229600" cy="4708823"/>
          </a:xfrm>
        </p:spPr>
        <p:txBody>
          <a:bodyPr>
            <a:normAutofit lnSpcReduction="10000"/>
          </a:bodyPr>
          <a:lstStyle/>
          <a:p>
            <a:r>
              <a:rPr lang="en-US" strike="sngStrike" dirty="0" smtClean="0"/>
              <a:t>Task 1: Evaluate </a:t>
            </a:r>
            <a:r>
              <a:rPr lang="en-US" strike="sngStrike" dirty="0" err="1" smtClean="0"/>
              <a:t>Ecologix</a:t>
            </a:r>
            <a:r>
              <a:rPr lang="en-US" strike="sngStrike" dirty="0" smtClean="0"/>
              <a:t> Group Report </a:t>
            </a:r>
            <a:r>
              <a:rPr lang="en-US" sz="2800" strike="sngStrike" dirty="0" smtClean="0"/>
              <a:t>(September 2017) </a:t>
            </a:r>
          </a:p>
          <a:p>
            <a:r>
              <a:rPr lang="en-US" b="1" dirty="0" smtClean="0"/>
              <a:t>Task 2: Develop Project Approach </a:t>
            </a:r>
            <a:r>
              <a:rPr lang="en-US" sz="2600" b="1" dirty="0" smtClean="0"/>
              <a:t>(Sept-Dec 2017) </a:t>
            </a:r>
          </a:p>
          <a:p>
            <a:r>
              <a:rPr lang="en-US" b="1" dirty="0" smtClean="0"/>
              <a:t>Task 3: Launch Outreach Education Approach with Trusted Sources (TS)</a:t>
            </a:r>
            <a:r>
              <a:rPr lang="en-US" sz="2800" b="1" dirty="0" smtClean="0"/>
              <a:t> (Oct-Dec 2017) </a:t>
            </a:r>
          </a:p>
          <a:p>
            <a:r>
              <a:rPr lang="en-US" dirty="0" smtClean="0"/>
              <a:t>Task 4: Deliver Education Content Across Watershed </a:t>
            </a:r>
            <a:r>
              <a:rPr lang="en-US" sz="2800" dirty="0" smtClean="0"/>
              <a:t>(Jan-July 2018) </a:t>
            </a:r>
          </a:p>
          <a:p>
            <a:r>
              <a:rPr lang="en-US" dirty="0" smtClean="0"/>
              <a:t>Task 5: Report Findings from Work </a:t>
            </a:r>
            <a:r>
              <a:rPr lang="en-US" sz="2800" dirty="0" smtClean="0"/>
              <a:t>(August 2018) 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>
              <a:spcBef>
                <a:spcPts val="40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C55911"/>
                </a:solidFill>
              </a:rPr>
              <a:t>Project Tasks &amp; Timeline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25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394257"/>
          </a:xfrm>
        </p:spPr>
        <p:txBody>
          <a:bodyPr>
            <a:normAutofit/>
          </a:bodyPr>
          <a:lstStyle/>
          <a:p>
            <a:r>
              <a:rPr lang="en-US" dirty="0" smtClean="0"/>
              <a:t>Build relationships with array of trusted sources in each jurisdiction </a:t>
            </a:r>
          </a:p>
          <a:p>
            <a:r>
              <a:rPr lang="en-US" dirty="0" smtClean="0"/>
              <a:t>Develop </a:t>
            </a:r>
            <a:r>
              <a:rPr lang="en-US" dirty="0"/>
              <a:t>foundation for a long-term watershed education program for elected </a:t>
            </a:r>
            <a:r>
              <a:rPr lang="en-US" dirty="0" smtClean="0"/>
              <a:t>officials</a:t>
            </a:r>
          </a:p>
          <a:p>
            <a:r>
              <a:rPr lang="en-US" dirty="0" smtClean="0"/>
              <a:t>Establish coordinated delivery mechanism(s)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>
              <a:spcBef>
                <a:spcPts val="40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C55911"/>
                </a:solidFill>
              </a:rPr>
              <a:t>Project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95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86360" y="306336"/>
            <a:ext cx="8382310" cy="6565703"/>
            <a:chOff x="486360" y="306336"/>
            <a:chExt cx="8382310" cy="6565703"/>
          </a:xfrm>
        </p:grpSpPr>
        <p:sp>
          <p:nvSpPr>
            <p:cNvPr id="4" name="TextBox 3"/>
            <p:cNvSpPr txBox="1"/>
            <p:nvPr/>
          </p:nvSpPr>
          <p:spPr>
            <a:xfrm>
              <a:off x="2834538" y="636082"/>
              <a:ext cx="174491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400" dirty="0"/>
                <a:t>General watershed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400" dirty="0"/>
                <a:t>Abundant Life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400" dirty="0"/>
                <a:t>Clean Water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400" dirty="0"/>
                <a:t>Climate Change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760752" y="645784"/>
              <a:ext cx="159390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400" dirty="0"/>
                <a:t>Conserved Lands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400" dirty="0"/>
                <a:t>Engaged Communities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400" dirty="0"/>
                <a:t>Stewardship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35331" y="306336"/>
              <a:ext cx="19546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/>
                <a:t>Goals and Outcomes</a:t>
              </a:r>
            </a:p>
          </p:txBody>
        </p:sp>
        <p:sp>
          <p:nvSpPr>
            <p:cNvPr id="9" name="Left Brace 8"/>
            <p:cNvSpPr/>
            <p:nvPr/>
          </p:nvSpPr>
          <p:spPr>
            <a:xfrm rot="16200000">
              <a:off x="4114845" y="563119"/>
              <a:ext cx="929207" cy="3251718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739514" y="3053317"/>
              <a:ext cx="367986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Economic development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Infrastructure maintenance and financing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Public health and safety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Education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54261" y="2655370"/>
              <a:ext cx="29167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Emphasis on Local Priorities</a:t>
              </a:r>
            </a:p>
          </p:txBody>
        </p:sp>
        <p:sp>
          <p:nvSpPr>
            <p:cNvPr id="12" name="Chevron 11"/>
            <p:cNvSpPr/>
            <p:nvPr/>
          </p:nvSpPr>
          <p:spPr>
            <a:xfrm rot="5400000">
              <a:off x="4303979" y="3743376"/>
              <a:ext cx="552819" cy="123866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244301" y="4806892"/>
              <a:ext cx="2116988" cy="95410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In-person curriculum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Expert presentations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Peer-to-peer workshops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797607" y="4806892"/>
              <a:ext cx="1980697" cy="95410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Online curriculum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Shed talks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Online forums with action toolkit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542789" y="6071820"/>
              <a:ext cx="4139721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 smtClean="0"/>
                <a:t>Watershed </a:t>
              </a:r>
              <a:r>
                <a:rPr lang="en-US" b="1" i="1" dirty="0"/>
                <a:t>Local Leader </a:t>
              </a:r>
              <a:r>
                <a:rPr lang="en-US" b="1" i="1" dirty="0" smtClean="0"/>
                <a:t>Learning </a:t>
              </a:r>
              <a:r>
                <a:rPr lang="en-US" b="1" i="1" dirty="0"/>
                <a:t>Program</a:t>
              </a:r>
            </a:p>
            <a:p>
              <a:pPr algn="ctr"/>
              <a:r>
                <a:rPr lang="en-US" sz="1000" i="1" dirty="0"/>
                <a:t>(or however named)</a:t>
              </a:r>
            </a:p>
          </p:txBody>
        </p:sp>
        <p:cxnSp>
          <p:nvCxnSpPr>
            <p:cNvPr id="17" name="Straight Arrow Connector 16"/>
            <p:cNvCxnSpPr>
              <a:stCxn id="13" idx="1"/>
            </p:cNvCxnSpPr>
            <p:nvPr/>
          </p:nvCxnSpPr>
          <p:spPr>
            <a:xfrm flipH="1" flipV="1">
              <a:off x="1862356" y="5283945"/>
              <a:ext cx="381945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V="1">
              <a:off x="6778304" y="5266047"/>
              <a:ext cx="392399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3" idx="3"/>
              <a:endCxn id="14" idx="1"/>
            </p:cNvCxnSpPr>
            <p:nvPr/>
          </p:nvCxnSpPr>
          <p:spPr>
            <a:xfrm>
              <a:off x="4361289" y="5283946"/>
              <a:ext cx="4363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486360" y="4699169"/>
              <a:ext cx="153518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/>
                <a:t>Coordinated delivery by knowledgeable experts and trusted sources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316707" y="4573549"/>
              <a:ext cx="1551963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/>
                <a:t>Library of information for self-paced learning and academies of excellence </a:t>
              </a:r>
            </a:p>
          </p:txBody>
        </p:sp>
      </p:grpSp>
      <p:sp>
        <p:nvSpPr>
          <p:cNvPr id="3" name="Oval 2"/>
          <p:cNvSpPr/>
          <p:nvPr/>
        </p:nvSpPr>
        <p:spPr>
          <a:xfrm>
            <a:off x="263304" y="4562190"/>
            <a:ext cx="1758241" cy="1668741"/>
          </a:xfrm>
          <a:prstGeom prst="ellipse">
            <a:avLst/>
          </a:prstGeom>
          <a:noFill/>
          <a:ln w="38100" cmpd="sng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en-US" sz="4000" b="1" dirty="0" smtClean="0">
              <a:solidFill>
                <a:srgbClr val="C5591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5340" y="306335"/>
            <a:ext cx="2554174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i="1" dirty="0" smtClean="0"/>
              <a:t>This diagram was developed </a:t>
            </a:r>
            <a:r>
              <a:rPr lang="en-US" sz="2400" b="1" i="1" dirty="0" smtClean="0"/>
              <a:t>by </a:t>
            </a:r>
            <a:r>
              <a:rPr lang="en-US" sz="2400" b="1" i="1" dirty="0" smtClean="0"/>
              <a:t>EPA </a:t>
            </a:r>
            <a:r>
              <a:rPr lang="en-US" sz="2400" b="1" i="1" dirty="0" smtClean="0"/>
              <a:t>CBPO Staff</a:t>
            </a:r>
            <a:endParaRPr lang="en-US" sz="2400" b="1" i="1" dirty="0" smtClean="0"/>
          </a:p>
        </p:txBody>
      </p:sp>
      <p:cxnSp>
        <p:nvCxnSpPr>
          <p:cNvPr id="16" name="Straight Arrow Connector 15"/>
          <p:cNvCxnSpPr>
            <a:endCxn id="3" idx="0"/>
          </p:cNvCxnSpPr>
          <p:nvPr/>
        </p:nvCxnSpPr>
        <p:spPr>
          <a:xfrm>
            <a:off x="1142425" y="3053317"/>
            <a:ext cx="0" cy="1508873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8166" y="2553052"/>
            <a:ext cx="3136095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Current pilot effort</a:t>
            </a:r>
          </a:p>
        </p:txBody>
      </p:sp>
    </p:spTree>
    <p:extLst>
      <p:ext uri="{BB962C8B-B14F-4D97-AF65-F5344CB8AC3E}">
        <p14:creationId xmlns:p14="http://schemas.microsoft.com/office/powerpoint/2010/main" val="2879844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wrap="square" anchor="ctr">
        <a:spAutoFit/>
      </a:bodyPr>
      <a:lstStyle>
        <a:defPPr algn="ctr">
          <a:defRPr sz="4000" b="1" dirty="0" smtClean="0">
            <a:solidFill>
              <a:srgbClr val="C55911"/>
            </a:solidFill>
          </a:defRPr>
        </a:defPPr>
      </a:lst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3381</TotalTime>
  <Words>301</Words>
  <Application>Microsoft Office PowerPoint</Application>
  <PresentationFormat>On-screen Show (4:3)</PresentationFormat>
  <Paragraphs>53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Project Overview</vt:lpstr>
      <vt:lpstr>Project Tasks &amp; Timeline</vt:lpstr>
      <vt:lpstr>Project Goals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Successful Green Infrastructure Implementation</dc:title>
  <dc:creator>Monica Billig</dc:creator>
  <cp:lastModifiedBy>Jennifer Starr</cp:lastModifiedBy>
  <cp:revision>40</cp:revision>
  <cp:lastPrinted>2017-10-03T18:12:11Z</cp:lastPrinted>
  <dcterms:created xsi:type="dcterms:W3CDTF">2017-05-31T18:02:07Z</dcterms:created>
  <dcterms:modified xsi:type="dcterms:W3CDTF">2017-10-03T18:17:23Z</dcterms:modified>
</cp:coreProperties>
</file>