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9" r:id="rId3"/>
    <p:sldId id="271" r:id="rId4"/>
    <p:sldId id="273" r:id="rId5"/>
    <p:sldId id="274" r:id="rId6"/>
    <p:sldId id="275" r:id="rId7"/>
    <p:sldId id="272" r:id="rId8"/>
    <p:sldId id="277" r:id="rId9"/>
    <p:sldId id="279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AA1F8-0789-4321-A656-231D6C8E1CE4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6886F-0FF4-4FA9-86E0-CF2BE97D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0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9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 1: rsoobitsky@chesapeakeconservancy.org</a:t>
            </a:r>
          </a:p>
          <a:p>
            <a:r>
              <a:rPr lang="en-US" dirty="0"/>
              <a:t>Objective</a:t>
            </a:r>
            <a:r>
              <a:rPr lang="en-US" baseline="0" dirty="0"/>
              <a:t> 2: dsaavedra@chesapeakeconservancy.org</a:t>
            </a:r>
          </a:p>
          <a:p>
            <a:r>
              <a:rPr lang="en-US" baseline="0" dirty="0"/>
              <a:t>Objective 3: lking@chesapeakeconservancy.org</a:t>
            </a:r>
          </a:p>
          <a:p>
            <a:r>
              <a:rPr lang="en-US" baseline="0" dirty="0"/>
              <a:t>Objective 4: jleizear@chesapeakeconservancy.org</a:t>
            </a:r>
          </a:p>
          <a:p>
            <a:pPr>
              <a:buSzPct val="25000"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4743-792A-4CBB-9281-7A81B112EA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5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3F9A0-E1EE-4987-90FC-6139ABD1F8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0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4743-792A-4CBB-9281-7A81B112EA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9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92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35146"/>
            <a:ext cx="2933042" cy="8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7570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57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238F01-24A7-44DD-9C65-6C9811667DD7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0F83A7D-7B9B-4EAC-9EF6-6607464C0C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37" y="40817"/>
            <a:ext cx="1361639" cy="11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09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kwalker@chesapeakeconservancy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4"/>
          <p:cNvSpPr>
            <a:spLocks noGrp="1"/>
          </p:cNvSpPr>
          <p:nvPr>
            <p:ph type="subTitle" idx="1"/>
          </p:nvPr>
        </p:nvSpPr>
        <p:spPr>
          <a:xfrm>
            <a:off x="629783" y="2796780"/>
            <a:ext cx="5810882" cy="1064768"/>
          </a:xfrm>
        </p:spPr>
        <p:txBody>
          <a:bodyPr>
            <a:normAutofit/>
          </a:bodyPr>
          <a:lstStyle/>
          <a:p>
            <a:pPr algn="l">
              <a:spcBef>
                <a:spcPts val="1200"/>
              </a:spcBef>
            </a:pPr>
            <a:r>
              <a:rPr lang="en-US" sz="1600" spc="200" dirty="0">
                <a:solidFill>
                  <a:schemeClr val="tx1"/>
                </a:solidFill>
                <a:latin typeface="Arno Pro" panose="02020502040506020403" pitchFamily="18" charset="0"/>
              </a:rPr>
              <a:t>Katie Walker</a:t>
            </a:r>
            <a:br>
              <a:rPr lang="en-US" sz="1800" spc="200" dirty="0">
                <a:latin typeface="Arno Pro" panose="02020502040506020403" pitchFamily="18" charset="0"/>
              </a:rPr>
            </a:br>
            <a:r>
              <a:rPr lang="en-US" sz="1400" spc="200" dirty="0">
                <a:solidFill>
                  <a:srgbClr val="CBAB16"/>
                </a:solidFill>
                <a:latin typeface="Arno Pro" panose="02020502040506020403" pitchFamily="18" charset="0"/>
              </a:rPr>
              <a:t>Geospatial Analyst</a:t>
            </a:r>
            <a:br>
              <a:rPr lang="en-US" sz="1400" spc="200" dirty="0">
                <a:solidFill>
                  <a:srgbClr val="CBAB16"/>
                </a:solidFill>
                <a:latin typeface="Arno Pro" panose="02020502040506020403" pitchFamily="18" charset="0"/>
              </a:rPr>
            </a:br>
            <a:r>
              <a:rPr lang="en-US" sz="1400" spc="200" dirty="0">
                <a:solidFill>
                  <a:srgbClr val="CBAB16"/>
                </a:solidFill>
                <a:latin typeface="Arno Pro" panose="02020502040506020403" pitchFamily="18" charset="0"/>
              </a:rPr>
              <a:t>kwalker@chesapeakeconservancy.org</a:t>
            </a:r>
          </a:p>
          <a:p>
            <a:pPr algn="l"/>
            <a:endParaRPr lang="en-US" sz="1600" spc="200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83365" y="2273451"/>
            <a:ext cx="7229475" cy="71449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357" y="6023735"/>
            <a:ext cx="2463347" cy="744136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ctrTitle"/>
          </p:nvPr>
        </p:nvSpPr>
        <p:spPr>
          <a:xfrm>
            <a:off x="336373" y="589317"/>
            <a:ext cx="7387075" cy="1755583"/>
          </a:xfrm>
        </p:spPr>
        <p:txBody>
          <a:bodyPr>
            <a:noAutofit/>
          </a:bodyPr>
          <a:lstStyle/>
          <a:p>
            <a:pPr algn="l"/>
            <a:r>
              <a:rPr lang="en-US" sz="4000" spc="100" dirty="0">
                <a:latin typeface="Gotham Book" pitchFamily="2" charset="0"/>
                <a:cs typeface="Gotham Book" pitchFamily="2" charset="0"/>
              </a:rPr>
              <a:t>CBP Cooperative Agreement</a:t>
            </a:r>
            <a:br>
              <a:rPr lang="en-US" sz="3600" spc="100" dirty="0">
                <a:latin typeface="Gotham Book" pitchFamily="2" charset="0"/>
                <a:cs typeface="Gotham Book" pitchFamily="2" charset="0"/>
              </a:rPr>
            </a:br>
            <a:r>
              <a:rPr lang="en-US" sz="3600" spc="100" dirty="0">
                <a:latin typeface="Gotham Book" pitchFamily="2" charset="0"/>
                <a:cs typeface="Gotham Book" pitchFamily="2" charset="0"/>
              </a:rPr>
              <a:t>   </a:t>
            </a:r>
            <a:r>
              <a:rPr lang="en-US" sz="3200" spc="100" dirty="0">
                <a:latin typeface="Gotham Book" pitchFamily="2" charset="0"/>
                <a:cs typeface="Gotham Book" pitchFamily="2" charset="0"/>
              </a:rPr>
              <a:t>Objective 3: BMP Opportunities,</a:t>
            </a:r>
            <a:br>
              <a:rPr lang="en-US" sz="3200" spc="100" dirty="0">
                <a:latin typeface="Gotham Book" pitchFamily="2" charset="0"/>
                <a:cs typeface="Gotham Book" pitchFamily="2" charset="0"/>
              </a:rPr>
            </a:br>
            <a:r>
              <a:rPr lang="en-US" sz="3200" spc="100" dirty="0">
                <a:latin typeface="Gotham Book" pitchFamily="2" charset="0"/>
                <a:cs typeface="Gotham Book" pitchFamily="2" charset="0"/>
              </a:rPr>
              <a:t>    Prioritization, and Reporting</a:t>
            </a:r>
            <a:endParaRPr lang="en-US" sz="3200" b="0" spc="100" dirty="0">
              <a:latin typeface="Gotham Book" pitchFamily="2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612913" y="401136"/>
            <a:ext cx="5873724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Feedback and Questions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63954" y="992067"/>
            <a:ext cx="6222683" cy="139149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5"/>
          <p:cNvSpPr txBox="1">
            <a:spLocks/>
          </p:cNvSpPr>
          <p:nvPr/>
        </p:nvSpPr>
        <p:spPr>
          <a:xfrm>
            <a:off x="2604243" y="1711571"/>
            <a:ext cx="6837930" cy="202004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We are seeking feedback for this work. If you have time to reach out, we’d love to hear from you!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>
              <a:latin typeface="Arno Pro" panose="02020502040506020403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Interested in being a part of our advisory committee? Contact us! 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039695" y="4193969"/>
            <a:ext cx="4671199" cy="18066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Katie Walker | Geospatial Analyst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Chesapeake Conservancy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  <a:hlinkClick r:id="rId2"/>
              </a:rPr>
              <a:t>kwalker@chesapeakeconservancy.org</a:t>
            </a:r>
            <a:endParaRPr lang="en-US" sz="2400" dirty="0">
              <a:latin typeface="Arno Pro" panose="020205020405060204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(443) 482-9013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6732296" y="4193969"/>
            <a:ext cx="4850105" cy="18066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Louis </a:t>
            </a:r>
            <a:r>
              <a:rPr lang="en-US" sz="2400" dirty="0" err="1">
                <a:latin typeface="Arno Pro" panose="02020502040506020403" pitchFamily="18" charset="0"/>
              </a:rPr>
              <a:t>Keddell</a:t>
            </a:r>
            <a:r>
              <a:rPr lang="en-US" sz="2400" dirty="0">
                <a:latin typeface="Arno Pro" panose="02020502040506020403" pitchFamily="18" charset="0"/>
              </a:rPr>
              <a:t> | Senior Project Manager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Chesapeake Conservancy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  <a:hlinkClick r:id="rId2"/>
              </a:rPr>
              <a:t>lkeddell@chesapeakeconservancy.org</a:t>
            </a:r>
            <a:endParaRPr lang="en-US" sz="2400" dirty="0">
              <a:latin typeface="Arno Pro" panose="020205020405060204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no Pro" panose="02020502040506020403" pitchFamily="18" charset="0"/>
              </a:rPr>
              <a:t>(443) 482-9016</a:t>
            </a:r>
          </a:p>
        </p:txBody>
      </p:sp>
    </p:spTree>
    <p:extLst>
      <p:ext uri="{BB962C8B-B14F-4D97-AF65-F5344CB8AC3E}">
        <p14:creationId xmlns:p14="http://schemas.microsoft.com/office/powerpoint/2010/main" val="26700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7"/>
          <p:cNvSpPr txBox="1">
            <a:spLocks/>
          </p:cNvSpPr>
          <p:nvPr/>
        </p:nvSpPr>
        <p:spPr>
          <a:xfrm>
            <a:off x="314738" y="325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5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rPr>
              <a:t>CBP Cooperative Agreement</a:t>
            </a:r>
            <a:endParaRPr lang="en-US" sz="9600" dirty="0">
              <a:solidFill>
                <a:schemeClr val="tx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983" y="1765883"/>
            <a:ext cx="11379665" cy="452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no Pro" panose="02020502040506020403" pitchFamily="18" charset="0"/>
              </a:rPr>
              <a:t>Objective 1: Land Cover and Land Use</a:t>
            </a:r>
          </a:p>
          <a:p>
            <a:pPr lvl="1">
              <a:spcAft>
                <a:spcPts val="1800"/>
              </a:spcAft>
            </a:pPr>
            <a:r>
              <a:rPr lang="en-US" sz="2800" dirty="0">
                <a:latin typeface="Arno Pro" panose="02020502040506020403" pitchFamily="18" charset="0"/>
              </a:rPr>
              <a:t>Partnering with University of Vermont</a:t>
            </a:r>
          </a:p>
          <a:p>
            <a:pPr marL="0" indent="0">
              <a:buNone/>
            </a:pPr>
            <a:r>
              <a:rPr lang="en-US" sz="3200" dirty="0">
                <a:latin typeface="Arno Pro" panose="02020502040506020403" pitchFamily="18" charset="0"/>
              </a:rPr>
              <a:t>Objective 2: Hydrology &amp; Ditches</a:t>
            </a:r>
          </a:p>
          <a:p>
            <a:pPr lvl="1">
              <a:spcAft>
                <a:spcPts val="1800"/>
              </a:spcAft>
            </a:pPr>
            <a:r>
              <a:rPr lang="en-US" sz="2800" dirty="0">
                <a:latin typeface="Arno Pro" panose="02020502040506020403" pitchFamily="18" charset="0"/>
              </a:rPr>
              <a:t>Partnering with UMBC</a:t>
            </a:r>
          </a:p>
          <a:p>
            <a:pPr marL="0" indent="0">
              <a:buNone/>
            </a:pPr>
            <a:r>
              <a:rPr lang="en-US" sz="3200" spc="-50" dirty="0">
                <a:solidFill>
                  <a:schemeClr val="tx1"/>
                </a:solidFill>
                <a:latin typeface="Arno Pro" panose="02020502040506020403" pitchFamily="18" charset="0"/>
              </a:rPr>
              <a:t>Objective 3: BMP Mapping &amp; Tracking</a:t>
            </a:r>
            <a:endParaRPr lang="en-US" sz="3200" dirty="0">
              <a:solidFill>
                <a:schemeClr val="tx1"/>
              </a:solidFill>
              <a:latin typeface="Arno Pro" panose="02020502040506020403" pitchFamily="18" charset="0"/>
            </a:endParaRPr>
          </a:p>
          <a:p>
            <a:pPr lvl="1">
              <a:spcAft>
                <a:spcPts val="1800"/>
              </a:spcAft>
            </a:pPr>
            <a:r>
              <a:rPr lang="en-US" sz="2800" dirty="0">
                <a:latin typeface="Arno Pro" panose="02020502040506020403" pitchFamily="18" charset="0"/>
              </a:rPr>
              <a:t>Partnering with Chesapeake Commons and Drexel University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spc="-50" dirty="0">
                <a:solidFill>
                  <a:schemeClr val="tx1"/>
                </a:solidFill>
                <a:latin typeface="Arno Pro" panose="02020502040506020403" pitchFamily="18" charset="0"/>
              </a:rPr>
              <a:t>Objective 4: General Geospatial Support</a:t>
            </a:r>
            <a:endParaRPr lang="en-US" sz="3200" dirty="0">
              <a:latin typeface="Arno Pro" panose="02020502040506020403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55103" y="1219200"/>
            <a:ext cx="10134601" cy="52275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314738" y="4101548"/>
            <a:ext cx="9392479" cy="1245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1330" y="290795"/>
            <a:ext cx="2323351" cy="636535"/>
          </a:xfrm>
          <a:prstGeom prst="rect">
            <a:avLst/>
          </a:prstGeom>
        </p:spPr>
      </p:pic>
      <p:pic>
        <p:nvPicPr>
          <p:cNvPr id="2050" name="Picture 2" descr="Image result for drexel university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69" y="334251"/>
            <a:ext cx="2155375" cy="5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787" y="1665694"/>
            <a:ext cx="110772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no Pro" panose="02020502040506020403" pitchFamily="18" charset="0"/>
              </a:rPr>
              <a:t>Vision: </a:t>
            </a:r>
          </a:p>
          <a:p>
            <a:r>
              <a:rPr lang="en-US" sz="2400" dirty="0">
                <a:latin typeface="Arno Pro" panose="02020502040506020403" pitchFamily="18" charset="0"/>
              </a:rPr>
              <a:t>To gather a basin-wide understanding of where opportunities for restoration exist that can inform WIP planning and provide data-driven decision making.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Arno Pro" panose="02020502040506020403" pitchFamily="18" charset="0"/>
            </a:endParaRPr>
          </a:p>
          <a:p>
            <a:r>
              <a:rPr lang="en-US" sz="2400" dirty="0">
                <a:latin typeface="Arno Pro" panose="02020502040506020403" pitchFamily="18" charset="0"/>
              </a:rPr>
              <a:t>Mission: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no Pro" panose="02020502040506020403" pitchFamily="18" charset="0"/>
              </a:rPr>
              <a:t>Leverage high-resolution datasets and innovative methods to create a blueprint for restoration strategies throughout the watershed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no Pro" panose="02020502040506020403" pitchFamily="18" charset="0"/>
              </a:rPr>
              <a:t>Integrate this blueprint into a comprehensive tool for planning and reporting that is accessible by and useful to stakeholders and practitioners alike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Arno Pro" panose="02020502040506020403" pitchFamily="18" charset="0"/>
              </a:rPr>
              <a:t>Provide capabilities for analysis and reporting on identified practices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313" y="280999"/>
            <a:ext cx="440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Vision and Mission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233877" y="927330"/>
            <a:ext cx="4704641" cy="92033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62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90" t="1276"/>
          <a:stretch/>
        </p:blipFill>
        <p:spPr>
          <a:xfrm>
            <a:off x="3790257" y="1309688"/>
            <a:ext cx="4708282" cy="3082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1" t="12181" r="14455" b="1184"/>
          <a:stretch/>
        </p:blipFill>
        <p:spPr>
          <a:xfrm>
            <a:off x="33679" y="3813643"/>
            <a:ext cx="4100171" cy="2968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415" t="14202" r="1161" b="1"/>
          <a:stretch/>
        </p:blipFill>
        <p:spPr>
          <a:xfrm>
            <a:off x="7829550" y="3813643"/>
            <a:ext cx="4276813" cy="2968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67800" y="3500438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no Pro" panose="02020502040506020403" pitchFamily="18" charset="0"/>
              </a:rPr>
              <a:t>Grassed Waterways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1536" y="4371517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no Pro" panose="02020502040506020403" pitchFamily="18" charset="0"/>
              </a:rPr>
              <a:t>Contour Buffer Strips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476" y="3505668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no Pro" panose="02020502040506020403" pitchFamily="18" charset="0"/>
              </a:rPr>
              <a:t>Water and Sediment Control Basins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612913" y="401136"/>
            <a:ext cx="7653057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Research into Chesapeake BMPs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305476" y="992067"/>
            <a:ext cx="8036767" cy="121522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211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12913" y="401136"/>
            <a:ext cx="697178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BMP Identification &amp; Mapping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351750" y="974194"/>
            <a:ext cx="7494105" cy="130281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940" y="1408880"/>
            <a:ext cx="6471757" cy="5301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0" y="2239877"/>
            <a:ext cx="3017782" cy="4397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9965" y="1408880"/>
            <a:ext cx="421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no Pro" panose="02020502040506020403" pitchFamily="18" charset="0"/>
              </a:rPr>
              <a:t>ACPF: Agricultural Conservation Planning Framework (USDA) </a:t>
            </a:r>
          </a:p>
        </p:txBody>
      </p:sp>
    </p:spTree>
    <p:extLst>
      <p:ext uri="{BB962C8B-B14F-4D97-AF65-F5344CB8AC3E}">
        <p14:creationId xmlns:p14="http://schemas.microsoft.com/office/powerpoint/2010/main" val="32622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612913" y="401136"/>
            <a:ext cx="6971780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BMP Identification &amp; Mapping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555502" y="992067"/>
            <a:ext cx="6971733" cy="101831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429978" y="1467846"/>
            <a:ext cx="6837930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Arno Pro" panose="02020502040506020403" pitchFamily="18" charset="0"/>
              </a:rPr>
              <a:t>Integrating high-resolution datasets into the framework…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120442"/>
            <a:ext cx="6560184" cy="4426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89" y="1132313"/>
            <a:ext cx="3658809" cy="3212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445" y="4119075"/>
            <a:ext cx="4622500" cy="26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43" y="4532743"/>
            <a:ext cx="10233800" cy="1914440"/>
          </a:xfrm>
        </p:spPr>
        <p:txBody>
          <a:bodyPr/>
          <a:lstStyle/>
          <a:p>
            <a:pPr lvl="1"/>
            <a:r>
              <a:rPr lang="en-US" dirty="0">
                <a:latin typeface="Arno Pro" panose="02020502040506020403" pitchFamily="18" charset="0"/>
              </a:rPr>
              <a:t>35 </a:t>
            </a:r>
            <a:r>
              <a:rPr lang="en-US" dirty="0" err="1">
                <a:latin typeface="Arno Pro" panose="02020502040506020403" pitchFamily="18" charset="0"/>
              </a:rPr>
              <a:t>ft</a:t>
            </a:r>
            <a:r>
              <a:rPr lang="en-US" dirty="0">
                <a:latin typeface="Arno Pro" panose="02020502040506020403" pitchFamily="18" charset="0"/>
              </a:rPr>
              <a:t> or 100 </a:t>
            </a:r>
            <a:r>
              <a:rPr lang="en-US" dirty="0" err="1">
                <a:latin typeface="Arno Pro" panose="02020502040506020403" pitchFamily="18" charset="0"/>
              </a:rPr>
              <a:t>ft</a:t>
            </a:r>
            <a:r>
              <a:rPr lang="en-US" dirty="0">
                <a:latin typeface="Arno Pro" panose="02020502040506020403" pitchFamily="18" charset="0"/>
              </a:rPr>
              <a:t> common in this region</a:t>
            </a:r>
          </a:p>
          <a:p>
            <a:pPr lvl="1"/>
            <a:r>
              <a:rPr lang="en-US" dirty="0">
                <a:latin typeface="Arno Pro" panose="02020502040506020403" pitchFamily="18" charset="0"/>
              </a:rPr>
              <a:t>Research shows fixed width buffers aren’t reflective of natural landscape</a:t>
            </a:r>
          </a:p>
          <a:p>
            <a:pPr lvl="1"/>
            <a:r>
              <a:rPr lang="en-US" dirty="0">
                <a:latin typeface="Arno Pro" panose="02020502040506020403" pitchFamily="18" charset="0"/>
              </a:rPr>
              <a:t>Variable width riparian buffers:</a:t>
            </a:r>
          </a:p>
          <a:p>
            <a:pPr lvl="2"/>
            <a:r>
              <a:rPr lang="en-US" dirty="0">
                <a:latin typeface="Arno Pro" panose="02020502040506020403" pitchFamily="18" charset="0"/>
              </a:rPr>
              <a:t>Using datasets to delineate where riparian areas “should be” on the landscape, restoring those areas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936"/>
          <a:stretch/>
        </p:blipFill>
        <p:spPr>
          <a:xfrm>
            <a:off x="257329" y="1530068"/>
            <a:ext cx="7248939" cy="2706751"/>
          </a:xfrm>
          <a:prstGeom prst="rect">
            <a:avLst/>
          </a:prstGeom>
        </p:spPr>
      </p:pic>
      <p:sp>
        <p:nvSpPr>
          <p:cNvPr id="5" name="Shape 484"/>
          <p:cNvSpPr txBox="1"/>
          <p:nvPr/>
        </p:nvSpPr>
        <p:spPr>
          <a:xfrm>
            <a:off x="4683286" y="4209590"/>
            <a:ext cx="4434209" cy="23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>
                <a:solidFill>
                  <a:srgbClr val="25646D"/>
                </a:solidFill>
                <a:latin typeface="Roboto"/>
                <a:ea typeface="Roboto"/>
                <a:cs typeface="Roboto"/>
                <a:sym typeface="Roboto"/>
              </a:rPr>
              <a:t>Fares, Hawaii Water Quality Conference, March 24-25 2008</a:t>
            </a:r>
            <a:endParaRPr sz="1067" dirty="0">
              <a:solidFill>
                <a:srgbClr val="2564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12913" y="401136"/>
            <a:ext cx="5711820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R&amp;D for new methods…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542250" y="1008108"/>
            <a:ext cx="6964018" cy="226036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ontent Placeholder 5"/>
          <p:cNvSpPr txBox="1">
            <a:spLocks/>
          </p:cNvSpPr>
          <p:nvPr/>
        </p:nvSpPr>
        <p:spPr>
          <a:xfrm>
            <a:off x="8066678" y="1701818"/>
            <a:ext cx="3462714" cy="87870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no Pro" panose="02020502040506020403" pitchFamily="18" charset="0"/>
              </a:rPr>
              <a:t>Variable Riparian Buffer Width vs Fixed Width</a:t>
            </a:r>
          </a:p>
        </p:txBody>
      </p:sp>
    </p:spTree>
    <p:extLst>
      <p:ext uri="{BB962C8B-B14F-4D97-AF65-F5344CB8AC3E}">
        <p14:creationId xmlns:p14="http://schemas.microsoft.com/office/powerpoint/2010/main" val="33064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12913" y="401136"/>
            <a:ext cx="6365845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Variable Buffer Delineation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84313" y="1054490"/>
            <a:ext cx="6969555" cy="52066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AgBuffer</a:t>
            </a:r>
            <a:r>
              <a:rPr lang="en-US" dirty="0"/>
              <a:t> Builder</a:t>
            </a:r>
          </a:p>
          <a:p>
            <a:r>
              <a:rPr lang="en-US" dirty="0"/>
              <a:t>LiDAR – change in slope</a:t>
            </a:r>
          </a:p>
          <a:p>
            <a:r>
              <a:rPr lang="en-US" dirty="0"/>
              <a:t>Cost-Distance Analysis from pollution risk raster</a:t>
            </a:r>
          </a:p>
          <a:p>
            <a:r>
              <a:rPr lang="en-US" dirty="0"/>
              <a:t>Hydrologic Function</a:t>
            </a:r>
          </a:p>
          <a:p>
            <a:pPr lvl="1"/>
            <a:r>
              <a:rPr lang="en-US" dirty="0"/>
              <a:t>Bank-full depth</a:t>
            </a:r>
          </a:p>
          <a:p>
            <a:pPr lvl="1"/>
            <a:r>
              <a:rPr lang="en-US" dirty="0"/>
              <a:t>Floodplain from stream gauge data (50 year)</a:t>
            </a:r>
          </a:p>
          <a:p>
            <a:pPr lvl="2"/>
            <a:r>
              <a:rPr lang="en-US" dirty="0"/>
              <a:t>RBDM – Riparian Buffer Delineation Model (v 5.2) [USDA FS] </a:t>
            </a:r>
          </a:p>
        </p:txBody>
      </p:sp>
    </p:spTree>
    <p:extLst>
      <p:ext uri="{BB962C8B-B14F-4D97-AF65-F5344CB8AC3E}">
        <p14:creationId xmlns:p14="http://schemas.microsoft.com/office/powerpoint/2010/main" val="15756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12913" y="401136"/>
            <a:ext cx="6365845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otham Book" pitchFamily="2" charset="0"/>
                <a:cs typeface="Gotham Book" pitchFamily="2" charset="0"/>
              </a:rPr>
              <a:t>Variable Buffer Delineation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14370" y="972807"/>
            <a:ext cx="6962929" cy="38519"/>
          </a:xfrm>
          <a:prstGeom prst="line">
            <a:avLst/>
          </a:prstGeom>
          <a:noFill/>
          <a:ln w="12700" cap="flat" cmpd="sng" algn="ctr">
            <a:gradFill>
              <a:gsLst>
                <a:gs pos="25000">
                  <a:srgbClr val="7F7F7F"/>
                </a:gs>
                <a:gs pos="0">
                  <a:schemeClr val="tx1">
                    <a:lumMod val="50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"/>
          <a:stretch/>
        </p:blipFill>
        <p:spPr>
          <a:xfrm>
            <a:off x="92542" y="1186070"/>
            <a:ext cx="6569215" cy="4271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/>
          <a:stretch/>
        </p:blipFill>
        <p:spPr>
          <a:xfrm>
            <a:off x="2008274" y="2067340"/>
            <a:ext cx="6703853" cy="3864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2"/>
          <a:stretch/>
        </p:blipFill>
        <p:spPr>
          <a:xfrm>
            <a:off x="5465707" y="2585912"/>
            <a:ext cx="6726293" cy="4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CTheme_Arialfont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CTheme_Arialfont" id="{F5798D14-BC96-41A0-8BB1-E49A2793A669}" vid="{22478B2D-6A9B-4C66-A1B9-E21E9DD734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CICTheme_Arialfont</Template>
  <TotalTime>2124</TotalTime>
  <Words>384</Words>
  <Application>Microsoft Office PowerPoint</Application>
  <PresentationFormat>Widescreen</PresentationFormat>
  <Paragraphs>62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Arno Pro</vt:lpstr>
      <vt:lpstr>Calibri</vt:lpstr>
      <vt:lpstr>Corbel</vt:lpstr>
      <vt:lpstr>Gotham Book</vt:lpstr>
      <vt:lpstr>Roboto</vt:lpstr>
      <vt:lpstr>CICTheme_Arialfont</vt:lpstr>
      <vt:lpstr>CBP Cooperative Agreement    Objective 3: BMP Opportunities,     Prioritization, and Reporting</vt:lpstr>
      <vt:lpstr>PowerPoint Presentation</vt:lpstr>
      <vt:lpstr>PowerPoint Presentation</vt:lpstr>
      <vt:lpstr>PowerPoint Presentation</vt:lpstr>
      <vt:lpstr>BMP Identification &amp; Mapping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Chesapeake Bay Program Objectives Overview</dc:title>
  <dc:creator>Rachel Soobitsky</dc:creator>
  <cp:lastModifiedBy>Hobaugh, Paige</cp:lastModifiedBy>
  <cp:revision>28</cp:revision>
  <dcterms:created xsi:type="dcterms:W3CDTF">2019-04-17T13:44:37Z</dcterms:created>
  <dcterms:modified xsi:type="dcterms:W3CDTF">2019-05-01T14:51:38Z</dcterms:modified>
</cp:coreProperties>
</file>