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27"/>
  </p:notesMasterIdLst>
  <p:sldIdLst>
    <p:sldId id="257" r:id="rId3"/>
    <p:sldId id="275" r:id="rId4"/>
    <p:sldId id="280" r:id="rId5"/>
    <p:sldId id="281" r:id="rId6"/>
    <p:sldId id="278" r:id="rId7"/>
    <p:sldId id="279" r:id="rId8"/>
    <p:sldId id="284" r:id="rId9"/>
    <p:sldId id="262" r:id="rId10"/>
    <p:sldId id="273" r:id="rId11"/>
    <p:sldId id="258" r:id="rId12"/>
    <p:sldId id="256" r:id="rId13"/>
    <p:sldId id="272" r:id="rId14"/>
    <p:sldId id="260" r:id="rId15"/>
    <p:sldId id="270" r:id="rId16"/>
    <p:sldId id="269" r:id="rId17"/>
    <p:sldId id="261" r:id="rId18"/>
    <p:sldId id="282" r:id="rId19"/>
    <p:sldId id="283" r:id="rId20"/>
    <p:sldId id="274" r:id="rId21"/>
    <p:sldId id="259" r:id="rId22"/>
    <p:sldId id="271" r:id="rId23"/>
    <p:sldId id="265" r:id="rId24"/>
    <p:sldId id="266" r:id="rId25"/>
    <p:sldId id="28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006600"/>
    <a:srgbClr val="008000"/>
    <a:srgbClr val="0000FF"/>
    <a:srgbClr val="00CD00"/>
    <a:srgbClr val="FF00FF"/>
    <a:srgbClr val="BEBEBE"/>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8291" autoAdjust="0"/>
    <p:restoredTop sz="69444" autoAdjust="0"/>
  </p:normalViewPr>
  <p:slideViewPr>
    <p:cSldViewPr>
      <p:cViewPr varScale="1">
        <p:scale>
          <a:sx n="57" d="100"/>
          <a:sy n="57" d="100"/>
        </p:scale>
        <p:origin x="-1858" y="-77"/>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6EA90E-9CE1-494A-A6C2-43A844AA5401}" type="datetimeFigureOut">
              <a:rPr lang="en-US" smtClean="0"/>
              <a:pPr/>
              <a:t>10/14/2015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C2A271-DDCC-4374-BE29-6E0AA506F041}" type="slidenum">
              <a:rPr lang="en-US" smtClean="0"/>
              <a:pPr/>
              <a:t>‹#›</a:t>
            </a:fld>
            <a:endParaRPr lang="en-US"/>
          </a:p>
        </p:txBody>
      </p:sp>
    </p:spTree>
    <p:extLst>
      <p:ext uri="{BB962C8B-B14F-4D97-AF65-F5344CB8AC3E}">
        <p14:creationId xmlns:p14="http://schemas.microsoft.com/office/powerpoint/2010/main" val="2874324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EC2A271-DDCC-4374-BE29-6E0AA506F041}" type="slidenum">
              <a:rPr lang="en-US" smtClean="0"/>
              <a:pPr/>
              <a:t>1</a:t>
            </a:fld>
            <a:endParaRPr lang="en-US"/>
          </a:p>
        </p:txBody>
      </p:sp>
    </p:spTree>
    <p:extLst>
      <p:ext uri="{BB962C8B-B14F-4D97-AF65-F5344CB8AC3E}">
        <p14:creationId xmlns:p14="http://schemas.microsoft.com/office/powerpoint/2010/main" val="3728229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Same information,</a:t>
            </a:r>
            <a:r>
              <a:rPr lang="en-US" baseline="0" dirty="0" smtClean="0"/>
              <a:t> plotted differently </a:t>
            </a:r>
            <a:endParaRPr lang="en-US" dirty="0"/>
          </a:p>
        </p:txBody>
      </p:sp>
      <p:sp>
        <p:nvSpPr>
          <p:cNvPr id="4" name="Slide Number Placeholder 3"/>
          <p:cNvSpPr>
            <a:spLocks noGrp="1"/>
          </p:cNvSpPr>
          <p:nvPr>
            <p:ph type="sldNum" sz="quarter" idx="10"/>
          </p:nvPr>
        </p:nvSpPr>
        <p:spPr/>
        <p:txBody>
          <a:bodyPr/>
          <a:lstStyle/>
          <a:p>
            <a:fld id="{4EC2A271-DDCC-4374-BE29-6E0AA506F041}" type="slidenum">
              <a:rPr lang="en-US" smtClean="0"/>
              <a:pPr/>
              <a:t>20</a:t>
            </a:fld>
            <a:endParaRPr lang="en-US"/>
          </a:p>
        </p:txBody>
      </p:sp>
    </p:spTree>
    <p:extLst>
      <p:ext uri="{BB962C8B-B14F-4D97-AF65-F5344CB8AC3E}">
        <p14:creationId xmlns:p14="http://schemas.microsoft.com/office/powerpoint/2010/main" val="46988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Another example</a:t>
            </a:r>
            <a:r>
              <a:rPr lang="en-US" baseline="0" dirty="0" smtClean="0"/>
              <a:t> of kinds of plots/info we can provide</a:t>
            </a:r>
          </a:p>
          <a:p>
            <a:r>
              <a:rPr lang="en-US" baseline="0" dirty="0" smtClean="0"/>
              <a:t> - orientation: </a:t>
            </a:r>
          </a:p>
          <a:p>
            <a:r>
              <a:rPr lang="en-US" baseline="0" dirty="0" smtClean="0"/>
              <a:t>    -&gt; share same color scheme, red – </a:t>
            </a:r>
            <a:r>
              <a:rPr lang="en-US" baseline="0" dirty="0" err="1" smtClean="0"/>
              <a:t>dk</a:t>
            </a:r>
            <a:r>
              <a:rPr lang="en-US" baseline="0" dirty="0" smtClean="0"/>
              <a:t> blue - purple (absent)</a:t>
            </a:r>
          </a:p>
          <a:p>
            <a:endParaRPr lang="en-US" baseline="0" dirty="0" smtClean="0"/>
          </a:p>
          <a:p>
            <a:pPr>
              <a:buFont typeface="Arial" charset="0"/>
              <a:buChar char="•"/>
            </a:pPr>
            <a:r>
              <a:rPr lang="en-US" baseline="0" dirty="0" smtClean="0"/>
              <a:t>  Image - Integrates cumulative effects of multiple stressors of importance; in this case: Temp+, SAV loss, Marsh loss</a:t>
            </a:r>
          </a:p>
          <a:p>
            <a:pPr>
              <a:buFont typeface="Arial" charset="0"/>
              <a:buNone/>
            </a:pPr>
            <a:r>
              <a:rPr lang="en-US" baseline="0" dirty="0" smtClean="0"/>
              <a:t>    biomass is result of: </a:t>
            </a:r>
          </a:p>
          <a:p>
            <a:pPr>
              <a:buFont typeface="Arial" charset="0"/>
              <a:buNone/>
            </a:pPr>
            <a:r>
              <a:rPr lang="en-US" baseline="0" dirty="0" smtClean="0"/>
              <a:t>    o prey availability</a:t>
            </a:r>
          </a:p>
          <a:p>
            <a:pPr>
              <a:buFont typeface="Arial" charset="0"/>
              <a:buNone/>
            </a:pPr>
            <a:r>
              <a:rPr lang="en-US" baseline="0" dirty="0" smtClean="0"/>
              <a:t>    o predators</a:t>
            </a:r>
          </a:p>
          <a:p>
            <a:pPr>
              <a:buFont typeface="Arial" charset="0"/>
              <a:buNone/>
            </a:pPr>
            <a:r>
              <a:rPr lang="en-US" baseline="0" dirty="0" smtClean="0"/>
              <a:t>    o migration timing</a:t>
            </a:r>
          </a:p>
          <a:p>
            <a:pPr>
              <a:buFont typeface="Arial" charset="0"/>
              <a:buNone/>
            </a:pPr>
            <a:r>
              <a:rPr lang="en-US" baseline="0" dirty="0" smtClean="0"/>
              <a:t>    o physical forcing &amp;</a:t>
            </a:r>
          </a:p>
          <a:p>
            <a:pPr>
              <a:buFont typeface="Arial" charset="0"/>
              <a:buNone/>
            </a:pPr>
            <a:r>
              <a:rPr lang="en-US" baseline="0" dirty="0" smtClean="0"/>
              <a:t>    o typically fishing </a:t>
            </a:r>
          </a:p>
          <a:p>
            <a:pPr>
              <a:buFont typeface="Arial" charset="0"/>
              <a:buNone/>
            </a:pPr>
            <a:r>
              <a:rPr lang="en-US" baseline="0" dirty="0" smtClean="0"/>
              <a:t>    </a:t>
            </a:r>
          </a:p>
          <a:p>
            <a:pPr>
              <a:buFont typeface="Arial" charset="0"/>
              <a:buChar char="•"/>
            </a:pPr>
            <a:r>
              <a:rPr lang="en-US" dirty="0" smtClean="0"/>
              <a:t>  &gt; 50 groups</a:t>
            </a:r>
            <a:r>
              <a:rPr lang="en-US" baseline="0" dirty="0" smtClean="0"/>
              <a:t> can produce similar plots in any point in time (of interest) </a:t>
            </a:r>
          </a:p>
          <a:p>
            <a:pPr>
              <a:buFont typeface="Arial" charset="0"/>
              <a:buNone/>
            </a:pPr>
            <a:endParaRPr lang="en-US" baseline="0" dirty="0" smtClean="0"/>
          </a:p>
          <a:p>
            <a:pPr>
              <a:buFont typeface="Arial" charset="0"/>
              <a:buNone/>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EC2A271-DDCC-4374-BE29-6E0AA506F041}" type="slidenum">
              <a:rPr lang="en-US" smtClean="0"/>
              <a:pPr/>
              <a:t>22</a:t>
            </a:fld>
            <a:endParaRPr lang="en-US"/>
          </a:p>
        </p:txBody>
      </p:sp>
    </p:spTree>
    <p:extLst>
      <p:ext uri="{BB962C8B-B14F-4D97-AF65-F5344CB8AC3E}">
        <p14:creationId xmlns:p14="http://schemas.microsoft.com/office/powerpoint/2010/main" val="2075597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eaLnBrk="1" hangingPunct="1">
              <a:lnSpc>
                <a:spcPct val="90000"/>
              </a:lnSpc>
            </a:pPr>
            <a:r>
              <a:rPr lang="en-US" dirty="0" smtClean="0">
                <a:latin typeface="Arial" pitchFamily="34" charset="0"/>
              </a:rPr>
              <a:t>What are listed here are a selection of Atlantis results that have already succeeded in helping inform management decisions. Though not all specifically habitat concerns, habitat is explicitly modeled, just like fishery populations.  In the CAM, not only are oysters &amp; </a:t>
            </a:r>
            <a:r>
              <a:rPr lang="en-US" dirty="0" err="1" smtClean="0">
                <a:latin typeface="Arial" pitchFamily="34" charset="0"/>
              </a:rPr>
              <a:t>seagrass</a:t>
            </a:r>
            <a:r>
              <a:rPr lang="en-US" dirty="0" smtClean="0">
                <a:latin typeface="Arial" pitchFamily="34" charset="0"/>
              </a:rPr>
              <a:t> modeled as specific groups, but the effects these key Bay habitats have on other populations and on the physical environment are modeled as well.  These specific examples were included here because they are all related to similar management concerns of the Chesapeake Bay. </a:t>
            </a:r>
          </a:p>
          <a:p>
            <a:pPr eaLnBrk="1" hangingPunct="1">
              <a:lnSpc>
                <a:spcPct val="90000"/>
              </a:lnSpc>
            </a:pPr>
            <a:endParaRPr lang="en-US" dirty="0" smtClean="0">
              <a:latin typeface="Arial" pitchFamily="34" charset="0"/>
            </a:endParaRPr>
          </a:p>
          <a:p>
            <a:pPr eaLnBrk="1" hangingPunct="1">
              <a:lnSpc>
                <a:spcPct val="90000"/>
              </a:lnSpc>
              <a:buFontTx/>
              <a:buChar char="•"/>
            </a:pPr>
            <a:r>
              <a:rPr lang="en-US" dirty="0" smtClean="0">
                <a:latin typeface="Arial" pitchFamily="34" charset="0"/>
              </a:rPr>
              <a:t>In Australia’s Port Phillip Bay, (the first application of Atlantis, where it was developed), program author Elizabeth Fulton concluded from her dissertation work that eutrophication effects have greater impact on fish populations than does the fishing industry, thus, is more critical to implement changes to improve (prioritization).  She also found that the major dynamics of the trophic ecology of the system could be captured with a few key species (though most of these were not top predators, so management attention needs to be expanded to include key members of lower trophic levels).  </a:t>
            </a:r>
          </a:p>
          <a:p>
            <a:pPr eaLnBrk="1" hangingPunct="1">
              <a:lnSpc>
                <a:spcPct val="90000"/>
              </a:lnSpc>
              <a:buFontTx/>
              <a:buChar char="•"/>
            </a:pPr>
            <a:endParaRPr lang="en-US" dirty="0" smtClean="0">
              <a:latin typeface="Arial" pitchFamily="34" charset="0"/>
            </a:endParaRPr>
          </a:p>
          <a:p>
            <a:pPr eaLnBrk="1" hangingPunct="1">
              <a:lnSpc>
                <a:spcPct val="90000"/>
              </a:lnSpc>
              <a:buFontTx/>
              <a:buChar char="•"/>
            </a:pPr>
            <a:r>
              <a:rPr lang="en-US" dirty="0" smtClean="0">
                <a:latin typeface="Arial" pitchFamily="34" charset="0"/>
              </a:rPr>
              <a:t>In the Northeast of the US, NOAA’s </a:t>
            </a:r>
            <a:r>
              <a:rPr lang="en-US" dirty="0" err="1" smtClean="0">
                <a:latin typeface="Arial" pitchFamily="34" charset="0"/>
              </a:rPr>
              <a:t>NorthEast</a:t>
            </a:r>
            <a:r>
              <a:rPr lang="en-US" dirty="0" smtClean="0">
                <a:latin typeface="Arial" pitchFamily="34" charset="0"/>
              </a:rPr>
              <a:t> Fishery Science Center has an Atlantis model for the Northeast Atlantic.  Their model has been instructive in comparing the effects of different gear choices on the environment and also for comparing effects of different fishing sectors. </a:t>
            </a:r>
          </a:p>
          <a:p>
            <a:pPr eaLnBrk="1" hangingPunct="1">
              <a:lnSpc>
                <a:spcPct val="90000"/>
              </a:lnSpc>
              <a:buFontTx/>
              <a:buChar char="•"/>
            </a:pPr>
            <a:endParaRPr lang="en-US" dirty="0" smtClean="0">
              <a:latin typeface="Arial" pitchFamily="34" charset="0"/>
            </a:endParaRPr>
          </a:p>
          <a:p>
            <a:pPr eaLnBrk="1" hangingPunct="1">
              <a:lnSpc>
                <a:spcPct val="90000"/>
              </a:lnSpc>
              <a:buFontTx/>
              <a:buChar char="•"/>
            </a:pPr>
            <a:r>
              <a:rPr lang="en-US" dirty="0" smtClean="0">
                <a:latin typeface="Arial" pitchFamily="34" charset="0"/>
              </a:rPr>
              <a:t>Off the West Coast, NOAA’s </a:t>
            </a:r>
            <a:r>
              <a:rPr lang="en-US" dirty="0" err="1" smtClean="0">
                <a:latin typeface="Arial" pitchFamily="34" charset="0"/>
              </a:rPr>
              <a:t>NorthWest</a:t>
            </a:r>
            <a:r>
              <a:rPr lang="en-US" dirty="0" smtClean="0">
                <a:latin typeface="Arial" pitchFamily="34" charset="0"/>
              </a:rPr>
              <a:t> Fishery Science Center has an Atlantis model for the California Current system.  That model has been instructive for managers in the design of the system of coastal Marine Protected Areas, evaluation of the application of “catch shares” and in the development and  testing of ecosystem/ecological indicators for management use.   </a:t>
            </a:r>
          </a:p>
          <a:p>
            <a:pPr eaLnBrk="1" hangingPunct="1">
              <a:lnSpc>
                <a:spcPct val="90000"/>
              </a:lnSpc>
            </a:pPr>
            <a:endParaRPr lang="en-US" dirty="0" smtClean="0">
              <a:latin typeface="Arial" pitchFamily="34" charset="0"/>
            </a:endParaRPr>
          </a:p>
          <a:p>
            <a:pPr eaLnBrk="1" hangingPunct="1">
              <a:lnSpc>
                <a:spcPct val="90000"/>
              </a:lnSpc>
            </a:pPr>
            <a:endParaRPr lang="en-US" dirty="0" smtClean="0">
              <a:latin typeface="Arial" pitchFamily="34" charset="0"/>
            </a:endParaRPr>
          </a:p>
          <a:p>
            <a:pPr eaLnBrk="1" hangingPunct="1"/>
            <a:endParaRPr lang="en-US"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4EC2A271-DDCC-4374-BE29-6E0AA506F041}" type="slidenum">
              <a:rPr lang="en-US" smtClean="0"/>
              <a:pPr/>
              <a:t>24</a:t>
            </a:fld>
            <a:endParaRPr lang="en-US"/>
          </a:p>
        </p:txBody>
      </p:sp>
    </p:spTree>
    <p:extLst>
      <p:ext uri="{BB962C8B-B14F-4D97-AF65-F5344CB8AC3E}">
        <p14:creationId xmlns:p14="http://schemas.microsoft.com/office/powerpoint/2010/main" val="132108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Spatial</a:t>
            </a:r>
          </a:p>
          <a:p>
            <a:pPr>
              <a:buFont typeface="Arial" pitchFamily="34" charset="0"/>
              <a:buChar char="•"/>
            </a:pPr>
            <a:r>
              <a:rPr lang="en-US" dirty="0" smtClean="0"/>
              <a:t>  Salt, heat, and water pushed by ROMS</a:t>
            </a:r>
            <a:r>
              <a:rPr lang="en-US" baseline="0" dirty="0" smtClean="0"/>
              <a:t> model  (Regional Ocean Modeling System) </a:t>
            </a:r>
          </a:p>
          <a:p>
            <a:pPr>
              <a:buFont typeface="Arial" pitchFamily="34" charset="0"/>
              <a:buChar char="•"/>
            </a:pPr>
            <a:r>
              <a:rPr lang="en-US" baseline="0" dirty="0" smtClean="0"/>
              <a:t>  Nutrient – driven;  based on output of CBP’s Watershed Model</a:t>
            </a:r>
          </a:p>
          <a:p>
            <a:pPr>
              <a:buFont typeface="Arial" pitchFamily="34" charset="0"/>
              <a:buChar char="•"/>
            </a:pPr>
            <a:r>
              <a:rPr lang="en-US" dirty="0" smtClean="0"/>
              <a:t>  Habitat</a:t>
            </a:r>
            <a:r>
              <a:rPr lang="en-US" baseline="0" dirty="0" smtClean="0"/>
              <a:t> – biomass, area, &amp; 3-D structure providing refuge to prey</a:t>
            </a:r>
          </a:p>
          <a:p>
            <a:pPr>
              <a:buFont typeface="Arial" pitchFamily="34" charset="0"/>
              <a:buChar char="•"/>
            </a:pPr>
            <a:r>
              <a:rPr lang="en-US" baseline="0" dirty="0" smtClean="0"/>
              <a:t>  Designed to capture/ model multiple, simultaneous stressors to simulate non-intuitive, non-linear, </a:t>
            </a:r>
            <a:r>
              <a:rPr lang="en-US" b="1" baseline="0" dirty="0" smtClean="0"/>
              <a:t>cumulative </a:t>
            </a:r>
            <a:r>
              <a:rPr lang="en-US" baseline="0" dirty="0" smtClean="0"/>
              <a:t>effects of the </a:t>
            </a:r>
            <a:r>
              <a:rPr lang="en-US" i="1" baseline="0" dirty="0" smtClean="0"/>
              <a:t>combination</a:t>
            </a:r>
            <a:r>
              <a:rPr lang="en-US" baseline="0" dirty="0" smtClean="0"/>
              <a:t> of stressors &amp; changes in system</a:t>
            </a:r>
          </a:p>
          <a:p>
            <a:pPr>
              <a:buFont typeface="Arial" pitchFamily="34" charset="0"/>
              <a:buNone/>
            </a:pPr>
            <a:endParaRPr lang="en-US" dirty="0" smtClean="0"/>
          </a:p>
          <a:p>
            <a:pPr>
              <a:buFont typeface="Arial" charset="0"/>
              <a:buChar char="•"/>
            </a:pPr>
            <a:r>
              <a:rPr lang="en-US" dirty="0" smtClean="0"/>
              <a:t> Tool to integrate</a:t>
            </a:r>
            <a:r>
              <a:rPr lang="en-US" baseline="0" dirty="0" smtClean="0"/>
              <a:t> all available information and put it on a level playing field</a:t>
            </a:r>
          </a:p>
          <a:p>
            <a:pPr>
              <a:buFont typeface="Arial" charset="0"/>
              <a:buChar char="•"/>
            </a:pPr>
            <a:endParaRPr lang="en-US" sz="1200" baseline="0" dirty="0" smtClean="0"/>
          </a:p>
          <a:p>
            <a:pPr>
              <a:buFont typeface="Arial" charset="0"/>
              <a:buChar char="•"/>
            </a:pPr>
            <a:r>
              <a:rPr lang="en-US" sz="1200" b="0" i="1" baseline="0" dirty="0" smtClean="0">
                <a:solidFill>
                  <a:srgbClr val="FF0000"/>
                </a:solidFill>
              </a:rPr>
              <a:t> Atlantis is designed with saltwater geochemistry; consequently, the dynamic model only includes brackish water .  However, upstream (freshwater) nutrient information is fed into the model with input from EPA’s Watershed Model, so the effects of upstream management efforts are also be incorporated</a:t>
            </a:r>
            <a:endParaRPr lang="en-US" sz="1200" b="0" i="1" dirty="0" smtClean="0">
              <a:solidFill>
                <a:srgbClr val="FF0000"/>
              </a:solidFill>
            </a:endParaRP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4EC2A271-DDCC-4374-BE29-6E0AA506F041}" type="slidenum">
              <a:rPr lang="en-US" smtClean="0"/>
              <a:pPr/>
              <a:t>2</a:t>
            </a:fld>
            <a:endParaRPr lang="en-US"/>
          </a:p>
        </p:txBody>
      </p:sp>
    </p:spTree>
    <p:extLst>
      <p:ext uri="{BB962C8B-B14F-4D97-AF65-F5344CB8AC3E}">
        <p14:creationId xmlns:p14="http://schemas.microsoft.com/office/powerpoint/2010/main" val="2026078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Tx/>
              <a:buChar char="•"/>
            </a:pPr>
            <a:r>
              <a:rPr lang="en-US" dirty="0" smtClean="0"/>
              <a:t> </a:t>
            </a:r>
            <a:r>
              <a:rPr lang="en-US" dirty="0" err="1" smtClean="0"/>
              <a:t>Tribs</a:t>
            </a:r>
            <a:r>
              <a:rPr lang="en-US" dirty="0" smtClean="0"/>
              <a:t> all have deeper channel with very shallow, narrow boxes that allow for conditions favorable for marsh grasses or SAV to predominate </a:t>
            </a:r>
          </a:p>
          <a:p>
            <a:pPr eaLnBrk="1" hangingPunct="1"/>
            <a:endParaRPr lang="en-US" dirty="0" smtClean="0"/>
          </a:p>
          <a:p>
            <a:pPr eaLnBrk="1" hangingPunct="1">
              <a:buFontTx/>
              <a:buChar char="•"/>
            </a:pPr>
            <a:r>
              <a:rPr lang="en-US" dirty="0" smtClean="0"/>
              <a:t> This structure can accommodate changes in development or water treatment plants, etc. </a:t>
            </a:r>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4EC2A271-DDCC-4374-BE29-6E0AA506F041}" type="slidenum">
              <a:rPr lang="en-US" smtClean="0"/>
              <a:pPr/>
              <a:t>5</a:t>
            </a:fld>
            <a:endParaRPr lang="en-US"/>
          </a:p>
        </p:txBody>
      </p:sp>
    </p:spTree>
    <p:extLst>
      <p:ext uri="{BB962C8B-B14F-4D97-AF65-F5344CB8AC3E}">
        <p14:creationId xmlns:p14="http://schemas.microsoft.com/office/powerpoint/2010/main" val="3197382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smtClean="0"/>
              <a:t> Biogenic habitat groups </a:t>
            </a:r>
          </a:p>
          <a:p>
            <a:pPr>
              <a:buFont typeface="Arial" pitchFamily="34" charset="0"/>
              <a:buChar char="•"/>
            </a:pPr>
            <a:endParaRPr lang="en-US" baseline="0" dirty="0" smtClean="0"/>
          </a:p>
          <a:p>
            <a:pPr>
              <a:buFont typeface="Arial" pitchFamily="34" charset="0"/>
              <a:buChar char="•"/>
            </a:pPr>
            <a:r>
              <a:rPr lang="en-US" baseline="0" dirty="0" smtClean="0"/>
              <a:t> Marsh loss – not completely arbitrary; Chosen with input from Habitat specialists as “realistic” scale of loss</a:t>
            </a:r>
          </a:p>
          <a:p>
            <a:pPr lvl="1">
              <a:buFont typeface="Arial" pitchFamily="34" charset="0"/>
              <a:buChar char="•"/>
            </a:pPr>
            <a:r>
              <a:rPr lang="en-US" baseline="0" dirty="0" smtClean="0"/>
              <a:t> Marsh [accretion] can not keep up with losses, shallowest areas around most of Bay, so losses are expected to be substantial </a:t>
            </a:r>
          </a:p>
          <a:p>
            <a:pPr>
              <a:buFont typeface="Arial" pitchFamily="34" charset="0"/>
              <a:buChar char="•"/>
            </a:pPr>
            <a:r>
              <a:rPr lang="en-US" baseline="0" dirty="0" smtClean="0"/>
              <a:t> Generally for modeling with a complex model like Atlantis, a large change also helpful, so the signal that we see is easier to recognize as being caused by the factor, and not some 2ndary, tertiary, or higher level change</a:t>
            </a:r>
          </a:p>
        </p:txBody>
      </p:sp>
      <p:sp>
        <p:nvSpPr>
          <p:cNvPr id="4" name="Slide Number Placeholder 3"/>
          <p:cNvSpPr>
            <a:spLocks noGrp="1"/>
          </p:cNvSpPr>
          <p:nvPr>
            <p:ph type="sldNum" sz="quarter" idx="10"/>
          </p:nvPr>
        </p:nvSpPr>
        <p:spPr/>
        <p:txBody>
          <a:bodyPr/>
          <a:lstStyle/>
          <a:p>
            <a:fld id="{4EC2A271-DDCC-4374-BE29-6E0AA506F041}" type="slidenum">
              <a:rPr lang="en-US" smtClean="0"/>
              <a:pPr/>
              <a:t>8</a:t>
            </a:fld>
            <a:endParaRPr lang="en-US"/>
          </a:p>
        </p:txBody>
      </p:sp>
    </p:spTree>
    <p:extLst>
      <p:ext uri="{BB962C8B-B14F-4D97-AF65-F5344CB8AC3E}">
        <p14:creationId xmlns:p14="http://schemas.microsoft.com/office/powerpoint/2010/main" val="297582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Climate Change scenarios</a:t>
            </a:r>
            <a:r>
              <a:rPr lang="en-US" baseline="0" dirty="0" smtClean="0"/>
              <a:t> based on STAC (Scientific and Technical Advisory Committee, Chesapeake Bay Program) Review</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 which, in turn, was based on IPCC (</a:t>
            </a:r>
            <a:r>
              <a:rPr lang="en-US" b="1" dirty="0" smtClean="0"/>
              <a:t>Fourth Assessment Report of the Intergovernmental Panel on Climate Change, AR4,</a:t>
            </a:r>
            <a:r>
              <a:rPr lang="en-US" b="1" baseline="0" dirty="0" smtClean="0"/>
              <a:t> 2007) </a:t>
            </a:r>
            <a:r>
              <a:rPr lang="en-US" baseline="0" dirty="0" smtClean="0"/>
              <a:t>report,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and a lit review,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 numbers are specific (AR4 downscaled) to the Chesapeake Bay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EC2A271-DDCC-4374-BE29-6E0AA506F041}" type="slidenum">
              <a:rPr lang="en-US" smtClean="0"/>
              <a:pPr/>
              <a:t>10</a:t>
            </a:fld>
            <a:endParaRPr lang="en-US"/>
          </a:p>
        </p:txBody>
      </p:sp>
    </p:spTree>
    <p:extLst>
      <p:ext uri="{BB962C8B-B14F-4D97-AF65-F5344CB8AC3E}">
        <p14:creationId xmlns:p14="http://schemas.microsoft.com/office/powerpoint/2010/main" val="4059799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Orientate</a:t>
            </a:r>
            <a:r>
              <a:rPr lang="en-US" baseline="0" dirty="0" smtClean="0"/>
              <a:t> to plot axes</a:t>
            </a:r>
          </a:p>
          <a:p>
            <a:pPr>
              <a:buFont typeface="Arial" pitchFamily="34" charset="0"/>
              <a:buNone/>
            </a:pPr>
            <a:r>
              <a:rPr lang="en-US" baseline="0" dirty="0" smtClean="0"/>
              <a:t>-------------------------------------</a:t>
            </a:r>
            <a:endParaRPr lang="en-US" dirty="0" smtClean="0"/>
          </a:p>
          <a:p>
            <a:pPr>
              <a:buFont typeface="Arial" pitchFamily="34" charset="0"/>
              <a:buChar char="•"/>
            </a:pPr>
            <a:r>
              <a:rPr lang="en-US" dirty="0" smtClean="0"/>
              <a:t> Little</a:t>
            </a:r>
            <a:r>
              <a:rPr lang="en-US" baseline="0" dirty="0" smtClean="0"/>
              <a:t> variability predicted under Marsh loss, SAV loss, and TMDL scenarios; little consistency between these scenarios</a:t>
            </a:r>
          </a:p>
          <a:p>
            <a:pPr>
              <a:buFont typeface="Arial" pitchFamily="34" charset="0"/>
              <a:buChar char="•"/>
            </a:pPr>
            <a:r>
              <a:rPr lang="en-US" dirty="0" smtClean="0"/>
              <a:t> Temp+</a:t>
            </a:r>
            <a:r>
              <a:rPr lang="en-US" baseline="0" dirty="0" smtClean="0"/>
              <a:t> =&gt; much greater variability / effect of system change; consistent for all scenarios that include Temp+</a:t>
            </a:r>
            <a:endParaRPr lang="en-US" dirty="0" smtClean="0"/>
          </a:p>
          <a:p>
            <a:pPr>
              <a:buFont typeface="Arial" pitchFamily="34" charset="0"/>
              <a:buChar char="•"/>
            </a:pPr>
            <a:r>
              <a:rPr lang="en-US" dirty="0" smtClean="0"/>
              <a:t> </a:t>
            </a:r>
            <a:endParaRPr lang="en-US" baseline="0" dirty="0" smtClean="0"/>
          </a:p>
          <a:p>
            <a:pPr>
              <a:buFont typeface="Arial" pitchFamily="34" charset="0"/>
              <a:buChar char="•"/>
            </a:pPr>
            <a:r>
              <a:rPr lang="en-US" baseline="0" dirty="0" smtClean="0"/>
              <a:t> Interactions also important – and expected to be very non-linear/ multiplicative, not additive</a:t>
            </a:r>
            <a:endParaRPr lang="en-US" dirty="0"/>
          </a:p>
        </p:txBody>
      </p:sp>
      <p:sp>
        <p:nvSpPr>
          <p:cNvPr id="4" name="Slide Number Placeholder 3"/>
          <p:cNvSpPr>
            <a:spLocks noGrp="1"/>
          </p:cNvSpPr>
          <p:nvPr>
            <p:ph type="sldNum" sz="quarter" idx="10"/>
          </p:nvPr>
        </p:nvSpPr>
        <p:spPr/>
        <p:txBody>
          <a:bodyPr/>
          <a:lstStyle/>
          <a:p>
            <a:fld id="{4EC2A271-DDCC-4374-BE29-6E0AA506F041}" type="slidenum">
              <a:rPr lang="en-US" smtClean="0"/>
              <a:pPr/>
              <a:t>11</a:t>
            </a:fld>
            <a:endParaRPr lang="en-US"/>
          </a:p>
        </p:txBody>
      </p:sp>
    </p:spTree>
    <p:extLst>
      <p:ext uri="{BB962C8B-B14F-4D97-AF65-F5344CB8AC3E}">
        <p14:creationId xmlns:p14="http://schemas.microsoft.com/office/powerpoint/2010/main" val="761973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Use of Atlantis – puts stressors</a:t>
            </a:r>
            <a:r>
              <a:rPr lang="en-US" baseline="0" dirty="0" smtClean="0"/>
              <a:t> (and groups and other factors) on the same “playing field” / same scale, so magnitude/ importance can be compared</a:t>
            </a:r>
          </a:p>
          <a:p>
            <a:pPr>
              <a:buFont typeface="Arial" pitchFamily="34" charset="0"/>
              <a:buChar char="•"/>
            </a:pPr>
            <a:r>
              <a:rPr lang="en-US" dirty="0" smtClean="0"/>
              <a:t>  </a:t>
            </a:r>
            <a:endParaRPr lang="en-US" dirty="0"/>
          </a:p>
        </p:txBody>
      </p:sp>
      <p:sp>
        <p:nvSpPr>
          <p:cNvPr id="4" name="Slide Number Placeholder 3"/>
          <p:cNvSpPr>
            <a:spLocks noGrp="1"/>
          </p:cNvSpPr>
          <p:nvPr>
            <p:ph type="sldNum" sz="quarter" idx="10"/>
          </p:nvPr>
        </p:nvSpPr>
        <p:spPr/>
        <p:txBody>
          <a:bodyPr/>
          <a:lstStyle/>
          <a:p>
            <a:fld id="{4EC2A271-DDCC-4374-BE29-6E0AA506F041}" type="slidenum">
              <a:rPr lang="en-US" smtClean="0"/>
              <a:pPr/>
              <a:t>12</a:t>
            </a:fld>
            <a:endParaRPr lang="en-US"/>
          </a:p>
        </p:txBody>
      </p:sp>
    </p:spTree>
    <p:extLst>
      <p:ext uri="{BB962C8B-B14F-4D97-AF65-F5344CB8AC3E}">
        <p14:creationId xmlns:p14="http://schemas.microsoft.com/office/powerpoint/2010/main" val="105625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Model review</a:t>
            </a:r>
          </a:p>
          <a:p>
            <a:r>
              <a:rPr lang="en-US" baseline="0" dirty="0" smtClean="0"/>
              <a:t>  &gt; Beth Fulton’s image – Author of Atlantis</a:t>
            </a:r>
            <a:endParaRPr lang="en-US" dirty="0" smtClean="0"/>
          </a:p>
          <a:p>
            <a:r>
              <a:rPr lang="en-US" dirty="0" smtClean="0"/>
              <a:t>  &gt; capabilities</a:t>
            </a:r>
          </a:p>
          <a:p>
            <a:r>
              <a:rPr lang="en-US" baseline="0" dirty="0" smtClean="0"/>
              <a:t>  &gt; Design makes Atlantis ideal to apply in systems where multiple important stresses (or system changes) are taking place to get a better handle on predicting the cumulative effects of simultaneous stressors, &amp; to identify non-intuitive change that might otherwise not be predicted from modeling single-dimensional change</a:t>
            </a:r>
          </a:p>
          <a:p>
            <a:endParaRPr lang="en-US" dirty="0" smtClean="0"/>
          </a:p>
          <a:p>
            <a:r>
              <a:rPr lang="en-US" dirty="0" smtClean="0"/>
              <a:t>  &gt; Chesapeake</a:t>
            </a:r>
            <a:r>
              <a:rPr lang="en-US" baseline="0" dirty="0" smtClean="0"/>
              <a:t> needs -- fish production effects of: </a:t>
            </a:r>
          </a:p>
          <a:p>
            <a:r>
              <a:rPr lang="en-US" baseline="0" dirty="0" smtClean="0"/>
              <a:t>      - Habitat loss</a:t>
            </a:r>
          </a:p>
          <a:p>
            <a:r>
              <a:rPr lang="en-US" baseline="0" dirty="0" smtClean="0"/>
              <a:t>      - Physical effects: climate change, SLR, TMDL, etc. </a:t>
            </a:r>
          </a:p>
          <a:p>
            <a:r>
              <a:rPr lang="en-US" baseline="0" dirty="0" smtClean="0"/>
              <a:t>      - Management choices (ID unintended consequences)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4EC2A271-DDCC-4374-BE29-6E0AA506F041}" type="slidenum">
              <a:rPr lang="en-US" smtClean="0"/>
              <a:pPr/>
              <a:t>16</a:t>
            </a:fld>
            <a:endParaRPr lang="en-US"/>
          </a:p>
        </p:txBody>
      </p:sp>
    </p:spTree>
    <p:extLst>
      <p:ext uri="{BB962C8B-B14F-4D97-AF65-F5344CB8AC3E}">
        <p14:creationId xmlns:p14="http://schemas.microsoft.com/office/powerpoint/2010/main" val="347932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C2A271-DDCC-4374-BE29-6E0AA506F041}" type="slidenum">
              <a:rPr lang="en-US" smtClean="0"/>
              <a:pPr/>
              <a:t>19</a:t>
            </a:fld>
            <a:endParaRPr lang="en-US"/>
          </a:p>
        </p:txBody>
      </p:sp>
    </p:spTree>
    <p:extLst>
      <p:ext uri="{BB962C8B-B14F-4D97-AF65-F5344CB8AC3E}">
        <p14:creationId xmlns:p14="http://schemas.microsoft.com/office/powerpoint/2010/main" val="4224068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5CADB8-FC3F-40FC-BF30-205FB9A311F5}" type="datetime1">
              <a:rPr lang="en-US" smtClean="0"/>
              <a:pPr/>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BEE4B-31CD-4C0E-97EB-338B15A4000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083455-C940-47FE-8667-841828407C88}" type="datetime1">
              <a:rPr lang="en-US" smtClean="0"/>
              <a:pPr/>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BEE4B-31CD-4C0E-97EB-338B15A4000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16980D-9398-49B9-B01B-E5D341487C4A}" type="datetime1">
              <a:rPr lang="en-US" smtClean="0"/>
              <a:pPr/>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BEE4B-31CD-4C0E-97EB-338B15A4000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CF9F2C-CC00-4DC0-B395-FCD110DC1FFC}" type="datetime1">
              <a:rPr lang="en-US" smtClean="0"/>
              <a:pPr/>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BEE4B-31CD-4C0E-97EB-338B15A4000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C89A8F-151D-4618-B28A-97B2B0ED8D92}" type="datetime1">
              <a:rPr lang="en-US" smtClean="0"/>
              <a:pPr/>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BEE4B-31CD-4C0E-97EB-338B15A4000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8371A0-92B1-47C3-AA11-FC81A39AF85A}" type="datetime1">
              <a:rPr lang="en-US" smtClean="0"/>
              <a:pPr/>
              <a:t>10/14/2015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BEE4B-31CD-4C0E-97EB-338B15A400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C81CFB-64A5-4768-9A84-97CB493528C2}" type="datetime1">
              <a:rPr lang="en-US" smtClean="0"/>
              <a:pPr/>
              <a:t>10/14/2015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5BEE4B-31CD-4C0E-97EB-338B15A4000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72B5BA-DA94-4B2B-8531-7235290E1B15}" type="datetime1">
              <a:rPr lang="en-US" smtClean="0"/>
              <a:pPr/>
              <a:t>10/14/2015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5BEE4B-31CD-4C0E-97EB-338B15A4000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59BD6C-E09C-4083-83E6-B1BA015ACF15}" type="datetime1">
              <a:rPr lang="en-US" smtClean="0"/>
              <a:pPr/>
              <a:t>10/14/2015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5BEE4B-31CD-4C0E-97EB-338B15A4000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EBD5F1-FEFE-49B0-B7B2-5B21DC18A4F9}" type="datetime1">
              <a:rPr lang="en-US" smtClean="0"/>
              <a:pPr/>
              <a:t>10/14/2015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BEE4B-31CD-4C0E-97EB-338B15A4000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58A7ED-0DCE-4EBC-A3A9-EA2C445E06F4}" type="datetime1">
              <a:rPr lang="en-US" smtClean="0"/>
              <a:pPr/>
              <a:t>10/14/2015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BEE4B-31CD-4C0E-97EB-338B15A4000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6EDF4C-0229-4120-9731-2782E5F87310}" type="datetime1">
              <a:rPr lang="en-US" smtClean="0"/>
              <a:pPr/>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5BEE4B-31CD-4C0E-97EB-338B15A4000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tiff"/><Relationship Id="rId13" Type="http://schemas.openxmlformats.org/officeDocument/2006/relationships/image" Target="../media/image19.wmf"/><Relationship Id="rId18" Type="http://schemas.openxmlformats.org/officeDocument/2006/relationships/image" Target="../media/image24.wmf"/><Relationship Id="rId26" Type="http://schemas.openxmlformats.org/officeDocument/2006/relationships/image" Target="../media/image32.wmf"/><Relationship Id="rId3" Type="http://schemas.openxmlformats.org/officeDocument/2006/relationships/image" Target="../media/image9.wmf"/><Relationship Id="rId21" Type="http://schemas.openxmlformats.org/officeDocument/2006/relationships/image" Target="../media/image27.wmf"/><Relationship Id="rId34" Type="http://schemas.openxmlformats.org/officeDocument/2006/relationships/image" Target="../media/image40.wmf"/><Relationship Id="rId7" Type="http://schemas.openxmlformats.org/officeDocument/2006/relationships/image" Target="../media/image13.wmf"/><Relationship Id="rId12" Type="http://schemas.openxmlformats.org/officeDocument/2006/relationships/image" Target="../media/image18.wmf"/><Relationship Id="rId17" Type="http://schemas.openxmlformats.org/officeDocument/2006/relationships/image" Target="../media/image23.wmf"/><Relationship Id="rId25" Type="http://schemas.openxmlformats.org/officeDocument/2006/relationships/image" Target="../media/image31.wmf"/><Relationship Id="rId33" Type="http://schemas.openxmlformats.org/officeDocument/2006/relationships/image" Target="../media/image39.wmf"/><Relationship Id="rId2" Type="http://schemas.openxmlformats.org/officeDocument/2006/relationships/image" Target="../media/image8.wmf"/><Relationship Id="rId16" Type="http://schemas.openxmlformats.org/officeDocument/2006/relationships/image" Target="../media/image22.wmf"/><Relationship Id="rId20" Type="http://schemas.openxmlformats.org/officeDocument/2006/relationships/image" Target="../media/image26.wmf"/><Relationship Id="rId29" Type="http://schemas.openxmlformats.org/officeDocument/2006/relationships/image" Target="../media/image35.wmf"/><Relationship Id="rId1" Type="http://schemas.openxmlformats.org/officeDocument/2006/relationships/slideLayout" Target="../slideLayouts/slideLayout7.xml"/><Relationship Id="rId6" Type="http://schemas.openxmlformats.org/officeDocument/2006/relationships/image" Target="../media/image12.wmf"/><Relationship Id="rId11" Type="http://schemas.openxmlformats.org/officeDocument/2006/relationships/image" Target="../media/image17.wmf"/><Relationship Id="rId24" Type="http://schemas.openxmlformats.org/officeDocument/2006/relationships/image" Target="../media/image30.wmf"/><Relationship Id="rId32" Type="http://schemas.openxmlformats.org/officeDocument/2006/relationships/image" Target="../media/image38.wmf"/><Relationship Id="rId5" Type="http://schemas.openxmlformats.org/officeDocument/2006/relationships/image" Target="../media/image11.wmf"/><Relationship Id="rId15" Type="http://schemas.openxmlformats.org/officeDocument/2006/relationships/image" Target="../media/image21.wmf"/><Relationship Id="rId23" Type="http://schemas.openxmlformats.org/officeDocument/2006/relationships/image" Target="../media/image29.wmf"/><Relationship Id="rId28" Type="http://schemas.openxmlformats.org/officeDocument/2006/relationships/image" Target="../media/image34.wmf"/><Relationship Id="rId10" Type="http://schemas.openxmlformats.org/officeDocument/2006/relationships/image" Target="../media/image16.wmf"/><Relationship Id="rId19" Type="http://schemas.openxmlformats.org/officeDocument/2006/relationships/image" Target="../media/image25.wmf"/><Relationship Id="rId31" Type="http://schemas.openxmlformats.org/officeDocument/2006/relationships/image" Target="../media/image37.wmf"/><Relationship Id="rId4" Type="http://schemas.openxmlformats.org/officeDocument/2006/relationships/image" Target="../media/image10.wmf"/><Relationship Id="rId9" Type="http://schemas.openxmlformats.org/officeDocument/2006/relationships/image" Target="../media/image15.wmf"/><Relationship Id="rId14" Type="http://schemas.openxmlformats.org/officeDocument/2006/relationships/image" Target="../media/image20.wmf"/><Relationship Id="rId22" Type="http://schemas.openxmlformats.org/officeDocument/2006/relationships/image" Target="../media/image28.wmf"/><Relationship Id="rId27" Type="http://schemas.openxmlformats.org/officeDocument/2006/relationships/image" Target="../media/image33.wmf"/><Relationship Id="rId30" Type="http://schemas.openxmlformats.org/officeDocument/2006/relationships/image" Target="../media/image36.wmf"/><Relationship Id="rId35" Type="http://schemas.openxmlformats.org/officeDocument/2006/relationships/image" Target="../media/image41.wmf"/></Relationships>
</file>

<file path=ppt/slides/_rels/slide7.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imated oysters"/>
          <p:cNvPicPr>
            <a:picLocks noChangeAspect="1" noChangeArrowheads="1"/>
          </p:cNvPicPr>
          <p:nvPr/>
        </p:nvPicPr>
        <p:blipFill>
          <a:blip r:embed="rId3" cstate="print">
            <a:lum bright="49000" contrast="-44000"/>
            <a:extLst>
              <a:ext uri="{28A0092B-C50C-407E-A947-70E740481C1C}">
                <a14:useLocalDpi xmlns:a14="http://schemas.microsoft.com/office/drawing/2010/main" val="0"/>
              </a:ext>
            </a:extLst>
          </a:blip>
          <a:srcRect r="24712"/>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762000"/>
            <a:ext cx="9144000" cy="1905000"/>
          </a:xfrm>
        </p:spPr>
        <p:txBody>
          <a:bodyPr>
            <a:normAutofit fontScale="90000"/>
          </a:bodyPr>
          <a:lstStyle/>
          <a:p>
            <a:r>
              <a:rPr lang="en-US" sz="5300" dirty="0" smtClean="0">
                <a:solidFill>
                  <a:srgbClr val="333399"/>
                </a:solidFill>
                <a:effectLst>
                  <a:outerShdw blurRad="38100" dist="38100" dir="2700000" algn="tl">
                    <a:srgbClr val="000000">
                      <a:alpha val="43137"/>
                    </a:srgbClr>
                  </a:outerShdw>
                </a:effectLst>
              </a:rPr>
              <a:t>Chesapeake Atlantis Model</a:t>
            </a:r>
            <a:r>
              <a:rPr lang="en-US" dirty="0" smtClean="0">
                <a:solidFill>
                  <a:srgbClr val="333399"/>
                </a:solidFill>
                <a:effectLst>
                  <a:outerShdw blurRad="38100" dist="38100" dir="2700000" algn="tl">
                    <a:srgbClr val="000000">
                      <a:alpha val="43137"/>
                    </a:srgbClr>
                  </a:outerShdw>
                </a:effectLst>
              </a:rPr>
              <a:t/>
            </a:r>
            <a:br>
              <a:rPr lang="en-US" dirty="0" smtClean="0">
                <a:solidFill>
                  <a:srgbClr val="333399"/>
                </a:solidFill>
                <a:effectLst>
                  <a:outerShdw blurRad="38100" dist="38100" dir="2700000" algn="tl">
                    <a:srgbClr val="000000">
                      <a:alpha val="43137"/>
                    </a:srgbClr>
                  </a:outerShdw>
                </a:effectLst>
              </a:rPr>
            </a:br>
            <a:r>
              <a:rPr lang="en-US" sz="3600" i="1" dirty="0" smtClean="0">
                <a:solidFill>
                  <a:srgbClr val="333399"/>
                </a:solidFill>
                <a:effectLst>
                  <a:outerShdw blurRad="38100" dist="38100" dir="2700000" algn="tl">
                    <a:srgbClr val="000000">
                      <a:alpha val="43137"/>
                    </a:srgbClr>
                  </a:outerShdw>
                </a:effectLst>
              </a:rPr>
              <a:t>Predicting the Cumulative Effects of </a:t>
            </a:r>
            <a:br>
              <a:rPr lang="en-US" sz="3600" i="1" dirty="0" smtClean="0">
                <a:solidFill>
                  <a:srgbClr val="333399"/>
                </a:solidFill>
                <a:effectLst>
                  <a:outerShdw blurRad="38100" dist="38100" dir="2700000" algn="tl">
                    <a:srgbClr val="000000">
                      <a:alpha val="43137"/>
                    </a:srgbClr>
                  </a:outerShdw>
                </a:effectLst>
              </a:rPr>
            </a:br>
            <a:r>
              <a:rPr lang="en-US" sz="3600" i="1" dirty="0" smtClean="0">
                <a:solidFill>
                  <a:srgbClr val="333399"/>
                </a:solidFill>
                <a:effectLst>
                  <a:outerShdw blurRad="38100" dist="38100" dir="2700000" algn="tl">
                    <a:srgbClr val="000000">
                      <a:alpha val="43137"/>
                    </a:srgbClr>
                  </a:outerShdw>
                </a:effectLst>
              </a:rPr>
              <a:t>Multiple Simultaneous Stressors</a:t>
            </a:r>
            <a:endParaRPr lang="en-US" i="1" dirty="0">
              <a:solidFill>
                <a:srgbClr val="002060"/>
              </a:solidFill>
              <a:effectLst>
                <a:outerShdw blurRad="38100" dist="38100" dir="2700000" algn="tl">
                  <a:srgbClr val="000000">
                    <a:alpha val="43137"/>
                  </a:srgbClr>
                </a:outerShdw>
              </a:effectLst>
            </a:endParaRPr>
          </a:p>
        </p:txBody>
      </p:sp>
      <p:sp>
        <p:nvSpPr>
          <p:cNvPr id="4" name="Rectangle 3"/>
          <p:cNvSpPr/>
          <p:nvPr/>
        </p:nvSpPr>
        <p:spPr>
          <a:xfrm>
            <a:off x="1524000" y="6334780"/>
            <a:ext cx="6096000" cy="523220"/>
          </a:xfrm>
          <a:prstGeom prst="rect">
            <a:avLst/>
          </a:prstGeom>
        </p:spPr>
        <p:txBody>
          <a:bodyPr wrap="square">
            <a:spAutoFit/>
          </a:bodyPr>
          <a:lstStyle/>
          <a:p>
            <a:pPr algn="ctr"/>
            <a:r>
              <a:rPr lang="en-US" sz="2800" dirty="0" smtClean="0">
                <a:solidFill>
                  <a:schemeClr val="bg1">
                    <a:lumMod val="50000"/>
                  </a:schemeClr>
                </a:solidFill>
              </a:rPr>
              <a:t>Habitat GIT, 14 October, 2015</a:t>
            </a:r>
            <a:endParaRPr lang="en-US" sz="2800" dirty="0" smtClean="0">
              <a:solidFill>
                <a:schemeClr val="bg1">
                  <a:lumMod val="50000"/>
                </a:schemeClr>
              </a:solidFill>
              <a:effectLst>
                <a:outerShdw blurRad="38100" dist="38100" dir="2700000" algn="tl">
                  <a:srgbClr val="C0C0C0"/>
                </a:outerShdw>
              </a:effectLst>
              <a:latin typeface="Verdana" pitchFamily="34" charset="0"/>
            </a:endParaRPr>
          </a:p>
        </p:txBody>
      </p:sp>
      <p:grpSp>
        <p:nvGrpSpPr>
          <p:cNvPr id="6" name="Group 5"/>
          <p:cNvGrpSpPr/>
          <p:nvPr/>
        </p:nvGrpSpPr>
        <p:grpSpPr>
          <a:xfrm>
            <a:off x="-9874" y="3840540"/>
            <a:ext cx="9144000" cy="1569660"/>
            <a:chOff x="-9874" y="3840540"/>
            <a:chExt cx="9144000" cy="1569660"/>
          </a:xfrm>
        </p:grpSpPr>
        <p:sp>
          <p:nvSpPr>
            <p:cNvPr id="7" name="TextBox 3"/>
            <p:cNvSpPr txBox="1">
              <a:spLocks noChangeArrowheads="1"/>
            </p:cNvSpPr>
            <p:nvPr/>
          </p:nvSpPr>
          <p:spPr bwMode="auto">
            <a:xfrm>
              <a:off x="-9874" y="3840540"/>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sz="2400" dirty="0" smtClean="0">
                <a:solidFill>
                  <a:srgbClr val="333399"/>
                </a:solidFill>
                <a:effectLst>
                  <a:outerShdw blurRad="38100" dist="38100" dir="2700000" algn="tl">
                    <a:srgbClr val="000000">
                      <a:alpha val="43137"/>
                    </a:srgbClr>
                  </a:outerShdw>
                </a:effectLst>
              </a:endParaRPr>
            </a:p>
            <a:p>
              <a:pPr algn="ctr" eaLnBrk="1" hangingPunct="1"/>
              <a:r>
                <a:rPr lang="en-US" sz="2400" dirty="0" smtClean="0">
                  <a:solidFill>
                    <a:srgbClr val="333399"/>
                  </a:solidFill>
                  <a:effectLst>
                    <a:outerShdw blurRad="38100" dist="38100" dir="2700000" algn="tl">
                      <a:srgbClr val="000000">
                        <a:alpha val="43137"/>
                      </a:srgbClr>
                    </a:outerShdw>
                  </a:effectLst>
                </a:rPr>
                <a:t>       Tom Ihde, ERT, Inc.</a:t>
              </a:r>
            </a:p>
            <a:p>
              <a:pPr algn="ctr" eaLnBrk="1" hangingPunct="1"/>
              <a:r>
                <a:rPr lang="en-US" sz="2400" i="1" dirty="0" smtClean="0">
                  <a:solidFill>
                    <a:srgbClr val="333399"/>
                  </a:solidFill>
                  <a:effectLst>
                    <a:outerShdw blurRad="38100" dist="38100" dir="2700000" algn="tl">
                      <a:srgbClr val="000000">
                        <a:alpha val="43137"/>
                      </a:srgbClr>
                    </a:outerShdw>
                  </a:effectLst>
                  <a:latin typeface="+mn-lt"/>
                </a:rPr>
                <a:t>        for the </a:t>
              </a:r>
              <a:r>
                <a:rPr lang="en-US" sz="2400" dirty="0" smtClean="0">
                  <a:solidFill>
                    <a:srgbClr val="333399"/>
                  </a:solidFill>
                  <a:effectLst>
                    <a:outerShdw blurRad="38100" dist="38100" dir="2700000" algn="tl">
                      <a:srgbClr val="000000">
                        <a:alpha val="43137"/>
                      </a:srgbClr>
                    </a:outerShdw>
                  </a:effectLst>
                  <a:latin typeface="+mn-lt"/>
                </a:rPr>
                <a:t>NOAA Chesapeake Bay Office </a:t>
              </a:r>
            </a:p>
            <a:p>
              <a:pPr algn="ctr" eaLnBrk="1" hangingPunct="1">
                <a:spcAft>
                  <a:spcPts val="1000"/>
                </a:spcAft>
              </a:pPr>
              <a:r>
                <a:rPr lang="en-US" sz="2400" dirty="0" smtClean="0">
                  <a:solidFill>
                    <a:srgbClr val="333399"/>
                  </a:solidFill>
                </a:rPr>
                <a:t> </a:t>
              </a:r>
            </a:p>
          </p:txBody>
        </p:sp>
        <p:pic>
          <p:nvPicPr>
            <p:cNvPr id="8" name="Picture 3"/>
            <p:cNvPicPr>
              <a:picLocks noChangeAspect="1" noChangeArrowheads="1"/>
            </p:cNvPicPr>
            <p:nvPr/>
          </p:nvPicPr>
          <p:blipFill>
            <a:blip r:embed="rId4" cstate="print"/>
            <a:srcRect/>
            <a:stretch>
              <a:fillRect/>
            </a:stretch>
          </p:blipFill>
          <p:spPr bwMode="auto">
            <a:xfrm>
              <a:off x="7391400" y="4221540"/>
              <a:ext cx="692848" cy="685800"/>
            </a:xfrm>
            <a:prstGeom prst="rect">
              <a:avLst/>
            </a:prstGeom>
            <a:ln>
              <a:headEnd/>
              <a:tailEnd/>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pic>
        <p:pic>
          <p:nvPicPr>
            <p:cNvPr id="9" name="Picture 8" descr="ert_logo.jpg"/>
            <p:cNvPicPr>
              <a:picLocks noChangeAspect="1"/>
            </p:cNvPicPr>
            <p:nvPr/>
          </p:nvPicPr>
          <p:blipFill>
            <a:blip r:embed="rId5" cstate="print"/>
            <a:stretch>
              <a:fillRect/>
            </a:stretch>
          </p:blipFill>
          <p:spPr>
            <a:xfrm>
              <a:off x="998887" y="4267260"/>
              <a:ext cx="1363313" cy="594360"/>
            </a:xfrm>
            <a:prstGeom prst="rect">
              <a:avLst/>
            </a:prstGeom>
            <a:ln>
              <a:solidFill>
                <a:srgbClr val="FFFFFF"/>
              </a:solidFill>
            </a:ln>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1470025"/>
          </a:xfrm>
        </p:spPr>
        <p:txBody>
          <a:bodyPr>
            <a:normAutofit/>
          </a:bodyPr>
          <a:lstStyle/>
          <a:p>
            <a:r>
              <a:rPr lang="en-US" dirty="0" smtClean="0">
                <a:solidFill>
                  <a:srgbClr val="002060"/>
                </a:solidFill>
                <a:effectLst>
                  <a:outerShdw blurRad="38100" dist="38100" dir="2700000" algn="tl">
                    <a:srgbClr val="000000">
                      <a:alpha val="43137"/>
                    </a:srgbClr>
                  </a:outerShdw>
                </a:effectLst>
              </a:rPr>
              <a:t>Climate Change Assumptions</a:t>
            </a:r>
            <a:br>
              <a:rPr lang="en-US" dirty="0" smtClean="0">
                <a:solidFill>
                  <a:srgbClr val="002060"/>
                </a:solidFill>
                <a:effectLst>
                  <a:outerShdw blurRad="38100" dist="38100" dir="2700000" algn="tl">
                    <a:srgbClr val="000000">
                      <a:alpha val="43137"/>
                    </a:srgbClr>
                  </a:outerShdw>
                </a:effectLst>
              </a:rPr>
            </a:br>
            <a:endParaRPr lang="en-US" dirty="0">
              <a:solidFill>
                <a:srgbClr val="00206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333500" y="4800600"/>
            <a:ext cx="6477000" cy="1828800"/>
          </a:xfrm>
        </p:spPr>
        <p:txBody>
          <a:bodyPr>
            <a:normAutofit fontScale="85000" lnSpcReduction="20000"/>
          </a:bodyPr>
          <a:lstStyle/>
          <a:p>
            <a:pPr algn="l">
              <a:spcBef>
                <a:spcPts val="700"/>
              </a:spcBef>
              <a:spcAft>
                <a:spcPts val="700"/>
              </a:spcAft>
              <a:buFont typeface="Arial" pitchFamily="34" charset="0"/>
              <a:buChar char="•"/>
            </a:pPr>
            <a:r>
              <a:rPr lang="en-US" dirty="0" smtClean="0">
                <a:solidFill>
                  <a:srgbClr val="002060"/>
                </a:solidFill>
              </a:rPr>
              <a:t> </a:t>
            </a:r>
            <a:r>
              <a:rPr lang="en-US" dirty="0" err="1" smtClean="0">
                <a:solidFill>
                  <a:srgbClr val="002060"/>
                </a:solidFill>
              </a:rPr>
              <a:t>Najjar</a:t>
            </a:r>
            <a:r>
              <a:rPr lang="en-US" dirty="0" smtClean="0">
                <a:solidFill>
                  <a:srgbClr val="002060"/>
                </a:solidFill>
              </a:rPr>
              <a:t> et al. (2010); IPCC AR4 (2007)</a:t>
            </a:r>
          </a:p>
          <a:p>
            <a:pPr algn="l">
              <a:spcBef>
                <a:spcPts val="700"/>
              </a:spcBef>
              <a:spcAft>
                <a:spcPts val="700"/>
              </a:spcAft>
              <a:buFont typeface="Arial" pitchFamily="34" charset="0"/>
              <a:buChar char="•"/>
            </a:pPr>
            <a:r>
              <a:rPr lang="en-US" dirty="0" smtClean="0">
                <a:solidFill>
                  <a:srgbClr val="002060"/>
                </a:solidFill>
              </a:rPr>
              <a:t> 50 years from now: </a:t>
            </a:r>
          </a:p>
          <a:p>
            <a:pPr lvl="1" algn="l">
              <a:buFont typeface="Wingdings" pitchFamily="2" charset="2"/>
              <a:buChar char="ü"/>
            </a:pPr>
            <a:r>
              <a:rPr lang="en-US" dirty="0" smtClean="0">
                <a:solidFill>
                  <a:srgbClr val="002060"/>
                </a:solidFill>
              </a:rPr>
              <a:t> Increased </a:t>
            </a:r>
            <a:r>
              <a:rPr lang="en-US" dirty="0">
                <a:solidFill>
                  <a:srgbClr val="002060"/>
                </a:solidFill>
              </a:rPr>
              <a:t>w</a:t>
            </a:r>
            <a:r>
              <a:rPr lang="en-US" dirty="0" smtClean="0">
                <a:solidFill>
                  <a:srgbClr val="002060"/>
                </a:solidFill>
              </a:rPr>
              <a:t>ater temperature (1.5°C)</a:t>
            </a:r>
          </a:p>
          <a:p>
            <a:pPr lvl="1" algn="l">
              <a:buFont typeface="Wingdings" pitchFamily="2" charset="2"/>
              <a:buChar char="ü"/>
            </a:pPr>
            <a:r>
              <a:rPr lang="en-US" dirty="0">
                <a:solidFill>
                  <a:srgbClr val="002060"/>
                </a:solidFill>
              </a:rPr>
              <a:t> </a:t>
            </a:r>
            <a:r>
              <a:rPr lang="en-US" dirty="0" smtClean="0">
                <a:solidFill>
                  <a:srgbClr val="002060"/>
                </a:solidFill>
              </a:rPr>
              <a:t>Salinity (+/- 2 </a:t>
            </a:r>
            <a:r>
              <a:rPr lang="en-US" dirty="0" err="1" smtClean="0">
                <a:solidFill>
                  <a:srgbClr val="002060"/>
                </a:solidFill>
              </a:rPr>
              <a:t>ppt</a:t>
            </a:r>
            <a:r>
              <a:rPr lang="en-US" dirty="0" smtClean="0">
                <a:solidFill>
                  <a:srgbClr val="002060"/>
                </a:solidFill>
              </a:rPr>
              <a:t>) </a:t>
            </a:r>
            <a:endParaRPr lang="en-US" dirty="0">
              <a:solidFill>
                <a:srgbClr val="002060"/>
              </a:solidFill>
            </a:endParaRPr>
          </a:p>
        </p:txBody>
      </p:sp>
      <p:grpSp>
        <p:nvGrpSpPr>
          <p:cNvPr id="8" name="Group 7"/>
          <p:cNvGrpSpPr/>
          <p:nvPr/>
        </p:nvGrpSpPr>
        <p:grpSpPr>
          <a:xfrm>
            <a:off x="1536619" y="1143000"/>
            <a:ext cx="6070763" cy="3276600"/>
            <a:chOff x="1143000" y="1082040"/>
            <a:chExt cx="6909451" cy="4023360"/>
          </a:xfrm>
        </p:grpSpPr>
        <p:pic>
          <p:nvPicPr>
            <p:cNvPr id="6" name="Picture 5" descr="STAC_CC2.jpg"/>
            <p:cNvPicPr>
              <a:picLocks noChangeAspect="1"/>
            </p:cNvPicPr>
            <p:nvPr/>
          </p:nvPicPr>
          <p:blipFill>
            <a:blip r:embed="rId3" cstate="print"/>
            <a:stretch>
              <a:fillRect/>
            </a:stretch>
          </p:blipFill>
          <p:spPr>
            <a:xfrm>
              <a:off x="1143000" y="1082040"/>
              <a:ext cx="3107579" cy="4023360"/>
            </a:xfrm>
            <a:prstGeom prst="rect">
              <a:avLst/>
            </a:prstGeom>
            <a:ln w="3175">
              <a:solidFill>
                <a:schemeClr val="tx1"/>
              </a:solidFill>
            </a:ln>
          </p:spPr>
        </p:pic>
        <p:pic>
          <p:nvPicPr>
            <p:cNvPr id="7" name="Picture 6" descr="STAC_CC_pub(2010).jpg"/>
            <p:cNvPicPr>
              <a:picLocks noChangeAspect="1"/>
            </p:cNvPicPr>
            <p:nvPr/>
          </p:nvPicPr>
          <p:blipFill>
            <a:blip r:embed="rId4" cstate="print"/>
            <a:stretch>
              <a:fillRect/>
            </a:stretch>
          </p:blipFill>
          <p:spPr>
            <a:xfrm>
              <a:off x="5012579" y="1082040"/>
              <a:ext cx="3039872" cy="4023360"/>
            </a:xfrm>
            <a:prstGeom prst="rect">
              <a:avLst/>
            </a:prstGeom>
            <a:ln w="3175">
              <a:solidFill>
                <a:schemeClr val="tx1"/>
              </a:solidFill>
            </a:ln>
          </p:spPr>
        </p:pic>
      </p:grpSp>
      <p:sp>
        <p:nvSpPr>
          <p:cNvPr id="10" name="Slide Number Placeholder 2"/>
          <p:cNvSpPr>
            <a:spLocks noGrp="1"/>
          </p:cNvSpPr>
          <p:nvPr>
            <p:ph type="sldNum" sz="quarter" idx="12"/>
          </p:nvPr>
        </p:nvSpPr>
        <p:spPr>
          <a:xfrm>
            <a:off x="6553200" y="6356350"/>
            <a:ext cx="2133600" cy="365125"/>
          </a:xfrm>
        </p:spPr>
        <p:txBody>
          <a:bodyPr/>
          <a:lstStyle/>
          <a:p>
            <a:fld id="{BB5BEE4B-31CD-4C0E-97EB-338B15A4000E}" type="slidenum">
              <a:rPr lang="en-US" smtClean="0"/>
              <a:pPr/>
              <a:t>10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 name="Rectangle 126"/>
          <p:cNvSpPr>
            <a:spLocks noChangeArrowheads="1"/>
          </p:cNvSpPr>
          <p:nvPr/>
        </p:nvSpPr>
        <p:spPr bwMode="auto">
          <a:xfrm rot="16200000">
            <a:off x="-298261" y="3426233"/>
            <a:ext cx="1025922"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Arial" pitchFamily="34" charset="0"/>
                <a:cs typeface="Arial" pitchFamily="34" charset="0"/>
              </a:rPr>
              <a:t>Scenarios</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3" name="TextBox 152"/>
          <p:cNvSpPr txBox="1"/>
          <p:nvPr/>
        </p:nvSpPr>
        <p:spPr>
          <a:xfrm>
            <a:off x="0" y="76200"/>
            <a:ext cx="9147076" cy="846386"/>
          </a:xfrm>
          <a:prstGeom prst="rect">
            <a:avLst/>
          </a:prstGeom>
          <a:noFill/>
        </p:spPr>
        <p:txBody>
          <a:bodyPr wrap="square" rtlCol="0">
            <a:spAutoFit/>
          </a:bodyPr>
          <a:lstStyle/>
          <a:p>
            <a:pPr algn="ctr"/>
            <a:r>
              <a:rPr lang="en-US" sz="2800" dirty="0" smtClean="0">
                <a:solidFill>
                  <a:srgbClr val="002060"/>
                </a:solidFill>
                <a:effectLst>
                  <a:outerShdw blurRad="38100" dist="38100" dir="2700000" algn="tl">
                    <a:srgbClr val="000000">
                      <a:alpha val="43137"/>
                    </a:srgbClr>
                  </a:outerShdw>
                </a:effectLst>
              </a:rPr>
              <a:t>Sensitivity To Climate Change</a:t>
            </a:r>
          </a:p>
          <a:p>
            <a:pPr algn="ctr"/>
            <a:r>
              <a:rPr lang="en-US" sz="2100" dirty="0" smtClean="0">
                <a:solidFill>
                  <a:srgbClr val="002060"/>
                </a:solidFill>
                <a:effectLst>
                  <a:outerShdw blurRad="38100" dist="38100" dir="2700000" algn="tl">
                    <a:srgbClr val="000000">
                      <a:alpha val="43137"/>
                    </a:srgbClr>
                  </a:outerShdw>
                </a:effectLst>
              </a:rPr>
              <a:t>Selected Group Effects of Interest to Management</a:t>
            </a:r>
            <a:endParaRPr lang="en-US" sz="2100" dirty="0">
              <a:solidFill>
                <a:srgbClr val="002060"/>
              </a:solidFill>
              <a:effectLst>
                <a:outerShdw blurRad="38100" dist="38100" dir="2700000" algn="tl">
                  <a:srgbClr val="000000">
                    <a:alpha val="43137"/>
                  </a:srgbClr>
                </a:outerShdw>
              </a:effectLst>
            </a:endParaRPr>
          </a:p>
        </p:txBody>
      </p:sp>
      <p:sp>
        <p:nvSpPr>
          <p:cNvPr id="154" name="Rectangle 125"/>
          <p:cNvSpPr>
            <a:spLocks noChangeArrowheads="1"/>
          </p:cNvSpPr>
          <p:nvPr/>
        </p:nvSpPr>
        <p:spPr bwMode="auto">
          <a:xfrm>
            <a:off x="3892262" y="6492875"/>
            <a:ext cx="136255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cs typeface="Arial" pitchFamily="34" charset="0"/>
              </a:rPr>
              <a:t>Percentage Change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0" name="Slide Number Placeholder 149"/>
          <p:cNvSpPr>
            <a:spLocks noGrp="1"/>
          </p:cNvSpPr>
          <p:nvPr>
            <p:ph type="sldNum" sz="quarter" idx="12"/>
          </p:nvPr>
        </p:nvSpPr>
        <p:spPr/>
        <p:txBody>
          <a:bodyPr/>
          <a:lstStyle/>
          <a:p>
            <a:fld id="{BB5BEE4B-31CD-4C0E-97EB-338B15A4000E}" type="slidenum">
              <a:rPr lang="en-US" smtClean="0"/>
              <a:pPr/>
              <a:t>11</a:t>
            </a:fld>
            <a:endParaRPr lang="en-US"/>
          </a:p>
        </p:txBody>
      </p:sp>
      <p:sp>
        <p:nvSpPr>
          <p:cNvPr id="163" name="Line 5"/>
          <p:cNvSpPr>
            <a:spLocks noChangeShapeType="1"/>
          </p:cNvSpPr>
          <p:nvPr/>
        </p:nvSpPr>
        <p:spPr bwMode="auto">
          <a:xfrm>
            <a:off x="2160588" y="5976938"/>
            <a:ext cx="4570413"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Line 6"/>
          <p:cNvSpPr>
            <a:spLocks noChangeShapeType="1"/>
          </p:cNvSpPr>
          <p:nvPr/>
        </p:nvSpPr>
        <p:spPr bwMode="auto">
          <a:xfrm>
            <a:off x="21605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Line 7"/>
          <p:cNvSpPr>
            <a:spLocks noChangeShapeType="1"/>
          </p:cNvSpPr>
          <p:nvPr/>
        </p:nvSpPr>
        <p:spPr bwMode="auto">
          <a:xfrm>
            <a:off x="30749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Line 8"/>
          <p:cNvSpPr>
            <a:spLocks noChangeShapeType="1"/>
          </p:cNvSpPr>
          <p:nvPr/>
        </p:nvSpPr>
        <p:spPr bwMode="auto">
          <a:xfrm>
            <a:off x="39893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Line 9"/>
          <p:cNvSpPr>
            <a:spLocks noChangeShapeType="1"/>
          </p:cNvSpPr>
          <p:nvPr/>
        </p:nvSpPr>
        <p:spPr bwMode="auto">
          <a:xfrm>
            <a:off x="49022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Line 10"/>
          <p:cNvSpPr>
            <a:spLocks noChangeShapeType="1"/>
          </p:cNvSpPr>
          <p:nvPr/>
        </p:nvSpPr>
        <p:spPr bwMode="auto">
          <a:xfrm>
            <a:off x="58166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Line 11"/>
          <p:cNvSpPr>
            <a:spLocks noChangeShapeType="1"/>
          </p:cNvSpPr>
          <p:nvPr/>
        </p:nvSpPr>
        <p:spPr bwMode="auto">
          <a:xfrm>
            <a:off x="67310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Rectangle 12"/>
          <p:cNvSpPr>
            <a:spLocks noChangeArrowheads="1"/>
          </p:cNvSpPr>
          <p:nvPr/>
        </p:nvSpPr>
        <p:spPr bwMode="auto">
          <a:xfrm>
            <a:off x="20066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1" name="Rectangle 13"/>
          <p:cNvSpPr>
            <a:spLocks noChangeArrowheads="1"/>
          </p:cNvSpPr>
          <p:nvPr/>
        </p:nvSpPr>
        <p:spPr bwMode="auto">
          <a:xfrm>
            <a:off x="29210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2" name="Rectangle 14"/>
          <p:cNvSpPr>
            <a:spLocks noChangeArrowheads="1"/>
          </p:cNvSpPr>
          <p:nvPr/>
        </p:nvSpPr>
        <p:spPr bwMode="auto">
          <a:xfrm>
            <a:off x="3879851" y="6188075"/>
            <a:ext cx="2190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3" name="Rectangle 15"/>
          <p:cNvSpPr>
            <a:spLocks noChangeArrowheads="1"/>
          </p:cNvSpPr>
          <p:nvPr/>
        </p:nvSpPr>
        <p:spPr bwMode="auto">
          <a:xfrm>
            <a:off x="48212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4" name="Rectangle 16"/>
          <p:cNvSpPr>
            <a:spLocks noChangeArrowheads="1"/>
          </p:cNvSpPr>
          <p:nvPr/>
        </p:nvSpPr>
        <p:spPr bwMode="auto">
          <a:xfrm>
            <a:off x="57356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5" name="Rectangle 17"/>
          <p:cNvSpPr>
            <a:spLocks noChangeArrowheads="1"/>
          </p:cNvSpPr>
          <p:nvPr/>
        </p:nvSpPr>
        <p:spPr bwMode="auto">
          <a:xfrm>
            <a:off x="6605588" y="6188075"/>
            <a:ext cx="2508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6" name="Rectangle 18"/>
          <p:cNvSpPr>
            <a:spLocks noChangeArrowheads="1"/>
          </p:cNvSpPr>
          <p:nvPr/>
        </p:nvSpPr>
        <p:spPr bwMode="auto">
          <a:xfrm>
            <a:off x="1622426" y="914400"/>
            <a:ext cx="5646738" cy="5062538"/>
          </a:xfrm>
          <a:prstGeom prst="rect">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Line 21"/>
          <p:cNvSpPr>
            <a:spLocks noChangeShapeType="1"/>
          </p:cNvSpPr>
          <p:nvPr/>
        </p:nvSpPr>
        <p:spPr bwMode="auto">
          <a:xfrm flipV="1">
            <a:off x="1622426" y="1101725"/>
            <a:ext cx="1588" cy="4686300"/>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Line 22"/>
          <p:cNvSpPr>
            <a:spLocks noChangeShapeType="1"/>
          </p:cNvSpPr>
          <p:nvPr/>
        </p:nvSpPr>
        <p:spPr bwMode="auto">
          <a:xfrm flipH="1">
            <a:off x="1524001" y="57880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34"/>
          <p:cNvSpPr>
            <a:spLocks noEditPoints="1"/>
          </p:cNvSpPr>
          <p:nvPr/>
        </p:nvSpPr>
        <p:spPr bwMode="auto">
          <a:xfrm>
            <a:off x="4902201" y="914400"/>
            <a:ext cx="1588" cy="5029200"/>
          </a:xfrm>
          <a:custGeom>
            <a:avLst/>
            <a:gdLst/>
            <a:ahLst/>
            <a:cxnLst>
              <a:cxn ang="0">
                <a:pos x="0" y="608"/>
              </a:cxn>
              <a:cxn ang="0">
                <a:pos x="0" y="596"/>
              </a:cxn>
              <a:cxn ang="0">
                <a:pos x="0" y="584"/>
              </a:cxn>
              <a:cxn ang="0">
                <a:pos x="0" y="572"/>
              </a:cxn>
              <a:cxn ang="0">
                <a:pos x="0" y="560"/>
              </a:cxn>
              <a:cxn ang="0">
                <a:pos x="0" y="548"/>
              </a:cxn>
              <a:cxn ang="0">
                <a:pos x="0" y="536"/>
              </a:cxn>
              <a:cxn ang="0">
                <a:pos x="0" y="524"/>
              </a:cxn>
              <a:cxn ang="0">
                <a:pos x="0" y="512"/>
              </a:cxn>
              <a:cxn ang="0">
                <a:pos x="0" y="500"/>
              </a:cxn>
              <a:cxn ang="0">
                <a:pos x="0" y="488"/>
              </a:cxn>
              <a:cxn ang="0">
                <a:pos x="0" y="476"/>
              </a:cxn>
              <a:cxn ang="0">
                <a:pos x="0" y="464"/>
              </a:cxn>
              <a:cxn ang="0">
                <a:pos x="0" y="452"/>
              </a:cxn>
              <a:cxn ang="0">
                <a:pos x="0" y="440"/>
              </a:cxn>
              <a:cxn ang="0">
                <a:pos x="0" y="428"/>
              </a:cxn>
              <a:cxn ang="0">
                <a:pos x="0" y="416"/>
              </a:cxn>
              <a:cxn ang="0">
                <a:pos x="0" y="404"/>
              </a:cxn>
              <a:cxn ang="0">
                <a:pos x="0" y="392"/>
              </a:cxn>
              <a:cxn ang="0">
                <a:pos x="0" y="380"/>
              </a:cxn>
              <a:cxn ang="0">
                <a:pos x="0" y="368"/>
              </a:cxn>
              <a:cxn ang="0">
                <a:pos x="0" y="356"/>
              </a:cxn>
              <a:cxn ang="0">
                <a:pos x="0" y="344"/>
              </a:cxn>
              <a:cxn ang="0">
                <a:pos x="0" y="332"/>
              </a:cxn>
              <a:cxn ang="0">
                <a:pos x="0" y="320"/>
              </a:cxn>
              <a:cxn ang="0">
                <a:pos x="0" y="308"/>
              </a:cxn>
              <a:cxn ang="0">
                <a:pos x="0" y="296"/>
              </a:cxn>
              <a:cxn ang="0">
                <a:pos x="0" y="284"/>
              </a:cxn>
              <a:cxn ang="0">
                <a:pos x="0" y="272"/>
              </a:cxn>
              <a:cxn ang="0">
                <a:pos x="0" y="260"/>
              </a:cxn>
              <a:cxn ang="0">
                <a:pos x="0" y="248"/>
              </a:cxn>
              <a:cxn ang="0">
                <a:pos x="0" y="236"/>
              </a:cxn>
              <a:cxn ang="0">
                <a:pos x="0" y="224"/>
              </a:cxn>
              <a:cxn ang="0">
                <a:pos x="0" y="212"/>
              </a:cxn>
              <a:cxn ang="0">
                <a:pos x="0" y="200"/>
              </a:cxn>
              <a:cxn ang="0">
                <a:pos x="0" y="188"/>
              </a:cxn>
              <a:cxn ang="0">
                <a:pos x="0" y="176"/>
              </a:cxn>
              <a:cxn ang="0">
                <a:pos x="0" y="164"/>
              </a:cxn>
              <a:cxn ang="0">
                <a:pos x="0" y="152"/>
              </a:cxn>
              <a:cxn ang="0">
                <a:pos x="0" y="140"/>
              </a:cxn>
              <a:cxn ang="0">
                <a:pos x="0" y="128"/>
              </a:cxn>
              <a:cxn ang="0">
                <a:pos x="0" y="116"/>
              </a:cxn>
              <a:cxn ang="0">
                <a:pos x="0" y="104"/>
              </a:cxn>
              <a:cxn ang="0">
                <a:pos x="0" y="92"/>
              </a:cxn>
              <a:cxn ang="0">
                <a:pos x="0" y="80"/>
              </a:cxn>
              <a:cxn ang="0">
                <a:pos x="0" y="68"/>
              </a:cxn>
              <a:cxn ang="0">
                <a:pos x="0" y="56"/>
              </a:cxn>
              <a:cxn ang="0">
                <a:pos x="0" y="44"/>
              </a:cxn>
              <a:cxn ang="0">
                <a:pos x="0" y="32"/>
              </a:cxn>
              <a:cxn ang="0">
                <a:pos x="0" y="20"/>
              </a:cxn>
              <a:cxn ang="0">
                <a:pos x="0" y="8"/>
              </a:cxn>
            </a:cxnLst>
            <a:rect l="0" t="0" r="r" b="b"/>
            <a:pathLst>
              <a:path h="616">
                <a:moveTo>
                  <a:pt x="0" y="612"/>
                </a:moveTo>
                <a:lnTo>
                  <a:pt x="0" y="608"/>
                </a:lnTo>
                <a:moveTo>
                  <a:pt x="0" y="604"/>
                </a:moveTo>
                <a:lnTo>
                  <a:pt x="0" y="600"/>
                </a:lnTo>
                <a:moveTo>
                  <a:pt x="0" y="596"/>
                </a:moveTo>
                <a:lnTo>
                  <a:pt x="0" y="592"/>
                </a:lnTo>
                <a:moveTo>
                  <a:pt x="0" y="588"/>
                </a:moveTo>
                <a:lnTo>
                  <a:pt x="0" y="584"/>
                </a:lnTo>
                <a:moveTo>
                  <a:pt x="0" y="580"/>
                </a:moveTo>
                <a:lnTo>
                  <a:pt x="0" y="576"/>
                </a:lnTo>
                <a:moveTo>
                  <a:pt x="0" y="572"/>
                </a:moveTo>
                <a:lnTo>
                  <a:pt x="0" y="568"/>
                </a:lnTo>
                <a:moveTo>
                  <a:pt x="0" y="564"/>
                </a:moveTo>
                <a:lnTo>
                  <a:pt x="0" y="560"/>
                </a:lnTo>
                <a:moveTo>
                  <a:pt x="0" y="556"/>
                </a:moveTo>
                <a:lnTo>
                  <a:pt x="0" y="552"/>
                </a:lnTo>
                <a:moveTo>
                  <a:pt x="0" y="548"/>
                </a:moveTo>
                <a:lnTo>
                  <a:pt x="0" y="544"/>
                </a:lnTo>
                <a:moveTo>
                  <a:pt x="0" y="540"/>
                </a:moveTo>
                <a:lnTo>
                  <a:pt x="0" y="536"/>
                </a:lnTo>
                <a:moveTo>
                  <a:pt x="0" y="532"/>
                </a:moveTo>
                <a:lnTo>
                  <a:pt x="0" y="528"/>
                </a:lnTo>
                <a:moveTo>
                  <a:pt x="0" y="524"/>
                </a:moveTo>
                <a:lnTo>
                  <a:pt x="0" y="520"/>
                </a:lnTo>
                <a:moveTo>
                  <a:pt x="0" y="516"/>
                </a:moveTo>
                <a:lnTo>
                  <a:pt x="0" y="512"/>
                </a:lnTo>
                <a:moveTo>
                  <a:pt x="0" y="508"/>
                </a:moveTo>
                <a:lnTo>
                  <a:pt x="0" y="504"/>
                </a:lnTo>
                <a:moveTo>
                  <a:pt x="0" y="500"/>
                </a:moveTo>
                <a:lnTo>
                  <a:pt x="0" y="496"/>
                </a:lnTo>
                <a:moveTo>
                  <a:pt x="0" y="492"/>
                </a:moveTo>
                <a:lnTo>
                  <a:pt x="0" y="488"/>
                </a:lnTo>
                <a:moveTo>
                  <a:pt x="0" y="484"/>
                </a:moveTo>
                <a:lnTo>
                  <a:pt x="0" y="480"/>
                </a:lnTo>
                <a:moveTo>
                  <a:pt x="0" y="476"/>
                </a:moveTo>
                <a:lnTo>
                  <a:pt x="0" y="472"/>
                </a:lnTo>
                <a:moveTo>
                  <a:pt x="0" y="468"/>
                </a:moveTo>
                <a:lnTo>
                  <a:pt x="0" y="464"/>
                </a:lnTo>
                <a:moveTo>
                  <a:pt x="0" y="460"/>
                </a:moveTo>
                <a:lnTo>
                  <a:pt x="0" y="456"/>
                </a:lnTo>
                <a:moveTo>
                  <a:pt x="0" y="452"/>
                </a:moveTo>
                <a:lnTo>
                  <a:pt x="0" y="448"/>
                </a:lnTo>
                <a:moveTo>
                  <a:pt x="0" y="444"/>
                </a:moveTo>
                <a:lnTo>
                  <a:pt x="0" y="440"/>
                </a:lnTo>
                <a:moveTo>
                  <a:pt x="0" y="436"/>
                </a:moveTo>
                <a:lnTo>
                  <a:pt x="0" y="432"/>
                </a:lnTo>
                <a:moveTo>
                  <a:pt x="0" y="428"/>
                </a:moveTo>
                <a:lnTo>
                  <a:pt x="0" y="424"/>
                </a:lnTo>
                <a:moveTo>
                  <a:pt x="0" y="420"/>
                </a:moveTo>
                <a:lnTo>
                  <a:pt x="0" y="416"/>
                </a:lnTo>
                <a:moveTo>
                  <a:pt x="0" y="412"/>
                </a:moveTo>
                <a:lnTo>
                  <a:pt x="0" y="408"/>
                </a:lnTo>
                <a:moveTo>
                  <a:pt x="0" y="404"/>
                </a:moveTo>
                <a:lnTo>
                  <a:pt x="0" y="400"/>
                </a:lnTo>
                <a:moveTo>
                  <a:pt x="0" y="396"/>
                </a:moveTo>
                <a:lnTo>
                  <a:pt x="0" y="392"/>
                </a:lnTo>
                <a:moveTo>
                  <a:pt x="0" y="388"/>
                </a:moveTo>
                <a:lnTo>
                  <a:pt x="0" y="384"/>
                </a:lnTo>
                <a:moveTo>
                  <a:pt x="0" y="380"/>
                </a:moveTo>
                <a:lnTo>
                  <a:pt x="0" y="376"/>
                </a:lnTo>
                <a:moveTo>
                  <a:pt x="0" y="372"/>
                </a:moveTo>
                <a:lnTo>
                  <a:pt x="0" y="368"/>
                </a:lnTo>
                <a:moveTo>
                  <a:pt x="0" y="364"/>
                </a:moveTo>
                <a:lnTo>
                  <a:pt x="0" y="360"/>
                </a:lnTo>
                <a:moveTo>
                  <a:pt x="0" y="356"/>
                </a:moveTo>
                <a:lnTo>
                  <a:pt x="0" y="352"/>
                </a:lnTo>
                <a:moveTo>
                  <a:pt x="0" y="348"/>
                </a:moveTo>
                <a:lnTo>
                  <a:pt x="0" y="344"/>
                </a:lnTo>
                <a:moveTo>
                  <a:pt x="0" y="340"/>
                </a:moveTo>
                <a:lnTo>
                  <a:pt x="0" y="336"/>
                </a:lnTo>
                <a:moveTo>
                  <a:pt x="0" y="332"/>
                </a:moveTo>
                <a:lnTo>
                  <a:pt x="0" y="328"/>
                </a:lnTo>
                <a:moveTo>
                  <a:pt x="0" y="324"/>
                </a:moveTo>
                <a:lnTo>
                  <a:pt x="0" y="320"/>
                </a:lnTo>
                <a:moveTo>
                  <a:pt x="0" y="316"/>
                </a:moveTo>
                <a:lnTo>
                  <a:pt x="0" y="312"/>
                </a:lnTo>
                <a:moveTo>
                  <a:pt x="0" y="308"/>
                </a:moveTo>
                <a:lnTo>
                  <a:pt x="0" y="304"/>
                </a:lnTo>
                <a:moveTo>
                  <a:pt x="0" y="300"/>
                </a:moveTo>
                <a:lnTo>
                  <a:pt x="0" y="296"/>
                </a:lnTo>
                <a:moveTo>
                  <a:pt x="0" y="292"/>
                </a:moveTo>
                <a:lnTo>
                  <a:pt x="0" y="288"/>
                </a:lnTo>
                <a:moveTo>
                  <a:pt x="0" y="284"/>
                </a:moveTo>
                <a:lnTo>
                  <a:pt x="0" y="280"/>
                </a:lnTo>
                <a:moveTo>
                  <a:pt x="0" y="276"/>
                </a:moveTo>
                <a:lnTo>
                  <a:pt x="0" y="272"/>
                </a:lnTo>
                <a:moveTo>
                  <a:pt x="0" y="268"/>
                </a:moveTo>
                <a:lnTo>
                  <a:pt x="0" y="264"/>
                </a:lnTo>
                <a:moveTo>
                  <a:pt x="0" y="260"/>
                </a:moveTo>
                <a:lnTo>
                  <a:pt x="0" y="256"/>
                </a:lnTo>
                <a:moveTo>
                  <a:pt x="0" y="252"/>
                </a:moveTo>
                <a:lnTo>
                  <a:pt x="0" y="248"/>
                </a:lnTo>
                <a:moveTo>
                  <a:pt x="0" y="244"/>
                </a:moveTo>
                <a:lnTo>
                  <a:pt x="0" y="240"/>
                </a:lnTo>
                <a:moveTo>
                  <a:pt x="0" y="236"/>
                </a:moveTo>
                <a:lnTo>
                  <a:pt x="0" y="232"/>
                </a:lnTo>
                <a:moveTo>
                  <a:pt x="0" y="228"/>
                </a:moveTo>
                <a:lnTo>
                  <a:pt x="0" y="224"/>
                </a:lnTo>
                <a:moveTo>
                  <a:pt x="0" y="220"/>
                </a:moveTo>
                <a:lnTo>
                  <a:pt x="0" y="216"/>
                </a:lnTo>
                <a:moveTo>
                  <a:pt x="0" y="212"/>
                </a:moveTo>
                <a:lnTo>
                  <a:pt x="0" y="208"/>
                </a:lnTo>
                <a:moveTo>
                  <a:pt x="0" y="204"/>
                </a:moveTo>
                <a:lnTo>
                  <a:pt x="0" y="200"/>
                </a:lnTo>
                <a:moveTo>
                  <a:pt x="0" y="196"/>
                </a:moveTo>
                <a:lnTo>
                  <a:pt x="0" y="192"/>
                </a:lnTo>
                <a:moveTo>
                  <a:pt x="0" y="188"/>
                </a:moveTo>
                <a:lnTo>
                  <a:pt x="0" y="184"/>
                </a:lnTo>
                <a:moveTo>
                  <a:pt x="0" y="180"/>
                </a:moveTo>
                <a:lnTo>
                  <a:pt x="0" y="176"/>
                </a:lnTo>
                <a:moveTo>
                  <a:pt x="0" y="172"/>
                </a:moveTo>
                <a:lnTo>
                  <a:pt x="0" y="168"/>
                </a:lnTo>
                <a:moveTo>
                  <a:pt x="0" y="164"/>
                </a:moveTo>
                <a:lnTo>
                  <a:pt x="0" y="160"/>
                </a:lnTo>
                <a:moveTo>
                  <a:pt x="0" y="156"/>
                </a:moveTo>
                <a:lnTo>
                  <a:pt x="0" y="152"/>
                </a:lnTo>
                <a:moveTo>
                  <a:pt x="0" y="148"/>
                </a:moveTo>
                <a:lnTo>
                  <a:pt x="0" y="144"/>
                </a:lnTo>
                <a:moveTo>
                  <a:pt x="0" y="140"/>
                </a:moveTo>
                <a:lnTo>
                  <a:pt x="0" y="136"/>
                </a:lnTo>
                <a:moveTo>
                  <a:pt x="0" y="132"/>
                </a:moveTo>
                <a:lnTo>
                  <a:pt x="0" y="128"/>
                </a:lnTo>
                <a:moveTo>
                  <a:pt x="0" y="124"/>
                </a:moveTo>
                <a:lnTo>
                  <a:pt x="0" y="120"/>
                </a:lnTo>
                <a:moveTo>
                  <a:pt x="0" y="116"/>
                </a:moveTo>
                <a:lnTo>
                  <a:pt x="0" y="112"/>
                </a:lnTo>
                <a:moveTo>
                  <a:pt x="0" y="108"/>
                </a:moveTo>
                <a:lnTo>
                  <a:pt x="0" y="104"/>
                </a:lnTo>
                <a:moveTo>
                  <a:pt x="0" y="100"/>
                </a:moveTo>
                <a:lnTo>
                  <a:pt x="0" y="96"/>
                </a:lnTo>
                <a:moveTo>
                  <a:pt x="0" y="92"/>
                </a:moveTo>
                <a:lnTo>
                  <a:pt x="0" y="88"/>
                </a:lnTo>
                <a:moveTo>
                  <a:pt x="0" y="84"/>
                </a:moveTo>
                <a:lnTo>
                  <a:pt x="0" y="80"/>
                </a:lnTo>
                <a:moveTo>
                  <a:pt x="0" y="76"/>
                </a:moveTo>
                <a:lnTo>
                  <a:pt x="0" y="72"/>
                </a:lnTo>
                <a:moveTo>
                  <a:pt x="0" y="68"/>
                </a:moveTo>
                <a:lnTo>
                  <a:pt x="0" y="64"/>
                </a:lnTo>
                <a:moveTo>
                  <a:pt x="0" y="60"/>
                </a:moveTo>
                <a:lnTo>
                  <a:pt x="0" y="56"/>
                </a:lnTo>
                <a:moveTo>
                  <a:pt x="0" y="52"/>
                </a:moveTo>
                <a:lnTo>
                  <a:pt x="0" y="48"/>
                </a:lnTo>
                <a:moveTo>
                  <a:pt x="0" y="44"/>
                </a:moveTo>
                <a:lnTo>
                  <a:pt x="0" y="40"/>
                </a:lnTo>
                <a:moveTo>
                  <a:pt x="0" y="36"/>
                </a:moveTo>
                <a:lnTo>
                  <a:pt x="0" y="32"/>
                </a:lnTo>
                <a:moveTo>
                  <a:pt x="0" y="28"/>
                </a:moveTo>
                <a:lnTo>
                  <a:pt x="0" y="24"/>
                </a:lnTo>
                <a:moveTo>
                  <a:pt x="0" y="20"/>
                </a:moveTo>
                <a:lnTo>
                  <a:pt x="0" y="16"/>
                </a:lnTo>
                <a:moveTo>
                  <a:pt x="0" y="12"/>
                </a:moveTo>
                <a:lnTo>
                  <a:pt x="0" y="8"/>
                </a:lnTo>
                <a:moveTo>
                  <a:pt x="0" y="4"/>
                </a:moveTo>
              </a:path>
            </a:pathLst>
          </a:cu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65" name="Group 364"/>
          <p:cNvGrpSpPr/>
          <p:nvPr/>
        </p:nvGrpSpPr>
        <p:grpSpPr>
          <a:xfrm>
            <a:off x="701817" y="5600700"/>
            <a:ext cx="4925803" cy="441325"/>
            <a:chOff x="701817" y="5600700"/>
            <a:chExt cx="4925803" cy="441325"/>
          </a:xfrm>
        </p:grpSpPr>
        <p:sp>
          <p:nvSpPr>
            <p:cNvPr id="1156" name="Rectangle 132"/>
            <p:cNvSpPr>
              <a:spLocks noChangeArrowheads="1"/>
            </p:cNvSpPr>
            <p:nvPr/>
          </p:nvSpPr>
          <p:spPr bwMode="auto">
            <a:xfrm>
              <a:off x="701817" y="5682734"/>
              <a:ext cx="79348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Arial" pitchFamily="34" charset="0"/>
                  <a:cs typeface="Arial" pitchFamily="34" charset="0"/>
                </a:rPr>
                <a:t>Marsh </a:t>
              </a:r>
              <a:r>
                <a:rPr kumimoji="0" lang="en-US" sz="1200" b="0" i="0" u="none" strike="noStrike" cap="none" normalizeH="0" baseline="0" dirty="0" smtClean="0">
                  <a:ln>
                    <a:noFill/>
                  </a:ln>
                  <a:solidFill>
                    <a:srgbClr val="000000"/>
                  </a:solidFill>
                  <a:effectLst/>
                  <a:latin typeface="Arial" pitchFamily="34" charset="0"/>
                  <a:cs typeface="Arial" pitchFamily="34" charset="0"/>
                </a:rPr>
                <a:t>Loss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7" name="Rectangle 35"/>
            <p:cNvSpPr>
              <a:spLocks noChangeArrowheads="1"/>
            </p:cNvSpPr>
            <p:nvPr/>
          </p:nvSpPr>
          <p:spPr bwMode="auto">
            <a:xfrm>
              <a:off x="4735513" y="5715000"/>
              <a:ext cx="102592"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6600"/>
                  </a:solidFill>
                  <a:effectLst/>
                  <a:latin typeface="Arial" pitchFamily="34" charset="0"/>
                  <a:cs typeface="Arial" pitchFamily="34" charset="0"/>
                </a:rPr>
                <a:t>Z</a:t>
              </a:r>
              <a:endParaRPr kumimoji="0" lang="en-US" sz="1800" b="0" i="0" u="none" strike="noStrike" cap="none" normalizeH="0" baseline="0" smtClean="0">
                <a:ln>
                  <a:noFill/>
                </a:ln>
                <a:solidFill>
                  <a:srgbClr val="006600"/>
                </a:solidFill>
                <a:effectLst/>
                <a:latin typeface="Arial" pitchFamily="34" charset="0"/>
                <a:cs typeface="Arial" pitchFamily="34" charset="0"/>
              </a:endParaRPr>
            </a:p>
          </p:txBody>
        </p:sp>
        <p:sp>
          <p:nvSpPr>
            <p:cNvPr id="208" name="Rectangle 36"/>
            <p:cNvSpPr>
              <a:spLocks noChangeArrowheads="1"/>
            </p:cNvSpPr>
            <p:nvPr/>
          </p:nvSpPr>
          <p:spPr bwMode="auto">
            <a:xfrm>
              <a:off x="3900488" y="5715000"/>
              <a:ext cx="2921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0000"/>
                  </a:solidFill>
                  <a:effectLst/>
                  <a:latin typeface="Arial" pitchFamily="34" charset="0"/>
                  <a:cs typeface="Arial" pitchFamily="34" charset="0"/>
                </a:rPr>
                <a:t>BA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9" name="Rectangle 37"/>
            <p:cNvSpPr>
              <a:spLocks noChangeArrowheads="1"/>
            </p:cNvSpPr>
            <p:nvPr/>
          </p:nvSpPr>
          <p:spPr bwMode="auto">
            <a:xfrm>
              <a:off x="5470526" y="5638800"/>
              <a:ext cx="15709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CC6600"/>
                  </a:solidFill>
                  <a:effectLst/>
                  <a:latin typeface="Arial" pitchFamily="34" charset="0"/>
                  <a:cs typeface="Arial" pitchFamily="34" charset="0"/>
                </a:rPr>
                <a:t>W</a:t>
              </a:r>
              <a:endParaRPr kumimoji="0" lang="en-US" sz="1800" b="0" i="0" u="none" strike="noStrike" cap="none" normalizeH="0" baseline="0" smtClean="0">
                <a:ln>
                  <a:noFill/>
                </a:ln>
                <a:solidFill>
                  <a:srgbClr val="CC6600"/>
                </a:solidFill>
                <a:effectLst/>
                <a:latin typeface="Arial" pitchFamily="34" charset="0"/>
                <a:cs typeface="Arial" pitchFamily="34" charset="0"/>
              </a:endParaRPr>
            </a:p>
          </p:txBody>
        </p:sp>
        <p:sp>
          <p:nvSpPr>
            <p:cNvPr id="210" name="Rectangle 38"/>
            <p:cNvSpPr>
              <a:spLocks noChangeArrowheads="1"/>
            </p:cNvSpPr>
            <p:nvPr/>
          </p:nvSpPr>
          <p:spPr bwMode="auto">
            <a:xfrm>
              <a:off x="4148138" y="5715000"/>
              <a:ext cx="3016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FF"/>
                  </a:solidFill>
                  <a:effectLst/>
                  <a:latin typeface="Arial" pitchFamily="34" charset="0"/>
                  <a:cs typeface="Arial" pitchFamily="34" charset="0"/>
                </a:rPr>
                <a:t>BC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1" name="Rectangle 39"/>
            <p:cNvSpPr>
              <a:spLocks noChangeArrowheads="1"/>
            </p:cNvSpPr>
            <p:nvPr/>
          </p:nvSpPr>
          <p:spPr bwMode="auto">
            <a:xfrm>
              <a:off x="4270376" y="5829300"/>
              <a:ext cx="3175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FF"/>
                  </a:solidFill>
                  <a:effectLst/>
                  <a:latin typeface="Arial" pitchFamily="34" charset="0"/>
                  <a:cs typeface="Arial" pitchFamily="34" charset="0"/>
                </a:rPr>
                <a:t>AM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2" name="Rectangle 40"/>
            <p:cNvSpPr>
              <a:spLocks noChangeArrowheads="1"/>
            </p:cNvSpPr>
            <p:nvPr/>
          </p:nvSpPr>
          <p:spPr bwMode="auto">
            <a:xfrm>
              <a:off x="4764088" y="5829300"/>
              <a:ext cx="22121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bg1">
                      <a:lumMod val="65000"/>
                    </a:schemeClr>
                  </a:solidFill>
                  <a:effectLst/>
                  <a:latin typeface="Arial" pitchFamily="34" charset="0"/>
                  <a:cs typeface="Arial" pitchFamily="34" charset="0"/>
                </a:rPr>
                <a:t>SB</a:t>
              </a:r>
              <a:endParaRPr kumimoji="0" lang="en-US" sz="1800" b="0"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sp>
          <p:nvSpPr>
            <p:cNvPr id="213" name="Rectangle 41"/>
            <p:cNvSpPr>
              <a:spLocks noChangeArrowheads="1"/>
            </p:cNvSpPr>
            <p:nvPr/>
          </p:nvSpPr>
          <p:spPr bwMode="auto">
            <a:xfrm>
              <a:off x="4140201" y="5600700"/>
              <a:ext cx="28575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CD00"/>
                  </a:solidFill>
                  <a:effectLst/>
                  <a:latin typeface="Arial" pitchFamily="34" charset="0"/>
                  <a:cs typeface="Arial" pitchFamily="34" charset="0"/>
                </a:rPr>
                <a:t>SF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4" name="Rectangle 42"/>
            <p:cNvSpPr>
              <a:spLocks noChangeArrowheads="1"/>
            </p:cNvSpPr>
            <p:nvPr/>
          </p:nvSpPr>
          <p:spPr bwMode="auto">
            <a:xfrm>
              <a:off x="4340226" y="5616575"/>
              <a:ext cx="2762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cs typeface="Arial" pitchFamily="34" charset="0"/>
                </a:rPr>
                <a:t>FF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215" name="Line 43"/>
          <p:cNvSpPr>
            <a:spLocks noChangeShapeType="1"/>
          </p:cNvSpPr>
          <p:nvPr/>
        </p:nvSpPr>
        <p:spPr bwMode="auto">
          <a:xfrm>
            <a:off x="2160588" y="5976938"/>
            <a:ext cx="4570413"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Line 44"/>
          <p:cNvSpPr>
            <a:spLocks noChangeShapeType="1"/>
          </p:cNvSpPr>
          <p:nvPr/>
        </p:nvSpPr>
        <p:spPr bwMode="auto">
          <a:xfrm>
            <a:off x="21605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Line 45"/>
          <p:cNvSpPr>
            <a:spLocks noChangeShapeType="1"/>
          </p:cNvSpPr>
          <p:nvPr/>
        </p:nvSpPr>
        <p:spPr bwMode="auto">
          <a:xfrm>
            <a:off x="30749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Line 46"/>
          <p:cNvSpPr>
            <a:spLocks noChangeShapeType="1"/>
          </p:cNvSpPr>
          <p:nvPr/>
        </p:nvSpPr>
        <p:spPr bwMode="auto">
          <a:xfrm>
            <a:off x="39893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Line 47"/>
          <p:cNvSpPr>
            <a:spLocks noChangeShapeType="1"/>
          </p:cNvSpPr>
          <p:nvPr/>
        </p:nvSpPr>
        <p:spPr bwMode="auto">
          <a:xfrm>
            <a:off x="49022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Line 48"/>
          <p:cNvSpPr>
            <a:spLocks noChangeShapeType="1"/>
          </p:cNvSpPr>
          <p:nvPr/>
        </p:nvSpPr>
        <p:spPr bwMode="auto">
          <a:xfrm>
            <a:off x="58166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Line 49"/>
          <p:cNvSpPr>
            <a:spLocks noChangeShapeType="1"/>
          </p:cNvSpPr>
          <p:nvPr/>
        </p:nvSpPr>
        <p:spPr bwMode="auto">
          <a:xfrm>
            <a:off x="67310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Rectangle 50"/>
          <p:cNvSpPr>
            <a:spLocks noChangeArrowheads="1"/>
          </p:cNvSpPr>
          <p:nvPr/>
        </p:nvSpPr>
        <p:spPr bwMode="auto">
          <a:xfrm>
            <a:off x="20066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3" name="Rectangle 51"/>
          <p:cNvSpPr>
            <a:spLocks noChangeArrowheads="1"/>
          </p:cNvSpPr>
          <p:nvPr/>
        </p:nvSpPr>
        <p:spPr bwMode="auto">
          <a:xfrm>
            <a:off x="29210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4" name="Rectangle 52"/>
          <p:cNvSpPr>
            <a:spLocks noChangeArrowheads="1"/>
          </p:cNvSpPr>
          <p:nvPr/>
        </p:nvSpPr>
        <p:spPr bwMode="auto">
          <a:xfrm>
            <a:off x="3879851" y="6188075"/>
            <a:ext cx="2190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 name="Rectangle 53"/>
          <p:cNvSpPr>
            <a:spLocks noChangeArrowheads="1"/>
          </p:cNvSpPr>
          <p:nvPr/>
        </p:nvSpPr>
        <p:spPr bwMode="auto">
          <a:xfrm>
            <a:off x="48212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6" name="Rectangle 54"/>
          <p:cNvSpPr>
            <a:spLocks noChangeArrowheads="1"/>
          </p:cNvSpPr>
          <p:nvPr/>
        </p:nvSpPr>
        <p:spPr bwMode="auto">
          <a:xfrm>
            <a:off x="57356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7" name="Rectangle 55"/>
          <p:cNvSpPr>
            <a:spLocks noChangeArrowheads="1"/>
          </p:cNvSpPr>
          <p:nvPr/>
        </p:nvSpPr>
        <p:spPr bwMode="auto">
          <a:xfrm>
            <a:off x="6605588" y="6188075"/>
            <a:ext cx="2508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8" name="Rectangle 56"/>
          <p:cNvSpPr>
            <a:spLocks noChangeArrowheads="1"/>
          </p:cNvSpPr>
          <p:nvPr/>
        </p:nvSpPr>
        <p:spPr bwMode="auto">
          <a:xfrm>
            <a:off x="1622426" y="914400"/>
            <a:ext cx="5646738" cy="5062538"/>
          </a:xfrm>
          <a:prstGeom prst="rect">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Line 59"/>
          <p:cNvSpPr>
            <a:spLocks noChangeShapeType="1"/>
          </p:cNvSpPr>
          <p:nvPr/>
        </p:nvSpPr>
        <p:spPr bwMode="auto">
          <a:xfrm flipV="1">
            <a:off x="1622426" y="1101725"/>
            <a:ext cx="1588" cy="4686300"/>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Line 60"/>
          <p:cNvSpPr>
            <a:spLocks noChangeShapeType="1"/>
          </p:cNvSpPr>
          <p:nvPr/>
        </p:nvSpPr>
        <p:spPr bwMode="auto">
          <a:xfrm flipH="1">
            <a:off x="1524001" y="57880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2"/>
          <p:cNvSpPr>
            <a:spLocks noEditPoints="1"/>
          </p:cNvSpPr>
          <p:nvPr/>
        </p:nvSpPr>
        <p:spPr bwMode="auto">
          <a:xfrm>
            <a:off x="4902201" y="914400"/>
            <a:ext cx="1588" cy="5029200"/>
          </a:xfrm>
          <a:custGeom>
            <a:avLst/>
            <a:gdLst/>
            <a:ahLst/>
            <a:cxnLst>
              <a:cxn ang="0">
                <a:pos x="0" y="608"/>
              </a:cxn>
              <a:cxn ang="0">
                <a:pos x="0" y="596"/>
              </a:cxn>
              <a:cxn ang="0">
                <a:pos x="0" y="584"/>
              </a:cxn>
              <a:cxn ang="0">
                <a:pos x="0" y="572"/>
              </a:cxn>
              <a:cxn ang="0">
                <a:pos x="0" y="560"/>
              </a:cxn>
              <a:cxn ang="0">
                <a:pos x="0" y="548"/>
              </a:cxn>
              <a:cxn ang="0">
                <a:pos x="0" y="536"/>
              </a:cxn>
              <a:cxn ang="0">
                <a:pos x="0" y="524"/>
              </a:cxn>
              <a:cxn ang="0">
                <a:pos x="0" y="512"/>
              </a:cxn>
              <a:cxn ang="0">
                <a:pos x="0" y="500"/>
              </a:cxn>
              <a:cxn ang="0">
                <a:pos x="0" y="488"/>
              </a:cxn>
              <a:cxn ang="0">
                <a:pos x="0" y="476"/>
              </a:cxn>
              <a:cxn ang="0">
                <a:pos x="0" y="464"/>
              </a:cxn>
              <a:cxn ang="0">
                <a:pos x="0" y="452"/>
              </a:cxn>
              <a:cxn ang="0">
                <a:pos x="0" y="440"/>
              </a:cxn>
              <a:cxn ang="0">
                <a:pos x="0" y="428"/>
              </a:cxn>
              <a:cxn ang="0">
                <a:pos x="0" y="416"/>
              </a:cxn>
              <a:cxn ang="0">
                <a:pos x="0" y="404"/>
              </a:cxn>
              <a:cxn ang="0">
                <a:pos x="0" y="392"/>
              </a:cxn>
              <a:cxn ang="0">
                <a:pos x="0" y="380"/>
              </a:cxn>
              <a:cxn ang="0">
                <a:pos x="0" y="368"/>
              </a:cxn>
              <a:cxn ang="0">
                <a:pos x="0" y="356"/>
              </a:cxn>
              <a:cxn ang="0">
                <a:pos x="0" y="344"/>
              </a:cxn>
              <a:cxn ang="0">
                <a:pos x="0" y="332"/>
              </a:cxn>
              <a:cxn ang="0">
                <a:pos x="0" y="320"/>
              </a:cxn>
              <a:cxn ang="0">
                <a:pos x="0" y="308"/>
              </a:cxn>
              <a:cxn ang="0">
                <a:pos x="0" y="296"/>
              </a:cxn>
              <a:cxn ang="0">
                <a:pos x="0" y="284"/>
              </a:cxn>
              <a:cxn ang="0">
                <a:pos x="0" y="272"/>
              </a:cxn>
              <a:cxn ang="0">
                <a:pos x="0" y="260"/>
              </a:cxn>
              <a:cxn ang="0">
                <a:pos x="0" y="248"/>
              </a:cxn>
              <a:cxn ang="0">
                <a:pos x="0" y="236"/>
              </a:cxn>
              <a:cxn ang="0">
                <a:pos x="0" y="224"/>
              </a:cxn>
              <a:cxn ang="0">
                <a:pos x="0" y="212"/>
              </a:cxn>
              <a:cxn ang="0">
                <a:pos x="0" y="200"/>
              </a:cxn>
              <a:cxn ang="0">
                <a:pos x="0" y="188"/>
              </a:cxn>
              <a:cxn ang="0">
                <a:pos x="0" y="176"/>
              </a:cxn>
              <a:cxn ang="0">
                <a:pos x="0" y="164"/>
              </a:cxn>
              <a:cxn ang="0">
                <a:pos x="0" y="152"/>
              </a:cxn>
              <a:cxn ang="0">
                <a:pos x="0" y="140"/>
              </a:cxn>
              <a:cxn ang="0">
                <a:pos x="0" y="128"/>
              </a:cxn>
              <a:cxn ang="0">
                <a:pos x="0" y="116"/>
              </a:cxn>
              <a:cxn ang="0">
                <a:pos x="0" y="104"/>
              </a:cxn>
              <a:cxn ang="0">
                <a:pos x="0" y="92"/>
              </a:cxn>
              <a:cxn ang="0">
                <a:pos x="0" y="80"/>
              </a:cxn>
              <a:cxn ang="0">
                <a:pos x="0" y="68"/>
              </a:cxn>
              <a:cxn ang="0">
                <a:pos x="0" y="56"/>
              </a:cxn>
              <a:cxn ang="0">
                <a:pos x="0" y="44"/>
              </a:cxn>
              <a:cxn ang="0">
                <a:pos x="0" y="32"/>
              </a:cxn>
              <a:cxn ang="0">
                <a:pos x="0" y="20"/>
              </a:cxn>
              <a:cxn ang="0">
                <a:pos x="0" y="8"/>
              </a:cxn>
            </a:cxnLst>
            <a:rect l="0" t="0" r="r" b="b"/>
            <a:pathLst>
              <a:path h="616">
                <a:moveTo>
                  <a:pt x="0" y="612"/>
                </a:moveTo>
                <a:lnTo>
                  <a:pt x="0" y="608"/>
                </a:lnTo>
                <a:moveTo>
                  <a:pt x="0" y="604"/>
                </a:moveTo>
                <a:lnTo>
                  <a:pt x="0" y="600"/>
                </a:lnTo>
                <a:moveTo>
                  <a:pt x="0" y="596"/>
                </a:moveTo>
                <a:lnTo>
                  <a:pt x="0" y="592"/>
                </a:lnTo>
                <a:moveTo>
                  <a:pt x="0" y="588"/>
                </a:moveTo>
                <a:lnTo>
                  <a:pt x="0" y="584"/>
                </a:lnTo>
                <a:moveTo>
                  <a:pt x="0" y="580"/>
                </a:moveTo>
                <a:lnTo>
                  <a:pt x="0" y="576"/>
                </a:lnTo>
                <a:moveTo>
                  <a:pt x="0" y="572"/>
                </a:moveTo>
                <a:lnTo>
                  <a:pt x="0" y="568"/>
                </a:lnTo>
                <a:moveTo>
                  <a:pt x="0" y="564"/>
                </a:moveTo>
                <a:lnTo>
                  <a:pt x="0" y="560"/>
                </a:lnTo>
                <a:moveTo>
                  <a:pt x="0" y="556"/>
                </a:moveTo>
                <a:lnTo>
                  <a:pt x="0" y="552"/>
                </a:lnTo>
                <a:moveTo>
                  <a:pt x="0" y="548"/>
                </a:moveTo>
                <a:lnTo>
                  <a:pt x="0" y="544"/>
                </a:lnTo>
                <a:moveTo>
                  <a:pt x="0" y="540"/>
                </a:moveTo>
                <a:lnTo>
                  <a:pt x="0" y="536"/>
                </a:lnTo>
                <a:moveTo>
                  <a:pt x="0" y="532"/>
                </a:moveTo>
                <a:lnTo>
                  <a:pt x="0" y="528"/>
                </a:lnTo>
                <a:moveTo>
                  <a:pt x="0" y="524"/>
                </a:moveTo>
                <a:lnTo>
                  <a:pt x="0" y="520"/>
                </a:lnTo>
                <a:moveTo>
                  <a:pt x="0" y="516"/>
                </a:moveTo>
                <a:lnTo>
                  <a:pt x="0" y="512"/>
                </a:lnTo>
                <a:moveTo>
                  <a:pt x="0" y="508"/>
                </a:moveTo>
                <a:lnTo>
                  <a:pt x="0" y="504"/>
                </a:lnTo>
                <a:moveTo>
                  <a:pt x="0" y="500"/>
                </a:moveTo>
                <a:lnTo>
                  <a:pt x="0" y="496"/>
                </a:lnTo>
                <a:moveTo>
                  <a:pt x="0" y="492"/>
                </a:moveTo>
                <a:lnTo>
                  <a:pt x="0" y="488"/>
                </a:lnTo>
                <a:moveTo>
                  <a:pt x="0" y="484"/>
                </a:moveTo>
                <a:lnTo>
                  <a:pt x="0" y="480"/>
                </a:lnTo>
                <a:moveTo>
                  <a:pt x="0" y="476"/>
                </a:moveTo>
                <a:lnTo>
                  <a:pt x="0" y="472"/>
                </a:lnTo>
                <a:moveTo>
                  <a:pt x="0" y="468"/>
                </a:moveTo>
                <a:lnTo>
                  <a:pt x="0" y="464"/>
                </a:lnTo>
                <a:moveTo>
                  <a:pt x="0" y="460"/>
                </a:moveTo>
                <a:lnTo>
                  <a:pt x="0" y="456"/>
                </a:lnTo>
                <a:moveTo>
                  <a:pt x="0" y="452"/>
                </a:moveTo>
                <a:lnTo>
                  <a:pt x="0" y="448"/>
                </a:lnTo>
                <a:moveTo>
                  <a:pt x="0" y="444"/>
                </a:moveTo>
                <a:lnTo>
                  <a:pt x="0" y="440"/>
                </a:lnTo>
                <a:moveTo>
                  <a:pt x="0" y="436"/>
                </a:moveTo>
                <a:lnTo>
                  <a:pt x="0" y="432"/>
                </a:lnTo>
                <a:moveTo>
                  <a:pt x="0" y="428"/>
                </a:moveTo>
                <a:lnTo>
                  <a:pt x="0" y="424"/>
                </a:lnTo>
                <a:moveTo>
                  <a:pt x="0" y="420"/>
                </a:moveTo>
                <a:lnTo>
                  <a:pt x="0" y="416"/>
                </a:lnTo>
                <a:moveTo>
                  <a:pt x="0" y="412"/>
                </a:moveTo>
                <a:lnTo>
                  <a:pt x="0" y="408"/>
                </a:lnTo>
                <a:moveTo>
                  <a:pt x="0" y="404"/>
                </a:moveTo>
                <a:lnTo>
                  <a:pt x="0" y="400"/>
                </a:lnTo>
                <a:moveTo>
                  <a:pt x="0" y="396"/>
                </a:moveTo>
                <a:lnTo>
                  <a:pt x="0" y="392"/>
                </a:lnTo>
                <a:moveTo>
                  <a:pt x="0" y="388"/>
                </a:moveTo>
                <a:lnTo>
                  <a:pt x="0" y="384"/>
                </a:lnTo>
                <a:moveTo>
                  <a:pt x="0" y="380"/>
                </a:moveTo>
                <a:lnTo>
                  <a:pt x="0" y="376"/>
                </a:lnTo>
                <a:moveTo>
                  <a:pt x="0" y="372"/>
                </a:moveTo>
                <a:lnTo>
                  <a:pt x="0" y="368"/>
                </a:lnTo>
                <a:moveTo>
                  <a:pt x="0" y="364"/>
                </a:moveTo>
                <a:lnTo>
                  <a:pt x="0" y="360"/>
                </a:lnTo>
                <a:moveTo>
                  <a:pt x="0" y="356"/>
                </a:moveTo>
                <a:lnTo>
                  <a:pt x="0" y="352"/>
                </a:lnTo>
                <a:moveTo>
                  <a:pt x="0" y="348"/>
                </a:moveTo>
                <a:lnTo>
                  <a:pt x="0" y="344"/>
                </a:lnTo>
                <a:moveTo>
                  <a:pt x="0" y="340"/>
                </a:moveTo>
                <a:lnTo>
                  <a:pt x="0" y="336"/>
                </a:lnTo>
                <a:moveTo>
                  <a:pt x="0" y="332"/>
                </a:moveTo>
                <a:lnTo>
                  <a:pt x="0" y="328"/>
                </a:lnTo>
                <a:moveTo>
                  <a:pt x="0" y="324"/>
                </a:moveTo>
                <a:lnTo>
                  <a:pt x="0" y="320"/>
                </a:lnTo>
                <a:moveTo>
                  <a:pt x="0" y="316"/>
                </a:moveTo>
                <a:lnTo>
                  <a:pt x="0" y="312"/>
                </a:lnTo>
                <a:moveTo>
                  <a:pt x="0" y="308"/>
                </a:moveTo>
                <a:lnTo>
                  <a:pt x="0" y="304"/>
                </a:lnTo>
                <a:moveTo>
                  <a:pt x="0" y="300"/>
                </a:moveTo>
                <a:lnTo>
                  <a:pt x="0" y="296"/>
                </a:lnTo>
                <a:moveTo>
                  <a:pt x="0" y="292"/>
                </a:moveTo>
                <a:lnTo>
                  <a:pt x="0" y="288"/>
                </a:lnTo>
                <a:moveTo>
                  <a:pt x="0" y="284"/>
                </a:moveTo>
                <a:lnTo>
                  <a:pt x="0" y="280"/>
                </a:lnTo>
                <a:moveTo>
                  <a:pt x="0" y="276"/>
                </a:moveTo>
                <a:lnTo>
                  <a:pt x="0" y="272"/>
                </a:lnTo>
                <a:moveTo>
                  <a:pt x="0" y="268"/>
                </a:moveTo>
                <a:lnTo>
                  <a:pt x="0" y="264"/>
                </a:lnTo>
                <a:moveTo>
                  <a:pt x="0" y="260"/>
                </a:moveTo>
                <a:lnTo>
                  <a:pt x="0" y="256"/>
                </a:lnTo>
                <a:moveTo>
                  <a:pt x="0" y="252"/>
                </a:moveTo>
                <a:lnTo>
                  <a:pt x="0" y="248"/>
                </a:lnTo>
                <a:moveTo>
                  <a:pt x="0" y="244"/>
                </a:moveTo>
                <a:lnTo>
                  <a:pt x="0" y="240"/>
                </a:lnTo>
                <a:moveTo>
                  <a:pt x="0" y="236"/>
                </a:moveTo>
                <a:lnTo>
                  <a:pt x="0" y="232"/>
                </a:lnTo>
                <a:moveTo>
                  <a:pt x="0" y="228"/>
                </a:moveTo>
                <a:lnTo>
                  <a:pt x="0" y="224"/>
                </a:lnTo>
                <a:moveTo>
                  <a:pt x="0" y="220"/>
                </a:moveTo>
                <a:lnTo>
                  <a:pt x="0" y="216"/>
                </a:lnTo>
                <a:moveTo>
                  <a:pt x="0" y="212"/>
                </a:moveTo>
                <a:lnTo>
                  <a:pt x="0" y="208"/>
                </a:lnTo>
                <a:moveTo>
                  <a:pt x="0" y="204"/>
                </a:moveTo>
                <a:lnTo>
                  <a:pt x="0" y="200"/>
                </a:lnTo>
                <a:moveTo>
                  <a:pt x="0" y="196"/>
                </a:moveTo>
                <a:lnTo>
                  <a:pt x="0" y="192"/>
                </a:lnTo>
                <a:moveTo>
                  <a:pt x="0" y="188"/>
                </a:moveTo>
                <a:lnTo>
                  <a:pt x="0" y="184"/>
                </a:lnTo>
                <a:moveTo>
                  <a:pt x="0" y="180"/>
                </a:moveTo>
                <a:lnTo>
                  <a:pt x="0" y="176"/>
                </a:lnTo>
                <a:moveTo>
                  <a:pt x="0" y="172"/>
                </a:moveTo>
                <a:lnTo>
                  <a:pt x="0" y="168"/>
                </a:lnTo>
                <a:moveTo>
                  <a:pt x="0" y="164"/>
                </a:moveTo>
                <a:lnTo>
                  <a:pt x="0" y="160"/>
                </a:lnTo>
                <a:moveTo>
                  <a:pt x="0" y="156"/>
                </a:moveTo>
                <a:lnTo>
                  <a:pt x="0" y="152"/>
                </a:lnTo>
                <a:moveTo>
                  <a:pt x="0" y="148"/>
                </a:moveTo>
                <a:lnTo>
                  <a:pt x="0" y="144"/>
                </a:lnTo>
                <a:moveTo>
                  <a:pt x="0" y="140"/>
                </a:moveTo>
                <a:lnTo>
                  <a:pt x="0" y="136"/>
                </a:lnTo>
                <a:moveTo>
                  <a:pt x="0" y="132"/>
                </a:moveTo>
                <a:lnTo>
                  <a:pt x="0" y="128"/>
                </a:lnTo>
                <a:moveTo>
                  <a:pt x="0" y="124"/>
                </a:moveTo>
                <a:lnTo>
                  <a:pt x="0" y="120"/>
                </a:lnTo>
                <a:moveTo>
                  <a:pt x="0" y="116"/>
                </a:moveTo>
                <a:lnTo>
                  <a:pt x="0" y="112"/>
                </a:lnTo>
                <a:moveTo>
                  <a:pt x="0" y="108"/>
                </a:moveTo>
                <a:lnTo>
                  <a:pt x="0" y="104"/>
                </a:lnTo>
                <a:moveTo>
                  <a:pt x="0" y="100"/>
                </a:moveTo>
                <a:lnTo>
                  <a:pt x="0" y="96"/>
                </a:lnTo>
                <a:moveTo>
                  <a:pt x="0" y="92"/>
                </a:moveTo>
                <a:lnTo>
                  <a:pt x="0" y="88"/>
                </a:lnTo>
                <a:moveTo>
                  <a:pt x="0" y="84"/>
                </a:moveTo>
                <a:lnTo>
                  <a:pt x="0" y="80"/>
                </a:lnTo>
                <a:moveTo>
                  <a:pt x="0" y="76"/>
                </a:moveTo>
                <a:lnTo>
                  <a:pt x="0" y="72"/>
                </a:lnTo>
                <a:moveTo>
                  <a:pt x="0" y="68"/>
                </a:moveTo>
                <a:lnTo>
                  <a:pt x="0" y="64"/>
                </a:lnTo>
                <a:moveTo>
                  <a:pt x="0" y="60"/>
                </a:moveTo>
                <a:lnTo>
                  <a:pt x="0" y="56"/>
                </a:lnTo>
                <a:moveTo>
                  <a:pt x="0" y="52"/>
                </a:moveTo>
                <a:lnTo>
                  <a:pt x="0" y="48"/>
                </a:lnTo>
                <a:moveTo>
                  <a:pt x="0" y="44"/>
                </a:moveTo>
                <a:lnTo>
                  <a:pt x="0" y="40"/>
                </a:lnTo>
                <a:moveTo>
                  <a:pt x="0" y="36"/>
                </a:moveTo>
                <a:lnTo>
                  <a:pt x="0" y="32"/>
                </a:lnTo>
                <a:moveTo>
                  <a:pt x="0" y="28"/>
                </a:moveTo>
                <a:lnTo>
                  <a:pt x="0" y="24"/>
                </a:lnTo>
                <a:moveTo>
                  <a:pt x="0" y="20"/>
                </a:moveTo>
                <a:lnTo>
                  <a:pt x="0" y="16"/>
                </a:lnTo>
                <a:moveTo>
                  <a:pt x="0" y="12"/>
                </a:moveTo>
                <a:lnTo>
                  <a:pt x="0" y="8"/>
                </a:lnTo>
                <a:moveTo>
                  <a:pt x="0" y="4"/>
                </a:moveTo>
              </a:path>
            </a:pathLst>
          </a:cu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Line 81"/>
          <p:cNvSpPr>
            <a:spLocks noChangeShapeType="1"/>
          </p:cNvSpPr>
          <p:nvPr/>
        </p:nvSpPr>
        <p:spPr bwMode="auto">
          <a:xfrm>
            <a:off x="2160588" y="5976938"/>
            <a:ext cx="4570413"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Line 82"/>
          <p:cNvSpPr>
            <a:spLocks noChangeShapeType="1"/>
          </p:cNvSpPr>
          <p:nvPr/>
        </p:nvSpPr>
        <p:spPr bwMode="auto">
          <a:xfrm>
            <a:off x="21605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Line 83"/>
          <p:cNvSpPr>
            <a:spLocks noChangeShapeType="1"/>
          </p:cNvSpPr>
          <p:nvPr/>
        </p:nvSpPr>
        <p:spPr bwMode="auto">
          <a:xfrm>
            <a:off x="30749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Line 84"/>
          <p:cNvSpPr>
            <a:spLocks noChangeShapeType="1"/>
          </p:cNvSpPr>
          <p:nvPr/>
        </p:nvSpPr>
        <p:spPr bwMode="auto">
          <a:xfrm>
            <a:off x="39893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Line 85"/>
          <p:cNvSpPr>
            <a:spLocks noChangeShapeType="1"/>
          </p:cNvSpPr>
          <p:nvPr/>
        </p:nvSpPr>
        <p:spPr bwMode="auto">
          <a:xfrm>
            <a:off x="49022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Line 86"/>
          <p:cNvSpPr>
            <a:spLocks noChangeShapeType="1"/>
          </p:cNvSpPr>
          <p:nvPr/>
        </p:nvSpPr>
        <p:spPr bwMode="auto">
          <a:xfrm>
            <a:off x="58166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Line 87"/>
          <p:cNvSpPr>
            <a:spLocks noChangeShapeType="1"/>
          </p:cNvSpPr>
          <p:nvPr/>
        </p:nvSpPr>
        <p:spPr bwMode="auto">
          <a:xfrm>
            <a:off x="67310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Rectangle 88"/>
          <p:cNvSpPr>
            <a:spLocks noChangeArrowheads="1"/>
          </p:cNvSpPr>
          <p:nvPr/>
        </p:nvSpPr>
        <p:spPr bwMode="auto">
          <a:xfrm>
            <a:off x="20066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1" name="Rectangle 89"/>
          <p:cNvSpPr>
            <a:spLocks noChangeArrowheads="1"/>
          </p:cNvSpPr>
          <p:nvPr/>
        </p:nvSpPr>
        <p:spPr bwMode="auto">
          <a:xfrm>
            <a:off x="29210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2" name="Rectangle 90"/>
          <p:cNvSpPr>
            <a:spLocks noChangeArrowheads="1"/>
          </p:cNvSpPr>
          <p:nvPr/>
        </p:nvSpPr>
        <p:spPr bwMode="auto">
          <a:xfrm>
            <a:off x="3879851" y="6188075"/>
            <a:ext cx="2190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3" name="Rectangle 91"/>
          <p:cNvSpPr>
            <a:spLocks noChangeArrowheads="1"/>
          </p:cNvSpPr>
          <p:nvPr/>
        </p:nvSpPr>
        <p:spPr bwMode="auto">
          <a:xfrm>
            <a:off x="48212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4" name="Rectangle 92"/>
          <p:cNvSpPr>
            <a:spLocks noChangeArrowheads="1"/>
          </p:cNvSpPr>
          <p:nvPr/>
        </p:nvSpPr>
        <p:spPr bwMode="auto">
          <a:xfrm>
            <a:off x="57356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5" name="Rectangle 93"/>
          <p:cNvSpPr>
            <a:spLocks noChangeArrowheads="1"/>
          </p:cNvSpPr>
          <p:nvPr/>
        </p:nvSpPr>
        <p:spPr bwMode="auto">
          <a:xfrm>
            <a:off x="6605588" y="6188075"/>
            <a:ext cx="2508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6" name="Rectangle 94"/>
          <p:cNvSpPr>
            <a:spLocks noChangeArrowheads="1"/>
          </p:cNvSpPr>
          <p:nvPr/>
        </p:nvSpPr>
        <p:spPr bwMode="auto">
          <a:xfrm>
            <a:off x="1622426" y="914400"/>
            <a:ext cx="5646738" cy="5062538"/>
          </a:xfrm>
          <a:prstGeom prst="rect">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Line 97"/>
          <p:cNvSpPr>
            <a:spLocks noChangeShapeType="1"/>
          </p:cNvSpPr>
          <p:nvPr/>
        </p:nvSpPr>
        <p:spPr bwMode="auto">
          <a:xfrm flipV="1">
            <a:off x="1622426" y="1101725"/>
            <a:ext cx="1588" cy="4686300"/>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Line 98"/>
          <p:cNvSpPr>
            <a:spLocks noChangeShapeType="1"/>
          </p:cNvSpPr>
          <p:nvPr/>
        </p:nvSpPr>
        <p:spPr bwMode="auto">
          <a:xfrm flipH="1">
            <a:off x="1524001" y="57880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110"/>
          <p:cNvSpPr>
            <a:spLocks noEditPoints="1"/>
          </p:cNvSpPr>
          <p:nvPr/>
        </p:nvSpPr>
        <p:spPr bwMode="auto">
          <a:xfrm>
            <a:off x="4902201" y="914400"/>
            <a:ext cx="1588" cy="5029200"/>
          </a:xfrm>
          <a:custGeom>
            <a:avLst/>
            <a:gdLst/>
            <a:ahLst/>
            <a:cxnLst>
              <a:cxn ang="0">
                <a:pos x="0" y="608"/>
              </a:cxn>
              <a:cxn ang="0">
                <a:pos x="0" y="596"/>
              </a:cxn>
              <a:cxn ang="0">
                <a:pos x="0" y="584"/>
              </a:cxn>
              <a:cxn ang="0">
                <a:pos x="0" y="572"/>
              </a:cxn>
              <a:cxn ang="0">
                <a:pos x="0" y="560"/>
              </a:cxn>
              <a:cxn ang="0">
                <a:pos x="0" y="548"/>
              </a:cxn>
              <a:cxn ang="0">
                <a:pos x="0" y="536"/>
              </a:cxn>
              <a:cxn ang="0">
                <a:pos x="0" y="524"/>
              </a:cxn>
              <a:cxn ang="0">
                <a:pos x="0" y="512"/>
              </a:cxn>
              <a:cxn ang="0">
                <a:pos x="0" y="500"/>
              </a:cxn>
              <a:cxn ang="0">
                <a:pos x="0" y="488"/>
              </a:cxn>
              <a:cxn ang="0">
                <a:pos x="0" y="476"/>
              </a:cxn>
              <a:cxn ang="0">
                <a:pos x="0" y="464"/>
              </a:cxn>
              <a:cxn ang="0">
                <a:pos x="0" y="452"/>
              </a:cxn>
              <a:cxn ang="0">
                <a:pos x="0" y="440"/>
              </a:cxn>
              <a:cxn ang="0">
                <a:pos x="0" y="428"/>
              </a:cxn>
              <a:cxn ang="0">
                <a:pos x="0" y="416"/>
              </a:cxn>
              <a:cxn ang="0">
                <a:pos x="0" y="404"/>
              </a:cxn>
              <a:cxn ang="0">
                <a:pos x="0" y="392"/>
              </a:cxn>
              <a:cxn ang="0">
                <a:pos x="0" y="380"/>
              </a:cxn>
              <a:cxn ang="0">
                <a:pos x="0" y="368"/>
              </a:cxn>
              <a:cxn ang="0">
                <a:pos x="0" y="356"/>
              </a:cxn>
              <a:cxn ang="0">
                <a:pos x="0" y="344"/>
              </a:cxn>
              <a:cxn ang="0">
                <a:pos x="0" y="332"/>
              </a:cxn>
              <a:cxn ang="0">
                <a:pos x="0" y="320"/>
              </a:cxn>
              <a:cxn ang="0">
                <a:pos x="0" y="308"/>
              </a:cxn>
              <a:cxn ang="0">
                <a:pos x="0" y="296"/>
              </a:cxn>
              <a:cxn ang="0">
                <a:pos x="0" y="284"/>
              </a:cxn>
              <a:cxn ang="0">
                <a:pos x="0" y="272"/>
              </a:cxn>
              <a:cxn ang="0">
                <a:pos x="0" y="260"/>
              </a:cxn>
              <a:cxn ang="0">
                <a:pos x="0" y="248"/>
              </a:cxn>
              <a:cxn ang="0">
                <a:pos x="0" y="236"/>
              </a:cxn>
              <a:cxn ang="0">
                <a:pos x="0" y="224"/>
              </a:cxn>
              <a:cxn ang="0">
                <a:pos x="0" y="212"/>
              </a:cxn>
              <a:cxn ang="0">
                <a:pos x="0" y="200"/>
              </a:cxn>
              <a:cxn ang="0">
                <a:pos x="0" y="188"/>
              </a:cxn>
              <a:cxn ang="0">
                <a:pos x="0" y="176"/>
              </a:cxn>
              <a:cxn ang="0">
                <a:pos x="0" y="164"/>
              </a:cxn>
              <a:cxn ang="0">
                <a:pos x="0" y="152"/>
              </a:cxn>
              <a:cxn ang="0">
                <a:pos x="0" y="140"/>
              </a:cxn>
              <a:cxn ang="0">
                <a:pos x="0" y="128"/>
              </a:cxn>
              <a:cxn ang="0">
                <a:pos x="0" y="116"/>
              </a:cxn>
              <a:cxn ang="0">
                <a:pos x="0" y="104"/>
              </a:cxn>
              <a:cxn ang="0">
                <a:pos x="0" y="92"/>
              </a:cxn>
              <a:cxn ang="0">
                <a:pos x="0" y="80"/>
              </a:cxn>
              <a:cxn ang="0">
                <a:pos x="0" y="68"/>
              </a:cxn>
              <a:cxn ang="0">
                <a:pos x="0" y="56"/>
              </a:cxn>
              <a:cxn ang="0">
                <a:pos x="0" y="44"/>
              </a:cxn>
              <a:cxn ang="0">
                <a:pos x="0" y="32"/>
              </a:cxn>
              <a:cxn ang="0">
                <a:pos x="0" y="20"/>
              </a:cxn>
              <a:cxn ang="0">
                <a:pos x="0" y="8"/>
              </a:cxn>
            </a:cxnLst>
            <a:rect l="0" t="0" r="r" b="b"/>
            <a:pathLst>
              <a:path h="616">
                <a:moveTo>
                  <a:pt x="0" y="612"/>
                </a:moveTo>
                <a:lnTo>
                  <a:pt x="0" y="608"/>
                </a:lnTo>
                <a:moveTo>
                  <a:pt x="0" y="604"/>
                </a:moveTo>
                <a:lnTo>
                  <a:pt x="0" y="600"/>
                </a:lnTo>
                <a:moveTo>
                  <a:pt x="0" y="596"/>
                </a:moveTo>
                <a:lnTo>
                  <a:pt x="0" y="592"/>
                </a:lnTo>
                <a:moveTo>
                  <a:pt x="0" y="588"/>
                </a:moveTo>
                <a:lnTo>
                  <a:pt x="0" y="584"/>
                </a:lnTo>
                <a:moveTo>
                  <a:pt x="0" y="580"/>
                </a:moveTo>
                <a:lnTo>
                  <a:pt x="0" y="576"/>
                </a:lnTo>
                <a:moveTo>
                  <a:pt x="0" y="572"/>
                </a:moveTo>
                <a:lnTo>
                  <a:pt x="0" y="568"/>
                </a:lnTo>
                <a:moveTo>
                  <a:pt x="0" y="564"/>
                </a:moveTo>
                <a:lnTo>
                  <a:pt x="0" y="560"/>
                </a:lnTo>
                <a:moveTo>
                  <a:pt x="0" y="556"/>
                </a:moveTo>
                <a:lnTo>
                  <a:pt x="0" y="552"/>
                </a:lnTo>
                <a:moveTo>
                  <a:pt x="0" y="548"/>
                </a:moveTo>
                <a:lnTo>
                  <a:pt x="0" y="544"/>
                </a:lnTo>
                <a:moveTo>
                  <a:pt x="0" y="540"/>
                </a:moveTo>
                <a:lnTo>
                  <a:pt x="0" y="536"/>
                </a:lnTo>
                <a:moveTo>
                  <a:pt x="0" y="532"/>
                </a:moveTo>
                <a:lnTo>
                  <a:pt x="0" y="528"/>
                </a:lnTo>
                <a:moveTo>
                  <a:pt x="0" y="524"/>
                </a:moveTo>
                <a:lnTo>
                  <a:pt x="0" y="520"/>
                </a:lnTo>
                <a:moveTo>
                  <a:pt x="0" y="516"/>
                </a:moveTo>
                <a:lnTo>
                  <a:pt x="0" y="512"/>
                </a:lnTo>
                <a:moveTo>
                  <a:pt x="0" y="508"/>
                </a:moveTo>
                <a:lnTo>
                  <a:pt x="0" y="504"/>
                </a:lnTo>
                <a:moveTo>
                  <a:pt x="0" y="500"/>
                </a:moveTo>
                <a:lnTo>
                  <a:pt x="0" y="496"/>
                </a:lnTo>
                <a:moveTo>
                  <a:pt x="0" y="492"/>
                </a:moveTo>
                <a:lnTo>
                  <a:pt x="0" y="488"/>
                </a:lnTo>
                <a:moveTo>
                  <a:pt x="0" y="484"/>
                </a:moveTo>
                <a:lnTo>
                  <a:pt x="0" y="480"/>
                </a:lnTo>
                <a:moveTo>
                  <a:pt x="0" y="476"/>
                </a:moveTo>
                <a:lnTo>
                  <a:pt x="0" y="472"/>
                </a:lnTo>
                <a:moveTo>
                  <a:pt x="0" y="468"/>
                </a:moveTo>
                <a:lnTo>
                  <a:pt x="0" y="464"/>
                </a:lnTo>
                <a:moveTo>
                  <a:pt x="0" y="460"/>
                </a:moveTo>
                <a:lnTo>
                  <a:pt x="0" y="456"/>
                </a:lnTo>
                <a:moveTo>
                  <a:pt x="0" y="452"/>
                </a:moveTo>
                <a:lnTo>
                  <a:pt x="0" y="448"/>
                </a:lnTo>
                <a:moveTo>
                  <a:pt x="0" y="444"/>
                </a:moveTo>
                <a:lnTo>
                  <a:pt x="0" y="440"/>
                </a:lnTo>
                <a:moveTo>
                  <a:pt x="0" y="436"/>
                </a:moveTo>
                <a:lnTo>
                  <a:pt x="0" y="432"/>
                </a:lnTo>
                <a:moveTo>
                  <a:pt x="0" y="428"/>
                </a:moveTo>
                <a:lnTo>
                  <a:pt x="0" y="424"/>
                </a:lnTo>
                <a:moveTo>
                  <a:pt x="0" y="420"/>
                </a:moveTo>
                <a:lnTo>
                  <a:pt x="0" y="416"/>
                </a:lnTo>
                <a:moveTo>
                  <a:pt x="0" y="412"/>
                </a:moveTo>
                <a:lnTo>
                  <a:pt x="0" y="408"/>
                </a:lnTo>
                <a:moveTo>
                  <a:pt x="0" y="404"/>
                </a:moveTo>
                <a:lnTo>
                  <a:pt x="0" y="400"/>
                </a:lnTo>
                <a:moveTo>
                  <a:pt x="0" y="396"/>
                </a:moveTo>
                <a:lnTo>
                  <a:pt x="0" y="392"/>
                </a:lnTo>
                <a:moveTo>
                  <a:pt x="0" y="388"/>
                </a:moveTo>
                <a:lnTo>
                  <a:pt x="0" y="384"/>
                </a:lnTo>
                <a:moveTo>
                  <a:pt x="0" y="380"/>
                </a:moveTo>
                <a:lnTo>
                  <a:pt x="0" y="376"/>
                </a:lnTo>
                <a:moveTo>
                  <a:pt x="0" y="372"/>
                </a:moveTo>
                <a:lnTo>
                  <a:pt x="0" y="368"/>
                </a:lnTo>
                <a:moveTo>
                  <a:pt x="0" y="364"/>
                </a:moveTo>
                <a:lnTo>
                  <a:pt x="0" y="360"/>
                </a:lnTo>
                <a:moveTo>
                  <a:pt x="0" y="356"/>
                </a:moveTo>
                <a:lnTo>
                  <a:pt x="0" y="352"/>
                </a:lnTo>
                <a:moveTo>
                  <a:pt x="0" y="348"/>
                </a:moveTo>
                <a:lnTo>
                  <a:pt x="0" y="344"/>
                </a:lnTo>
                <a:moveTo>
                  <a:pt x="0" y="340"/>
                </a:moveTo>
                <a:lnTo>
                  <a:pt x="0" y="336"/>
                </a:lnTo>
                <a:moveTo>
                  <a:pt x="0" y="332"/>
                </a:moveTo>
                <a:lnTo>
                  <a:pt x="0" y="328"/>
                </a:lnTo>
                <a:moveTo>
                  <a:pt x="0" y="324"/>
                </a:moveTo>
                <a:lnTo>
                  <a:pt x="0" y="320"/>
                </a:lnTo>
                <a:moveTo>
                  <a:pt x="0" y="316"/>
                </a:moveTo>
                <a:lnTo>
                  <a:pt x="0" y="312"/>
                </a:lnTo>
                <a:moveTo>
                  <a:pt x="0" y="308"/>
                </a:moveTo>
                <a:lnTo>
                  <a:pt x="0" y="304"/>
                </a:lnTo>
                <a:moveTo>
                  <a:pt x="0" y="300"/>
                </a:moveTo>
                <a:lnTo>
                  <a:pt x="0" y="296"/>
                </a:lnTo>
                <a:moveTo>
                  <a:pt x="0" y="292"/>
                </a:moveTo>
                <a:lnTo>
                  <a:pt x="0" y="288"/>
                </a:lnTo>
                <a:moveTo>
                  <a:pt x="0" y="284"/>
                </a:moveTo>
                <a:lnTo>
                  <a:pt x="0" y="280"/>
                </a:lnTo>
                <a:moveTo>
                  <a:pt x="0" y="276"/>
                </a:moveTo>
                <a:lnTo>
                  <a:pt x="0" y="272"/>
                </a:lnTo>
                <a:moveTo>
                  <a:pt x="0" y="268"/>
                </a:moveTo>
                <a:lnTo>
                  <a:pt x="0" y="264"/>
                </a:lnTo>
                <a:moveTo>
                  <a:pt x="0" y="260"/>
                </a:moveTo>
                <a:lnTo>
                  <a:pt x="0" y="256"/>
                </a:lnTo>
                <a:moveTo>
                  <a:pt x="0" y="252"/>
                </a:moveTo>
                <a:lnTo>
                  <a:pt x="0" y="248"/>
                </a:lnTo>
                <a:moveTo>
                  <a:pt x="0" y="244"/>
                </a:moveTo>
                <a:lnTo>
                  <a:pt x="0" y="240"/>
                </a:lnTo>
                <a:moveTo>
                  <a:pt x="0" y="236"/>
                </a:moveTo>
                <a:lnTo>
                  <a:pt x="0" y="232"/>
                </a:lnTo>
                <a:moveTo>
                  <a:pt x="0" y="228"/>
                </a:moveTo>
                <a:lnTo>
                  <a:pt x="0" y="224"/>
                </a:lnTo>
                <a:moveTo>
                  <a:pt x="0" y="220"/>
                </a:moveTo>
                <a:lnTo>
                  <a:pt x="0" y="216"/>
                </a:lnTo>
                <a:moveTo>
                  <a:pt x="0" y="212"/>
                </a:moveTo>
                <a:lnTo>
                  <a:pt x="0" y="208"/>
                </a:lnTo>
                <a:moveTo>
                  <a:pt x="0" y="204"/>
                </a:moveTo>
                <a:lnTo>
                  <a:pt x="0" y="200"/>
                </a:lnTo>
                <a:moveTo>
                  <a:pt x="0" y="196"/>
                </a:moveTo>
                <a:lnTo>
                  <a:pt x="0" y="192"/>
                </a:lnTo>
                <a:moveTo>
                  <a:pt x="0" y="188"/>
                </a:moveTo>
                <a:lnTo>
                  <a:pt x="0" y="184"/>
                </a:lnTo>
                <a:moveTo>
                  <a:pt x="0" y="180"/>
                </a:moveTo>
                <a:lnTo>
                  <a:pt x="0" y="176"/>
                </a:lnTo>
                <a:moveTo>
                  <a:pt x="0" y="172"/>
                </a:moveTo>
                <a:lnTo>
                  <a:pt x="0" y="168"/>
                </a:lnTo>
                <a:moveTo>
                  <a:pt x="0" y="164"/>
                </a:moveTo>
                <a:lnTo>
                  <a:pt x="0" y="160"/>
                </a:lnTo>
                <a:moveTo>
                  <a:pt x="0" y="156"/>
                </a:moveTo>
                <a:lnTo>
                  <a:pt x="0" y="152"/>
                </a:lnTo>
                <a:moveTo>
                  <a:pt x="0" y="148"/>
                </a:moveTo>
                <a:lnTo>
                  <a:pt x="0" y="144"/>
                </a:lnTo>
                <a:moveTo>
                  <a:pt x="0" y="140"/>
                </a:moveTo>
                <a:lnTo>
                  <a:pt x="0" y="136"/>
                </a:lnTo>
                <a:moveTo>
                  <a:pt x="0" y="132"/>
                </a:moveTo>
                <a:lnTo>
                  <a:pt x="0" y="128"/>
                </a:lnTo>
                <a:moveTo>
                  <a:pt x="0" y="124"/>
                </a:moveTo>
                <a:lnTo>
                  <a:pt x="0" y="120"/>
                </a:lnTo>
                <a:moveTo>
                  <a:pt x="0" y="116"/>
                </a:moveTo>
                <a:lnTo>
                  <a:pt x="0" y="112"/>
                </a:lnTo>
                <a:moveTo>
                  <a:pt x="0" y="108"/>
                </a:moveTo>
                <a:lnTo>
                  <a:pt x="0" y="104"/>
                </a:lnTo>
                <a:moveTo>
                  <a:pt x="0" y="100"/>
                </a:moveTo>
                <a:lnTo>
                  <a:pt x="0" y="96"/>
                </a:lnTo>
                <a:moveTo>
                  <a:pt x="0" y="92"/>
                </a:moveTo>
                <a:lnTo>
                  <a:pt x="0" y="88"/>
                </a:lnTo>
                <a:moveTo>
                  <a:pt x="0" y="84"/>
                </a:moveTo>
                <a:lnTo>
                  <a:pt x="0" y="80"/>
                </a:lnTo>
                <a:moveTo>
                  <a:pt x="0" y="76"/>
                </a:moveTo>
                <a:lnTo>
                  <a:pt x="0" y="72"/>
                </a:lnTo>
                <a:moveTo>
                  <a:pt x="0" y="68"/>
                </a:moveTo>
                <a:lnTo>
                  <a:pt x="0" y="64"/>
                </a:lnTo>
                <a:moveTo>
                  <a:pt x="0" y="60"/>
                </a:moveTo>
                <a:lnTo>
                  <a:pt x="0" y="56"/>
                </a:lnTo>
                <a:moveTo>
                  <a:pt x="0" y="52"/>
                </a:moveTo>
                <a:lnTo>
                  <a:pt x="0" y="48"/>
                </a:lnTo>
                <a:moveTo>
                  <a:pt x="0" y="44"/>
                </a:moveTo>
                <a:lnTo>
                  <a:pt x="0" y="40"/>
                </a:lnTo>
                <a:moveTo>
                  <a:pt x="0" y="36"/>
                </a:moveTo>
                <a:lnTo>
                  <a:pt x="0" y="32"/>
                </a:lnTo>
                <a:moveTo>
                  <a:pt x="0" y="28"/>
                </a:moveTo>
                <a:lnTo>
                  <a:pt x="0" y="24"/>
                </a:lnTo>
                <a:moveTo>
                  <a:pt x="0" y="20"/>
                </a:moveTo>
                <a:lnTo>
                  <a:pt x="0" y="16"/>
                </a:lnTo>
                <a:moveTo>
                  <a:pt x="0" y="12"/>
                </a:moveTo>
                <a:lnTo>
                  <a:pt x="0" y="8"/>
                </a:lnTo>
                <a:moveTo>
                  <a:pt x="0" y="4"/>
                </a:moveTo>
              </a:path>
            </a:pathLst>
          </a:cu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Line 119"/>
          <p:cNvSpPr>
            <a:spLocks noChangeShapeType="1"/>
          </p:cNvSpPr>
          <p:nvPr/>
        </p:nvSpPr>
        <p:spPr bwMode="auto">
          <a:xfrm>
            <a:off x="2160588" y="5976938"/>
            <a:ext cx="4570413"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Line 120"/>
          <p:cNvSpPr>
            <a:spLocks noChangeShapeType="1"/>
          </p:cNvSpPr>
          <p:nvPr/>
        </p:nvSpPr>
        <p:spPr bwMode="auto">
          <a:xfrm>
            <a:off x="21605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Line 121"/>
          <p:cNvSpPr>
            <a:spLocks noChangeShapeType="1"/>
          </p:cNvSpPr>
          <p:nvPr/>
        </p:nvSpPr>
        <p:spPr bwMode="auto">
          <a:xfrm>
            <a:off x="30749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Line 122"/>
          <p:cNvSpPr>
            <a:spLocks noChangeShapeType="1"/>
          </p:cNvSpPr>
          <p:nvPr/>
        </p:nvSpPr>
        <p:spPr bwMode="auto">
          <a:xfrm>
            <a:off x="39893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Line 123"/>
          <p:cNvSpPr>
            <a:spLocks noChangeShapeType="1"/>
          </p:cNvSpPr>
          <p:nvPr/>
        </p:nvSpPr>
        <p:spPr bwMode="auto">
          <a:xfrm>
            <a:off x="49022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Line 124"/>
          <p:cNvSpPr>
            <a:spLocks noChangeShapeType="1"/>
          </p:cNvSpPr>
          <p:nvPr/>
        </p:nvSpPr>
        <p:spPr bwMode="auto">
          <a:xfrm>
            <a:off x="58166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Line 125"/>
          <p:cNvSpPr>
            <a:spLocks noChangeShapeType="1"/>
          </p:cNvSpPr>
          <p:nvPr/>
        </p:nvSpPr>
        <p:spPr bwMode="auto">
          <a:xfrm>
            <a:off x="67310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Rectangle 126"/>
          <p:cNvSpPr>
            <a:spLocks noChangeArrowheads="1"/>
          </p:cNvSpPr>
          <p:nvPr/>
        </p:nvSpPr>
        <p:spPr bwMode="auto">
          <a:xfrm>
            <a:off x="20066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0" name="Rectangle 127"/>
          <p:cNvSpPr>
            <a:spLocks noChangeArrowheads="1"/>
          </p:cNvSpPr>
          <p:nvPr/>
        </p:nvSpPr>
        <p:spPr bwMode="auto">
          <a:xfrm>
            <a:off x="29210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1" name="Rectangle 128"/>
          <p:cNvSpPr>
            <a:spLocks noChangeArrowheads="1"/>
          </p:cNvSpPr>
          <p:nvPr/>
        </p:nvSpPr>
        <p:spPr bwMode="auto">
          <a:xfrm>
            <a:off x="3879851" y="6188075"/>
            <a:ext cx="2190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2" name="Rectangle 129"/>
          <p:cNvSpPr>
            <a:spLocks noChangeArrowheads="1"/>
          </p:cNvSpPr>
          <p:nvPr/>
        </p:nvSpPr>
        <p:spPr bwMode="auto">
          <a:xfrm>
            <a:off x="48212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3" name="Rectangle 130"/>
          <p:cNvSpPr>
            <a:spLocks noChangeArrowheads="1"/>
          </p:cNvSpPr>
          <p:nvPr/>
        </p:nvSpPr>
        <p:spPr bwMode="auto">
          <a:xfrm>
            <a:off x="57356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4" name="Rectangle 131"/>
          <p:cNvSpPr>
            <a:spLocks noChangeArrowheads="1"/>
          </p:cNvSpPr>
          <p:nvPr/>
        </p:nvSpPr>
        <p:spPr bwMode="auto">
          <a:xfrm>
            <a:off x="6605588" y="6188075"/>
            <a:ext cx="2508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5" name="Rectangle 132"/>
          <p:cNvSpPr>
            <a:spLocks noChangeArrowheads="1"/>
          </p:cNvSpPr>
          <p:nvPr/>
        </p:nvSpPr>
        <p:spPr bwMode="auto">
          <a:xfrm>
            <a:off x="1622426" y="914400"/>
            <a:ext cx="5646738" cy="5062538"/>
          </a:xfrm>
          <a:prstGeom prst="rect">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Line 135"/>
          <p:cNvSpPr>
            <a:spLocks noChangeShapeType="1"/>
          </p:cNvSpPr>
          <p:nvPr/>
        </p:nvSpPr>
        <p:spPr bwMode="auto">
          <a:xfrm flipV="1">
            <a:off x="1622426" y="1101725"/>
            <a:ext cx="1588" cy="4686300"/>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Line 136"/>
          <p:cNvSpPr>
            <a:spLocks noChangeShapeType="1"/>
          </p:cNvSpPr>
          <p:nvPr/>
        </p:nvSpPr>
        <p:spPr bwMode="auto">
          <a:xfrm flipH="1">
            <a:off x="1524001" y="57880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148"/>
          <p:cNvSpPr>
            <a:spLocks noEditPoints="1"/>
          </p:cNvSpPr>
          <p:nvPr/>
        </p:nvSpPr>
        <p:spPr bwMode="auto">
          <a:xfrm>
            <a:off x="4902201" y="914400"/>
            <a:ext cx="1588" cy="5029200"/>
          </a:xfrm>
          <a:custGeom>
            <a:avLst/>
            <a:gdLst/>
            <a:ahLst/>
            <a:cxnLst>
              <a:cxn ang="0">
                <a:pos x="0" y="608"/>
              </a:cxn>
              <a:cxn ang="0">
                <a:pos x="0" y="596"/>
              </a:cxn>
              <a:cxn ang="0">
                <a:pos x="0" y="584"/>
              </a:cxn>
              <a:cxn ang="0">
                <a:pos x="0" y="572"/>
              </a:cxn>
              <a:cxn ang="0">
                <a:pos x="0" y="560"/>
              </a:cxn>
              <a:cxn ang="0">
                <a:pos x="0" y="548"/>
              </a:cxn>
              <a:cxn ang="0">
                <a:pos x="0" y="536"/>
              </a:cxn>
              <a:cxn ang="0">
                <a:pos x="0" y="524"/>
              </a:cxn>
              <a:cxn ang="0">
                <a:pos x="0" y="512"/>
              </a:cxn>
              <a:cxn ang="0">
                <a:pos x="0" y="500"/>
              </a:cxn>
              <a:cxn ang="0">
                <a:pos x="0" y="488"/>
              </a:cxn>
              <a:cxn ang="0">
                <a:pos x="0" y="476"/>
              </a:cxn>
              <a:cxn ang="0">
                <a:pos x="0" y="464"/>
              </a:cxn>
              <a:cxn ang="0">
                <a:pos x="0" y="452"/>
              </a:cxn>
              <a:cxn ang="0">
                <a:pos x="0" y="440"/>
              </a:cxn>
              <a:cxn ang="0">
                <a:pos x="0" y="428"/>
              </a:cxn>
              <a:cxn ang="0">
                <a:pos x="0" y="416"/>
              </a:cxn>
              <a:cxn ang="0">
                <a:pos x="0" y="404"/>
              </a:cxn>
              <a:cxn ang="0">
                <a:pos x="0" y="392"/>
              </a:cxn>
              <a:cxn ang="0">
                <a:pos x="0" y="380"/>
              </a:cxn>
              <a:cxn ang="0">
                <a:pos x="0" y="368"/>
              </a:cxn>
              <a:cxn ang="0">
                <a:pos x="0" y="356"/>
              </a:cxn>
              <a:cxn ang="0">
                <a:pos x="0" y="344"/>
              </a:cxn>
              <a:cxn ang="0">
                <a:pos x="0" y="332"/>
              </a:cxn>
              <a:cxn ang="0">
                <a:pos x="0" y="320"/>
              </a:cxn>
              <a:cxn ang="0">
                <a:pos x="0" y="308"/>
              </a:cxn>
              <a:cxn ang="0">
                <a:pos x="0" y="296"/>
              </a:cxn>
              <a:cxn ang="0">
                <a:pos x="0" y="284"/>
              </a:cxn>
              <a:cxn ang="0">
                <a:pos x="0" y="272"/>
              </a:cxn>
              <a:cxn ang="0">
                <a:pos x="0" y="260"/>
              </a:cxn>
              <a:cxn ang="0">
                <a:pos x="0" y="248"/>
              </a:cxn>
              <a:cxn ang="0">
                <a:pos x="0" y="236"/>
              </a:cxn>
              <a:cxn ang="0">
                <a:pos x="0" y="224"/>
              </a:cxn>
              <a:cxn ang="0">
                <a:pos x="0" y="212"/>
              </a:cxn>
              <a:cxn ang="0">
                <a:pos x="0" y="200"/>
              </a:cxn>
              <a:cxn ang="0">
                <a:pos x="0" y="188"/>
              </a:cxn>
              <a:cxn ang="0">
                <a:pos x="0" y="176"/>
              </a:cxn>
              <a:cxn ang="0">
                <a:pos x="0" y="164"/>
              </a:cxn>
              <a:cxn ang="0">
                <a:pos x="0" y="152"/>
              </a:cxn>
              <a:cxn ang="0">
                <a:pos x="0" y="140"/>
              </a:cxn>
              <a:cxn ang="0">
                <a:pos x="0" y="128"/>
              </a:cxn>
              <a:cxn ang="0">
                <a:pos x="0" y="116"/>
              </a:cxn>
              <a:cxn ang="0">
                <a:pos x="0" y="104"/>
              </a:cxn>
              <a:cxn ang="0">
                <a:pos x="0" y="92"/>
              </a:cxn>
              <a:cxn ang="0">
                <a:pos x="0" y="80"/>
              </a:cxn>
              <a:cxn ang="0">
                <a:pos x="0" y="68"/>
              </a:cxn>
              <a:cxn ang="0">
                <a:pos x="0" y="56"/>
              </a:cxn>
              <a:cxn ang="0">
                <a:pos x="0" y="44"/>
              </a:cxn>
              <a:cxn ang="0">
                <a:pos x="0" y="32"/>
              </a:cxn>
              <a:cxn ang="0">
                <a:pos x="0" y="20"/>
              </a:cxn>
              <a:cxn ang="0">
                <a:pos x="0" y="8"/>
              </a:cxn>
            </a:cxnLst>
            <a:rect l="0" t="0" r="r" b="b"/>
            <a:pathLst>
              <a:path h="616">
                <a:moveTo>
                  <a:pt x="0" y="612"/>
                </a:moveTo>
                <a:lnTo>
                  <a:pt x="0" y="608"/>
                </a:lnTo>
                <a:moveTo>
                  <a:pt x="0" y="604"/>
                </a:moveTo>
                <a:lnTo>
                  <a:pt x="0" y="600"/>
                </a:lnTo>
                <a:moveTo>
                  <a:pt x="0" y="596"/>
                </a:moveTo>
                <a:lnTo>
                  <a:pt x="0" y="592"/>
                </a:lnTo>
                <a:moveTo>
                  <a:pt x="0" y="588"/>
                </a:moveTo>
                <a:lnTo>
                  <a:pt x="0" y="584"/>
                </a:lnTo>
                <a:moveTo>
                  <a:pt x="0" y="580"/>
                </a:moveTo>
                <a:lnTo>
                  <a:pt x="0" y="576"/>
                </a:lnTo>
                <a:moveTo>
                  <a:pt x="0" y="572"/>
                </a:moveTo>
                <a:lnTo>
                  <a:pt x="0" y="568"/>
                </a:lnTo>
                <a:moveTo>
                  <a:pt x="0" y="564"/>
                </a:moveTo>
                <a:lnTo>
                  <a:pt x="0" y="560"/>
                </a:lnTo>
                <a:moveTo>
                  <a:pt x="0" y="556"/>
                </a:moveTo>
                <a:lnTo>
                  <a:pt x="0" y="552"/>
                </a:lnTo>
                <a:moveTo>
                  <a:pt x="0" y="548"/>
                </a:moveTo>
                <a:lnTo>
                  <a:pt x="0" y="544"/>
                </a:lnTo>
                <a:moveTo>
                  <a:pt x="0" y="540"/>
                </a:moveTo>
                <a:lnTo>
                  <a:pt x="0" y="536"/>
                </a:lnTo>
                <a:moveTo>
                  <a:pt x="0" y="532"/>
                </a:moveTo>
                <a:lnTo>
                  <a:pt x="0" y="528"/>
                </a:lnTo>
                <a:moveTo>
                  <a:pt x="0" y="524"/>
                </a:moveTo>
                <a:lnTo>
                  <a:pt x="0" y="520"/>
                </a:lnTo>
                <a:moveTo>
                  <a:pt x="0" y="516"/>
                </a:moveTo>
                <a:lnTo>
                  <a:pt x="0" y="512"/>
                </a:lnTo>
                <a:moveTo>
                  <a:pt x="0" y="508"/>
                </a:moveTo>
                <a:lnTo>
                  <a:pt x="0" y="504"/>
                </a:lnTo>
                <a:moveTo>
                  <a:pt x="0" y="500"/>
                </a:moveTo>
                <a:lnTo>
                  <a:pt x="0" y="496"/>
                </a:lnTo>
                <a:moveTo>
                  <a:pt x="0" y="492"/>
                </a:moveTo>
                <a:lnTo>
                  <a:pt x="0" y="488"/>
                </a:lnTo>
                <a:moveTo>
                  <a:pt x="0" y="484"/>
                </a:moveTo>
                <a:lnTo>
                  <a:pt x="0" y="480"/>
                </a:lnTo>
                <a:moveTo>
                  <a:pt x="0" y="476"/>
                </a:moveTo>
                <a:lnTo>
                  <a:pt x="0" y="472"/>
                </a:lnTo>
                <a:moveTo>
                  <a:pt x="0" y="468"/>
                </a:moveTo>
                <a:lnTo>
                  <a:pt x="0" y="464"/>
                </a:lnTo>
                <a:moveTo>
                  <a:pt x="0" y="460"/>
                </a:moveTo>
                <a:lnTo>
                  <a:pt x="0" y="456"/>
                </a:lnTo>
                <a:moveTo>
                  <a:pt x="0" y="452"/>
                </a:moveTo>
                <a:lnTo>
                  <a:pt x="0" y="448"/>
                </a:lnTo>
                <a:moveTo>
                  <a:pt x="0" y="444"/>
                </a:moveTo>
                <a:lnTo>
                  <a:pt x="0" y="440"/>
                </a:lnTo>
                <a:moveTo>
                  <a:pt x="0" y="436"/>
                </a:moveTo>
                <a:lnTo>
                  <a:pt x="0" y="432"/>
                </a:lnTo>
                <a:moveTo>
                  <a:pt x="0" y="428"/>
                </a:moveTo>
                <a:lnTo>
                  <a:pt x="0" y="424"/>
                </a:lnTo>
                <a:moveTo>
                  <a:pt x="0" y="420"/>
                </a:moveTo>
                <a:lnTo>
                  <a:pt x="0" y="416"/>
                </a:lnTo>
                <a:moveTo>
                  <a:pt x="0" y="412"/>
                </a:moveTo>
                <a:lnTo>
                  <a:pt x="0" y="408"/>
                </a:lnTo>
                <a:moveTo>
                  <a:pt x="0" y="404"/>
                </a:moveTo>
                <a:lnTo>
                  <a:pt x="0" y="400"/>
                </a:lnTo>
                <a:moveTo>
                  <a:pt x="0" y="396"/>
                </a:moveTo>
                <a:lnTo>
                  <a:pt x="0" y="392"/>
                </a:lnTo>
                <a:moveTo>
                  <a:pt x="0" y="388"/>
                </a:moveTo>
                <a:lnTo>
                  <a:pt x="0" y="384"/>
                </a:lnTo>
                <a:moveTo>
                  <a:pt x="0" y="380"/>
                </a:moveTo>
                <a:lnTo>
                  <a:pt x="0" y="376"/>
                </a:lnTo>
                <a:moveTo>
                  <a:pt x="0" y="372"/>
                </a:moveTo>
                <a:lnTo>
                  <a:pt x="0" y="368"/>
                </a:lnTo>
                <a:moveTo>
                  <a:pt x="0" y="364"/>
                </a:moveTo>
                <a:lnTo>
                  <a:pt x="0" y="360"/>
                </a:lnTo>
                <a:moveTo>
                  <a:pt x="0" y="356"/>
                </a:moveTo>
                <a:lnTo>
                  <a:pt x="0" y="352"/>
                </a:lnTo>
                <a:moveTo>
                  <a:pt x="0" y="348"/>
                </a:moveTo>
                <a:lnTo>
                  <a:pt x="0" y="344"/>
                </a:lnTo>
                <a:moveTo>
                  <a:pt x="0" y="340"/>
                </a:moveTo>
                <a:lnTo>
                  <a:pt x="0" y="336"/>
                </a:lnTo>
                <a:moveTo>
                  <a:pt x="0" y="332"/>
                </a:moveTo>
                <a:lnTo>
                  <a:pt x="0" y="328"/>
                </a:lnTo>
                <a:moveTo>
                  <a:pt x="0" y="324"/>
                </a:moveTo>
                <a:lnTo>
                  <a:pt x="0" y="320"/>
                </a:lnTo>
                <a:moveTo>
                  <a:pt x="0" y="316"/>
                </a:moveTo>
                <a:lnTo>
                  <a:pt x="0" y="312"/>
                </a:lnTo>
                <a:moveTo>
                  <a:pt x="0" y="308"/>
                </a:moveTo>
                <a:lnTo>
                  <a:pt x="0" y="304"/>
                </a:lnTo>
                <a:moveTo>
                  <a:pt x="0" y="300"/>
                </a:moveTo>
                <a:lnTo>
                  <a:pt x="0" y="296"/>
                </a:lnTo>
                <a:moveTo>
                  <a:pt x="0" y="292"/>
                </a:moveTo>
                <a:lnTo>
                  <a:pt x="0" y="288"/>
                </a:lnTo>
                <a:moveTo>
                  <a:pt x="0" y="284"/>
                </a:moveTo>
                <a:lnTo>
                  <a:pt x="0" y="280"/>
                </a:lnTo>
                <a:moveTo>
                  <a:pt x="0" y="276"/>
                </a:moveTo>
                <a:lnTo>
                  <a:pt x="0" y="272"/>
                </a:lnTo>
                <a:moveTo>
                  <a:pt x="0" y="268"/>
                </a:moveTo>
                <a:lnTo>
                  <a:pt x="0" y="264"/>
                </a:lnTo>
                <a:moveTo>
                  <a:pt x="0" y="260"/>
                </a:moveTo>
                <a:lnTo>
                  <a:pt x="0" y="256"/>
                </a:lnTo>
                <a:moveTo>
                  <a:pt x="0" y="252"/>
                </a:moveTo>
                <a:lnTo>
                  <a:pt x="0" y="248"/>
                </a:lnTo>
                <a:moveTo>
                  <a:pt x="0" y="244"/>
                </a:moveTo>
                <a:lnTo>
                  <a:pt x="0" y="240"/>
                </a:lnTo>
                <a:moveTo>
                  <a:pt x="0" y="236"/>
                </a:moveTo>
                <a:lnTo>
                  <a:pt x="0" y="232"/>
                </a:lnTo>
                <a:moveTo>
                  <a:pt x="0" y="228"/>
                </a:moveTo>
                <a:lnTo>
                  <a:pt x="0" y="224"/>
                </a:lnTo>
                <a:moveTo>
                  <a:pt x="0" y="220"/>
                </a:moveTo>
                <a:lnTo>
                  <a:pt x="0" y="216"/>
                </a:lnTo>
                <a:moveTo>
                  <a:pt x="0" y="212"/>
                </a:moveTo>
                <a:lnTo>
                  <a:pt x="0" y="208"/>
                </a:lnTo>
                <a:moveTo>
                  <a:pt x="0" y="204"/>
                </a:moveTo>
                <a:lnTo>
                  <a:pt x="0" y="200"/>
                </a:lnTo>
                <a:moveTo>
                  <a:pt x="0" y="196"/>
                </a:moveTo>
                <a:lnTo>
                  <a:pt x="0" y="192"/>
                </a:lnTo>
                <a:moveTo>
                  <a:pt x="0" y="188"/>
                </a:moveTo>
                <a:lnTo>
                  <a:pt x="0" y="184"/>
                </a:lnTo>
                <a:moveTo>
                  <a:pt x="0" y="180"/>
                </a:moveTo>
                <a:lnTo>
                  <a:pt x="0" y="176"/>
                </a:lnTo>
                <a:moveTo>
                  <a:pt x="0" y="172"/>
                </a:moveTo>
                <a:lnTo>
                  <a:pt x="0" y="168"/>
                </a:lnTo>
                <a:moveTo>
                  <a:pt x="0" y="164"/>
                </a:moveTo>
                <a:lnTo>
                  <a:pt x="0" y="160"/>
                </a:lnTo>
                <a:moveTo>
                  <a:pt x="0" y="156"/>
                </a:moveTo>
                <a:lnTo>
                  <a:pt x="0" y="152"/>
                </a:lnTo>
                <a:moveTo>
                  <a:pt x="0" y="148"/>
                </a:moveTo>
                <a:lnTo>
                  <a:pt x="0" y="144"/>
                </a:lnTo>
                <a:moveTo>
                  <a:pt x="0" y="140"/>
                </a:moveTo>
                <a:lnTo>
                  <a:pt x="0" y="136"/>
                </a:lnTo>
                <a:moveTo>
                  <a:pt x="0" y="132"/>
                </a:moveTo>
                <a:lnTo>
                  <a:pt x="0" y="128"/>
                </a:lnTo>
                <a:moveTo>
                  <a:pt x="0" y="124"/>
                </a:moveTo>
                <a:lnTo>
                  <a:pt x="0" y="120"/>
                </a:lnTo>
                <a:moveTo>
                  <a:pt x="0" y="116"/>
                </a:moveTo>
                <a:lnTo>
                  <a:pt x="0" y="112"/>
                </a:lnTo>
                <a:moveTo>
                  <a:pt x="0" y="108"/>
                </a:moveTo>
                <a:lnTo>
                  <a:pt x="0" y="104"/>
                </a:lnTo>
                <a:moveTo>
                  <a:pt x="0" y="100"/>
                </a:moveTo>
                <a:lnTo>
                  <a:pt x="0" y="96"/>
                </a:lnTo>
                <a:moveTo>
                  <a:pt x="0" y="92"/>
                </a:moveTo>
                <a:lnTo>
                  <a:pt x="0" y="88"/>
                </a:lnTo>
                <a:moveTo>
                  <a:pt x="0" y="84"/>
                </a:moveTo>
                <a:lnTo>
                  <a:pt x="0" y="80"/>
                </a:lnTo>
                <a:moveTo>
                  <a:pt x="0" y="76"/>
                </a:moveTo>
                <a:lnTo>
                  <a:pt x="0" y="72"/>
                </a:lnTo>
                <a:moveTo>
                  <a:pt x="0" y="68"/>
                </a:moveTo>
                <a:lnTo>
                  <a:pt x="0" y="64"/>
                </a:lnTo>
                <a:moveTo>
                  <a:pt x="0" y="60"/>
                </a:moveTo>
                <a:lnTo>
                  <a:pt x="0" y="56"/>
                </a:lnTo>
                <a:moveTo>
                  <a:pt x="0" y="52"/>
                </a:moveTo>
                <a:lnTo>
                  <a:pt x="0" y="48"/>
                </a:lnTo>
                <a:moveTo>
                  <a:pt x="0" y="44"/>
                </a:moveTo>
                <a:lnTo>
                  <a:pt x="0" y="40"/>
                </a:lnTo>
                <a:moveTo>
                  <a:pt x="0" y="36"/>
                </a:moveTo>
                <a:lnTo>
                  <a:pt x="0" y="32"/>
                </a:lnTo>
                <a:moveTo>
                  <a:pt x="0" y="28"/>
                </a:moveTo>
                <a:lnTo>
                  <a:pt x="0" y="24"/>
                </a:lnTo>
                <a:moveTo>
                  <a:pt x="0" y="20"/>
                </a:moveTo>
                <a:lnTo>
                  <a:pt x="0" y="16"/>
                </a:lnTo>
                <a:moveTo>
                  <a:pt x="0" y="12"/>
                </a:moveTo>
                <a:lnTo>
                  <a:pt x="0" y="8"/>
                </a:lnTo>
                <a:moveTo>
                  <a:pt x="0" y="4"/>
                </a:moveTo>
              </a:path>
            </a:pathLst>
          </a:cu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Line 157"/>
          <p:cNvSpPr>
            <a:spLocks noChangeShapeType="1"/>
          </p:cNvSpPr>
          <p:nvPr/>
        </p:nvSpPr>
        <p:spPr bwMode="auto">
          <a:xfrm>
            <a:off x="2160588" y="5976938"/>
            <a:ext cx="4570413"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Line 158"/>
          <p:cNvSpPr>
            <a:spLocks noChangeShapeType="1"/>
          </p:cNvSpPr>
          <p:nvPr/>
        </p:nvSpPr>
        <p:spPr bwMode="auto">
          <a:xfrm>
            <a:off x="21605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Line 159"/>
          <p:cNvSpPr>
            <a:spLocks noChangeShapeType="1"/>
          </p:cNvSpPr>
          <p:nvPr/>
        </p:nvSpPr>
        <p:spPr bwMode="auto">
          <a:xfrm>
            <a:off x="30749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Line 160"/>
          <p:cNvSpPr>
            <a:spLocks noChangeShapeType="1"/>
          </p:cNvSpPr>
          <p:nvPr/>
        </p:nvSpPr>
        <p:spPr bwMode="auto">
          <a:xfrm>
            <a:off x="39893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Line 161"/>
          <p:cNvSpPr>
            <a:spLocks noChangeShapeType="1"/>
          </p:cNvSpPr>
          <p:nvPr/>
        </p:nvSpPr>
        <p:spPr bwMode="auto">
          <a:xfrm>
            <a:off x="49022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Line 162"/>
          <p:cNvSpPr>
            <a:spLocks noChangeShapeType="1"/>
          </p:cNvSpPr>
          <p:nvPr/>
        </p:nvSpPr>
        <p:spPr bwMode="auto">
          <a:xfrm>
            <a:off x="58166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Line 163"/>
          <p:cNvSpPr>
            <a:spLocks noChangeShapeType="1"/>
          </p:cNvSpPr>
          <p:nvPr/>
        </p:nvSpPr>
        <p:spPr bwMode="auto">
          <a:xfrm>
            <a:off x="67310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Rectangle 164"/>
          <p:cNvSpPr>
            <a:spLocks noChangeArrowheads="1"/>
          </p:cNvSpPr>
          <p:nvPr/>
        </p:nvSpPr>
        <p:spPr bwMode="auto">
          <a:xfrm>
            <a:off x="20066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0" name="Rectangle 165"/>
          <p:cNvSpPr>
            <a:spLocks noChangeArrowheads="1"/>
          </p:cNvSpPr>
          <p:nvPr/>
        </p:nvSpPr>
        <p:spPr bwMode="auto">
          <a:xfrm>
            <a:off x="29210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1" name="Rectangle 166"/>
          <p:cNvSpPr>
            <a:spLocks noChangeArrowheads="1"/>
          </p:cNvSpPr>
          <p:nvPr/>
        </p:nvSpPr>
        <p:spPr bwMode="auto">
          <a:xfrm>
            <a:off x="3879851" y="6188075"/>
            <a:ext cx="2190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2" name="Rectangle 167"/>
          <p:cNvSpPr>
            <a:spLocks noChangeArrowheads="1"/>
          </p:cNvSpPr>
          <p:nvPr/>
        </p:nvSpPr>
        <p:spPr bwMode="auto">
          <a:xfrm>
            <a:off x="48212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3" name="Rectangle 168"/>
          <p:cNvSpPr>
            <a:spLocks noChangeArrowheads="1"/>
          </p:cNvSpPr>
          <p:nvPr/>
        </p:nvSpPr>
        <p:spPr bwMode="auto">
          <a:xfrm>
            <a:off x="57356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4" name="Rectangle 169"/>
          <p:cNvSpPr>
            <a:spLocks noChangeArrowheads="1"/>
          </p:cNvSpPr>
          <p:nvPr/>
        </p:nvSpPr>
        <p:spPr bwMode="auto">
          <a:xfrm>
            <a:off x="6605588" y="6188075"/>
            <a:ext cx="2508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5" name="Rectangle 170"/>
          <p:cNvSpPr>
            <a:spLocks noChangeArrowheads="1"/>
          </p:cNvSpPr>
          <p:nvPr/>
        </p:nvSpPr>
        <p:spPr bwMode="auto">
          <a:xfrm>
            <a:off x="1622426" y="914400"/>
            <a:ext cx="5646738" cy="5062538"/>
          </a:xfrm>
          <a:prstGeom prst="rect">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Line 173"/>
          <p:cNvSpPr>
            <a:spLocks noChangeShapeType="1"/>
          </p:cNvSpPr>
          <p:nvPr/>
        </p:nvSpPr>
        <p:spPr bwMode="auto">
          <a:xfrm flipV="1">
            <a:off x="1622426" y="1101725"/>
            <a:ext cx="1588" cy="4686300"/>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Line 174"/>
          <p:cNvSpPr>
            <a:spLocks noChangeShapeType="1"/>
          </p:cNvSpPr>
          <p:nvPr/>
        </p:nvSpPr>
        <p:spPr bwMode="auto">
          <a:xfrm flipH="1">
            <a:off x="1524001" y="57880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186"/>
          <p:cNvSpPr>
            <a:spLocks noEditPoints="1"/>
          </p:cNvSpPr>
          <p:nvPr/>
        </p:nvSpPr>
        <p:spPr bwMode="auto">
          <a:xfrm>
            <a:off x="4902201" y="914400"/>
            <a:ext cx="1588" cy="5029200"/>
          </a:xfrm>
          <a:custGeom>
            <a:avLst/>
            <a:gdLst/>
            <a:ahLst/>
            <a:cxnLst>
              <a:cxn ang="0">
                <a:pos x="0" y="608"/>
              </a:cxn>
              <a:cxn ang="0">
                <a:pos x="0" y="596"/>
              </a:cxn>
              <a:cxn ang="0">
                <a:pos x="0" y="584"/>
              </a:cxn>
              <a:cxn ang="0">
                <a:pos x="0" y="572"/>
              </a:cxn>
              <a:cxn ang="0">
                <a:pos x="0" y="560"/>
              </a:cxn>
              <a:cxn ang="0">
                <a:pos x="0" y="548"/>
              </a:cxn>
              <a:cxn ang="0">
                <a:pos x="0" y="536"/>
              </a:cxn>
              <a:cxn ang="0">
                <a:pos x="0" y="524"/>
              </a:cxn>
              <a:cxn ang="0">
                <a:pos x="0" y="512"/>
              </a:cxn>
              <a:cxn ang="0">
                <a:pos x="0" y="500"/>
              </a:cxn>
              <a:cxn ang="0">
                <a:pos x="0" y="488"/>
              </a:cxn>
              <a:cxn ang="0">
                <a:pos x="0" y="476"/>
              </a:cxn>
              <a:cxn ang="0">
                <a:pos x="0" y="464"/>
              </a:cxn>
              <a:cxn ang="0">
                <a:pos x="0" y="452"/>
              </a:cxn>
              <a:cxn ang="0">
                <a:pos x="0" y="440"/>
              </a:cxn>
              <a:cxn ang="0">
                <a:pos x="0" y="428"/>
              </a:cxn>
              <a:cxn ang="0">
                <a:pos x="0" y="416"/>
              </a:cxn>
              <a:cxn ang="0">
                <a:pos x="0" y="404"/>
              </a:cxn>
              <a:cxn ang="0">
                <a:pos x="0" y="392"/>
              </a:cxn>
              <a:cxn ang="0">
                <a:pos x="0" y="380"/>
              </a:cxn>
              <a:cxn ang="0">
                <a:pos x="0" y="368"/>
              </a:cxn>
              <a:cxn ang="0">
                <a:pos x="0" y="356"/>
              </a:cxn>
              <a:cxn ang="0">
                <a:pos x="0" y="344"/>
              </a:cxn>
              <a:cxn ang="0">
                <a:pos x="0" y="332"/>
              </a:cxn>
              <a:cxn ang="0">
                <a:pos x="0" y="320"/>
              </a:cxn>
              <a:cxn ang="0">
                <a:pos x="0" y="308"/>
              </a:cxn>
              <a:cxn ang="0">
                <a:pos x="0" y="296"/>
              </a:cxn>
              <a:cxn ang="0">
                <a:pos x="0" y="284"/>
              </a:cxn>
              <a:cxn ang="0">
                <a:pos x="0" y="272"/>
              </a:cxn>
              <a:cxn ang="0">
                <a:pos x="0" y="260"/>
              </a:cxn>
              <a:cxn ang="0">
                <a:pos x="0" y="248"/>
              </a:cxn>
              <a:cxn ang="0">
                <a:pos x="0" y="236"/>
              </a:cxn>
              <a:cxn ang="0">
                <a:pos x="0" y="224"/>
              </a:cxn>
              <a:cxn ang="0">
                <a:pos x="0" y="212"/>
              </a:cxn>
              <a:cxn ang="0">
                <a:pos x="0" y="200"/>
              </a:cxn>
              <a:cxn ang="0">
                <a:pos x="0" y="188"/>
              </a:cxn>
              <a:cxn ang="0">
                <a:pos x="0" y="176"/>
              </a:cxn>
              <a:cxn ang="0">
                <a:pos x="0" y="164"/>
              </a:cxn>
              <a:cxn ang="0">
                <a:pos x="0" y="152"/>
              </a:cxn>
              <a:cxn ang="0">
                <a:pos x="0" y="140"/>
              </a:cxn>
              <a:cxn ang="0">
                <a:pos x="0" y="128"/>
              </a:cxn>
              <a:cxn ang="0">
                <a:pos x="0" y="116"/>
              </a:cxn>
              <a:cxn ang="0">
                <a:pos x="0" y="104"/>
              </a:cxn>
              <a:cxn ang="0">
                <a:pos x="0" y="92"/>
              </a:cxn>
              <a:cxn ang="0">
                <a:pos x="0" y="80"/>
              </a:cxn>
              <a:cxn ang="0">
                <a:pos x="0" y="68"/>
              </a:cxn>
              <a:cxn ang="0">
                <a:pos x="0" y="56"/>
              </a:cxn>
              <a:cxn ang="0">
                <a:pos x="0" y="44"/>
              </a:cxn>
              <a:cxn ang="0">
                <a:pos x="0" y="32"/>
              </a:cxn>
              <a:cxn ang="0">
                <a:pos x="0" y="20"/>
              </a:cxn>
              <a:cxn ang="0">
                <a:pos x="0" y="8"/>
              </a:cxn>
            </a:cxnLst>
            <a:rect l="0" t="0" r="r" b="b"/>
            <a:pathLst>
              <a:path h="616">
                <a:moveTo>
                  <a:pt x="0" y="612"/>
                </a:moveTo>
                <a:lnTo>
                  <a:pt x="0" y="608"/>
                </a:lnTo>
                <a:moveTo>
                  <a:pt x="0" y="604"/>
                </a:moveTo>
                <a:lnTo>
                  <a:pt x="0" y="600"/>
                </a:lnTo>
                <a:moveTo>
                  <a:pt x="0" y="596"/>
                </a:moveTo>
                <a:lnTo>
                  <a:pt x="0" y="592"/>
                </a:lnTo>
                <a:moveTo>
                  <a:pt x="0" y="588"/>
                </a:moveTo>
                <a:lnTo>
                  <a:pt x="0" y="584"/>
                </a:lnTo>
                <a:moveTo>
                  <a:pt x="0" y="580"/>
                </a:moveTo>
                <a:lnTo>
                  <a:pt x="0" y="576"/>
                </a:lnTo>
                <a:moveTo>
                  <a:pt x="0" y="572"/>
                </a:moveTo>
                <a:lnTo>
                  <a:pt x="0" y="568"/>
                </a:lnTo>
                <a:moveTo>
                  <a:pt x="0" y="564"/>
                </a:moveTo>
                <a:lnTo>
                  <a:pt x="0" y="560"/>
                </a:lnTo>
                <a:moveTo>
                  <a:pt x="0" y="556"/>
                </a:moveTo>
                <a:lnTo>
                  <a:pt x="0" y="552"/>
                </a:lnTo>
                <a:moveTo>
                  <a:pt x="0" y="548"/>
                </a:moveTo>
                <a:lnTo>
                  <a:pt x="0" y="544"/>
                </a:lnTo>
                <a:moveTo>
                  <a:pt x="0" y="540"/>
                </a:moveTo>
                <a:lnTo>
                  <a:pt x="0" y="536"/>
                </a:lnTo>
                <a:moveTo>
                  <a:pt x="0" y="532"/>
                </a:moveTo>
                <a:lnTo>
                  <a:pt x="0" y="528"/>
                </a:lnTo>
                <a:moveTo>
                  <a:pt x="0" y="524"/>
                </a:moveTo>
                <a:lnTo>
                  <a:pt x="0" y="520"/>
                </a:lnTo>
                <a:moveTo>
                  <a:pt x="0" y="516"/>
                </a:moveTo>
                <a:lnTo>
                  <a:pt x="0" y="512"/>
                </a:lnTo>
                <a:moveTo>
                  <a:pt x="0" y="508"/>
                </a:moveTo>
                <a:lnTo>
                  <a:pt x="0" y="504"/>
                </a:lnTo>
                <a:moveTo>
                  <a:pt x="0" y="500"/>
                </a:moveTo>
                <a:lnTo>
                  <a:pt x="0" y="496"/>
                </a:lnTo>
                <a:moveTo>
                  <a:pt x="0" y="492"/>
                </a:moveTo>
                <a:lnTo>
                  <a:pt x="0" y="488"/>
                </a:lnTo>
                <a:moveTo>
                  <a:pt x="0" y="484"/>
                </a:moveTo>
                <a:lnTo>
                  <a:pt x="0" y="480"/>
                </a:lnTo>
                <a:moveTo>
                  <a:pt x="0" y="476"/>
                </a:moveTo>
                <a:lnTo>
                  <a:pt x="0" y="472"/>
                </a:lnTo>
                <a:moveTo>
                  <a:pt x="0" y="468"/>
                </a:moveTo>
                <a:lnTo>
                  <a:pt x="0" y="464"/>
                </a:lnTo>
                <a:moveTo>
                  <a:pt x="0" y="460"/>
                </a:moveTo>
                <a:lnTo>
                  <a:pt x="0" y="456"/>
                </a:lnTo>
                <a:moveTo>
                  <a:pt x="0" y="452"/>
                </a:moveTo>
                <a:lnTo>
                  <a:pt x="0" y="448"/>
                </a:lnTo>
                <a:moveTo>
                  <a:pt x="0" y="444"/>
                </a:moveTo>
                <a:lnTo>
                  <a:pt x="0" y="440"/>
                </a:lnTo>
                <a:moveTo>
                  <a:pt x="0" y="436"/>
                </a:moveTo>
                <a:lnTo>
                  <a:pt x="0" y="432"/>
                </a:lnTo>
                <a:moveTo>
                  <a:pt x="0" y="428"/>
                </a:moveTo>
                <a:lnTo>
                  <a:pt x="0" y="424"/>
                </a:lnTo>
                <a:moveTo>
                  <a:pt x="0" y="420"/>
                </a:moveTo>
                <a:lnTo>
                  <a:pt x="0" y="416"/>
                </a:lnTo>
                <a:moveTo>
                  <a:pt x="0" y="412"/>
                </a:moveTo>
                <a:lnTo>
                  <a:pt x="0" y="408"/>
                </a:lnTo>
                <a:moveTo>
                  <a:pt x="0" y="404"/>
                </a:moveTo>
                <a:lnTo>
                  <a:pt x="0" y="400"/>
                </a:lnTo>
                <a:moveTo>
                  <a:pt x="0" y="396"/>
                </a:moveTo>
                <a:lnTo>
                  <a:pt x="0" y="392"/>
                </a:lnTo>
                <a:moveTo>
                  <a:pt x="0" y="388"/>
                </a:moveTo>
                <a:lnTo>
                  <a:pt x="0" y="384"/>
                </a:lnTo>
                <a:moveTo>
                  <a:pt x="0" y="380"/>
                </a:moveTo>
                <a:lnTo>
                  <a:pt x="0" y="376"/>
                </a:lnTo>
                <a:moveTo>
                  <a:pt x="0" y="372"/>
                </a:moveTo>
                <a:lnTo>
                  <a:pt x="0" y="368"/>
                </a:lnTo>
                <a:moveTo>
                  <a:pt x="0" y="364"/>
                </a:moveTo>
                <a:lnTo>
                  <a:pt x="0" y="360"/>
                </a:lnTo>
                <a:moveTo>
                  <a:pt x="0" y="356"/>
                </a:moveTo>
                <a:lnTo>
                  <a:pt x="0" y="352"/>
                </a:lnTo>
                <a:moveTo>
                  <a:pt x="0" y="348"/>
                </a:moveTo>
                <a:lnTo>
                  <a:pt x="0" y="344"/>
                </a:lnTo>
                <a:moveTo>
                  <a:pt x="0" y="340"/>
                </a:moveTo>
                <a:lnTo>
                  <a:pt x="0" y="336"/>
                </a:lnTo>
                <a:moveTo>
                  <a:pt x="0" y="332"/>
                </a:moveTo>
                <a:lnTo>
                  <a:pt x="0" y="328"/>
                </a:lnTo>
                <a:moveTo>
                  <a:pt x="0" y="324"/>
                </a:moveTo>
                <a:lnTo>
                  <a:pt x="0" y="320"/>
                </a:lnTo>
                <a:moveTo>
                  <a:pt x="0" y="316"/>
                </a:moveTo>
                <a:lnTo>
                  <a:pt x="0" y="312"/>
                </a:lnTo>
                <a:moveTo>
                  <a:pt x="0" y="308"/>
                </a:moveTo>
                <a:lnTo>
                  <a:pt x="0" y="304"/>
                </a:lnTo>
                <a:moveTo>
                  <a:pt x="0" y="300"/>
                </a:moveTo>
                <a:lnTo>
                  <a:pt x="0" y="296"/>
                </a:lnTo>
                <a:moveTo>
                  <a:pt x="0" y="292"/>
                </a:moveTo>
                <a:lnTo>
                  <a:pt x="0" y="288"/>
                </a:lnTo>
                <a:moveTo>
                  <a:pt x="0" y="284"/>
                </a:moveTo>
                <a:lnTo>
                  <a:pt x="0" y="280"/>
                </a:lnTo>
                <a:moveTo>
                  <a:pt x="0" y="276"/>
                </a:moveTo>
                <a:lnTo>
                  <a:pt x="0" y="272"/>
                </a:lnTo>
                <a:moveTo>
                  <a:pt x="0" y="268"/>
                </a:moveTo>
                <a:lnTo>
                  <a:pt x="0" y="264"/>
                </a:lnTo>
                <a:moveTo>
                  <a:pt x="0" y="260"/>
                </a:moveTo>
                <a:lnTo>
                  <a:pt x="0" y="256"/>
                </a:lnTo>
                <a:moveTo>
                  <a:pt x="0" y="252"/>
                </a:moveTo>
                <a:lnTo>
                  <a:pt x="0" y="248"/>
                </a:lnTo>
                <a:moveTo>
                  <a:pt x="0" y="244"/>
                </a:moveTo>
                <a:lnTo>
                  <a:pt x="0" y="240"/>
                </a:lnTo>
                <a:moveTo>
                  <a:pt x="0" y="236"/>
                </a:moveTo>
                <a:lnTo>
                  <a:pt x="0" y="232"/>
                </a:lnTo>
                <a:moveTo>
                  <a:pt x="0" y="228"/>
                </a:moveTo>
                <a:lnTo>
                  <a:pt x="0" y="224"/>
                </a:lnTo>
                <a:moveTo>
                  <a:pt x="0" y="220"/>
                </a:moveTo>
                <a:lnTo>
                  <a:pt x="0" y="216"/>
                </a:lnTo>
                <a:moveTo>
                  <a:pt x="0" y="212"/>
                </a:moveTo>
                <a:lnTo>
                  <a:pt x="0" y="208"/>
                </a:lnTo>
                <a:moveTo>
                  <a:pt x="0" y="204"/>
                </a:moveTo>
                <a:lnTo>
                  <a:pt x="0" y="200"/>
                </a:lnTo>
                <a:moveTo>
                  <a:pt x="0" y="196"/>
                </a:moveTo>
                <a:lnTo>
                  <a:pt x="0" y="192"/>
                </a:lnTo>
                <a:moveTo>
                  <a:pt x="0" y="188"/>
                </a:moveTo>
                <a:lnTo>
                  <a:pt x="0" y="184"/>
                </a:lnTo>
                <a:moveTo>
                  <a:pt x="0" y="180"/>
                </a:moveTo>
                <a:lnTo>
                  <a:pt x="0" y="176"/>
                </a:lnTo>
                <a:moveTo>
                  <a:pt x="0" y="172"/>
                </a:moveTo>
                <a:lnTo>
                  <a:pt x="0" y="168"/>
                </a:lnTo>
                <a:moveTo>
                  <a:pt x="0" y="164"/>
                </a:moveTo>
                <a:lnTo>
                  <a:pt x="0" y="160"/>
                </a:lnTo>
                <a:moveTo>
                  <a:pt x="0" y="156"/>
                </a:moveTo>
                <a:lnTo>
                  <a:pt x="0" y="152"/>
                </a:lnTo>
                <a:moveTo>
                  <a:pt x="0" y="148"/>
                </a:moveTo>
                <a:lnTo>
                  <a:pt x="0" y="144"/>
                </a:lnTo>
                <a:moveTo>
                  <a:pt x="0" y="140"/>
                </a:moveTo>
                <a:lnTo>
                  <a:pt x="0" y="136"/>
                </a:lnTo>
                <a:moveTo>
                  <a:pt x="0" y="132"/>
                </a:moveTo>
                <a:lnTo>
                  <a:pt x="0" y="128"/>
                </a:lnTo>
                <a:moveTo>
                  <a:pt x="0" y="124"/>
                </a:moveTo>
                <a:lnTo>
                  <a:pt x="0" y="120"/>
                </a:lnTo>
                <a:moveTo>
                  <a:pt x="0" y="116"/>
                </a:moveTo>
                <a:lnTo>
                  <a:pt x="0" y="112"/>
                </a:lnTo>
                <a:moveTo>
                  <a:pt x="0" y="108"/>
                </a:moveTo>
                <a:lnTo>
                  <a:pt x="0" y="104"/>
                </a:lnTo>
                <a:moveTo>
                  <a:pt x="0" y="100"/>
                </a:moveTo>
                <a:lnTo>
                  <a:pt x="0" y="96"/>
                </a:lnTo>
                <a:moveTo>
                  <a:pt x="0" y="92"/>
                </a:moveTo>
                <a:lnTo>
                  <a:pt x="0" y="88"/>
                </a:lnTo>
                <a:moveTo>
                  <a:pt x="0" y="84"/>
                </a:moveTo>
                <a:lnTo>
                  <a:pt x="0" y="80"/>
                </a:lnTo>
                <a:moveTo>
                  <a:pt x="0" y="76"/>
                </a:moveTo>
                <a:lnTo>
                  <a:pt x="0" y="72"/>
                </a:lnTo>
                <a:moveTo>
                  <a:pt x="0" y="68"/>
                </a:moveTo>
                <a:lnTo>
                  <a:pt x="0" y="64"/>
                </a:lnTo>
                <a:moveTo>
                  <a:pt x="0" y="60"/>
                </a:moveTo>
                <a:lnTo>
                  <a:pt x="0" y="56"/>
                </a:lnTo>
                <a:moveTo>
                  <a:pt x="0" y="52"/>
                </a:moveTo>
                <a:lnTo>
                  <a:pt x="0" y="48"/>
                </a:lnTo>
                <a:moveTo>
                  <a:pt x="0" y="44"/>
                </a:moveTo>
                <a:lnTo>
                  <a:pt x="0" y="40"/>
                </a:lnTo>
                <a:moveTo>
                  <a:pt x="0" y="36"/>
                </a:moveTo>
                <a:lnTo>
                  <a:pt x="0" y="32"/>
                </a:lnTo>
                <a:moveTo>
                  <a:pt x="0" y="28"/>
                </a:moveTo>
                <a:lnTo>
                  <a:pt x="0" y="24"/>
                </a:lnTo>
                <a:moveTo>
                  <a:pt x="0" y="20"/>
                </a:moveTo>
                <a:lnTo>
                  <a:pt x="0" y="16"/>
                </a:lnTo>
                <a:moveTo>
                  <a:pt x="0" y="12"/>
                </a:moveTo>
                <a:lnTo>
                  <a:pt x="0" y="8"/>
                </a:lnTo>
                <a:moveTo>
                  <a:pt x="0" y="4"/>
                </a:moveTo>
              </a:path>
            </a:pathLst>
          </a:cu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Line 195"/>
          <p:cNvSpPr>
            <a:spLocks noChangeShapeType="1"/>
          </p:cNvSpPr>
          <p:nvPr/>
        </p:nvSpPr>
        <p:spPr bwMode="auto">
          <a:xfrm>
            <a:off x="2160588" y="5976938"/>
            <a:ext cx="4570413"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Line 196"/>
          <p:cNvSpPr>
            <a:spLocks noChangeShapeType="1"/>
          </p:cNvSpPr>
          <p:nvPr/>
        </p:nvSpPr>
        <p:spPr bwMode="auto">
          <a:xfrm>
            <a:off x="21605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Line 197"/>
          <p:cNvSpPr>
            <a:spLocks noChangeShapeType="1"/>
          </p:cNvSpPr>
          <p:nvPr/>
        </p:nvSpPr>
        <p:spPr bwMode="auto">
          <a:xfrm>
            <a:off x="30749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Line 198"/>
          <p:cNvSpPr>
            <a:spLocks noChangeShapeType="1"/>
          </p:cNvSpPr>
          <p:nvPr/>
        </p:nvSpPr>
        <p:spPr bwMode="auto">
          <a:xfrm>
            <a:off x="39893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Line 199"/>
          <p:cNvSpPr>
            <a:spLocks noChangeShapeType="1"/>
          </p:cNvSpPr>
          <p:nvPr/>
        </p:nvSpPr>
        <p:spPr bwMode="auto">
          <a:xfrm>
            <a:off x="49022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Line 200"/>
          <p:cNvSpPr>
            <a:spLocks noChangeShapeType="1"/>
          </p:cNvSpPr>
          <p:nvPr/>
        </p:nvSpPr>
        <p:spPr bwMode="auto">
          <a:xfrm>
            <a:off x="58166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Line 201"/>
          <p:cNvSpPr>
            <a:spLocks noChangeShapeType="1"/>
          </p:cNvSpPr>
          <p:nvPr/>
        </p:nvSpPr>
        <p:spPr bwMode="auto">
          <a:xfrm>
            <a:off x="67310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Rectangle 202"/>
          <p:cNvSpPr>
            <a:spLocks noChangeArrowheads="1"/>
          </p:cNvSpPr>
          <p:nvPr/>
        </p:nvSpPr>
        <p:spPr bwMode="auto">
          <a:xfrm>
            <a:off x="20066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0" name="Rectangle 203"/>
          <p:cNvSpPr>
            <a:spLocks noChangeArrowheads="1"/>
          </p:cNvSpPr>
          <p:nvPr/>
        </p:nvSpPr>
        <p:spPr bwMode="auto">
          <a:xfrm>
            <a:off x="29210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1" name="Rectangle 204"/>
          <p:cNvSpPr>
            <a:spLocks noChangeArrowheads="1"/>
          </p:cNvSpPr>
          <p:nvPr/>
        </p:nvSpPr>
        <p:spPr bwMode="auto">
          <a:xfrm>
            <a:off x="3879851" y="6188075"/>
            <a:ext cx="2190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2" name="Rectangle 206"/>
          <p:cNvSpPr>
            <a:spLocks noChangeArrowheads="1"/>
          </p:cNvSpPr>
          <p:nvPr/>
        </p:nvSpPr>
        <p:spPr bwMode="auto">
          <a:xfrm>
            <a:off x="48212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3" name="Rectangle 207"/>
          <p:cNvSpPr>
            <a:spLocks noChangeArrowheads="1"/>
          </p:cNvSpPr>
          <p:nvPr/>
        </p:nvSpPr>
        <p:spPr bwMode="auto">
          <a:xfrm>
            <a:off x="57356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4" name="Rectangle 208"/>
          <p:cNvSpPr>
            <a:spLocks noChangeArrowheads="1"/>
          </p:cNvSpPr>
          <p:nvPr/>
        </p:nvSpPr>
        <p:spPr bwMode="auto">
          <a:xfrm>
            <a:off x="6605588" y="6188075"/>
            <a:ext cx="2508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5" name="Rectangle 209"/>
          <p:cNvSpPr>
            <a:spLocks noChangeArrowheads="1"/>
          </p:cNvSpPr>
          <p:nvPr/>
        </p:nvSpPr>
        <p:spPr bwMode="auto">
          <a:xfrm>
            <a:off x="1622425" y="914400"/>
            <a:ext cx="5646738" cy="5062538"/>
          </a:xfrm>
          <a:prstGeom prst="rect">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Line 212"/>
          <p:cNvSpPr>
            <a:spLocks noChangeShapeType="1"/>
          </p:cNvSpPr>
          <p:nvPr/>
        </p:nvSpPr>
        <p:spPr bwMode="auto">
          <a:xfrm flipV="1">
            <a:off x="1622425" y="1101725"/>
            <a:ext cx="1588" cy="4686300"/>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Line 213"/>
          <p:cNvSpPr>
            <a:spLocks noChangeShapeType="1"/>
          </p:cNvSpPr>
          <p:nvPr/>
        </p:nvSpPr>
        <p:spPr bwMode="auto">
          <a:xfrm flipH="1">
            <a:off x="1524000" y="57880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66" name="Group 365"/>
          <p:cNvGrpSpPr/>
          <p:nvPr/>
        </p:nvGrpSpPr>
        <p:grpSpPr>
          <a:xfrm>
            <a:off x="831853" y="4625975"/>
            <a:ext cx="6062065" cy="446963"/>
            <a:chOff x="831853" y="4625975"/>
            <a:chExt cx="6062065" cy="446963"/>
          </a:xfrm>
        </p:grpSpPr>
        <p:sp>
          <p:nvSpPr>
            <p:cNvPr id="1157" name="Rectangle 133"/>
            <p:cNvSpPr>
              <a:spLocks noChangeArrowheads="1"/>
            </p:cNvSpPr>
            <p:nvPr/>
          </p:nvSpPr>
          <p:spPr bwMode="auto">
            <a:xfrm>
              <a:off x="831853" y="4756868"/>
              <a:ext cx="663451"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cs typeface="Arial" pitchFamily="34" charset="0"/>
                </a:rPr>
                <a:t>SAV</a:t>
              </a:r>
              <a:r>
                <a:rPr kumimoji="0" lang="en-US" sz="1200" b="0" i="0" u="none" strike="noStrike" cap="none" normalizeH="0" dirty="0" smtClean="0">
                  <a:ln>
                    <a:noFill/>
                  </a:ln>
                  <a:solidFill>
                    <a:srgbClr val="000000"/>
                  </a:solidFill>
                  <a:effectLst/>
                  <a:latin typeface="Arial" pitchFamily="34" charset="0"/>
                  <a:cs typeface="Arial" pitchFamily="34" charset="0"/>
                </a:rPr>
                <a:t> </a:t>
              </a:r>
              <a:r>
                <a:rPr kumimoji="0" lang="en-US" sz="1200" b="0" i="0" u="none" strike="noStrike" cap="none" normalizeH="0" baseline="0" dirty="0" smtClean="0">
                  <a:ln>
                    <a:noFill/>
                  </a:ln>
                  <a:solidFill>
                    <a:srgbClr val="000000"/>
                  </a:solidFill>
                  <a:effectLst/>
                  <a:latin typeface="Arial" pitchFamily="34" charset="0"/>
                  <a:cs typeface="Arial" pitchFamily="34" charset="0"/>
                </a:rPr>
                <a:t>Loss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0" name="Rectangle 74"/>
            <p:cNvSpPr>
              <a:spLocks noChangeArrowheads="1"/>
            </p:cNvSpPr>
            <p:nvPr/>
          </p:nvSpPr>
          <p:spPr bwMode="auto">
            <a:xfrm>
              <a:off x="4495801" y="4775200"/>
              <a:ext cx="2921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00"/>
                  </a:solidFill>
                  <a:effectLst/>
                  <a:latin typeface="Arial" pitchFamily="34" charset="0"/>
                  <a:cs typeface="Arial" pitchFamily="34" charset="0"/>
                </a:rPr>
                <a:t>BA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1" name="Rectangle 79"/>
            <p:cNvSpPr>
              <a:spLocks noChangeArrowheads="1"/>
            </p:cNvSpPr>
            <p:nvPr/>
          </p:nvSpPr>
          <p:spPr bwMode="auto">
            <a:xfrm>
              <a:off x="4621213" y="4625975"/>
              <a:ext cx="28575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CD00"/>
                  </a:solidFill>
                  <a:effectLst/>
                  <a:latin typeface="Arial" pitchFamily="34" charset="0"/>
                  <a:cs typeface="Arial" pitchFamily="34" charset="0"/>
                </a:rPr>
                <a:t>SF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1" name="Line 23"/>
            <p:cNvSpPr>
              <a:spLocks noChangeShapeType="1"/>
            </p:cNvSpPr>
            <p:nvPr/>
          </p:nvSpPr>
          <p:spPr bwMode="auto">
            <a:xfrm flipH="1">
              <a:off x="1524001" y="48498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Line 61"/>
            <p:cNvSpPr>
              <a:spLocks noChangeShapeType="1"/>
            </p:cNvSpPr>
            <p:nvPr/>
          </p:nvSpPr>
          <p:spPr bwMode="auto">
            <a:xfrm flipH="1">
              <a:off x="1524001" y="48498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Rectangle 73"/>
            <p:cNvSpPr>
              <a:spLocks noChangeArrowheads="1"/>
            </p:cNvSpPr>
            <p:nvPr/>
          </p:nvSpPr>
          <p:spPr bwMode="auto">
            <a:xfrm>
              <a:off x="6791326" y="4775200"/>
              <a:ext cx="102592"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6600"/>
                  </a:solidFill>
                  <a:effectLst/>
                  <a:latin typeface="Arial" pitchFamily="34" charset="0"/>
                  <a:cs typeface="Arial" pitchFamily="34" charset="0"/>
                </a:rPr>
                <a:t>Z</a:t>
              </a:r>
              <a:endParaRPr kumimoji="0" lang="en-US" sz="1800" b="0" i="0" u="none" strike="noStrike" cap="none" normalizeH="0" baseline="0" smtClean="0">
                <a:ln>
                  <a:noFill/>
                </a:ln>
                <a:solidFill>
                  <a:srgbClr val="006600"/>
                </a:solidFill>
                <a:effectLst/>
                <a:latin typeface="Arial" pitchFamily="34" charset="0"/>
                <a:cs typeface="Arial" pitchFamily="34" charset="0"/>
              </a:endParaRPr>
            </a:p>
          </p:txBody>
        </p:sp>
        <p:sp>
          <p:nvSpPr>
            <p:cNvPr id="238" name="Rectangle 75"/>
            <p:cNvSpPr>
              <a:spLocks noChangeArrowheads="1"/>
            </p:cNvSpPr>
            <p:nvPr/>
          </p:nvSpPr>
          <p:spPr bwMode="auto">
            <a:xfrm>
              <a:off x="4745038" y="4714845"/>
              <a:ext cx="15709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C6600"/>
                  </a:solidFill>
                  <a:effectLst/>
                  <a:latin typeface="Arial" pitchFamily="34" charset="0"/>
                  <a:cs typeface="Arial" pitchFamily="34" charset="0"/>
                </a:rPr>
                <a:t>W</a:t>
              </a:r>
              <a:endParaRPr kumimoji="0" lang="en-US" sz="1800" b="0" i="0" u="none" strike="noStrike" cap="none" normalizeH="0" baseline="0" dirty="0" smtClean="0">
                <a:ln>
                  <a:noFill/>
                </a:ln>
                <a:solidFill>
                  <a:srgbClr val="CC6600"/>
                </a:solidFill>
                <a:effectLst/>
                <a:latin typeface="Arial" pitchFamily="34" charset="0"/>
                <a:cs typeface="Arial" pitchFamily="34" charset="0"/>
              </a:endParaRPr>
            </a:p>
          </p:txBody>
        </p:sp>
        <p:sp>
          <p:nvSpPr>
            <p:cNvPr id="239" name="Rectangle 76"/>
            <p:cNvSpPr>
              <a:spLocks noChangeArrowheads="1"/>
            </p:cNvSpPr>
            <p:nvPr/>
          </p:nvSpPr>
          <p:spPr bwMode="auto">
            <a:xfrm>
              <a:off x="4221163" y="4775200"/>
              <a:ext cx="3016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FF"/>
                  </a:solidFill>
                  <a:effectLst/>
                  <a:latin typeface="Arial" pitchFamily="34" charset="0"/>
                  <a:cs typeface="Arial" pitchFamily="34" charset="0"/>
                </a:rPr>
                <a:t>BC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0" name="Rectangle 77"/>
            <p:cNvSpPr>
              <a:spLocks noChangeArrowheads="1"/>
            </p:cNvSpPr>
            <p:nvPr/>
          </p:nvSpPr>
          <p:spPr bwMode="auto">
            <a:xfrm>
              <a:off x="4637088" y="4854575"/>
              <a:ext cx="3175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FF"/>
                  </a:solidFill>
                  <a:effectLst/>
                  <a:latin typeface="Arial" pitchFamily="34" charset="0"/>
                  <a:cs typeface="Arial" pitchFamily="34" charset="0"/>
                </a:rPr>
                <a:t>AM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1" name="Rectangle 78"/>
            <p:cNvSpPr>
              <a:spLocks noChangeArrowheads="1"/>
            </p:cNvSpPr>
            <p:nvPr/>
          </p:nvSpPr>
          <p:spPr bwMode="auto">
            <a:xfrm>
              <a:off x="4830763" y="4872883"/>
              <a:ext cx="22121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bg1">
                      <a:lumMod val="65000"/>
                    </a:schemeClr>
                  </a:solidFill>
                  <a:effectLst/>
                  <a:latin typeface="Arial" pitchFamily="34" charset="0"/>
                  <a:cs typeface="Arial" pitchFamily="34" charset="0"/>
                </a:rPr>
                <a:t>SB</a:t>
              </a:r>
              <a:endParaRPr kumimoji="0" lang="en-US" sz="1800" b="0"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sp>
          <p:nvSpPr>
            <p:cNvPr id="242" name="Rectangle 80"/>
            <p:cNvSpPr>
              <a:spLocks noChangeArrowheads="1"/>
            </p:cNvSpPr>
            <p:nvPr/>
          </p:nvSpPr>
          <p:spPr bwMode="auto">
            <a:xfrm>
              <a:off x="4886326" y="4686300"/>
              <a:ext cx="2762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cs typeface="Arial" pitchFamily="34" charset="0"/>
                </a:rPr>
                <a:t>FF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9" name="Line 99"/>
            <p:cNvSpPr>
              <a:spLocks noChangeShapeType="1"/>
            </p:cNvSpPr>
            <p:nvPr/>
          </p:nvSpPr>
          <p:spPr bwMode="auto">
            <a:xfrm flipH="1">
              <a:off x="1524001" y="48498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Line 137"/>
            <p:cNvSpPr>
              <a:spLocks noChangeShapeType="1"/>
            </p:cNvSpPr>
            <p:nvPr/>
          </p:nvSpPr>
          <p:spPr bwMode="auto">
            <a:xfrm flipH="1">
              <a:off x="1524001" y="48498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Line 175"/>
            <p:cNvSpPr>
              <a:spLocks noChangeShapeType="1"/>
            </p:cNvSpPr>
            <p:nvPr/>
          </p:nvSpPr>
          <p:spPr bwMode="auto">
            <a:xfrm flipH="1">
              <a:off x="1524001" y="48498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Line 214"/>
            <p:cNvSpPr>
              <a:spLocks noChangeShapeType="1"/>
            </p:cNvSpPr>
            <p:nvPr/>
          </p:nvSpPr>
          <p:spPr bwMode="auto">
            <a:xfrm flipH="1">
              <a:off x="1524000" y="48498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8" name="Group 367"/>
          <p:cNvGrpSpPr/>
          <p:nvPr/>
        </p:nvGrpSpPr>
        <p:grpSpPr>
          <a:xfrm>
            <a:off x="437322" y="2797175"/>
            <a:ext cx="6779454" cy="425450"/>
            <a:chOff x="437322" y="2797175"/>
            <a:chExt cx="6779454" cy="425450"/>
          </a:xfrm>
        </p:grpSpPr>
        <p:sp>
          <p:nvSpPr>
            <p:cNvPr id="1158" name="Rectangle 134"/>
            <p:cNvSpPr>
              <a:spLocks noChangeArrowheads="1"/>
            </p:cNvSpPr>
            <p:nvPr/>
          </p:nvSpPr>
          <p:spPr bwMode="auto">
            <a:xfrm>
              <a:off x="437322" y="2802172"/>
              <a:ext cx="1057982"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strike="noStrike" cap="none" normalizeH="0" baseline="0" dirty="0" smtClean="0">
                  <a:ln>
                    <a:noFill/>
                  </a:ln>
                  <a:solidFill>
                    <a:srgbClr val="000000"/>
                  </a:solidFill>
                  <a:effectLst/>
                  <a:latin typeface="Arial" pitchFamily="34" charset="0"/>
                  <a:cs typeface="Arial" pitchFamily="34" charset="0"/>
                </a:rPr>
                <a:t>Temperature</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Arial" pitchFamily="34" charset="0"/>
                  <a:cs typeface="Arial" pitchFamily="34" charset="0"/>
                </a:rPr>
                <a:t>Increase (1.5C)</a:t>
              </a:r>
              <a:endParaRPr kumimoji="0" lang="en-US" sz="1800" b="0" i="0" strike="noStrike" cap="none" normalizeH="0" baseline="0" dirty="0" smtClean="0">
                <a:ln>
                  <a:noFill/>
                </a:ln>
                <a:solidFill>
                  <a:schemeClr val="tx1"/>
                </a:solidFill>
                <a:effectLst/>
                <a:latin typeface="Arial" pitchFamily="34" charset="0"/>
                <a:cs typeface="Arial" pitchFamily="34" charset="0"/>
              </a:endParaRPr>
            </a:p>
          </p:txBody>
        </p:sp>
        <p:sp>
          <p:nvSpPr>
            <p:cNvPr id="203" name="Line 25"/>
            <p:cNvSpPr>
              <a:spLocks noChangeShapeType="1"/>
            </p:cNvSpPr>
            <p:nvPr/>
          </p:nvSpPr>
          <p:spPr bwMode="auto">
            <a:xfrm flipH="1">
              <a:off x="1524001" y="2979738"/>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Line 63"/>
            <p:cNvSpPr>
              <a:spLocks noChangeShapeType="1"/>
            </p:cNvSpPr>
            <p:nvPr/>
          </p:nvSpPr>
          <p:spPr bwMode="auto">
            <a:xfrm flipH="1">
              <a:off x="1524001" y="2979738"/>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Line 101"/>
            <p:cNvSpPr>
              <a:spLocks noChangeShapeType="1"/>
            </p:cNvSpPr>
            <p:nvPr/>
          </p:nvSpPr>
          <p:spPr bwMode="auto">
            <a:xfrm flipH="1">
              <a:off x="1524001" y="2979738"/>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Line 139"/>
            <p:cNvSpPr>
              <a:spLocks noChangeShapeType="1"/>
            </p:cNvSpPr>
            <p:nvPr/>
          </p:nvSpPr>
          <p:spPr bwMode="auto">
            <a:xfrm flipH="1">
              <a:off x="1524001" y="2979738"/>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Rectangle 149"/>
            <p:cNvSpPr>
              <a:spLocks noChangeArrowheads="1"/>
            </p:cNvSpPr>
            <p:nvPr/>
          </p:nvSpPr>
          <p:spPr bwMode="auto">
            <a:xfrm>
              <a:off x="4597401" y="2905125"/>
              <a:ext cx="102592"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6600"/>
                  </a:solidFill>
                  <a:effectLst/>
                  <a:latin typeface="Arial" pitchFamily="34" charset="0"/>
                  <a:cs typeface="Arial" pitchFamily="34" charset="0"/>
                </a:rPr>
                <a:t>Z</a:t>
              </a:r>
              <a:endParaRPr kumimoji="0" lang="en-US" sz="1800" b="0" i="0" u="none" strike="noStrike" cap="none" normalizeH="0" baseline="0" dirty="0" smtClean="0">
                <a:ln>
                  <a:noFill/>
                </a:ln>
                <a:solidFill>
                  <a:srgbClr val="006600"/>
                </a:solidFill>
                <a:effectLst/>
                <a:latin typeface="Arial" pitchFamily="34" charset="0"/>
                <a:cs typeface="Arial" pitchFamily="34" charset="0"/>
              </a:endParaRPr>
            </a:p>
          </p:txBody>
        </p:sp>
        <p:sp>
          <p:nvSpPr>
            <p:cNvPr id="295" name="Rectangle 150"/>
            <p:cNvSpPr>
              <a:spLocks noChangeArrowheads="1"/>
            </p:cNvSpPr>
            <p:nvPr/>
          </p:nvSpPr>
          <p:spPr bwMode="auto">
            <a:xfrm>
              <a:off x="2798763" y="2905125"/>
              <a:ext cx="2921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0000"/>
                  </a:solidFill>
                  <a:effectLst/>
                  <a:latin typeface="Arial" pitchFamily="34" charset="0"/>
                  <a:cs typeface="Arial" pitchFamily="34" charset="0"/>
                </a:rPr>
                <a:t>BA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6" name="Rectangle 151"/>
            <p:cNvSpPr>
              <a:spLocks noChangeArrowheads="1"/>
            </p:cNvSpPr>
            <p:nvPr/>
          </p:nvSpPr>
          <p:spPr bwMode="auto">
            <a:xfrm>
              <a:off x="5951538" y="2828925"/>
              <a:ext cx="15709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CC6600"/>
                  </a:solidFill>
                  <a:effectLst/>
                  <a:latin typeface="Arial" pitchFamily="34" charset="0"/>
                  <a:cs typeface="Arial" pitchFamily="34" charset="0"/>
                </a:rPr>
                <a:t>W</a:t>
              </a:r>
              <a:endParaRPr kumimoji="0" lang="en-US" sz="1800" b="0" i="0" u="none" strike="noStrike" cap="none" normalizeH="0" baseline="0" smtClean="0">
                <a:ln>
                  <a:noFill/>
                </a:ln>
                <a:solidFill>
                  <a:srgbClr val="CC6600"/>
                </a:solidFill>
                <a:effectLst/>
                <a:latin typeface="Arial" pitchFamily="34" charset="0"/>
                <a:cs typeface="Arial" pitchFamily="34" charset="0"/>
              </a:endParaRPr>
            </a:p>
          </p:txBody>
        </p:sp>
        <p:sp>
          <p:nvSpPr>
            <p:cNvPr id="297" name="Rectangle 152"/>
            <p:cNvSpPr>
              <a:spLocks noChangeArrowheads="1"/>
            </p:cNvSpPr>
            <p:nvPr/>
          </p:nvSpPr>
          <p:spPr bwMode="auto">
            <a:xfrm>
              <a:off x="6915151" y="2905125"/>
              <a:ext cx="3016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FF"/>
                  </a:solidFill>
                  <a:effectLst/>
                  <a:latin typeface="Arial" pitchFamily="34" charset="0"/>
                  <a:cs typeface="Arial" pitchFamily="34" charset="0"/>
                </a:rPr>
                <a:t>BC</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8" name="Rectangle 153"/>
            <p:cNvSpPr>
              <a:spLocks noChangeArrowheads="1"/>
            </p:cNvSpPr>
            <p:nvPr/>
          </p:nvSpPr>
          <p:spPr bwMode="auto">
            <a:xfrm>
              <a:off x="4433888" y="3009900"/>
              <a:ext cx="3175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FF"/>
                  </a:solidFill>
                  <a:effectLst/>
                  <a:latin typeface="Arial" pitchFamily="34" charset="0"/>
                  <a:cs typeface="Arial" pitchFamily="34" charset="0"/>
                </a:rPr>
                <a:t>AM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9" name="Rectangle 154"/>
            <p:cNvSpPr>
              <a:spLocks noChangeArrowheads="1"/>
            </p:cNvSpPr>
            <p:nvPr/>
          </p:nvSpPr>
          <p:spPr bwMode="auto">
            <a:xfrm>
              <a:off x="3492501" y="3009900"/>
              <a:ext cx="22121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bg1">
                      <a:lumMod val="65000"/>
                    </a:schemeClr>
                  </a:solidFill>
                  <a:effectLst/>
                  <a:latin typeface="Arial" pitchFamily="34" charset="0"/>
                  <a:cs typeface="Arial" pitchFamily="34" charset="0"/>
                </a:rPr>
                <a:t>SB</a:t>
              </a:r>
              <a:endParaRPr kumimoji="0" lang="en-US" sz="1800" b="0"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sp>
          <p:nvSpPr>
            <p:cNvPr id="300" name="Rectangle 155"/>
            <p:cNvSpPr>
              <a:spLocks noChangeArrowheads="1"/>
            </p:cNvSpPr>
            <p:nvPr/>
          </p:nvSpPr>
          <p:spPr bwMode="auto">
            <a:xfrm>
              <a:off x="3740151" y="2905125"/>
              <a:ext cx="28575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CD00"/>
                  </a:solidFill>
                  <a:effectLst/>
                  <a:latin typeface="Arial" pitchFamily="34" charset="0"/>
                  <a:cs typeface="Arial" pitchFamily="34" charset="0"/>
                </a:rPr>
                <a:t>SF</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1" name="Rectangle 156"/>
            <p:cNvSpPr>
              <a:spLocks noChangeArrowheads="1"/>
            </p:cNvSpPr>
            <p:nvPr/>
          </p:nvSpPr>
          <p:spPr bwMode="auto">
            <a:xfrm>
              <a:off x="4249738" y="2797175"/>
              <a:ext cx="2762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cs typeface="Arial" pitchFamily="34" charset="0"/>
                </a:rPr>
                <a:t>FF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0" name="Line 177"/>
            <p:cNvSpPr>
              <a:spLocks noChangeShapeType="1"/>
            </p:cNvSpPr>
            <p:nvPr/>
          </p:nvSpPr>
          <p:spPr bwMode="auto">
            <a:xfrm flipH="1">
              <a:off x="1524001" y="2979738"/>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Line 216"/>
            <p:cNvSpPr>
              <a:spLocks noChangeShapeType="1"/>
            </p:cNvSpPr>
            <p:nvPr/>
          </p:nvSpPr>
          <p:spPr bwMode="auto">
            <a:xfrm flipH="1">
              <a:off x="1524000" y="2979738"/>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9" name="Group 368"/>
          <p:cNvGrpSpPr/>
          <p:nvPr/>
        </p:nvGrpSpPr>
        <p:grpSpPr>
          <a:xfrm>
            <a:off x="342744" y="1752600"/>
            <a:ext cx="5750013" cy="555625"/>
            <a:chOff x="342744" y="1752600"/>
            <a:chExt cx="5750013" cy="555625"/>
          </a:xfrm>
        </p:grpSpPr>
        <p:sp>
          <p:nvSpPr>
            <p:cNvPr id="197" name="Rectangle 135"/>
            <p:cNvSpPr>
              <a:spLocks noChangeArrowheads="1"/>
            </p:cNvSpPr>
            <p:nvPr/>
          </p:nvSpPr>
          <p:spPr bwMode="auto">
            <a:xfrm>
              <a:off x="342744" y="1752600"/>
              <a:ext cx="1152560" cy="55399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cs typeface="Arial" pitchFamily="34" charset="0"/>
                </a:rPr>
                <a:t>Temp Increase</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Arial" pitchFamily="34" charset="0"/>
                  <a:cs typeface="Arial" pitchFamily="34" charset="0"/>
                </a:rPr>
                <a:t>with Marsh Loss </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Arial" pitchFamily="34" charset="0"/>
                  <a:cs typeface="Arial" pitchFamily="34" charset="0"/>
                </a:rPr>
                <a:t>&amp; SAV Loss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4" name="Line 26"/>
            <p:cNvSpPr>
              <a:spLocks noChangeShapeType="1"/>
            </p:cNvSpPr>
            <p:nvPr/>
          </p:nvSpPr>
          <p:spPr bwMode="auto">
            <a:xfrm flipH="1">
              <a:off x="1524001" y="20415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Line 64"/>
            <p:cNvSpPr>
              <a:spLocks noChangeShapeType="1"/>
            </p:cNvSpPr>
            <p:nvPr/>
          </p:nvSpPr>
          <p:spPr bwMode="auto">
            <a:xfrm flipH="1">
              <a:off x="1524001" y="20415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Line 102"/>
            <p:cNvSpPr>
              <a:spLocks noChangeShapeType="1"/>
            </p:cNvSpPr>
            <p:nvPr/>
          </p:nvSpPr>
          <p:spPr bwMode="auto">
            <a:xfrm flipH="1">
              <a:off x="1524001" y="20415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Line 140"/>
            <p:cNvSpPr>
              <a:spLocks noChangeShapeType="1"/>
            </p:cNvSpPr>
            <p:nvPr/>
          </p:nvSpPr>
          <p:spPr bwMode="auto">
            <a:xfrm flipH="1">
              <a:off x="1524001" y="20415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Line 178"/>
            <p:cNvSpPr>
              <a:spLocks noChangeShapeType="1"/>
            </p:cNvSpPr>
            <p:nvPr/>
          </p:nvSpPr>
          <p:spPr bwMode="auto">
            <a:xfrm flipH="1">
              <a:off x="1524001" y="20415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Rectangle 187"/>
            <p:cNvSpPr>
              <a:spLocks noChangeArrowheads="1"/>
            </p:cNvSpPr>
            <p:nvPr/>
          </p:nvSpPr>
          <p:spPr bwMode="auto">
            <a:xfrm>
              <a:off x="4262438" y="1966913"/>
              <a:ext cx="102592"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6600"/>
                  </a:solidFill>
                  <a:effectLst/>
                  <a:latin typeface="Arial" pitchFamily="34" charset="0"/>
                  <a:cs typeface="Arial" pitchFamily="34" charset="0"/>
                </a:rPr>
                <a:t>Z</a:t>
              </a:r>
              <a:endParaRPr kumimoji="0" lang="en-US" sz="1800" b="0" i="0" u="none" strike="noStrike" cap="none" normalizeH="0" baseline="0" smtClean="0">
                <a:ln>
                  <a:noFill/>
                </a:ln>
                <a:solidFill>
                  <a:srgbClr val="006600"/>
                </a:solidFill>
                <a:effectLst/>
                <a:latin typeface="Arial" pitchFamily="34" charset="0"/>
                <a:cs typeface="Arial" pitchFamily="34" charset="0"/>
              </a:endParaRPr>
            </a:p>
          </p:txBody>
        </p:sp>
        <p:sp>
          <p:nvSpPr>
            <p:cNvPr id="325" name="Rectangle 188"/>
            <p:cNvSpPr>
              <a:spLocks noChangeArrowheads="1"/>
            </p:cNvSpPr>
            <p:nvPr/>
          </p:nvSpPr>
          <p:spPr bwMode="auto">
            <a:xfrm>
              <a:off x="1687513" y="1966913"/>
              <a:ext cx="2921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0000"/>
                  </a:solidFill>
                  <a:effectLst/>
                  <a:latin typeface="Arial" pitchFamily="34" charset="0"/>
                  <a:cs typeface="Arial" pitchFamily="34" charset="0"/>
                </a:rPr>
                <a:t>BA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6" name="Rectangle 189"/>
            <p:cNvSpPr>
              <a:spLocks noChangeArrowheads="1"/>
            </p:cNvSpPr>
            <p:nvPr/>
          </p:nvSpPr>
          <p:spPr bwMode="auto">
            <a:xfrm>
              <a:off x="5935663" y="1890713"/>
              <a:ext cx="15709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CC6600"/>
                  </a:solidFill>
                  <a:effectLst/>
                  <a:latin typeface="Arial" pitchFamily="34" charset="0"/>
                  <a:cs typeface="Arial" pitchFamily="34" charset="0"/>
                </a:rPr>
                <a:t>W</a:t>
              </a:r>
              <a:endParaRPr kumimoji="0" lang="en-US" sz="1800" b="0" i="0" u="none" strike="noStrike" cap="none" normalizeH="0" baseline="0" smtClean="0">
                <a:ln>
                  <a:noFill/>
                </a:ln>
                <a:solidFill>
                  <a:srgbClr val="CC6600"/>
                </a:solidFill>
                <a:effectLst/>
                <a:latin typeface="Arial" pitchFamily="34" charset="0"/>
                <a:cs typeface="Arial" pitchFamily="34" charset="0"/>
              </a:endParaRPr>
            </a:p>
          </p:txBody>
        </p:sp>
        <p:sp>
          <p:nvSpPr>
            <p:cNvPr id="327" name="Rectangle 190"/>
            <p:cNvSpPr>
              <a:spLocks noChangeArrowheads="1"/>
            </p:cNvSpPr>
            <p:nvPr/>
          </p:nvSpPr>
          <p:spPr bwMode="auto">
            <a:xfrm>
              <a:off x="5299076" y="1966913"/>
              <a:ext cx="3016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FF"/>
                  </a:solidFill>
                  <a:effectLst/>
                  <a:latin typeface="Arial" pitchFamily="34" charset="0"/>
                  <a:cs typeface="Arial" pitchFamily="34" charset="0"/>
                </a:rPr>
                <a:t>BC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8" name="Rectangle 191"/>
            <p:cNvSpPr>
              <a:spLocks noChangeArrowheads="1"/>
            </p:cNvSpPr>
            <p:nvPr/>
          </p:nvSpPr>
          <p:spPr bwMode="auto">
            <a:xfrm>
              <a:off x="4278313" y="2095500"/>
              <a:ext cx="3175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FF"/>
                  </a:solidFill>
                  <a:effectLst/>
                  <a:latin typeface="Arial" pitchFamily="34" charset="0"/>
                  <a:cs typeface="Arial" pitchFamily="34" charset="0"/>
                </a:rPr>
                <a:t>AM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9" name="Rectangle 192"/>
            <p:cNvSpPr>
              <a:spLocks noChangeArrowheads="1"/>
            </p:cNvSpPr>
            <p:nvPr/>
          </p:nvSpPr>
          <p:spPr bwMode="auto">
            <a:xfrm>
              <a:off x="3378201" y="2095500"/>
              <a:ext cx="22121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bg1">
                      <a:lumMod val="65000"/>
                    </a:schemeClr>
                  </a:solidFill>
                  <a:effectLst/>
                  <a:latin typeface="Arial" pitchFamily="34" charset="0"/>
                  <a:cs typeface="Arial" pitchFamily="34" charset="0"/>
                </a:rPr>
                <a:t>SB</a:t>
              </a:r>
              <a:endParaRPr kumimoji="0" lang="en-US" sz="1800" b="0"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sp>
          <p:nvSpPr>
            <p:cNvPr id="330" name="Rectangle 193"/>
            <p:cNvSpPr>
              <a:spLocks noChangeArrowheads="1"/>
            </p:cNvSpPr>
            <p:nvPr/>
          </p:nvSpPr>
          <p:spPr bwMode="auto">
            <a:xfrm>
              <a:off x="2890838" y="1966913"/>
              <a:ext cx="28575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CD00"/>
                  </a:solidFill>
                  <a:effectLst/>
                  <a:latin typeface="Arial" pitchFamily="34" charset="0"/>
                  <a:cs typeface="Arial" pitchFamily="34" charset="0"/>
                </a:rPr>
                <a:t>SF</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31" name="Rectangle 194"/>
            <p:cNvSpPr>
              <a:spLocks noChangeArrowheads="1"/>
            </p:cNvSpPr>
            <p:nvPr/>
          </p:nvSpPr>
          <p:spPr bwMode="auto">
            <a:xfrm>
              <a:off x="3727451" y="1866900"/>
              <a:ext cx="2762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cs typeface="Arial" pitchFamily="34" charset="0"/>
                </a:rPr>
                <a:t>FF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1" name="Line 217"/>
            <p:cNvSpPr>
              <a:spLocks noChangeShapeType="1"/>
            </p:cNvSpPr>
            <p:nvPr/>
          </p:nvSpPr>
          <p:spPr bwMode="auto">
            <a:xfrm flipH="1">
              <a:off x="1524000" y="20415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53" name="Freeform 225"/>
          <p:cNvSpPr>
            <a:spLocks noEditPoints="1"/>
          </p:cNvSpPr>
          <p:nvPr/>
        </p:nvSpPr>
        <p:spPr bwMode="auto">
          <a:xfrm>
            <a:off x="4902200" y="914400"/>
            <a:ext cx="1588" cy="5029200"/>
          </a:xfrm>
          <a:custGeom>
            <a:avLst/>
            <a:gdLst/>
            <a:ahLst/>
            <a:cxnLst>
              <a:cxn ang="0">
                <a:pos x="0" y="608"/>
              </a:cxn>
              <a:cxn ang="0">
                <a:pos x="0" y="596"/>
              </a:cxn>
              <a:cxn ang="0">
                <a:pos x="0" y="584"/>
              </a:cxn>
              <a:cxn ang="0">
                <a:pos x="0" y="572"/>
              </a:cxn>
              <a:cxn ang="0">
                <a:pos x="0" y="560"/>
              </a:cxn>
              <a:cxn ang="0">
                <a:pos x="0" y="548"/>
              </a:cxn>
              <a:cxn ang="0">
                <a:pos x="0" y="536"/>
              </a:cxn>
              <a:cxn ang="0">
                <a:pos x="0" y="524"/>
              </a:cxn>
              <a:cxn ang="0">
                <a:pos x="0" y="512"/>
              </a:cxn>
              <a:cxn ang="0">
                <a:pos x="0" y="500"/>
              </a:cxn>
              <a:cxn ang="0">
                <a:pos x="0" y="488"/>
              </a:cxn>
              <a:cxn ang="0">
                <a:pos x="0" y="476"/>
              </a:cxn>
              <a:cxn ang="0">
                <a:pos x="0" y="464"/>
              </a:cxn>
              <a:cxn ang="0">
                <a:pos x="0" y="452"/>
              </a:cxn>
              <a:cxn ang="0">
                <a:pos x="0" y="440"/>
              </a:cxn>
              <a:cxn ang="0">
                <a:pos x="0" y="428"/>
              </a:cxn>
              <a:cxn ang="0">
                <a:pos x="0" y="416"/>
              </a:cxn>
              <a:cxn ang="0">
                <a:pos x="0" y="404"/>
              </a:cxn>
              <a:cxn ang="0">
                <a:pos x="0" y="392"/>
              </a:cxn>
              <a:cxn ang="0">
                <a:pos x="0" y="380"/>
              </a:cxn>
              <a:cxn ang="0">
                <a:pos x="0" y="368"/>
              </a:cxn>
              <a:cxn ang="0">
                <a:pos x="0" y="356"/>
              </a:cxn>
              <a:cxn ang="0">
                <a:pos x="0" y="344"/>
              </a:cxn>
              <a:cxn ang="0">
                <a:pos x="0" y="332"/>
              </a:cxn>
              <a:cxn ang="0">
                <a:pos x="0" y="320"/>
              </a:cxn>
              <a:cxn ang="0">
                <a:pos x="0" y="308"/>
              </a:cxn>
              <a:cxn ang="0">
                <a:pos x="0" y="296"/>
              </a:cxn>
              <a:cxn ang="0">
                <a:pos x="0" y="284"/>
              </a:cxn>
              <a:cxn ang="0">
                <a:pos x="0" y="272"/>
              </a:cxn>
              <a:cxn ang="0">
                <a:pos x="0" y="260"/>
              </a:cxn>
              <a:cxn ang="0">
                <a:pos x="0" y="248"/>
              </a:cxn>
              <a:cxn ang="0">
                <a:pos x="0" y="236"/>
              </a:cxn>
              <a:cxn ang="0">
                <a:pos x="0" y="224"/>
              </a:cxn>
              <a:cxn ang="0">
                <a:pos x="0" y="212"/>
              </a:cxn>
              <a:cxn ang="0">
                <a:pos x="0" y="200"/>
              </a:cxn>
              <a:cxn ang="0">
                <a:pos x="0" y="188"/>
              </a:cxn>
              <a:cxn ang="0">
                <a:pos x="0" y="176"/>
              </a:cxn>
              <a:cxn ang="0">
                <a:pos x="0" y="164"/>
              </a:cxn>
              <a:cxn ang="0">
                <a:pos x="0" y="152"/>
              </a:cxn>
              <a:cxn ang="0">
                <a:pos x="0" y="140"/>
              </a:cxn>
              <a:cxn ang="0">
                <a:pos x="0" y="128"/>
              </a:cxn>
              <a:cxn ang="0">
                <a:pos x="0" y="116"/>
              </a:cxn>
              <a:cxn ang="0">
                <a:pos x="0" y="104"/>
              </a:cxn>
              <a:cxn ang="0">
                <a:pos x="0" y="92"/>
              </a:cxn>
              <a:cxn ang="0">
                <a:pos x="0" y="80"/>
              </a:cxn>
              <a:cxn ang="0">
                <a:pos x="0" y="68"/>
              </a:cxn>
              <a:cxn ang="0">
                <a:pos x="0" y="56"/>
              </a:cxn>
              <a:cxn ang="0">
                <a:pos x="0" y="44"/>
              </a:cxn>
              <a:cxn ang="0">
                <a:pos x="0" y="32"/>
              </a:cxn>
              <a:cxn ang="0">
                <a:pos x="0" y="20"/>
              </a:cxn>
              <a:cxn ang="0">
                <a:pos x="0" y="8"/>
              </a:cxn>
            </a:cxnLst>
            <a:rect l="0" t="0" r="r" b="b"/>
            <a:pathLst>
              <a:path h="616">
                <a:moveTo>
                  <a:pt x="0" y="612"/>
                </a:moveTo>
                <a:lnTo>
                  <a:pt x="0" y="608"/>
                </a:lnTo>
                <a:moveTo>
                  <a:pt x="0" y="604"/>
                </a:moveTo>
                <a:lnTo>
                  <a:pt x="0" y="600"/>
                </a:lnTo>
                <a:moveTo>
                  <a:pt x="0" y="596"/>
                </a:moveTo>
                <a:lnTo>
                  <a:pt x="0" y="592"/>
                </a:lnTo>
                <a:moveTo>
                  <a:pt x="0" y="588"/>
                </a:moveTo>
                <a:lnTo>
                  <a:pt x="0" y="584"/>
                </a:lnTo>
                <a:moveTo>
                  <a:pt x="0" y="580"/>
                </a:moveTo>
                <a:lnTo>
                  <a:pt x="0" y="576"/>
                </a:lnTo>
                <a:moveTo>
                  <a:pt x="0" y="572"/>
                </a:moveTo>
                <a:lnTo>
                  <a:pt x="0" y="568"/>
                </a:lnTo>
                <a:moveTo>
                  <a:pt x="0" y="564"/>
                </a:moveTo>
                <a:lnTo>
                  <a:pt x="0" y="560"/>
                </a:lnTo>
                <a:moveTo>
                  <a:pt x="0" y="556"/>
                </a:moveTo>
                <a:lnTo>
                  <a:pt x="0" y="552"/>
                </a:lnTo>
                <a:moveTo>
                  <a:pt x="0" y="548"/>
                </a:moveTo>
                <a:lnTo>
                  <a:pt x="0" y="544"/>
                </a:lnTo>
                <a:moveTo>
                  <a:pt x="0" y="540"/>
                </a:moveTo>
                <a:lnTo>
                  <a:pt x="0" y="536"/>
                </a:lnTo>
                <a:moveTo>
                  <a:pt x="0" y="532"/>
                </a:moveTo>
                <a:lnTo>
                  <a:pt x="0" y="528"/>
                </a:lnTo>
                <a:moveTo>
                  <a:pt x="0" y="524"/>
                </a:moveTo>
                <a:lnTo>
                  <a:pt x="0" y="520"/>
                </a:lnTo>
                <a:moveTo>
                  <a:pt x="0" y="516"/>
                </a:moveTo>
                <a:lnTo>
                  <a:pt x="0" y="512"/>
                </a:lnTo>
                <a:moveTo>
                  <a:pt x="0" y="508"/>
                </a:moveTo>
                <a:lnTo>
                  <a:pt x="0" y="504"/>
                </a:lnTo>
                <a:moveTo>
                  <a:pt x="0" y="500"/>
                </a:moveTo>
                <a:lnTo>
                  <a:pt x="0" y="496"/>
                </a:lnTo>
                <a:moveTo>
                  <a:pt x="0" y="492"/>
                </a:moveTo>
                <a:lnTo>
                  <a:pt x="0" y="488"/>
                </a:lnTo>
                <a:moveTo>
                  <a:pt x="0" y="484"/>
                </a:moveTo>
                <a:lnTo>
                  <a:pt x="0" y="480"/>
                </a:lnTo>
                <a:moveTo>
                  <a:pt x="0" y="476"/>
                </a:moveTo>
                <a:lnTo>
                  <a:pt x="0" y="472"/>
                </a:lnTo>
                <a:moveTo>
                  <a:pt x="0" y="468"/>
                </a:moveTo>
                <a:lnTo>
                  <a:pt x="0" y="464"/>
                </a:lnTo>
                <a:moveTo>
                  <a:pt x="0" y="460"/>
                </a:moveTo>
                <a:lnTo>
                  <a:pt x="0" y="456"/>
                </a:lnTo>
                <a:moveTo>
                  <a:pt x="0" y="452"/>
                </a:moveTo>
                <a:lnTo>
                  <a:pt x="0" y="448"/>
                </a:lnTo>
                <a:moveTo>
                  <a:pt x="0" y="444"/>
                </a:moveTo>
                <a:lnTo>
                  <a:pt x="0" y="440"/>
                </a:lnTo>
                <a:moveTo>
                  <a:pt x="0" y="436"/>
                </a:moveTo>
                <a:lnTo>
                  <a:pt x="0" y="432"/>
                </a:lnTo>
                <a:moveTo>
                  <a:pt x="0" y="428"/>
                </a:moveTo>
                <a:lnTo>
                  <a:pt x="0" y="424"/>
                </a:lnTo>
                <a:moveTo>
                  <a:pt x="0" y="420"/>
                </a:moveTo>
                <a:lnTo>
                  <a:pt x="0" y="416"/>
                </a:lnTo>
                <a:moveTo>
                  <a:pt x="0" y="412"/>
                </a:moveTo>
                <a:lnTo>
                  <a:pt x="0" y="408"/>
                </a:lnTo>
                <a:moveTo>
                  <a:pt x="0" y="404"/>
                </a:moveTo>
                <a:lnTo>
                  <a:pt x="0" y="400"/>
                </a:lnTo>
                <a:moveTo>
                  <a:pt x="0" y="396"/>
                </a:moveTo>
                <a:lnTo>
                  <a:pt x="0" y="392"/>
                </a:lnTo>
                <a:moveTo>
                  <a:pt x="0" y="388"/>
                </a:moveTo>
                <a:lnTo>
                  <a:pt x="0" y="384"/>
                </a:lnTo>
                <a:moveTo>
                  <a:pt x="0" y="380"/>
                </a:moveTo>
                <a:lnTo>
                  <a:pt x="0" y="376"/>
                </a:lnTo>
                <a:moveTo>
                  <a:pt x="0" y="372"/>
                </a:moveTo>
                <a:lnTo>
                  <a:pt x="0" y="368"/>
                </a:lnTo>
                <a:moveTo>
                  <a:pt x="0" y="364"/>
                </a:moveTo>
                <a:lnTo>
                  <a:pt x="0" y="360"/>
                </a:lnTo>
                <a:moveTo>
                  <a:pt x="0" y="356"/>
                </a:moveTo>
                <a:lnTo>
                  <a:pt x="0" y="352"/>
                </a:lnTo>
                <a:moveTo>
                  <a:pt x="0" y="348"/>
                </a:moveTo>
                <a:lnTo>
                  <a:pt x="0" y="344"/>
                </a:lnTo>
                <a:moveTo>
                  <a:pt x="0" y="340"/>
                </a:moveTo>
                <a:lnTo>
                  <a:pt x="0" y="336"/>
                </a:lnTo>
                <a:moveTo>
                  <a:pt x="0" y="332"/>
                </a:moveTo>
                <a:lnTo>
                  <a:pt x="0" y="328"/>
                </a:lnTo>
                <a:moveTo>
                  <a:pt x="0" y="324"/>
                </a:moveTo>
                <a:lnTo>
                  <a:pt x="0" y="320"/>
                </a:lnTo>
                <a:moveTo>
                  <a:pt x="0" y="316"/>
                </a:moveTo>
                <a:lnTo>
                  <a:pt x="0" y="312"/>
                </a:lnTo>
                <a:moveTo>
                  <a:pt x="0" y="308"/>
                </a:moveTo>
                <a:lnTo>
                  <a:pt x="0" y="304"/>
                </a:lnTo>
                <a:moveTo>
                  <a:pt x="0" y="300"/>
                </a:moveTo>
                <a:lnTo>
                  <a:pt x="0" y="296"/>
                </a:lnTo>
                <a:moveTo>
                  <a:pt x="0" y="292"/>
                </a:moveTo>
                <a:lnTo>
                  <a:pt x="0" y="288"/>
                </a:lnTo>
                <a:moveTo>
                  <a:pt x="0" y="284"/>
                </a:moveTo>
                <a:lnTo>
                  <a:pt x="0" y="280"/>
                </a:lnTo>
                <a:moveTo>
                  <a:pt x="0" y="276"/>
                </a:moveTo>
                <a:lnTo>
                  <a:pt x="0" y="272"/>
                </a:lnTo>
                <a:moveTo>
                  <a:pt x="0" y="268"/>
                </a:moveTo>
                <a:lnTo>
                  <a:pt x="0" y="264"/>
                </a:lnTo>
                <a:moveTo>
                  <a:pt x="0" y="260"/>
                </a:moveTo>
                <a:lnTo>
                  <a:pt x="0" y="256"/>
                </a:lnTo>
                <a:moveTo>
                  <a:pt x="0" y="252"/>
                </a:moveTo>
                <a:lnTo>
                  <a:pt x="0" y="248"/>
                </a:lnTo>
                <a:moveTo>
                  <a:pt x="0" y="244"/>
                </a:moveTo>
                <a:lnTo>
                  <a:pt x="0" y="240"/>
                </a:lnTo>
                <a:moveTo>
                  <a:pt x="0" y="236"/>
                </a:moveTo>
                <a:lnTo>
                  <a:pt x="0" y="232"/>
                </a:lnTo>
                <a:moveTo>
                  <a:pt x="0" y="228"/>
                </a:moveTo>
                <a:lnTo>
                  <a:pt x="0" y="224"/>
                </a:lnTo>
                <a:moveTo>
                  <a:pt x="0" y="220"/>
                </a:moveTo>
                <a:lnTo>
                  <a:pt x="0" y="216"/>
                </a:lnTo>
                <a:moveTo>
                  <a:pt x="0" y="212"/>
                </a:moveTo>
                <a:lnTo>
                  <a:pt x="0" y="208"/>
                </a:lnTo>
                <a:moveTo>
                  <a:pt x="0" y="204"/>
                </a:moveTo>
                <a:lnTo>
                  <a:pt x="0" y="200"/>
                </a:lnTo>
                <a:moveTo>
                  <a:pt x="0" y="196"/>
                </a:moveTo>
                <a:lnTo>
                  <a:pt x="0" y="192"/>
                </a:lnTo>
                <a:moveTo>
                  <a:pt x="0" y="188"/>
                </a:moveTo>
                <a:lnTo>
                  <a:pt x="0" y="184"/>
                </a:lnTo>
                <a:moveTo>
                  <a:pt x="0" y="180"/>
                </a:moveTo>
                <a:lnTo>
                  <a:pt x="0" y="176"/>
                </a:lnTo>
                <a:moveTo>
                  <a:pt x="0" y="172"/>
                </a:moveTo>
                <a:lnTo>
                  <a:pt x="0" y="168"/>
                </a:lnTo>
                <a:moveTo>
                  <a:pt x="0" y="164"/>
                </a:moveTo>
                <a:lnTo>
                  <a:pt x="0" y="160"/>
                </a:lnTo>
                <a:moveTo>
                  <a:pt x="0" y="156"/>
                </a:moveTo>
                <a:lnTo>
                  <a:pt x="0" y="152"/>
                </a:lnTo>
                <a:moveTo>
                  <a:pt x="0" y="148"/>
                </a:moveTo>
                <a:lnTo>
                  <a:pt x="0" y="144"/>
                </a:lnTo>
                <a:moveTo>
                  <a:pt x="0" y="140"/>
                </a:moveTo>
                <a:lnTo>
                  <a:pt x="0" y="136"/>
                </a:lnTo>
                <a:moveTo>
                  <a:pt x="0" y="132"/>
                </a:moveTo>
                <a:lnTo>
                  <a:pt x="0" y="128"/>
                </a:lnTo>
                <a:moveTo>
                  <a:pt x="0" y="124"/>
                </a:moveTo>
                <a:lnTo>
                  <a:pt x="0" y="120"/>
                </a:lnTo>
                <a:moveTo>
                  <a:pt x="0" y="116"/>
                </a:moveTo>
                <a:lnTo>
                  <a:pt x="0" y="112"/>
                </a:lnTo>
                <a:moveTo>
                  <a:pt x="0" y="108"/>
                </a:moveTo>
                <a:lnTo>
                  <a:pt x="0" y="104"/>
                </a:lnTo>
                <a:moveTo>
                  <a:pt x="0" y="100"/>
                </a:moveTo>
                <a:lnTo>
                  <a:pt x="0" y="96"/>
                </a:lnTo>
                <a:moveTo>
                  <a:pt x="0" y="92"/>
                </a:moveTo>
                <a:lnTo>
                  <a:pt x="0" y="88"/>
                </a:lnTo>
                <a:moveTo>
                  <a:pt x="0" y="84"/>
                </a:moveTo>
                <a:lnTo>
                  <a:pt x="0" y="80"/>
                </a:lnTo>
                <a:moveTo>
                  <a:pt x="0" y="76"/>
                </a:moveTo>
                <a:lnTo>
                  <a:pt x="0" y="72"/>
                </a:lnTo>
                <a:moveTo>
                  <a:pt x="0" y="68"/>
                </a:moveTo>
                <a:lnTo>
                  <a:pt x="0" y="64"/>
                </a:lnTo>
                <a:moveTo>
                  <a:pt x="0" y="60"/>
                </a:moveTo>
                <a:lnTo>
                  <a:pt x="0" y="56"/>
                </a:lnTo>
                <a:moveTo>
                  <a:pt x="0" y="52"/>
                </a:moveTo>
                <a:lnTo>
                  <a:pt x="0" y="48"/>
                </a:lnTo>
                <a:moveTo>
                  <a:pt x="0" y="44"/>
                </a:moveTo>
                <a:lnTo>
                  <a:pt x="0" y="40"/>
                </a:lnTo>
                <a:moveTo>
                  <a:pt x="0" y="36"/>
                </a:moveTo>
                <a:lnTo>
                  <a:pt x="0" y="32"/>
                </a:lnTo>
                <a:moveTo>
                  <a:pt x="0" y="28"/>
                </a:moveTo>
                <a:lnTo>
                  <a:pt x="0" y="24"/>
                </a:lnTo>
                <a:moveTo>
                  <a:pt x="0" y="20"/>
                </a:moveTo>
                <a:lnTo>
                  <a:pt x="0" y="16"/>
                </a:lnTo>
                <a:moveTo>
                  <a:pt x="0" y="12"/>
                </a:moveTo>
                <a:lnTo>
                  <a:pt x="0" y="8"/>
                </a:lnTo>
                <a:moveTo>
                  <a:pt x="0" y="4"/>
                </a:moveTo>
              </a:path>
            </a:pathLst>
          </a:cu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67" name="Group 366"/>
          <p:cNvGrpSpPr/>
          <p:nvPr/>
        </p:nvGrpSpPr>
        <p:grpSpPr>
          <a:xfrm>
            <a:off x="1076920" y="3711575"/>
            <a:ext cx="5548710" cy="428655"/>
            <a:chOff x="1076920" y="3711575"/>
            <a:chExt cx="5548710" cy="428655"/>
          </a:xfrm>
        </p:grpSpPr>
        <p:sp>
          <p:nvSpPr>
            <p:cNvPr id="162" name="Rectangle 116"/>
            <p:cNvSpPr>
              <a:spLocks noChangeArrowheads="1"/>
            </p:cNvSpPr>
            <p:nvPr/>
          </p:nvSpPr>
          <p:spPr bwMode="auto">
            <a:xfrm>
              <a:off x="4748213" y="3940175"/>
              <a:ext cx="22121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bg1">
                      <a:lumMod val="65000"/>
                    </a:schemeClr>
                  </a:solidFill>
                  <a:effectLst/>
                  <a:latin typeface="Arial" pitchFamily="34" charset="0"/>
                  <a:cs typeface="Arial" pitchFamily="34" charset="0"/>
                </a:rPr>
                <a:t>SB</a:t>
              </a:r>
              <a:endParaRPr kumimoji="0" lang="en-US" sz="1800" b="0"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sp>
          <p:nvSpPr>
            <p:cNvPr id="202" name="Line 24"/>
            <p:cNvSpPr>
              <a:spLocks noChangeShapeType="1"/>
            </p:cNvSpPr>
            <p:nvPr/>
          </p:nvSpPr>
          <p:spPr bwMode="auto">
            <a:xfrm flipH="1">
              <a:off x="1524001" y="39100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Line 62"/>
            <p:cNvSpPr>
              <a:spLocks noChangeShapeType="1"/>
            </p:cNvSpPr>
            <p:nvPr/>
          </p:nvSpPr>
          <p:spPr bwMode="auto">
            <a:xfrm flipH="1">
              <a:off x="1524001" y="39100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Line 100"/>
            <p:cNvSpPr>
              <a:spLocks noChangeShapeType="1"/>
            </p:cNvSpPr>
            <p:nvPr/>
          </p:nvSpPr>
          <p:spPr bwMode="auto">
            <a:xfrm flipH="1">
              <a:off x="1524001" y="39100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Rectangle 111"/>
            <p:cNvSpPr>
              <a:spLocks noChangeArrowheads="1"/>
            </p:cNvSpPr>
            <p:nvPr/>
          </p:nvSpPr>
          <p:spPr bwMode="auto">
            <a:xfrm>
              <a:off x="6523038" y="3836988"/>
              <a:ext cx="102592"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6600"/>
                  </a:solidFill>
                  <a:effectLst/>
                  <a:latin typeface="Arial" pitchFamily="34" charset="0"/>
                  <a:cs typeface="Arial" pitchFamily="34" charset="0"/>
                </a:rPr>
                <a:t>Z</a:t>
              </a:r>
              <a:endParaRPr kumimoji="0" lang="en-US" sz="1800" b="0" i="0" u="none" strike="noStrike" cap="none" normalizeH="0" baseline="0" smtClean="0">
                <a:ln>
                  <a:noFill/>
                </a:ln>
                <a:solidFill>
                  <a:srgbClr val="006600"/>
                </a:solidFill>
                <a:effectLst/>
                <a:latin typeface="Arial" pitchFamily="34" charset="0"/>
                <a:cs typeface="Arial" pitchFamily="34" charset="0"/>
              </a:endParaRPr>
            </a:p>
          </p:txBody>
        </p:sp>
        <p:sp>
          <p:nvSpPr>
            <p:cNvPr id="266" name="Rectangle 112"/>
            <p:cNvSpPr>
              <a:spLocks noChangeArrowheads="1"/>
            </p:cNvSpPr>
            <p:nvPr/>
          </p:nvSpPr>
          <p:spPr bwMode="auto">
            <a:xfrm>
              <a:off x="5114926" y="3836988"/>
              <a:ext cx="2921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0000"/>
                  </a:solidFill>
                  <a:effectLst/>
                  <a:latin typeface="Arial" pitchFamily="34" charset="0"/>
                  <a:cs typeface="Arial" pitchFamily="34" charset="0"/>
                </a:rPr>
                <a:t>BA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7" name="Rectangle 113"/>
            <p:cNvSpPr>
              <a:spLocks noChangeArrowheads="1"/>
            </p:cNvSpPr>
            <p:nvPr/>
          </p:nvSpPr>
          <p:spPr bwMode="auto">
            <a:xfrm>
              <a:off x="4768851" y="3724245"/>
              <a:ext cx="15709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C6600"/>
                  </a:solidFill>
                  <a:effectLst/>
                  <a:latin typeface="Arial" pitchFamily="34" charset="0"/>
                  <a:cs typeface="Arial" pitchFamily="34" charset="0"/>
                </a:rPr>
                <a:t>W</a:t>
              </a:r>
              <a:endParaRPr kumimoji="0" lang="en-US" sz="1800" b="0" i="0" u="none" strike="noStrike" cap="none" normalizeH="0" baseline="0" dirty="0" smtClean="0">
                <a:ln>
                  <a:noFill/>
                </a:ln>
                <a:solidFill>
                  <a:srgbClr val="CC6600"/>
                </a:solidFill>
                <a:effectLst/>
                <a:latin typeface="Arial" pitchFamily="34" charset="0"/>
                <a:cs typeface="Arial" pitchFamily="34" charset="0"/>
              </a:endParaRPr>
            </a:p>
          </p:txBody>
        </p:sp>
        <p:sp>
          <p:nvSpPr>
            <p:cNvPr id="268" name="Rectangle 114"/>
            <p:cNvSpPr>
              <a:spLocks noChangeArrowheads="1"/>
            </p:cNvSpPr>
            <p:nvPr/>
          </p:nvSpPr>
          <p:spPr bwMode="auto">
            <a:xfrm>
              <a:off x="5356226" y="3836988"/>
              <a:ext cx="3016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FF"/>
                  </a:solidFill>
                  <a:effectLst/>
                  <a:latin typeface="Arial" pitchFamily="34" charset="0"/>
                  <a:cs typeface="Arial" pitchFamily="34" charset="0"/>
                </a:rPr>
                <a:t>BC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9" name="Rectangle 115"/>
            <p:cNvSpPr>
              <a:spLocks noChangeArrowheads="1"/>
            </p:cNvSpPr>
            <p:nvPr/>
          </p:nvSpPr>
          <p:spPr bwMode="auto">
            <a:xfrm>
              <a:off x="4286251" y="3863975"/>
              <a:ext cx="3175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FF"/>
                  </a:solidFill>
                  <a:effectLst/>
                  <a:latin typeface="Arial" pitchFamily="34" charset="0"/>
                  <a:cs typeface="Arial" pitchFamily="34" charset="0"/>
                </a:rPr>
                <a:t>AM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0" name="Rectangle 117"/>
            <p:cNvSpPr>
              <a:spLocks noChangeArrowheads="1"/>
            </p:cNvSpPr>
            <p:nvPr/>
          </p:nvSpPr>
          <p:spPr bwMode="auto">
            <a:xfrm>
              <a:off x="4841876" y="3836988"/>
              <a:ext cx="28575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CD00"/>
                  </a:solidFill>
                  <a:effectLst/>
                  <a:latin typeface="Arial" pitchFamily="34" charset="0"/>
                  <a:cs typeface="Arial" pitchFamily="34" charset="0"/>
                </a:rPr>
                <a:t>SF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1" name="Rectangle 118"/>
            <p:cNvSpPr>
              <a:spLocks noChangeArrowheads="1"/>
            </p:cNvSpPr>
            <p:nvPr/>
          </p:nvSpPr>
          <p:spPr bwMode="auto">
            <a:xfrm>
              <a:off x="4927601" y="3711575"/>
              <a:ext cx="2762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cs typeface="Arial" pitchFamily="34" charset="0"/>
                </a:rPr>
                <a:t>FF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9" name="Line 138"/>
            <p:cNvSpPr>
              <a:spLocks noChangeShapeType="1"/>
            </p:cNvSpPr>
            <p:nvPr/>
          </p:nvSpPr>
          <p:spPr bwMode="auto">
            <a:xfrm flipH="1">
              <a:off x="1524001" y="39100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Line 176"/>
            <p:cNvSpPr>
              <a:spLocks noChangeShapeType="1"/>
            </p:cNvSpPr>
            <p:nvPr/>
          </p:nvSpPr>
          <p:spPr bwMode="auto">
            <a:xfrm flipH="1">
              <a:off x="1524001" y="39100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Line 215"/>
            <p:cNvSpPr>
              <a:spLocks noChangeShapeType="1"/>
            </p:cNvSpPr>
            <p:nvPr/>
          </p:nvSpPr>
          <p:spPr bwMode="auto">
            <a:xfrm flipH="1">
              <a:off x="1524000" y="39100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2" name="Rectangle 133"/>
            <p:cNvSpPr>
              <a:spLocks noChangeArrowheads="1"/>
            </p:cNvSpPr>
            <p:nvPr/>
          </p:nvSpPr>
          <p:spPr bwMode="auto">
            <a:xfrm>
              <a:off x="1076920" y="3810000"/>
              <a:ext cx="41838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cs typeface="Arial" pitchFamily="34" charset="0"/>
                </a:rPr>
                <a:t>TMDL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370" name="Group 369"/>
          <p:cNvGrpSpPr/>
          <p:nvPr/>
        </p:nvGrpSpPr>
        <p:grpSpPr>
          <a:xfrm>
            <a:off x="277146" y="750735"/>
            <a:ext cx="6183036" cy="738664"/>
            <a:chOff x="277146" y="750735"/>
            <a:chExt cx="6183036" cy="738664"/>
          </a:xfrm>
        </p:grpSpPr>
        <p:sp>
          <p:nvSpPr>
            <p:cNvPr id="205" name="Line 27"/>
            <p:cNvSpPr>
              <a:spLocks noChangeShapeType="1"/>
            </p:cNvSpPr>
            <p:nvPr/>
          </p:nvSpPr>
          <p:spPr bwMode="auto">
            <a:xfrm flipH="1">
              <a:off x="1524001" y="11017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Line 65"/>
            <p:cNvSpPr>
              <a:spLocks noChangeShapeType="1"/>
            </p:cNvSpPr>
            <p:nvPr/>
          </p:nvSpPr>
          <p:spPr bwMode="auto">
            <a:xfrm flipH="1">
              <a:off x="1524001" y="11017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Line 103"/>
            <p:cNvSpPr>
              <a:spLocks noChangeShapeType="1"/>
            </p:cNvSpPr>
            <p:nvPr/>
          </p:nvSpPr>
          <p:spPr bwMode="auto">
            <a:xfrm flipH="1">
              <a:off x="1524001" y="11017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Line 141"/>
            <p:cNvSpPr>
              <a:spLocks noChangeShapeType="1"/>
            </p:cNvSpPr>
            <p:nvPr/>
          </p:nvSpPr>
          <p:spPr bwMode="auto">
            <a:xfrm flipH="1">
              <a:off x="1524001" y="11017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Line 179"/>
            <p:cNvSpPr>
              <a:spLocks noChangeShapeType="1"/>
            </p:cNvSpPr>
            <p:nvPr/>
          </p:nvSpPr>
          <p:spPr bwMode="auto">
            <a:xfrm flipH="1">
              <a:off x="1524001" y="11017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2" name="Line 218"/>
            <p:cNvSpPr>
              <a:spLocks noChangeShapeType="1"/>
            </p:cNvSpPr>
            <p:nvPr/>
          </p:nvSpPr>
          <p:spPr bwMode="auto">
            <a:xfrm flipH="1">
              <a:off x="1524000" y="11017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Rectangle 226"/>
            <p:cNvSpPr>
              <a:spLocks noChangeArrowheads="1"/>
            </p:cNvSpPr>
            <p:nvPr/>
          </p:nvSpPr>
          <p:spPr bwMode="auto">
            <a:xfrm>
              <a:off x="4425950" y="1028700"/>
              <a:ext cx="102592"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6600"/>
                  </a:solidFill>
                  <a:effectLst/>
                  <a:latin typeface="Arial" pitchFamily="34" charset="0"/>
                  <a:cs typeface="Arial" pitchFamily="34" charset="0"/>
                </a:rPr>
                <a:t>Z</a:t>
              </a:r>
              <a:endParaRPr kumimoji="0" lang="en-US" sz="1800" b="0" i="0" u="none" strike="noStrike" cap="none" normalizeH="0" baseline="0" dirty="0" smtClean="0">
                <a:ln>
                  <a:noFill/>
                </a:ln>
                <a:solidFill>
                  <a:srgbClr val="006600"/>
                </a:solidFill>
                <a:effectLst/>
                <a:latin typeface="Arial" pitchFamily="34" charset="0"/>
                <a:cs typeface="Arial" pitchFamily="34" charset="0"/>
              </a:endParaRPr>
            </a:p>
          </p:txBody>
        </p:sp>
        <p:sp>
          <p:nvSpPr>
            <p:cNvPr id="355" name="Rectangle 227"/>
            <p:cNvSpPr>
              <a:spLocks noChangeArrowheads="1"/>
            </p:cNvSpPr>
            <p:nvPr/>
          </p:nvSpPr>
          <p:spPr bwMode="auto">
            <a:xfrm>
              <a:off x="1770063" y="1028700"/>
              <a:ext cx="22121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00"/>
                  </a:solidFill>
                  <a:effectLst/>
                  <a:latin typeface="Arial" pitchFamily="34" charset="0"/>
                  <a:cs typeface="Arial" pitchFamily="34" charset="0"/>
                </a:rPr>
                <a:t>BA</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356" name="Rectangle 228"/>
            <p:cNvSpPr>
              <a:spLocks noChangeArrowheads="1"/>
            </p:cNvSpPr>
            <p:nvPr/>
          </p:nvSpPr>
          <p:spPr bwMode="auto">
            <a:xfrm>
              <a:off x="5837238" y="952500"/>
              <a:ext cx="15709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C6600"/>
                  </a:solidFill>
                  <a:effectLst/>
                  <a:latin typeface="Arial" pitchFamily="34" charset="0"/>
                  <a:cs typeface="Arial" pitchFamily="34" charset="0"/>
                </a:rPr>
                <a:t>W</a:t>
              </a:r>
              <a:endParaRPr kumimoji="0" lang="en-US" sz="1800" b="0" i="0" u="none" strike="noStrike" cap="none" normalizeH="0" baseline="0" dirty="0" smtClean="0">
                <a:ln>
                  <a:noFill/>
                </a:ln>
                <a:solidFill>
                  <a:srgbClr val="CC6600"/>
                </a:solidFill>
                <a:effectLst/>
                <a:latin typeface="Arial" pitchFamily="34" charset="0"/>
                <a:cs typeface="Arial" pitchFamily="34" charset="0"/>
              </a:endParaRPr>
            </a:p>
          </p:txBody>
        </p:sp>
        <p:sp>
          <p:nvSpPr>
            <p:cNvPr id="357" name="Rectangle 229"/>
            <p:cNvSpPr>
              <a:spLocks noChangeArrowheads="1"/>
            </p:cNvSpPr>
            <p:nvPr/>
          </p:nvSpPr>
          <p:spPr bwMode="auto">
            <a:xfrm>
              <a:off x="6229350" y="1028700"/>
              <a:ext cx="230832"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FF"/>
                  </a:solidFill>
                  <a:effectLst/>
                  <a:latin typeface="Arial" pitchFamily="34" charset="0"/>
                  <a:cs typeface="Arial" pitchFamily="34" charset="0"/>
                </a:rPr>
                <a:t>BC</a:t>
              </a:r>
              <a:endParaRPr kumimoji="0" lang="en-US" sz="1800" b="0" i="0" u="none" strike="noStrike" cap="none" normalizeH="0" baseline="0" dirty="0" smtClean="0">
                <a:ln>
                  <a:noFill/>
                </a:ln>
                <a:solidFill>
                  <a:srgbClr val="0000FF"/>
                </a:solidFill>
                <a:effectLst/>
                <a:latin typeface="Arial" pitchFamily="34" charset="0"/>
                <a:cs typeface="Arial" pitchFamily="34" charset="0"/>
              </a:endParaRPr>
            </a:p>
          </p:txBody>
        </p:sp>
        <p:sp>
          <p:nvSpPr>
            <p:cNvPr id="358" name="Rectangle 230"/>
            <p:cNvSpPr>
              <a:spLocks noChangeArrowheads="1"/>
            </p:cNvSpPr>
            <p:nvPr/>
          </p:nvSpPr>
          <p:spPr bwMode="auto">
            <a:xfrm>
              <a:off x="3935413" y="1120775"/>
              <a:ext cx="250068"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FF"/>
                  </a:solidFill>
                  <a:effectLst/>
                  <a:latin typeface="Arial" pitchFamily="34" charset="0"/>
                  <a:cs typeface="Arial" pitchFamily="34" charset="0"/>
                </a:rPr>
                <a:t>AM</a:t>
              </a:r>
              <a:endParaRPr kumimoji="0" lang="en-US" sz="1800" b="0" i="0" u="none" strike="noStrike" cap="none" normalizeH="0" baseline="0" dirty="0" smtClean="0">
                <a:ln>
                  <a:noFill/>
                </a:ln>
                <a:solidFill>
                  <a:srgbClr val="FF00FF"/>
                </a:solidFill>
                <a:effectLst/>
                <a:latin typeface="Arial" pitchFamily="34" charset="0"/>
                <a:cs typeface="Arial" pitchFamily="34" charset="0"/>
              </a:endParaRPr>
            </a:p>
          </p:txBody>
        </p:sp>
        <p:sp>
          <p:nvSpPr>
            <p:cNvPr id="359" name="Rectangle 231"/>
            <p:cNvSpPr>
              <a:spLocks noChangeArrowheads="1"/>
            </p:cNvSpPr>
            <p:nvPr/>
          </p:nvSpPr>
          <p:spPr bwMode="auto">
            <a:xfrm>
              <a:off x="3368675" y="1120775"/>
              <a:ext cx="22121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bg1">
                      <a:lumMod val="65000"/>
                    </a:schemeClr>
                  </a:solidFill>
                  <a:effectLst/>
                  <a:latin typeface="Arial" pitchFamily="34" charset="0"/>
                  <a:cs typeface="Arial" pitchFamily="34" charset="0"/>
                </a:rPr>
                <a:t>SB</a:t>
              </a:r>
              <a:endParaRPr kumimoji="0" lang="en-US" sz="1800" b="0"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sp>
          <p:nvSpPr>
            <p:cNvPr id="360" name="Rectangle 232"/>
            <p:cNvSpPr>
              <a:spLocks noChangeArrowheads="1"/>
            </p:cNvSpPr>
            <p:nvPr/>
          </p:nvSpPr>
          <p:spPr bwMode="auto">
            <a:xfrm>
              <a:off x="3005138" y="1028700"/>
              <a:ext cx="213200"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CD00"/>
                  </a:solidFill>
                  <a:effectLst/>
                  <a:latin typeface="Arial" pitchFamily="34" charset="0"/>
                  <a:cs typeface="Arial" pitchFamily="34" charset="0"/>
                </a:rPr>
                <a:t>SF</a:t>
              </a:r>
              <a:endParaRPr kumimoji="0" lang="en-US" sz="1800" b="0" i="0" u="none" strike="noStrike" cap="none" normalizeH="0" baseline="0" dirty="0" smtClean="0">
                <a:ln>
                  <a:noFill/>
                </a:ln>
                <a:solidFill>
                  <a:srgbClr val="00CD00"/>
                </a:solidFill>
                <a:effectLst/>
                <a:latin typeface="Arial" pitchFamily="34" charset="0"/>
                <a:cs typeface="Arial" pitchFamily="34" charset="0"/>
              </a:endParaRPr>
            </a:p>
          </p:txBody>
        </p:sp>
        <p:sp>
          <p:nvSpPr>
            <p:cNvPr id="361" name="Rectangle 233"/>
            <p:cNvSpPr>
              <a:spLocks noChangeArrowheads="1"/>
            </p:cNvSpPr>
            <p:nvPr/>
          </p:nvSpPr>
          <p:spPr bwMode="auto">
            <a:xfrm>
              <a:off x="3646488" y="952500"/>
              <a:ext cx="2762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cs typeface="Arial" pitchFamily="34" charset="0"/>
                </a:rPr>
                <a:t>FF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63" name="Rectangle 135"/>
            <p:cNvSpPr>
              <a:spLocks noChangeArrowheads="1"/>
            </p:cNvSpPr>
            <p:nvPr/>
          </p:nvSpPr>
          <p:spPr bwMode="auto">
            <a:xfrm>
              <a:off x="277146" y="750735"/>
              <a:ext cx="1323054" cy="73866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cs typeface="Arial" pitchFamily="34" charset="0"/>
                </a:rPr>
                <a:t>Temp Increase with</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Arial" pitchFamily="34" charset="0"/>
                  <a:cs typeface="Arial" pitchFamily="34" charset="0"/>
                </a:rPr>
                <a:t>Marsh Loss, </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Arial" pitchFamily="34" charset="0"/>
                  <a:cs typeface="Arial" pitchFamily="34" charset="0"/>
                </a:rPr>
                <a:t>SAV Loss, </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Arial" pitchFamily="34" charset="0"/>
                  <a:cs typeface="Arial" pitchFamily="34" charset="0"/>
                </a:rPr>
                <a:t>&amp; TMDL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371" name="Group 370"/>
          <p:cNvGrpSpPr/>
          <p:nvPr/>
        </p:nvGrpSpPr>
        <p:grpSpPr>
          <a:xfrm>
            <a:off x="7480531" y="914400"/>
            <a:ext cx="1810239" cy="2105055"/>
            <a:chOff x="7480531" y="914400"/>
            <a:chExt cx="1810239" cy="2105055"/>
          </a:xfrm>
        </p:grpSpPr>
        <p:sp>
          <p:nvSpPr>
            <p:cNvPr id="145" name="Rectangle 137"/>
            <p:cNvSpPr>
              <a:spLocks noChangeArrowheads="1"/>
            </p:cNvSpPr>
            <p:nvPr/>
          </p:nvSpPr>
          <p:spPr bwMode="auto">
            <a:xfrm>
              <a:off x="7480531" y="1162360"/>
              <a:ext cx="1361848"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00"/>
                  </a:solidFill>
                  <a:effectLst/>
                  <a:latin typeface="Arial" pitchFamily="34" charset="0"/>
                  <a:cs typeface="Arial" pitchFamily="34" charset="0"/>
                </a:rPr>
                <a:t>BA – Bay</a:t>
              </a:r>
              <a:r>
                <a:rPr kumimoji="0" lang="en-US" sz="1300" b="0" i="0" u="none" strike="noStrike" cap="none" normalizeH="0" dirty="0" smtClean="0">
                  <a:ln>
                    <a:noFill/>
                  </a:ln>
                  <a:solidFill>
                    <a:srgbClr val="FF0000"/>
                  </a:solidFill>
                  <a:effectLst/>
                  <a:latin typeface="Arial" pitchFamily="34" charset="0"/>
                  <a:cs typeface="Arial" pitchFamily="34" charset="0"/>
                </a:rPr>
                <a:t> Anchovy</a:t>
              </a:r>
              <a:endParaRPr kumimoji="0" lang="en-US" sz="1300" b="0" i="0" u="none" strike="noStrike" cap="none" normalizeH="0" baseline="0" dirty="0" smtClean="0">
                <a:ln>
                  <a:noFill/>
                </a:ln>
                <a:solidFill>
                  <a:srgbClr val="FF0000"/>
                </a:solidFill>
                <a:effectLst/>
                <a:latin typeface="Arial" pitchFamily="34" charset="0"/>
                <a:cs typeface="Arial" pitchFamily="34" charset="0"/>
              </a:endParaRPr>
            </a:p>
          </p:txBody>
        </p:sp>
        <p:sp>
          <p:nvSpPr>
            <p:cNvPr id="146" name="Rectangle 139"/>
            <p:cNvSpPr>
              <a:spLocks noChangeArrowheads="1"/>
            </p:cNvSpPr>
            <p:nvPr/>
          </p:nvSpPr>
          <p:spPr bwMode="auto">
            <a:xfrm>
              <a:off x="7480531" y="2323477"/>
              <a:ext cx="135293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bg1">
                      <a:lumMod val="65000"/>
                    </a:schemeClr>
                  </a:solidFill>
                  <a:effectLst/>
                  <a:latin typeface="Arial" pitchFamily="34" charset="0"/>
                  <a:cs typeface="Arial" pitchFamily="34" charset="0"/>
                </a:rPr>
                <a:t>SB – Striped Bass</a:t>
              </a:r>
            </a:p>
          </p:txBody>
        </p:sp>
        <p:sp>
          <p:nvSpPr>
            <p:cNvPr id="147" name="Rectangle 140"/>
            <p:cNvSpPr>
              <a:spLocks noChangeArrowheads="1"/>
            </p:cNvSpPr>
            <p:nvPr/>
          </p:nvSpPr>
          <p:spPr bwMode="auto">
            <a:xfrm>
              <a:off x="7480531" y="2571437"/>
              <a:ext cx="1737655"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CD00"/>
                  </a:solidFill>
                  <a:effectLst/>
                  <a:latin typeface="Arial" pitchFamily="34" charset="0"/>
                  <a:cs typeface="Arial" pitchFamily="34" charset="0"/>
                </a:rPr>
                <a:t>SF – Summer Flounder</a:t>
              </a:r>
            </a:p>
          </p:txBody>
        </p:sp>
        <p:sp>
          <p:nvSpPr>
            <p:cNvPr id="148" name="Rectangle 142"/>
            <p:cNvSpPr>
              <a:spLocks noChangeArrowheads="1"/>
            </p:cNvSpPr>
            <p:nvPr/>
          </p:nvSpPr>
          <p:spPr bwMode="auto">
            <a:xfrm>
              <a:off x="7480531" y="2819400"/>
              <a:ext cx="1104918"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i="0" u="none" strike="noStrike" cap="none" normalizeH="0" baseline="0" dirty="0" smtClean="0">
                  <a:ln>
                    <a:noFill/>
                  </a:ln>
                  <a:effectLst/>
                  <a:latin typeface="Arial" pitchFamily="34" charset="0"/>
                  <a:cs typeface="Arial" pitchFamily="34" charset="0"/>
                </a:rPr>
                <a:t>FF – All Finfish</a:t>
              </a:r>
            </a:p>
          </p:txBody>
        </p:sp>
        <p:sp>
          <p:nvSpPr>
            <p:cNvPr id="149" name="Rectangle 143"/>
            <p:cNvSpPr>
              <a:spLocks noChangeArrowheads="1"/>
            </p:cNvSpPr>
            <p:nvPr/>
          </p:nvSpPr>
          <p:spPr bwMode="auto">
            <a:xfrm>
              <a:off x="7480531" y="1410320"/>
              <a:ext cx="1591782" cy="4001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CD00"/>
                  </a:solidFill>
                  <a:effectLst/>
                  <a:latin typeface="Arial" pitchFamily="34" charset="0"/>
                  <a:cs typeface="Arial" pitchFamily="34" charset="0"/>
                </a:rPr>
                <a:t>W – </a:t>
              </a:r>
              <a:r>
                <a:rPr lang="en-US" sz="1300" dirty="0" smtClean="0">
                  <a:solidFill>
                    <a:srgbClr val="00CD00"/>
                  </a:solidFill>
                  <a:latin typeface="Arial" pitchFamily="34" charset="0"/>
                  <a:cs typeface="Arial" pitchFamily="34" charset="0"/>
                </a:rPr>
                <a:t>Worms</a:t>
              </a:r>
              <a:r>
                <a:rPr lang="en-US" sz="1100" dirty="0" smtClean="0">
                  <a:solidFill>
                    <a:srgbClr val="00CD00"/>
                  </a:solidFill>
                  <a:latin typeface="Arial" pitchFamily="34" charset="0"/>
                  <a:cs typeface="Arial" pitchFamily="34" charset="0"/>
                </a:rPr>
                <a:t> </a:t>
              </a:r>
              <a:r>
                <a:rPr lang="en-US" sz="1100" i="1" dirty="0" smtClean="0">
                  <a:solidFill>
                    <a:srgbClr val="00CD00"/>
                  </a:solidFill>
                  <a:latin typeface="Arial" pitchFamily="34" charset="0"/>
                  <a:cs typeface="Arial" pitchFamily="34" charset="0"/>
                </a:rPr>
                <a:t>(and other</a:t>
              </a:r>
            </a:p>
            <a:p>
              <a:pPr marL="0" marR="0" lvl="0" indent="0" algn="l" defTabSz="914400" rtl="0" eaLnBrk="1" fontAlgn="base" latinLnBrk="0" hangingPunct="1">
                <a:lnSpc>
                  <a:spcPct val="100000"/>
                </a:lnSpc>
                <a:spcBef>
                  <a:spcPct val="0"/>
                </a:spcBef>
                <a:spcAft>
                  <a:spcPct val="0"/>
                </a:spcAft>
                <a:buClrTx/>
                <a:buSzTx/>
                <a:buFontTx/>
                <a:buNone/>
                <a:tabLst/>
              </a:pPr>
              <a:r>
                <a:rPr lang="en-US" sz="1100" i="1" dirty="0" smtClean="0">
                  <a:solidFill>
                    <a:srgbClr val="00CD00"/>
                  </a:solidFill>
                  <a:latin typeface="Arial" pitchFamily="34" charset="0"/>
                  <a:cs typeface="Arial" pitchFamily="34" charset="0"/>
                </a:rPr>
                <a:t>         benthic invert. prey</a:t>
              </a:r>
              <a:r>
                <a:rPr lang="en-US" sz="1300" i="1" dirty="0" smtClean="0">
                  <a:solidFill>
                    <a:srgbClr val="00CD00"/>
                  </a:solidFill>
                  <a:latin typeface="Arial" pitchFamily="34" charset="0"/>
                  <a:cs typeface="Arial" pitchFamily="34" charset="0"/>
                </a:rPr>
                <a:t>)</a:t>
              </a:r>
              <a:endParaRPr kumimoji="0" lang="en-US" sz="1300" b="0" i="1" u="none" strike="noStrike" cap="none" normalizeH="0" baseline="0" dirty="0" smtClean="0">
                <a:ln>
                  <a:noFill/>
                </a:ln>
                <a:solidFill>
                  <a:schemeClr val="tx1"/>
                </a:solidFill>
                <a:effectLst/>
                <a:latin typeface="Arial" pitchFamily="34" charset="0"/>
                <a:cs typeface="Arial" pitchFamily="34" charset="0"/>
              </a:endParaRPr>
            </a:p>
          </p:txBody>
        </p:sp>
        <p:sp>
          <p:nvSpPr>
            <p:cNvPr id="151" name="Rectangle 138"/>
            <p:cNvSpPr>
              <a:spLocks noChangeArrowheads="1"/>
            </p:cNvSpPr>
            <p:nvPr/>
          </p:nvSpPr>
          <p:spPr bwMode="auto">
            <a:xfrm>
              <a:off x="7480531" y="2075517"/>
              <a:ext cx="1810239"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FF"/>
                  </a:solidFill>
                  <a:effectLst/>
                  <a:latin typeface="Arial" pitchFamily="34" charset="0"/>
                  <a:cs typeface="Arial" pitchFamily="34" charset="0"/>
                </a:rPr>
                <a:t>AM – Atlantic</a:t>
              </a:r>
              <a:r>
                <a:rPr kumimoji="0" lang="en-US" sz="1300" b="0" i="0" u="none" strike="noStrike" cap="none" normalizeH="0" dirty="0" smtClean="0">
                  <a:ln>
                    <a:noFill/>
                  </a:ln>
                  <a:solidFill>
                    <a:srgbClr val="FF00FF"/>
                  </a:solidFill>
                  <a:effectLst/>
                  <a:latin typeface="Arial" pitchFamily="34" charset="0"/>
                  <a:cs typeface="Arial" pitchFamily="34" charset="0"/>
                </a:rPr>
                <a:t> Menhaden</a:t>
              </a:r>
              <a:endParaRPr kumimoji="0" lang="en-US" sz="1300" b="0" i="0" u="none" strike="noStrike" cap="none" normalizeH="0" baseline="0" dirty="0" smtClean="0">
                <a:ln>
                  <a:noFill/>
                </a:ln>
                <a:solidFill>
                  <a:srgbClr val="FF00FF"/>
                </a:solidFill>
                <a:effectLst/>
                <a:latin typeface="Arial" pitchFamily="34" charset="0"/>
                <a:cs typeface="Arial" pitchFamily="34" charset="0"/>
              </a:endParaRPr>
            </a:p>
          </p:txBody>
        </p:sp>
        <p:sp>
          <p:nvSpPr>
            <p:cNvPr id="152" name="Rectangle 141"/>
            <p:cNvSpPr>
              <a:spLocks noChangeArrowheads="1"/>
            </p:cNvSpPr>
            <p:nvPr/>
          </p:nvSpPr>
          <p:spPr bwMode="auto">
            <a:xfrm>
              <a:off x="7480531" y="1827557"/>
              <a:ext cx="1158972"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FF"/>
                  </a:solidFill>
                  <a:effectLst/>
                  <a:latin typeface="Arial" pitchFamily="34" charset="0"/>
                  <a:cs typeface="Arial" pitchFamily="34" charset="0"/>
                </a:rPr>
                <a:t>BC – Blue Crab</a:t>
              </a:r>
            </a:p>
          </p:txBody>
        </p:sp>
        <p:sp>
          <p:nvSpPr>
            <p:cNvPr id="364" name="Rectangle 142"/>
            <p:cNvSpPr>
              <a:spLocks noChangeArrowheads="1"/>
            </p:cNvSpPr>
            <p:nvPr/>
          </p:nvSpPr>
          <p:spPr bwMode="auto">
            <a:xfrm>
              <a:off x="7480531" y="914400"/>
              <a:ext cx="120866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i="0" u="none" strike="noStrike" cap="none" normalizeH="0" baseline="0" dirty="0" smtClean="0">
                  <a:ln>
                    <a:noFill/>
                  </a:ln>
                  <a:solidFill>
                    <a:srgbClr val="006600"/>
                  </a:solidFill>
                  <a:effectLst/>
                  <a:latin typeface="Arial" pitchFamily="34" charset="0"/>
                  <a:cs typeface="Arial" pitchFamily="34" charset="0"/>
                </a:rPr>
                <a:t>Z – Zooplankton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imated oysters"/>
          <p:cNvPicPr>
            <a:picLocks noChangeAspect="1" noChangeArrowheads="1"/>
          </p:cNvPicPr>
          <p:nvPr/>
        </p:nvPicPr>
        <p:blipFill>
          <a:blip r:embed="rId3" cstate="print">
            <a:lum bright="49000" contrast="-44000"/>
            <a:extLst>
              <a:ext uri="{28A0092B-C50C-407E-A947-70E740481C1C}">
                <a14:useLocalDpi xmlns:a14="http://schemas.microsoft.com/office/drawing/2010/main" val="0"/>
              </a:ext>
            </a:extLst>
          </a:blip>
          <a:srcRect r="24712"/>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838200" y="304801"/>
            <a:ext cx="7772400" cy="9906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mj-lt"/>
                <a:ea typeface="+mj-ea"/>
                <a:cs typeface="+mj-cs"/>
              </a:rPr>
              <a:t>Summary</a:t>
            </a:r>
            <a:endParaRPr kumimoji="0" lang="en-US" sz="4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endParaRPr>
          </a:p>
        </p:txBody>
      </p:sp>
      <p:sp>
        <p:nvSpPr>
          <p:cNvPr id="6" name="Subtitle 2"/>
          <p:cNvSpPr txBox="1">
            <a:spLocks/>
          </p:cNvSpPr>
          <p:nvPr/>
        </p:nvSpPr>
        <p:spPr>
          <a:xfrm>
            <a:off x="381000" y="1066800"/>
            <a:ext cx="8382000" cy="4572000"/>
          </a:xfrm>
          <a:prstGeom prst="rect">
            <a:avLst/>
          </a:prstGeom>
          <a:solidFill>
            <a:schemeClr val="bg1">
              <a:alpha val="41000"/>
            </a:schemeClr>
          </a:solidFill>
        </p:spPr>
        <p:txBody>
          <a:bodyPr>
            <a:normAutofit fontScale="92500" lnSpcReduction="10000"/>
          </a:bodyPr>
          <a:lstStyle/>
          <a:p>
            <a:pPr marL="973138" marR="0" lvl="1" indent="-515938" algn="l" defTabSz="914400" rtl="0" eaLnBrk="1" fontAlgn="auto" latinLnBrk="0" hangingPunct="1">
              <a:lnSpc>
                <a:spcPct val="100000"/>
              </a:lnSpc>
              <a:spcBef>
                <a:spcPts val="600"/>
              </a:spcBef>
              <a:spcAft>
                <a:spcPts val="1200"/>
              </a:spcAft>
              <a:buClrTx/>
              <a:buSzTx/>
              <a:buFont typeface="Courier New" pitchFamily="49" charset="0"/>
              <a:buChar char="o"/>
              <a:tabLst/>
              <a:defRPr/>
            </a:pPr>
            <a:r>
              <a:rPr kumimoji="0" lang="en-US" sz="2800" b="0" i="0" u="none" strike="noStrike" kern="1200" cap="none" spc="0" normalizeH="0" baseline="0" noProof="0" dirty="0" smtClean="0">
                <a:ln>
                  <a:noFill/>
                </a:ln>
                <a:solidFill>
                  <a:srgbClr val="002060"/>
                </a:solidFill>
                <a:effectLst/>
                <a:uLnTx/>
                <a:uFillTx/>
                <a:latin typeface="+mn-lt"/>
                <a:ea typeface="+mn-ea"/>
                <a:cs typeface="+mn-cs"/>
              </a:rPr>
              <a:t>Temperature</a:t>
            </a:r>
            <a:r>
              <a:rPr kumimoji="0" lang="en-US" sz="2800" b="0" i="0" u="none" strike="noStrike" kern="1200" cap="none" spc="0" normalizeH="0" noProof="0" dirty="0" smtClean="0">
                <a:ln>
                  <a:noFill/>
                </a:ln>
                <a:solidFill>
                  <a:srgbClr val="002060"/>
                </a:solidFill>
                <a:effectLst/>
                <a:uLnTx/>
                <a:uFillTx/>
                <a:latin typeface="+mn-lt"/>
                <a:ea typeface="+mn-ea"/>
                <a:cs typeface="+mn-cs"/>
              </a:rPr>
              <a:t> increase </a:t>
            </a:r>
            <a:r>
              <a:rPr lang="en-US" sz="2800" noProof="0" dirty="0" smtClean="0">
                <a:solidFill>
                  <a:srgbClr val="002060"/>
                </a:solidFill>
              </a:rPr>
              <a:t>produces relatively strong effects on production compared to</a:t>
            </a:r>
            <a:r>
              <a:rPr lang="en-US" sz="2800" dirty="0" smtClean="0">
                <a:solidFill>
                  <a:srgbClr val="002060"/>
                </a:solidFill>
              </a:rPr>
              <a:t> </a:t>
            </a:r>
            <a:r>
              <a:rPr lang="en-US" sz="2800" noProof="0" dirty="0" smtClean="0">
                <a:solidFill>
                  <a:srgbClr val="002060"/>
                </a:solidFill>
              </a:rPr>
              <a:t>losses of marsh, SAV, or the TMDL water quality improvements</a:t>
            </a:r>
          </a:p>
          <a:p>
            <a:pPr marL="973138" marR="0" lvl="1" indent="-515938" algn="l" defTabSz="914400" rtl="0" eaLnBrk="1" fontAlgn="auto" latinLnBrk="0" hangingPunct="1">
              <a:lnSpc>
                <a:spcPct val="100000"/>
              </a:lnSpc>
              <a:spcBef>
                <a:spcPts val="600"/>
              </a:spcBef>
              <a:spcAft>
                <a:spcPts val="1200"/>
              </a:spcAft>
              <a:buClrTx/>
              <a:buSzTx/>
              <a:buFont typeface="Courier New" pitchFamily="49" charset="0"/>
              <a:buChar char="o"/>
              <a:tabLst/>
              <a:defRPr/>
            </a:pPr>
            <a:r>
              <a:rPr kumimoji="0" lang="en-US" sz="2800" b="0" i="0" u="none" strike="noStrike" kern="1200" cap="none" spc="0" normalizeH="0" baseline="0" noProof="0" dirty="0" smtClean="0">
                <a:ln>
                  <a:noFill/>
                </a:ln>
                <a:solidFill>
                  <a:srgbClr val="002060"/>
                </a:solidFill>
                <a:effectLst/>
                <a:uLnTx/>
                <a:uFillTx/>
                <a:latin typeface="+mn-lt"/>
                <a:ea typeface="+mn-ea"/>
                <a:cs typeface="+mn-cs"/>
              </a:rPr>
              <a:t>Modeling other</a:t>
            </a:r>
            <a:r>
              <a:rPr kumimoji="0" lang="en-US" sz="2800" b="0" i="0" u="none" strike="noStrike" kern="1200" cap="none" spc="0" normalizeH="0" noProof="0" dirty="0" smtClean="0">
                <a:ln>
                  <a:noFill/>
                </a:ln>
                <a:solidFill>
                  <a:srgbClr val="002060"/>
                </a:solidFill>
                <a:effectLst/>
                <a:uLnTx/>
                <a:uFillTx/>
                <a:latin typeface="+mn-lt"/>
                <a:ea typeface="+mn-ea"/>
                <a:cs typeface="+mn-cs"/>
              </a:rPr>
              <a:t> stressors without expected temperature increase could be misleading</a:t>
            </a:r>
          </a:p>
          <a:p>
            <a:pPr marL="973138" marR="0" lvl="1" indent="-515938" algn="l" defTabSz="914400" rtl="0" eaLnBrk="1" fontAlgn="auto" latinLnBrk="0" hangingPunct="1">
              <a:lnSpc>
                <a:spcPct val="100000"/>
              </a:lnSpc>
              <a:spcBef>
                <a:spcPts val="600"/>
              </a:spcBef>
              <a:spcAft>
                <a:spcPts val="1200"/>
              </a:spcAft>
              <a:buClrTx/>
              <a:buSzTx/>
              <a:buFont typeface="Courier New" pitchFamily="49" charset="0"/>
              <a:buChar char="o"/>
              <a:tabLst/>
              <a:defRPr/>
            </a:pPr>
            <a:r>
              <a:rPr kumimoji="0" lang="en-US" sz="2800" b="0" i="0" u="none" strike="noStrike" kern="1200" cap="none" spc="0" normalizeH="0" baseline="0" noProof="0" dirty="0" smtClean="0">
                <a:ln>
                  <a:noFill/>
                </a:ln>
                <a:solidFill>
                  <a:srgbClr val="002060"/>
                </a:solidFill>
                <a:effectLst/>
                <a:uLnTx/>
                <a:uFillTx/>
                <a:latin typeface="+mn-lt"/>
                <a:ea typeface="+mn-ea"/>
                <a:cs typeface="+mn-cs"/>
              </a:rPr>
              <a:t>Reasonable </a:t>
            </a:r>
            <a:r>
              <a:rPr lang="en-US" sz="2800" dirty="0" smtClean="0">
                <a:solidFill>
                  <a:srgbClr val="002060"/>
                </a:solidFill>
              </a:rPr>
              <a:t>trends can be predicted modeling a single stressor </a:t>
            </a:r>
            <a:r>
              <a:rPr lang="en-US" sz="2800" i="1" dirty="0" err="1" smtClean="0">
                <a:solidFill>
                  <a:srgbClr val="002060"/>
                </a:solidFill>
              </a:rPr>
              <a:t>i</a:t>
            </a:r>
            <a:r>
              <a:rPr kumimoji="0" lang="en-US" sz="2800" b="0" i="1" u="none" strike="noStrike" kern="1200" cap="none" spc="0" normalizeH="0" baseline="0" noProof="0" dirty="0" smtClean="0">
                <a:ln>
                  <a:noFill/>
                </a:ln>
                <a:solidFill>
                  <a:srgbClr val="002060"/>
                </a:solidFill>
                <a:effectLst/>
                <a:uLnTx/>
                <a:uFillTx/>
                <a:latin typeface="+mn-lt"/>
                <a:ea typeface="+mn-ea"/>
                <a:cs typeface="+mn-cs"/>
              </a:rPr>
              <a:t>f </a:t>
            </a:r>
            <a:r>
              <a:rPr lang="en-US" sz="2800" dirty="0" smtClean="0">
                <a:solidFill>
                  <a:srgbClr val="002060"/>
                </a:solidFill>
              </a:rPr>
              <a:t>you happen </a:t>
            </a:r>
            <a:r>
              <a:rPr kumimoji="0" lang="en-US" sz="2800" b="0" i="0" u="none" strike="noStrike" kern="1200" cap="none" spc="0" normalizeH="0" noProof="0" dirty="0" smtClean="0">
                <a:ln>
                  <a:noFill/>
                </a:ln>
                <a:solidFill>
                  <a:srgbClr val="002060"/>
                </a:solidFill>
                <a:effectLst/>
                <a:uLnTx/>
                <a:uFillTx/>
                <a:latin typeface="+mn-lt"/>
                <a:ea typeface="+mn-ea"/>
                <a:cs typeface="+mn-cs"/>
              </a:rPr>
              <a:t>to choose the dominant stressor</a:t>
            </a:r>
            <a:endParaRPr kumimoji="0" lang="en-US" sz="2800" b="0" i="0" u="none" strike="noStrike" kern="1200" cap="none" spc="0" normalizeH="0" baseline="0" noProof="0" dirty="0" smtClean="0">
              <a:ln>
                <a:noFill/>
              </a:ln>
              <a:solidFill>
                <a:srgbClr val="002060"/>
              </a:solidFill>
              <a:effectLst/>
              <a:uLnTx/>
              <a:uFillTx/>
              <a:latin typeface="+mn-lt"/>
              <a:ea typeface="+mn-ea"/>
              <a:cs typeface="+mn-cs"/>
            </a:endParaRPr>
          </a:p>
          <a:p>
            <a:pPr marL="973138" marR="0" lvl="1" indent="-515938" algn="l" defTabSz="914400" rtl="0" eaLnBrk="1" fontAlgn="auto" latinLnBrk="0" hangingPunct="1">
              <a:lnSpc>
                <a:spcPct val="100000"/>
              </a:lnSpc>
              <a:spcBef>
                <a:spcPts val="600"/>
              </a:spcBef>
              <a:spcAft>
                <a:spcPts val="1200"/>
              </a:spcAft>
              <a:buClrTx/>
              <a:buSzTx/>
              <a:buFont typeface="Courier New" pitchFamily="49" charset="0"/>
              <a:buChar char="o"/>
              <a:tabLst/>
              <a:defRPr/>
            </a:pPr>
            <a:r>
              <a:rPr kumimoji="0" lang="en-US" sz="2800" b="0" i="0" u="none" strike="noStrike" kern="1200" cap="none" spc="0" normalizeH="0" baseline="0" noProof="0" dirty="0" smtClean="0">
                <a:ln>
                  <a:noFill/>
                </a:ln>
                <a:solidFill>
                  <a:srgbClr val="002060"/>
                </a:solidFill>
                <a:effectLst/>
                <a:uLnTx/>
                <a:uFillTx/>
                <a:latin typeface="+mn-lt"/>
                <a:ea typeface="+mn-ea"/>
                <a:cs typeface="+mn-cs"/>
              </a:rPr>
              <a:t>Risk is relatively large for</a:t>
            </a:r>
            <a:r>
              <a:rPr kumimoji="0" lang="en-US" sz="2800" b="0" i="0" u="none" strike="noStrike" kern="1200" cap="none" spc="0" normalizeH="0" noProof="0" dirty="0" smtClean="0">
                <a:ln>
                  <a:noFill/>
                </a:ln>
                <a:solidFill>
                  <a:srgbClr val="002060"/>
                </a:solidFill>
                <a:effectLst/>
                <a:uLnTx/>
                <a:uFillTx/>
                <a:latin typeface="+mn-lt"/>
                <a:ea typeface="+mn-ea"/>
                <a:cs typeface="+mn-cs"/>
              </a:rPr>
              <a:t> </a:t>
            </a:r>
            <a:r>
              <a:rPr lang="en-US" sz="2800" dirty="0" smtClean="0">
                <a:solidFill>
                  <a:srgbClr val="002060"/>
                </a:solidFill>
              </a:rPr>
              <a:t>some important Chesapeake managed fish (~10 % loss in production)</a:t>
            </a:r>
          </a:p>
          <a:p>
            <a:pPr marL="973138" marR="0" lvl="1" indent="-515938" algn="l" defTabSz="914400" rtl="0" eaLnBrk="1" fontAlgn="auto" latinLnBrk="0" hangingPunct="1">
              <a:lnSpc>
                <a:spcPct val="100000"/>
              </a:lnSpc>
              <a:spcBef>
                <a:spcPts val="600"/>
              </a:spcBef>
              <a:spcAft>
                <a:spcPts val="1200"/>
              </a:spcAft>
              <a:buClrTx/>
              <a:buSzTx/>
              <a:buFont typeface="Courier New" pitchFamily="49" charset="0"/>
              <a:buChar char="o"/>
              <a:tabLst/>
              <a:defRPr/>
            </a:pPr>
            <a:endParaRPr kumimoji="0" lang="en-US" sz="2800" b="0" i="0" u="none" strike="noStrike" kern="1200" cap="none" spc="0" normalizeH="0" baseline="0" noProof="0" dirty="0" smtClean="0">
              <a:ln>
                <a:noFill/>
              </a:ln>
              <a:solidFill>
                <a:srgbClr val="002060"/>
              </a:solidFill>
              <a:effectLst/>
              <a:uLnTx/>
              <a:uFillTx/>
              <a:latin typeface="+mn-lt"/>
              <a:ea typeface="+mn-ea"/>
              <a:cs typeface="+mn-cs"/>
            </a:endParaRPr>
          </a:p>
          <a:p>
            <a:pPr marL="973138" marR="0" lvl="1" indent="-515938" algn="l" defTabSz="914400" rtl="0" eaLnBrk="1" fontAlgn="auto" latinLnBrk="0" hangingPunct="1">
              <a:lnSpc>
                <a:spcPct val="100000"/>
              </a:lnSpc>
              <a:spcBef>
                <a:spcPts val="600"/>
              </a:spcBef>
              <a:spcAft>
                <a:spcPts val="1200"/>
              </a:spcAft>
              <a:buClrTx/>
              <a:buSzTx/>
              <a:buFont typeface="Courier New" pitchFamily="49" charset="0"/>
              <a:buChar char="o"/>
              <a:tabLst/>
              <a:defRPr/>
            </a:pPr>
            <a:endParaRPr kumimoji="0" lang="en-US" sz="2800" b="0" i="0" u="none" strike="noStrike" kern="1200" cap="none" spc="0" normalizeH="0" baseline="0" noProof="0" dirty="0" smtClean="0">
              <a:ln>
                <a:noFill/>
              </a:ln>
              <a:solidFill>
                <a:srgbClr val="002060"/>
              </a:solidFill>
              <a:effectLst/>
              <a:uLnTx/>
              <a:uFillTx/>
              <a:latin typeface="+mn-lt"/>
              <a:ea typeface="+mn-ea"/>
              <a:cs typeface="+mn-cs"/>
            </a:endParaRPr>
          </a:p>
        </p:txBody>
      </p:sp>
      <p:sp>
        <p:nvSpPr>
          <p:cNvPr id="7" name="Slide Number Placeholder 2"/>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B5BEE4B-31CD-4C0E-97EB-338B15A4000E}" type="slidenum">
              <a:rPr kumimoji="0" lang="en-US" sz="1200" b="0" i="0" u="none" strike="noStrike" kern="1200" cap="none" spc="0" normalizeH="0" baseline="0" noProof="0" smtClean="0">
                <a:ln>
                  <a:noFill/>
                </a:ln>
                <a:solidFill>
                  <a:srgbClr val="00206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00206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imated oysters"/>
          <p:cNvPicPr>
            <a:picLocks noChangeAspect="1" noChangeArrowheads="1"/>
          </p:cNvPicPr>
          <p:nvPr/>
        </p:nvPicPr>
        <p:blipFill>
          <a:blip r:embed="rId2" cstate="print">
            <a:lum bright="49000" contrast="-44000"/>
            <a:extLst>
              <a:ext uri="{28A0092B-C50C-407E-A947-70E740481C1C}">
                <a14:useLocalDpi xmlns:a14="http://schemas.microsoft.com/office/drawing/2010/main" val="0"/>
              </a:ext>
            </a:extLst>
          </a:blip>
          <a:srcRect r="24712"/>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41326"/>
            <a:ext cx="7772400" cy="990600"/>
          </a:xfrm>
        </p:spPr>
        <p:txBody>
          <a:bodyPr>
            <a:normAutofit/>
          </a:bodyPr>
          <a:lstStyle/>
          <a:p>
            <a:pPr algn="l"/>
            <a:r>
              <a:rPr lang="en-US" dirty="0" smtClean="0">
                <a:solidFill>
                  <a:srgbClr val="002060"/>
                </a:solidFill>
                <a:effectLst>
                  <a:outerShdw blurRad="38100" dist="38100" dir="2700000" algn="tl">
                    <a:srgbClr val="000000">
                      <a:alpha val="43137"/>
                    </a:srgbClr>
                  </a:outerShdw>
                </a:effectLst>
              </a:rPr>
              <a:t>Next steps…</a:t>
            </a:r>
            <a:endParaRPr lang="en-US" dirty="0">
              <a:solidFill>
                <a:srgbClr val="00206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533400" y="1584325"/>
            <a:ext cx="8229600" cy="3962400"/>
          </a:xfrm>
          <a:solidFill>
            <a:schemeClr val="bg1">
              <a:alpha val="41000"/>
            </a:schemeClr>
          </a:solidFill>
        </p:spPr>
        <p:txBody>
          <a:bodyPr>
            <a:normAutofit lnSpcReduction="10000"/>
          </a:bodyPr>
          <a:lstStyle/>
          <a:p>
            <a:pPr marL="973138" lvl="1" indent="-515938" algn="l">
              <a:spcBef>
                <a:spcPts val="600"/>
              </a:spcBef>
              <a:spcAft>
                <a:spcPts val="1200"/>
              </a:spcAft>
              <a:buFont typeface="Wingdings" pitchFamily="2" charset="2"/>
              <a:buChar char="ü"/>
            </a:pPr>
            <a:r>
              <a:rPr lang="en-US" dirty="0" smtClean="0">
                <a:solidFill>
                  <a:srgbClr val="002060"/>
                </a:solidFill>
              </a:rPr>
              <a:t>Test sensitivities, explore current hypotheses:  </a:t>
            </a:r>
            <a:r>
              <a:rPr lang="en-US" dirty="0" err="1" smtClean="0">
                <a:solidFill>
                  <a:srgbClr val="002060"/>
                </a:solidFill>
              </a:rPr>
              <a:t>pred</a:t>
            </a:r>
            <a:r>
              <a:rPr lang="en-US" dirty="0" smtClean="0">
                <a:solidFill>
                  <a:srgbClr val="002060"/>
                </a:solidFill>
              </a:rPr>
              <a:t>-prey; DO; shifts in state of system</a:t>
            </a:r>
          </a:p>
          <a:p>
            <a:pPr marL="973138" lvl="1" indent="-515938" algn="l">
              <a:spcBef>
                <a:spcPts val="600"/>
              </a:spcBef>
              <a:spcAft>
                <a:spcPts val="1200"/>
              </a:spcAft>
              <a:buFont typeface="Wingdings" pitchFamily="2" charset="2"/>
              <a:buChar char="ü"/>
            </a:pPr>
            <a:r>
              <a:rPr lang="en-US" dirty="0" smtClean="0">
                <a:solidFill>
                  <a:srgbClr val="002060"/>
                </a:solidFill>
              </a:rPr>
              <a:t>Verify trends with other models where possible</a:t>
            </a:r>
          </a:p>
          <a:p>
            <a:pPr marL="973138" lvl="1" indent="-515938" algn="l">
              <a:spcBef>
                <a:spcPts val="0"/>
              </a:spcBef>
              <a:spcAft>
                <a:spcPts val="600"/>
              </a:spcAft>
              <a:buFont typeface="Wingdings" pitchFamily="2" charset="2"/>
              <a:buChar char="ü"/>
            </a:pPr>
            <a:r>
              <a:rPr lang="en-US" dirty="0" smtClean="0">
                <a:solidFill>
                  <a:srgbClr val="002060"/>
                </a:solidFill>
              </a:rPr>
              <a:t>Add other effects of climate change:  </a:t>
            </a:r>
          </a:p>
          <a:p>
            <a:pPr marL="1371600" lvl="1" indent="-403225" algn="l">
              <a:spcBef>
                <a:spcPts val="0"/>
              </a:spcBef>
              <a:spcAft>
                <a:spcPts val="600"/>
              </a:spcAft>
            </a:pPr>
            <a:r>
              <a:rPr lang="en-US" dirty="0" smtClean="0">
                <a:solidFill>
                  <a:srgbClr val="002060"/>
                </a:solidFill>
              </a:rPr>
              <a:t>- allow movement preferences for changing  climate conditions (temperature, salinity) </a:t>
            </a:r>
          </a:p>
          <a:p>
            <a:pPr marL="973138" lvl="1" indent="-515938" algn="l">
              <a:spcBef>
                <a:spcPts val="0"/>
              </a:spcBef>
              <a:spcAft>
                <a:spcPts val="600"/>
              </a:spcAft>
            </a:pPr>
            <a:r>
              <a:rPr lang="en-US" dirty="0" smtClean="0">
                <a:solidFill>
                  <a:srgbClr val="002060"/>
                </a:solidFill>
              </a:rPr>
              <a:t>	- shifts in timing of migration &amp; spawning</a:t>
            </a:r>
          </a:p>
          <a:p>
            <a:pPr marL="973138" lvl="1" indent="-515938" algn="l">
              <a:spcBef>
                <a:spcPts val="0"/>
              </a:spcBef>
              <a:spcAft>
                <a:spcPts val="600"/>
              </a:spcAft>
              <a:buFont typeface="Wingdings" pitchFamily="2" charset="2"/>
              <a:buChar char="ü"/>
            </a:pPr>
            <a:r>
              <a:rPr lang="en-US" dirty="0" smtClean="0">
                <a:solidFill>
                  <a:srgbClr val="002060"/>
                </a:solidFill>
              </a:rPr>
              <a:t>Acidification effects</a:t>
            </a:r>
          </a:p>
          <a:p>
            <a:pPr marL="973138" lvl="1" indent="-515938" algn="l">
              <a:spcBef>
                <a:spcPts val="0"/>
              </a:spcBef>
              <a:spcAft>
                <a:spcPts val="600"/>
              </a:spcAft>
            </a:pPr>
            <a:endParaRPr lang="en-US" dirty="0" smtClean="0">
              <a:solidFill>
                <a:srgbClr val="002060"/>
              </a:solidFill>
            </a:endParaRPr>
          </a:p>
          <a:p>
            <a:pPr marL="973138" lvl="1" indent="-515938" algn="l">
              <a:spcBef>
                <a:spcPts val="600"/>
              </a:spcBef>
              <a:spcAft>
                <a:spcPts val="1200"/>
              </a:spcAft>
              <a:buFont typeface="Wingdings" pitchFamily="2" charset="2"/>
              <a:buChar char="ü"/>
            </a:pPr>
            <a:endParaRPr lang="en-US" dirty="0" smtClean="0">
              <a:solidFill>
                <a:srgbClr val="002060"/>
              </a:solidFill>
            </a:endParaRPr>
          </a:p>
          <a:p>
            <a:pPr marL="973138" lvl="1" indent="-515938" algn="l">
              <a:spcBef>
                <a:spcPts val="600"/>
              </a:spcBef>
              <a:spcAft>
                <a:spcPts val="1200"/>
              </a:spcAft>
              <a:buFont typeface="Wingdings" pitchFamily="2" charset="2"/>
              <a:buChar char="ü"/>
            </a:pPr>
            <a:endParaRPr lang="en-US" dirty="0" smtClean="0">
              <a:solidFill>
                <a:srgbClr val="002060"/>
              </a:solidFill>
            </a:endParaRPr>
          </a:p>
        </p:txBody>
      </p:sp>
      <p:sp>
        <p:nvSpPr>
          <p:cNvPr id="4" name="Slide Number Placeholder 2"/>
          <p:cNvSpPr>
            <a:spLocks noGrp="1"/>
          </p:cNvSpPr>
          <p:nvPr>
            <p:ph type="sldNum" sz="quarter" idx="12"/>
          </p:nvPr>
        </p:nvSpPr>
        <p:spPr>
          <a:xfrm>
            <a:off x="6553200" y="6645275"/>
            <a:ext cx="2133600" cy="365125"/>
          </a:xfrm>
        </p:spPr>
        <p:txBody>
          <a:bodyPr/>
          <a:lstStyle/>
          <a:p>
            <a:fld id="{BB5BEE4B-31CD-4C0E-97EB-338B15A4000E}" type="slidenum">
              <a:rPr lang="en-US" smtClean="0">
                <a:solidFill>
                  <a:srgbClr val="002060"/>
                </a:solidFill>
              </a:rPr>
              <a:pPr/>
              <a:t>13</a:t>
            </a:fld>
            <a:endParaRPr lang="en-US"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5BEE4B-31CD-4C0E-97EB-338B15A4000E}" type="slidenum">
              <a:rPr lang="en-US" smtClean="0"/>
              <a:pPr/>
              <a:t>14</a:t>
            </a:fld>
            <a:endParaRPr lang="en-US"/>
          </a:p>
        </p:txBody>
      </p:sp>
      <p:sp>
        <p:nvSpPr>
          <p:cNvPr id="5" name="Text Box 10"/>
          <p:cNvSpPr txBox="1">
            <a:spLocks noChangeArrowheads="1"/>
          </p:cNvSpPr>
          <p:nvPr/>
        </p:nvSpPr>
        <p:spPr bwMode="auto">
          <a:xfrm>
            <a:off x="304800" y="152400"/>
            <a:ext cx="8772525" cy="579438"/>
          </a:xfrm>
          <a:prstGeom prst="rect">
            <a:avLst/>
          </a:prstGeom>
          <a:noFill/>
          <a:ln w="9525">
            <a:noFill/>
            <a:miter lim="800000"/>
            <a:headEnd/>
            <a:tailEnd/>
          </a:ln>
          <a:effectLst/>
        </p:spPr>
        <p:txBody>
          <a:bodyPr>
            <a:spAutoFit/>
          </a:bodyPr>
          <a:lstStyle/>
          <a:p>
            <a:pPr>
              <a:defRPr/>
            </a:pPr>
            <a:r>
              <a:rPr lang="en-US" sz="3200" i="1" dirty="0">
                <a:solidFill>
                  <a:srgbClr val="333399"/>
                </a:solidFill>
                <a:effectLst>
                  <a:outerShdw blurRad="38100" dist="38100" dir="2700000" algn="tl">
                    <a:srgbClr val="C0C0C0"/>
                  </a:outerShdw>
                </a:effectLst>
                <a:latin typeface="Lucida Sans" pitchFamily="34" charset="0"/>
                <a:cs typeface="Arial" pitchFamily="34" charset="0"/>
              </a:rPr>
              <a:t>  Thanks to:</a:t>
            </a:r>
          </a:p>
        </p:txBody>
      </p:sp>
      <p:grpSp>
        <p:nvGrpSpPr>
          <p:cNvPr id="21" name="Group 20"/>
          <p:cNvGrpSpPr/>
          <p:nvPr/>
        </p:nvGrpSpPr>
        <p:grpSpPr>
          <a:xfrm>
            <a:off x="696912" y="3048000"/>
            <a:ext cx="7837488" cy="3727570"/>
            <a:chOff x="696912" y="3048000"/>
            <a:chExt cx="7837488" cy="3727570"/>
          </a:xfrm>
        </p:grpSpPr>
        <p:pic>
          <p:nvPicPr>
            <p:cNvPr id="17" name="Picture 16" descr="VIMS_CCRM_logo.jpg"/>
            <p:cNvPicPr>
              <a:picLocks noChangeAspect="1"/>
            </p:cNvPicPr>
            <p:nvPr/>
          </p:nvPicPr>
          <p:blipFill>
            <a:blip r:embed="rId2" cstate="print"/>
            <a:stretch>
              <a:fillRect/>
            </a:stretch>
          </p:blipFill>
          <p:spPr>
            <a:xfrm>
              <a:off x="3276600" y="3048000"/>
              <a:ext cx="2430066" cy="1061015"/>
            </a:xfrm>
            <a:prstGeom prst="rect">
              <a:avLst/>
            </a:prstGeom>
          </p:spPr>
        </p:pic>
        <p:grpSp>
          <p:nvGrpSpPr>
            <p:cNvPr id="20" name="Group 19"/>
            <p:cNvGrpSpPr/>
            <p:nvPr/>
          </p:nvGrpSpPr>
          <p:grpSpPr>
            <a:xfrm>
              <a:off x="696912" y="4138612"/>
              <a:ext cx="7837488" cy="2636958"/>
              <a:chOff x="696912" y="4138612"/>
              <a:chExt cx="7837488" cy="2636958"/>
            </a:xfrm>
          </p:grpSpPr>
          <p:grpSp>
            <p:nvGrpSpPr>
              <p:cNvPr id="7" name="Group 6"/>
              <p:cNvGrpSpPr>
                <a:grpSpLocks noChangeAspect="1"/>
              </p:cNvGrpSpPr>
              <p:nvPr/>
            </p:nvGrpSpPr>
            <p:grpSpPr bwMode="auto">
              <a:xfrm>
                <a:off x="990600" y="4138612"/>
                <a:ext cx="4478234" cy="808552"/>
                <a:chOff x="978" y="1298"/>
                <a:chExt cx="3618" cy="591"/>
              </a:xfrm>
            </p:grpSpPr>
            <p:sp>
              <p:nvSpPr>
                <p:cNvPr id="10" name="Rectangle 5"/>
                <p:cNvSpPr>
                  <a:spLocks noChangeArrowheads="1"/>
                </p:cNvSpPr>
                <p:nvPr/>
              </p:nvSpPr>
              <p:spPr bwMode="auto">
                <a:xfrm>
                  <a:off x="1409" y="1403"/>
                  <a:ext cx="3187" cy="250"/>
                </a:xfrm>
                <a:prstGeom prst="rect">
                  <a:avLst/>
                </a:prstGeom>
                <a:noFill/>
                <a:ln w="9525">
                  <a:noFill/>
                  <a:miter lim="800000"/>
                  <a:headEnd/>
                  <a:tailEnd/>
                </a:ln>
                <a:effectLst/>
              </p:spPr>
              <p:txBody>
                <a:bodyPr wrap="none">
                  <a:spAutoFit/>
                </a:bodyPr>
                <a:lstStyle/>
                <a:p>
                  <a:pPr>
                    <a:defRPr/>
                  </a:pPr>
                  <a:r>
                    <a:rPr lang="en-AU" sz="2000" b="1" dirty="0">
                      <a:effectLst>
                        <a:outerShdw blurRad="38100" dist="38100" dir="2700000" algn="tl">
                          <a:srgbClr val="C0C0C0"/>
                        </a:outerShdw>
                      </a:effectLst>
                      <a:latin typeface="Verdana" pitchFamily="34" charset="0"/>
                    </a:rPr>
                    <a:t>Marine and Atmospheric Research</a:t>
                  </a:r>
                  <a:endParaRPr lang="en-US" sz="2000" b="1" dirty="0">
                    <a:effectLst>
                      <a:outerShdw blurRad="38100" dist="38100" dir="2700000" algn="tl">
                        <a:srgbClr val="C0C0C0"/>
                      </a:outerShdw>
                    </a:effectLst>
                    <a:latin typeface="Verdana" pitchFamily="34" charset="0"/>
                  </a:endParaRPr>
                </a:p>
              </p:txBody>
            </p:sp>
            <p:pic>
              <p:nvPicPr>
                <p:cNvPr id="11" name="Picture 6" descr="CSIRO"/>
                <p:cNvPicPr>
                  <a:picLocks noChangeAspect="1" noChangeArrowheads="1"/>
                </p:cNvPicPr>
                <p:nvPr/>
              </p:nvPicPr>
              <p:blipFill>
                <a:blip r:embed="rId3" cstate="print"/>
                <a:srcRect/>
                <a:stretch>
                  <a:fillRect/>
                </a:stretch>
              </p:blipFill>
              <p:spPr bwMode="auto">
                <a:xfrm>
                  <a:off x="978" y="1298"/>
                  <a:ext cx="467" cy="591"/>
                </a:xfrm>
                <a:prstGeom prst="rect">
                  <a:avLst/>
                </a:prstGeom>
                <a:noFill/>
                <a:ln w="9525">
                  <a:noFill/>
                  <a:miter lim="800000"/>
                  <a:headEnd/>
                  <a:tailEnd/>
                </a:ln>
              </p:spPr>
            </p:pic>
          </p:grpSp>
          <p:pic>
            <p:nvPicPr>
              <p:cNvPr id="8" name="Picture 7" descr="NEFSC"/>
              <p:cNvPicPr>
                <a:picLocks noChangeAspect="1" noChangeArrowheads="1"/>
              </p:cNvPicPr>
              <p:nvPr/>
            </p:nvPicPr>
            <p:blipFill>
              <a:blip r:embed="rId4" cstate="print"/>
              <a:srcRect/>
              <a:stretch>
                <a:fillRect/>
              </a:stretch>
            </p:blipFill>
            <p:spPr bwMode="auto">
              <a:xfrm>
                <a:off x="696912" y="5791200"/>
                <a:ext cx="7837488" cy="984370"/>
              </a:xfrm>
              <a:prstGeom prst="rect">
                <a:avLst/>
              </a:prstGeom>
              <a:noFill/>
              <a:ln w="9525">
                <a:noFill/>
                <a:miter lim="800000"/>
                <a:headEnd/>
                <a:tailEnd/>
              </a:ln>
            </p:spPr>
          </p:pic>
          <p:pic>
            <p:nvPicPr>
              <p:cNvPr id="9" name="Picture 8" descr="NWFSC"/>
              <p:cNvPicPr>
                <a:picLocks noChangeAspect="1" noChangeArrowheads="1"/>
              </p:cNvPicPr>
              <p:nvPr/>
            </p:nvPicPr>
            <p:blipFill>
              <a:blip r:embed="rId5" cstate="print"/>
              <a:srcRect/>
              <a:stretch>
                <a:fillRect/>
              </a:stretch>
            </p:blipFill>
            <p:spPr bwMode="auto">
              <a:xfrm>
                <a:off x="762000" y="4947164"/>
                <a:ext cx="6400800" cy="912428"/>
              </a:xfrm>
              <a:prstGeom prst="rect">
                <a:avLst/>
              </a:prstGeom>
              <a:noFill/>
              <a:ln w="9525">
                <a:noFill/>
                <a:miter lim="800000"/>
                <a:headEnd/>
                <a:tailEnd/>
              </a:ln>
            </p:spPr>
          </p:pic>
        </p:grpSp>
      </p:grpSp>
      <p:sp>
        <p:nvSpPr>
          <p:cNvPr id="16" name="Slide Number Placeholder 13"/>
          <p:cNvSpPr txBox="1">
            <a:spLocks/>
          </p:cNvSpPr>
          <p:nvPr/>
        </p:nvSpPr>
        <p:spPr>
          <a:xfrm>
            <a:off x="6553200" y="6245225"/>
            <a:ext cx="2133600" cy="47625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25BF6E6-92E4-48EC-B3E9-044459D667F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grpSp>
        <p:nvGrpSpPr>
          <p:cNvPr id="19" name="Group 18"/>
          <p:cNvGrpSpPr/>
          <p:nvPr/>
        </p:nvGrpSpPr>
        <p:grpSpPr>
          <a:xfrm>
            <a:off x="1162573" y="762000"/>
            <a:ext cx="6906166" cy="2197608"/>
            <a:chOff x="914400" y="762000"/>
            <a:chExt cx="6906166" cy="2197608"/>
          </a:xfrm>
        </p:grpSpPr>
        <p:grpSp>
          <p:nvGrpSpPr>
            <p:cNvPr id="12" name="Group 11"/>
            <p:cNvGrpSpPr/>
            <p:nvPr/>
          </p:nvGrpSpPr>
          <p:grpSpPr>
            <a:xfrm>
              <a:off x="962566" y="762000"/>
              <a:ext cx="6858000" cy="1322588"/>
              <a:chOff x="1122904" y="1689405"/>
              <a:chExt cx="6858000" cy="1322588"/>
            </a:xfrm>
          </p:grpSpPr>
          <p:pic>
            <p:nvPicPr>
              <p:cNvPr id="13" name="Picture 12" descr="OHC.jpg"/>
              <p:cNvPicPr>
                <a:picLocks noChangeAspect="1"/>
              </p:cNvPicPr>
              <p:nvPr/>
            </p:nvPicPr>
            <p:blipFill>
              <a:blip r:embed="rId6" cstate="print"/>
              <a:stretch>
                <a:fillRect/>
              </a:stretch>
            </p:blipFill>
            <p:spPr>
              <a:xfrm>
                <a:off x="1122904" y="2409047"/>
                <a:ext cx="6858000" cy="602946"/>
              </a:xfrm>
              <a:prstGeom prst="rect">
                <a:avLst/>
              </a:prstGeom>
            </p:spPr>
          </p:pic>
          <p:pic>
            <p:nvPicPr>
              <p:cNvPr id="14" name="Picture 13" descr="S&amp;T.jpg"/>
              <p:cNvPicPr>
                <a:picLocks noChangeAspect="1"/>
              </p:cNvPicPr>
              <p:nvPr/>
            </p:nvPicPr>
            <p:blipFill>
              <a:blip r:embed="rId7" cstate="print"/>
              <a:stretch>
                <a:fillRect/>
              </a:stretch>
            </p:blipFill>
            <p:spPr>
              <a:xfrm>
                <a:off x="1122904" y="1689405"/>
                <a:ext cx="6858000" cy="560588"/>
              </a:xfrm>
              <a:prstGeom prst="rect">
                <a:avLst/>
              </a:prstGeom>
            </p:spPr>
          </p:pic>
        </p:grpSp>
        <p:pic>
          <p:nvPicPr>
            <p:cNvPr id="18" name="Picture 17" descr="nsf_logo.jpg"/>
            <p:cNvPicPr>
              <a:picLocks noChangeAspect="1"/>
            </p:cNvPicPr>
            <p:nvPr/>
          </p:nvPicPr>
          <p:blipFill>
            <a:blip r:embed="rId8" cstate="print"/>
            <a:stretch>
              <a:fillRect/>
            </a:stretch>
          </p:blipFill>
          <p:spPr>
            <a:xfrm>
              <a:off x="914400" y="2057400"/>
              <a:ext cx="4980432" cy="90220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7" name="Slide Number Placeholder 1"/>
          <p:cNvSpPr>
            <a:spLocks noGrp="1"/>
          </p:cNvSpPr>
          <p:nvPr>
            <p:ph type="sldNum" sz="quarter" idx="12"/>
          </p:nvPr>
        </p:nvSpPr>
        <p:spPr>
          <a:xfrm>
            <a:off x="6553200" y="6245225"/>
            <a:ext cx="2133600" cy="476250"/>
          </a:xfrm>
          <a:noFill/>
        </p:spPr>
        <p:txBody>
          <a:bodyPr/>
          <a:lstStyle/>
          <a:p>
            <a:fld id="{C67412BA-A379-4372-8AEA-99C87BD1A277}" type="slidenum">
              <a:rPr lang="en-US" smtClean="0"/>
              <a:pPr/>
              <a:t>15</a:t>
            </a:fld>
            <a:endParaRPr lang="en-US" smtClean="0"/>
          </a:p>
        </p:txBody>
      </p:sp>
      <p:pic>
        <p:nvPicPr>
          <p:cNvPr id="8" name="Picture 4" descr="Animated oysters"/>
          <p:cNvPicPr>
            <a:picLocks noChangeAspect="1" noChangeArrowheads="1"/>
          </p:cNvPicPr>
          <p:nvPr/>
        </p:nvPicPr>
        <p:blipFill>
          <a:blip r:embed="rId2" cstate="print">
            <a:lum bright="38000" contrast="-44000"/>
          </a:blip>
          <a:srcRect r="24712"/>
          <a:stretch>
            <a:fillRect/>
          </a:stretch>
        </p:blipFill>
        <p:spPr bwMode="auto">
          <a:xfrm>
            <a:off x="0" y="79375"/>
            <a:ext cx="9144000" cy="6854825"/>
          </a:xfrm>
          <a:prstGeom prst="rect">
            <a:avLst/>
          </a:prstGeom>
          <a:noFill/>
          <a:ln w="9525">
            <a:noFill/>
            <a:miter lim="800000"/>
            <a:headEnd/>
            <a:tailEnd/>
          </a:ln>
        </p:spPr>
      </p:pic>
      <p:sp>
        <p:nvSpPr>
          <p:cNvPr id="9" name="Rectangle 13"/>
          <p:cNvSpPr>
            <a:spLocks noChangeArrowheads="1"/>
          </p:cNvSpPr>
          <p:nvPr/>
        </p:nvSpPr>
        <p:spPr bwMode="auto">
          <a:xfrm>
            <a:off x="457200" y="2057400"/>
            <a:ext cx="8229600" cy="2011363"/>
          </a:xfrm>
          <a:prstGeom prst="rect">
            <a:avLst/>
          </a:prstGeom>
          <a:noFill/>
          <a:ln w="9525">
            <a:noFill/>
            <a:miter lim="800000"/>
            <a:headEnd/>
            <a:tailEnd/>
          </a:ln>
          <a:effectLst/>
        </p:spPr>
        <p:txBody>
          <a:bodyPr anchor="ctr"/>
          <a:lstStyle/>
          <a:p>
            <a:pPr algn="ctr">
              <a:defRPr/>
            </a:pPr>
            <a:r>
              <a:rPr lang="en-AU" sz="3600" dirty="0">
                <a:solidFill>
                  <a:schemeClr val="accent2"/>
                </a:solidFill>
                <a:effectLst>
                  <a:outerShdw blurRad="38100" dist="38100" dir="2700000" algn="tl">
                    <a:srgbClr val="000000">
                      <a:alpha val="43137"/>
                    </a:srgbClr>
                  </a:outerShdw>
                </a:effectLst>
              </a:rPr>
              <a:t>Extra </a:t>
            </a:r>
            <a:r>
              <a:rPr lang="en-AU" sz="3600" dirty="0" smtClean="0">
                <a:solidFill>
                  <a:schemeClr val="accent2"/>
                </a:solidFill>
                <a:effectLst>
                  <a:outerShdw blurRad="38100" dist="38100" dir="2700000" algn="tl">
                    <a:srgbClr val="000000">
                      <a:alpha val="43137"/>
                    </a:srgbClr>
                  </a:outerShdw>
                </a:effectLst>
              </a:rPr>
              <a:t>Slides</a:t>
            </a:r>
            <a:endParaRPr lang="en-AU" sz="3600" dirty="0">
              <a:solidFill>
                <a:schemeClr val="accent2"/>
              </a:solidFill>
              <a:effectLst>
                <a:outerShdw blurRad="38100" dist="38100" dir="2700000" algn="tl">
                  <a:srgbClr val="000000">
                    <a:alpha val="43137"/>
                  </a:srgbClr>
                </a:outerShdw>
              </a:effectLst>
            </a:endParaRPr>
          </a:p>
        </p:txBody>
      </p:sp>
      <p:sp>
        <p:nvSpPr>
          <p:cNvPr id="10" name="Slide Number Placeholder 2"/>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B5BEE4B-31CD-4C0E-97EB-338B15A4000E}"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lantis conceptual diagram.png"/>
          <p:cNvPicPr>
            <a:picLocks noChangeAspect="1"/>
          </p:cNvPicPr>
          <p:nvPr/>
        </p:nvPicPr>
        <p:blipFill>
          <a:blip r:embed="rId3" cstate="print"/>
          <a:stretch>
            <a:fillRect/>
          </a:stretch>
        </p:blipFill>
        <p:spPr>
          <a:xfrm>
            <a:off x="571" y="428"/>
            <a:ext cx="9142858" cy="6857143"/>
          </a:xfrm>
          <a:prstGeom prst="rect">
            <a:avLst/>
          </a:prstGeom>
        </p:spPr>
      </p:pic>
      <p:sp>
        <p:nvSpPr>
          <p:cNvPr id="3" name="Slide Number Placeholder 2"/>
          <p:cNvSpPr>
            <a:spLocks noGrp="1"/>
          </p:cNvSpPr>
          <p:nvPr>
            <p:ph type="sldNum" sz="quarter" idx="12"/>
          </p:nvPr>
        </p:nvSpPr>
        <p:spPr/>
        <p:txBody>
          <a:bodyPr/>
          <a:lstStyle/>
          <a:p>
            <a:fld id="{BB5BEE4B-31CD-4C0E-97EB-338B15A4000E}"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1066800" y="533400"/>
            <a:ext cx="6985262" cy="5890629"/>
            <a:chOff x="277776" y="48552"/>
            <a:chExt cx="7647024" cy="6663333"/>
          </a:xfrm>
        </p:grpSpPr>
        <p:pic>
          <p:nvPicPr>
            <p:cNvPr id="1027" name="Picture 3" descr="C:\Users\Tom\Documents\_NCBO\_Atlantis\_CAM_Presentations_PR\images\Marsh\Marsh_Beckys\GreyOutlineNoLegend_r.png"/>
            <p:cNvPicPr>
              <a:picLocks noChangeAspect="1" noChangeArrowheads="1"/>
            </p:cNvPicPr>
            <p:nvPr/>
          </p:nvPicPr>
          <p:blipFill>
            <a:blip r:embed="rId2" cstate="print"/>
            <a:srcRect l="22397" r="15916" b="4082"/>
            <a:stretch>
              <a:fillRect/>
            </a:stretch>
          </p:blipFill>
          <p:spPr bwMode="auto">
            <a:xfrm>
              <a:off x="277776" y="523875"/>
              <a:ext cx="3913223" cy="6075538"/>
            </a:xfrm>
            <a:prstGeom prst="rect">
              <a:avLst/>
            </a:prstGeom>
            <a:noFill/>
          </p:spPr>
        </p:pic>
        <p:pic>
          <p:nvPicPr>
            <p:cNvPr id="4" name="Picture 3" descr="CAM_sav2000_cropped.jpg"/>
            <p:cNvPicPr>
              <a:picLocks noChangeAspect="1"/>
            </p:cNvPicPr>
            <p:nvPr/>
          </p:nvPicPr>
          <p:blipFill>
            <a:blip r:embed="rId3" cstate="print"/>
            <a:stretch>
              <a:fillRect/>
            </a:stretch>
          </p:blipFill>
          <p:spPr>
            <a:xfrm>
              <a:off x="4602679" y="48552"/>
              <a:ext cx="3322121" cy="6663333"/>
            </a:xfrm>
            <a:prstGeom prst="rect">
              <a:avLst/>
            </a:prstGeom>
          </p:spPr>
        </p:pic>
      </p:grpSp>
      <p:sp>
        <p:nvSpPr>
          <p:cNvPr id="6" name="TextBox 5"/>
          <p:cNvSpPr txBox="1"/>
          <p:nvPr/>
        </p:nvSpPr>
        <p:spPr>
          <a:xfrm>
            <a:off x="0" y="87868"/>
            <a:ext cx="9144000" cy="584775"/>
          </a:xfrm>
          <a:prstGeom prst="rect">
            <a:avLst/>
          </a:prstGeom>
          <a:noFill/>
        </p:spPr>
        <p:txBody>
          <a:bodyPr wrap="square" rtlCol="0">
            <a:spAutoFit/>
          </a:bodyPr>
          <a:lstStyle/>
          <a:p>
            <a:pPr algn="ctr"/>
            <a:r>
              <a:rPr lang="en-US" sz="3200" dirty="0" smtClean="0">
                <a:solidFill>
                  <a:srgbClr val="333399"/>
                </a:solidFill>
                <a:effectLst>
                  <a:outerShdw blurRad="38100" dist="38100" dir="2700000" algn="tl">
                    <a:srgbClr val="000000">
                      <a:alpha val="43137"/>
                    </a:srgbClr>
                  </a:outerShdw>
                </a:effectLst>
              </a:rPr>
              <a:t>Habitat:   SAV Modeled in CAM  </a:t>
            </a:r>
            <a:endParaRPr lang="en-US" sz="3200" dirty="0">
              <a:solidFill>
                <a:srgbClr val="333399"/>
              </a:solidFill>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fld id="{BB5BEE4B-31CD-4C0E-97EB-338B15A4000E}"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7868"/>
            <a:ext cx="9144000" cy="584775"/>
          </a:xfrm>
          <a:prstGeom prst="rect">
            <a:avLst/>
          </a:prstGeom>
          <a:noFill/>
        </p:spPr>
        <p:txBody>
          <a:bodyPr wrap="square" rtlCol="0">
            <a:spAutoFit/>
          </a:bodyPr>
          <a:lstStyle/>
          <a:p>
            <a:pPr algn="ctr"/>
            <a:r>
              <a:rPr lang="en-US" sz="3200" dirty="0" smtClean="0">
                <a:solidFill>
                  <a:srgbClr val="333399"/>
                </a:solidFill>
                <a:effectLst>
                  <a:outerShdw blurRad="38100" dist="38100" dir="2700000" algn="tl">
                    <a:srgbClr val="000000">
                      <a:alpha val="43137"/>
                    </a:srgbClr>
                  </a:outerShdw>
                </a:effectLst>
              </a:rPr>
              <a:t>Habitat: Marsh Modeled in CAM</a:t>
            </a:r>
            <a:endParaRPr lang="en-US" sz="3200" dirty="0">
              <a:solidFill>
                <a:srgbClr val="333399"/>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BB5BEE4B-31CD-4C0E-97EB-338B15A4000E}" type="slidenum">
              <a:rPr lang="en-US" smtClean="0"/>
              <a:pPr/>
              <a:t>18</a:t>
            </a:fld>
            <a:endParaRPr lang="en-US"/>
          </a:p>
        </p:txBody>
      </p:sp>
      <p:grpSp>
        <p:nvGrpSpPr>
          <p:cNvPr id="2" name="Group 8"/>
          <p:cNvGrpSpPr/>
          <p:nvPr/>
        </p:nvGrpSpPr>
        <p:grpSpPr>
          <a:xfrm>
            <a:off x="696802" y="715863"/>
            <a:ext cx="7848600" cy="6112228"/>
            <a:chOff x="685800" y="364773"/>
            <a:chExt cx="7848600" cy="6112228"/>
          </a:xfrm>
        </p:grpSpPr>
        <p:pic>
          <p:nvPicPr>
            <p:cNvPr id="10" name="Picture 2" descr="C:\Users\Tom\Documents\_NCBO\_Atlantis\_CAM_Presentations_PR\images\SAV\SAV_Becky\sav2000_Map_nokey.jpg"/>
            <p:cNvPicPr>
              <a:picLocks noChangeAspect="1" noChangeArrowheads="1"/>
            </p:cNvPicPr>
            <p:nvPr/>
          </p:nvPicPr>
          <p:blipFill>
            <a:blip r:embed="rId2" cstate="print"/>
            <a:srcRect/>
            <a:stretch>
              <a:fillRect/>
            </a:stretch>
          </p:blipFill>
          <p:spPr bwMode="auto">
            <a:xfrm>
              <a:off x="685800" y="494678"/>
              <a:ext cx="4039736" cy="5982323"/>
            </a:xfrm>
            <a:prstGeom prst="rect">
              <a:avLst/>
            </a:prstGeom>
            <a:noFill/>
          </p:spPr>
        </p:pic>
        <p:pic>
          <p:nvPicPr>
            <p:cNvPr id="11" name="Picture 3" descr="C:\Users\Tom\Documents\_NCBO\_Atlantis\_CAM_Presentations_PR\images\SAV\SAV_Becky\cam_sav2000_CAMbox_nokey.tif"/>
            <p:cNvPicPr>
              <a:picLocks noChangeAspect="1" noChangeArrowheads="1"/>
            </p:cNvPicPr>
            <p:nvPr/>
          </p:nvPicPr>
          <p:blipFill>
            <a:blip r:embed="rId3" cstate="print"/>
            <a:srcRect/>
            <a:stretch>
              <a:fillRect/>
            </a:stretch>
          </p:blipFill>
          <p:spPr bwMode="auto">
            <a:xfrm>
              <a:off x="4568433" y="364773"/>
              <a:ext cx="3965967" cy="5963002"/>
            </a:xfrm>
            <a:prstGeom prst="rect">
              <a:avLst/>
            </a:prstGeom>
            <a:noFill/>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imated oysters"/>
          <p:cNvPicPr>
            <a:picLocks noChangeAspect="1" noChangeArrowheads="1"/>
          </p:cNvPicPr>
          <p:nvPr/>
        </p:nvPicPr>
        <p:blipFill>
          <a:blip r:embed="rId3" cstate="print">
            <a:lum bright="49000" contrast="-44000"/>
            <a:extLst>
              <a:ext uri="{28A0092B-C50C-407E-A947-70E740481C1C}">
                <a14:useLocalDpi xmlns:a14="http://schemas.microsoft.com/office/drawing/2010/main" val="0"/>
              </a:ext>
            </a:extLst>
          </a:blip>
          <a:srcRect r="24712"/>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B5BEE4B-31CD-4C0E-97EB-338B15A4000E}" type="slidenum">
              <a:rPr lang="en-US" smtClean="0"/>
              <a:pPr/>
              <a:t>19</a:t>
            </a:fld>
            <a:endParaRPr lang="en-US"/>
          </a:p>
        </p:txBody>
      </p:sp>
      <p:sp>
        <p:nvSpPr>
          <p:cNvPr id="4" name="Content Placeholder 2"/>
          <p:cNvSpPr txBox="1">
            <a:spLocks/>
          </p:cNvSpPr>
          <p:nvPr/>
        </p:nvSpPr>
        <p:spPr>
          <a:xfrm>
            <a:off x="1409700" y="1447800"/>
            <a:ext cx="6324600" cy="5334000"/>
          </a:xfrm>
          <a:prstGeom prst="rect">
            <a:avLst/>
          </a:prstGeom>
          <a:solidFill>
            <a:schemeClr val="bg1">
              <a:alpha val="41000"/>
            </a:schemeClr>
          </a:solidFill>
        </p:spPr>
        <p:txBody>
          <a:bodyPr>
            <a:noAutofit/>
          </a:bodyPr>
          <a:lstStyle/>
          <a:p>
            <a:pPr marL="455613" marR="0" lvl="1" indent="-285750" algn="l" defTabSz="914400" rtl="0" eaLnBrk="1" fontAlgn="auto" latinLnBrk="0" hangingPunct="1">
              <a:lnSpc>
                <a:spcPct val="100000"/>
              </a:lnSpc>
              <a:spcBef>
                <a:spcPct val="20000"/>
              </a:spcBef>
              <a:spcAft>
                <a:spcPts val="0"/>
              </a:spcAft>
              <a:buClrTx/>
              <a:buSzTx/>
              <a:tabLst/>
              <a:defRPr/>
            </a:pPr>
            <a:r>
              <a:rPr kumimoji="0" lang="en-US" sz="3600" b="0" i="0" u="none" strike="noStrike" kern="1200" cap="none" spc="0" normalizeH="0" baseline="0" noProof="0" dirty="0" smtClean="0">
                <a:ln>
                  <a:noFill/>
                </a:ln>
                <a:solidFill>
                  <a:srgbClr val="002060"/>
                </a:solidFill>
                <a:effectLst/>
                <a:uLnTx/>
                <a:uFillTx/>
                <a:latin typeface="+mn-lt"/>
                <a:ea typeface="+mn-ea"/>
                <a:cs typeface="+mn-cs"/>
              </a:rPr>
              <a:t>Stressors / system</a:t>
            </a:r>
            <a:r>
              <a:rPr kumimoji="0" lang="en-US" sz="3600" b="0" i="0" u="none" strike="noStrike" kern="1200" cap="none" spc="0" normalizeH="0" noProof="0" dirty="0" smtClean="0">
                <a:ln>
                  <a:noFill/>
                </a:ln>
                <a:solidFill>
                  <a:srgbClr val="002060"/>
                </a:solidFill>
                <a:effectLst/>
                <a:uLnTx/>
                <a:uFillTx/>
                <a:latin typeface="+mn-lt"/>
                <a:ea typeface="+mn-ea"/>
                <a:cs typeface="+mn-cs"/>
              </a:rPr>
              <a:t> changes</a:t>
            </a:r>
            <a:r>
              <a:rPr kumimoji="0" lang="en-US" sz="3600" b="0" i="0" u="none" strike="noStrike" kern="1200" cap="none" spc="0" normalizeH="0" baseline="0" noProof="0" dirty="0" smtClean="0">
                <a:ln>
                  <a:noFill/>
                </a:ln>
                <a:solidFill>
                  <a:srgbClr val="002060"/>
                </a:solidFill>
                <a:effectLst/>
                <a:uLnTx/>
                <a:uFillTx/>
                <a:latin typeface="+mn-lt"/>
                <a:ea typeface="+mn-ea"/>
                <a:cs typeface="+mn-cs"/>
              </a:rPr>
              <a:t>: </a:t>
            </a:r>
          </a:p>
          <a:p>
            <a:pPr marL="742950" marR="0" lvl="1" indent="-285750" algn="l" defTabSz="914400" rtl="0" eaLnBrk="1" fontAlgn="auto" latinLnBrk="0" hangingPunct="1">
              <a:spcAft>
                <a:spcPts val="600"/>
              </a:spcAft>
              <a:buClrTx/>
              <a:buSzTx/>
              <a:buFont typeface="Arial" pitchFamily="34" charset="0"/>
              <a:buChar char="•"/>
              <a:tabLst/>
              <a:defRPr/>
            </a:pPr>
            <a:r>
              <a:rPr kumimoji="0" lang="en-US" sz="2800" b="0" i="0" u="none" strike="noStrike" kern="1200" cap="none" spc="0" normalizeH="0" baseline="0" noProof="0" dirty="0" smtClean="0">
                <a:ln>
                  <a:noFill/>
                </a:ln>
                <a:solidFill>
                  <a:srgbClr val="002060"/>
                </a:solidFill>
                <a:effectLst/>
                <a:uLnTx/>
                <a:uFillTx/>
                <a:latin typeface="+mn-lt"/>
                <a:ea typeface="+mn-ea"/>
                <a:cs typeface="+mn-cs"/>
              </a:rPr>
              <a:t>Habitat</a:t>
            </a:r>
            <a:r>
              <a:rPr kumimoji="0" lang="en-US" sz="2800" b="0" i="0" u="none" strike="noStrike" kern="1200" cap="none" spc="0" normalizeH="0" noProof="0" dirty="0" smtClean="0">
                <a:ln>
                  <a:noFill/>
                </a:ln>
                <a:solidFill>
                  <a:srgbClr val="002060"/>
                </a:solidFill>
                <a:effectLst/>
                <a:uLnTx/>
                <a:uFillTx/>
                <a:latin typeface="+mn-lt"/>
                <a:ea typeface="+mn-ea"/>
                <a:cs typeface="+mn-cs"/>
              </a:rPr>
              <a:t> loss</a:t>
            </a:r>
            <a:r>
              <a:rPr kumimoji="0" lang="en-US" sz="2800" b="0" i="0" u="none" strike="noStrike" kern="1200" cap="none" spc="0" normalizeH="0" baseline="0" noProof="0" dirty="0" smtClean="0">
                <a:ln>
                  <a:noFill/>
                </a:ln>
                <a:solidFill>
                  <a:srgbClr val="002060"/>
                </a:solidFill>
                <a:effectLst/>
                <a:uLnTx/>
                <a:uFillTx/>
                <a:latin typeface="+mn-lt"/>
                <a:ea typeface="+mn-ea"/>
                <a:cs typeface="+mn-cs"/>
              </a:rPr>
              <a:t>: </a:t>
            </a:r>
          </a:p>
          <a:p>
            <a:pPr marL="1200150" lvl="2" indent="-285750">
              <a:spcAft>
                <a:spcPts val="600"/>
              </a:spcAft>
            </a:pPr>
            <a:r>
              <a:rPr lang="en-US" sz="2800" dirty="0" smtClean="0">
                <a:solidFill>
                  <a:srgbClr val="002060"/>
                </a:solidFill>
              </a:rPr>
              <a:t>- </a:t>
            </a:r>
            <a:r>
              <a:rPr kumimoji="0" lang="en-US" sz="2800" b="0" i="0" u="none" strike="noStrike" kern="1200" cap="none" spc="0" normalizeH="0" baseline="0" noProof="0" dirty="0" smtClean="0">
                <a:ln>
                  <a:noFill/>
                </a:ln>
                <a:solidFill>
                  <a:srgbClr val="002060"/>
                </a:solidFill>
                <a:effectLst/>
                <a:uLnTx/>
                <a:uFillTx/>
                <a:latin typeface="+mn-lt"/>
                <a:ea typeface="+mn-ea"/>
                <a:cs typeface="+mn-cs"/>
              </a:rPr>
              <a:t>Marsh, SAV</a:t>
            </a:r>
            <a:endParaRPr kumimoji="0" lang="en-US" sz="2800" b="0" i="0" u="none" strike="noStrike" kern="1200" cap="none" spc="0" normalizeH="0" noProof="0" dirty="0" smtClean="0">
              <a:ln>
                <a:noFill/>
              </a:ln>
              <a:solidFill>
                <a:srgbClr val="002060"/>
              </a:solidFill>
              <a:effectLst/>
              <a:uLnTx/>
              <a:uFillTx/>
              <a:latin typeface="+mn-lt"/>
              <a:ea typeface="+mn-ea"/>
              <a:cs typeface="+mn-cs"/>
            </a:endParaRPr>
          </a:p>
          <a:p>
            <a:pPr marL="742950" marR="0" lvl="1" indent="-285750" algn="l" defTabSz="914400" rtl="0" eaLnBrk="1" fontAlgn="auto" latinLnBrk="0" hangingPunct="1">
              <a:lnSpc>
                <a:spcPct val="100000"/>
              </a:lnSpc>
              <a:spcAft>
                <a:spcPts val="600"/>
              </a:spcAft>
              <a:buClrTx/>
              <a:buSzTx/>
              <a:buFont typeface="Arial" pitchFamily="34" charset="0"/>
              <a:buChar char="•"/>
              <a:tabLst/>
              <a:defRPr/>
            </a:pPr>
            <a:r>
              <a:rPr lang="en-US" sz="2800" baseline="0" dirty="0" smtClean="0">
                <a:solidFill>
                  <a:srgbClr val="002060"/>
                </a:solidFill>
              </a:rPr>
              <a:t>Water</a:t>
            </a:r>
            <a:r>
              <a:rPr lang="en-US" sz="2800" dirty="0" smtClean="0">
                <a:solidFill>
                  <a:srgbClr val="002060"/>
                </a:solidFill>
              </a:rPr>
              <a:t> column factors: </a:t>
            </a:r>
          </a:p>
          <a:p>
            <a:pPr marL="742950" marR="0" lvl="1" indent="-285750" algn="l" defTabSz="914400" rtl="0" eaLnBrk="1" fontAlgn="auto" latinLnBrk="0" hangingPunct="1">
              <a:lnSpc>
                <a:spcPct val="100000"/>
              </a:lnSpc>
              <a:spcAft>
                <a:spcPts val="600"/>
              </a:spcAft>
              <a:buClrTx/>
              <a:buSzTx/>
              <a:tabLst/>
              <a:defRPr/>
            </a:pPr>
            <a:r>
              <a:rPr lang="en-US" sz="2800" dirty="0" smtClean="0">
                <a:solidFill>
                  <a:srgbClr val="002060"/>
                </a:solidFill>
              </a:rPr>
              <a:t>	  - Nitrogen &amp; Total Suspended Solids</a:t>
            </a:r>
          </a:p>
          <a:p>
            <a:pPr marL="742950" marR="0" lvl="1" indent="-285750" algn="l" defTabSz="914400" rtl="0" eaLnBrk="1" fontAlgn="auto" latinLnBrk="0" hangingPunct="1">
              <a:lnSpc>
                <a:spcPct val="100000"/>
              </a:lnSpc>
              <a:spcAft>
                <a:spcPts val="600"/>
              </a:spcAft>
              <a:buClrTx/>
              <a:buSzTx/>
              <a:buFont typeface="Arial" pitchFamily="34" charset="0"/>
              <a:buChar char="•"/>
              <a:tabLst/>
              <a:defRPr/>
            </a:pPr>
            <a:r>
              <a:rPr kumimoji="0" lang="en-US" sz="2800" b="0" i="0" u="none" strike="noStrike" kern="1200" cap="none" spc="0" normalizeH="0" baseline="0" noProof="0" dirty="0" smtClean="0">
                <a:ln>
                  <a:noFill/>
                </a:ln>
                <a:solidFill>
                  <a:srgbClr val="002060"/>
                </a:solidFill>
                <a:effectLst/>
                <a:uLnTx/>
                <a:uFillTx/>
                <a:latin typeface="+mn-lt"/>
                <a:ea typeface="+mn-ea"/>
                <a:cs typeface="+mn-cs"/>
              </a:rPr>
              <a:t>Climate</a:t>
            </a:r>
            <a:r>
              <a:rPr kumimoji="0" lang="en-US" sz="2800" b="0" i="0" u="none" strike="noStrike" kern="1200" cap="none" spc="0" normalizeH="0" noProof="0" dirty="0" smtClean="0">
                <a:ln>
                  <a:noFill/>
                </a:ln>
                <a:solidFill>
                  <a:srgbClr val="002060"/>
                </a:solidFill>
                <a:effectLst/>
                <a:uLnTx/>
                <a:uFillTx/>
                <a:latin typeface="+mn-lt"/>
                <a:ea typeface="+mn-ea"/>
                <a:cs typeface="+mn-cs"/>
              </a:rPr>
              <a:t> forcing: </a:t>
            </a:r>
          </a:p>
          <a:p>
            <a:pPr marL="742950" marR="0" lvl="1" indent="-285750" algn="l" defTabSz="914400" rtl="0" eaLnBrk="1" fontAlgn="auto" latinLnBrk="0" hangingPunct="1">
              <a:lnSpc>
                <a:spcPct val="100000"/>
              </a:lnSpc>
              <a:spcAft>
                <a:spcPts val="600"/>
              </a:spcAft>
              <a:buClrTx/>
              <a:buSzTx/>
              <a:tabLst/>
              <a:defRPr/>
            </a:pPr>
            <a:r>
              <a:rPr lang="en-US" sz="2800" dirty="0" smtClean="0">
                <a:solidFill>
                  <a:srgbClr val="002060"/>
                </a:solidFill>
              </a:rPr>
              <a:t>	  - </a:t>
            </a:r>
            <a:r>
              <a:rPr kumimoji="0" lang="en-US" sz="2800" b="0" i="0" u="none" strike="noStrike" kern="1200" cap="none" spc="0" normalizeH="0" noProof="0" dirty="0" smtClean="0">
                <a:ln>
                  <a:noFill/>
                </a:ln>
                <a:solidFill>
                  <a:srgbClr val="002060"/>
                </a:solidFill>
                <a:effectLst/>
                <a:uLnTx/>
                <a:uFillTx/>
                <a:latin typeface="+mn-lt"/>
                <a:ea typeface="+mn-ea"/>
                <a:cs typeface="+mn-cs"/>
              </a:rPr>
              <a:t>Temperature increase</a:t>
            </a:r>
          </a:p>
          <a:p>
            <a:pPr marL="455613" indent="-285750">
              <a:spcBef>
                <a:spcPct val="20000"/>
              </a:spcBef>
            </a:pPr>
            <a:r>
              <a:rPr lang="en-US" sz="3600" dirty="0" smtClean="0">
                <a:solidFill>
                  <a:srgbClr val="002060"/>
                </a:solidFill>
              </a:rPr>
              <a:t>Simulation results</a:t>
            </a:r>
          </a:p>
          <a:p>
            <a:pPr marL="455613" indent="-285750">
              <a:spcBef>
                <a:spcPct val="20000"/>
              </a:spcBef>
            </a:pPr>
            <a:r>
              <a:rPr lang="en-US" sz="3600" dirty="0" smtClean="0">
                <a:solidFill>
                  <a:srgbClr val="002060"/>
                </a:solidFill>
              </a:rPr>
              <a:t>Next Steps</a:t>
            </a:r>
          </a:p>
          <a:p>
            <a:pPr marL="455613" indent="-285750">
              <a:spcBef>
                <a:spcPct val="20000"/>
              </a:spcBef>
            </a:pPr>
            <a:endParaRPr lang="en-US" sz="3600" dirty="0" smtClean="0">
              <a:solidFill>
                <a:srgbClr val="002060"/>
              </a:solidFill>
            </a:endParaRPr>
          </a:p>
          <a:p>
            <a:pPr marL="742950" marR="0" lvl="1" indent="-28575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smtClean="0">
              <a:ln>
                <a:noFill/>
              </a:ln>
              <a:solidFill>
                <a:srgbClr val="002060"/>
              </a:solidFill>
              <a:effectLst/>
              <a:uLnTx/>
              <a:uFillTx/>
              <a:latin typeface="+mn-lt"/>
              <a:ea typeface="+mn-ea"/>
              <a:cs typeface="+mn-cs"/>
            </a:endParaRPr>
          </a:p>
        </p:txBody>
      </p:sp>
      <p:sp>
        <p:nvSpPr>
          <p:cNvPr id="6" name="Title 1"/>
          <p:cNvSpPr txBox="1">
            <a:spLocks/>
          </p:cNvSpPr>
          <p:nvPr/>
        </p:nvSpPr>
        <p:spPr>
          <a:xfrm>
            <a:off x="457200" y="639562"/>
            <a:ext cx="8229600" cy="80823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solidFill>
                  <a:srgbClr val="002060"/>
                </a:solidFill>
                <a:effectLst>
                  <a:outerShdw blurRad="38100" dist="38100" dir="2700000" algn="tl">
                    <a:srgbClr val="000000">
                      <a:alpha val="43137"/>
                    </a:srgbClr>
                  </a:outerShdw>
                </a:effectLst>
                <a:latin typeface="+mj-lt"/>
                <a:ea typeface="+mj-ea"/>
                <a:cs typeface="+mj-cs"/>
              </a:rPr>
              <a:t>Outline</a:t>
            </a:r>
            <a:endParaRPr kumimoji="0" lang="en-US" sz="4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2"/>
          </p:nvPr>
        </p:nvSpPr>
        <p:spPr>
          <a:noFill/>
        </p:spPr>
        <p:txBody>
          <a:bodyPr/>
          <a:lstStyle/>
          <a:p>
            <a:fld id="{EB64EA5E-2EDA-4DB8-9DA1-EB171F7ABA3E}" type="slidenum">
              <a:rPr lang="en-US" smtClean="0"/>
              <a:pPr/>
              <a:t>2</a:t>
            </a:fld>
            <a:endParaRPr lang="en-US" smtClean="0"/>
          </a:p>
        </p:txBody>
      </p:sp>
      <p:sp>
        <p:nvSpPr>
          <p:cNvPr id="6147" name="Text Box 4"/>
          <p:cNvSpPr txBox="1">
            <a:spLocks noChangeArrowheads="1"/>
          </p:cNvSpPr>
          <p:nvPr/>
        </p:nvSpPr>
        <p:spPr bwMode="auto">
          <a:xfrm>
            <a:off x="5302250" y="1874838"/>
            <a:ext cx="3625850" cy="4392612"/>
          </a:xfrm>
          <a:prstGeom prst="rect">
            <a:avLst/>
          </a:prstGeom>
          <a:noFill/>
          <a:ln w="9525">
            <a:noFill/>
            <a:miter lim="800000"/>
            <a:headEnd/>
            <a:tailEnd/>
          </a:ln>
        </p:spPr>
        <p:txBody>
          <a:bodyPr>
            <a:spAutoFit/>
          </a:bodyPr>
          <a:lstStyle/>
          <a:p>
            <a:r>
              <a:rPr lang="en-US" sz="2400">
                <a:solidFill>
                  <a:srgbClr val="333399"/>
                </a:solidFill>
                <a:latin typeface="Verdana" pitchFamily="34" charset="0"/>
              </a:rPr>
              <a:t>Physical environment</a:t>
            </a:r>
          </a:p>
          <a:p>
            <a:pPr>
              <a:buFont typeface="Wingdings" pitchFamily="2" charset="2"/>
              <a:buChar char="ü"/>
            </a:pPr>
            <a:r>
              <a:rPr lang="en-US">
                <a:solidFill>
                  <a:srgbClr val="333399"/>
                </a:solidFill>
                <a:latin typeface="Verdana" pitchFamily="34" charset="0"/>
              </a:rPr>
              <a:t>Geology</a:t>
            </a:r>
          </a:p>
          <a:p>
            <a:pPr>
              <a:buFont typeface="Wingdings" pitchFamily="2" charset="2"/>
              <a:buChar char="ü"/>
            </a:pPr>
            <a:r>
              <a:rPr lang="en-US">
                <a:solidFill>
                  <a:srgbClr val="333399"/>
                </a:solidFill>
                <a:latin typeface="Verdana" pitchFamily="34" charset="0"/>
              </a:rPr>
              <a:t>Chemistry</a:t>
            </a:r>
          </a:p>
          <a:p>
            <a:pPr>
              <a:buFont typeface="Wingdings" pitchFamily="2" charset="2"/>
              <a:buChar char="ü"/>
            </a:pPr>
            <a:r>
              <a:rPr lang="en-US">
                <a:solidFill>
                  <a:srgbClr val="333399"/>
                </a:solidFill>
                <a:latin typeface="Verdana" pitchFamily="34" charset="0"/>
              </a:rPr>
              <a:t>Circulation &amp; currents</a:t>
            </a:r>
          </a:p>
          <a:p>
            <a:pPr>
              <a:buFont typeface="Wingdings" pitchFamily="2" charset="2"/>
              <a:buChar char="ü"/>
            </a:pPr>
            <a:r>
              <a:rPr lang="en-US">
                <a:solidFill>
                  <a:srgbClr val="333399"/>
                </a:solidFill>
                <a:latin typeface="Verdana" pitchFamily="34" charset="0"/>
              </a:rPr>
              <a:t>Temperature</a:t>
            </a:r>
          </a:p>
          <a:p>
            <a:pPr>
              <a:buFont typeface="Wingdings" pitchFamily="2" charset="2"/>
              <a:buChar char="ü"/>
            </a:pPr>
            <a:r>
              <a:rPr lang="en-US">
                <a:solidFill>
                  <a:srgbClr val="333399"/>
                </a:solidFill>
                <a:latin typeface="Verdana" pitchFamily="34" charset="0"/>
              </a:rPr>
              <a:t>Salinity</a:t>
            </a:r>
          </a:p>
          <a:p>
            <a:pPr>
              <a:buFont typeface="Wingdings" pitchFamily="2" charset="2"/>
              <a:buChar char="ü"/>
            </a:pPr>
            <a:r>
              <a:rPr lang="en-US">
                <a:solidFill>
                  <a:srgbClr val="333399"/>
                </a:solidFill>
                <a:latin typeface="Verdana" pitchFamily="34" charset="0"/>
              </a:rPr>
              <a:t>Water clarity (TSS)</a:t>
            </a:r>
          </a:p>
          <a:p>
            <a:pPr>
              <a:buFont typeface="Wingdings" pitchFamily="2" charset="2"/>
              <a:buChar char="ü"/>
            </a:pPr>
            <a:r>
              <a:rPr lang="en-US">
                <a:solidFill>
                  <a:srgbClr val="333399"/>
                </a:solidFill>
                <a:latin typeface="Verdana" pitchFamily="34" charset="0"/>
              </a:rPr>
              <a:t>Climate variability</a:t>
            </a:r>
          </a:p>
          <a:p>
            <a:pPr lvl="1"/>
            <a:endParaRPr lang="en-US">
              <a:solidFill>
                <a:srgbClr val="333399"/>
              </a:solidFill>
              <a:latin typeface="Verdana" pitchFamily="34" charset="0"/>
            </a:endParaRPr>
          </a:p>
          <a:p>
            <a:r>
              <a:rPr lang="en-US" sz="2400">
                <a:solidFill>
                  <a:srgbClr val="333399"/>
                </a:solidFill>
                <a:latin typeface="Verdana" pitchFamily="34" charset="0"/>
              </a:rPr>
              <a:t>Nutrient Inputs</a:t>
            </a:r>
            <a:r>
              <a:rPr lang="en-US" sz="2400" b="1" u="sng">
                <a:solidFill>
                  <a:srgbClr val="333399"/>
                </a:solidFill>
                <a:latin typeface="Verdana" pitchFamily="34" charset="0"/>
              </a:rPr>
              <a:t> </a:t>
            </a:r>
            <a:endParaRPr lang="en-US" sz="2400">
              <a:solidFill>
                <a:srgbClr val="333399"/>
              </a:solidFill>
              <a:latin typeface="Verdana" pitchFamily="34" charset="0"/>
            </a:endParaRPr>
          </a:p>
          <a:p>
            <a:pPr>
              <a:buFont typeface="Wingdings" pitchFamily="2" charset="2"/>
              <a:buChar char="ü"/>
            </a:pPr>
            <a:r>
              <a:rPr lang="en-US">
                <a:solidFill>
                  <a:srgbClr val="333399"/>
                </a:solidFill>
                <a:latin typeface="Verdana" pitchFamily="34" charset="0"/>
              </a:rPr>
              <a:t>Currency is Nitrogen</a:t>
            </a:r>
          </a:p>
          <a:p>
            <a:pPr>
              <a:buFont typeface="Wingdings" pitchFamily="2" charset="2"/>
              <a:buChar char="ü"/>
            </a:pPr>
            <a:r>
              <a:rPr lang="en-US">
                <a:solidFill>
                  <a:srgbClr val="333399"/>
                </a:solidFill>
                <a:latin typeface="Verdana" pitchFamily="34" charset="0"/>
              </a:rPr>
              <a:t>Oxygen</a:t>
            </a:r>
          </a:p>
          <a:p>
            <a:pPr>
              <a:buFont typeface="Wingdings" pitchFamily="2" charset="2"/>
              <a:buChar char="ü"/>
            </a:pPr>
            <a:r>
              <a:rPr lang="en-US">
                <a:solidFill>
                  <a:srgbClr val="333399"/>
                </a:solidFill>
                <a:latin typeface="Verdana" pitchFamily="34" charset="0"/>
              </a:rPr>
              <a:t>Silica</a:t>
            </a:r>
          </a:p>
          <a:p>
            <a:pPr>
              <a:buFont typeface="Wingdings" pitchFamily="2" charset="2"/>
              <a:buChar char="ü"/>
            </a:pPr>
            <a:r>
              <a:rPr lang="en-US">
                <a:solidFill>
                  <a:srgbClr val="333399"/>
                </a:solidFill>
                <a:latin typeface="Verdana" pitchFamily="34" charset="0"/>
              </a:rPr>
              <a:t>3 Detrital forms</a:t>
            </a:r>
          </a:p>
          <a:p>
            <a:pPr>
              <a:buFont typeface="Wingdings" pitchFamily="2" charset="2"/>
              <a:buChar char="ü"/>
            </a:pPr>
            <a:r>
              <a:rPr lang="en-US">
                <a:solidFill>
                  <a:srgbClr val="333399"/>
                </a:solidFill>
                <a:latin typeface="Verdana" pitchFamily="34" charset="0"/>
              </a:rPr>
              <a:t>Bacteria-mediated recycling</a:t>
            </a:r>
          </a:p>
        </p:txBody>
      </p:sp>
      <p:sp>
        <p:nvSpPr>
          <p:cNvPr id="72709" name="Text Box 5"/>
          <p:cNvSpPr txBox="1">
            <a:spLocks noChangeArrowheads="1"/>
          </p:cNvSpPr>
          <p:nvPr/>
        </p:nvSpPr>
        <p:spPr bwMode="auto">
          <a:xfrm>
            <a:off x="95250" y="6416675"/>
            <a:ext cx="9048750" cy="350838"/>
          </a:xfrm>
          <a:prstGeom prst="rect">
            <a:avLst/>
          </a:prstGeom>
          <a:noFill/>
          <a:ln w="9525">
            <a:noFill/>
            <a:miter lim="800000"/>
            <a:headEnd/>
            <a:tailEnd/>
          </a:ln>
          <a:effectLst/>
        </p:spPr>
        <p:txBody>
          <a:bodyPr>
            <a:spAutoFit/>
          </a:bodyPr>
          <a:lstStyle/>
          <a:p>
            <a:pPr algn="ctr">
              <a:defRPr/>
            </a:pPr>
            <a:r>
              <a:rPr lang="en-US" sz="1700" i="1">
                <a:solidFill>
                  <a:srgbClr val="CCCCFF"/>
                </a:solidFill>
                <a:effectLst>
                  <a:outerShdw blurRad="38100" dist="38100" dir="2700000" algn="tl">
                    <a:srgbClr val="C0C0C0"/>
                  </a:outerShdw>
                </a:effectLst>
                <a:latin typeface="Cambria" pitchFamily="18" charset="0"/>
              </a:rPr>
              <a:t>Developing and Applying Tools For Ecosystem-Based Fisheries Management</a:t>
            </a:r>
          </a:p>
        </p:txBody>
      </p:sp>
      <p:sp>
        <p:nvSpPr>
          <p:cNvPr id="72711" name="Text Box 7"/>
          <p:cNvSpPr txBox="1">
            <a:spLocks noChangeArrowheads="1"/>
          </p:cNvSpPr>
          <p:nvPr/>
        </p:nvSpPr>
        <p:spPr bwMode="auto">
          <a:xfrm>
            <a:off x="76200" y="0"/>
            <a:ext cx="8972550" cy="290513"/>
          </a:xfrm>
          <a:prstGeom prst="rect">
            <a:avLst/>
          </a:prstGeom>
          <a:noFill/>
          <a:ln w="9525">
            <a:noFill/>
            <a:miter lim="800000"/>
            <a:headEnd/>
            <a:tailEnd/>
          </a:ln>
          <a:effectLst/>
        </p:spPr>
        <p:txBody>
          <a:bodyPr>
            <a:spAutoFit/>
          </a:bodyPr>
          <a:lstStyle/>
          <a:p>
            <a:pPr>
              <a:defRPr/>
            </a:pPr>
            <a:r>
              <a:rPr lang="en-US" sz="1300" i="1">
                <a:solidFill>
                  <a:srgbClr val="DCDCF4"/>
                </a:solidFill>
                <a:effectLst>
                  <a:outerShdw blurRad="38100" dist="38100" dir="2700000" algn="tl">
                    <a:srgbClr val="C0C0C0"/>
                  </a:outerShdw>
                </a:effectLst>
                <a:latin typeface="Cambria" pitchFamily="18" charset="0"/>
              </a:rPr>
              <a:t>NOAA Chesapeake Bay Office </a:t>
            </a:r>
            <a:r>
              <a:rPr lang="en-US" sz="1300" i="1">
                <a:solidFill>
                  <a:srgbClr val="DCDCF4"/>
                </a:solidFill>
                <a:effectLst>
                  <a:outerShdw blurRad="38100" dist="38100" dir="2700000" algn="tl">
                    <a:srgbClr val="C0C0C0"/>
                  </a:outerShdw>
                </a:effectLst>
                <a:latin typeface="Blackadder ITC" pitchFamily="82" charset="0"/>
              </a:rPr>
              <a:t>–  </a:t>
            </a:r>
            <a:r>
              <a:rPr lang="en-US" sz="1300" i="1">
                <a:solidFill>
                  <a:srgbClr val="DCDCF4"/>
                </a:solidFill>
                <a:effectLst>
                  <a:outerShdw blurRad="38100" dist="38100" dir="2700000" algn="tl">
                    <a:srgbClr val="C0C0C0"/>
                  </a:outerShdw>
                </a:effectLst>
                <a:latin typeface="Cambria" pitchFamily="18" charset="0"/>
              </a:rPr>
              <a:t>Ecosystem Modeling Team</a:t>
            </a:r>
          </a:p>
        </p:txBody>
      </p:sp>
      <p:pic>
        <p:nvPicPr>
          <p:cNvPr id="6150" name="Picture 4" descr="Map_No text garbage"/>
          <p:cNvPicPr>
            <a:picLocks noChangeAspect="1" noChangeArrowheads="1"/>
          </p:cNvPicPr>
          <p:nvPr/>
        </p:nvPicPr>
        <p:blipFill>
          <a:blip r:embed="rId3" cstate="print"/>
          <a:srcRect l="29692"/>
          <a:stretch>
            <a:fillRect/>
          </a:stretch>
        </p:blipFill>
        <p:spPr bwMode="auto">
          <a:xfrm>
            <a:off x="2968625" y="1874838"/>
            <a:ext cx="2324100" cy="4260850"/>
          </a:xfrm>
          <a:prstGeom prst="rect">
            <a:avLst/>
          </a:prstGeom>
          <a:noFill/>
          <a:ln w="9525">
            <a:noFill/>
            <a:miter lim="800000"/>
            <a:headEnd/>
            <a:tailEnd/>
          </a:ln>
        </p:spPr>
      </p:pic>
      <p:sp>
        <p:nvSpPr>
          <p:cNvPr id="6151" name="Text Box 2"/>
          <p:cNvSpPr txBox="1">
            <a:spLocks noChangeArrowheads="1"/>
          </p:cNvSpPr>
          <p:nvPr/>
        </p:nvSpPr>
        <p:spPr bwMode="auto">
          <a:xfrm>
            <a:off x="469900" y="1874838"/>
            <a:ext cx="4030663" cy="4117975"/>
          </a:xfrm>
          <a:prstGeom prst="rect">
            <a:avLst/>
          </a:prstGeom>
          <a:noFill/>
          <a:ln w="9525">
            <a:noFill/>
            <a:miter lim="800000"/>
            <a:headEnd/>
            <a:tailEnd/>
          </a:ln>
        </p:spPr>
        <p:txBody>
          <a:bodyPr>
            <a:spAutoFit/>
          </a:bodyPr>
          <a:lstStyle/>
          <a:p>
            <a:r>
              <a:rPr lang="en-US" sz="2400">
                <a:solidFill>
                  <a:srgbClr val="333399"/>
                </a:solidFill>
                <a:latin typeface="Verdana" pitchFamily="34" charset="0"/>
              </a:rPr>
              <a:t>Biological environment</a:t>
            </a:r>
          </a:p>
          <a:p>
            <a:pPr>
              <a:buFont typeface="Wingdings" pitchFamily="2" charset="2"/>
              <a:buChar char="ü"/>
            </a:pPr>
            <a:r>
              <a:rPr lang="en-US">
                <a:solidFill>
                  <a:srgbClr val="333399"/>
                </a:solidFill>
                <a:latin typeface="Verdana" pitchFamily="34" charset="0"/>
              </a:rPr>
              <a:t>Primary production</a:t>
            </a:r>
          </a:p>
          <a:p>
            <a:pPr>
              <a:buFont typeface="Wingdings" pitchFamily="2" charset="2"/>
              <a:buChar char="ü"/>
            </a:pPr>
            <a:r>
              <a:rPr lang="en-US">
                <a:solidFill>
                  <a:srgbClr val="333399"/>
                </a:solidFill>
                <a:latin typeface="Verdana" pitchFamily="34" charset="0"/>
              </a:rPr>
              <a:t>Trophic interactions</a:t>
            </a:r>
          </a:p>
          <a:p>
            <a:pPr>
              <a:buFont typeface="Wingdings" pitchFamily="2" charset="2"/>
              <a:buChar char="ü"/>
            </a:pPr>
            <a:r>
              <a:rPr lang="en-US">
                <a:solidFill>
                  <a:srgbClr val="333399"/>
                </a:solidFill>
                <a:latin typeface="Verdana" pitchFamily="34" charset="0"/>
              </a:rPr>
              <a:t>Recruitment relationships</a:t>
            </a:r>
          </a:p>
          <a:p>
            <a:pPr>
              <a:buFont typeface="Wingdings" pitchFamily="2" charset="2"/>
              <a:buChar char="ü"/>
            </a:pPr>
            <a:r>
              <a:rPr lang="en-US">
                <a:solidFill>
                  <a:srgbClr val="333399"/>
                </a:solidFill>
                <a:latin typeface="Verdana" pitchFamily="34" charset="0"/>
              </a:rPr>
              <a:t>Age structure</a:t>
            </a:r>
          </a:p>
          <a:p>
            <a:pPr>
              <a:buFont typeface="Wingdings" pitchFamily="2" charset="2"/>
              <a:buChar char="ü"/>
            </a:pPr>
            <a:r>
              <a:rPr lang="en-US">
                <a:solidFill>
                  <a:srgbClr val="333399"/>
                </a:solidFill>
                <a:latin typeface="Verdana" pitchFamily="34" charset="0"/>
              </a:rPr>
              <a:t>Size structure</a:t>
            </a:r>
          </a:p>
          <a:p>
            <a:pPr>
              <a:buFont typeface="Wingdings" pitchFamily="2" charset="2"/>
              <a:buChar char="ü"/>
            </a:pPr>
            <a:r>
              <a:rPr lang="en-US">
                <a:solidFill>
                  <a:srgbClr val="333399"/>
                </a:solidFill>
                <a:latin typeface="Verdana" pitchFamily="34" charset="0"/>
              </a:rPr>
              <a:t>Life History</a:t>
            </a:r>
          </a:p>
          <a:p>
            <a:endParaRPr lang="en-US">
              <a:solidFill>
                <a:srgbClr val="333399"/>
              </a:solidFill>
              <a:latin typeface="Verdana" pitchFamily="34" charset="0"/>
            </a:endParaRPr>
          </a:p>
          <a:p>
            <a:r>
              <a:rPr lang="en-US" sz="2400">
                <a:solidFill>
                  <a:srgbClr val="333399"/>
                </a:solidFill>
                <a:latin typeface="Verdana" pitchFamily="34" charset="0"/>
              </a:rPr>
              <a:t>Fisheries</a:t>
            </a:r>
          </a:p>
          <a:p>
            <a:pPr>
              <a:buFont typeface="Wingdings" pitchFamily="2" charset="2"/>
              <a:buChar char="ü"/>
            </a:pPr>
            <a:r>
              <a:rPr lang="en-US">
                <a:solidFill>
                  <a:srgbClr val="333399"/>
                </a:solidFill>
                <a:latin typeface="Verdana" pitchFamily="34" charset="0"/>
              </a:rPr>
              <a:t>Multiple sectors</a:t>
            </a:r>
          </a:p>
          <a:p>
            <a:pPr>
              <a:buFont typeface="Wingdings" pitchFamily="2" charset="2"/>
              <a:buChar char="ü"/>
            </a:pPr>
            <a:r>
              <a:rPr lang="en-US">
                <a:solidFill>
                  <a:srgbClr val="333399"/>
                </a:solidFill>
                <a:latin typeface="Verdana" pitchFamily="34" charset="0"/>
              </a:rPr>
              <a:t>Gears</a:t>
            </a:r>
          </a:p>
          <a:p>
            <a:pPr>
              <a:buFont typeface="Wingdings" pitchFamily="2" charset="2"/>
              <a:buChar char="ü"/>
            </a:pPr>
            <a:r>
              <a:rPr lang="en-US">
                <a:solidFill>
                  <a:srgbClr val="333399"/>
                </a:solidFill>
                <a:latin typeface="Verdana" pitchFamily="34" charset="0"/>
              </a:rPr>
              <a:t>Seasons</a:t>
            </a:r>
          </a:p>
          <a:p>
            <a:pPr>
              <a:buFont typeface="Wingdings" pitchFamily="2" charset="2"/>
              <a:buChar char="ü"/>
            </a:pPr>
            <a:r>
              <a:rPr lang="en-US">
                <a:solidFill>
                  <a:srgbClr val="333399"/>
                </a:solidFill>
                <a:latin typeface="Verdana" pitchFamily="34" charset="0"/>
              </a:rPr>
              <a:t>Spatially explicit</a:t>
            </a:r>
          </a:p>
          <a:p>
            <a:pPr>
              <a:buFont typeface="Wingdings" pitchFamily="2" charset="2"/>
              <a:buNone/>
            </a:pPr>
            <a:endParaRPr lang="en-US" b="1" u="sng">
              <a:solidFill>
                <a:srgbClr val="333399"/>
              </a:solidFill>
              <a:latin typeface="Verdana" pitchFamily="34" charset="0"/>
            </a:endParaRPr>
          </a:p>
        </p:txBody>
      </p:sp>
      <p:sp>
        <p:nvSpPr>
          <p:cNvPr id="6152" name="Text Box 3"/>
          <p:cNvSpPr txBox="1">
            <a:spLocks noChangeArrowheads="1"/>
          </p:cNvSpPr>
          <p:nvPr/>
        </p:nvSpPr>
        <p:spPr bwMode="auto">
          <a:xfrm>
            <a:off x="76200" y="228600"/>
            <a:ext cx="9021763" cy="1323439"/>
          </a:xfrm>
          <a:prstGeom prst="rect">
            <a:avLst/>
          </a:prstGeom>
          <a:noFill/>
          <a:ln w="9525">
            <a:noFill/>
            <a:miter lim="800000"/>
            <a:headEnd/>
            <a:tailEnd/>
          </a:ln>
        </p:spPr>
        <p:txBody>
          <a:bodyPr>
            <a:spAutoFit/>
          </a:bodyPr>
          <a:lstStyle/>
          <a:p>
            <a:pPr algn="ctr"/>
            <a:r>
              <a:rPr lang="en-US" sz="2800" dirty="0">
                <a:solidFill>
                  <a:srgbClr val="333399"/>
                </a:solidFill>
                <a:effectLst>
                  <a:outerShdw blurRad="38100" dist="38100" dir="2700000" algn="tl">
                    <a:srgbClr val="000000">
                      <a:alpha val="43137"/>
                    </a:srgbClr>
                  </a:outerShdw>
                </a:effectLst>
                <a:latin typeface="Verdana" pitchFamily="34" charset="0"/>
              </a:rPr>
              <a:t>The </a:t>
            </a:r>
            <a:r>
              <a:rPr lang="en-US" sz="3600" dirty="0">
                <a:solidFill>
                  <a:srgbClr val="333399"/>
                </a:solidFill>
                <a:effectLst>
                  <a:outerShdw blurRad="38100" dist="38100" dir="2700000" algn="tl">
                    <a:srgbClr val="000000">
                      <a:alpha val="43137"/>
                    </a:srgbClr>
                  </a:outerShdw>
                </a:effectLst>
                <a:latin typeface="Verdana" pitchFamily="34" charset="0"/>
              </a:rPr>
              <a:t>Chesapeake Atlantis Model </a:t>
            </a:r>
            <a:r>
              <a:rPr lang="en-US" sz="2800" dirty="0">
                <a:solidFill>
                  <a:srgbClr val="333399"/>
                </a:solidFill>
                <a:effectLst>
                  <a:outerShdw blurRad="38100" dist="38100" dir="2700000" algn="tl">
                    <a:srgbClr val="000000">
                      <a:alpha val="43137"/>
                    </a:srgbClr>
                  </a:outerShdw>
                </a:effectLst>
                <a:latin typeface="Verdana" pitchFamily="34" charset="0"/>
              </a:rPr>
              <a:t>(CAM)</a:t>
            </a:r>
            <a:endParaRPr lang="en-US" sz="3600" dirty="0">
              <a:solidFill>
                <a:srgbClr val="333399"/>
              </a:solidFill>
              <a:effectLst>
                <a:outerShdw blurRad="38100" dist="38100" dir="2700000" algn="tl">
                  <a:srgbClr val="000000">
                    <a:alpha val="43137"/>
                  </a:srgbClr>
                </a:outerShdw>
              </a:effectLst>
              <a:latin typeface="Verdana" pitchFamily="34" charset="0"/>
            </a:endParaRPr>
          </a:p>
          <a:p>
            <a:pPr algn="ctr"/>
            <a:r>
              <a:rPr lang="en-US" sz="2000" dirty="0">
                <a:solidFill>
                  <a:srgbClr val="333399"/>
                </a:solidFill>
                <a:effectLst>
                  <a:outerShdw blurRad="38100" dist="38100" dir="2700000" algn="tl">
                    <a:srgbClr val="000000">
                      <a:alpha val="43137"/>
                    </a:srgbClr>
                  </a:outerShdw>
                </a:effectLst>
                <a:latin typeface="Verdana" pitchFamily="34" charset="0"/>
              </a:rPr>
              <a:t>A </a:t>
            </a:r>
            <a:r>
              <a:rPr lang="en-US" sz="2000" dirty="0" smtClean="0">
                <a:solidFill>
                  <a:srgbClr val="333399"/>
                </a:solidFill>
                <a:effectLst>
                  <a:outerShdw blurRad="38100" dist="38100" dir="2700000" algn="tl">
                    <a:srgbClr val="000000">
                      <a:alpha val="43137"/>
                    </a:srgbClr>
                  </a:outerShdw>
                </a:effectLst>
                <a:latin typeface="Verdana" pitchFamily="34" charset="0"/>
              </a:rPr>
              <a:t>Whole </a:t>
            </a:r>
            <a:r>
              <a:rPr lang="en-US" sz="2000" dirty="0">
                <a:solidFill>
                  <a:srgbClr val="333399"/>
                </a:solidFill>
                <a:effectLst>
                  <a:outerShdw blurRad="38100" dist="38100" dir="2700000" algn="tl">
                    <a:srgbClr val="000000">
                      <a:alpha val="43137"/>
                    </a:srgbClr>
                  </a:outerShdw>
                </a:effectLst>
                <a:latin typeface="Verdana" pitchFamily="34" charset="0"/>
              </a:rPr>
              <a:t>Ecosystem </a:t>
            </a:r>
            <a:r>
              <a:rPr lang="en-US" sz="2000" dirty="0" smtClean="0">
                <a:solidFill>
                  <a:srgbClr val="333399"/>
                </a:solidFill>
                <a:effectLst>
                  <a:outerShdw blurRad="38100" dist="38100" dir="2700000" algn="tl">
                    <a:srgbClr val="000000">
                      <a:alpha val="43137"/>
                    </a:srgbClr>
                  </a:outerShdw>
                </a:effectLst>
                <a:latin typeface="Verdana" pitchFamily="34" charset="0"/>
              </a:rPr>
              <a:t>Modeling Approach</a:t>
            </a:r>
            <a:endParaRPr lang="en-US" sz="2000" dirty="0">
              <a:solidFill>
                <a:srgbClr val="333399"/>
              </a:solidFill>
              <a:effectLst>
                <a:outerShdw blurRad="38100" dist="38100" dir="2700000" algn="tl">
                  <a:srgbClr val="000000">
                    <a:alpha val="43137"/>
                  </a:srgbClr>
                </a:outerShdw>
              </a:effectLst>
              <a:latin typeface="Verdana" pitchFamily="34" charset="0"/>
            </a:endParaRPr>
          </a:p>
          <a:p>
            <a:pPr algn="ctr">
              <a:lnSpc>
                <a:spcPct val="120000"/>
              </a:lnSpc>
            </a:pPr>
            <a:r>
              <a:rPr lang="en-US" sz="2000" i="1" dirty="0">
                <a:solidFill>
                  <a:srgbClr val="333399"/>
                </a:solidFill>
                <a:latin typeface="Comic Sans MS" pitchFamily="66" charset="0"/>
              </a:rPr>
              <a:t>Incorporating:</a:t>
            </a:r>
            <a:r>
              <a:rPr lang="en-US" sz="1600" i="1" dirty="0">
                <a:solidFill>
                  <a:srgbClr val="333399"/>
                </a:solidFill>
                <a:latin typeface="Verdana" pitchFamily="34" charset="0"/>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8"/>
          <p:cNvSpPr>
            <a:spLocks noEditPoints="1"/>
          </p:cNvSpPr>
          <p:nvPr/>
        </p:nvSpPr>
        <p:spPr bwMode="auto">
          <a:xfrm>
            <a:off x="1428750" y="1663700"/>
            <a:ext cx="4298950" cy="4227512"/>
          </a:xfrm>
          <a:custGeom>
            <a:avLst/>
            <a:gdLst/>
            <a:ahLst/>
            <a:cxnLst>
              <a:cxn ang="0">
                <a:pos x="5168" y="4473"/>
              </a:cxn>
              <a:cxn ang="0">
                <a:pos x="4296" y="5199"/>
              </a:cxn>
              <a:cxn ang="0">
                <a:pos x="3858" y="4467"/>
              </a:cxn>
              <a:cxn ang="0">
                <a:pos x="4091" y="4095"/>
              </a:cxn>
              <a:cxn ang="0">
                <a:pos x="3950" y="4897"/>
              </a:cxn>
              <a:cxn ang="0">
                <a:pos x="5075" y="4897"/>
              </a:cxn>
              <a:cxn ang="0">
                <a:pos x="4934" y="4095"/>
              </a:cxn>
              <a:cxn ang="0">
                <a:pos x="5359" y="3571"/>
              </a:cxn>
              <a:cxn ang="0">
                <a:pos x="4958" y="5822"/>
              </a:cxn>
              <a:cxn ang="0">
                <a:pos x="3377" y="5241"/>
              </a:cxn>
              <a:cxn ang="0">
                <a:pos x="4502" y="3264"/>
              </a:cxn>
              <a:cxn ang="0">
                <a:pos x="3232" y="4358"/>
              </a:cxn>
              <a:cxn ang="0">
                <a:pos x="4952" y="5807"/>
              </a:cxn>
              <a:cxn ang="0">
                <a:pos x="5794" y="4363"/>
              </a:cxn>
              <a:cxn ang="0">
                <a:pos x="4507" y="2608"/>
              </a:cxn>
              <a:cxn ang="0">
                <a:pos x="6224" y="5561"/>
              </a:cxn>
              <a:cxn ang="0">
                <a:pos x="3843" y="6430"/>
              </a:cxn>
              <a:cxn ang="0">
                <a:pos x="3250" y="3075"/>
              </a:cxn>
              <a:cxn ang="0">
                <a:pos x="3263" y="3083"/>
              </a:cxn>
              <a:cxn ang="0">
                <a:pos x="3854" y="6417"/>
              </a:cxn>
              <a:cxn ang="0">
                <a:pos x="6209" y="5558"/>
              </a:cxn>
              <a:cxn ang="0">
                <a:pos x="4502" y="2623"/>
              </a:cxn>
              <a:cxn ang="0">
                <a:pos x="7087" y="4115"/>
              </a:cxn>
              <a:cxn ang="0">
                <a:pos x="5400" y="7039"/>
              </a:cxn>
              <a:cxn ang="0">
                <a:pos x="1937" y="4121"/>
              </a:cxn>
              <a:cxn ang="0">
                <a:pos x="4507" y="1983"/>
              </a:cxn>
              <a:cxn ang="0">
                <a:pos x="2256" y="5878"/>
              </a:cxn>
              <a:cxn ang="0">
                <a:pos x="5395" y="7025"/>
              </a:cxn>
              <a:cxn ang="0">
                <a:pos x="6178" y="2587"/>
              </a:cxn>
              <a:cxn ang="0">
                <a:pos x="6619" y="2080"/>
              </a:cxn>
              <a:cxn ang="0">
                <a:pos x="7342" y="6222"/>
              </a:cxn>
              <a:cxn ang="0">
                <a:pos x="1683" y="6222"/>
              </a:cxn>
              <a:cxn ang="0">
                <a:pos x="2406" y="2080"/>
              </a:cxn>
              <a:cxn ang="0">
                <a:pos x="1311" y="4011"/>
              </a:cxn>
              <a:cxn ang="0">
                <a:pos x="3400" y="7647"/>
              </a:cxn>
              <a:cxn ang="0">
                <a:pos x="7713" y="4006"/>
              </a:cxn>
              <a:cxn ang="0">
                <a:pos x="4507" y="1312"/>
              </a:cxn>
              <a:cxn ang="0">
                <a:pos x="8384" y="3897"/>
              </a:cxn>
              <a:cxn ang="0">
                <a:pos x="3176" y="8271"/>
              </a:cxn>
              <a:cxn ang="0">
                <a:pos x="642" y="3891"/>
              </a:cxn>
              <a:cxn ang="0">
                <a:pos x="1995" y="1583"/>
              </a:cxn>
              <a:cxn ang="0">
                <a:pos x="1118" y="6529"/>
              </a:cxn>
              <a:cxn ang="0">
                <a:pos x="7907" y="6529"/>
              </a:cxn>
              <a:cxn ang="0">
                <a:pos x="7030" y="1583"/>
              </a:cxn>
              <a:cxn ang="0">
                <a:pos x="7455" y="1075"/>
              </a:cxn>
              <a:cxn ang="0">
                <a:pos x="6078" y="8878"/>
              </a:cxn>
              <a:cxn ang="0">
                <a:pos x="545" y="6873"/>
              </a:cxn>
              <a:cxn ang="0">
                <a:pos x="4502" y="0"/>
              </a:cxn>
              <a:cxn ang="0">
                <a:pos x="16" y="3782"/>
              </a:cxn>
              <a:cxn ang="0">
                <a:pos x="6072" y="8863"/>
              </a:cxn>
              <a:cxn ang="0">
                <a:pos x="9010" y="3787"/>
              </a:cxn>
            </a:cxnLst>
            <a:rect l="0" t="0" r="r" b="b"/>
            <a:pathLst>
              <a:path w="9025" h="8879">
                <a:moveTo>
                  <a:pt x="4507" y="3920"/>
                </a:moveTo>
                <a:lnTo>
                  <a:pt x="4939" y="4080"/>
                </a:lnTo>
                <a:cubicBezTo>
                  <a:pt x="4941" y="4081"/>
                  <a:pt x="4942" y="4082"/>
                  <a:pt x="4943" y="4083"/>
                </a:cubicBezTo>
                <a:lnTo>
                  <a:pt x="5167" y="4467"/>
                </a:lnTo>
                <a:cubicBezTo>
                  <a:pt x="5168" y="4469"/>
                  <a:pt x="5169" y="4471"/>
                  <a:pt x="5168" y="4473"/>
                </a:cubicBezTo>
                <a:lnTo>
                  <a:pt x="5088" y="4905"/>
                </a:lnTo>
                <a:cubicBezTo>
                  <a:pt x="5088" y="4907"/>
                  <a:pt x="5087" y="4908"/>
                  <a:pt x="5086" y="4910"/>
                </a:cubicBezTo>
                <a:lnTo>
                  <a:pt x="4734" y="5198"/>
                </a:lnTo>
                <a:cubicBezTo>
                  <a:pt x="4732" y="5199"/>
                  <a:pt x="4730" y="5199"/>
                  <a:pt x="4728" y="5199"/>
                </a:cubicBezTo>
                <a:lnTo>
                  <a:pt x="4296" y="5199"/>
                </a:lnTo>
                <a:cubicBezTo>
                  <a:pt x="4295" y="5199"/>
                  <a:pt x="4293" y="5199"/>
                  <a:pt x="4291" y="5198"/>
                </a:cubicBezTo>
                <a:lnTo>
                  <a:pt x="3939" y="4910"/>
                </a:lnTo>
                <a:cubicBezTo>
                  <a:pt x="3938" y="4908"/>
                  <a:pt x="3937" y="4907"/>
                  <a:pt x="3937" y="4905"/>
                </a:cubicBezTo>
                <a:lnTo>
                  <a:pt x="3857" y="4473"/>
                </a:lnTo>
                <a:cubicBezTo>
                  <a:pt x="3856" y="4471"/>
                  <a:pt x="3857" y="4469"/>
                  <a:pt x="3858" y="4467"/>
                </a:cubicBezTo>
                <a:lnTo>
                  <a:pt x="4082" y="4083"/>
                </a:lnTo>
                <a:cubicBezTo>
                  <a:pt x="4082" y="4082"/>
                  <a:pt x="4084" y="4081"/>
                  <a:pt x="4086" y="4080"/>
                </a:cubicBezTo>
                <a:lnTo>
                  <a:pt x="4502" y="3920"/>
                </a:lnTo>
                <a:lnTo>
                  <a:pt x="4507" y="3935"/>
                </a:lnTo>
                <a:lnTo>
                  <a:pt x="4091" y="4095"/>
                </a:lnTo>
                <a:lnTo>
                  <a:pt x="4095" y="4091"/>
                </a:lnTo>
                <a:lnTo>
                  <a:pt x="3871" y="4475"/>
                </a:lnTo>
                <a:lnTo>
                  <a:pt x="3872" y="4470"/>
                </a:lnTo>
                <a:lnTo>
                  <a:pt x="3952" y="4902"/>
                </a:lnTo>
                <a:lnTo>
                  <a:pt x="3950" y="4897"/>
                </a:lnTo>
                <a:lnTo>
                  <a:pt x="4302" y="5185"/>
                </a:lnTo>
                <a:lnTo>
                  <a:pt x="4296" y="5183"/>
                </a:lnTo>
                <a:lnTo>
                  <a:pt x="4728" y="5183"/>
                </a:lnTo>
                <a:lnTo>
                  <a:pt x="4723" y="5185"/>
                </a:lnTo>
                <a:lnTo>
                  <a:pt x="5075" y="4897"/>
                </a:lnTo>
                <a:lnTo>
                  <a:pt x="5073" y="4902"/>
                </a:lnTo>
                <a:lnTo>
                  <a:pt x="5153" y="4470"/>
                </a:lnTo>
                <a:lnTo>
                  <a:pt x="5154" y="4475"/>
                </a:lnTo>
                <a:lnTo>
                  <a:pt x="4930" y="4091"/>
                </a:lnTo>
                <a:lnTo>
                  <a:pt x="4934" y="4095"/>
                </a:lnTo>
                <a:lnTo>
                  <a:pt x="4502" y="3935"/>
                </a:lnTo>
                <a:lnTo>
                  <a:pt x="4507" y="3920"/>
                </a:lnTo>
                <a:close/>
                <a:moveTo>
                  <a:pt x="4507" y="3264"/>
                </a:moveTo>
                <a:lnTo>
                  <a:pt x="5355" y="3568"/>
                </a:lnTo>
                <a:cubicBezTo>
                  <a:pt x="5357" y="3569"/>
                  <a:pt x="5358" y="3570"/>
                  <a:pt x="5359" y="3571"/>
                </a:cubicBezTo>
                <a:lnTo>
                  <a:pt x="5807" y="4355"/>
                </a:lnTo>
                <a:cubicBezTo>
                  <a:pt x="5808" y="4357"/>
                  <a:pt x="5809" y="4359"/>
                  <a:pt x="5808" y="4361"/>
                </a:cubicBezTo>
                <a:lnTo>
                  <a:pt x="5648" y="5241"/>
                </a:lnTo>
                <a:cubicBezTo>
                  <a:pt x="5648" y="5243"/>
                  <a:pt x="5647" y="5244"/>
                  <a:pt x="5646" y="5246"/>
                </a:cubicBezTo>
                <a:lnTo>
                  <a:pt x="4958" y="5822"/>
                </a:lnTo>
                <a:cubicBezTo>
                  <a:pt x="4956" y="5823"/>
                  <a:pt x="4954" y="5823"/>
                  <a:pt x="4952" y="5823"/>
                </a:cubicBezTo>
                <a:lnTo>
                  <a:pt x="4072" y="5823"/>
                </a:lnTo>
                <a:cubicBezTo>
                  <a:pt x="4071" y="5823"/>
                  <a:pt x="4069" y="5823"/>
                  <a:pt x="4067" y="5822"/>
                </a:cubicBezTo>
                <a:lnTo>
                  <a:pt x="3379" y="5246"/>
                </a:lnTo>
                <a:cubicBezTo>
                  <a:pt x="3378" y="5244"/>
                  <a:pt x="3377" y="5243"/>
                  <a:pt x="3377" y="5241"/>
                </a:cubicBezTo>
                <a:lnTo>
                  <a:pt x="3217" y="4361"/>
                </a:lnTo>
                <a:cubicBezTo>
                  <a:pt x="3216" y="4359"/>
                  <a:pt x="3217" y="4357"/>
                  <a:pt x="3218" y="4355"/>
                </a:cubicBezTo>
                <a:lnTo>
                  <a:pt x="3666" y="3571"/>
                </a:lnTo>
                <a:cubicBezTo>
                  <a:pt x="3666" y="3570"/>
                  <a:pt x="3668" y="3569"/>
                  <a:pt x="3670" y="3568"/>
                </a:cubicBezTo>
                <a:lnTo>
                  <a:pt x="4502" y="3264"/>
                </a:lnTo>
                <a:lnTo>
                  <a:pt x="4507" y="3279"/>
                </a:lnTo>
                <a:lnTo>
                  <a:pt x="3675" y="3583"/>
                </a:lnTo>
                <a:lnTo>
                  <a:pt x="3679" y="3579"/>
                </a:lnTo>
                <a:lnTo>
                  <a:pt x="3231" y="4363"/>
                </a:lnTo>
                <a:lnTo>
                  <a:pt x="3232" y="4358"/>
                </a:lnTo>
                <a:lnTo>
                  <a:pt x="3392" y="5238"/>
                </a:lnTo>
                <a:lnTo>
                  <a:pt x="3390" y="5233"/>
                </a:lnTo>
                <a:lnTo>
                  <a:pt x="4078" y="5809"/>
                </a:lnTo>
                <a:lnTo>
                  <a:pt x="4072" y="5807"/>
                </a:lnTo>
                <a:lnTo>
                  <a:pt x="4952" y="5807"/>
                </a:lnTo>
                <a:lnTo>
                  <a:pt x="4947" y="5809"/>
                </a:lnTo>
                <a:lnTo>
                  <a:pt x="5635" y="5233"/>
                </a:lnTo>
                <a:lnTo>
                  <a:pt x="5633" y="5238"/>
                </a:lnTo>
                <a:lnTo>
                  <a:pt x="5793" y="4358"/>
                </a:lnTo>
                <a:lnTo>
                  <a:pt x="5794" y="4363"/>
                </a:lnTo>
                <a:lnTo>
                  <a:pt x="5346" y="3579"/>
                </a:lnTo>
                <a:lnTo>
                  <a:pt x="5350" y="3583"/>
                </a:lnTo>
                <a:lnTo>
                  <a:pt x="4502" y="3279"/>
                </a:lnTo>
                <a:lnTo>
                  <a:pt x="4507" y="3264"/>
                </a:lnTo>
                <a:close/>
                <a:moveTo>
                  <a:pt x="4507" y="2608"/>
                </a:moveTo>
                <a:lnTo>
                  <a:pt x="5771" y="3072"/>
                </a:lnTo>
                <a:cubicBezTo>
                  <a:pt x="5773" y="3073"/>
                  <a:pt x="5774" y="3074"/>
                  <a:pt x="5775" y="3075"/>
                </a:cubicBezTo>
                <a:lnTo>
                  <a:pt x="6447" y="4243"/>
                </a:lnTo>
                <a:cubicBezTo>
                  <a:pt x="6448" y="4245"/>
                  <a:pt x="6449" y="4247"/>
                  <a:pt x="6448" y="4249"/>
                </a:cubicBezTo>
                <a:lnTo>
                  <a:pt x="6224" y="5561"/>
                </a:lnTo>
                <a:cubicBezTo>
                  <a:pt x="6224" y="5563"/>
                  <a:pt x="6223" y="5564"/>
                  <a:pt x="6222" y="5566"/>
                </a:cubicBezTo>
                <a:lnTo>
                  <a:pt x="5182" y="6430"/>
                </a:lnTo>
                <a:cubicBezTo>
                  <a:pt x="5180" y="6431"/>
                  <a:pt x="5178" y="6431"/>
                  <a:pt x="5176" y="6431"/>
                </a:cubicBezTo>
                <a:lnTo>
                  <a:pt x="3848" y="6431"/>
                </a:lnTo>
                <a:cubicBezTo>
                  <a:pt x="3847" y="6431"/>
                  <a:pt x="3845" y="6431"/>
                  <a:pt x="3843" y="6430"/>
                </a:cubicBezTo>
                <a:lnTo>
                  <a:pt x="2803" y="5566"/>
                </a:lnTo>
                <a:cubicBezTo>
                  <a:pt x="2802" y="5564"/>
                  <a:pt x="2801" y="5563"/>
                  <a:pt x="2801" y="5561"/>
                </a:cubicBezTo>
                <a:lnTo>
                  <a:pt x="2577" y="4249"/>
                </a:lnTo>
                <a:cubicBezTo>
                  <a:pt x="2576" y="4247"/>
                  <a:pt x="2577" y="4245"/>
                  <a:pt x="2578" y="4243"/>
                </a:cubicBezTo>
                <a:lnTo>
                  <a:pt x="3250" y="3075"/>
                </a:lnTo>
                <a:cubicBezTo>
                  <a:pt x="3250" y="3074"/>
                  <a:pt x="3252" y="3073"/>
                  <a:pt x="3254" y="3072"/>
                </a:cubicBezTo>
                <a:lnTo>
                  <a:pt x="4502" y="2608"/>
                </a:lnTo>
                <a:lnTo>
                  <a:pt x="4507" y="2623"/>
                </a:lnTo>
                <a:lnTo>
                  <a:pt x="3259" y="3087"/>
                </a:lnTo>
                <a:lnTo>
                  <a:pt x="3263" y="3083"/>
                </a:lnTo>
                <a:lnTo>
                  <a:pt x="2591" y="4251"/>
                </a:lnTo>
                <a:lnTo>
                  <a:pt x="2592" y="4246"/>
                </a:lnTo>
                <a:lnTo>
                  <a:pt x="2816" y="5558"/>
                </a:lnTo>
                <a:lnTo>
                  <a:pt x="2814" y="5553"/>
                </a:lnTo>
                <a:lnTo>
                  <a:pt x="3854" y="6417"/>
                </a:lnTo>
                <a:lnTo>
                  <a:pt x="3848" y="6415"/>
                </a:lnTo>
                <a:lnTo>
                  <a:pt x="5176" y="6415"/>
                </a:lnTo>
                <a:lnTo>
                  <a:pt x="5171" y="6417"/>
                </a:lnTo>
                <a:lnTo>
                  <a:pt x="6211" y="5553"/>
                </a:lnTo>
                <a:lnTo>
                  <a:pt x="6209" y="5558"/>
                </a:lnTo>
                <a:lnTo>
                  <a:pt x="6433" y="4246"/>
                </a:lnTo>
                <a:lnTo>
                  <a:pt x="6434" y="4251"/>
                </a:lnTo>
                <a:lnTo>
                  <a:pt x="5762" y="3083"/>
                </a:lnTo>
                <a:lnTo>
                  <a:pt x="5766" y="3087"/>
                </a:lnTo>
                <a:lnTo>
                  <a:pt x="4502" y="2623"/>
                </a:lnTo>
                <a:lnTo>
                  <a:pt x="4507" y="2608"/>
                </a:lnTo>
                <a:close/>
                <a:moveTo>
                  <a:pt x="4507" y="1968"/>
                </a:moveTo>
                <a:lnTo>
                  <a:pt x="6187" y="2576"/>
                </a:lnTo>
                <a:cubicBezTo>
                  <a:pt x="6189" y="2577"/>
                  <a:pt x="6190" y="2578"/>
                  <a:pt x="6191" y="2579"/>
                </a:cubicBezTo>
                <a:lnTo>
                  <a:pt x="7087" y="4115"/>
                </a:lnTo>
                <a:cubicBezTo>
                  <a:pt x="7088" y="4117"/>
                  <a:pt x="7089" y="4119"/>
                  <a:pt x="7088" y="4121"/>
                </a:cubicBezTo>
                <a:lnTo>
                  <a:pt x="6784" y="5881"/>
                </a:lnTo>
                <a:cubicBezTo>
                  <a:pt x="6784" y="5883"/>
                  <a:pt x="6783" y="5884"/>
                  <a:pt x="6782" y="5886"/>
                </a:cubicBezTo>
                <a:lnTo>
                  <a:pt x="5406" y="7038"/>
                </a:lnTo>
                <a:cubicBezTo>
                  <a:pt x="5404" y="7039"/>
                  <a:pt x="5402" y="7039"/>
                  <a:pt x="5400" y="7039"/>
                </a:cubicBezTo>
                <a:lnTo>
                  <a:pt x="3624" y="7039"/>
                </a:lnTo>
                <a:cubicBezTo>
                  <a:pt x="3623" y="7039"/>
                  <a:pt x="3621" y="7039"/>
                  <a:pt x="3619" y="7038"/>
                </a:cubicBezTo>
                <a:lnTo>
                  <a:pt x="2243" y="5886"/>
                </a:lnTo>
                <a:cubicBezTo>
                  <a:pt x="2242" y="5884"/>
                  <a:pt x="2241" y="5883"/>
                  <a:pt x="2241" y="5881"/>
                </a:cubicBezTo>
                <a:lnTo>
                  <a:pt x="1937" y="4121"/>
                </a:lnTo>
                <a:cubicBezTo>
                  <a:pt x="1936" y="4119"/>
                  <a:pt x="1937" y="4117"/>
                  <a:pt x="1938" y="4115"/>
                </a:cubicBezTo>
                <a:lnTo>
                  <a:pt x="2834" y="2579"/>
                </a:lnTo>
                <a:cubicBezTo>
                  <a:pt x="2834" y="2578"/>
                  <a:pt x="2836" y="2577"/>
                  <a:pt x="2838" y="2576"/>
                </a:cubicBezTo>
                <a:lnTo>
                  <a:pt x="4502" y="1968"/>
                </a:lnTo>
                <a:lnTo>
                  <a:pt x="4507" y="1983"/>
                </a:lnTo>
                <a:lnTo>
                  <a:pt x="2843" y="2591"/>
                </a:lnTo>
                <a:lnTo>
                  <a:pt x="2847" y="2587"/>
                </a:lnTo>
                <a:lnTo>
                  <a:pt x="1951" y="4123"/>
                </a:lnTo>
                <a:lnTo>
                  <a:pt x="1952" y="4118"/>
                </a:lnTo>
                <a:lnTo>
                  <a:pt x="2256" y="5878"/>
                </a:lnTo>
                <a:lnTo>
                  <a:pt x="2254" y="5873"/>
                </a:lnTo>
                <a:lnTo>
                  <a:pt x="3630" y="7025"/>
                </a:lnTo>
                <a:lnTo>
                  <a:pt x="3624" y="7023"/>
                </a:lnTo>
                <a:lnTo>
                  <a:pt x="5400" y="7023"/>
                </a:lnTo>
                <a:lnTo>
                  <a:pt x="5395" y="7025"/>
                </a:lnTo>
                <a:lnTo>
                  <a:pt x="6771" y="5873"/>
                </a:lnTo>
                <a:lnTo>
                  <a:pt x="6769" y="5878"/>
                </a:lnTo>
                <a:lnTo>
                  <a:pt x="7073" y="4118"/>
                </a:lnTo>
                <a:lnTo>
                  <a:pt x="7074" y="4123"/>
                </a:lnTo>
                <a:lnTo>
                  <a:pt x="6178" y="2587"/>
                </a:lnTo>
                <a:lnTo>
                  <a:pt x="6182" y="2591"/>
                </a:lnTo>
                <a:lnTo>
                  <a:pt x="4502" y="1983"/>
                </a:lnTo>
                <a:lnTo>
                  <a:pt x="4507" y="1968"/>
                </a:lnTo>
                <a:close/>
                <a:moveTo>
                  <a:pt x="4507" y="1312"/>
                </a:moveTo>
                <a:lnTo>
                  <a:pt x="6619" y="2080"/>
                </a:lnTo>
                <a:cubicBezTo>
                  <a:pt x="6621" y="2081"/>
                  <a:pt x="6622" y="2082"/>
                  <a:pt x="6623" y="2083"/>
                </a:cubicBezTo>
                <a:lnTo>
                  <a:pt x="7727" y="4003"/>
                </a:lnTo>
                <a:cubicBezTo>
                  <a:pt x="7728" y="4005"/>
                  <a:pt x="7729" y="4007"/>
                  <a:pt x="7728" y="4009"/>
                </a:cubicBezTo>
                <a:lnTo>
                  <a:pt x="7344" y="6217"/>
                </a:lnTo>
                <a:cubicBezTo>
                  <a:pt x="7344" y="6219"/>
                  <a:pt x="7343" y="6220"/>
                  <a:pt x="7342" y="6222"/>
                </a:cubicBezTo>
                <a:lnTo>
                  <a:pt x="5630" y="7662"/>
                </a:lnTo>
                <a:cubicBezTo>
                  <a:pt x="5628" y="7663"/>
                  <a:pt x="5626" y="7663"/>
                  <a:pt x="5624" y="7663"/>
                </a:cubicBezTo>
                <a:lnTo>
                  <a:pt x="3400" y="7663"/>
                </a:lnTo>
                <a:cubicBezTo>
                  <a:pt x="3399" y="7663"/>
                  <a:pt x="3397" y="7663"/>
                  <a:pt x="3395" y="7662"/>
                </a:cubicBezTo>
                <a:lnTo>
                  <a:pt x="1683" y="6222"/>
                </a:lnTo>
                <a:cubicBezTo>
                  <a:pt x="1682" y="6220"/>
                  <a:pt x="1681" y="6219"/>
                  <a:pt x="1681" y="6217"/>
                </a:cubicBezTo>
                <a:lnTo>
                  <a:pt x="1297" y="4009"/>
                </a:lnTo>
                <a:cubicBezTo>
                  <a:pt x="1296" y="4007"/>
                  <a:pt x="1297" y="4005"/>
                  <a:pt x="1298" y="4003"/>
                </a:cubicBezTo>
                <a:lnTo>
                  <a:pt x="2402" y="2083"/>
                </a:lnTo>
                <a:cubicBezTo>
                  <a:pt x="2402" y="2082"/>
                  <a:pt x="2404" y="2081"/>
                  <a:pt x="2406" y="2080"/>
                </a:cubicBezTo>
                <a:lnTo>
                  <a:pt x="4502" y="1312"/>
                </a:lnTo>
                <a:lnTo>
                  <a:pt x="4507" y="1327"/>
                </a:lnTo>
                <a:lnTo>
                  <a:pt x="2411" y="2095"/>
                </a:lnTo>
                <a:lnTo>
                  <a:pt x="2415" y="2091"/>
                </a:lnTo>
                <a:lnTo>
                  <a:pt x="1311" y="4011"/>
                </a:lnTo>
                <a:lnTo>
                  <a:pt x="1312" y="4006"/>
                </a:lnTo>
                <a:lnTo>
                  <a:pt x="1696" y="6214"/>
                </a:lnTo>
                <a:lnTo>
                  <a:pt x="1694" y="6209"/>
                </a:lnTo>
                <a:lnTo>
                  <a:pt x="3406" y="7649"/>
                </a:lnTo>
                <a:lnTo>
                  <a:pt x="3400" y="7647"/>
                </a:lnTo>
                <a:lnTo>
                  <a:pt x="5624" y="7647"/>
                </a:lnTo>
                <a:lnTo>
                  <a:pt x="5619" y="7649"/>
                </a:lnTo>
                <a:lnTo>
                  <a:pt x="7331" y="6209"/>
                </a:lnTo>
                <a:lnTo>
                  <a:pt x="7329" y="6214"/>
                </a:lnTo>
                <a:lnTo>
                  <a:pt x="7713" y="4006"/>
                </a:lnTo>
                <a:lnTo>
                  <a:pt x="7714" y="4011"/>
                </a:lnTo>
                <a:lnTo>
                  <a:pt x="6610" y="2091"/>
                </a:lnTo>
                <a:lnTo>
                  <a:pt x="6614" y="2095"/>
                </a:lnTo>
                <a:lnTo>
                  <a:pt x="4502" y="1327"/>
                </a:lnTo>
                <a:lnTo>
                  <a:pt x="4507" y="1312"/>
                </a:lnTo>
                <a:close/>
                <a:moveTo>
                  <a:pt x="4507" y="656"/>
                </a:moveTo>
                <a:lnTo>
                  <a:pt x="7035" y="1568"/>
                </a:lnTo>
                <a:cubicBezTo>
                  <a:pt x="7037" y="1569"/>
                  <a:pt x="7038" y="1570"/>
                  <a:pt x="7039" y="1571"/>
                </a:cubicBezTo>
                <a:lnTo>
                  <a:pt x="8383" y="3891"/>
                </a:lnTo>
                <a:cubicBezTo>
                  <a:pt x="8384" y="3893"/>
                  <a:pt x="8385" y="3895"/>
                  <a:pt x="8384" y="3897"/>
                </a:cubicBezTo>
                <a:lnTo>
                  <a:pt x="7920" y="6537"/>
                </a:lnTo>
                <a:cubicBezTo>
                  <a:pt x="7920" y="6539"/>
                  <a:pt x="7919" y="6540"/>
                  <a:pt x="7918" y="6542"/>
                </a:cubicBezTo>
                <a:lnTo>
                  <a:pt x="5854" y="8270"/>
                </a:lnTo>
                <a:cubicBezTo>
                  <a:pt x="5852" y="8271"/>
                  <a:pt x="5850" y="8271"/>
                  <a:pt x="5848" y="8271"/>
                </a:cubicBezTo>
                <a:lnTo>
                  <a:pt x="3176" y="8271"/>
                </a:lnTo>
                <a:cubicBezTo>
                  <a:pt x="3175" y="8271"/>
                  <a:pt x="3173" y="8271"/>
                  <a:pt x="3171" y="8270"/>
                </a:cubicBezTo>
                <a:lnTo>
                  <a:pt x="1107" y="6542"/>
                </a:lnTo>
                <a:cubicBezTo>
                  <a:pt x="1106" y="6540"/>
                  <a:pt x="1105" y="6539"/>
                  <a:pt x="1105" y="6537"/>
                </a:cubicBezTo>
                <a:lnTo>
                  <a:pt x="641" y="3897"/>
                </a:lnTo>
                <a:cubicBezTo>
                  <a:pt x="640" y="3895"/>
                  <a:pt x="641" y="3893"/>
                  <a:pt x="642" y="3891"/>
                </a:cubicBezTo>
                <a:lnTo>
                  <a:pt x="1986" y="1571"/>
                </a:lnTo>
                <a:cubicBezTo>
                  <a:pt x="1986" y="1570"/>
                  <a:pt x="1988" y="1569"/>
                  <a:pt x="1990" y="1568"/>
                </a:cubicBezTo>
                <a:lnTo>
                  <a:pt x="4502" y="656"/>
                </a:lnTo>
                <a:lnTo>
                  <a:pt x="4507" y="671"/>
                </a:lnTo>
                <a:lnTo>
                  <a:pt x="1995" y="1583"/>
                </a:lnTo>
                <a:lnTo>
                  <a:pt x="1999" y="1579"/>
                </a:lnTo>
                <a:lnTo>
                  <a:pt x="655" y="3899"/>
                </a:lnTo>
                <a:lnTo>
                  <a:pt x="656" y="3894"/>
                </a:lnTo>
                <a:lnTo>
                  <a:pt x="1120" y="6534"/>
                </a:lnTo>
                <a:lnTo>
                  <a:pt x="1118" y="6529"/>
                </a:lnTo>
                <a:lnTo>
                  <a:pt x="3182" y="8257"/>
                </a:lnTo>
                <a:lnTo>
                  <a:pt x="3176" y="8255"/>
                </a:lnTo>
                <a:lnTo>
                  <a:pt x="5848" y="8255"/>
                </a:lnTo>
                <a:lnTo>
                  <a:pt x="5843" y="8257"/>
                </a:lnTo>
                <a:lnTo>
                  <a:pt x="7907" y="6529"/>
                </a:lnTo>
                <a:lnTo>
                  <a:pt x="7905" y="6534"/>
                </a:lnTo>
                <a:lnTo>
                  <a:pt x="8369" y="3894"/>
                </a:lnTo>
                <a:lnTo>
                  <a:pt x="8370" y="3899"/>
                </a:lnTo>
                <a:lnTo>
                  <a:pt x="7026" y="1579"/>
                </a:lnTo>
                <a:lnTo>
                  <a:pt x="7030" y="1583"/>
                </a:lnTo>
                <a:lnTo>
                  <a:pt x="4502" y="671"/>
                </a:lnTo>
                <a:lnTo>
                  <a:pt x="4507" y="656"/>
                </a:lnTo>
                <a:close/>
                <a:moveTo>
                  <a:pt x="4507" y="0"/>
                </a:moveTo>
                <a:lnTo>
                  <a:pt x="7451" y="1072"/>
                </a:lnTo>
                <a:cubicBezTo>
                  <a:pt x="7453" y="1073"/>
                  <a:pt x="7454" y="1074"/>
                  <a:pt x="7455" y="1075"/>
                </a:cubicBezTo>
                <a:lnTo>
                  <a:pt x="9023" y="3779"/>
                </a:lnTo>
                <a:cubicBezTo>
                  <a:pt x="9024" y="3781"/>
                  <a:pt x="9025" y="3783"/>
                  <a:pt x="9024" y="3785"/>
                </a:cubicBezTo>
                <a:lnTo>
                  <a:pt x="8480" y="6873"/>
                </a:lnTo>
                <a:cubicBezTo>
                  <a:pt x="8480" y="6875"/>
                  <a:pt x="8479" y="6876"/>
                  <a:pt x="8478" y="6878"/>
                </a:cubicBezTo>
                <a:lnTo>
                  <a:pt x="6078" y="8878"/>
                </a:lnTo>
                <a:cubicBezTo>
                  <a:pt x="6076" y="8879"/>
                  <a:pt x="6074" y="8879"/>
                  <a:pt x="6072" y="8879"/>
                </a:cubicBezTo>
                <a:lnTo>
                  <a:pt x="2952" y="8879"/>
                </a:lnTo>
                <a:cubicBezTo>
                  <a:pt x="2951" y="8879"/>
                  <a:pt x="2949" y="8879"/>
                  <a:pt x="2947" y="8878"/>
                </a:cubicBezTo>
                <a:lnTo>
                  <a:pt x="547" y="6878"/>
                </a:lnTo>
                <a:cubicBezTo>
                  <a:pt x="546" y="6876"/>
                  <a:pt x="545" y="6875"/>
                  <a:pt x="545" y="6873"/>
                </a:cubicBezTo>
                <a:lnTo>
                  <a:pt x="1" y="3785"/>
                </a:lnTo>
                <a:cubicBezTo>
                  <a:pt x="0" y="3783"/>
                  <a:pt x="1" y="3781"/>
                  <a:pt x="2" y="3779"/>
                </a:cubicBezTo>
                <a:lnTo>
                  <a:pt x="1570" y="1075"/>
                </a:lnTo>
                <a:cubicBezTo>
                  <a:pt x="1570" y="1074"/>
                  <a:pt x="1572" y="1073"/>
                  <a:pt x="1574" y="1072"/>
                </a:cubicBezTo>
                <a:lnTo>
                  <a:pt x="4502" y="0"/>
                </a:lnTo>
                <a:lnTo>
                  <a:pt x="4507" y="15"/>
                </a:lnTo>
                <a:lnTo>
                  <a:pt x="1579" y="1087"/>
                </a:lnTo>
                <a:lnTo>
                  <a:pt x="1583" y="1083"/>
                </a:lnTo>
                <a:lnTo>
                  <a:pt x="15" y="3787"/>
                </a:lnTo>
                <a:lnTo>
                  <a:pt x="16" y="3782"/>
                </a:lnTo>
                <a:lnTo>
                  <a:pt x="560" y="6870"/>
                </a:lnTo>
                <a:lnTo>
                  <a:pt x="558" y="6865"/>
                </a:lnTo>
                <a:lnTo>
                  <a:pt x="2958" y="8865"/>
                </a:lnTo>
                <a:lnTo>
                  <a:pt x="2952" y="8863"/>
                </a:lnTo>
                <a:lnTo>
                  <a:pt x="6072" y="8863"/>
                </a:lnTo>
                <a:lnTo>
                  <a:pt x="6067" y="8865"/>
                </a:lnTo>
                <a:lnTo>
                  <a:pt x="8467" y="6865"/>
                </a:lnTo>
                <a:lnTo>
                  <a:pt x="8465" y="6870"/>
                </a:lnTo>
                <a:lnTo>
                  <a:pt x="9009" y="3782"/>
                </a:lnTo>
                <a:lnTo>
                  <a:pt x="9010" y="3787"/>
                </a:lnTo>
                <a:lnTo>
                  <a:pt x="7442" y="1083"/>
                </a:lnTo>
                <a:lnTo>
                  <a:pt x="7446" y="1087"/>
                </a:lnTo>
                <a:lnTo>
                  <a:pt x="4502" y="15"/>
                </a:lnTo>
                <a:lnTo>
                  <a:pt x="4507" y="0"/>
                </a:lnTo>
                <a:close/>
              </a:path>
            </a:pathLst>
          </a:custGeom>
          <a:solidFill>
            <a:srgbClr val="868686"/>
          </a:solidFill>
          <a:ln w="7938" cap="flat">
            <a:solidFill>
              <a:schemeClr val="bg1">
                <a:lumMod val="85000"/>
              </a:schemeClr>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9"/>
          <p:cNvSpPr>
            <a:spLocks noEditPoints="1"/>
          </p:cNvSpPr>
          <p:nvPr/>
        </p:nvSpPr>
        <p:spPr bwMode="auto">
          <a:xfrm>
            <a:off x="1433513" y="1666875"/>
            <a:ext cx="4291013" cy="4222750"/>
          </a:xfrm>
          <a:custGeom>
            <a:avLst/>
            <a:gdLst/>
            <a:ahLst/>
            <a:cxnLst>
              <a:cxn ang="0">
                <a:pos x="1346" y="1372"/>
              </a:cxn>
              <a:cxn ang="0">
                <a:pos x="1346" y="0"/>
              </a:cxn>
              <a:cxn ang="0">
                <a:pos x="1351" y="0"/>
              </a:cxn>
              <a:cxn ang="0">
                <a:pos x="1351" y="1372"/>
              </a:cxn>
              <a:cxn ang="0">
                <a:pos x="1346" y="1372"/>
              </a:cxn>
              <a:cxn ang="0">
                <a:pos x="1347" y="1371"/>
              </a:cxn>
              <a:cxn ang="0">
                <a:pos x="2230" y="320"/>
              </a:cxn>
              <a:cxn ang="0">
                <a:pos x="2234" y="323"/>
              </a:cxn>
              <a:cxn ang="0">
                <a:pos x="1351" y="1374"/>
              </a:cxn>
              <a:cxn ang="0">
                <a:pos x="1347" y="1371"/>
              </a:cxn>
              <a:cxn ang="0">
                <a:pos x="1348" y="1370"/>
              </a:cxn>
              <a:cxn ang="0">
                <a:pos x="2702" y="1130"/>
              </a:cxn>
              <a:cxn ang="0">
                <a:pos x="2703" y="1135"/>
              </a:cxn>
              <a:cxn ang="0">
                <a:pos x="1349" y="1375"/>
              </a:cxn>
              <a:cxn ang="0">
                <a:pos x="1348" y="1370"/>
              </a:cxn>
              <a:cxn ang="0">
                <a:pos x="1350" y="1371"/>
              </a:cxn>
              <a:cxn ang="0">
                <a:pos x="2540" y="2057"/>
              </a:cxn>
              <a:cxn ang="0">
                <a:pos x="2538" y="2061"/>
              </a:cxn>
              <a:cxn ang="0">
                <a:pos x="1347" y="1375"/>
              </a:cxn>
              <a:cxn ang="0">
                <a:pos x="1350" y="1371"/>
              </a:cxn>
              <a:cxn ang="0">
                <a:pos x="1351" y="1372"/>
              </a:cxn>
              <a:cxn ang="0">
                <a:pos x="1821" y="2658"/>
              </a:cxn>
              <a:cxn ang="0">
                <a:pos x="1817" y="2660"/>
              </a:cxn>
              <a:cxn ang="0">
                <a:pos x="1347" y="1373"/>
              </a:cxn>
              <a:cxn ang="0">
                <a:pos x="1351" y="1372"/>
              </a:cxn>
              <a:cxn ang="0">
                <a:pos x="1351" y="1373"/>
              </a:cxn>
              <a:cxn ang="0">
                <a:pos x="885" y="2660"/>
              </a:cxn>
              <a:cxn ang="0">
                <a:pos x="881" y="2658"/>
              </a:cxn>
              <a:cxn ang="0">
                <a:pos x="1347" y="1372"/>
              </a:cxn>
              <a:cxn ang="0">
                <a:pos x="1351" y="1373"/>
              </a:cxn>
              <a:cxn ang="0">
                <a:pos x="1350" y="1375"/>
              </a:cxn>
              <a:cxn ang="0">
                <a:pos x="164" y="2061"/>
              </a:cxn>
              <a:cxn ang="0">
                <a:pos x="162" y="2057"/>
              </a:cxn>
              <a:cxn ang="0">
                <a:pos x="1347" y="1371"/>
              </a:cxn>
              <a:cxn ang="0">
                <a:pos x="1350" y="1375"/>
              </a:cxn>
              <a:cxn ang="0">
                <a:pos x="1348" y="1375"/>
              </a:cxn>
              <a:cxn ang="0">
                <a:pos x="0" y="1135"/>
              </a:cxn>
              <a:cxn ang="0">
                <a:pos x="0" y="1130"/>
              </a:cxn>
              <a:cxn ang="0">
                <a:pos x="1349" y="1370"/>
              </a:cxn>
              <a:cxn ang="0">
                <a:pos x="1348" y="1375"/>
              </a:cxn>
              <a:cxn ang="0">
                <a:pos x="1347" y="1374"/>
              </a:cxn>
              <a:cxn ang="0">
                <a:pos x="468" y="323"/>
              </a:cxn>
              <a:cxn ang="0">
                <a:pos x="472" y="320"/>
              </a:cxn>
              <a:cxn ang="0">
                <a:pos x="1351" y="1371"/>
              </a:cxn>
              <a:cxn ang="0">
                <a:pos x="1347" y="1374"/>
              </a:cxn>
              <a:cxn ang="0">
                <a:pos x="1346" y="1372"/>
              </a:cxn>
              <a:cxn ang="0">
                <a:pos x="1346" y="0"/>
              </a:cxn>
              <a:cxn ang="0">
                <a:pos x="1351" y="0"/>
              </a:cxn>
              <a:cxn ang="0">
                <a:pos x="1351" y="1372"/>
              </a:cxn>
              <a:cxn ang="0">
                <a:pos x="1346" y="1372"/>
              </a:cxn>
            </a:cxnLst>
            <a:rect l="0" t="0" r="r" b="b"/>
            <a:pathLst>
              <a:path w="2703" h="2660">
                <a:moveTo>
                  <a:pt x="1346" y="1372"/>
                </a:moveTo>
                <a:lnTo>
                  <a:pt x="1346" y="0"/>
                </a:lnTo>
                <a:lnTo>
                  <a:pt x="1351" y="0"/>
                </a:lnTo>
                <a:lnTo>
                  <a:pt x="1351" y="1372"/>
                </a:lnTo>
                <a:lnTo>
                  <a:pt x="1346" y="1372"/>
                </a:lnTo>
                <a:close/>
                <a:moveTo>
                  <a:pt x="1347" y="1371"/>
                </a:moveTo>
                <a:lnTo>
                  <a:pt x="2230" y="320"/>
                </a:lnTo>
                <a:lnTo>
                  <a:pt x="2234" y="323"/>
                </a:lnTo>
                <a:lnTo>
                  <a:pt x="1351" y="1374"/>
                </a:lnTo>
                <a:lnTo>
                  <a:pt x="1347" y="1371"/>
                </a:lnTo>
                <a:close/>
                <a:moveTo>
                  <a:pt x="1348" y="1370"/>
                </a:moveTo>
                <a:lnTo>
                  <a:pt x="2702" y="1130"/>
                </a:lnTo>
                <a:lnTo>
                  <a:pt x="2703" y="1135"/>
                </a:lnTo>
                <a:lnTo>
                  <a:pt x="1349" y="1375"/>
                </a:lnTo>
                <a:lnTo>
                  <a:pt x="1348" y="1370"/>
                </a:lnTo>
                <a:close/>
                <a:moveTo>
                  <a:pt x="1350" y="1371"/>
                </a:moveTo>
                <a:lnTo>
                  <a:pt x="2540" y="2057"/>
                </a:lnTo>
                <a:lnTo>
                  <a:pt x="2538" y="2061"/>
                </a:lnTo>
                <a:lnTo>
                  <a:pt x="1347" y="1375"/>
                </a:lnTo>
                <a:lnTo>
                  <a:pt x="1350" y="1371"/>
                </a:lnTo>
                <a:close/>
                <a:moveTo>
                  <a:pt x="1351" y="1372"/>
                </a:moveTo>
                <a:lnTo>
                  <a:pt x="1821" y="2658"/>
                </a:lnTo>
                <a:lnTo>
                  <a:pt x="1817" y="2660"/>
                </a:lnTo>
                <a:lnTo>
                  <a:pt x="1347" y="1373"/>
                </a:lnTo>
                <a:lnTo>
                  <a:pt x="1351" y="1372"/>
                </a:lnTo>
                <a:close/>
                <a:moveTo>
                  <a:pt x="1351" y="1373"/>
                </a:moveTo>
                <a:lnTo>
                  <a:pt x="885" y="2660"/>
                </a:lnTo>
                <a:lnTo>
                  <a:pt x="881" y="2658"/>
                </a:lnTo>
                <a:lnTo>
                  <a:pt x="1347" y="1372"/>
                </a:lnTo>
                <a:lnTo>
                  <a:pt x="1351" y="1373"/>
                </a:lnTo>
                <a:close/>
                <a:moveTo>
                  <a:pt x="1350" y="1375"/>
                </a:moveTo>
                <a:lnTo>
                  <a:pt x="164" y="2061"/>
                </a:lnTo>
                <a:lnTo>
                  <a:pt x="162" y="2057"/>
                </a:lnTo>
                <a:lnTo>
                  <a:pt x="1347" y="1371"/>
                </a:lnTo>
                <a:lnTo>
                  <a:pt x="1350" y="1375"/>
                </a:lnTo>
                <a:close/>
                <a:moveTo>
                  <a:pt x="1348" y="1375"/>
                </a:moveTo>
                <a:lnTo>
                  <a:pt x="0" y="1135"/>
                </a:lnTo>
                <a:lnTo>
                  <a:pt x="0" y="1130"/>
                </a:lnTo>
                <a:lnTo>
                  <a:pt x="1349" y="1370"/>
                </a:lnTo>
                <a:lnTo>
                  <a:pt x="1348" y="1375"/>
                </a:lnTo>
                <a:close/>
                <a:moveTo>
                  <a:pt x="1347" y="1374"/>
                </a:moveTo>
                <a:lnTo>
                  <a:pt x="468" y="323"/>
                </a:lnTo>
                <a:lnTo>
                  <a:pt x="472" y="320"/>
                </a:lnTo>
                <a:lnTo>
                  <a:pt x="1351" y="1371"/>
                </a:lnTo>
                <a:lnTo>
                  <a:pt x="1347" y="1374"/>
                </a:lnTo>
                <a:close/>
                <a:moveTo>
                  <a:pt x="1346" y="1372"/>
                </a:moveTo>
                <a:lnTo>
                  <a:pt x="1346" y="0"/>
                </a:lnTo>
                <a:lnTo>
                  <a:pt x="1351" y="0"/>
                </a:lnTo>
                <a:lnTo>
                  <a:pt x="1351" y="1372"/>
                </a:lnTo>
                <a:lnTo>
                  <a:pt x="1346" y="1372"/>
                </a:lnTo>
                <a:close/>
              </a:path>
            </a:pathLst>
          </a:custGeom>
          <a:solidFill>
            <a:srgbClr val="868686"/>
          </a:solidFill>
          <a:ln w="7938" cap="flat">
            <a:solidFill>
              <a:schemeClr val="bg1">
                <a:lumMod val="85000"/>
              </a:schemeClr>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15"/>
          <p:cNvSpPr>
            <a:spLocks noEditPoints="1"/>
          </p:cNvSpPr>
          <p:nvPr/>
        </p:nvSpPr>
        <p:spPr bwMode="auto">
          <a:xfrm>
            <a:off x="2328863" y="2598738"/>
            <a:ext cx="2500313" cy="2439987"/>
          </a:xfrm>
          <a:custGeom>
            <a:avLst/>
            <a:gdLst/>
            <a:ahLst/>
            <a:cxnLst>
              <a:cxn ang="0">
                <a:pos x="1261" y="495"/>
              </a:cxn>
              <a:cxn ang="0">
                <a:pos x="900" y="626"/>
              </a:cxn>
              <a:cxn ang="0">
                <a:pos x="1832" y="238"/>
              </a:cxn>
              <a:cxn ang="0">
                <a:pos x="1594" y="426"/>
              </a:cxn>
              <a:cxn ang="0">
                <a:pos x="2193" y="107"/>
              </a:cxn>
              <a:cxn ang="0">
                <a:pos x="2496" y="99"/>
              </a:cxn>
              <a:cxn ang="0">
                <a:pos x="2193" y="107"/>
              </a:cxn>
              <a:cxn ang="0">
                <a:pos x="3157" y="194"/>
              </a:cxn>
              <a:cxn ang="0">
                <a:pos x="2796" y="63"/>
              </a:cxn>
              <a:cxn ang="0">
                <a:pos x="3760" y="361"/>
              </a:cxn>
              <a:cxn ang="0">
                <a:pos x="3457" y="353"/>
              </a:cxn>
              <a:cxn ang="0">
                <a:pos x="4121" y="492"/>
              </a:cxn>
              <a:cxn ang="0">
                <a:pos x="4384" y="650"/>
              </a:cxn>
              <a:cxn ang="0">
                <a:pos x="4264" y="633"/>
              </a:cxn>
              <a:cxn ang="0">
                <a:pos x="4060" y="521"/>
              </a:cxn>
              <a:cxn ang="0">
                <a:pos x="4720" y="1232"/>
              </a:cxn>
              <a:cxn ang="0">
                <a:pos x="4493" y="1031"/>
              </a:cxn>
              <a:cxn ang="0">
                <a:pos x="4912" y="1565"/>
              </a:cxn>
              <a:cxn ang="0">
                <a:pos x="4973" y="1862"/>
              </a:cxn>
              <a:cxn ang="0">
                <a:pos x="4912" y="1565"/>
              </a:cxn>
              <a:cxn ang="0">
                <a:pos x="5139" y="2503"/>
              </a:cxn>
              <a:cxn ang="0">
                <a:pos x="5208" y="2125"/>
              </a:cxn>
              <a:cxn ang="0">
                <a:pos x="5075" y="3125"/>
              </a:cxn>
              <a:cxn ang="0">
                <a:pos x="5032" y="2825"/>
              </a:cxn>
              <a:cxn ang="0">
                <a:pos x="5006" y="3503"/>
              </a:cxn>
              <a:cxn ang="0">
                <a:pos x="4860" y="3769"/>
              </a:cxn>
              <a:cxn ang="0">
                <a:pos x="5006" y="3503"/>
              </a:cxn>
              <a:cxn ang="0">
                <a:pos x="4444" y="4292"/>
              </a:cxn>
              <a:cxn ang="0">
                <a:pos x="4737" y="4044"/>
              </a:cxn>
              <a:cxn ang="0">
                <a:pos x="3999" y="4732"/>
              </a:cxn>
              <a:cxn ang="0">
                <a:pos x="4156" y="4473"/>
              </a:cxn>
              <a:cxn ang="0">
                <a:pos x="3706" y="4980"/>
              </a:cxn>
              <a:cxn ang="0">
                <a:pos x="3434" y="5121"/>
              </a:cxn>
              <a:cxn ang="0">
                <a:pos x="3521" y="5025"/>
              </a:cxn>
              <a:cxn ang="0">
                <a:pos x="3711" y="4913"/>
              </a:cxn>
              <a:cxn ang="0">
                <a:pos x="2762" y="5121"/>
              </a:cxn>
              <a:cxn ang="0">
                <a:pos x="3050" y="5025"/>
              </a:cxn>
              <a:cxn ang="0">
                <a:pos x="2378" y="5121"/>
              </a:cxn>
              <a:cxn ang="0">
                <a:pos x="2090" y="5025"/>
              </a:cxn>
              <a:cxn ang="0">
                <a:pos x="2378" y="5121"/>
              </a:cxn>
              <a:cxn ang="0">
                <a:pos x="1455" y="4841"/>
              </a:cxn>
              <a:cxn ang="0">
                <a:pos x="1748" y="5089"/>
              </a:cxn>
              <a:cxn ang="0">
                <a:pos x="948" y="4474"/>
              </a:cxn>
              <a:cxn ang="0">
                <a:pos x="1230" y="4587"/>
              </a:cxn>
              <a:cxn ang="0">
                <a:pos x="655" y="4226"/>
              </a:cxn>
              <a:cxn ang="0">
                <a:pos x="497" y="3967"/>
              </a:cxn>
              <a:cxn ang="0">
                <a:pos x="655" y="4226"/>
              </a:cxn>
              <a:cxn ang="0">
                <a:pos x="263" y="3338"/>
              </a:cxn>
              <a:cxn ang="0">
                <a:pos x="332" y="3716"/>
              </a:cxn>
              <a:cxn ang="0">
                <a:pos x="105" y="2733"/>
              </a:cxn>
              <a:cxn ang="0">
                <a:pos x="250" y="2999"/>
              </a:cxn>
              <a:cxn ang="0">
                <a:pos x="36" y="2355"/>
              </a:cxn>
              <a:cxn ang="0">
                <a:pos x="58" y="2051"/>
              </a:cxn>
              <a:cxn ang="0">
                <a:pos x="91" y="2185"/>
              </a:cxn>
              <a:cxn ang="0">
                <a:pos x="92" y="2393"/>
              </a:cxn>
              <a:cxn ang="0">
                <a:pos x="394" y="1469"/>
              </a:cxn>
              <a:cxn ang="0">
                <a:pos x="333" y="1766"/>
              </a:cxn>
              <a:cxn ang="0">
                <a:pos x="586" y="1136"/>
              </a:cxn>
              <a:cxn ang="0">
                <a:pos x="813" y="935"/>
              </a:cxn>
              <a:cxn ang="0">
                <a:pos x="586" y="1136"/>
              </a:cxn>
            </a:cxnLst>
            <a:rect l="0" t="0" r="r" b="b"/>
            <a:pathLst>
              <a:path w="5252" h="5121">
                <a:moveTo>
                  <a:pt x="929" y="564"/>
                </a:moveTo>
                <a:lnTo>
                  <a:pt x="1200" y="466"/>
                </a:lnTo>
                <a:cubicBezTo>
                  <a:pt x="1225" y="457"/>
                  <a:pt x="1252" y="470"/>
                  <a:pt x="1261" y="495"/>
                </a:cubicBezTo>
                <a:cubicBezTo>
                  <a:pt x="1270" y="520"/>
                  <a:pt x="1258" y="548"/>
                  <a:pt x="1233" y="557"/>
                </a:cubicBezTo>
                <a:lnTo>
                  <a:pt x="962" y="655"/>
                </a:lnTo>
                <a:cubicBezTo>
                  <a:pt x="937" y="664"/>
                  <a:pt x="909" y="651"/>
                  <a:pt x="900" y="626"/>
                </a:cubicBezTo>
                <a:cubicBezTo>
                  <a:pt x="891" y="601"/>
                  <a:pt x="904" y="573"/>
                  <a:pt x="929" y="564"/>
                </a:cubicBezTo>
                <a:close/>
                <a:moveTo>
                  <a:pt x="1561" y="336"/>
                </a:moveTo>
                <a:lnTo>
                  <a:pt x="1832" y="238"/>
                </a:lnTo>
                <a:cubicBezTo>
                  <a:pt x="1857" y="229"/>
                  <a:pt x="1884" y="242"/>
                  <a:pt x="1893" y="266"/>
                </a:cubicBezTo>
                <a:cubicBezTo>
                  <a:pt x="1902" y="291"/>
                  <a:pt x="1889" y="319"/>
                  <a:pt x="1865" y="328"/>
                </a:cubicBezTo>
                <a:lnTo>
                  <a:pt x="1594" y="426"/>
                </a:lnTo>
                <a:cubicBezTo>
                  <a:pt x="1569" y="435"/>
                  <a:pt x="1541" y="422"/>
                  <a:pt x="1532" y="397"/>
                </a:cubicBezTo>
                <a:cubicBezTo>
                  <a:pt x="1523" y="372"/>
                  <a:pt x="1536" y="345"/>
                  <a:pt x="1561" y="336"/>
                </a:cubicBezTo>
                <a:close/>
                <a:moveTo>
                  <a:pt x="2193" y="107"/>
                </a:moveTo>
                <a:lnTo>
                  <a:pt x="2464" y="9"/>
                </a:lnTo>
                <a:cubicBezTo>
                  <a:pt x="2489" y="0"/>
                  <a:pt x="2516" y="13"/>
                  <a:pt x="2525" y="38"/>
                </a:cubicBezTo>
                <a:cubicBezTo>
                  <a:pt x="2534" y="63"/>
                  <a:pt x="2521" y="90"/>
                  <a:pt x="2496" y="99"/>
                </a:cubicBezTo>
                <a:lnTo>
                  <a:pt x="2226" y="197"/>
                </a:lnTo>
                <a:cubicBezTo>
                  <a:pt x="2201" y="206"/>
                  <a:pt x="2173" y="193"/>
                  <a:pt x="2164" y="168"/>
                </a:cubicBezTo>
                <a:cubicBezTo>
                  <a:pt x="2155" y="144"/>
                  <a:pt x="2168" y="116"/>
                  <a:pt x="2193" y="107"/>
                </a:cubicBezTo>
                <a:close/>
                <a:moveTo>
                  <a:pt x="2857" y="34"/>
                </a:moveTo>
                <a:lnTo>
                  <a:pt x="3128" y="132"/>
                </a:lnTo>
                <a:cubicBezTo>
                  <a:pt x="3153" y="141"/>
                  <a:pt x="3166" y="169"/>
                  <a:pt x="3157" y="194"/>
                </a:cubicBezTo>
                <a:cubicBezTo>
                  <a:pt x="3148" y="219"/>
                  <a:pt x="3121" y="232"/>
                  <a:pt x="3096" y="223"/>
                </a:cubicBezTo>
                <a:lnTo>
                  <a:pt x="2825" y="125"/>
                </a:lnTo>
                <a:cubicBezTo>
                  <a:pt x="2800" y="116"/>
                  <a:pt x="2787" y="88"/>
                  <a:pt x="2796" y="63"/>
                </a:cubicBezTo>
                <a:cubicBezTo>
                  <a:pt x="2805" y="38"/>
                  <a:pt x="2833" y="25"/>
                  <a:pt x="2857" y="34"/>
                </a:cubicBezTo>
                <a:close/>
                <a:moveTo>
                  <a:pt x="3489" y="263"/>
                </a:moveTo>
                <a:lnTo>
                  <a:pt x="3760" y="361"/>
                </a:lnTo>
                <a:cubicBezTo>
                  <a:pt x="3785" y="370"/>
                  <a:pt x="3798" y="398"/>
                  <a:pt x="3789" y="423"/>
                </a:cubicBezTo>
                <a:cubicBezTo>
                  <a:pt x="3780" y="447"/>
                  <a:pt x="3752" y="460"/>
                  <a:pt x="3728" y="451"/>
                </a:cubicBezTo>
                <a:lnTo>
                  <a:pt x="3457" y="353"/>
                </a:lnTo>
                <a:cubicBezTo>
                  <a:pt x="3432" y="344"/>
                  <a:pt x="3419" y="317"/>
                  <a:pt x="3428" y="292"/>
                </a:cubicBezTo>
                <a:cubicBezTo>
                  <a:pt x="3437" y="267"/>
                  <a:pt x="3464" y="254"/>
                  <a:pt x="3489" y="263"/>
                </a:cubicBezTo>
                <a:close/>
                <a:moveTo>
                  <a:pt x="4121" y="492"/>
                </a:moveTo>
                <a:lnTo>
                  <a:pt x="4322" y="564"/>
                </a:lnTo>
                <a:cubicBezTo>
                  <a:pt x="4332" y="568"/>
                  <a:pt x="4341" y="576"/>
                  <a:pt x="4347" y="585"/>
                </a:cubicBezTo>
                <a:lnTo>
                  <a:pt x="4384" y="650"/>
                </a:lnTo>
                <a:cubicBezTo>
                  <a:pt x="4398" y="673"/>
                  <a:pt x="4390" y="703"/>
                  <a:pt x="4367" y="716"/>
                </a:cubicBezTo>
                <a:cubicBezTo>
                  <a:pt x="4344" y="729"/>
                  <a:pt x="4315" y="721"/>
                  <a:pt x="4301" y="698"/>
                </a:cubicBezTo>
                <a:lnTo>
                  <a:pt x="4264" y="633"/>
                </a:lnTo>
                <a:lnTo>
                  <a:pt x="4289" y="655"/>
                </a:lnTo>
                <a:lnTo>
                  <a:pt x="4089" y="582"/>
                </a:lnTo>
                <a:cubicBezTo>
                  <a:pt x="4064" y="573"/>
                  <a:pt x="4051" y="545"/>
                  <a:pt x="4060" y="521"/>
                </a:cubicBezTo>
                <a:cubicBezTo>
                  <a:pt x="4069" y="496"/>
                  <a:pt x="4096" y="483"/>
                  <a:pt x="4121" y="492"/>
                </a:cubicBezTo>
                <a:close/>
                <a:moveTo>
                  <a:pt x="4576" y="983"/>
                </a:moveTo>
                <a:lnTo>
                  <a:pt x="4720" y="1232"/>
                </a:lnTo>
                <a:cubicBezTo>
                  <a:pt x="4734" y="1255"/>
                  <a:pt x="4726" y="1284"/>
                  <a:pt x="4703" y="1298"/>
                </a:cubicBezTo>
                <a:cubicBezTo>
                  <a:pt x="4680" y="1311"/>
                  <a:pt x="4651" y="1303"/>
                  <a:pt x="4637" y="1280"/>
                </a:cubicBezTo>
                <a:lnTo>
                  <a:pt x="4493" y="1031"/>
                </a:lnTo>
                <a:cubicBezTo>
                  <a:pt x="4480" y="1008"/>
                  <a:pt x="4488" y="978"/>
                  <a:pt x="4511" y="965"/>
                </a:cubicBezTo>
                <a:cubicBezTo>
                  <a:pt x="4534" y="952"/>
                  <a:pt x="4563" y="960"/>
                  <a:pt x="4576" y="983"/>
                </a:cubicBezTo>
                <a:close/>
                <a:moveTo>
                  <a:pt x="4912" y="1565"/>
                </a:moveTo>
                <a:lnTo>
                  <a:pt x="5056" y="1814"/>
                </a:lnTo>
                <a:cubicBezTo>
                  <a:pt x="5070" y="1837"/>
                  <a:pt x="5062" y="1866"/>
                  <a:pt x="5039" y="1880"/>
                </a:cubicBezTo>
                <a:cubicBezTo>
                  <a:pt x="5016" y="1893"/>
                  <a:pt x="4986" y="1885"/>
                  <a:pt x="4973" y="1862"/>
                </a:cubicBezTo>
                <a:lnTo>
                  <a:pt x="4829" y="1613"/>
                </a:lnTo>
                <a:cubicBezTo>
                  <a:pt x="4816" y="1590"/>
                  <a:pt x="4824" y="1560"/>
                  <a:pt x="4847" y="1547"/>
                </a:cubicBezTo>
                <a:cubicBezTo>
                  <a:pt x="4870" y="1534"/>
                  <a:pt x="4899" y="1542"/>
                  <a:pt x="4912" y="1565"/>
                </a:cubicBezTo>
                <a:close/>
                <a:moveTo>
                  <a:pt x="5247" y="2181"/>
                </a:moveTo>
                <a:lnTo>
                  <a:pt x="5195" y="2464"/>
                </a:lnTo>
                <a:cubicBezTo>
                  <a:pt x="5191" y="2490"/>
                  <a:pt x="5166" y="2507"/>
                  <a:pt x="5139" y="2503"/>
                </a:cubicBezTo>
                <a:cubicBezTo>
                  <a:pt x="5113" y="2498"/>
                  <a:pt x="5096" y="2473"/>
                  <a:pt x="5101" y="2447"/>
                </a:cubicBezTo>
                <a:lnTo>
                  <a:pt x="5152" y="2163"/>
                </a:lnTo>
                <a:cubicBezTo>
                  <a:pt x="5157" y="2137"/>
                  <a:pt x="5182" y="2120"/>
                  <a:pt x="5208" y="2125"/>
                </a:cubicBezTo>
                <a:cubicBezTo>
                  <a:pt x="5234" y="2129"/>
                  <a:pt x="5252" y="2154"/>
                  <a:pt x="5247" y="2181"/>
                </a:cubicBezTo>
                <a:close/>
                <a:moveTo>
                  <a:pt x="5127" y="2842"/>
                </a:moveTo>
                <a:lnTo>
                  <a:pt x="5075" y="3125"/>
                </a:lnTo>
                <a:cubicBezTo>
                  <a:pt x="5070" y="3151"/>
                  <a:pt x="5045" y="3168"/>
                  <a:pt x="5019" y="3164"/>
                </a:cubicBezTo>
                <a:cubicBezTo>
                  <a:pt x="4993" y="3159"/>
                  <a:pt x="4976" y="3134"/>
                  <a:pt x="4981" y="3108"/>
                </a:cubicBezTo>
                <a:lnTo>
                  <a:pt x="5032" y="2825"/>
                </a:lnTo>
                <a:cubicBezTo>
                  <a:pt x="5037" y="2798"/>
                  <a:pt x="5062" y="2781"/>
                  <a:pt x="5088" y="2786"/>
                </a:cubicBezTo>
                <a:cubicBezTo>
                  <a:pt x="5114" y="2791"/>
                  <a:pt x="5131" y="2816"/>
                  <a:pt x="5127" y="2842"/>
                </a:cubicBezTo>
                <a:close/>
                <a:moveTo>
                  <a:pt x="5006" y="3503"/>
                </a:moveTo>
                <a:lnTo>
                  <a:pt x="4955" y="3786"/>
                </a:lnTo>
                <a:cubicBezTo>
                  <a:pt x="4950" y="3812"/>
                  <a:pt x="4925" y="3830"/>
                  <a:pt x="4899" y="3825"/>
                </a:cubicBezTo>
                <a:cubicBezTo>
                  <a:pt x="4873" y="3820"/>
                  <a:pt x="4856" y="3795"/>
                  <a:pt x="4860" y="3769"/>
                </a:cubicBezTo>
                <a:lnTo>
                  <a:pt x="4912" y="3486"/>
                </a:lnTo>
                <a:cubicBezTo>
                  <a:pt x="4917" y="3460"/>
                  <a:pt x="4942" y="3442"/>
                  <a:pt x="4968" y="3447"/>
                </a:cubicBezTo>
                <a:cubicBezTo>
                  <a:pt x="4994" y="3452"/>
                  <a:pt x="5011" y="3477"/>
                  <a:pt x="5006" y="3503"/>
                </a:cubicBezTo>
                <a:close/>
                <a:moveTo>
                  <a:pt x="4731" y="4112"/>
                </a:moveTo>
                <a:lnTo>
                  <a:pt x="4511" y="4298"/>
                </a:lnTo>
                <a:cubicBezTo>
                  <a:pt x="4491" y="4315"/>
                  <a:pt x="4461" y="4313"/>
                  <a:pt x="4444" y="4292"/>
                </a:cubicBezTo>
                <a:cubicBezTo>
                  <a:pt x="4426" y="4272"/>
                  <a:pt x="4429" y="4242"/>
                  <a:pt x="4449" y="4225"/>
                </a:cubicBezTo>
                <a:lnTo>
                  <a:pt x="4669" y="4039"/>
                </a:lnTo>
                <a:cubicBezTo>
                  <a:pt x="4689" y="4021"/>
                  <a:pt x="4720" y="4024"/>
                  <a:pt x="4737" y="4044"/>
                </a:cubicBezTo>
                <a:cubicBezTo>
                  <a:pt x="4754" y="4064"/>
                  <a:pt x="4751" y="4095"/>
                  <a:pt x="4731" y="4112"/>
                </a:cubicBezTo>
                <a:close/>
                <a:moveTo>
                  <a:pt x="4218" y="4546"/>
                </a:moveTo>
                <a:lnTo>
                  <a:pt x="3999" y="4732"/>
                </a:lnTo>
                <a:cubicBezTo>
                  <a:pt x="3978" y="4749"/>
                  <a:pt x="3948" y="4747"/>
                  <a:pt x="3931" y="4727"/>
                </a:cubicBezTo>
                <a:cubicBezTo>
                  <a:pt x="3914" y="4706"/>
                  <a:pt x="3916" y="4676"/>
                  <a:pt x="3936" y="4659"/>
                </a:cubicBezTo>
                <a:lnTo>
                  <a:pt x="4156" y="4473"/>
                </a:lnTo>
                <a:cubicBezTo>
                  <a:pt x="4176" y="4456"/>
                  <a:pt x="4207" y="4458"/>
                  <a:pt x="4224" y="4478"/>
                </a:cubicBezTo>
                <a:cubicBezTo>
                  <a:pt x="4241" y="4499"/>
                  <a:pt x="4238" y="4529"/>
                  <a:pt x="4218" y="4546"/>
                </a:cubicBezTo>
                <a:close/>
                <a:moveTo>
                  <a:pt x="3706" y="4980"/>
                </a:moveTo>
                <a:lnTo>
                  <a:pt x="3552" y="5110"/>
                </a:lnTo>
                <a:cubicBezTo>
                  <a:pt x="3544" y="5117"/>
                  <a:pt x="3533" y="5121"/>
                  <a:pt x="3521" y="5121"/>
                </a:cubicBezTo>
                <a:lnTo>
                  <a:pt x="3434" y="5121"/>
                </a:lnTo>
                <a:cubicBezTo>
                  <a:pt x="3407" y="5121"/>
                  <a:pt x="3386" y="5100"/>
                  <a:pt x="3386" y="5073"/>
                </a:cubicBezTo>
                <a:cubicBezTo>
                  <a:pt x="3386" y="5047"/>
                  <a:pt x="3407" y="5025"/>
                  <a:pt x="3434" y="5025"/>
                </a:cubicBezTo>
                <a:lnTo>
                  <a:pt x="3521" y="5025"/>
                </a:lnTo>
                <a:lnTo>
                  <a:pt x="3490" y="5037"/>
                </a:lnTo>
                <a:lnTo>
                  <a:pt x="3643" y="4907"/>
                </a:lnTo>
                <a:cubicBezTo>
                  <a:pt x="3664" y="4890"/>
                  <a:pt x="3694" y="4893"/>
                  <a:pt x="3711" y="4913"/>
                </a:cubicBezTo>
                <a:cubicBezTo>
                  <a:pt x="3728" y="4933"/>
                  <a:pt x="3726" y="4963"/>
                  <a:pt x="3706" y="4980"/>
                </a:cubicBezTo>
                <a:close/>
                <a:moveTo>
                  <a:pt x="3050" y="5121"/>
                </a:moveTo>
                <a:lnTo>
                  <a:pt x="2762" y="5121"/>
                </a:lnTo>
                <a:cubicBezTo>
                  <a:pt x="2735" y="5121"/>
                  <a:pt x="2714" y="5100"/>
                  <a:pt x="2714" y="5073"/>
                </a:cubicBezTo>
                <a:cubicBezTo>
                  <a:pt x="2714" y="5047"/>
                  <a:pt x="2735" y="5025"/>
                  <a:pt x="2762" y="5025"/>
                </a:cubicBezTo>
                <a:lnTo>
                  <a:pt x="3050" y="5025"/>
                </a:lnTo>
                <a:cubicBezTo>
                  <a:pt x="3077" y="5025"/>
                  <a:pt x="3098" y="5047"/>
                  <a:pt x="3098" y="5073"/>
                </a:cubicBezTo>
                <a:cubicBezTo>
                  <a:pt x="3098" y="5100"/>
                  <a:pt x="3077" y="5121"/>
                  <a:pt x="3050" y="5121"/>
                </a:cubicBezTo>
                <a:close/>
                <a:moveTo>
                  <a:pt x="2378" y="5121"/>
                </a:moveTo>
                <a:lnTo>
                  <a:pt x="2090" y="5121"/>
                </a:lnTo>
                <a:cubicBezTo>
                  <a:pt x="2063" y="5121"/>
                  <a:pt x="2042" y="5100"/>
                  <a:pt x="2042" y="5073"/>
                </a:cubicBezTo>
                <a:cubicBezTo>
                  <a:pt x="2042" y="5047"/>
                  <a:pt x="2063" y="5025"/>
                  <a:pt x="2090" y="5025"/>
                </a:cubicBezTo>
                <a:lnTo>
                  <a:pt x="2378" y="5025"/>
                </a:lnTo>
                <a:cubicBezTo>
                  <a:pt x="2405" y="5025"/>
                  <a:pt x="2426" y="5047"/>
                  <a:pt x="2426" y="5073"/>
                </a:cubicBezTo>
                <a:cubicBezTo>
                  <a:pt x="2426" y="5100"/>
                  <a:pt x="2405" y="5121"/>
                  <a:pt x="2378" y="5121"/>
                </a:cubicBezTo>
                <a:close/>
                <a:moveTo>
                  <a:pt x="1681" y="5095"/>
                </a:moveTo>
                <a:lnTo>
                  <a:pt x="1461" y="4909"/>
                </a:lnTo>
                <a:cubicBezTo>
                  <a:pt x="1441" y="4892"/>
                  <a:pt x="1438" y="4861"/>
                  <a:pt x="1455" y="4841"/>
                </a:cubicBezTo>
                <a:cubicBezTo>
                  <a:pt x="1472" y="4821"/>
                  <a:pt x="1503" y="4818"/>
                  <a:pt x="1523" y="4836"/>
                </a:cubicBezTo>
                <a:lnTo>
                  <a:pt x="1743" y="5022"/>
                </a:lnTo>
                <a:cubicBezTo>
                  <a:pt x="1763" y="5039"/>
                  <a:pt x="1765" y="5069"/>
                  <a:pt x="1748" y="5089"/>
                </a:cubicBezTo>
                <a:cubicBezTo>
                  <a:pt x="1731" y="5110"/>
                  <a:pt x="1701" y="5112"/>
                  <a:pt x="1681" y="5095"/>
                </a:cubicBezTo>
                <a:close/>
                <a:moveTo>
                  <a:pt x="1168" y="4661"/>
                </a:moveTo>
                <a:lnTo>
                  <a:pt x="948" y="4474"/>
                </a:lnTo>
                <a:cubicBezTo>
                  <a:pt x="928" y="4457"/>
                  <a:pt x="925" y="4427"/>
                  <a:pt x="942" y="4407"/>
                </a:cubicBezTo>
                <a:cubicBezTo>
                  <a:pt x="960" y="4387"/>
                  <a:pt x="990" y="4384"/>
                  <a:pt x="1010" y="4401"/>
                </a:cubicBezTo>
                <a:lnTo>
                  <a:pt x="1230" y="4587"/>
                </a:lnTo>
                <a:cubicBezTo>
                  <a:pt x="1250" y="4604"/>
                  <a:pt x="1253" y="4635"/>
                  <a:pt x="1235" y="4655"/>
                </a:cubicBezTo>
                <a:cubicBezTo>
                  <a:pt x="1218" y="4675"/>
                  <a:pt x="1188" y="4678"/>
                  <a:pt x="1168" y="4661"/>
                </a:cubicBezTo>
                <a:close/>
                <a:moveTo>
                  <a:pt x="655" y="4226"/>
                </a:moveTo>
                <a:lnTo>
                  <a:pt x="435" y="4040"/>
                </a:lnTo>
                <a:cubicBezTo>
                  <a:pt x="415" y="4023"/>
                  <a:pt x="413" y="3993"/>
                  <a:pt x="430" y="3972"/>
                </a:cubicBezTo>
                <a:cubicBezTo>
                  <a:pt x="447" y="3952"/>
                  <a:pt x="477" y="3950"/>
                  <a:pt x="497" y="3967"/>
                </a:cubicBezTo>
                <a:lnTo>
                  <a:pt x="717" y="4153"/>
                </a:lnTo>
                <a:cubicBezTo>
                  <a:pt x="737" y="4170"/>
                  <a:pt x="740" y="4200"/>
                  <a:pt x="723" y="4221"/>
                </a:cubicBezTo>
                <a:cubicBezTo>
                  <a:pt x="706" y="4241"/>
                  <a:pt x="675" y="4243"/>
                  <a:pt x="655" y="4226"/>
                </a:cubicBezTo>
                <a:close/>
                <a:moveTo>
                  <a:pt x="276" y="3677"/>
                </a:moveTo>
                <a:lnTo>
                  <a:pt x="225" y="3394"/>
                </a:lnTo>
                <a:cubicBezTo>
                  <a:pt x="220" y="3368"/>
                  <a:pt x="237" y="3343"/>
                  <a:pt x="263" y="3338"/>
                </a:cubicBezTo>
                <a:cubicBezTo>
                  <a:pt x="289" y="3333"/>
                  <a:pt x="314" y="3350"/>
                  <a:pt x="319" y="3377"/>
                </a:cubicBezTo>
                <a:lnTo>
                  <a:pt x="371" y="3660"/>
                </a:lnTo>
                <a:cubicBezTo>
                  <a:pt x="375" y="3686"/>
                  <a:pt x="358" y="3711"/>
                  <a:pt x="332" y="3716"/>
                </a:cubicBezTo>
                <a:cubicBezTo>
                  <a:pt x="306" y="3720"/>
                  <a:pt x="281" y="3703"/>
                  <a:pt x="276" y="3677"/>
                </a:cubicBezTo>
                <a:close/>
                <a:moveTo>
                  <a:pt x="156" y="3016"/>
                </a:moveTo>
                <a:lnTo>
                  <a:pt x="105" y="2733"/>
                </a:lnTo>
                <a:cubicBezTo>
                  <a:pt x="100" y="2706"/>
                  <a:pt x="117" y="2681"/>
                  <a:pt x="143" y="2677"/>
                </a:cubicBezTo>
                <a:cubicBezTo>
                  <a:pt x="169" y="2672"/>
                  <a:pt x="194" y="2689"/>
                  <a:pt x="199" y="2715"/>
                </a:cubicBezTo>
                <a:lnTo>
                  <a:pt x="250" y="2999"/>
                </a:lnTo>
                <a:cubicBezTo>
                  <a:pt x="255" y="3025"/>
                  <a:pt x="238" y="3050"/>
                  <a:pt x="212" y="3055"/>
                </a:cubicBezTo>
                <a:cubicBezTo>
                  <a:pt x="186" y="3059"/>
                  <a:pt x="161" y="3042"/>
                  <a:pt x="156" y="3016"/>
                </a:cubicBezTo>
                <a:close/>
                <a:moveTo>
                  <a:pt x="36" y="2355"/>
                </a:moveTo>
                <a:lnTo>
                  <a:pt x="2" y="2170"/>
                </a:lnTo>
                <a:cubicBezTo>
                  <a:pt x="0" y="2159"/>
                  <a:pt x="2" y="2147"/>
                  <a:pt x="8" y="2137"/>
                </a:cubicBezTo>
                <a:lnTo>
                  <a:pt x="58" y="2051"/>
                </a:lnTo>
                <a:cubicBezTo>
                  <a:pt x="71" y="2028"/>
                  <a:pt x="101" y="2020"/>
                  <a:pt x="124" y="2033"/>
                </a:cubicBezTo>
                <a:cubicBezTo>
                  <a:pt x="147" y="2046"/>
                  <a:pt x="154" y="2076"/>
                  <a:pt x="141" y="2099"/>
                </a:cubicBezTo>
                <a:lnTo>
                  <a:pt x="91" y="2185"/>
                </a:lnTo>
                <a:lnTo>
                  <a:pt x="97" y="2153"/>
                </a:lnTo>
                <a:lnTo>
                  <a:pt x="130" y="2338"/>
                </a:lnTo>
                <a:cubicBezTo>
                  <a:pt x="135" y="2364"/>
                  <a:pt x="118" y="2389"/>
                  <a:pt x="92" y="2393"/>
                </a:cubicBezTo>
                <a:cubicBezTo>
                  <a:pt x="66" y="2398"/>
                  <a:pt x="41" y="2381"/>
                  <a:pt x="36" y="2355"/>
                </a:cubicBezTo>
                <a:close/>
                <a:moveTo>
                  <a:pt x="250" y="1718"/>
                </a:moveTo>
                <a:lnTo>
                  <a:pt x="394" y="1469"/>
                </a:lnTo>
                <a:cubicBezTo>
                  <a:pt x="407" y="1446"/>
                  <a:pt x="437" y="1438"/>
                  <a:pt x="460" y="1451"/>
                </a:cubicBezTo>
                <a:cubicBezTo>
                  <a:pt x="483" y="1464"/>
                  <a:pt x="490" y="1494"/>
                  <a:pt x="477" y="1517"/>
                </a:cubicBezTo>
                <a:lnTo>
                  <a:pt x="333" y="1766"/>
                </a:lnTo>
                <a:cubicBezTo>
                  <a:pt x="320" y="1789"/>
                  <a:pt x="291" y="1797"/>
                  <a:pt x="268" y="1784"/>
                </a:cubicBezTo>
                <a:cubicBezTo>
                  <a:pt x="245" y="1770"/>
                  <a:pt x="237" y="1741"/>
                  <a:pt x="250" y="1718"/>
                </a:cubicBezTo>
                <a:close/>
                <a:moveTo>
                  <a:pt x="586" y="1136"/>
                </a:moveTo>
                <a:lnTo>
                  <a:pt x="730" y="887"/>
                </a:lnTo>
                <a:cubicBezTo>
                  <a:pt x="743" y="864"/>
                  <a:pt x="773" y="856"/>
                  <a:pt x="796" y="869"/>
                </a:cubicBezTo>
                <a:cubicBezTo>
                  <a:pt x="819" y="882"/>
                  <a:pt x="826" y="912"/>
                  <a:pt x="813" y="935"/>
                </a:cubicBezTo>
                <a:lnTo>
                  <a:pt x="669" y="1184"/>
                </a:lnTo>
                <a:cubicBezTo>
                  <a:pt x="656" y="1207"/>
                  <a:pt x="627" y="1215"/>
                  <a:pt x="604" y="1202"/>
                </a:cubicBezTo>
                <a:cubicBezTo>
                  <a:pt x="581" y="1188"/>
                  <a:pt x="573" y="1159"/>
                  <a:pt x="586" y="1136"/>
                </a:cubicBezTo>
                <a:close/>
              </a:path>
            </a:pathLst>
          </a:custGeom>
          <a:solidFill>
            <a:srgbClr val="000000"/>
          </a:solidFill>
          <a:ln w="793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0" y="76200"/>
            <a:ext cx="9147076" cy="846386"/>
          </a:xfrm>
          <a:prstGeom prst="rect">
            <a:avLst/>
          </a:prstGeom>
          <a:noFill/>
        </p:spPr>
        <p:txBody>
          <a:bodyPr wrap="square" rtlCol="0">
            <a:spAutoFit/>
          </a:bodyPr>
          <a:lstStyle/>
          <a:p>
            <a:pPr algn="ctr"/>
            <a:r>
              <a:rPr lang="en-US" sz="2800" dirty="0" smtClean="0">
                <a:solidFill>
                  <a:srgbClr val="002060"/>
                </a:solidFill>
                <a:effectLst>
                  <a:outerShdw blurRad="38100" dist="38100" dir="2700000" algn="tl">
                    <a:srgbClr val="000000">
                      <a:alpha val="43137"/>
                    </a:srgbClr>
                  </a:outerShdw>
                </a:effectLst>
              </a:rPr>
              <a:t>Sensitivity To Climate Change</a:t>
            </a:r>
          </a:p>
          <a:p>
            <a:pPr algn="ctr"/>
            <a:r>
              <a:rPr lang="en-US" sz="2100" dirty="0" smtClean="0">
                <a:solidFill>
                  <a:srgbClr val="002060"/>
                </a:solidFill>
                <a:effectLst>
                  <a:outerShdw blurRad="38100" dist="38100" dir="2700000" algn="tl">
                    <a:srgbClr val="000000">
                      <a:alpha val="43137"/>
                    </a:srgbClr>
                  </a:outerShdw>
                </a:effectLst>
              </a:rPr>
              <a:t>Selected Group Effects of Interest to Management</a:t>
            </a:r>
            <a:endParaRPr lang="en-US" sz="2100" dirty="0">
              <a:solidFill>
                <a:srgbClr val="002060"/>
              </a:solidFill>
              <a:effectLst>
                <a:outerShdw blurRad="38100" dist="38100" dir="2700000" algn="tl">
                  <a:srgbClr val="000000">
                    <a:alpha val="43137"/>
                  </a:srgbClr>
                </a:outerShdw>
              </a:effectLst>
            </a:endParaRPr>
          </a:p>
        </p:txBody>
      </p:sp>
      <p:sp>
        <p:nvSpPr>
          <p:cNvPr id="55" name="Slide Number Placeholder 54"/>
          <p:cNvSpPr>
            <a:spLocks noGrp="1"/>
          </p:cNvSpPr>
          <p:nvPr>
            <p:ph type="sldNum" sz="quarter" idx="12"/>
          </p:nvPr>
        </p:nvSpPr>
        <p:spPr/>
        <p:txBody>
          <a:bodyPr/>
          <a:lstStyle/>
          <a:p>
            <a:fld id="{BB5BEE4B-31CD-4C0E-97EB-338B15A4000E}" type="slidenum">
              <a:rPr lang="en-US" smtClean="0"/>
              <a:pPr/>
              <a:t>20</a:t>
            </a:fld>
            <a:endParaRPr lang="en-US"/>
          </a:p>
        </p:txBody>
      </p:sp>
      <p:sp>
        <p:nvSpPr>
          <p:cNvPr id="73" name="Rectangle 23"/>
          <p:cNvSpPr>
            <a:spLocks noChangeArrowheads="1"/>
          </p:cNvSpPr>
          <p:nvPr/>
        </p:nvSpPr>
        <p:spPr bwMode="auto">
          <a:xfrm>
            <a:off x="3279775" y="3770313"/>
            <a:ext cx="106363" cy="2063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4" name="Rectangle 24"/>
          <p:cNvSpPr>
            <a:spLocks noChangeArrowheads="1"/>
          </p:cNvSpPr>
          <p:nvPr/>
        </p:nvSpPr>
        <p:spPr bwMode="auto">
          <a:xfrm>
            <a:off x="3317875" y="3770313"/>
            <a:ext cx="206375" cy="2063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cs typeface="Arial" pitchFamily="34" charset="0"/>
              </a:rPr>
              <a:t>20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5" name="Rectangle 25"/>
          <p:cNvSpPr>
            <a:spLocks noChangeArrowheads="1"/>
          </p:cNvSpPr>
          <p:nvPr/>
        </p:nvSpPr>
        <p:spPr bwMode="auto">
          <a:xfrm>
            <a:off x="3279775" y="3459163"/>
            <a:ext cx="106363" cy="2063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6" name="Rectangle 26"/>
          <p:cNvSpPr>
            <a:spLocks noChangeArrowheads="1"/>
          </p:cNvSpPr>
          <p:nvPr/>
        </p:nvSpPr>
        <p:spPr bwMode="auto">
          <a:xfrm>
            <a:off x="3317875" y="3459163"/>
            <a:ext cx="206375" cy="2063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cs typeface="Arial" pitchFamily="34" charset="0"/>
              </a:rPr>
              <a:t>15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7" name="Rectangle 27"/>
          <p:cNvSpPr>
            <a:spLocks noChangeArrowheads="1"/>
          </p:cNvSpPr>
          <p:nvPr/>
        </p:nvSpPr>
        <p:spPr bwMode="auto">
          <a:xfrm>
            <a:off x="3279775" y="3149600"/>
            <a:ext cx="106363" cy="2047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8" name="Rectangle 28"/>
          <p:cNvSpPr>
            <a:spLocks noChangeArrowheads="1"/>
          </p:cNvSpPr>
          <p:nvPr/>
        </p:nvSpPr>
        <p:spPr bwMode="auto">
          <a:xfrm>
            <a:off x="3317875" y="3149600"/>
            <a:ext cx="206375" cy="2047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9" name="Rectangle 29"/>
          <p:cNvSpPr>
            <a:spLocks noChangeArrowheads="1"/>
          </p:cNvSpPr>
          <p:nvPr/>
        </p:nvSpPr>
        <p:spPr bwMode="auto">
          <a:xfrm>
            <a:off x="3349625" y="2838450"/>
            <a:ext cx="107950" cy="2047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0" name="Rectangle 30"/>
          <p:cNvSpPr>
            <a:spLocks noChangeArrowheads="1"/>
          </p:cNvSpPr>
          <p:nvPr/>
        </p:nvSpPr>
        <p:spPr bwMode="auto">
          <a:xfrm>
            <a:off x="3387725" y="2838450"/>
            <a:ext cx="138113" cy="2047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 name="Rectangle 31"/>
          <p:cNvSpPr>
            <a:spLocks noChangeArrowheads="1"/>
          </p:cNvSpPr>
          <p:nvPr/>
        </p:nvSpPr>
        <p:spPr bwMode="auto">
          <a:xfrm>
            <a:off x="3384550" y="2527300"/>
            <a:ext cx="136525" cy="2047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 name="Rectangle 32"/>
          <p:cNvSpPr>
            <a:spLocks noChangeArrowheads="1"/>
          </p:cNvSpPr>
          <p:nvPr/>
        </p:nvSpPr>
        <p:spPr bwMode="auto">
          <a:xfrm>
            <a:off x="3384550" y="2216150"/>
            <a:ext cx="136525" cy="2063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 name="Rectangle 33"/>
          <p:cNvSpPr>
            <a:spLocks noChangeArrowheads="1"/>
          </p:cNvSpPr>
          <p:nvPr/>
        </p:nvSpPr>
        <p:spPr bwMode="auto">
          <a:xfrm>
            <a:off x="3322638" y="1905000"/>
            <a:ext cx="206375" cy="2063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4" name="Rectangle 34"/>
          <p:cNvSpPr>
            <a:spLocks noChangeArrowheads="1"/>
          </p:cNvSpPr>
          <p:nvPr/>
        </p:nvSpPr>
        <p:spPr bwMode="auto">
          <a:xfrm>
            <a:off x="3322638" y="1593850"/>
            <a:ext cx="206375" cy="2063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cs typeface="Arial" pitchFamily="34" charset="0"/>
              </a:rPr>
              <a:t>15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5" name="Rectangle 35"/>
          <p:cNvSpPr>
            <a:spLocks noChangeArrowheads="1"/>
          </p:cNvSpPr>
          <p:nvPr/>
        </p:nvSpPr>
        <p:spPr bwMode="auto">
          <a:xfrm>
            <a:off x="3248025" y="1416050"/>
            <a:ext cx="78425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Zooplankton</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86" name="Rectangle 36"/>
          <p:cNvSpPr>
            <a:spLocks noChangeArrowheads="1"/>
          </p:cNvSpPr>
          <p:nvPr/>
        </p:nvSpPr>
        <p:spPr bwMode="auto">
          <a:xfrm>
            <a:off x="5032375" y="2030413"/>
            <a:ext cx="7940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Bay Anchovy</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87" name="Rectangle 37"/>
          <p:cNvSpPr>
            <a:spLocks noChangeArrowheads="1"/>
          </p:cNvSpPr>
          <p:nvPr/>
        </p:nvSpPr>
        <p:spPr bwMode="auto">
          <a:xfrm>
            <a:off x="5807075" y="3370263"/>
            <a:ext cx="75225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Worms, etc.</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88" name="Rectangle 38"/>
          <p:cNvSpPr>
            <a:spLocks noChangeArrowheads="1"/>
          </p:cNvSpPr>
          <p:nvPr/>
        </p:nvSpPr>
        <p:spPr bwMode="auto">
          <a:xfrm>
            <a:off x="5540375" y="4895850"/>
            <a:ext cx="59638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Blue Crab</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89" name="Rectangle 39"/>
          <p:cNvSpPr>
            <a:spLocks noChangeArrowheads="1"/>
          </p:cNvSpPr>
          <p:nvPr/>
        </p:nvSpPr>
        <p:spPr bwMode="auto">
          <a:xfrm>
            <a:off x="4349750" y="5891213"/>
            <a:ext cx="67967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Menhaden</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0" name="Rectangle 40"/>
          <p:cNvSpPr>
            <a:spLocks noChangeArrowheads="1"/>
          </p:cNvSpPr>
          <p:nvPr/>
        </p:nvSpPr>
        <p:spPr bwMode="auto">
          <a:xfrm>
            <a:off x="2174875" y="5891213"/>
            <a:ext cx="76142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Striped Bass</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1" name="Rectangle 41"/>
          <p:cNvSpPr>
            <a:spLocks noChangeArrowheads="1"/>
          </p:cNvSpPr>
          <p:nvPr/>
        </p:nvSpPr>
        <p:spPr bwMode="auto">
          <a:xfrm>
            <a:off x="1042355" y="4895850"/>
            <a:ext cx="557845"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Summer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Flounder</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2" name="Rectangle 42"/>
          <p:cNvSpPr>
            <a:spLocks noChangeArrowheads="1"/>
          </p:cNvSpPr>
          <p:nvPr/>
        </p:nvSpPr>
        <p:spPr bwMode="auto">
          <a:xfrm>
            <a:off x="762000" y="3370263"/>
            <a:ext cx="60343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All Finfish</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3" name="Rectangle 43"/>
          <p:cNvSpPr>
            <a:spLocks noChangeArrowheads="1"/>
          </p:cNvSpPr>
          <p:nvPr/>
        </p:nvSpPr>
        <p:spPr bwMode="auto">
          <a:xfrm>
            <a:off x="1179659" y="1905000"/>
            <a:ext cx="877741"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Key Forage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a:t>
            </a:r>
            <a:r>
              <a:rPr kumimoji="0" lang="en-US" sz="1200" b="0" i="0" u="none" strike="noStrike" cap="none" normalizeH="0" baseline="0" dirty="0" err="1" smtClean="0">
                <a:ln>
                  <a:noFill/>
                </a:ln>
                <a:solidFill>
                  <a:srgbClr val="000000"/>
                </a:solidFill>
                <a:effectLst/>
                <a:latin typeface="Calibri" pitchFamily="34" charset="0"/>
                <a:cs typeface="Arial" pitchFamily="34" charset="0"/>
              </a:rPr>
              <a:t>vert</a:t>
            </a:r>
            <a:r>
              <a:rPr kumimoji="0" lang="en-US" sz="1200" b="0" i="0" u="none" strike="noStrike" cap="none" normalizeH="0" baseline="0" dirty="0" smtClean="0">
                <a:ln>
                  <a:noFill/>
                </a:ln>
                <a:solidFill>
                  <a:srgbClr val="000000"/>
                </a:solidFill>
                <a:effectLst/>
                <a:latin typeface="Calibri" pitchFamily="34" charset="0"/>
                <a:cs typeface="Arial" pitchFamily="34" charset="0"/>
              </a:rPr>
              <a:t> &amp; invert)</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94" name="Group 93"/>
          <p:cNvGrpSpPr/>
          <p:nvPr/>
        </p:nvGrpSpPr>
        <p:grpSpPr>
          <a:xfrm>
            <a:off x="7086600" y="3019177"/>
            <a:ext cx="987425" cy="206375"/>
            <a:chOff x="7086600" y="2974976"/>
            <a:chExt cx="987425" cy="206375"/>
          </a:xfrm>
        </p:grpSpPr>
        <p:sp>
          <p:nvSpPr>
            <p:cNvPr id="95" name="Freeform 44"/>
            <p:cNvSpPr>
              <a:spLocks/>
            </p:cNvSpPr>
            <p:nvPr/>
          </p:nvSpPr>
          <p:spPr bwMode="auto">
            <a:xfrm>
              <a:off x="7086600" y="3059113"/>
              <a:ext cx="357188" cy="38100"/>
            </a:xfrm>
            <a:custGeom>
              <a:avLst/>
              <a:gdLst/>
              <a:ahLst/>
              <a:cxnLst>
                <a:cxn ang="0">
                  <a:pos x="40" y="0"/>
                </a:cxn>
                <a:cxn ang="0">
                  <a:pos x="712" y="0"/>
                </a:cxn>
                <a:cxn ang="0">
                  <a:pos x="752" y="40"/>
                </a:cxn>
                <a:cxn ang="0">
                  <a:pos x="712" y="80"/>
                </a:cxn>
                <a:cxn ang="0">
                  <a:pos x="40" y="80"/>
                </a:cxn>
                <a:cxn ang="0">
                  <a:pos x="0" y="40"/>
                </a:cxn>
                <a:cxn ang="0">
                  <a:pos x="40" y="0"/>
                </a:cxn>
              </a:cxnLst>
              <a:rect l="0" t="0" r="r" b="b"/>
              <a:pathLst>
                <a:path w="752" h="80">
                  <a:moveTo>
                    <a:pt x="40" y="0"/>
                  </a:moveTo>
                  <a:lnTo>
                    <a:pt x="712" y="0"/>
                  </a:lnTo>
                  <a:cubicBezTo>
                    <a:pt x="735" y="0"/>
                    <a:pt x="752" y="18"/>
                    <a:pt x="752" y="40"/>
                  </a:cubicBezTo>
                  <a:cubicBezTo>
                    <a:pt x="752" y="63"/>
                    <a:pt x="735" y="80"/>
                    <a:pt x="712" y="80"/>
                  </a:cubicBezTo>
                  <a:lnTo>
                    <a:pt x="40" y="80"/>
                  </a:lnTo>
                  <a:cubicBezTo>
                    <a:pt x="18" y="80"/>
                    <a:pt x="0" y="63"/>
                    <a:pt x="0" y="40"/>
                  </a:cubicBezTo>
                  <a:cubicBezTo>
                    <a:pt x="0" y="18"/>
                    <a:pt x="18" y="0"/>
                    <a:pt x="40" y="0"/>
                  </a:cubicBezTo>
                  <a:close/>
                </a:path>
              </a:pathLst>
            </a:custGeom>
            <a:solidFill>
              <a:srgbClr val="CC6600"/>
            </a:solidFill>
            <a:ln w="7938" cap="flat">
              <a:solidFill>
                <a:srgbClr val="CC66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96" name="Rectangle 45"/>
            <p:cNvSpPr>
              <a:spLocks noChangeArrowheads="1"/>
            </p:cNvSpPr>
            <p:nvPr/>
          </p:nvSpPr>
          <p:spPr bwMode="auto">
            <a:xfrm>
              <a:off x="7540625" y="2974976"/>
              <a:ext cx="533400" cy="2063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cs typeface="Arial" pitchFamily="34" charset="0"/>
                </a:rPr>
                <a:t>MA Loss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97" name="Group 96"/>
          <p:cNvGrpSpPr/>
          <p:nvPr/>
        </p:nvGrpSpPr>
        <p:grpSpPr>
          <a:xfrm>
            <a:off x="7086600" y="3295154"/>
            <a:ext cx="1039813" cy="204787"/>
            <a:chOff x="7086600" y="3205163"/>
            <a:chExt cx="1039813" cy="204787"/>
          </a:xfrm>
        </p:grpSpPr>
        <p:sp>
          <p:nvSpPr>
            <p:cNvPr id="98" name="Freeform 46"/>
            <p:cNvSpPr>
              <a:spLocks/>
            </p:cNvSpPr>
            <p:nvPr/>
          </p:nvSpPr>
          <p:spPr bwMode="auto">
            <a:xfrm>
              <a:off x="7086600" y="3288506"/>
              <a:ext cx="357188" cy="38100"/>
            </a:xfrm>
            <a:custGeom>
              <a:avLst/>
              <a:gdLst/>
              <a:ahLst/>
              <a:cxnLst>
                <a:cxn ang="0">
                  <a:pos x="40" y="0"/>
                </a:cxn>
                <a:cxn ang="0">
                  <a:pos x="712" y="0"/>
                </a:cxn>
                <a:cxn ang="0">
                  <a:pos x="752" y="40"/>
                </a:cxn>
                <a:cxn ang="0">
                  <a:pos x="712" y="80"/>
                </a:cxn>
                <a:cxn ang="0">
                  <a:pos x="40" y="80"/>
                </a:cxn>
                <a:cxn ang="0">
                  <a:pos x="0" y="40"/>
                </a:cxn>
                <a:cxn ang="0">
                  <a:pos x="40" y="0"/>
                </a:cxn>
              </a:cxnLst>
              <a:rect l="0" t="0" r="r" b="b"/>
              <a:pathLst>
                <a:path w="752" h="80">
                  <a:moveTo>
                    <a:pt x="40" y="0"/>
                  </a:moveTo>
                  <a:lnTo>
                    <a:pt x="712" y="0"/>
                  </a:lnTo>
                  <a:cubicBezTo>
                    <a:pt x="735" y="0"/>
                    <a:pt x="752" y="18"/>
                    <a:pt x="752" y="40"/>
                  </a:cubicBezTo>
                  <a:cubicBezTo>
                    <a:pt x="752" y="63"/>
                    <a:pt x="735" y="80"/>
                    <a:pt x="712" y="80"/>
                  </a:cubicBezTo>
                  <a:lnTo>
                    <a:pt x="40" y="80"/>
                  </a:lnTo>
                  <a:cubicBezTo>
                    <a:pt x="18" y="80"/>
                    <a:pt x="0" y="63"/>
                    <a:pt x="0" y="40"/>
                  </a:cubicBezTo>
                  <a:cubicBezTo>
                    <a:pt x="0" y="18"/>
                    <a:pt x="18" y="0"/>
                    <a:pt x="40" y="0"/>
                  </a:cubicBezTo>
                  <a:close/>
                </a:path>
              </a:pathLst>
            </a:custGeom>
            <a:solidFill>
              <a:srgbClr val="00CC00"/>
            </a:solidFill>
            <a:ln w="7938" cap="flat">
              <a:solidFill>
                <a:srgbClr val="00CC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99" name="Rectangle 47"/>
            <p:cNvSpPr>
              <a:spLocks noChangeArrowheads="1"/>
            </p:cNvSpPr>
            <p:nvPr/>
          </p:nvSpPr>
          <p:spPr bwMode="auto">
            <a:xfrm>
              <a:off x="7540625" y="3205163"/>
              <a:ext cx="585788" cy="2047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Calibri" pitchFamily="34" charset="0"/>
                  <a:cs typeface="Arial" pitchFamily="34" charset="0"/>
                </a:rPr>
                <a:t>SAV Loss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00" name="Group 99"/>
          <p:cNvGrpSpPr/>
          <p:nvPr/>
        </p:nvGrpSpPr>
        <p:grpSpPr>
          <a:xfrm>
            <a:off x="7086600" y="3843932"/>
            <a:ext cx="903288" cy="206375"/>
            <a:chOff x="7086600" y="3983037"/>
            <a:chExt cx="903288" cy="206375"/>
          </a:xfrm>
        </p:grpSpPr>
        <p:sp>
          <p:nvSpPr>
            <p:cNvPr id="101" name="Freeform 48"/>
            <p:cNvSpPr>
              <a:spLocks/>
            </p:cNvSpPr>
            <p:nvPr/>
          </p:nvSpPr>
          <p:spPr bwMode="auto">
            <a:xfrm>
              <a:off x="7086600" y="4067174"/>
              <a:ext cx="357188" cy="38100"/>
            </a:xfrm>
            <a:custGeom>
              <a:avLst/>
              <a:gdLst/>
              <a:ahLst/>
              <a:cxnLst>
                <a:cxn ang="0">
                  <a:pos x="40" y="0"/>
                </a:cxn>
                <a:cxn ang="0">
                  <a:pos x="712" y="0"/>
                </a:cxn>
                <a:cxn ang="0">
                  <a:pos x="752" y="40"/>
                </a:cxn>
                <a:cxn ang="0">
                  <a:pos x="712" y="80"/>
                </a:cxn>
                <a:cxn ang="0">
                  <a:pos x="40" y="80"/>
                </a:cxn>
                <a:cxn ang="0">
                  <a:pos x="0" y="40"/>
                </a:cxn>
                <a:cxn ang="0">
                  <a:pos x="40" y="0"/>
                </a:cxn>
              </a:cxnLst>
              <a:rect l="0" t="0" r="r" b="b"/>
              <a:pathLst>
                <a:path w="752" h="80">
                  <a:moveTo>
                    <a:pt x="40" y="0"/>
                  </a:moveTo>
                  <a:lnTo>
                    <a:pt x="712" y="0"/>
                  </a:lnTo>
                  <a:cubicBezTo>
                    <a:pt x="735" y="0"/>
                    <a:pt x="752" y="18"/>
                    <a:pt x="752" y="40"/>
                  </a:cubicBezTo>
                  <a:cubicBezTo>
                    <a:pt x="752" y="63"/>
                    <a:pt x="735" y="80"/>
                    <a:pt x="712" y="80"/>
                  </a:cubicBezTo>
                  <a:lnTo>
                    <a:pt x="40" y="80"/>
                  </a:lnTo>
                  <a:cubicBezTo>
                    <a:pt x="18" y="80"/>
                    <a:pt x="0" y="63"/>
                    <a:pt x="0" y="40"/>
                  </a:cubicBezTo>
                  <a:cubicBezTo>
                    <a:pt x="0" y="18"/>
                    <a:pt x="18" y="0"/>
                    <a:pt x="40" y="0"/>
                  </a:cubicBezTo>
                  <a:close/>
                </a:path>
              </a:pathLst>
            </a:custGeom>
            <a:solidFill>
              <a:srgbClr val="FF0000"/>
            </a:solidFill>
            <a:ln w="7938"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02" name="Rectangle 49"/>
            <p:cNvSpPr>
              <a:spLocks noChangeArrowheads="1"/>
            </p:cNvSpPr>
            <p:nvPr/>
          </p:nvSpPr>
          <p:spPr bwMode="auto">
            <a:xfrm>
              <a:off x="7540625" y="3983037"/>
              <a:ext cx="449263" cy="2063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Calibri" pitchFamily="34" charset="0"/>
                  <a:cs typeface="Arial" pitchFamily="34" charset="0"/>
                </a:rPr>
                <a:t>Temp+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03" name="Group 102"/>
          <p:cNvGrpSpPr/>
          <p:nvPr/>
        </p:nvGrpSpPr>
        <p:grpSpPr>
          <a:xfrm>
            <a:off x="7086600" y="3569543"/>
            <a:ext cx="849313" cy="204787"/>
            <a:chOff x="7086600" y="3733799"/>
            <a:chExt cx="849313" cy="204787"/>
          </a:xfrm>
        </p:grpSpPr>
        <p:sp>
          <p:nvSpPr>
            <p:cNvPr id="104" name="Freeform 52"/>
            <p:cNvSpPr>
              <a:spLocks noEditPoints="1"/>
            </p:cNvSpPr>
            <p:nvPr/>
          </p:nvSpPr>
          <p:spPr bwMode="auto">
            <a:xfrm>
              <a:off x="7086600" y="3817142"/>
              <a:ext cx="357188" cy="38100"/>
            </a:xfrm>
            <a:custGeom>
              <a:avLst/>
              <a:gdLst/>
              <a:ahLst/>
              <a:cxnLst>
                <a:cxn ang="0">
                  <a:pos x="40" y="0"/>
                </a:cxn>
                <a:cxn ang="0">
                  <a:pos x="200" y="0"/>
                </a:cxn>
                <a:cxn ang="0">
                  <a:pos x="240" y="40"/>
                </a:cxn>
                <a:cxn ang="0">
                  <a:pos x="200" y="80"/>
                </a:cxn>
                <a:cxn ang="0">
                  <a:pos x="40" y="80"/>
                </a:cxn>
                <a:cxn ang="0">
                  <a:pos x="0" y="40"/>
                </a:cxn>
                <a:cxn ang="0">
                  <a:pos x="40" y="0"/>
                </a:cxn>
                <a:cxn ang="0">
                  <a:pos x="360" y="0"/>
                </a:cxn>
                <a:cxn ang="0">
                  <a:pos x="520" y="0"/>
                </a:cxn>
                <a:cxn ang="0">
                  <a:pos x="560" y="40"/>
                </a:cxn>
                <a:cxn ang="0">
                  <a:pos x="520" y="80"/>
                </a:cxn>
                <a:cxn ang="0">
                  <a:pos x="360" y="80"/>
                </a:cxn>
                <a:cxn ang="0">
                  <a:pos x="320" y="40"/>
                </a:cxn>
                <a:cxn ang="0">
                  <a:pos x="360" y="0"/>
                </a:cxn>
                <a:cxn ang="0">
                  <a:pos x="680" y="0"/>
                </a:cxn>
                <a:cxn ang="0">
                  <a:pos x="712" y="0"/>
                </a:cxn>
                <a:cxn ang="0">
                  <a:pos x="752" y="40"/>
                </a:cxn>
                <a:cxn ang="0">
                  <a:pos x="712" y="80"/>
                </a:cxn>
                <a:cxn ang="0">
                  <a:pos x="680" y="80"/>
                </a:cxn>
                <a:cxn ang="0">
                  <a:pos x="640" y="40"/>
                </a:cxn>
                <a:cxn ang="0">
                  <a:pos x="680" y="0"/>
                </a:cxn>
              </a:cxnLst>
              <a:rect l="0" t="0" r="r" b="b"/>
              <a:pathLst>
                <a:path w="752" h="80">
                  <a:moveTo>
                    <a:pt x="40" y="0"/>
                  </a:moveTo>
                  <a:lnTo>
                    <a:pt x="200" y="0"/>
                  </a:lnTo>
                  <a:cubicBezTo>
                    <a:pt x="223" y="0"/>
                    <a:pt x="240" y="18"/>
                    <a:pt x="240" y="40"/>
                  </a:cubicBezTo>
                  <a:cubicBezTo>
                    <a:pt x="240" y="63"/>
                    <a:pt x="223" y="80"/>
                    <a:pt x="200" y="80"/>
                  </a:cubicBezTo>
                  <a:lnTo>
                    <a:pt x="40" y="80"/>
                  </a:lnTo>
                  <a:cubicBezTo>
                    <a:pt x="18" y="80"/>
                    <a:pt x="0" y="63"/>
                    <a:pt x="0" y="40"/>
                  </a:cubicBezTo>
                  <a:cubicBezTo>
                    <a:pt x="0" y="18"/>
                    <a:pt x="18" y="0"/>
                    <a:pt x="40" y="0"/>
                  </a:cubicBezTo>
                  <a:close/>
                  <a:moveTo>
                    <a:pt x="360" y="0"/>
                  </a:moveTo>
                  <a:lnTo>
                    <a:pt x="520" y="0"/>
                  </a:lnTo>
                  <a:cubicBezTo>
                    <a:pt x="543" y="0"/>
                    <a:pt x="560" y="18"/>
                    <a:pt x="560" y="40"/>
                  </a:cubicBezTo>
                  <a:cubicBezTo>
                    <a:pt x="560" y="63"/>
                    <a:pt x="543" y="80"/>
                    <a:pt x="520" y="80"/>
                  </a:cubicBezTo>
                  <a:lnTo>
                    <a:pt x="360" y="80"/>
                  </a:lnTo>
                  <a:cubicBezTo>
                    <a:pt x="338" y="80"/>
                    <a:pt x="320" y="63"/>
                    <a:pt x="320" y="40"/>
                  </a:cubicBezTo>
                  <a:cubicBezTo>
                    <a:pt x="320" y="18"/>
                    <a:pt x="338" y="0"/>
                    <a:pt x="360" y="0"/>
                  </a:cubicBezTo>
                  <a:close/>
                  <a:moveTo>
                    <a:pt x="680" y="0"/>
                  </a:moveTo>
                  <a:lnTo>
                    <a:pt x="712" y="0"/>
                  </a:lnTo>
                  <a:cubicBezTo>
                    <a:pt x="735" y="0"/>
                    <a:pt x="752" y="18"/>
                    <a:pt x="752" y="40"/>
                  </a:cubicBezTo>
                  <a:cubicBezTo>
                    <a:pt x="752" y="63"/>
                    <a:pt x="735" y="80"/>
                    <a:pt x="712" y="80"/>
                  </a:cubicBezTo>
                  <a:lnTo>
                    <a:pt x="680" y="80"/>
                  </a:lnTo>
                  <a:cubicBezTo>
                    <a:pt x="658" y="80"/>
                    <a:pt x="640" y="63"/>
                    <a:pt x="640" y="40"/>
                  </a:cubicBezTo>
                  <a:cubicBezTo>
                    <a:pt x="640" y="18"/>
                    <a:pt x="658" y="0"/>
                    <a:pt x="680" y="0"/>
                  </a:cubicBezTo>
                  <a:close/>
                </a:path>
              </a:pathLst>
            </a:custGeom>
            <a:solidFill>
              <a:srgbClr val="558ED5"/>
            </a:solidFill>
            <a:ln w="7938" cap="flat">
              <a:solidFill>
                <a:srgbClr val="558ED5"/>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05" name="Rectangle 53"/>
            <p:cNvSpPr>
              <a:spLocks noChangeArrowheads="1"/>
            </p:cNvSpPr>
            <p:nvPr/>
          </p:nvSpPr>
          <p:spPr bwMode="auto">
            <a:xfrm>
              <a:off x="7540625" y="3733799"/>
              <a:ext cx="395288" cy="2047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Calibri" pitchFamily="34" charset="0"/>
                  <a:cs typeface="Arial" pitchFamily="34" charset="0"/>
                </a:rPr>
                <a:t>TMDL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06" name="Group 105"/>
          <p:cNvGrpSpPr/>
          <p:nvPr/>
        </p:nvGrpSpPr>
        <p:grpSpPr>
          <a:xfrm>
            <a:off x="7086600" y="4119909"/>
            <a:ext cx="1401400" cy="153888"/>
            <a:chOff x="7086600" y="4741006"/>
            <a:chExt cx="1401400" cy="153888"/>
          </a:xfrm>
        </p:grpSpPr>
        <p:sp>
          <p:nvSpPr>
            <p:cNvPr id="107" name="Freeform 60"/>
            <p:cNvSpPr>
              <a:spLocks noEditPoints="1"/>
            </p:cNvSpPr>
            <p:nvPr/>
          </p:nvSpPr>
          <p:spPr bwMode="auto">
            <a:xfrm>
              <a:off x="7086600" y="4795725"/>
              <a:ext cx="319088" cy="44450"/>
            </a:xfrm>
            <a:custGeom>
              <a:avLst/>
              <a:gdLst/>
              <a:ahLst/>
              <a:cxnLst>
                <a:cxn ang="0">
                  <a:pos x="48" y="0"/>
                </a:cxn>
                <a:cxn ang="0">
                  <a:pos x="49" y="0"/>
                </a:cxn>
                <a:cxn ang="0">
                  <a:pos x="97" y="48"/>
                </a:cxn>
                <a:cxn ang="0">
                  <a:pos x="49" y="96"/>
                </a:cxn>
                <a:cxn ang="0">
                  <a:pos x="48" y="96"/>
                </a:cxn>
                <a:cxn ang="0">
                  <a:pos x="0" y="48"/>
                </a:cxn>
                <a:cxn ang="0">
                  <a:pos x="48" y="0"/>
                </a:cxn>
                <a:cxn ang="0">
                  <a:pos x="241" y="0"/>
                </a:cxn>
                <a:cxn ang="0">
                  <a:pos x="241" y="0"/>
                </a:cxn>
                <a:cxn ang="0">
                  <a:pos x="289" y="48"/>
                </a:cxn>
                <a:cxn ang="0">
                  <a:pos x="241" y="96"/>
                </a:cxn>
                <a:cxn ang="0">
                  <a:pos x="241" y="96"/>
                </a:cxn>
                <a:cxn ang="0">
                  <a:pos x="193" y="48"/>
                </a:cxn>
                <a:cxn ang="0">
                  <a:pos x="241" y="0"/>
                </a:cxn>
                <a:cxn ang="0">
                  <a:pos x="433" y="0"/>
                </a:cxn>
                <a:cxn ang="0">
                  <a:pos x="433" y="0"/>
                </a:cxn>
                <a:cxn ang="0">
                  <a:pos x="481" y="48"/>
                </a:cxn>
                <a:cxn ang="0">
                  <a:pos x="433" y="96"/>
                </a:cxn>
                <a:cxn ang="0">
                  <a:pos x="433" y="96"/>
                </a:cxn>
                <a:cxn ang="0">
                  <a:pos x="385" y="48"/>
                </a:cxn>
                <a:cxn ang="0">
                  <a:pos x="433" y="0"/>
                </a:cxn>
                <a:cxn ang="0">
                  <a:pos x="625" y="0"/>
                </a:cxn>
                <a:cxn ang="0">
                  <a:pos x="625" y="0"/>
                </a:cxn>
                <a:cxn ang="0">
                  <a:pos x="673" y="48"/>
                </a:cxn>
                <a:cxn ang="0">
                  <a:pos x="625" y="96"/>
                </a:cxn>
                <a:cxn ang="0">
                  <a:pos x="625" y="96"/>
                </a:cxn>
                <a:cxn ang="0">
                  <a:pos x="577" y="48"/>
                </a:cxn>
                <a:cxn ang="0">
                  <a:pos x="625" y="0"/>
                </a:cxn>
              </a:cxnLst>
              <a:rect l="0" t="0" r="r" b="b"/>
              <a:pathLst>
                <a:path w="673" h="96">
                  <a:moveTo>
                    <a:pt x="48" y="0"/>
                  </a:moveTo>
                  <a:lnTo>
                    <a:pt x="49" y="0"/>
                  </a:lnTo>
                  <a:cubicBezTo>
                    <a:pt x="75" y="0"/>
                    <a:pt x="97" y="22"/>
                    <a:pt x="97" y="48"/>
                  </a:cubicBezTo>
                  <a:cubicBezTo>
                    <a:pt x="97" y="75"/>
                    <a:pt x="75" y="96"/>
                    <a:pt x="49" y="96"/>
                  </a:cubicBezTo>
                  <a:lnTo>
                    <a:pt x="48" y="96"/>
                  </a:lnTo>
                  <a:cubicBezTo>
                    <a:pt x="22" y="96"/>
                    <a:pt x="0" y="75"/>
                    <a:pt x="0" y="48"/>
                  </a:cubicBezTo>
                  <a:cubicBezTo>
                    <a:pt x="0" y="22"/>
                    <a:pt x="22" y="0"/>
                    <a:pt x="48" y="0"/>
                  </a:cubicBezTo>
                  <a:close/>
                  <a:moveTo>
                    <a:pt x="241" y="0"/>
                  </a:moveTo>
                  <a:lnTo>
                    <a:pt x="241" y="0"/>
                  </a:lnTo>
                  <a:cubicBezTo>
                    <a:pt x="267" y="0"/>
                    <a:pt x="289" y="22"/>
                    <a:pt x="289" y="48"/>
                  </a:cubicBezTo>
                  <a:cubicBezTo>
                    <a:pt x="289" y="75"/>
                    <a:pt x="267" y="96"/>
                    <a:pt x="241" y="96"/>
                  </a:cubicBezTo>
                  <a:lnTo>
                    <a:pt x="241" y="96"/>
                  </a:lnTo>
                  <a:cubicBezTo>
                    <a:pt x="214" y="96"/>
                    <a:pt x="193" y="75"/>
                    <a:pt x="193" y="48"/>
                  </a:cubicBezTo>
                  <a:cubicBezTo>
                    <a:pt x="193" y="22"/>
                    <a:pt x="214" y="0"/>
                    <a:pt x="241" y="0"/>
                  </a:cubicBezTo>
                  <a:close/>
                  <a:moveTo>
                    <a:pt x="433" y="0"/>
                  </a:moveTo>
                  <a:lnTo>
                    <a:pt x="433" y="0"/>
                  </a:lnTo>
                  <a:cubicBezTo>
                    <a:pt x="459" y="0"/>
                    <a:pt x="481" y="22"/>
                    <a:pt x="481" y="48"/>
                  </a:cubicBezTo>
                  <a:cubicBezTo>
                    <a:pt x="481" y="75"/>
                    <a:pt x="459" y="96"/>
                    <a:pt x="433" y="96"/>
                  </a:cubicBezTo>
                  <a:lnTo>
                    <a:pt x="433" y="96"/>
                  </a:lnTo>
                  <a:cubicBezTo>
                    <a:pt x="406" y="96"/>
                    <a:pt x="385" y="75"/>
                    <a:pt x="385" y="48"/>
                  </a:cubicBezTo>
                  <a:cubicBezTo>
                    <a:pt x="385" y="22"/>
                    <a:pt x="406" y="0"/>
                    <a:pt x="433" y="0"/>
                  </a:cubicBezTo>
                  <a:close/>
                  <a:moveTo>
                    <a:pt x="625" y="0"/>
                  </a:moveTo>
                  <a:lnTo>
                    <a:pt x="625" y="0"/>
                  </a:lnTo>
                  <a:cubicBezTo>
                    <a:pt x="651" y="0"/>
                    <a:pt x="673" y="22"/>
                    <a:pt x="673" y="48"/>
                  </a:cubicBezTo>
                  <a:cubicBezTo>
                    <a:pt x="673" y="75"/>
                    <a:pt x="651" y="96"/>
                    <a:pt x="625" y="96"/>
                  </a:cubicBezTo>
                  <a:lnTo>
                    <a:pt x="625" y="96"/>
                  </a:lnTo>
                  <a:cubicBezTo>
                    <a:pt x="598" y="96"/>
                    <a:pt x="577" y="75"/>
                    <a:pt x="577" y="48"/>
                  </a:cubicBezTo>
                  <a:cubicBezTo>
                    <a:pt x="577" y="22"/>
                    <a:pt x="598" y="0"/>
                    <a:pt x="625" y="0"/>
                  </a:cubicBezTo>
                  <a:close/>
                </a:path>
              </a:pathLst>
            </a:custGeom>
            <a:solidFill>
              <a:srgbClr val="FF00FF"/>
            </a:solidFill>
            <a:ln w="7938" cap="flat">
              <a:solidFill>
                <a:srgbClr val="FF00FF"/>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08" name="Rectangle 61"/>
            <p:cNvSpPr>
              <a:spLocks noChangeArrowheads="1"/>
            </p:cNvSpPr>
            <p:nvPr/>
          </p:nvSpPr>
          <p:spPr bwMode="auto">
            <a:xfrm>
              <a:off x="7540625" y="4741006"/>
              <a:ext cx="947375"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Calibri" pitchFamily="34" charset="0"/>
                  <a:cs typeface="Arial" pitchFamily="34" charset="0"/>
                </a:rPr>
                <a:t>Temp+,</a:t>
              </a:r>
              <a:r>
                <a:rPr kumimoji="0" lang="en-US" sz="1000" b="0" i="0" u="none" strike="noStrike" cap="none" normalizeH="0" dirty="0" smtClean="0">
                  <a:ln>
                    <a:noFill/>
                  </a:ln>
                  <a:solidFill>
                    <a:srgbClr val="000000"/>
                  </a:solidFill>
                  <a:effectLst/>
                  <a:latin typeface="Calibri" pitchFamily="34" charset="0"/>
                  <a:cs typeface="Arial" pitchFamily="34" charset="0"/>
                </a:rPr>
                <a:t> M</a:t>
              </a:r>
              <a:r>
                <a:rPr kumimoji="0" lang="en-US" sz="1000" b="0" i="0" u="none" strike="noStrike" cap="none" normalizeH="0" baseline="0" dirty="0" smtClean="0">
                  <a:ln>
                    <a:noFill/>
                  </a:ln>
                  <a:solidFill>
                    <a:srgbClr val="000000"/>
                  </a:solidFill>
                  <a:effectLst/>
                  <a:latin typeface="Calibri" pitchFamily="34" charset="0"/>
                  <a:cs typeface="Arial" pitchFamily="34" charset="0"/>
                </a:rPr>
                <a:t>A-,</a:t>
              </a:r>
              <a:r>
                <a:rPr kumimoji="0" lang="en-US" sz="1000" b="0" i="0" u="none" strike="noStrike" cap="none" normalizeH="0" dirty="0" smtClean="0">
                  <a:ln>
                    <a:noFill/>
                  </a:ln>
                  <a:solidFill>
                    <a:srgbClr val="000000"/>
                  </a:solidFill>
                  <a:effectLst/>
                  <a:latin typeface="Calibri" pitchFamily="34" charset="0"/>
                  <a:cs typeface="Arial" pitchFamily="34" charset="0"/>
                </a:rPr>
                <a:t> SAV-</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09" name="Group 108"/>
          <p:cNvGrpSpPr/>
          <p:nvPr/>
        </p:nvGrpSpPr>
        <p:grpSpPr>
          <a:xfrm>
            <a:off x="7086600" y="4343400"/>
            <a:ext cx="1805357" cy="153888"/>
            <a:chOff x="7086600" y="5373874"/>
            <a:chExt cx="1805357" cy="153888"/>
          </a:xfrm>
        </p:grpSpPr>
        <p:sp>
          <p:nvSpPr>
            <p:cNvPr id="110" name="Freeform 72"/>
            <p:cNvSpPr>
              <a:spLocks noEditPoints="1"/>
            </p:cNvSpPr>
            <p:nvPr/>
          </p:nvSpPr>
          <p:spPr bwMode="auto">
            <a:xfrm>
              <a:off x="7086600" y="5431768"/>
              <a:ext cx="357188" cy="38100"/>
            </a:xfrm>
            <a:custGeom>
              <a:avLst/>
              <a:gdLst/>
              <a:ahLst/>
              <a:cxnLst>
                <a:cxn ang="0">
                  <a:pos x="40" y="0"/>
                </a:cxn>
                <a:cxn ang="0">
                  <a:pos x="200" y="0"/>
                </a:cxn>
                <a:cxn ang="0">
                  <a:pos x="240" y="40"/>
                </a:cxn>
                <a:cxn ang="0">
                  <a:pos x="200" y="80"/>
                </a:cxn>
                <a:cxn ang="0">
                  <a:pos x="40" y="80"/>
                </a:cxn>
                <a:cxn ang="0">
                  <a:pos x="0" y="40"/>
                </a:cxn>
                <a:cxn ang="0">
                  <a:pos x="40" y="0"/>
                </a:cxn>
                <a:cxn ang="0">
                  <a:pos x="360" y="0"/>
                </a:cxn>
                <a:cxn ang="0">
                  <a:pos x="520" y="0"/>
                </a:cxn>
                <a:cxn ang="0">
                  <a:pos x="560" y="40"/>
                </a:cxn>
                <a:cxn ang="0">
                  <a:pos x="520" y="80"/>
                </a:cxn>
                <a:cxn ang="0">
                  <a:pos x="360" y="80"/>
                </a:cxn>
                <a:cxn ang="0">
                  <a:pos x="320" y="40"/>
                </a:cxn>
                <a:cxn ang="0">
                  <a:pos x="360" y="0"/>
                </a:cxn>
                <a:cxn ang="0">
                  <a:pos x="680" y="0"/>
                </a:cxn>
                <a:cxn ang="0">
                  <a:pos x="712" y="0"/>
                </a:cxn>
                <a:cxn ang="0">
                  <a:pos x="752" y="40"/>
                </a:cxn>
                <a:cxn ang="0">
                  <a:pos x="712" y="80"/>
                </a:cxn>
                <a:cxn ang="0">
                  <a:pos x="680" y="80"/>
                </a:cxn>
                <a:cxn ang="0">
                  <a:pos x="640" y="40"/>
                </a:cxn>
                <a:cxn ang="0">
                  <a:pos x="680" y="0"/>
                </a:cxn>
              </a:cxnLst>
              <a:rect l="0" t="0" r="r" b="b"/>
              <a:pathLst>
                <a:path w="752" h="80">
                  <a:moveTo>
                    <a:pt x="40" y="0"/>
                  </a:moveTo>
                  <a:lnTo>
                    <a:pt x="200" y="0"/>
                  </a:lnTo>
                  <a:cubicBezTo>
                    <a:pt x="223" y="0"/>
                    <a:pt x="240" y="18"/>
                    <a:pt x="240" y="40"/>
                  </a:cubicBezTo>
                  <a:cubicBezTo>
                    <a:pt x="240" y="63"/>
                    <a:pt x="223" y="80"/>
                    <a:pt x="200" y="80"/>
                  </a:cubicBezTo>
                  <a:lnTo>
                    <a:pt x="40" y="80"/>
                  </a:lnTo>
                  <a:cubicBezTo>
                    <a:pt x="18" y="80"/>
                    <a:pt x="0" y="63"/>
                    <a:pt x="0" y="40"/>
                  </a:cubicBezTo>
                  <a:cubicBezTo>
                    <a:pt x="0" y="18"/>
                    <a:pt x="18" y="0"/>
                    <a:pt x="40" y="0"/>
                  </a:cubicBezTo>
                  <a:close/>
                  <a:moveTo>
                    <a:pt x="360" y="0"/>
                  </a:moveTo>
                  <a:lnTo>
                    <a:pt x="520" y="0"/>
                  </a:lnTo>
                  <a:cubicBezTo>
                    <a:pt x="543" y="0"/>
                    <a:pt x="560" y="18"/>
                    <a:pt x="560" y="40"/>
                  </a:cubicBezTo>
                  <a:cubicBezTo>
                    <a:pt x="560" y="63"/>
                    <a:pt x="543" y="80"/>
                    <a:pt x="520" y="80"/>
                  </a:cubicBezTo>
                  <a:lnTo>
                    <a:pt x="360" y="80"/>
                  </a:lnTo>
                  <a:cubicBezTo>
                    <a:pt x="338" y="80"/>
                    <a:pt x="320" y="63"/>
                    <a:pt x="320" y="40"/>
                  </a:cubicBezTo>
                  <a:cubicBezTo>
                    <a:pt x="320" y="18"/>
                    <a:pt x="338" y="0"/>
                    <a:pt x="360" y="0"/>
                  </a:cubicBezTo>
                  <a:close/>
                  <a:moveTo>
                    <a:pt x="680" y="0"/>
                  </a:moveTo>
                  <a:lnTo>
                    <a:pt x="712" y="0"/>
                  </a:lnTo>
                  <a:cubicBezTo>
                    <a:pt x="735" y="0"/>
                    <a:pt x="752" y="18"/>
                    <a:pt x="752" y="40"/>
                  </a:cubicBezTo>
                  <a:cubicBezTo>
                    <a:pt x="752" y="63"/>
                    <a:pt x="735" y="80"/>
                    <a:pt x="712" y="80"/>
                  </a:cubicBezTo>
                  <a:lnTo>
                    <a:pt x="680" y="80"/>
                  </a:lnTo>
                  <a:cubicBezTo>
                    <a:pt x="658" y="80"/>
                    <a:pt x="640" y="63"/>
                    <a:pt x="640" y="40"/>
                  </a:cubicBezTo>
                  <a:cubicBezTo>
                    <a:pt x="640" y="18"/>
                    <a:pt x="658" y="0"/>
                    <a:pt x="680" y="0"/>
                  </a:cubicBezTo>
                  <a:close/>
                </a:path>
              </a:pathLst>
            </a:custGeom>
            <a:solidFill>
              <a:srgbClr val="FF00FF"/>
            </a:solidFill>
            <a:ln w="7938" cap="flat">
              <a:solidFill>
                <a:srgbClr val="FF00FF"/>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11" name="Rectangle 73"/>
            <p:cNvSpPr>
              <a:spLocks noChangeArrowheads="1"/>
            </p:cNvSpPr>
            <p:nvPr/>
          </p:nvSpPr>
          <p:spPr bwMode="auto">
            <a:xfrm>
              <a:off x="7540625" y="5373874"/>
              <a:ext cx="1351332"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Calibri" pitchFamily="34" charset="0"/>
                  <a:cs typeface="Arial" pitchFamily="34" charset="0"/>
                </a:rPr>
                <a:t>Temp+,</a:t>
              </a:r>
              <a:r>
                <a:rPr kumimoji="0" lang="en-US" sz="1000" b="0" i="0" u="none" strike="noStrike" cap="none" normalizeH="0" dirty="0" smtClean="0">
                  <a:ln>
                    <a:noFill/>
                  </a:ln>
                  <a:solidFill>
                    <a:srgbClr val="000000"/>
                  </a:solidFill>
                  <a:effectLst/>
                  <a:latin typeface="Calibri" pitchFamily="34" charset="0"/>
                  <a:cs typeface="Arial" pitchFamily="34" charset="0"/>
                </a:rPr>
                <a:t> </a:t>
              </a:r>
              <a:r>
                <a:rPr kumimoji="0" lang="en-US" sz="1000" b="0" i="0" u="none" strike="noStrike" cap="none" normalizeH="0" baseline="0" dirty="0" smtClean="0">
                  <a:ln>
                    <a:noFill/>
                  </a:ln>
                  <a:solidFill>
                    <a:srgbClr val="000000"/>
                  </a:solidFill>
                  <a:effectLst/>
                  <a:latin typeface="Calibri" pitchFamily="34" charset="0"/>
                  <a:cs typeface="Arial" pitchFamily="34" charset="0"/>
                </a:rPr>
                <a:t>MA-, SAV-, TMDL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12" name="Group 111"/>
          <p:cNvGrpSpPr/>
          <p:nvPr/>
        </p:nvGrpSpPr>
        <p:grpSpPr>
          <a:xfrm>
            <a:off x="7086600" y="2743200"/>
            <a:ext cx="949325" cy="206375"/>
            <a:chOff x="7086600" y="2743200"/>
            <a:chExt cx="949325" cy="206375"/>
          </a:xfrm>
        </p:grpSpPr>
        <p:sp>
          <p:nvSpPr>
            <p:cNvPr id="113" name="Rectangle 55"/>
            <p:cNvSpPr>
              <a:spLocks noChangeArrowheads="1"/>
            </p:cNvSpPr>
            <p:nvPr/>
          </p:nvSpPr>
          <p:spPr bwMode="auto">
            <a:xfrm>
              <a:off x="7540625" y="2743200"/>
              <a:ext cx="495300" cy="2063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Calibri" pitchFamily="34" charset="0"/>
                  <a:cs typeface="Arial" pitchFamily="34" charset="0"/>
                </a:rPr>
                <a:t>Current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14" name="Group 88"/>
            <p:cNvGrpSpPr/>
            <p:nvPr/>
          </p:nvGrpSpPr>
          <p:grpSpPr>
            <a:xfrm>
              <a:off x="7086600" y="2823369"/>
              <a:ext cx="357188" cy="46037"/>
              <a:chOff x="7086600" y="2800350"/>
              <a:chExt cx="357188" cy="46037"/>
            </a:xfrm>
          </p:grpSpPr>
          <p:sp>
            <p:nvSpPr>
              <p:cNvPr id="115" name="Freeform 54"/>
              <p:cNvSpPr>
                <a:spLocks/>
              </p:cNvSpPr>
              <p:nvPr/>
            </p:nvSpPr>
            <p:spPr bwMode="auto">
              <a:xfrm>
                <a:off x="7086600" y="2800350"/>
                <a:ext cx="155448" cy="46037"/>
              </a:xfrm>
              <a:custGeom>
                <a:avLst/>
                <a:gdLst/>
                <a:ahLst/>
                <a:cxnLst>
                  <a:cxn ang="0">
                    <a:pos x="48" y="0"/>
                  </a:cxn>
                  <a:cxn ang="0">
                    <a:pos x="336" y="0"/>
                  </a:cxn>
                  <a:cxn ang="0">
                    <a:pos x="384" y="48"/>
                  </a:cxn>
                  <a:cxn ang="0">
                    <a:pos x="336" y="96"/>
                  </a:cxn>
                  <a:cxn ang="0">
                    <a:pos x="48" y="96"/>
                  </a:cxn>
                  <a:cxn ang="0">
                    <a:pos x="0" y="48"/>
                  </a:cxn>
                  <a:cxn ang="0">
                    <a:pos x="48" y="0"/>
                  </a:cxn>
                </a:cxnLst>
                <a:rect l="0" t="0" r="r" b="b"/>
                <a:pathLst>
                  <a:path w="384" h="96">
                    <a:moveTo>
                      <a:pt x="48" y="0"/>
                    </a:moveTo>
                    <a:lnTo>
                      <a:pt x="336" y="0"/>
                    </a:lnTo>
                    <a:cubicBezTo>
                      <a:pt x="363" y="0"/>
                      <a:pt x="384" y="22"/>
                      <a:pt x="384" y="48"/>
                    </a:cubicBezTo>
                    <a:cubicBezTo>
                      <a:pt x="384" y="75"/>
                      <a:pt x="363" y="96"/>
                      <a:pt x="336" y="96"/>
                    </a:cubicBezTo>
                    <a:lnTo>
                      <a:pt x="48" y="96"/>
                    </a:lnTo>
                    <a:cubicBezTo>
                      <a:pt x="22" y="96"/>
                      <a:pt x="0" y="75"/>
                      <a:pt x="0" y="48"/>
                    </a:cubicBezTo>
                    <a:cubicBezTo>
                      <a:pt x="0" y="22"/>
                      <a:pt x="22" y="0"/>
                      <a:pt x="48" y="0"/>
                    </a:cubicBezTo>
                    <a:close/>
                  </a:path>
                </a:pathLst>
              </a:custGeom>
              <a:solidFill>
                <a:srgbClr val="000000"/>
              </a:solidFill>
              <a:ln w="793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54"/>
              <p:cNvSpPr>
                <a:spLocks/>
              </p:cNvSpPr>
              <p:nvPr/>
            </p:nvSpPr>
            <p:spPr bwMode="auto">
              <a:xfrm>
                <a:off x="7288340" y="2800350"/>
                <a:ext cx="155448" cy="46037"/>
              </a:xfrm>
              <a:custGeom>
                <a:avLst/>
                <a:gdLst/>
                <a:ahLst/>
                <a:cxnLst>
                  <a:cxn ang="0">
                    <a:pos x="48" y="0"/>
                  </a:cxn>
                  <a:cxn ang="0">
                    <a:pos x="336" y="0"/>
                  </a:cxn>
                  <a:cxn ang="0">
                    <a:pos x="384" y="48"/>
                  </a:cxn>
                  <a:cxn ang="0">
                    <a:pos x="336" y="96"/>
                  </a:cxn>
                  <a:cxn ang="0">
                    <a:pos x="48" y="96"/>
                  </a:cxn>
                  <a:cxn ang="0">
                    <a:pos x="0" y="48"/>
                  </a:cxn>
                  <a:cxn ang="0">
                    <a:pos x="48" y="0"/>
                  </a:cxn>
                </a:cxnLst>
                <a:rect l="0" t="0" r="r" b="b"/>
                <a:pathLst>
                  <a:path w="384" h="96">
                    <a:moveTo>
                      <a:pt x="48" y="0"/>
                    </a:moveTo>
                    <a:lnTo>
                      <a:pt x="336" y="0"/>
                    </a:lnTo>
                    <a:cubicBezTo>
                      <a:pt x="363" y="0"/>
                      <a:pt x="384" y="22"/>
                      <a:pt x="384" y="48"/>
                    </a:cubicBezTo>
                    <a:cubicBezTo>
                      <a:pt x="384" y="75"/>
                      <a:pt x="363" y="96"/>
                      <a:pt x="336" y="96"/>
                    </a:cubicBezTo>
                    <a:lnTo>
                      <a:pt x="48" y="96"/>
                    </a:lnTo>
                    <a:cubicBezTo>
                      <a:pt x="22" y="96"/>
                      <a:pt x="0" y="75"/>
                      <a:pt x="0" y="48"/>
                    </a:cubicBezTo>
                    <a:cubicBezTo>
                      <a:pt x="0" y="22"/>
                      <a:pt x="22" y="0"/>
                      <a:pt x="48" y="0"/>
                    </a:cubicBezTo>
                    <a:close/>
                  </a:path>
                </a:pathLst>
              </a:custGeom>
              <a:solidFill>
                <a:srgbClr val="000000"/>
              </a:solidFill>
              <a:ln w="793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58" name="Freeform 10"/>
          <p:cNvSpPr>
            <a:spLocks/>
          </p:cNvSpPr>
          <p:nvPr/>
        </p:nvSpPr>
        <p:spPr bwMode="auto">
          <a:xfrm>
            <a:off x="2473325" y="2606675"/>
            <a:ext cx="2576513" cy="2425700"/>
          </a:xfrm>
          <a:custGeom>
            <a:avLst/>
            <a:gdLst/>
            <a:ahLst/>
            <a:cxnLst>
              <a:cxn ang="0">
                <a:pos x="682" y="629"/>
              </a:cxn>
              <a:cxn ang="0">
                <a:pos x="2298" y="5"/>
              </a:cxn>
              <a:cxn ang="0">
                <a:pos x="2337" y="11"/>
              </a:cxn>
              <a:cxn ang="0">
                <a:pos x="3633" y="1035"/>
              </a:cxn>
              <a:cxn ang="0">
                <a:pos x="3628" y="1032"/>
              </a:cxn>
              <a:cxn ang="0">
                <a:pos x="5388" y="2024"/>
              </a:cxn>
              <a:cxn ang="0">
                <a:pos x="5407" y="2050"/>
              </a:cxn>
              <a:cxn ang="0">
                <a:pos x="5401" y="2082"/>
              </a:cxn>
              <a:cxn ang="0">
                <a:pos x="4249" y="3714"/>
              </a:cxn>
              <a:cxn ang="0">
                <a:pos x="4244" y="3720"/>
              </a:cxn>
              <a:cxn ang="0">
                <a:pos x="3124" y="4760"/>
              </a:cxn>
              <a:cxn ang="0">
                <a:pos x="3104" y="4770"/>
              </a:cxn>
              <a:cxn ang="0">
                <a:pos x="1440" y="5090"/>
              </a:cxn>
              <a:cxn ang="0">
                <a:pos x="1400" y="5074"/>
              </a:cxn>
              <a:cxn ang="0">
                <a:pos x="408" y="3714"/>
              </a:cxn>
              <a:cxn ang="0">
                <a:pos x="402" y="3701"/>
              </a:cxn>
              <a:cxn ang="0">
                <a:pos x="2" y="2213"/>
              </a:cxn>
              <a:cxn ang="0">
                <a:pos x="4" y="2187"/>
              </a:cxn>
              <a:cxn ang="0">
                <a:pos x="660" y="651"/>
              </a:cxn>
              <a:cxn ang="0">
                <a:pos x="712" y="630"/>
              </a:cxn>
              <a:cxn ang="0">
                <a:pos x="733" y="682"/>
              </a:cxn>
              <a:cxn ang="0">
                <a:pos x="77" y="2218"/>
              </a:cxn>
              <a:cxn ang="0">
                <a:pos x="79" y="2192"/>
              </a:cxn>
              <a:cxn ang="0">
                <a:pos x="479" y="3680"/>
              </a:cxn>
              <a:cxn ang="0">
                <a:pos x="473" y="3667"/>
              </a:cxn>
              <a:cxn ang="0">
                <a:pos x="1465" y="5027"/>
              </a:cxn>
              <a:cxn ang="0">
                <a:pos x="1425" y="5011"/>
              </a:cxn>
              <a:cxn ang="0">
                <a:pos x="3089" y="4691"/>
              </a:cxn>
              <a:cxn ang="0">
                <a:pos x="3069" y="4701"/>
              </a:cxn>
              <a:cxn ang="0">
                <a:pos x="4189" y="3661"/>
              </a:cxn>
              <a:cxn ang="0">
                <a:pos x="4184" y="3667"/>
              </a:cxn>
              <a:cxn ang="0">
                <a:pos x="5336" y="2035"/>
              </a:cxn>
              <a:cxn ang="0">
                <a:pos x="5349" y="2093"/>
              </a:cxn>
              <a:cxn ang="0">
                <a:pos x="3589" y="1101"/>
              </a:cxn>
              <a:cxn ang="0">
                <a:pos x="3584" y="1098"/>
              </a:cxn>
              <a:cxn ang="0">
                <a:pos x="2288" y="74"/>
              </a:cxn>
              <a:cxn ang="0">
                <a:pos x="2327" y="80"/>
              </a:cxn>
              <a:cxn ang="0">
                <a:pos x="711" y="704"/>
              </a:cxn>
              <a:cxn ang="0">
                <a:pos x="659" y="681"/>
              </a:cxn>
              <a:cxn ang="0">
                <a:pos x="682" y="629"/>
              </a:cxn>
            </a:cxnLst>
            <a:rect l="0" t="0" r="r" b="b"/>
            <a:pathLst>
              <a:path w="5410" h="5093">
                <a:moveTo>
                  <a:pt x="682" y="629"/>
                </a:moveTo>
                <a:lnTo>
                  <a:pt x="2298" y="5"/>
                </a:lnTo>
                <a:cubicBezTo>
                  <a:pt x="2311" y="0"/>
                  <a:pt x="2326" y="2"/>
                  <a:pt x="2337" y="11"/>
                </a:cubicBezTo>
                <a:lnTo>
                  <a:pt x="3633" y="1035"/>
                </a:lnTo>
                <a:lnTo>
                  <a:pt x="3628" y="1032"/>
                </a:lnTo>
                <a:lnTo>
                  <a:pt x="5388" y="2024"/>
                </a:lnTo>
                <a:cubicBezTo>
                  <a:pt x="5398" y="2029"/>
                  <a:pt x="5405" y="2039"/>
                  <a:pt x="5407" y="2050"/>
                </a:cubicBezTo>
                <a:cubicBezTo>
                  <a:pt x="5410" y="2061"/>
                  <a:pt x="5408" y="2072"/>
                  <a:pt x="5401" y="2082"/>
                </a:cubicBezTo>
                <a:lnTo>
                  <a:pt x="4249" y="3714"/>
                </a:lnTo>
                <a:cubicBezTo>
                  <a:pt x="4248" y="3716"/>
                  <a:pt x="4246" y="3718"/>
                  <a:pt x="4244" y="3720"/>
                </a:cubicBezTo>
                <a:lnTo>
                  <a:pt x="3124" y="4760"/>
                </a:lnTo>
                <a:cubicBezTo>
                  <a:pt x="3118" y="4765"/>
                  <a:pt x="3111" y="4768"/>
                  <a:pt x="3104" y="4770"/>
                </a:cubicBezTo>
                <a:lnTo>
                  <a:pt x="1440" y="5090"/>
                </a:lnTo>
                <a:cubicBezTo>
                  <a:pt x="1425" y="5093"/>
                  <a:pt x="1409" y="5087"/>
                  <a:pt x="1400" y="5074"/>
                </a:cubicBezTo>
                <a:lnTo>
                  <a:pt x="408" y="3714"/>
                </a:lnTo>
                <a:cubicBezTo>
                  <a:pt x="405" y="3710"/>
                  <a:pt x="403" y="3706"/>
                  <a:pt x="402" y="3701"/>
                </a:cubicBezTo>
                <a:lnTo>
                  <a:pt x="2" y="2213"/>
                </a:lnTo>
                <a:cubicBezTo>
                  <a:pt x="0" y="2204"/>
                  <a:pt x="0" y="2195"/>
                  <a:pt x="4" y="2187"/>
                </a:cubicBezTo>
                <a:lnTo>
                  <a:pt x="660" y="651"/>
                </a:lnTo>
                <a:cubicBezTo>
                  <a:pt x="668" y="630"/>
                  <a:pt x="692" y="621"/>
                  <a:pt x="712" y="630"/>
                </a:cubicBezTo>
                <a:cubicBezTo>
                  <a:pt x="732" y="638"/>
                  <a:pt x="742" y="662"/>
                  <a:pt x="733" y="682"/>
                </a:cubicBezTo>
                <a:lnTo>
                  <a:pt x="77" y="2218"/>
                </a:lnTo>
                <a:lnTo>
                  <a:pt x="79" y="2192"/>
                </a:lnTo>
                <a:lnTo>
                  <a:pt x="479" y="3680"/>
                </a:lnTo>
                <a:lnTo>
                  <a:pt x="473" y="3667"/>
                </a:lnTo>
                <a:lnTo>
                  <a:pt x="1465" y="5027"/>
                </a:lnTo>
                <a:lnTo>
                  <a:pt x="1425" y="5011"/>
                </a:lnTo>
                <a:lnTo>
                  <a:pt x="3089" y="4691"/>
                </a:lnTo>
                <a:lnTo>
                  <a:pt x="3069" y="4701"/>
                </a:lnTo>
                <a:lnTo>
                  <a:pt x="4189" y="3661"/>
                </a:lnTo>
                <a:lnTo>
                  <a:pt x="4184" y="3667"/>
                </a:lnTo>
                <a:lnTo>
                  <a:pt x="5336" y="2035"/>
                </a:lnTo>
                <a:lnTo>
                  <a:pt x="5349" y="2093"/>
                </a:lnTo>
                <a:lnTo>
                  <a:pt x="3589" y="1101"/>
                </a:lnTo>
                <a:cubicBezTo>
                  <a:pt x="3587" y="1100"/>
                  <a:pt x="3585" y="1099"/>
                  <a:pt x="3584" y="1098"/>
                </a:cubicBezTo>
                <a:lnTo>
                  <a:pt x="2288" y="74"/>
                </a:lnTo>
                <a:lnTo>
                  <a:pt x="2327" y="80"/>
                </a:lnTo>
                <a:lnTo>
                  <a:pt x="711" y="704"/>
                </a:lnTo>
                <a:cubicBezTo>
                  <a:pt x="690" y="712"/>
                  <a:pt x="667" y="701"/>
                  <a:pt x="659" y="681"/>
                </a:cubicBezTo>
                <a:cubicBezTo>
                  <a:pt x="651" y="660"/>
                  <a:pt x="661" y="637"/>
                  <a:pt x="682" y="629"/>
                </a:cubicBezTo>
                <a:close/>
              </a:path>
            </a:pathLst>
          </a:custGeom>
          <a:solidFill>
            <a:srgbClr val="CC6600"/>
          </a:solidFill>
          <a:ln w="7938" cap="flat">
            <a:solidFill>
              <a:srgbClr val="CC66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11"/>
          <p:cNvSpPr>
            <a:spLocks/>
          </p:cNvSpPr>
          <p:nvPr/>
        </p:nvSpPr>
        <p:spPr bwMode="auto">
          <a:xfrm>
            <a:off x="2290763" y="1906588"/>
            <a:ext cx="2524125" cy="3148012"/>
          </a:xfrm>
          <a:custGeom>
            <a:avLst/>
            <a:gdLst/>
            <a:ahLst/>
            <a:cxnLst>
              <a:cxn ang="0">
                <a:pos x="861" y="1885"/>
              </a:cxn>
              <a:cxn ang="0">
                <a:pos x="2669" y="13"/>
              </a:cxn>
              <a:cxn ang="0">
                <a:pos x="2700" y="1"/>
              </a:cxn>
              <a:cxn ang="0">
                <a:pos x="2730" y="17"/>
              </a:cxn>
              <a:cxn ang="0">
                <a:pos x="4298" y="2193"/>
              </a:cxn>
              <a:cxn ang="0">
                <a:pos x="5290" y="3601"/>
              </a:cxn>
              <a:cxn ang="0">
                <a:pos x="5295" y="3639"/>
              </a:cxn>
              <a:cxn ang="0">
                <a:pos x="4671" y="5207"/>
              </a:cxn>
              <a:cxn ang="0">
                <a:pos x="4664" y="5218"/>
              </a:cxn>
              <a:cxn ang="0">
                <a:pos x="3608" y="6482"/>
              </a:cxn>
              <a:cxn ang="0">
                <a:pos x="3580" y="6496"/>
              </a:cxn>
              <a:cxn ang="0">
                <a:pos x="1804" y="6608"/>
              </a:cxn>
              <a:cxn ang="0">
                <a:pos x="1774" y="6597"/>
              </a:cxn>
              <a:cxn ang="0">
                <a:pos x="494" y="5365"/>
              </a:cxn>
              <a:cxn ang="0">
                <a:pos x="483" y="5347"/>
              </a:cxn>
              <a:cxn ang="0">
                <a:pos x="3" y="3603"/>
              </a:cxn>
              <a:cxn ang="0">
                <a:pos x="6" y="3574"/>
              </a:cxn>
              <a:cxn ang="0">
                <a:pos x="854" y="1894"/>
              </a:cxn>
              <a:cxn ang="0">
                <a:pos x="907" y="1877"/>
              </a:cxn>
              <a:cxn ang="0">
                <a:pos x="925" y="1930"/>
              </a:cxn>
              <a:cxn ang="0">
                <a:pos x="77" y="3610"/>
              </a:cxn>
              <a:cxn ang="0">
                <a:pos x="80" y="3582"/>
              </a:cxn>
              <a:cxn ang="0">
                <a:pos x="560" y="5326"/>
              </a:cxn>
              <a:cxn ang="0">
                <a:pos x="549" y="5308"/>
              </a:cxn>
              <a:cxn ang="0">
                <a:pos x="1829" y="6540"/>
              </a:cxn>
              <a:cxn ang="0">
                <a:pos x="1799" y="6529"/>
              </a:cxn>
              <a:cxn ang="0">
                <a:pos x="3575" y="6417"/>
              </a:cxn>
              <a:cxn ang="0">
                <a:pos x="3547" y="6431"/>
              </a:cxn>
              <a:cxn ang="0">
                <a:pos x="4603" y="5167"/>
              </a:cxn>
              <a:cxn ang="0">
                <a:pos x="4596" y="5178"/>
              </a:cxn>
              <a:cxn ang="0">
                <a:pos x="5220" y="3610"/>
              </a:cxn>
              <a:cxn ang="0">
                <a:pos x="5225" y="3648"/>
              </a:cxn>
              <a:cxn ang="0">
                <a:pos x="4233" y="2240"/>
              </a:cxn>
              <a:cxn ang="0">
                <a:pos x="2665" y="64"/>
              </a:cxn>
              <a:cxn ang="0">
                <a:pos x="2726" y="68"/>
              </a:cxn>
              <a:cxn ang="0">
                <a:pos x="918" y="1940"/>
              </a:cxn>
              <a:cxn ang="0">
                <a:pos x="862" y="1941"/>
              </a:cxn>
              <a:cxn ang="0">
                <a:pos x="861" y="1885"/>
              </a:cxn>
            </a:cxnLst>
            <a:rect l="0" t="0" r="r" b="b"/>
            <a:pathLst>
              <a:path w="5300" h="6609">
                <a:moveTo>
                  <a:pt x="861" y="1885"/>
                </a:moveTo>
                <a:lnTo>
                  <a:pt x="2669" y="13"/>
                </a:lnTo>
                <a:cubicBezTo>
                  <a:pt x="2677" y="4"/>
                  <a:pt x="2689" y="0"/>
                  <a:pt x="2700" y="1"/>
                </a:cubicBezTo>
                <a:cubicBezTo>
                  <a:pt x="2712" y="1"/>
                  <a:pt x="2723" y="7"/>
                  <a:pt x="2730" y="17"/>
                </a:cubicBezTo>
                <a:lnTo>
                  <a:pt x="4298" y="2193"/>
                </a:lnTo>
                <a:lnTo>
                  <a:pt x="5290" y="3601"/>
                </a:lnTo>
                <a:cubicBezTo>
                  <a:pt x="5298" y="3612"/>
                  <a:pt x="5300" y="3627"/>
                  <a:pt x="5295" y="3639"/>
                </a:cubicBezTo>
                <a:lnTo>
                  <a:pt x="4671" y="5207"/>
                </a:lnTo>
                <a:cubicBezTo>
                  <a:pt x="4669" y="5211"/>
                  <a:pt x="4667" y="5215"/>
                  <a:pt x="4664" y="5218"/>
                </a:cubicBezTo>
                <a:lnTo>
                  <a:pt x="3608" y="6482"/>
                </a:lnTo>
                <a:cubicBezTo>
                  <a:pt x="3601" y="6491"/>
                  <a:pt x="3591" y="6496"/>
                  <a:pt x="3580" y="6496"/>
                </a:cubicBezTo>
                <a:lnTo>
                  <a:pt x="1804" y="6608"/>
                </a:lnTo>
                <a:cubicBezTo>
                  <a:pt x="1793" y="6609"/>
                  <a:pt x="1782" y="6605"/>
                  <a:pt x="1774" y="6597"/>
                </a:cubicBezTo>
                <a:lnTo>
                  <a:pt x="494" y="5365"/>
                </a:lnTo>
                <a:cubicBezTo>
                  <a:pt x="489" y="5360"/>
                  <a:pt x="485" y="5354"/>
                  <a:pt x="483" y="5347"/>
                </a:cubicBezTo>
                <a:lnTo>
                  <a:pt x="3" y="3603"/>
                </a:lnTo>
                <a:cubicBezTo>
                  <a:pt x="0" y="3594"/>
                  <a:pt x="1" y="3583"/>
                  <a:pt x="6" y="3574"/>
                </a:cubicBezTo>
                <a:lnTo>
                  <a:pt x="854" y="1894"/>
                </a:lnTo>
                <a:cubicBezTo>
                  <a:pt x="864" y="1875"/>
                  <a:pt x="888" y="1867"/>
                  <a:pt x="907" y="1877"/>
                </a:cubicBezTo>
                <a:cubicBezTo>
                  <a:pt x="927" y="1887"/>
                  <a:pt x="935" y="1911"/>
                  <a:pt x="925" y="1930"/>
                </a:cubicBezTo>
                <a:lnTo>
                  <a:pt x="77" y="3610"/>
                </a:lnTo>
                <a:lnTo>
                  <a:pt x="80" y="3582"/>
                </a:lnTo>
                <a:lnTo>
                  <a:pt x="560" y="5326"/>
                </a:lnTo>
                <a:lnTo>
                  <a:pt x="549" y="5308"/>
                </a:lnTo>
                <a:lnTo>
                  <a:pt x="1829" y="6540"/>
                </a:lnTo>
                <a:lnTo>
                  <a:pt x="1799" y="6529"/>
                </a:lnTo>
                <a:lnTo>
                  <a:pt x="3575" y="6417"/>
                </a:lnTo>
                <a:lnTo>
                  <a:pt x="3547" y="6431"/>
                </a:lnTo>
                <a:lnTo>
                  <a:pt x="4603" y="5167"/>
                </a:lnTo>
                <a:lnTo>
                  <a:pt x="4596" y="5178"/>
                </a:lnTo>
                <a:lnTo>
                  <a:pt x="5220" y="3610"/>
                </a:lnTo>
                <a:lnTo>
                  <a:pt x="5225" y="3648"/>
                </a:lnTo>
                <a:lnTo>
                  <a:pt x="4233" y="2240"/>
                </a:lnTo>
                <a:lnTo>
                  <a:pt x="2665" y="64"/>
                </a:lnTo>
                <a:lnTo>
                  <a:pt x="2726" y="68"/>
                </a:lnTo>
                <a:lnTo>
                  <a:pt x="918" y="1940"/>
                </a:lnTo>
                <a:cubicBezTo>
                  <a:pt x="903" y="1956"/>
                  <a:pt x="878" y="1957"/>
                  <a:pt x="862" y="1941"/>
                </a:cubicBezTo>
                <a:cubicBezTo>
                  <a:pt x="846" y="1926"/>
                  <a:pt x="845" y="1901"/>
                  <a:pt x="861" y="1885"/>
                </a:cubicBezTo>
                <a:close/>
              </a:path>
            </a:pathLst>
          </a:custGeom>
          <a:solidFill>
            <a:srgbClr val="00CC00"/>
          </a:solidFill>
          <a:ln w="7938" cap="flat">
            <a:solidFill>
              <a:srgbClr val="00CC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14"/>
          <p:cNvSpPr>
            <a:spLocks noEditPoints="1"/>
          </p:cNvSpPr>
          <p:nvPr/>
        </p:nvSpPr>
        <p:spPr bwMode="auto">
          <a:xfrm>
            <a:off x="2282825" y="2020888"/>
            <a:ext cx="2568575" cy="3009900"/>
          </a:xfrm>
          <a:custGeom>
            <a:avLst/>
            <a:gdLst/>
            <a:ahLst/>
            <a:cxnLst>
              <a:cxn ang="0">
                <a:pos x="1130" y="1953"/>
              </a:cxn>
              <a:cxn ang="0">
                <a:pos x="1328" y="1701"/>
              </a:cxn>
              <a:cxn ang="0">
                <a:pos x="1526" y="1450"/>
              </a:cxn>
              <a:cxn ang="0">
                <a:pos x="1725" y="1199"/>
              </a:cxn>
              <a:cxn ang="0">
                <a:pos x="1923" y="948"/>
              </a:cxn>
              <a:cxn ang="0">
                <a:pos x="2121" y="696"/>
              </a:cxn>
              <a:cxn ang="0">
                <a:pos x="2319" y="445"/>
              </a:cxn>
              <a:cxn ang="0">
                <a:pos x="2517" y="194"/>
              </a:cxn>
              <a:cxn ang="0">
                <a:pos x="2780" y="15"/>
              </a:cxn>
              <a:cxn ang="0">
                <a:pos x="3022" y="225"/>
              </a:cxn>
              <a:cxn ang="0">
                <a:pos x="3263" y="435"/>
              </a:cxn>
              <a:cxn ang="0">
                <a:pos x="3504" y="645"/>
              </a:cxn>
              <a:cxn ang="0">
                <a:pos x="3746" y="855"/>
              </a:cxn>
              <a:cxn ang="0">
                <a:pos x="3987" y="1065"/>
              </a:cxn>
              <a:cxn ang="0">
                <a:pos x="4228" y="1275"/>
              </a:cxn>
              <a:cxn ang="0">
                <a:pos x="4470" y="1485"/>
              </a:cxn>
              <a:cxn ang="0">
                <a:pos x="4663" y="1752"/>
              </a:cxn>
              <a:cxn ang="0">
                <a:pos x="4782" y="2050"/>
              </a:cxn>
              <a:cxn ang="0">
                <a:pos x="4901" y="2347"/>
              </a:cxn>
              <a:cxn ang="0">
                <a:pos x="5020" y="2644"/>
              </a:cxn>
              <a:cxn ang="0">
                <a:pos x="5139" y="2941"/>
              </a:cxn>
              <a:cxn ang="0">
                <a:pos x="5234" y="3387"/>
              </a:cxn>
              <a:cxn ang="0">
                <a:pos x="5289" y="3762"/>
              </a:cxn>
              <a:cxn ang="0">
                <a:pos x="5302" y="4082"/>
              </a:cxn>
              <a:cxn ang="0">
                <a:pos x="5315" y="4402"/>
              </a:cxn>
              <a:cxn ang="0">
                <a:pos x="5328" y="4722"/>
              </a:cxn>
              <a:cxn ang="0">
                <a:pos x="5341" y="5041"/>
              </a:cxn>
              <a:cxn ang="0">
                <a:pos x="5354" y="5361"/>
              </a:cxn>
              <a:cxn ang="0">
                <a:pos x="5043" y="5458"/>
              </a:cxn>
              <a:cxn ang="0">
                <a:pos x="4740" y="5560"/>
              </a:cxn>
              <a:cxn ang="0">
                <a:pos x="4436" y="5662"/>
              </a:cxn>
              <a:cxn ang="0">
                <a:pos x="4133" y="5764"/>
              </a:cxn>
              <a:cxn ang="0">
                <a:pos x="3830" y="5866"/>
              </a:cxn>
              <a:cxn ang="0">
                <a:pos x="3526" y="5968"/>
              </a:cxn>
              <a:cxn ang="0">
                <a:pos x="3213" y="6029"/>
              </a:cxn>
              <a:cxn ang="0">
                <a:pos x="2898" y="6087"/>
              </a:cxn>
              <a:cxn ang="0">
                <a:pos x="2583" y="6145"/>
              </a:cxn>
              <a:cxn ang="0">
                <a:pos x="2268" y="6202"/>
              </a:cxn>
              <a:cxn ang="0">
                <a:pos x="1954" y="6260"/>
              </a:cxn>
              <a:cxn ang="0">
                <a:pos x="1809" y="6313"/>
              </a:cxn>
              <a:cxn ang="0">
                <a:pos x="1875" y="6274"/>
              </a:cxn>
              <a:cxn ang="0">
                <a:pos x="1615" y="6110"/>
              </a:cxn>
              <a:cxn ang="0">
                <a:pos x="1364" y="5912"/>
              </a:cxn>
              <a:cxn ang="0">
                <a:pos x="1112" y="5714"/>
              </a:cxn>
              <a:cxn ang="0">
                <a:pos x="860" y="5516"/>
              </a:cxn>
              <a:cxn ang="0">
                <a:pos x="609" y="5318"/>
              </a:cxn>
              <a:cxn ang="0">
                <a:pos x="396" y="5097"/>
              </a:cxn>
              <a:cxn ang="0">
                <a:pos x="332" y="4783"/>
              </a:cxn>
              <a:cxn ang="0">
                <a:pos x="269" y="4469"/>
              </a:cxn>
              <a:cxn ang="0">
                <a:pos x="205" y="4156"/>
              </a:cxn>
              <a:cxn ang="0">
                <a:pos x="141" y="3842"/>
              </a:cxn>
              <a:cxn ang="0">
                <a:pos x="86" y="3362"/>
              </a:cxn>
              <a:cxn ang="0">
                <a:pos x="226" y="3064"/>
              </a:cxn>
              <a:cxn ang="0">
                <a:pos x="428" y="2815"/>
              </a:cxn>
              <a:cxn ang="0">
                <a:pos x="630" y="2567"/>
              </a:cxn>
              <a:cxn ang="0">
                <a:pos x="832" y="2319"/>
              </a:cxn>
              <a:cxn ang="0">
                <a:pos x="1034" y="2071"/>
              </a:cxn>
            </a:cxnLst>
            <a:rect l="0" t="0" r="r" b="b"/>
            <a:pathLst>
              <a:path w="5393" h="6323">
                <a:moveTo>
                  <a:pt x="1130" y="1953"/>
                </a:moveTo>
                <a:lnTo>
                  <a:pt x="1229" y="1827"/>
                </a:lnTo>
                <a:cubicBezTo>
                  <a:pt x="1243" y="1810"/>
                  <a:pt x="1268" y="1807"/>
                  <a:pt x="1285" y="1820"/>
                </a:cubicBezTo>
                <a:cubicBezTo>
                  <a:pt x="1303" y="1834"/>
                  <a:pt x="1306" y="1859"/>
                  <a:pt x="1292" y="1877"/>
                </a:cubicBezTo>
                <a:lnTo>
                  <a:pt x="1193" y="2002"/>
                </a:lnTo>
                <a:cubicBezTo>
                  <a:pt x="1179" y="2020"/>
                  <a:pt x="1154" y="2023"/>
                  <a:pt x="1137" y="2009"/>
                </a:cubicBezTo>
                <a:cubicBezTo>
                  <a:pt x="1119" y="1995"/>
                  <a:pt x="1116" y="1970"/>
                  <a:pt x="1130" y="1953"/>
                </a:cubicBezTo>
                <a:close/>
                <a:moveTo>
                  <a:pt x="1328" y="1701"/>
                </a:moveTo>
                <a:lnTo>
                  <a:pt x="1427" y="1576"/>
                </a:lnTo>
                <a:cubicBezTo>
                  <a:pt x="1441" y="1558"/>
                  <a:pt x="1466" y="1555"/>
                  <a:pt x="1483" y="1569"/>
                </a:cubicBezTo>
                <a:cubicBezTo>
                  <a:pt x="1501" y="1583"/>
                  <a:pt x="1504" y="1608"/>
                  <a:pt x="1490" y="1625"/>
                </a:cubicBezTo>
                <a:lnTo>
                  <a:pt x="1391" y="1751"/>
                </a:lnTo>
                <a:cubicBezTo>
                  <a:pt x="1377" y="1768"/>
                  <a:pt x="1352" y="1771"/>
                  <a:pt x="1335" y="1758"/>
                </a:cubicBezTo>
                <a:cubicBezTo>
                  <a:pt x="1318" y="1744"/>
                  <a:pt x="1315" y="1719"/>
                  <a:pt x="1328" y="1701"/>
                </a:cubicBezTo>
                <a:close/>
                <a:moveTo>
                  <a:pt x="1526" y="1450"/>
                </a:moveTo>
                <a:lnTo>
                  <a:pt x="1625" y="1325"/>
                </a:lnTo>
                <a:cubicBezTo>
                  <a:pt x="1639" y="1307"/>
                  <a:pt x="1664" y="1304"/>
                  <a:pt x="1682" y="1318"/>
                </a:cubicBezTo>
                <a:cubicBezTo>
                  <a:pt x="1699" y="1332"/>
                  <a:pt x="1702" y="1357"/>
                  <a:pt x="1688" y="1374"/>
                </a:cubicBezTo>
                <a:lnTo>
                  <a:pt x="1589" y="1500"/>
                </a:lnTo>
                <a:cubicBezTo>
                  <a:pt x="1576" y="1517"/>
                  <a:pt x="1550" y="1520"/>
                  <a:pt x="1533" y="1506"/>
                </a:cubicBezTo>
                <a:cubicBezTo>
                  <a:pt x="1516" y="1493"/>
                  <a:pt x="1513" y="1468"/>
                  <a:pt x="1526" y="1450"/>
                </a:cubicBezTo>
                <a:close/>
                <a:moveTo>
                  <a:pt x="1725" y="1199"/>
                </a:moveTo>
                <a:lnTo>
                  <a:pt x="1824" y="1073"/>
                </a:lnTo>
                <a:cubicBezTo>
                  <a:pt x="1837" y="1056"/>
                  <a:pt x="1862" y="1053"/>
                  <a:pt x="1880" y="1067"/>
                </a:cubicBezTo>
                <a:cubicBezTo>
                  <a:pt x="1897" y="1080"/>
                  <a:pt x="1900" y="1105"/>
                  <a:pt x="1886" y="1123"/>
                </a:cubicBezTo>
                <a:lnTo>
                  <a:pt x="1787" y="1248"/>
                </a:lnTo>
                <a:cubicBezTo>
                  <a:pt x="1774" y="1266"/>
                  <a:pt x="1749" y="1269"/>
                  <a:pt x="1731" y="1255"/>
                </a:cubicBezTo>
                <a:cubicBezTo>
                  <a:pt x="1714" y="1241"/>
                  <a:pt x="1711" y="1216"/>
                  <a:pt x="1725" y="1199"/>
                </a:cubicBezTo>
                <a:close/>
                <a:moveTo>
                  <a:pt x="1923" y="948"/>
                </a:moveTo>
                <a:lnTo>
                  <a:pt x="2022" y="822"/>
                </a:lnTo>
                <a:cubicBezTo>
                  <a:pt x="2035" y="805"/>
                  <a:pt x="2061" y="802"/>
                  <a:pt x="2078" y="815"/>
                </a:cubicBezTo>
                <a:cubicBezTo>
                  <a:pt x="2095" y="829"/>
                  <a:pt x="2098" y="854"/>
                  <a:pt x="2085" y="872"/>
                </a:cubicBezTo>
                <a:lnTo>
                  <a:pt x="1985" y="997"/>
                </a:lnTo>
                <a:cubicBezTo>
                  <a:pt x="1972" y="1015"/>
                  <a:pt x="1947" y="1017"/>
                  <a:pt x="1929" y="1004"/>
                </a:cubicBezTo>
                <a:cubicBezTo>
                  <a:pt x="1912" y="990"/>
                  <a:pt x="1909" y="965"/>
                  <a:pt x="1923" y="948"/>
                </a:cubicBezTo>
                <a:close/>
                <a:moveTo>
                  <a:pt x="2121" y="696"/>
                </a:moveTo>
                <a:lnTo>
                  <a:pt x="2220" y="571"/>
                </a:lnTo>
                <a:cubicBezTo>
                  <a:pt x="2234" y="553"/>
                  <a:pt x="2259" y="550"/>
                  <a:pt x="2276" y="564"/>
                </a:cubicBezTo>
                <a:cubicBezTo>
                  <a:pt x="2293" y="578"/>
                  <a:pt x="2296" y="603"/>
                  <a:pt x="2283" y="620"/>
                </a:cubicBezTo>
                <a:lnTo>
                  <a:pt x="2184" y="746"/>
                </a:lnTo>
                <a:cubicBezTo>
                  <a:pt x="2170" y="763"/>
                  <a:pt x="2145" y="766"/>
                  <a:pt x="2127" y="753"/>
                </a:cubicBezTo>
                <a:cubicBezTo>
                  <a:pt x="2110" y="739"/>
                  <a:pt x="2107" y="714"/>
                  <a:pt x="2121" y="696"/>
                </a:cubicBezTo>
                <a:close/>
                <a:moveTo>
                  <a:pt x="2319" y="445"/>
                </a:moveTo>
                <a:lnTo>
                  <a:pt x="2418" y="319"/>
                </a:lnTo>
                <a:cubicBezTo>
                  <a:pt x="2432" y="302"/>
                  <a:pt x="2457" y="299"/>
                  <a:pt x="2474" y="313"/>
                </a:cubicBezTo>
                <a:cubicBezTo>
                  <a:pt x="2492" y="327"/>
                  <a:pt x="2495" y="352"/>
                  <a:pt x="2481" y="369"/>
                </a:cubicBezTo>
                <a:lnTo>
                  <a:pt x="2382" y="495"/>
                </a:lnTo>
                <a:cubicBezTo>
                  <a:pt x="2368" y="512"/>
                  <a:pt x="2343" y="515"/>
                  <a:pt x="2326" y="501"/>
                </a:cubicBezTo>
                <a:cubicBezTo>
                  <a:pt x="2308" y="488"/>
                  <a:pt x="2305" y="462"/>
                  <a:pt x="2319" y="445"/>
                </a:cubicBezTo>
                <a:close/>
                <a:moveTo>
                  <a:pt x="2517" y="194"/>
                </a:moveTo>
                <a:lnTo>
                  <a:pt x="2616" y="68"/>
                </a:lnTo>
                <a:cubicBezTo>
                  <a:pt x="2630" y="51"/>
                  <a:pt x="2655" y="48"/>
                  <a:pt x="2672" y="62"/>
                </a:cubicBezTo>
                <a:cubicBezTo>
                  <a:pt x="2690" y="75"/>
                  <a:pt x="2693" y="100"/>
                  <a:pt x="2679" y="118"/>
                </a:cubicBezTo>
                <a:lnTo>
                  <a:pt x="2580" y="243"/>
                </a:lnTo>
                <a:cubicBezTo>
                  <a:pt x="2566" y="261"/>
                  <a:pt x="2541" y="264"/>
                  <a:pt x="2524" y="250"/>
                </a:cubicBezTo>
                <a:cubicBezTo>
                  <a:pt x="2506" y="236"/>
                  <a:pt x="2503" y="211"/>
                  <a:pt x="2517" y="194"/>
                </a:cubicBezTo>
                <a:close/>
                <a:moveTo>
                  <a:pt x="2780" y="15"/>
                </a:moveTo>
                <a:lnTo>
                  <a:pt x="2901" y="120"/>
                </a:lnTo>
                <a:cubicBezTo>
                  <a:pt x="2918" y="134"/>
                  <a:pt x="2919" y="159"/>
                  <a:pt x="2905" y="176"/>
                </a:cubicBezTo>
                <a:cubicBezTo>
                  <a:pt x="2890" y="193"/>
                  <a:pt x="2865" y="194"/>
                  <a:pt x="2848" y="180"/>
                </a:cubicBezTo>
                <a:lnTo>
                  <a:pt x="2728" y="75"/>
                </a:lnTo>
                <a:cubicBezTo>
                  <a:pt x="2711" y="60"/>
                  <a:pt x="2709" y="35"/>
                  <a:pt x="2724" y="18"/>
                </a:cubicBezTo>
                <a:cubicBezTo>
                  <a:pt x="2738" y="2"/>
                  <a:pt x="2764" y="0"/>
                  <a:pt x="2780" y="15"/>
                </a:cubicBezTo>
                <a:close/>
                <a:moveTo>
                  <a:pt x="3022" y="225"/>
                </a:moveTo>
                <a:lnTo>
                  <a:pt x="3142" y="330"/>
                </a:lnTo>
                <a:cubicBezTo>
                  <a:pt x="3159" y="344"/>
                  <a:pt x="3161" y="370"/>
                  <a:pt x="3146" y="386"/>
                </a:cubicBezTo>
                <a:cubicBezTo>
                  <a:pt x="3132" y="403"/>
                  <a:pt x="3106" y="405"/>
                  <a:pt x="3090" y="390"/>
                </a:cubicBezTo>
                <a:lnTo>
                  <a:pt x="2969" y="285"/>
                </a:lnTo>
                <a:cubicBezTo>
                  <a:pt x="2952" y="270"/>
                  <a:pt x="2951" y="245"/>
                  <a:pt x="2965" y="229"/>
                </a:cubicBezTo>
                <a:cubicBezTo>
                  <a:pt x="2980" y="212"/>
                  <a:pt x="3005" y="210"/>
                  <a:pt x="3022" y="225"/>
                </a:cubicBezTo>
                <a:close/>
                <a:moveTo>
                  <a:pt x="3263" y="435"/>
                </a:moveTo>
                <a:lnTo>
                  <a:pt x="3384" y="540"/>
                </a:lnTo>
                <a:cubicBezTo>
                  <a:pt x="3400" y="554"/>
                  <a:pt x="3402" y="580"/>
                  <a:pt x="3387" y="596"/>
                </a:cubicBezTo>
                <a:cubicBezTo>
                  <a:pt x="3373" y="613"/>
                  <a:pt x="3348" y="615"/>
                  <a:pt x="3331" y="600"/>
                </a:cubicBezTo>
                <a:lnTo>
                  <a:pt x="3210" y="495"/>
                </a:lnTo>
                <a:cubicBezTo>
                  <a:pt x="3194" y="481"/>
                  <a:pt x="3192" y="455"/>
                  <a:pt x="3206" y="439"/>
                </a:cubicBezTo>
                <a:cubicBezTo>
                  <a:pt x="3221" y="422"/>
                  <a:pt x="3246" y="420"/>
                  <a:pt x="3263" y="435"/>
                </a:cubicBezTo>
                <a:close/>
                <a:moveTo>
                  <a:pt x="3504" y="645"/>
                </a:moveTo>
                <a:lnTo>
                  <a:pt x="3625" y="750"/>
                </a:lnTo>
                <a:cubicBezTo>
                  <a:pt x="3642" y="765"/>
                  <a:pt x="3643" y="790"/>
                  <a:pt x="3629" y="806"/>
                </a:cubicBezTo>
                <a:cubicBezTo>
                  <a:pt x="3614" y="823"/>
                  <a:pt x="3589" y="825"/>
                  <a:pt x="3572" y="810"/>
                </a:cubicBezTo>
                <a:lnTo>
                  <a:pt x="3452" y="705"/>
                </a:lnTo>
                <a:cubicBezTo>
                  <a:pt x="3435" y="691"/>
                  <a:pt x="3433" y="665"/>
                  <a:pt x="3448" y="649"/>
                </a:cubicBezTo>
                <a:cubicBezTo>
                  <a:pt x="3462" y="632"/>
                  <a:pt x="3488" y="630"/>
                  <a:pt x="3504" y="645"/>
                </a:cubicBezTo>
                <a:close/>
                <a:moveTo>
                  <a:pt x="3746" y="855"/>
                </a:moveTo>
                <a:lnTo>
                  <a:pt x="3866" y="960"/>
                </a:lnTo>
                <a:cubicBezTo>
                  <a:pt x="3883" y="975"/>
                  <a:pt x="3885" y="1000"/>
                  <a:pt x="3870" y="1017"/>
                </a:cubicBezTo>
                <a:cubicBezTo>
                  <a:pt x="3856" y="1033"/>
                  <a:pt x="3830" y="1035"/>
                  <a:pt x="3814" y="1020"/>
                </a:cubicBezTo>
                <a:lnTo>
                  <a:pt x="3693" y="915"/>
                </a:lnTo>
                <a:cubicBezTo>
                  <a:pt x="3676" y="901"/>
                  <a:pt x="3675" y="876"/>
                  <a:pt x="3689" y="859"/>
                </a:cubicBezTo>
                <a:cubicBezTo>
                  <a:pt x="3704" y="842"/>
                  <a:pt x="3729" y="841"/>
                  <a:pt x="3746" y="855"/>
                </a:cubicBezTo>
                <a:close/>
                <a:moveTo>
                  <a:pt x="3987" y="1065"/>
                </a:moveTo>
                <a:lnTo>
                  <a:pt x="4108" y="1170"/>
                </a:lnTo>
                <a:cubicBezTo>
                  <a:pt x="4124" y="1185"/>
                  <a:pt x="4126" y="1210"/>
                  <a:pt x="4111" y="1227"/>
                </a:cubicBezTo>
                <a:cubicBezTo>
                  <a:pt x="4097" y="1243"/>
                  <a:pt x="4072" y="1245"/>
                  <a:pt x="4055" y="1231"/>
                </a:cubicBezTo>
                <a:lnTo>
                  <a:pt x="3934" y="1126"/>
                </a:lnTo>
                <a:cubicBezTo>
                  <a:pt x="3918" y="1111"/>
                  <a:pt x="3916" y="1086"/>
                  <a:pt x="3930" y="1069"/>
                </a:cubicBezTo>
                <a:cubicBezTo>
                  <a:pt x="3945" y="1052"/>
                  <a:pt x="3970" y="1051"/>
                  <a:pt x="3987" y="1065"/>
                </a:cubicBezTo>
                <a:close/>
                <a:moveTo>
                  <a:pt x="4228" y="1275"/>
                </a:moveTo>
                <a:lnTo>
                  <a:pt x="4349" y="1380"/>
                </a:lnTo>
                <a:cubicBezTo>
                  <a:pt x="4366" y="1395"/>
                  <a:pt x="4367" y="1420"/>
                  <a:pt x="4353" y="1437"/>
                </a:cubicBezTo>
                <a:cubicBezTo>
                  <a:pt x="4338" y="1453"/>
                  <a:pt x="4313" y="1455"/>
                  <a:pt x="4296" y="1441"/>
                </a:cubicBezTo>
                <a:lnTo>
                  <a:pt x="4176" y="1336"/>
                </a:lnTo>
                <a:cubicBezTo>
                  <a:pt x="4159" y="1321"/>
                  <a:pt x="4157" y="1296"/>
                  <a:pt x="4172" y="1279"/>
                </a:cubicBezTo>
                <a:cubicBezTo>
                  <a:pt x="4186" y="1263"/>
                  <a:pt x="4212" y="1261"/>
                  <a:pt x="4228" y="1275"/>
                </a:cubicBezTo>
                <a:close/>
                <a:moveTo>
                  <a:pt x="4470" y="1485"/>
                </a:moveTo>
                <a:lnTo>
                  <a:pt x="4590" y="1591"/>
                </a:lnTo>
                <a:cubicBezTo>
                  <a:pt x="4607" y="1605"/>
                  <a:pt x="4609" y="1630"/>
                  <a:pt x="4594" y="1647"/>
                </a:cubicBezTo>
                <a:cubicBezTo>
                  <a:pt x="4580" y="1664"/>
                  <a:pt x="4554" y="1665"/>
                  <a:pt x="4538" y="1651"/>
                </a:cubicBezTo>
                <a:lnTo>
                  <a:pt x="4417" y="1546"/>
                </a:lnTo>
                <a:cubicBezTo>
                  <a:pt x="4400" y="1531"/>
                  <a:pt x="4399" y="1506"/>
                  <a:pt x="4413" y="1489"/>
                </a:cubicBezTo>
                <a:cubicBezTo>
                  <a:pt x="4428" y="1473"/>
                  <a:pt x="4453" y="1471"/>
                  <a:pt x="4470" y="1485"/>
                </a:cubicBezTo>
                <a:close/>
                <a:moveTo>
                  <a:pt x="4663" y="1752"/>
                </a:moveTo>
                <a:lnTo>
                  <a:pt x="4723" y="1901"/>
                </a:lnTo>
                <a:cubicBezTo>
                  <a:pt x="4731" y="1921"/>
                  <a:pt x="4721" y="1945"/>
                  <a:pt x="4700" y="1953"/>
                </a:cubicBezTo>
                <a:cubicBezTo>
                  <a:pt x="4680" y="1961"/>
                  <a:pt x="4657" y="1951"/>
                  <a:pt x="4648" y="1931"/>
                </a:cubicBezTo>
                <a:lnTo>
                  <a:pt x="4589" y="1782"/>
                </a:lnTo>
                <a:cubicBezTo>
                  <a:pt x="4581" y="1762"/>
                  <a:pt x="4591" y="1738"/>
                  <a:pt x="4611" y="1730"/>
                </a:cubicBezTo>
                <a:cubicBezTo>
                  <a:pt x="4632" y="1722"/>
                  <a:pt x="4655" y="1732"/>
                  <a:pt x="4663" y="1752"/>
                </a:cubicBezTo>
                <a:close/>
                <a:moveTo>
                  <a:pt x="4782" y="2050"/>
                </a:moveTo>
                <a:lnTo>
                  <a:pt x="4842" y="2198"/>
                </a:lnTo>
                <a:cubicBezTo>
                  <a:pt x="4850" y="2219"/>
                  <a:pt x="4840" y="2242"/>
                  <a:pt x="4819" y="2250"/>
                </a:cubicBezTo>
                <a:cubicBezTo>
                  <a:pt x="4799" y="2258"/>
                  <a:pt x="4776" y="2248"/>
                  <a:pt x="4767" y="2228"/>
                </a:cubicBezTo>
                <a:lnTo>
                  <a:pt x="4708" y="2079"/>
                </a:lnTo>
                <a:cubicBezTo>
                  <a:pt x="4700" y="2059"/>
                  <a:pt x="4710" y="2035"/>
                  <a:pt x="4730" y="2027"/>
                </a:cubicBezTo>
                <a:cubicBezTo>
                  <a:pt x="4751" y="2019"/>
                  <a:pt x="4774" y="2029"/>
                  <a:pt x="4782" y="2050"/>
                </a:cubicBezTo>
                <a:close/>
                <a:moveTo>
                  <a:pt x="4901" y="2347"/>
                </a:moveTo>
                <a:lnTo>
                  <a:pt x="4960" y="2495"/>
                </a:lnTo>
                <a:cubicBezTo>
                  <a:pt x="4969" y="2516"/>
                  <a:pt x="4959" y="2539"/>
                  <a:pt x="4938" y="2547"/>
                </a:cubicBezTo>
                <a:cubicBezTo>
                  <a:pt x="4918" y="2555"/>
                  <a:pt x="4894" y="2545"/>
                  <a:pt x="4886" y="2525"/>
                </a:cubicBezTo>
                <a:lnTo>
                  <a:pt x="4827" y="2376"/>
                </a:lnTo>
                <a:cubicBezTo>
                  <a:pt x="4819" y="2356"/>
                  <a:pt x="4829" y="2333"/>
                  <a:pt x="4849" y="2324"/>
                </a:cubicBezTo>
                <a:cubicBezTo>
                  <a:pt x="4870" y="2316"/>
                  <a:pt x="4893" y="2326"/>
                  <a:pt x="4901" y="2347"/>
                </a:cubicBezTo>
                <a:close/>
                <a:moveTo>
                  <a:pt x="5020" y="2644"/>
                </a:moveTo>
                <a:lnTo>
                  <a:pt x="5079" y="2792"/>
                </a:lnTo>
                <a:cubicBezTo>
                  <a:pt x="5087" y="2813"/>
                  <a:pt x="5078" y="2836"/>
                  <a:pt x="5057" y="2844"/>
                </a:cubicBezTo>
                <a:cubicBezTo>
                  <a:pt x="5036" y="2853"/>
                  <a:pt x="5013" y="2843"/>
                  <a:pt x="5005" y="2822"/>
                </a:cubicBezTo>
                <a:lnTo>
                  <a:pt x="4946" y="2673"/>
                </a:lnTo>
                <a:cubicBezTo>
                  <a:pt x="4937" y="2653"/>
                  <a:pt x="4947" y="2630"/>
                  <a:pt x="4968" y="2621"/>
                </a:cubicBezTo>
                <a:cubicBezTo>
                  <a:pt x="4988" y="2613"/>
                  <a:pt x="5012" y="2623"/>
                  <a:pt x="5020" y="2644"/>
                </a:cubicBezTo>
                <a:close/>
                <a:moveTo>
                  <a:pt x="5139" y="2941"/>
                </a:moveTo>
                <a:lnTo>
                  <a:pt x="5198" y="3089"/>
                </a:lnTo>
                <a:cubicBezTo>
                  <a:pt x="5206" y="3110"/>
                  <a:pt x="5196" y="3133"/>
                  <a:pt x="5176" y="3141"/>
                </a:cubicBezTo>
                <a:cubicBezTo>
                  <a:pt x="5155" y="3150"/>
                  <a:pt x="5132" y="3140"/>
                  <a:pt x="5124" y="3119"/>
                </a:cubicBezTo>
                <a:lnTo>
                  <a:pt x="5064" y="2971"/>
                </a:lnTo>
                <a:cubicBezTo>
                  <a:pt x="5056" y="2950"/>
                  <a:pt x="5066" y="2927"/>
                  <a:pt x="5087" y="2919"/>
                </a:cubicBezTo>
                <a:cubicBezTo>
                  <a:pt x="5107" y="2910"/>
                  <a:pt x="5131" y="2920"/>
                  <a:pt x="5139" y="2941"/>
                </a:cubicBezTo>
                <a:close/>
                <a:moveTo>
                  <a:pt x="5258" y="3238"/>
                </a:moveTo>
                <a:lnTo>
                  <a:pt x="5311" y="3371"/>
                </a:lnTo>
                <a:cubicBezTo>
                  <a:pt x="5312" y="3375"/>
                  <a:pt x="5313" y="3379"/>
                  <a:pt x="5313" y="3384"/>
                </a:cubicBezTo>
                <a:lnTo>
                  <a:pt x="5314" y="3401"/>
                </a:lnTo>
                <a:cubicBezTo>
                  <a:pt x="5315" y="3423"/>
                  <a:pt x="5298" y="3442"/>
                  <a:pt x="5276" y="3443"/>
                </a:cubicBezTo>
                <a:cubicBezTo>
                  <a:pt x="5254" y="3443"/>
                  <a:pt x="5235" y="3426"/>
                  <a:pt x="5234" y="3404"/>
                </a:cubicBezTo>
                <a:lnTo>
                  <a:pt x="5234" y="3387"/>
                </a:lnTo>
                <a:lnTo>
                  <a:pt x="5236" y="3400"/>
                </a:lnTo>
                <a:lnTo>
                  <a:pt x="5183" y="3268"/>
                </a:lnTo>
                <a:cubicBezTo>
                  <a:pt x="5175" y="3247"/>
                  <a:pt x="5185" y="3224"/>
                  <a:pt x="5206" y="3216"/>
                </a:cubicBezTo>
                <a:cubicBezTo>
                  <a:pt x="5226" y="3207"/>
                  <a:pt x="5249" y="3217"/>
                  <a:pt x="5258" y="3238"/>
                </a:cubicBezTo>
                <a:close/>
                <a:moveTo>
                  <a:pt x="5321" y="3561"/>
                </a:moveTo>
                <a:lnTo>
                  <a:pt x="5327" y="3721"/>
                </a:lnTo>
                <a:cubicBezTo>
                  <a:pt x="5328" y="3743"/>
                  <a:pt x="5311" y="3761"/>
                  <a:pt x="5289" y="3762"/>
                </a:cubicBezTo>
                <a:cubicBezTo>
                  <a:pt x="5267" y="3763"/>
                  <a:pt x="5248" y="3746"/>
                  <a:pt x="5247" y="3724"/>
                </a:cubicBezTo>
                <a:lnTo>
                  <a:pt x="5241" y="3564"/>
                </a:lnTo>
                <a:cubicBezTo>
                  <a:pt x="5240" y="3542"/>
                  <a:pt x="5257" y="3523"/>
                  <a:pt x="5279" y="3523"/>
                </a:cubicBezTo>
                <a:cubicBezTo>
                  <a:pt x="5301" y="3522"/>
                  <a:pt x="5320" y="3539"/>
                  <a:pt x="5321" y="3561"/>
                </a:cubicBezTo>
                <a:close/>
                <a:moveTo>
                  <a:pt x="5334" y="3881"/>
                </a:moveTo>
                <a:lnTo>
                  <a:pt x="5340" y="4040"/>
                </a:lnTo>
                <a:cubicBezTo>
                  <a:pt x="5341" y="4063"/>
                  <a:pt x="5324" y="4081"/>
                  <a:pt x="5302" y="4082"/>
                </a:cubicBezTo>
                <a:cubicBezTo>
                  <a:pt x="5280" y="4083"/>
                  <a:pt x="5261" y="4066"/>
                  <a:pt x="5260" y="4044"/>
                </a:cubicBezTo>
                <a:lnTo>
                  <a:pt x="5254" y="3884"/>
                </a:lnTo>
                <a:cubicBezTo>
                  <a:pt x="5253" y="3862"/>
                  <a:pt x="5270" y="3843"/>
                  <a:pt x="5292" y="3842"/>
                </a:cubicBezTo>
                <a:cubicBezTo>
                  <a:pt x="5314" y="3841"/>
                  <a:pt x="5333" y="3859"/>
                  <a:pt x="5334" y="3881"/>
                </a:cubicBezTo>
                <a:close/>
                <a:moveTo>
                  <a:pt x="5347" y="4200"/>
                </a:moveTo>
                <a:lnTo>
                  <a:pt x="5353" y="4360"/>
                </a:lnTo>
                <a:cubicBezTo>
                  <a:pt x="5354" y="4382"/>
                  <a:pt x="5337" y="4401"/>
                  <a:pt x="5315" y="4402"/>
                </a:cubicBezTo>
                <a:cubicBezTo>
                  <a:pt x="5293" y="4403"/>
                  <a:pt x="5274" y="4386"/>
                  <a:pt x="5273" y="4363"/>
                </a:cubicBezTo>
                <a:lnTo>
                  <a:pt x="5267" y="4204"/>
                </a:lnTo>
                <a:cubicBezTo>
                  <a:pt x="5266" y="4181"/>
                  <a:pt x="5283" y="4163"/>
                  <a:pt x="5305" y="4162"/>
                </a:cubicBezTo>
                <a:cubicBezTo>
                  <a:pt x="5327" y="4161"/>
                  <a:pt x="5346" y="4178"/>
                  <a:pt x="5347" y="4200"/>
                </a:cubicBezTo>
                <a:close/>
                <a:moveTo>
                  <a:pt x="5360" y="4520"/>
                </a:moveTo>
                <a:lnTo>
                  <a:pt x="5366" y="4680"/>
                </a:lnTo>
                <a:cubicBezTo>
                  <a:pt x="5367" y="4702"/>
                  <a:pt x="5350" y="4721"/>
                  <a:pt x="5328" y="4722"/>
                </a:cubicBezTo>
                <a:cubicBezTo>
                  <a:pt x="5306" y="4722"/>
                  <a:pt x="5287" y="4705"/>
                  <a:pt x="5286" y="4683"/>
                </a:cubicBezTo>
                <a:lnTo>
                  <a:pt x="5280" y="4523"/>
                </a:lnTo>
                <a:cubicBezTo>
                  <a:pt x="5279" y="4501"/>
                  <a:pt x="5296" y="4483"/>
                  <a:pt x="5318" y="4482"/>
                </a:cubicBezTo>
                <a:cubicBezTo>
                  <a:pt x="5340" y="4481"/>
                  <a:pt x="5359" y="4498"/>
                  <a:pt x="5360" y="4520"/>
                </a:cubicBezTo>
                <a:close/>
                <a:moveTo>
                  <a:pt x="5373" y="4840"/>
                </a:moveTo>
                <a:lnTo>
                  <a:pt x="5379" y="5000"/>
                </a:lnTo>
                <a:cubicBezTo>
                  <a:pt x="5380" y="5022"/>
                  <a:pt x="5363" y="5040"/>
                  <a:pt x="5341" y="5041"/>
                </a:cubicBezTo>
                <a:cubicBezTo>
                  <a:pt x="5319" y="5042"/>
                  <a:pt x="5300" y="5025"/>
                  <a:pt x="5299" y="5003"/>
                </a:cubicBezTo>
                <a:lnTo>
                  <a:pt x="5293" y="4843"/>
                </a:lnTo>
                <a:cubicBezTo>
                  <a:pt x="5292" y="4821"/>
                  <a:pt x="5309" y="4802"/>
                  <a:pt x="5331" y="4801"/>
                </a:cubicBezTo>
                <a:cubicBezTo>
                  <a:pt x="5353" y="4801"/>
                  <a:pt x="5372" y="4818"/>
                  <a:pt x="5373" y="4840"/>
                </a:cubicBezTo>
                <a:close/>
                <a:moveTo>
                  <a:pt x="5386" y="5160"/>
                </a:moveTo>
                <a:lnTo>
                  <a:pt x="5392" y="5319"/>
                </a:lnTo>
                <a:cubicBezTo>
                  <a:pt x="5393" y="5341"/>
                  <a:pt x="5376" y="5360"/>
                  <a:pt x="5354" y="5361"/>
                </a:cubicBezTo>
                <a:cubicBezTo>
                  <a:pt x="5332" y="5362"/>
                  <a:pt x="5313" y="5345"/>
                  <a:pt x="5312" y="5323"/>
                </a:cubicBezTo>
                <a:lnTo>
                  <a:pt x="5306" y="5163"/>
                </a:lnTo>
                <a:cubicBezTo>
                  <a:pt x="5305" y="5141"/>
                  <a:pt x="5322" y="5122"/>
                  <a:pt x="5344" y="5121"/>
                </a:cubicBezTo>
                <a:cubicBezTo>
                  <a:pt x="5366" y="5120"/>
                  <a:pt x="5385" y="5137"/>
                  <a:pt x="5386" y="5160"/>
                </a:cubicBezTo>
                <a:close/>
                <a:moveTo>
                  <a:pt x="5245" y="5432"/>
                </a:moveTo>
                <a:lnTo>
                  <a:pt x="5094" y="5483"/>
                </a:lnTo>
                <a:cubicBezTo>
                  <a:pt x="5073" y="5490"/>
                  <a:pt x="5050" y="5479"/>
                  <a:pt x="5043" y="5458"/>
                </a:cubicBezTo>
                <a:cubicBezTo>
                  <a:pt x="5036" y="5437"/>
                  <a:pt x="5047" y="5414"/>
                  <a:pt x="5068" y="5407"/>
                </a:cubicBezTo>
                <a:lnTo>
                  <a:pt x="5220" y="5356"/>
                </a:lnTo>
                <a:cubicBezTo>
                  <a:pt x="5241" y="5349"/>
                  <a:pt x="5263" y="5360"/>
                  <a:pt x="5271" y="5381"/>
                </a:cubicBezTo>
                <a:cubicBezTo>
                  <a:pt x="5278" y="5402"/>
                  <a:pt x="5266" y="5425"/>
                  <a:pt x="5245" y="5432"/>
                </a:cubicBezTo>
                <a:close/>
                <a:moveTo>
                  <a:pt x="4942" y="5534"/>
                </a:moveTo>
                <a:lnTo>
                  <a:pt x="4790" y="5585"/>
                </a:lnTo>
                <a:cubicBezTo>
                  <a:pt x="4769" y="5592"/>
                  <a:pt x="4747" y="5581"/>
                  <a:pt x="4740" y="5560"/>
                </a:cubicBezTo>
                <a:cubicBezTo>
                  <a:pt x="4733" y="5539"/>
                  <a:pt x="4744" y="5516"/>
                  <a:pt x="4765" y="5509"/>
                </a:cubicBezTo>
                <a:lnTo>
                  <a:pt x="4917" y="5458"/>
                </a:lnTo>
                <a:cubicBezTo>
                  <a:pt x="4937" y="5451"/>
                  <a:pt x="4960" y="5462"/>
                  <a:pt x="4967" y="5483"/>
                </a:cubicBezTo>
                <a:cubicBezTo>
                  <a:pt x="4974" y="5504"/>
                  <a:pt x="4963" y="5527"/>
                  <a:pt x="4942" y="5534"/>
                </a:cubicBezTo>
                <a:close/>
                <a:moveTo>
                  <a:pt x="4639" y="5636"/>
                </a:moveTo>
                <a:lnTo>
                  <a:pt x="4487" y="5687"/>
                </a:lnTo>
                <a:cubicBezTo>
                  <a:pt x="4466" y="5694"/>
                  <a:pt x="4443" y="5683"/>
                  <a:pt x="4436" y="5662"/>
                </a:cubicBezTo>
                <a:cubicBezTo>
                  <a:pt x="4429" y="5641"/>
                  <a:pt x="4441" y="5618"/>
                  <a:pt x="4462" y="5611"/>
                </a:cubicBezTo>
                <a:lnTo>
                  <a:pt x="4613" y="5560"/>
                </a:lnTo>
                <a:cubicBezTo>
                  <a:pt x="4634" y="5553"/>
                  <a:pt x="4657" y="5564"/>
                  <a:pt x="4664" y="5585"/>
                </a:cubicBezTo>
                <a:cubicBezTo>
                  <a:pt x="4671" y="5606"/>
                  <a:pt x="4660" y="5629"/>
                  <a:pt x="4639" y="5636"/>
                </a:cubicBezTo>
                <a:close/>
                <a:moveTo>
                  <a:pt x="4335" y="5738"/>
                </a:moveTo>
                <a:lnTo>
                  <a:pt x="4184" y="5789"/>
                </a:lnTo>
                <a:cubicBezTo>
                  <a:pt x="4163" y="5796"/>
                  <a:pt x="4140" y="5785"/>
                  <a:pt x="4133" y="5764"/>
                </a:cubicBezTo>
                <a:cubicBezTo>
                  <a:pt x="4126" y="5743"/>
                  <a:pt x="4137" y="5720"/>
                  <a:pt x="4158" y="5713"/>
                </a:cubicBezTo>
                <a:lnTo>
                  <a:pt x="4310" y="5662"/>
                </a:lnTo>
                <a:cubicBezTo>
                  <a:pt x="4331" y="5655"/>
                  <a:pt x="4354" y="5666"/>
                  <a:pt x="4361" y="5687"/>
                </a:cubicBezTo>
                <a:cubicBezTo>
                  <a:pt x="4368" y="5708"/>
                  <a:pt x="4356" y="5731"/>
                  <a:pt x="4335" y="5738"/>
                </a:cubicBezTo>
                <a:close/>
                <a:moveTo>
                  <a:pt x="4032" y="5840"/>
                </a:moveTo>
                <a:lnTo>
                  <a:pt x="3880" y="5891"/>
                </a:lnTo>
                <a:cubicBezTo>
                  <a:pt x="3859" y="5898"/>
                  <a:pt x="3837" y="5887"/>
                  <a:pt x="3830" y="5866"/>
                </a:cubicBezTo>
                <a:cubicBezTo>
                  <a:pt x="3823" y="5845"/>
                  <a:pt x="3834" y="5822"/>
                  <a:pt x="3855" y="5815"/>
                </a:cubicBezTo>
                <a:lnTo>
                  <a:pt x="4007" y="5764"/>
                </a:lnTo>
                <a:cubicBezTo>
                  <a:pt x="4028" y="5757"/>
                  <a:pt x="4050" y="5768"/>
                  <a:pt x="4057" y="5789"/>
                </a:cubicBezTo>
                <a:cubicBezTo>
                  <a:pt x="4064" y="5810"/>
                  <a:pt x="4053" y="5833"/>
                  <a:pt x="4032" y="5840"/>
                </a:cubicBezTo>
                <a:close/>
                <a:moveTo>
                  <a:pt x="3729" y="5942"/>
                </a:moveTo>
                <a:lnTo>
                  <a:pt x="3577" y="5993"/>
                </a:lnTo>
                <a:cubicBezTo>
                  <a:pt x="3556" y="6000"/>
                  <a:pt x="3533" y="5989"/>
                  <a:pt x="3526" y="5968"/>
                </a:cubicBezTo>
                <a:cubicBezTo>
                  <a:pt x="3519" y="5947"/>
                  <a:pt x="3531" y="5924"/>
                  <a:pt x="3552" y="5917"/>
                </a:cubicBezTo>
                <a:lnTo>
                  <a:pt x="3703" y="5866"/>
                </a:lnTo>
                <a:cubicBezTo>
                  <a:pt x="3724" y="5859"/>
                  <a:pt x="3747" y="5870"/>
                  <a:pt x="3754" y="5891"/>
                </a:cubicBezTo>
                <a:cubicBezTo>
                  <a:pt x="3761" y="5912"/>
                  <a:pt x="3750" y="5935"/>
                  <a:pt x="3729" y="5942"/>
                </a:cubicBezTo>
                <a:close/>
                <a:moveTo>
                  <a:pt x="3417" y="6033"/>
                </a:moveTo>
                <a:lnTo>
                  <a:pt x="3259" y="6062"/>
                </a:lnTo>
                <a:cubicBezTo>
                  <a:pt x="3238" y="6066"/>
                  <a:pt x="3217" y="6051"/>
                  <a:pt x="3213" y="6029"/>
                </a:cubicBezTo>
                <a:cubicBezTo>
                  <a:pt x="3209" y="6008"/>
                  <a:pt x="3223" y="5987"/>
                  <a:pt x="3245" y="5983"/>
                </a:cubicBezTo>
                <a:lnTo>
                  <a:pt x="3402" y="5954"/>
                </a:lnTo>
                <a:cubicBezTo>
                  <a:pt x="3424" y="5950"/>
                  <a:pt x="3445" y="5965"/>
                  <a:pt x="3449" y="5986"/>
                </a:cubicBezTo>
                <a:cubicBezTo>
                  <a:pt x="3453" y="6008"/>
                  <a:pt x="3438" y="6029"/>
                  <a:pt x="3417" y="6033"/>
                </a:cubicBezTo>
                <a:close/>
                <a:moveTo>
                  <a:pt x="3102" y="6090"/>
                </a:moveTo>
                <a:lnTo>
                  <a:pt x="2944" y="6119"/>
                </a:lnTo>
                <a:cubicBezTo>
                  <a:pt x="2923" y="6123"/>
                  <a:pt x="2902" y="6109"/>
                  <a:pt x="2898" y="6087"/>
                </a:cubicBezTo>
                <a:cubicBezTo>
                  <a:pt x="2894" y="6065"/>
                  <a:pt x="2908" y="6044"/>
                  <a:pt x="2930" y="6040"/>
                </a:cubicBezTo>
                <a:lnTo>
                  <a:pt x="3088" y="6012"/>
                </a:lnTo>
                <a:cubicBezTo>
                  <a:pt x="3109" y="6008"/>
                  <a:pt x="3130" y="6022"/>
                  <a:pt x="3134" y="6044"/>
                </a:cubicBezTo>
                <a:cubicBezTo>
                  <a:pt x="3138" y="6066"/>
                  <a:pt x="3124" y="6086"/>
                  <a:pt x="3102" y="6090"/>
                </a:cubicBezTo>
                <a:close/>
                <a:moveTo>
                  <a:pt x="2787" y="6148"/>
                </a:moveTo>
                <a:lnTo>
                  <a:pt x="2630" y="6177"/>
                </a:lnTo>
                <a:cubicBezTo>
                  <a:pt x="2608" y="6181"/>
                  <a:pt x="2587" y="6166"/>
                  <a:pt x="2583" y="6145"/>
                </a:cubicBezTo>
                <a:cubicBezTo>
                  <a:pt x="2579" y="6123"/>
                  <a:pt x="2594" y="6102"/>
                  <a:pt x="2615" y="6098"/>
                </a:cubicBezTo>
                <a:lnTo>
                  <a:pt x="2773" y="6069"/>
                </a:lnTo>
                <a:cubicBezTo>
                  <a:pt x="2794" y="6065"/>
                  <a:pt x="2815" y="6080"/>
                  <a:pt x="2819" y="6101"/>
                </a:cubicBezTo>
                <a:cubicBezTo>
                  <a:pt x="2823" y="6123"/>
                  <a:pt x="2809" y="6144"/>
                  <a:pt x="2787" y="6148"/>
                </a:cubicBezTo>
                <a:close/>
                <a:moveTo>
                  <a:pt x="2472" y="6205"/>
                </a:moveTo>
                <a:lnTo>
                  <a:pt x="2315" y="6234"/>
                </a:lnTo>
                <a:cubicBezTo>
                  <a:pt x="2293" y="6238"/>
                  <a:pt x="2272" y="6224"/>
                  <a:pt x="2268" y="6202"/>
                </a:cubicBezTo>
                <a:cubicBezTo>
                  <a:pt x="2264" y="6180"/>
                  <a:pt x="2279" y="6159"/>
                  <a:pt x="2301" y="6155"/>
                </a:cubicBezTo>
                <a:lnTo>
                  <a:pt x="2458" y="6127"/>
                </a:lnTo>
                <a:cubicBezTo>
                  <a:pt x="2480" y="6123"/>
                  <a:pt x="2500" y="6137"/>
                  <a:pt x="2504" y="6159"/>
                </a:cubicBezTo>
                <a:cubicBezTo>
                  <a:pt x="2508" y="6181"/>
                  <a:pt x="2494" y="6201"/>
                  <a:pt x="2472" y="6205"/>
                </a:cubicBezTo>
                <a:close/>
                <a:moveTo>
                  <a:pt x="2158" y="6263"/>
                </a:moveTo>
                <a:lnTo>
                  <a:pt x="2000" y="6292"/>
                </a:lnTo>
                <a:cubicBezTo>
                  <a:pt x="1978" y="6296"/>
                  <a:pt x="1958" y="6281"/>
                  <a:pt x="1954" y="6260"/>
                </a:cubicBezTo>
                <a:cubicBezTo>
                  <a:pt x="1950" y="6238"/>
                  <a:pt x="1964" y="6217"/>
                  <a:pt x="1986" y="6213"/>
                </a:cubicBezTo>
                <a:lnTo>
                  <a:pt x="2143" y="6184"/>
                </a:lnTo>
                <a:cubicBezTo>
                  <a:pt x="2165" y="6180"/>
                  <a:pt x="2186" y="6195"/>
                  <a:pt x="2190" y="6216"/>
                </a:cubicBezTo>
                <a:cubicBezTo>
                  <a:pt x="2194" y="6238"/>
                  <a:pt x="2179" y="6259"/>
                  <a:pt x="2158" y="6263"/>
                </a:cubicBezTo>
                <a:close/>
                <a:moveTo>
                  <a:pt x="1843" y="6320"/>
                </a:moveTo>
                <a:lnTo>
                  <a:pt x="1841" y="6321"/>
                </a:lnTo>
                <a:cubicBezTo>
                  <a:pt x="1829" y="6323"/>
                  <a:pt x="1818" y="6320"/>
                  <a:pt x="1809" y="6313"/>
                </a:cubicBezTo>
                <a:lnTo>
                  <a:pt x="1685" y="6215"/>
                </a:lnTo>
                <a:cubicBezTo>
                  <a:pt x="1667" y="6202"/>
                  <a:pt x="1664" y="6176"/>
                  <a:pt x="1678" y="6159"/>
                </a:cubicBezTo>
                <a:cubicBezTo>
                  <a:pt x="1692" y="6142"/>
                  <a:pt x="1717" y="6139"/>
                  <a:pt x="1734" y="6152"/>
                </a:cubicBezTo>
                <a:lnTo>
                  <a:pt x="1858" y="6250"/>
                </a:lnTo>
                <a:lnTo>
                  <a:pt x="1826" y="6242"/>
                </a:lnTo>
                <a:lnTo>
                  <a:pt x="1828" y="6242"/>
                </a:lnTo>
                <a:cubicBezTo>
                  <a:pt x="1850" y="6238"/>
                  <a:pt x="1871" y="6252"/>
                  <a:pt x="1875" y="6274"/>
                </a:cubicBezTo>
                <a:cubicBezTo>
                  <a:pt x="1879" y="6296"/>
                  <a:pt x="1864" y="6316"/>
                  <a:pt x="1843" y="6320"/>
                </a:cubicBezTo>
                <a:close/>
                <a:moveTo>
                  <a:pt x="1559" y="6116"/>
                </a:moveTo>
                <a:lnTo>
                  <a:pt x="1433" y="6017"/>
                </a:lnTo>
                <a:cubicBezTo>
                  <a:pt x="1416" y="6004"/>
                  <a:pt x="1413" y="5979"/>
                  <a:pt x="1426" y="5961"/>
                </a:cubicBezTo>
                <a:cubicBezTo>
                  <a:pt x="1440" y="5944"/>
                  <a:pt x="1465" y="5941"/>
                  <a:pt x="1483" y="5955"/>
                </a:cubicBezTo>
                <a:lnTo>
                  <a:pt x="1608" y="6054"/>
                </a:lnTo>
                <a:cubicBezTo>
                  <a:pt x="1626" y="6067"/>
                  <a:pt x="1629" y="6092"/>
                  <a:pt x="1615" y="6110"/>
                </a:cubicBezTo>
                <a:cubicBezTo>
                  <a:pt x="1601" y="6127"/>
                  <a:pt x="1576" y="6130"/>
                  <a:pt x="1559" y="6116"/>
                </a:cubicBezTo>
                <a:close/>
                <a:moveTo>
                  <a:pt x="1307" y="5919"/>
                </a:moveTo>
                <a:lnTo>
                  <a:pt x="1182" y="5820"/>
                </a:lnTo>
                <a:cubicBezTo>
                  <a:pt x="1164" y="5806"/>
                  <a:pt x="1161" y="5781"/>
                  <a:pt x="1175" y="5763"/>
                </a:cubicBezTo>
                <a:cubicBezTo>
                  <a:pt x="1189" y="5746"/>
                  <a:pt x="1214" y="5743"/>
                  <a:pt x="1231" y="5757"/>
                </a:cubicBezTo>
                <a:lnTo>
                  <a:pt x="1357" y="5856"/>
                </a:lnTo>
                <a:cubicBezTo>
                  <a:pt x="1374" y="5869"/>
                  <a:pt x="1377" y="5894"/>
                  <a:pt x="1364" y="5912"/>
                </a:cubicBezTo>
                <a:cubicBezTo>
                  <a:pt x="1350" y="5929"/>
                  <a:pt x="1325" y="5932"/>
                  <a:pt x="1307" y="5919"/>
                </a:cubicBezTo>
                <a:close/>
                <a:moveTo>
                  <a:pt x="1056" y="5721"/>
                </a:moveTo>
                <a:lnTo>
                  <a:pt x="930" y="5622"/>
                </a:lnTo>
                <a:cubicBezTo>
                  <a:pt x="913" y="5608"/>
                  <a:pt x="910" y="5583"/>
                  <a:pt x="923" y="5566"/>
                </a:cubicBezTo>
                <a:cubicBezTo>
                  <a:pt x="937" y="5548"/>
                  <a:pt x="962" y="5545"/>
                  <a:pt x="980" y="5559"/>
                </a:cubicBezTo>
                <a:lnTo>
                  <a:pt x="1105" y="5658"/>
                </a:lnTo>
                <a:cubicBezTo>
                  <a:pt x="1123" y="5672"/>
                  <a:pt x="1126" y="5697"/>
                  <a:pt x="1112" y="5714"/>
                </a:cubicBezTo>
                <a:cubicBezTo>
                  <a:pt x="1098" y="5731"/>
                  <a:pt x="1073" y="5734"/>
                  <a:pt x="1056" y="5721"/>
                </a:cubicBezTo>
                <a:close/>
                <a:moveTo>
                  <a:pt x="804" y="5523"/>
                </a:moveTo>
                <a:lnTo>
                  <a:pt x="679" y="5424"/>
                </a:lnTo>
                <a:cubicBezTo>
                  <a:pt x="661" y="5410"/>
                  <a:pt x="658" y="5385"/>
                  <a:pt x="672" y="5368"/>
                </a:cubicBezTo>
                <a:cubicBezTo>
                  <a:pt x="685" y="5350"/>
                  <a:pt x="711" y="5347"/>
                  <a:pt x="728" y="5361"/>
                </a:cubicBezTo>
                <a:lnTo>
                  <a:pt x="854" y="5460"/>
                </a:lnTo>
                <a:cubicBezTo>
                  <a:pt x="871" y="5474"/>
                  <a:pt x="874" y="5499"/>
                  <a:pt x="860" y="5516"/>
                </a:cubicBezTo>
                <a:cubicBezTo>
                  <a:pt x="847" y="5534"/>
                  <a:pt x="822" y="5537"/>
                  <a:pt x="804" y="5523"/>
                </a:cubicBezTo>
                <a:close/>
                <a:moveTo>
                  <a:pt x="553" y="5325"/>
                </a:moveTo>
                <a:lnTo>
                  <a:pt x="427" y="5226"/>
                </a:lnTo>
                <a:cubicBezTo>
                  <a:pt x="410" y="5213"/>
                  <a:pt x="407" y="5187"/>
                  <a:pt x="420" y="5170"/>
                </a:cubicBezTo>
                <a:cubicBezTo>
                  <a:pt x="434" y="5153"/>
                  <a:pt x="459" y="5150"/>
                  <a:pt x="476" y="5163"/>
                </a:cubicBezTo>
                <a:lnTo>
                  <a:pt x="602" y="5262"/>
                </a:lnTo>
                <a:cubicBezTo>
                  <a:pt x="620" y="5276"/>
                  <a:pt x="623" y="5301"/>
                  <a:pt x="609" y="5318"/>
                </a:cubicBezTo>
                <a:cubicBezTo>
                  <a:pt x="595" y="5336"/>
                  <a:pt x="570" y="5339"/>
                  <a:pt x="553" y="5325"/>
                </a:cubicBezTo>
                <a:close/>
                <a:moveTo>
                  <a:pt x="349" y="5065"/>
                </a:moveTo>
                <a:lnTo>
                  <a:pt x="317" y="4909"/>
                </a:lnTo>
                <a:cubicBezTo>
                  <a:pt x="313" y="4887"/>
                  <a:pt x="327" y="4866"/>
                  <a:pt x="348" y="4861"/>
                </a:cubicBezTo>
                <a:cubicBezTo>
                  <a:pt x="370" y="4857"/>
                  <a:pt x="391" y="4871"/>
                  <a:pt x="396" y="4893"/>
                </a:cubicBezTo>
                <a:lnTo>
                  <a:pt x="427" y="5049"/>
                </a:lnTo>
                <a:cubicBezTo>
                  <a:pt x="432" y="5071"/>
                  <a:pt x="418" y="5092"/>
                  <a:pt x="396" y="5097"/>
                </a:cubicBezTo>
                <a:cubicBezTo>
                  <a:pt x="375" y="5101"/>
                  <a:pt x="353" y="5087"/>
                  <a:pt x="349" y="5065"/>
                </a:cubicBezTo>
                <a:close/>
                <a:moveTo>
                  <a:pt x="285" y="4752"/>
                </a:moveTo>
                <a:lnTo>
                  <a:pt x="253" y="4595"/>
                </a:lnTo>
                <a:cubicBezTo>
                  <a:pt x="249" y="4573"/>
                  <a:pt x="263" y="4552"/>
                  <a:pt x="285" y="4548"/>
                </a:cubicBezTo>
                <a:cubicBezTo>
                  <a:pt x="306" y="4543"/>
                  <a:pt x="327" y="4557"/>
                  <a:pt x="332" y="4579"/>
                </a:cubicBezTo>
                <a:lnTo>
                  <a:pt x="364" y="4736"/>
                </a:lnTo>
                <a:cubicBezTo>
                  <a:pt x="368" y="4757"/>
                  <a:pt x="354" y="4779"/>
                  <a:pt x="332" y="4783"/>
                </a:cubicBezTo>
                <a:cubicBezTo>
                  <a:pt x="311" y="4787"/>
                  <a:pt x="290" y="4773"/>
                  <a:pt x="285" y="4752"/>
                </a:cubicBezTo>
                <a:close/>
                <a:moveTo>
                  <a:pt x="221" y="4438"/>
                </a:moveTo>
                <a:lnTo>
                  <a:pt x="190" y="4281"/>
                </a:lnTo>
                <a:cubicBezTo>
                  <a:pt x="185" y="4260"/>
                  <a:pt x="199" y="4239"/>
                  <a:pt x="221" y="4234"/>
                </a:cubicBezTo>
                <a:cubicBezTo>
                  <a:pt x="242" y="4230"/>
                  <a:pt x="264" y="4244"/>
                  <a:pt x="268" y="4265"/>
                </a:cubicBezTo>
                <a:lnTo>
                  <a:pt x="300" y="4422"/>
                </a:lnTo>
                <a:cubicBezTo>
                  <a:pt x="304" y="4444"/>
                  <a:pt x="290" y="4465"/>
                  <a:pt x="269" y="4469"/>
                </a:cubicBezTo>
                <a:cubicBezTo>
                  <a:pt x="247" y="4474"/>
                  <a:pt x="226" y="4460"/>
                  <a:pt x="221" y="4438"/>
                </a:cubicBezTo>
                <a:close/>
                <a:moveTo>
                  <a:pt x="158" y="4125"/>
                </a:moveTo>
                <a:lnTo>
                  <a:pt x="126" y="3968"/>
                </a:lnTo>
                <a:cubicBezTo>
                  <a:pt x="121" y="3946"/>
                  <a:pt x="135" y="3925"/>
                  <a:pt x="157" y="3921"/>
                </a:cubicBezTo>
                <a:cubicBezTo>
                  <a:pt x="179" y="3916"/>
                  <a:pt x="200" y="3930"/>
                  <a:pt x="204" y="3952"/>
                </a:cubicBezTo>
                <a:lnTo>
                  <a:pt x="236" y="4109"/>
                </a:lnTo>
                <a:cubicBezTo>
                  <a:pt x="240" y="4130"/>
                  <a:pt x="226" y="4151"/>
                  <a:pt x="205" y="4156"/>
                </a:cubicBezTo>
                <a:cubicBezTo>
                  <a:pt x="183" y="4160"/>
                  <a:pt x="162" y="4146"/>
                  <a:pt x="158" y="4125"/>
                </a:cubicBezTo>
                <a:close/>
                <a:moveTo>
                  <a:pt x="94" y="3811"/>
                </a:moveTo>
                <a:lnTo>
                  <a:pt x="62" y="3654"/>
                </a:lnTo>
                <a:cubicBezTo>
                  <a:pt x="57" y="3633"/>
                  <a:pt x="71" y="3612"/>
                  <a:pt x="93" y="3607"/>
                </a:cubicBezTo>
                <a:cubicBezTo>
                  <a:pt x="115" y="3603"/>
                  <a:pt x="136" y="3617"/>
                  <a:pt x="140" y="3638"/>
                </a:cubicBezTo>
                <a:lnTo>
                  <a:pt x="172" y="3795"/>
                </a:lnTo>
                <a:cubicBezTo>
                  <a:pt x="177" y="3817"/>
                  <a:pt x="163" y="3838"/>
                  <a:pt x="141" y="3842"/>
                </a:cubicBezTo>
                <a:cubicBezTo>
                  <a:pt x="119" y="3847"/>
                  <a:pt x="98" y="3833"/>
                  <a:pt x="94" y="3811"/>
                </a:cubicBezTo>
                <a:close/>
                <a:moveTo>
                  <a:pt x="30" y="3498"/>
                </a:moveTo>
                <a:lnTo>
                  <a:pt x="2" y="3361"/>
                </a:lnTo>
                <a:cubicBezTo>
                  <a:pt x="0" y="3350"/>
                  <a:pt x="3" y="3338"/>
                  <a:pt x="10" y="3328"/>
                </a:cubicBezTo>
                <a:lnTo>
                  <a:pt x="24" y="3312"/>
                </a:lnTo>
                <a:cubicBezTo>
                  <a:pt x="38" y="3295"/>
                  <a:pt x="63" y="3292"/>
                  <a:pt x="80" y="3306"/>
                </a:cubicBezTo>
                <a:cubicBezTo>
                  <a:pt x="97" y="3320"/>
                  <a:pt x="100" y="3345"/>
                  <a:pt x="86" y="3362"/>
                </a:cubicBezTo>
                <a:lnTo>
                  <a:pt x="72" y="3379"/>
                </a:lnTo>
                <a:lnTo>
                  <a:pt x="81" y="3345"/>
                </a:lnTo>
                <a:lnTo>
                  <a:pt x="108" y="3482"/>
                </a:lnTo>
                <a:cubicBezTo>
                  <a:pt x="113" y="3503"/>
                  <a:pt x="99" y="3524"/>
                  <a:pt x="77" y="3529"/>
                </a:cubicBezTo>
                <a:cubicBezTo>
                  <a:pt x="55" y="3533"/>
                  <a:pt x="34" y="3519"/>
                  <a:pt x="30" y="3498"/>
                </a:cubicBezTo>
                <a:close/>
                <a:moveTo>
                  <a:pt x="125" y="3188"/>
                </a:moveTo>
                <a:lnTo>
                  <a:pt x="226" y="3064"/>
                </a:lnTo>
                <a:cubicBezTo>
                  <a:pt x="240" y="3047"/>
                  <a:pt x="265" y="3044"/>
                  <a:pt x="282" y="3058"/>
                </a:cubicBezTo>
                <a:cubicBezTo>
                  <a:pt x="299" y="3072"/>
                  <a:pt x="302" y="3097"/>
                  <a:pt x="288" y="3114"/>
                </a:cubicBezTo>
                <a:lnTo>
                  <a:pt x="187" y="3238"/>
                </a:lnTo>
                <a:cubicBezTo>
                  <a:pt x="173" y="3255"/>
                  <a:pt x="148" y="3258"/>
                  <a:pt x="131" y="3244"/>
                </a:cubicBezTo>
                <a:cubicBezTo>
                  <a:pt x="113" y="3230"/>
                  <a:pt x="111" y="3205"/>
                  <a:pt x="125" y="3188"/>
                </a:cubicBezTo>
                <a:close/>
                <a:moveTo>
                  <a:pt x="327" y="2940"/>
                </a:moveTo>
                <a:lnTo>
                  <a:pt x="428" y="2815"/>
                </a:lnTo>
                <a:cubicBezTo>
                  <a:pt x="442" y="2798"/>
                  <a:pt x="467" y="2796"/>
                  <a:pt x="484" y="2810"/>
                </a:cubicBezTo>
                <a:cubicBezTo>
                  <a:pt x="501" y="2824"/>
                  <a:pt x="504" y="2849"/>
                  <a:pt x="490" y="2866"/>
                </a:cubicBezTo>
                <a:lnTo>
                  <a:pt x="389" y="2990"/>
                </a:lnTo>
                <a:cubicBezTo>
                  <a:pt x="375" y="3007"/>
                  <a:pt x="350" y="3010"/>
                  <a:pt x="333" y="2996"/>
                </a:cubicBezTo>
                <a:cubicBezTo>
                  <a:pt x="315" y="2982"/>
                  <a:pt x="313" y="2957"/>
                  <a:pt x="327" y="2940"/>
                </a:cubicBezTo>
                <a:close/>
                <a:moveTo>
                  <a:pt x="529" y="2691"/>
                </a:moveTo>
                <a:lnTo>
                  <a:pt x="630" y="2567"/>
                </a:lnTo>
                <a:cubicBezTo>
                  <a:pt x="644" y="2550"/>
                  <a:pt x="669" y="2548"/>
                  <a:pt x="686" y="2562"/>
                </a:cubicBezTo>
                <a:cubicBezTo>
                  <a:pt x="703" y="2575"/>
                  <a:pt x="706" y="2601"/>
                  <a:pt x="692" y="2618"/>
                </a:cubicBezTo>
                <a:lnTo>
                  <a:pt x="591" y="2742"/>
                </a:lnTo>
                <a:cubicBezTo>
                  <a:pt x="577" y="2759"/>
                  <a:pt x="552" y="2762"/>
                  <a:pt x="535" y="2748"/>
                </a:cubicBezTo>
                <a:cubicBezTo>
                  <a:pt x="517" y="2734"/>
                  <a:pt x="515" y="2708"/>
                  <a:pt x="529" y="2691"/>
                </a:cubicBezTo>
                <a:close/>
                <a:moveTo>
                  <a:pt x="731" y="2443"/>
                </a:moveTo>
                <a:lnTo>
                  <a:pt x="832" y="2319"/>
                </a:lnTo>
                <a:cubicBezTo>
                  <a:pt x="846" y="2302"/>
                  <a:pt x="871" y="2299"/>
                  <a:pt x="888" y="2313"/>
                </a:cubicBezTo>
                <a:cubicBezTo>
                  <a:pt x="905" y="2327"/>
                  <a:pt x="908" y="2352"/>
                  <a:pt x="894" y="2370"/>
                </a:cubicBezTo>
                <a:lnTo>
                  <a:pt x="793" y="2494"/>
                </a:lnTo>
                <a:cubicBezTo>
                  <a:pt x="779" y="2511"/>
                  <a:pt x="754" y="2513"/>
                  <a:pt x="737" y="2499"/>
                </a:cubicBezTo>
                <a:cubicBezTo>
                  <a:pt x="719" y="2486"/>
                  <a:pt x="717" y="2460"/>
                  <a:pt x="731" y="2443"/>
                </a:cubicBezTo>
                <a:close/>
                <a:moveTo>
                  <a:pt x="933" y="2195"/>
                </a:moveTo>
                <a:lnTo>
                  <a:pt x="1034" y="2071"/>
                </a:lnTo>
                <a:cubicBezTo>
                  <a:pt x="1048" y="2054"/>
                  <a:pt x="1073" y="2051"/>
                  <a:pt x="1090" y="2065"/>
                </a:cubicBezTo>
                <a:cubicBezTo>
                  <a:pt x="1107" y="2079"/>
                  <a:pt x="1110" y="2104"/>
                  <a:pt x="1096" y="2121"/>
                </a:cubicBezTo>
                <a:lnTo>
                  <a:pt x="995" y="2246"/>
                </a:lnTo>
                <a:cubicBezTo>
                  <a:pt x="981" y="2263"/>
                  <a:pt x="956" y="2265"/>
                  <a:pt x="939" y="2251"/>
                </a:cubicBezTo>
                <a:cubicBezTo>
                  <a:pt x="921" y="2237"/>
                  <a:pt x="919" y="2212"/>
                  <a:pt x="933" y="2195"/>
                </a:cubicBezTo>
                <a:close/>
              </a:path>
            </a:pathLst>
          </a:custGeom>
          <a:solidFill>
            <a:srgbClr val="558ED5"/>
          </a:solidFill>
          <a:ln w="7938" cap="flat">
            <a:solidFill>
              <a:srgbClr val="558ED5"/>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12"/>
          <p:cNvSpPr>
            <a:spLocks/>
          </p:cNvSpPr>
          <p:nvPr/>
        </p:nvSpPr>
        <p:spPr bwMode="auto">
          <a:xfrm>
            <a:off x="2503488" y="2652713"/>
            <a:ext cx="2805113" cy="2279650"/>
          </a:xfrm>
          <a:custGeom>
            <a:avLst/>
            <a:gdLst/>
            <a:ahLst/>
            <a:cxnLst>
              <a:cxn ang="0">
                <a:pos x="247" y="64"/>
              </a:cxn>
              <a:cxn ang="0">
                <a:pos x="2247" y="0"/>
              </a:cxn>
              <a:cxn ang="0">
                <a:pos x="2284" y="22"/>
              </a:cxn>
              <a:cxn ang="0">
                <a:pos x="3068" y="1558"/>
              </a:cxn>
              <a:cxn ang="0">
                <a:pos x="3037" y="1537"/>
              </a:cxn>
              <a:cxn ang="0">
                <a:pos x="5661" y="1857"/>
              </a:cxn>
              <a:cxn ang="0">
                <a:pos x="5696" y="1894"/>
              </a:cxn>
              <a:cxn ang="0">
                <a:pos x="5888" y="4582"/>
              </a:cxn>
              <a:cxn ang="0">
                <a:pos x="5879" y="4611"/>
              </a:cxn>
              <a:cxn ang="0">
                <a:pos x="5851" y="4624"/>
              </a:cxn>
              <a:cxn ang="0">
                <a:pos x="3083" y="4784"/>
              </a:cxn>
              <a:cxn ang="0">
                <a:pos x="3064" y="4781"/>
              </a:cxn>
              <a:cxn ang="0">
                <a:pos x="1656" y="4141"/>
              </a:cxn>
              <a:cxn ang="0">
                <a:pos x="611" y="3482"/>
              </a:cxn>
              <a:cxn ang="0">
                <a:pos x="596" y="3465"/>
              </a:cxn>
              <a:cxn ang="0">
                <a:pos x="4" y="2121"/>
              </a:cxn>
              <a:cxn ang="0">
                <a:pos x="1" y="2100"/>
              </a:cxn>
              <a:cxn ang="0">
                <a:pos x="209" y="100"/>
              </a:cxn>
              <a:cxn ang="0">
                <a:pos x="253" y="65"/>
              </a:cxn>
              <a:cxn ang="0">
                <a:pos x="288" y="109"/>
              </a:cxn>
              <a:cxn ang="0">
                <a:pos x="80" y="2109"/>
              </a:cxn>
              <a:cxn ang="0">
                <a:pos x="77" y="2088"/>
              </a:cxn>
              <a:cxn ang="0">
                <a:pos x="669" y="3432"/>
              </a:cxn>
              <a:cxn ang="0">
                <a:pos x="654" y="3415"/>
              </a:cxn>
              <a:cxn ang="0">
                <a:pos x="1689" y="4068"/>
              </a:cxn>
              <a:cxn ang="0">
                <a:pos x="3097" y="4708"/>
              </a:cxn>
              <a:cxn ang="0">
                <a:pos x="3078" y="4705"/>
              </a:cxn>
              <a:cxn ang="0">
                <a:pos x="5846" y="4545"/>
              </a:cxn>
              <a:cxn ang="0">
                <a:pos x="5809" y="4587"/>
              </a:cxn>
              <a:cxn ang="0">
                <a:pos x="5617" y="1899"/>
              </a:cxn>
              <a:cxn ang="0">
                <a:pos x="5652" y="1936"/>
              </a:cxn>
              <a:cxn ang="0">
                <a:pos x="3028" y="1616"/>
              </a:cxn>
              <a:cxn ang="0">
                <a:pos x="2997" y="1595"/>
              </a:cxn>
              <a:cxn ang="0">
                <a:pos x="2213" y="59"/>
              </a:cxn>
              <a:cxn ang="0">
                <a:pos x="2250" y="80"/>
              </a:cxn>
              <a:cxn ang="0">
                <a:pos x="250" y="144"/>
              </a:cxn>
              <a:cxn ang="0">
                <a:pos x="208" y="106"/>
              </a:cxn>
              <a:cxn ang="0">
                <a:pos x="247" y="64"/>
              </a:cxn>
            </a:cxnLst>
            <a:rect l="0" t="0" r="r" b="b"/>
            <a:pathLst>
              <a:path w="5889" h="4785">
                <a:moveTo>
                  <a:pt x="247" y="64"/>
                </a:moveTo>
                <a:lnTo>
                  <a:pt x="2247" y="0"/>
                </a:lnTo>
                <a:cubicBezTo>
                  <a:pt x="2263" y="0"/>
                  <a:pt x="2277" y="8"/>
                  <a:pt x="2284" y="22"/>
                </a:cubicBezTo>
                <a:lnTo>
                  <a:pt x="3068" y="1558"/>
                </a:lnTo>
                <a:lnTo>
                  <a:pt x="3037" y="1537"/>
                </a:lnTo>
                <a:lnTo>
                  <a:pt x="5661" y="1857"/>
                </a:lnTo>
                <a:cubicBezTo>
                  <a:pt x="5680" y="1859"/>
                  <a:pt x="5695" y="1875"/>
                  <a:pt x="5696" y="1894"/>
                </a:cubicBezTo>
                <a:lnTo>
                  <a:pt x="5888" y="4582"/>
                </a:lnTo>
                <a:cubicBezTo>
                  <a:pt x="5889" y="4592"/>
                  <a:pt x="5886" y="4603"/>
                  <a:pt x="5879" y="4611"/>
                </a:cubicBezTo>
                <a:cubicBezTo>
                  <a:pt x="5871" y="4619"/>
                  <a:pt x="5861" y="4624"/>
                  <a:pt x="5851" y="4624"/>
                </a:cubicBezTo>
                <a:lnTo>
                  <a:pt x="3083" y="4784"/>
                </a:lnTo>
                <a:cubicBezTo>
                  <a:pt x="3076" y="4785"/>
                  <a:pt x="3070" y="4784"/>
                  <a:pt x="3064" y="4781"/>
                </a:cubicBezTo>
                <a:lnTo>
                  <a:pt x="1656" y="4141"/>
                </a:lnTo>
                <a:lnTo>
                  <a:pt x="611" y="3482"/>
                </a:lnTo>
                <a:cubicBezTo>
                  <a:pt x="604" y="3478"/>
                  <a:pt x="599" y="3472"/>
                  <a:pt x="596" y="3465"/>
                </a:cubicBezTo>
                <a:lnTo>
                  <a:pt x="4" y="2121"/>
                </a:lnTo>
                <a:cubicBezTo>
                  <a:pt x="1" y="2114"/>
                  <a:pt x="0" y="2107"/>
                  <a:pt x="1" y="2100"/>
                </a:cubicBezTo>
                <a:lnTo>
                  <a:pt x="209" y="100"/>
                </a:lnTo>
                <a:cubicBezTo>
                  <a:pt x="211" y="78"/>
                  <a:pt x="231" y="62"/>
                  <a:pt x="253" y="65"/>
                </a:cubicBezTo>
                <a:cubicBezTo>
                  <a:pt x="275" y="67"/>
                  <a:pt x="291" y="87"/>
                  <a:pt x="288" y="109"/>
                </a:cubicBezTo>
                <a:lnTo>
                  <a:pt x="80" y="2109"/>
                </a:lnTo>
                <a:lnTo>
                  <a:pt x="77" y="2088"/>
                </a:lnTo>
                <a:lnTo>
                  <a:pt x="669" y="3432"/>
                </a:lnTo>
                <a:lnTo>
                  <a:pt x="654" y="3415"/>
                </a:lnTo>
                <a:lnTo>
                  <a:pt x="1689" y="4068"/>
                </a:lnTo>
                <a:lnTo>
                  <a:pt x="3097" y="4708"/>
                </a:lnTo>
                <a:lnTo>
                  <a:pt x="3078" y="4705"/>
                </a:lnTo>
                <a:lnTo>
                  <a:pt x="5846" y="4545"/>
                </a:lnTo>
                <a:lnTo>
                  <a:pt x="5809" y="4587"/>
                </a:lnTo>
                <a:lnTo>
                  <a:pt x="5617" y="1899"/>
                </a:lnTo>
                <a:lnTo>
                  <a:pt x="5652" y="1936"/>
                </a:lnTo>
                <a:lnTo>
                  <a:pt x="3028" y="1616"/>
                </a:lnTo>
                <a:cubicBezTo>
                  <a:pt x="3014" y="1615"/>
                  <a:pt x="3003" y="1606"/>
                  <a:pt x="2997" y="1595"/>
                </a:cubicBezTo>
                <a:lnTo>
                  <a:pt x="2213" y="59"/>
                </a:lnTo>
                <a:lnTo>
                  <a:pt x="2250" y="80"/>
                </a:lnTo>
                <a:lnTo>
                  <a:pt x="250" y="144"/>
                </a:lnTo>
                <a:cubicBezTo>
                  <a:pt x="228" y="145"/>
                  <a:pt x="209" y="128"/>
                  <a:pt x="208" y="106"/>
                </a:cubicBezTo>
                <a:cubicBezTo>
                  <a:pt x="208" y="84"/>
                  <a:pt x="225" y="65"/>
                  <a:pt x="247" y="64"/>
                </a:cubicBezTo>
                <a:close/>
              </a:path>
            </a:pathLst>
          </a:custGeom>
          <a:solidFill>
            <a:srgbClr val="FF0000"/>
          </a:solidFill>
          <a:ln w="7938"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17"/>
          <p:cNvSpPr>
            <a:spLocks noEditPoints="1"/>
          </p:cNvSpPr>
          <p:nvPr/>
        </p:nvSpPr>
        <p:spPr bwMode="auto">
          <a:xfrm>
            <a:off x="2533650" y="2606675"/>
            <a:ext cx="2660650" cy="2284412"/>
          </a:xfrm>
          <a:custGeom>
            <a:avLst/>
            <a:gdLst/>
            <a:ahLst/>
            <a:cxnLst>
              <a:cxn ang="0">
                <a:pos x="289" y="89"/>
              </a:cxn>
              <a:cxn ang="0">
                <a:pos x="384" y="104"/>
              </a:cxn>
              <a:cxn ang="0">
                <a:pos x="818" y="123"/>
              </a:cxn>
              <a:cxn ang="0">
                <a:pos x="993" y="248"/>
              </a:cxn>
              <a:cxn ang="0">
                <a:pos x="1387" y="212"/>
              </a:cxn>
              <a:cxn ang="0">
                <a:pos x="1562" y="337"/>
              </a:cxn>
              <a:cxn ang="0">
                <a:pos x="1767" y="272"/>
              </a:cxn>
              <a:cxn ang="0">
                <a:pos x="2187" y="386"/>
              </a:cxn>
              <a:cxn ang="0">
                <a:pos x="2208" y="474"/>
              </a:cxn>
              <a:cxn ang="0">
                <a:pos x="2317" y="895"/>
              </a:cxn>
              <a:cxn ang="0">
                <a:pos x="2249" y="1098"/>
              </a:cxn>
              <a:cxn ang="0">
                <a:pos x="2399" y="1465"/>
              </a:cxn>
              <a:cxn ang="0">
                <a:pos x="2332" y="1669"/>
              </a:cxn>
              <a:cxn ang="0">
                <a:pos x="2454" y="1845"/>
              </a:cxn>
              <a:cxn ang="0">
                <a:pos x="2468" y="2280"/>
              </a:cxn>
              <a:cxn ang="0">
                <a:pos x="2568" y="2267"/>
              </a:cxn>
              <a:cxn ang="0">
                <a:pos x="2994" y="2181"/>
              </a:cxn>
              <a:cxn ang="0">
                <a:pos x="3194" y="2260"/>
              </a:cxn>
              <a:cxn ang="0">
                <a:pos x="3568" y="2131"/>
              </a:cxn>
              <a:cxn ang="0">
                <a:pos x="3768" y="2210"/>
              </a:cxn>
              <a:cxn ang="0">
                <a:pos x="3950" y="2097"/>
              </a:cxn>
              <a:cxn ang="0">
                <a:pos x="4385" y="2107"/>
              </a:cxn>
              <a:cxn ang="0">
                <a:pos x="4481" y="2099"/>
              </a:cxn>
              <a:cxn ang="0">
                <a:pos x="4907" y="2013"/>
              </a:cxn>
              <a:cxn ang="0">
                <a:pos x="5107" y="2092"/>
              </a:cxn>
              <a:cxn ang="0">
                <a:pos x="5481" y="1963"/>
              </a:cxn>
              <a:cxn ang="0">
                <a:pos x="5490" y="2087"/>
              </a:cxn>
              <a:cxn ang="0">
                <a:pos x="5514" y="2300"/>
              </a:cxn>
              <a:cxn ang="0">
                <a:pos x="5320" y="2689"/>
              </a:cxn>
              <a:cxn ang="0">
                <a:pos x="5287" y="2780"/>
              </a:cxn>
              <a:cxn ang="0">
                <a:pos x="5183" y="3202"/>
              </a:cxn>
              <a:cxn ang="0">
                <a:pos x="5027" y="3349"/>
              </a:cxn>
              <a:cxn ang="0">
                <a:pos x="4985" y="3743"/>
              </a:cxn>
              <a:cxn ang="0">
                <a:pos x="4829" y="3890"/>
              </a:cxn>
              <a:cxn ang="0">
                <a:pos x="4853" y="4104"/>
              </a:cxn>
              <a:cxn ang="0">
                <a:pos x="4409" y="4241"/>
              </a:cxn>
              <a:cxn ang="0">
                <a:pos x="4319" y="4274"/>
              </a:cxn>
              <a:cxn ang="0">
                <a:pos x="3928" y="4465"/>
              </a:cxn>
              <a:cxn ang="0">
                <a:pos x="3715" y="4440"/>
              </a:cxn>
              <a:cxn ang="0">
                <a:pos x="3386" y="4660"/>
              </a:cxn>
              <a:cxn ang="0">
                <a:pos x="3173" y="4635"/>
              </a:cxn>
              <a:cxn ang="0">
                <a:pos x="3024" y="4790"/>
              </a:cxn>
              <a:cxn ang="0">
                <a:pos x="2615" y="4586"/>
              </a:cxn>
              <a:cxn ang="0">
                <a:pos x="2528" y="4546"/>
              </a:cxn>
              <a:cxn ang="0">
                <a:pos x="2116" y="4407"/>
              </a:cxn>
              <a:cxn ang="0">
                <a:pos x="1982" y="4239"/>
              </a:cxn>
              <a:cxn ang="0">
                <a:pos x="1582" y="4136"/>
              </a:cxn>
              <a:cxn ang="0">
                <a:pos x="1564" y="3921"/>
              </a:cxn>
              <a:cxn ang="0">
                <a:pos x="1383" y="3807"/>
              </a:cxn>
              <a:cxn ang="0">
                <a:pos x="1199" y="3413"/>
              </a:cxn>
              <a:cxn ang="0">
                <a:pos x="1149" y="3330"/>
              </a:cxn>
              <a:cxn ang="0">
                <a:pos x="858" y="3010"/>
              </a:cxn>
              <a:cxn ang="0">
                <a:pos x="817" y="2799"/>
              </a:cxn>
              <a:cxn ang="0">
                <a:pos x="507" y="2553"/>
              </a:cxn>
              <a:cxn ang="0">
                <a:pos x="467" y="2342"/>
              </a:cxn>
              <a:cxn ang="0">
                <a:pos x="298" y="2211"/>
              </a:cxn>
              <a:cxn ang="0">
                <a:pos x="287" y="1776"/>
              </a:cxn>
              <a:cxn ang="0">
                <a:pos x="275" y="1681"/>
              </a:cxn>
              <a:cxn ang="0">
                <a:pos x="168" y="1260"/>
              </a:cxn>
              <a:cxn ang="0">
                <a:pos x="237" y="1056"/>
              </a:cxn>
              <a:cxn ang="0">
                <a:pos x="90" y="689"/>
              </a:cxn>
              <a:cxn ang="0">
                <a:pos x="159" y="485"/>
              </a:cxn>
              <a:cxn ang="0">
                <a:pos x="38" y="308"/>
              </a:cxn>
            </a:cxnLst>
            <a:rect l="0" t="0" r="r" b="b"/>
            <a:pathLst>
              <a:path w="5589" h="4799">
                <a:moveTo>
                  <a:pt x="59" y="4"/>
                </a:moveTo>
                <a:lnTo>
                  <a:pt x="59" y="4"/>
                </a:lnTo>
                <a:cubicBezTo>
                  <a:pt x="85" y="8"/>
                  <a:pt x="103" y="33"/>
                  <a:pt x="99" y="59"/>
                </a:cubicBezTo>
                <a:cubicBezTo>
                  <a:pt x="95" y="85"/>
                  <a:pt x="70" y="103"/>
                  <a:pt x="44" y="99"/>
                </a:cubicBezTo>
                <a:lnTo>
                  <a:pt x="44" y="99"/>
                </a:lnTo>
                <a:cubicBezTo>
                  <a:pt x="18" y="95"/>
                  <a:pt x="0" y="70"/>
                  <a:pt x="4" y="44"/>
                </a:cubicBezTo>
                <a:cubicBezTo>
                  <a:pt x="8" y="18"/>
                  <a:pt x="33" y="0"/>
                  <a:pt x="59" y="4"/>
                </a:cubicBezTo>
                <a:close/>
                <a:moveTo>
                  <a:pt x="249" y="34"/>
                </a:moveTo>
                <a:lnTo>
                  <a:pt x="249" y="34"/>
                </a:lnTo>
                <a:cubicBezTo>
                  <a:pt x="275" y="38"/>
                  <a:pt x="293" y="62"/>
                  <a:pt x="289" y="89"/>
                </a:cubicBezTo>
                <a:cubicBezTo>
                  <a:pt x="285" y="115"/>
                  <a:pt x="260" y="133"/>
                  <a:pt x="234" y="129"/>
                </a:cubicBezTo>
                <a:lnTo>
                  <a:pt x="234" y="129"/>
                </a:lnTo>
                <a:cubicBezTo>
                  <a:pt x="208" y="125"/>
                  <a:pt x="190" y="100"/>
                  <a:pt x="194" y="74"/>
                </a:cubicBezTo>
                <a:cubicBezTo>
                  <a:pt x="198" y="48"/>
                  <a:pt x="222" y="30"/>
                  <a:pt x="249" y="34"/>
                </a:cubicBezTo>
                <a:close/>
                <a:moveTo>
                  <a:pt x="438" y="64"/>
                </a:moveTo>
                <a:lnTo>
                  <a:pt x="438" y="64"/>
                </a:lnTo>
                <a:cubicBezTo>
                  <a:pt x="465" y="68"/>
                  <a:pt x="483" y="92"/>
                  <a:pt x="479" y="118"/>
                </a:cubicBezTo>
                <a:cubicBezTo>
                  <a:pt x="475" y="144"/>
                  <a:pt x="450" y="162"/>
                  <a:pt x="424" y="158"/>
                </a:cubicBezTo>
                <a:lnTo>
                  <a:pt x="424" y="158"/>
                </a:lnTo>
                <a:cubicBezTo>
                  <a:pt x="397" y="154"/>
                  <a:pt x="380" y="130"/>
                  <a:pt x="384" y="104"/>
                </a:cubicBezTo>
                <a:cubicBezTo>
                  <a:pt x="388" y="77"/>
                  <a:pt x="412" y="59"/>
                  <a:pt x="438" y="64"/>
                </a:cubicBezTo>
                <a:close/>
                <a:moveTo>
                  <a:pt x="628" y="93"/>
                </a:moveTo>
                <a:lnTo>
                  <a:pt x="628" y="93"/>
                </a:lnTo>
                <a:cubicBezTo>
                  <a:pt x="654" y="97"/>
                  <a:pt x="672" y="122"/>
                  <a:pt x="668" y="148"/>
                </a:cubicBezTo>
                <a:cubicBezTo>
                  <a:pt x="664" y="174"/>
                  <a:pt x="640" y="192"/>
                  <a:pt x="614" y="188"/>
                </a:cubicBezTo>
                <a:lnTo>
                  <a:pt x="613" y="188"/>
                </a:lnTo>
                <a:cubicBezTo>
                  <a:pt x="587" y="184"/>
                  <a:pt x="569" y="160"/>
                  <a:pt x="573" y="133"/>
                </a:cubicBezTo>
                <a:cubicBezTo>
                  <a:pt x="577" y="107"/>
                  <a:pt x="602" y="89"/>
                  <a:pt x="628" y="93"/>
                </a:cubicBezTo>
                <a:close/>
                <a:moveTo>
                  <a:pt x="818" y="123"/>
                </a:moveTo>
                <a:lnTo>
                  <a:pt x="818" y="123"/>
                </a:lnTo>
                <a:cubicBezTo>
                  <a:pt x="844" y="127"/>
                  <a:pt x="862" y="152"/>
                  <a:pt x="858" y="178"/>
                </a:cubicBezTo>
                <a:cubicBezTo>
                  <a:pt x="854" y="204"/>
                  <a:pt x="830" y="222"/>
                  <a:pt x="803" y="218"/>
                </a:cubicBezTo>
                <a:lnTo>
                  <a:pt x="803" y="218"/>
                </a:lnTo>
                <a:cubicBezTo>
                  <a:pt x="777" y="214"/>
                  <a:pt x="759" y="189"/>
                  <a:pt x="763" y="163"/>
                </a:cubicBezTo>
                <a:cubicBezTo>
                  <a:pt x="767" y="137"/>
                  <a:pt x="792" y="119"/>
                  <a:pt x="818" y="123"/>
                </a:cubicBezTo>
                <a:close/>
                <a:moveTo>
                  <a:pt x="1008" y="153"/>
                </a:moveTo>
                <a:lnTo>
                  <a:pt x="1008" y="153"/>
                </a:lnTo>
                <a:cubicBezTo>
                  <a:pt x="1034" y="157"/>
                  <a:pt x="1052" y="181"/>
                  <a:pt x="1048" y="208"/>
                </a:cubicBezTo>
                <a:cubicBezTo>
                  <a:pt x="1044" y="234"/>
                  <a:pt x="1019" y="252"/>
                  <a:pt x="993" y="248"/>
                </a:cubicBezTo>
                <a:lnTo>
                  <a:pt x="993" y="248"/>
                </a:lnTo>
                <a:cubicBezTo>
                  <a:pt x="967" y="244"/>
                  <a:pt x="949" y="219"/>
                  <a:pt x="953" y="193"/>
                </a:cubicBezTo>
                <a:cubicBezTo>
                  <a:pt x="957" y="167"/>
                  <a:pt x="982" y="149"/>
                  <a:pt x="1008" y="153"/>
                </a:cubicBezTo>
                <a:close/>
                <a:moveTo>
                  <a:pt x="1197" y="182"/>
                </a:moveTo>
                <a:lnTo>
                  <a:pt x="1198" y="182"/>
                </a:lnTo>
                <a:cubicBezTo>
                  <a:pt x="1224" y="187"/>
                  <a:pt x="1242" y="211"/>
                  <a:pt x="1238" y="237"/>
                </a:cubicBezTo>
                <a:cubicBezTo>
                  <a:pt x="1234" y="263"/>
                  <a:pt x="1209" y="281"/>
                  <a:pt x="1183" y="277"/>
                </a:cubicBezTo>
                <a:lnTo>
                  <a:pt x="1183" y="277"/>
                </a:lnTo>
                <a:cubicBezTo>
                  <a:pt x="1157" y="273"/>
                  <a:pt x="1139" y="249"/>
                  <a:pt x="1143" y="223"/>
                </a:cubicBezTo>
                <a:cubicBezTo>
                  <a:pt x="1147" y="196"/>
                  <a:pt x="1171" y="178"/>
                  <a:pt x="1197" y="182"/>
                </a:cubicBezTo>
                <a:close/>
                <a:moveTo>
                  <a:pt x="1387" y="212"/>
                </a:moveTo>
                <a:lnTo>
                  <a:pt x="1387" y="212"/>
                </a:lnTo>
                <a:cubicBezTo>
                  <a:pt x="1414" y="216"/>
                  <a:pt x="1432" y="241"/>
                  <a:pt x="1427" y="267"/>
                </a:cubicBezTo>
                <a:cubicBezTo>
                  <a:pt x="1423" y="293"/>
                  <a:pt x="1399" y="311"/>
                  <a:pt x="1373" y="307"/>
                </a:cubicBezTo>
                <a:lnTo>
                  <a:pt x="1373" y="307"/>
                </a:lnTo>
                <a:cubicBezTo>
                  <a:pt x="1346" y="303"/>
                  <a:pt x="1328" y="279"/>
                  <a:pt x="1332" y="252"/>
                </a:cubicBezTo>
                <a:cubicBezTo>
                  <a:pt x="1337" y="226"/>
                  <a:pt x="1361" y="208"/>
                  <a:pt x="1387" y="212"/>
                </a:cubicBezTo>
                <a:close/>
                <a:moveTo>
                  <a:pt x="1577" y="242"/>
                </a:moveTo>
                <a:lnTo>
                  <a:pt x="1577" y="242"/>
                </a:lnTo>
                <a:cubicBezTo>
                  <a:pt x="1603" y="246"/>
                  <a:pt x="1621" y="271"/>
                  <a:pt x="1617" y="297"/>
                </a:cubicBezTo>
                <a:cubicBezTo>
                  <a:pt x="1613" y="323"/>
                  <a:pt x="1589" y="341"/>
                  <a:pt x="1562" y="337"/>
                </a:cubicBezTo>
                <a:lnTo>
                  <a:pt x="1562" y="337"/>
                </a:lnTo>
                <a:cubicBezTo>
                  <a:pt x="1536" y="333"/>
                  <a:pt x="1518" y="308"/>
                  <a:pt x="1522" y="282"/>
                </a:cubicBezTo>
                <a:cubicBezTo>
                  <a:pt x="1526" y="256"/>
                  <a:pt x="1551" y="238"/>
                  <a:pt x="1577" y="242"/>
                </a:cubicBezTo>
                <a:close/>
                <a:moveTo>
                  <a:pt x="1767" y="272"/>
                </a:moveTo>
                <a:lnTo>
                  <a:pt x="1767" y="272"/>
                </a:lnTo>
                <a:cubicBezTo>
                  <a:pt x="1793" y="276"/>
                  <a:pt x="1811" y="300"/>
                  <a:pt x="1807" y="326"/>
                </a:cubicBezTo>
                <a:cubicBezTo>
                  <a:pt x="1803" y="353"/>
                  <a:pt x="1778" y="371"/>
                  <a:pt x="1752" y="367"/>
                </a:cubicBezTo>
                <a:lnTo>
                  <a:pt x="1752" y="367"/>
                </a:lnTo>
                <a:cubicBezTo>
                  <a:pt x="1726" y="363"/>
                  <a:pt x="1708" y="338"/>
                  <a:pt x="1712" y="312"/>
                </a:cubicBezTo>
                <a:cubicBezTo>
                  <a:pt x="1716" y="286"/>
                  <a:pt x="1741" y="268"/>
                  <a:pt x="1767" y="272"/>
                </a:cubicBezTo>
                <a:close/>
                <a:moveTo>
                  <a:pt x="1957" y="301"/>
                </a:moveTo>
                <a:lnTo>
                  <a:pt x="1957" y="301"/>
                </a:lnTo>
                <a:cubicBezTo>
                  <a:pt x="1983" y="306"/>
                  <a:pt x="2001" y="330"/>
                  <a:pt x="1997" y="356"/>
                </a:cubicBezTo>
                <a:cubicBezTo>
                  <a:pt x="1993" y="382"/>
                  <a:pt x="1968" y="400"/>
                  <a:pt x="1942" y="396"/>
                </a:cubicBezTo>
                <a:lnTo>
                  <a:pt x="1942" y="396"/>
                </a:lnTo>
                <a:cubicBezTo>
                  <a:pt x="1916" y="392"/>
                  <a:pt x="1898" y="368"/>
                  <a:pt x="1902" y="342"/>
                </a:cubicBezTo>
                <a:cubicBezTo>
                  <a:pt x="1906" y="315"/>
                  <a:pt x="1930" y="297"/>
                  <a:pt x="1957" y="301"/>
                </a:cubicBezTo>
                <a:close/>
                <a:moveTo>
                  <a:pt x="2146" y="331"/>
                </a:moveTo>
                <a:lnTo>
                  <a:pt x="2146" y="331"/>
                </a:lnTo>
                <a:cubicBezTo>
                  <a:pt x="2173" y="335"/>
                  <a:pt x="2191" y="360"/>
                  <a:pt x="2187" y="386"/>
                </a:cubicBezTo>
                <a:cubicBezTo>
                  <a:pt x="2183" y="412"/>
                  <a:pt x="2158" y="430"/>
                  <a:pt x="2132" y="426"/>
                </a:cubicBezTo>
                <a:lnTo>
                  <a:pt x="2132" y="426"/>
                </a:lnTo>
                <a:cubicBezTo>
                  <a:pt x="2106" y="422"/>
                  <a:pt x="2088" y="397"/>
                  <a:pt x="2092" y="371"/>
                </a:cubicBezTo>
                <a:cubicBezTo>
                  <a:pt x="2096" y="345"/>
                  <a:pt x="2120" y="327"/>
                  <a:pt x="2146" y="331"/>
                </a:cubicBezTo>
                <a:close/>
                <a:moveTo>
                  <a:pt x="2262" y="514"/>
                </a:moveTo>
                <a:lnTo>
                  <a:pt x="2262" y="514"/>
                </a:lnTo>
                <a:cubicBezTo>
                  <a:pt x="2266" y="541"/>
                  <a:pt x="2248" y="565"/>
                  <a:pt x="2222" y="569"/>
                </a:cubicBezTo>
                <a:cubicBezTo>
                  <a:pt x="2195" y="572"/>
                  <a:pt x="2171" y="554"/>
                  <a:pt x="2167" y="528"/>
                </a:cubicBezTo>
                <a:lnTo>
                  <a:pt x="2167" y="528"/>
                </a:lnTo>
                <a:cubicBezTo>
                  <a:pt x="2163" y="502"/>
                  <a:pt x="2182" y="477"/>
                  <a:pt x="2208" y="474"/>
                </a:cubicBezTo>
                <a:cubicBezTo>
                  <a:pt x="2234" y="470"/>
                  <a:pt x="2258" y="488"/>
                  <a:pt x="2262" y="514"/>
                </a:cubicBezTo>
                <a:close/>
                <a:moveTo>
                  <a:pt x="2290" y="704"/>
                </a:moveTo>
                <a:lnTo>
                  <a:pt x="2290" y="704"/>
                </a:lnTo>
                <a:cubicBezTo>
                  <a:pt x="2293" y="731"/>
                  <a:pt x="2275" y="755"/>
                  <a:pt x="2249" y="759"/>
                </a:cubicBezTo>
                <a:cubicBezTo>
                  <a:pt x="2223" y="763"/>
                  <a:pt x="2198" y="744"/>
                  <a:pt x="2195" y="718"/>
                </a:cubicBezTo>
                <a:lnTo>
                  <a:pt x="2195" y="718"/>
                </a:lnTo>
                <a:cubicBezTo>
                  <a:pt x="2191" y="692"/>
                  <a:pt x="2209" y="667"/>
                  <a:pt x="2235" y="664"/>
                </a:cubicBezTo>
                <a:cubicBezTo>
                  <a:pt x="2262" y="660"/>
                  <a:pt x="2286" y="678"/>
                  <a:pt x="2290" y="704"/>
                </a:cubicBezTo>
                <a:close/>
                <a:moveTo>
                  <a:pt x="2317" y="894"/>
                </a:moveTo>
                <a:lnTo>
                  <a:pt x="2317" y="895"/>
                </a:lnTo>
                <a:cubicBezTo>
                  <a:pt x="2321" y="921"/>
                  <a:pt x="2303" y="945"/>
                  <a:pt x="2276" y="949"/>
                </a:cubicBezTo>
                <a:cubicBezTo>
                  <a:pt x="2250" y="953"/>
                  <a:pt x="2226" y="935"/>
                  <a:pt x="2222" y="908"/>
                </a:cubicBezTo>
                <a:lnTo>
                  <a:pt x="2222" y="908"/>
                </a:lnTo>
                <a:cubicBezTo>
                  <a:pt x="2218" y="882"/>
                  <a:pt x="2236" y="858"/>
                  <a:pt x="2263" y="854"/>
                </a:cubicBezTo>
                <a:cubicBezTo>
                  <a:pt x="2289" y="850"/>
                  <a:pt x="2313" y="868"/>
                  <a:pt x="2317" y="894"/>
                </a:cubicBezTo>
                <a:close/>
                <a:moveTo>
                  <a:pt x="2344" y="1085"/>
                </a:moveTo>
                <a:lnTo>
                  <a:pt x="2344" y="1085"/>
                </a:lnTo>
                <a:cubicBezTo>
                  <a:pt x="2348" y="1111"/>
                  <a:pt x="2330" y="1135"/>
                  <a:pt x="2304" y="1139"/>
                </a:cubicBezTo>
                <a:cubicBezTo>
                  <a:pt x="2278" y="1143"/>
                  <a:pt x="2253" y="1125"/>
                  <a:pt x="2249" y="1098"/>
                </a:cubicBezTo>
                <a:lnTo>
                  <a:pt x="2249" y="1098"/>
                </a:lnTo>
                <a:cubicBezTo>
                  <a:pt x="2246" y="1072"/>
                  <a:pt x="2264" y="1048"/>
                  <a:pt x="2290" y="1044"/>
                </a:cubicBezTo>
                <a:cubicBezTo>
                  <a:pt x="2316" y="1040"/>
                  <a:pt x="2341" y="1058"/>
                  <a:pt x="2344" y="1085"/>
                </a:cubicBezTo>
                <a:close/>
                <a:moveTo>
                  <a:pt x="2372" y="1275"/>
                </a:moveTo>
                <a:lnTo>
                  <a:pt x="2372" y="1275"/>
                </a:lnTo>
                <a:cubicBezTo>
                  <a:pt x="2376" y="1301"/>
                  <a:pt x="2357" y="1325"/>
                  <a:pt x="2331" y="1329"/>
                </a:cubicBezTo>
                <a:cubicBezTo>
                  <a:pt x="2305" y="1333"/>
                  <a:pt x="2281" y="1315"/>
                  <a:pt x="2277" y="1289"/>
                </a:cubicBezTo>
                <a:lnTo>
                  <a:pt x="2277" y="1288"/>
                </a:lnTo>
                <a:cubicBezTo>
                  <a:pt x="2273" y="1262"/>
                  <a:pt x="2291" y="1238"/>
                  <a:pt x="2317" y="1234"/>
                </a:cubicBezTo>
                <a:cubicBezTo>
                  <a:pt x="2344" y="1230"/>
                  <a:pt x="2368" y="1249"/>
                  <a:pt x="2372" y="1275"/>
                </a:cubicBezTo>
                <a:close/>
                <a:moveTo>
                  <a:pt x="2399" y="1465"/>
                </a:moveTo>
                <a:lnTo>
                  <a:pt x="2399" y="1465"/>
                </a:lnTo>
                <a:cubicBezTo>
                  <a:pt x="2403" y="1491"/>
                  <a:pt x="2385" y="1516"/>
                  <a:pt x="2359" y="1519"/>
                </a:cubicBezTo>
                <a:cubicBezTo>
                  <a:pt x="2332" y="1523"/>
                  <a:pt x="2308" y="1505"/>
                  <a:pt x="2304" y="1479"/>
                </a:cubicBezTo>
                <a:lnTo>
                  <a:pt x="2304" y="1479"/>
                </a:lnTo>
                <a:cubicBezTo>
                  <a:pt x="2300" y="1452"/>
                  <a:pt x="2319" y="1428"/>
                  <a:pt x="2345" y="1424"/>
                </a:cubicBezTo>
                <a:cubicBezTo>
                  <a:pt x="2371" y="1420"/>
                  <a:pt x="2395" y="1439"/>
                  <a:pt x="2399" y="1465"/>
                </a:cubicBezTo>
                <a:close/>
                <a:moveTo>
                  <a:pt x="2427" y="1655"/>
                </a:moveTo>
                <a:lnTo>
                  <a:pt x="2427" y="1655"/>
                </a:lnTo>
                <a:cubicBezTo>
                  <a:pt x="2430" y="1681"/>
                  <a:pt x="2412" y="1706"/>
                  <a:pt x="2386" y="1709"/>
                </a:cubicBezTo>
                <a:cubicBezTo>
                  <a:pt x="2360" y="1713"/>
                  <a:pt x="2335" y="1695"/>
                  <a:pt x="2332" y="1669"/>
                </a:cubicBezTo>
                <a:lnTo>
                  <a:pt x="2332" y="1669"/>
                </a:lnTo>
                <a:cubicBezTo>
                  <a:pt x="2328" y="1642"/>
                  <a:pt x="2346" y="1618"/>
                  <a:pt x="2372" y="1614"/>
                </a:cubicBezTo>
                <a:cubicBezTo>
                  <a:pt x="2398" y="1611"/>
                  <a:pt x="2423" y="1629"/>
                  <a:pt x="2427" y="1655"/>
                </a:cubicBezTo>
                <a:close/>
                <a:moveTo>
                  <a:pt x="2454" y="1845"/>
                </a:moveTo>
                <a:lnTo>
                  <a:pt x="2454" y="1845"/>
                </a:lnTo>
                <a:cubicBezTo>
                  <a:pt x="2458" y="1871"/>
                  <a:pt x="2440" y="1896"/>
                  <a:pt x="2413" y="1900"/>
                </a:cubicBezTo>
                <a:cubicBezTo>
                  <a:pt x="2387" y="1903"/>
                  <a:pt x="2363" y="1885"/>
                  <a:pt x="2359" y="1859"/>
                </a:cubicBezTo>
                <a:lnTo>
                  <a:pt x="2359" y="1859"/>
                </a:lnTo>
                <a:cubicBezTo>
                  <a:pt x="2355" y="1833"/>
                  <a:pt x="2373" y="1808"/>
                  <a:pt x="2400" y="1804"/>
                </a:cubicBezTo>
                <a:cubicBezTo>
                  <a:pt x="2426" y="1801"/>
                  <a:pt x="2450" y="1819"/>
                  <a:pt x="2454" y="1845"/>
                </a:cubicBezTo>
                <a:close/>
                <a:moveTo>
                  <a:pt x="2481" y="2035"/>
                </a:moveTo>
                <a:lnTo>
                  <a:pt x="2481" y="2035"/>
                </a:lnTo>
                <a:cubicBezTo>
                  <a:pt x="2485" y="2062"/>
                  <a:pt x="2467" y="2086"/>
                  <a:pt x="2441" y="2090"/>
                </a:cubicBezTo>
                <a:cubicBezTo>
                  <a:pt x="2414" y="2094"/>
                  <a:pt x="2390" y="2075"/>
                  <a:pt x="2386" y="2049"/>
                </a:cubicBezTo>
                <a:lnTo>
                  <a:pt x="2386" y="2049"/>
                </a:lnTo>
                <a:cubicBezTo>
                  <a:pt x="2383" y="2023"/>
                  <a:pt x="2401" y="1998"/>
                  <a:pt x="2427" y="1995"/>
                </a:cubicBezTo>
                <a:cubicBezTo>
                  <a:pt x="2453" y="1991"/>
                  <a:pt x="2478" y="2009"/>
                  <a:pt x="2481" y="2035"/>
                </a:cubicBezTo>
                <a:close/>
                <a:moveTo>
                  <a:pt x="2509" y="2225"/>
                </a:moveTo>
                <a:lnTo>
                  <a:pt x="2509" y="2226"/>
                </a:lnTo>
                <a:cubicBezTo>
                  <a:pt x="2513" y="2252"/>
                  <a:pt x="2494" y="2276"/>
                  <a:pt x="2468" y="2280"/>
                </a:cubicBezTo>
                <a:cubicBezTo>
                  <a:pt x="2442" y="2284"/>
                  <a:pt x="2418" y="2265"/>
                  <a:pt x="2414" y="2239"/>
                </a:cubicBezTo>
                <a:lnTo>
                  <a:pt x="2414" y="2239"/>
                </a:lnTo>
                <a:cubicBezTo>
                  <a:pt x="2410" y="2213"/>
                  <a:pt x="2428" y="2189"/>
                  <a:pt x="2454" y="2185"/>
                </a:cubicBezTo>
                <a:cubicBezTo>
                  <a:pt x="2481" y="2181"/>
                  <a:pt x="2505" y="2199"/>
                  <a:pt x="2509" y="2225"/>
                </a:cubicBezTo>
                <a:close/>
                <a:moveTo>
                  <a:pt x="2611" y="2215"/>
                </a:moveTo>
                <a:lnTo>
                  <a:pt x="2611" y="2215"/>
                </a:lnTo>
                <a:cubicBezTo>
                  <a:pt x="2637" y="2212"/>
                  <a:pt x="2661" y="2232"/>
                  <a:pt x="2663" y="2258"/>
                </a:cubicBezTo>
                <a:cubicBezTo>
                  <a:pt x="2666" y="2284"/>
                  <a:pt x="2646" y="2308"/>
                  <a:pt x="2620" y="2310"/>
                </a:cubicBezTo>
                <a:lnTo>
                  <a:pt x="2620" y="2310"/>
                </a:lnTo>
                <a:cubicBezTo>
                  <a:pt x="2593" y="2313"/>
                  <a:pt x="2570" y="2293"/>
                  <a:pt x="2568" y="2267"/>
                </a:cubicBezTo>
                <a:cubicBezTo>
                  <a:pt x="2565" y="2241"/>
                  <a:pt x="2585" y="2217"/>
                  <a:pt x="2611" y="2215"/>
                </a:cubicBezTo>
                <a:close/>
                <a:moveTo>
                  <a:pt x="2802" y="2198"/>
                </a:moveTo>
                <a:lnTo>
                  <a:pt x="2802" y="2198"/>
                </a:lnTo>
                <a:cubicBezTo>
                  <a:pt x="2829" y="2195"/>
                  <a:pt x="2852" y="2215"/>
                  <a:pt x="2855" y="2241"/>
                </a:cubicBezTo>
                <a:cubicBezTo>
                  <a:pt x="2857" y="2268"/>
                  <a:pt x="2838" y="2291"/>
                  <a:pt x="2811" y="2294"/>
                </a:cubicBezTo>
                <a:lnTo>
                  <a:pt x="2811" y="2294"/>
                </a:lnTo>
                <a:cubicBezTo>
                  <a:pt x="2785" y="2296"/>
                  <a:pt x="2761" y="2277"/>
                  <a:pt x="2759" y="2250"/>
                </a:cubicBezTo>
                <a:cubicBezTo>
                  <a:pt x="2756" y="2224"/>
                  <a:pt x="2776" y="2200"/>
                  <a:pt x="2802" y="2198"/>
                </a:cubicBezTo>
                <a:close/>
                <a:moveTo>
                  <a:pt x="2994" y="2181"/>
                </a:moveTo>
                <a:lnTo>
                  <a:pt x="2994" y="2181"/>
                </a:lnTo>
                <a:cubicBezTo>
                  <a:pt x="3020" y="2179"/>
                  <a:pt x="3044" y="2198"/>
                  <a:pt x="3046" y="2225"/>
                </a:cubicBezTo>
                <a:cubicBezTo>
                  <a:pt x="3048" y="2251"/>
                  <a:pt x="3029" y="2274"/>
                  <a:pt x="3003" y="2277"/>
                </a:cubicBezTo>
                <a:lnTo>
                  <a:pt x="3003" y="2277"/>
                </a:lnTo>
                <a:cubicBezTo>
                  <a:pt x="2976" y="2279"/>
                  <a:pt x="2953" y="2260"/>
                  <a:pt x="2950" y="2233"/>
                </a:cubicBezTo>
                <a:cubicBezTo>
                  <a:pt x="2948" y="2207"/>
                  <a:pt x="2967" y="2184"/>
                  <a:pt x="2994" y="2181"/>
                </a:cubicBezTo>
                <a:close/>
                <a:moveTo>
                  <a:pt x="3185" y="2164"/>
                </a:moveTo>
                <a:lnTo>
                  <a:pt x="3185" y="2164"/>
                </a:lnTo>
                <a:cubicBezTo>
                  <a:pt x="3211" y="2162"/>
                  <a:pt x="3235" y="2181"/>
                  <a:pt x="3237" y="2208"/>
                </a:cubicBezTo>
                <a:cubicBezTo>
                  <a:pt x="3240" y="2234"/>
                  <a:pt x="3220" y="2258"/>
                  <a:pt x="3194" y="2260"/>
                </a:cubicBezTo>
                <a:lnTo>
                  <a:pt x="3194" y="2260"/>
                </a:lnTo>
                <a:cubicBezTo>
                  <a:pt x="3167" y="2262"/>
                  <a:pt x="3144" y="2243"/>
                  <a:pt x="3142" y="2217"/>
                </a:cubicBezTo>
                <a:cubicBezTo>
                  <a:pt x="3139" y="2190"/>
                  <a:pt x="3159" y="2167"/>
                  <a:pt x="3185" y="2164"/>
                </a:cubicBezTo>
                <a:close/>
                <a:moveTo>
                  <a:pt x="3376" y="2148"/>
                </a:moveTo>
                <a:lnTo>
                  <a:pt x="3376" y="2148"/>
                </a:lnTo>
                <a:cubicBezTo>
                  <a:pt x="3403" y="2145"/>
                  <a:pt x="3426" y="2165"/>
                  <a:pt x="3429" y="2191"/>
                </a:cubicBezTo>
                <a:cubicBezTo>
                  <a:pt x="3431" y="2217"/>
                  <a:pt x="3412" y="2241"/>
                  <a:pt x="3385" y="2243"/>
                </a:cubicBezTo>
                <a:lnTo>
                  <a:pt x="3385" y="2243"/>
                </a:lnTo>
                <a:cubicBezTo>
                  <a:pt x="3359" y="2246"/>
                  <a:pt x="3335" y="2226"/>
                  <a:pt x="3333" y="2200"/>
                </a:cubicBezTo>
                <a:cubicBezTo>
                  <a:pt x="3331" y="2173"/>
                  <a:pt x="3350" y="2150"/>
                  <a:pt x="3376" y="2148"/>
                </a:cubicBezTo>
                <a:close/>
                <a:moveTo>
                  <a:pt x="3568" y="2131"/>
                </a:moveTo>
                <a:lnTo>
                  <a:pt x="3568" y="2131"/>
                </a:lnTo>
                <a:cubicBezTo>
                  <a:pt x="3594" y="2128"/>
                  <a:pt x="3618" y="2148"/>
                  <a:pt x="3620" y="2174"/>
                </a:cubicBezTo>
                <a:cubicBezTo>
                  <a:pt x="3622" y="2201"/>
                  <a:pt x="3603" y="2224"/>
                  <a:pt x="3577" y="2226"/>
                </a:cubicBezTo>
                <a:lnTo>
                  <a:pt x="3577" y="2226"/>
                </a:lnTo>
                <a:cubicBezTo>
                  <a:pt x="3550" y="2229"/>
                  <a:pt x="3527" y="2209"/>
                  <a:pt x="3524" y="2183"/>
                </a:cubicBezTo>
                <a:cubicBezTo>
                  <a:pt x="3522" y="2157"/>
                  <a:pt x="3541" y="2133"/>
                  <a:pt x="3568" y="2131"/>
                </a:cubicBezTo>
                <a:close/>
                <a:moveTo>
                  <a:pt x="3759" y="2114"/>
                </a:moveTo>
                <a:lnTo>
                  <a:pt x="3759" y="2114"/>
                </a:lnTo>
                <a:cubicBezTo>
                  <a:pt x="3786" y="2112"/>
                  <a:pt x="3809" y="2131"/>
                  <a:pt x="3811" y="2157"/>
                </a:cubicBezTo>
                <a:cubicBezTo>
                  <a:pt x="3814" y="2184"/>
                  <a:pt x="3794" y="2207"/>
                  <a:pt x="3768" y="2210"/>
                </a:cubicBezTo>
                <a:lnTo>
                  <a:pt x="3768" y="2210"/>
                </a:lnTo>
                <a:cubicBezTo>
                  <a:pt x="3742" y="2212"/>
                  <a:pt x="3718" y="2193"/>
                  <a:pt x="3716" y="2166"/>
                </a:cubicBezTo>
                <a:cubicBezTo>
                  <a:pt x="3713" y="2140"/>
                  <a:pt x="3733" y="2117"/>
                  <a:pt x="3759" y="2114"/>
                </a:cubicBezTo>
                <a:close/>
                <a:moveTo>
                  <a:pt x="3950" y="2097"/>
                </a:moveTo>
                <a:lnTo>
                  <a:pt x="3951" y="2097"/>
                </a:lnTo>
                <a:cubicBezTo>
                  <a:pt x="3977" y="2095"/>
                  <a:pt x="4000" y="2114"/>
                  <a:pt x="4003" y="2141"/>
                </a:cubicBezTo>
                <a:cubicBezTo>
                  <a:pt x="4005" y="2167"/>
                  <a:pt x="3986" y="2190"/>
                  <a:pt x="3959" y="2193"/>
                </a:cubicBezTo>
                <a:lnTo>
                  <a:pt x="3959" y="2193"/>
                </a:lnTo>
                <a:cubicBezTo>
                  <a:pt x="3933" y="2195"/>
                  <a:pt x="3910" y="2176"/>
                  <a:pt x="3907" y="2150"/>
                </a:cubicBezTo>
                <a:cubicBezTo>
                  <a:pt x="3905" y="2123"/>
                  <a:pt x="3924" y="2100"/>
                  <a:pt x="3950" y="2097"/>
                </a:cubicBezTo>
                <a:close/>
                <a:moveTo>
                  <a:pt x="4142" y="2081"/>
                </a:moveTo>
                <a:lnTo>
                  <a:pt x="4142" y="2081"/>
                </a:lnTo>
                <a:cubicBezTo>
                  <a:pt x="4168" y="2078"/>
                  <a:pt x="4192" y="2098"/>
                  <a:pt x="4194" y="2124"/>
                </a:cubicBezTo>
                <a:cubicBezTo>
                  <a:pt x="4197" y="2150"/>
                  <a:pt x="4177" y="2174"/>
                  <a:pt x="4151" y="2176"/>
                </a:cubicBezTo>
                <a:lnTo>
                  <a:pt x="4151" y="2176"/>
                </a:lnTo>
                <a:cubicBezTo>
                  <a:pt x="4124" y="2179"/>
                  <a:pt x="4101" y="2159"/>
                  <a:pt x="4098" y="2133"/>
                </a:cubicBezTo>
                <a:cubicBezTo>
                  <a:pt x="4096" y="2106"/>
                  <a:pt x="4115" y="2083"/>
                  <a:pt x="4142" y="2081"/>
                </a:cubicBezTo>
                <a:close/>
                <a:moveTo>
                  <a:pt x="4333" y="2064"/>
                </a:moveTo>
                <a:lnTo>
                  <a:pt x="4333" y="2064"/>
                </a:lnTo>
                <a:cubicBezTo>
                  <a:pt x="4360" y="2061"/>
                  <a:pt x="4383" y="2081"/>
                  <a:pt x="4385" y="2107"/>
                </a:cubicBezTo>
                <a:cubicBezTo>
                  <a:pt x="4388" y="2134"/>
                  <a:pt x="4369" y="2157"/>
                  <a:pt x="4342" y="2159"/>
                </a:cubicBezTo>
                <a:lnTo>
                  <a:pt x="4342" y="2159"/>
                </a:lnTo>
                <a:cubicBezTo>
                  <a:pt x="4316" y="2162"/>
                  <a:pt x="4292" y="2142"/>
                  <a:pt x="4290" y="2116"/>
                </a:cubicBezTo>
                <a:cubicBezTo>
                  <a:pt x="4287" y="2090"/>
                  <a:pt x="4307" y="2066"/>
                  <a:pt x="4333" y="2064"/>
                </a:cubicBezTo>
                <a:close/>
                <a:moveTo>
                  <a:pt x="4525" y="2047"/>
                </a:moveTo>
                <a:lnTo>
                  <a:pt x="4525" y="2047"/>
                </a:lnTo>
                <a:cubicBezTo>
                  <a:pt x="4551" y="2045"/>
                  <a:pt x="4574" y="2064"/>
                  <a:pt x="4577" y="2090"/>
                </a:cubicBezTo>
                <a:cubicBezTo>
                  <a:pt x="4579" y="2117"/>
                  <a:pt x="4560" y="2140"/>
                  <a:pt x="4534" y="2143"/>
                </a:cubicBezTo>
                <a:lnTo>
                  <a:pt x="4533" y="2143"/>
                </a:lnTo>
                <a:cubicBezTo>
                  <a:pt x="4507" y="2145"/>
                  <a:pt x="4484" y="2126"/>
                  <a:pt x="4481" y="2099"/>
                </a:cubicBezTo>
                <a:cubicBezTo>
                  <a:pt x="4479" y="2073"/>
                  <a:pt x="4498" y="2049"/>
                  <a:pt x="4525" y="2047"/>
                </a:cubicBezTo>
                <a:close/>
                <a:moveTo>
                  <a:pt x="4716" y="2030"/>
                </a:moveTo>
                <a:lnTo>
                  <a:pt x="4716" y="2030"/>
                </a:lnTo>
                <a:cubicBezTo>
                  <a:pt x="4742" y="2028"/>
                  <a:pt x="4766" y="2047"/>
                  <a:pt x="4768" y="2074"/>
                </a:cubicBezTo>
                <a:cubicBezTo>
                  <a:pt x="4771" y="2100"/>
                  <a:pt x="4751" y="2123"/>
                  <a:pt x="4725" y="2126"/>
                </a:cubicBezTo>
                <a:lnTo>
                  <a:pt x="4725" y="2126"/>
                </a:lnTo>
                <a:cubicBezTo>
                  <a:pt x="4698" y="2128"/>
                  <a:pt x="4675" y="2109"/>
                  <a:pt x="4673" y="2082"/>
                </a:cubicBezTo>
                <a:cubicBezTo>
                  <a:pt x="4670" y="2056"/>
                  <a:pt x="4690" y="2033"/>
                  <a:pt x="4716" y="2030"/>
                </a:cubicBezTo>
                <a:close/>
                <a:moveTo>
                  <a:pt x="4907" y="2013"/>
                </a:moveTo>
                <a:lnTo>
                  <a:pt x="4907" y="2013"/>
                </a:lnTo>
                <a:cubicBezTo>
                  <a:pt x="4934" y="2011"/>
                  <a:pt x="4957" y="2030"/>
                  <a:pt x="4960" y="2057"/>
                </a:cubicBezTo>
                <a:cubicBezTo>
                  <a:pt x="4962" y="2083"/>
                  <a:pt x="4943" y="2107"/>
                  <a:pt x="4916" y="2109"/>
                </a:cubicBezTo>
                <a:lnTo>
                  <a:pt x="4916" y="2109"/>
                </a:lnTo>
                <a:cubicBezTo>
                  <a:pt x="4890" y="2112"/>
                  <a:pt x="4866" y="2092"/>
                  <a:pt x="4864" y="2066"/>
                </a:cubicBezTo>
                <a:cubicBezTo>
                  <a:pt x="4861" y="2039"/>
                  <a:pt x="4881" y="2016"/>
                  <a:pt x="4907" y="2013"/>
                </a:cubicBezTo>
                <a:close/>
                <a:moveTo>
                  <a:pt x="5099" y="1997"/>
                </a:moveTo>
                <a:lnTo>
                  <a:pt x="5099" y="1997"/>
                </a:lnTo>
                <a:cubicBezTo>
                  <a:pt x="5125" y="1994"/>
                  <a:pt x="5149" y="2014"/>
                  <a:pt x="5151" y="2040"/>
                </a:cubicBezTo>
                <a:cubicBezTo>
                  <a:pt x="5153" y="2066"/>
                  <a:pt x="5134" y="2090"/>
                  <a:pt x="5108" y="2092"/>
                </a:cubicBezTo>
                <a:lnTo>
                  <a:pt x="5107" y="2092"/>
                </a:lnTo>
                <a:cubicBezTo>
                  <a:pt x="5081" y="2095"/>
                  <a:pt x="5058" y="2075"/>
                  <a:pt x="5055" y="2049"/>
                </a:cubicBezTo>
                <a:cubicBezTo>
                  <a:pt x="5053" y="2023"/>
                  <a:pt x="5072" y="1999"/>
                  <a:pt x="5099" y="1997"/>
                </a:cubicBezTo>
                <a:close/>
                <a:moveTo>
                  <a:pt x="5290" y="1980"/>
                </a:moveTo>
                <a:lnTo>
                  <a:pt x="5290" y="1980"/>
                </a:lnTo>
                <a:cubicBezTo>
                  <a:pt x="5316" y="1977"/>
                  <a:pt x="5340" y="1997"/>
                  <a:pt x="5342" y="2023"/>
                </a:cubicBezTo>
                <a:cubicBezTo>
                  <a:pt x="5345" y="2050"/>
                  <a:pt x="5325" y="2073"/>
                  <a:pt x="5299" y="2076"/>
                </a:cubicBezTo>
                <a:lnTo>
                  <a:pt x="5299" y="2076"/>
                </a:lnTo>
                <a:cubicBezTo>
                  <a:pt x="5272" y="2078"/>
                  <a:pt x="5249" y="2059"/>
                  <a:pt x="5247" y="2032"/>
                </a:cubicBezTo>
                <a:cubicBezTo>
                  <a:pt x="5244" y="2006"/>
                  <a:pt x="5264" y="1982"/>
                  <a:pt x="5290" y="1980"/>
                </a:cubicBezTo>
                <a:close/>
                <a:moveTo>
                  <a:pt x="5481" y="1963"/>
                </a:moveTo>
                <a:lnTo>
                  <a:pt x="5481" y="1963"/>
                </a:lnTo>
                <a:cubicBezTo>
                  <a:pt x="5508" y="1961"/>
                  <a:pt x="5531" y="1980"/>
                  <a:pt x="5534" y="2007"/>
                </a:cubicBezTo>
                <a:cubicBezTo>
                  <a:pt x="5536" y="2033"/>
                  <a:pt x="5517" y="2056"/>
                  <a:pt x="5490" y="2059"/>
                </a:cubicBezTo>
                <a:lnTo>
                  <a:pt x="5490" y="2059"/>
                </a:lnTo>
                <a:cubicBezTo>
                  <a:pt x="5464" y="2061"/>
                  <a:pt x="5440" y="2042"/>
                  <a:pt x="5438" y="2015"/>
                </a:cubicBezTo>
                <a:cubicBezTo>
                  <a:pt x="5436" y="1989"/>
                  <a:pt x="5455" y="1966"/>
                  <a:pt x="5481" y="1963"/>
                </a:cubicBezTo>
                <a:close/>
                <a:moveTo>
                  <a:pt x="5580" y="2120"/>
                </a:moveTo>
                <a:lnTo>
                  <a:pt x="5580" y="2120"/>
                </a:lnTo>
                <a:cubicBezTo>
                  <a:pt x="5571" y="2145"/>
                  <a:pt x="5543" y="2157"/>
                  <a:pt x="5518" y="2148"/>
                </a:cubicBezTo>
                <a:cubicBezTo>
                  <a:pt x="5493" y="2139"/>
                  <a:pt x="5481" y="2111"/>
                  <a:pt x="5490" y="2087"/>
                </a:cubicBezTo>
                <a:lnTo>
                  <a:pt x="5490" y="2086"/>
                </a:lnTo>
                <a:cubicBezTo>
                  <a:pt x="5499" y="2062"/>
                  <a:pt x="5527" y="2049"/>
                  <a:pt x="5552" y="2058"/>
                </a:cubicBezTo>
                <a:cubicBezTo>
                  <a:pt x="5576" y="2067"/>
                  <a:pt x="5589" y="2095"/>
                  <a:pt x="5580" y="2120"/>
                </a:cubicBezTo>
                <a:close/>
                <a:moveTo>
                  <a:pt x="5514" y="2300"/>
                </a:moveTo>
                <a:lnTo>
                  <a:pt x="5514" y="2300"/>
                </a:lnTo>
                <a:cubicBezTo>
                  <a:pt x="5505" y="2325"/>
                  <a:pt x="5477" y="2338"/>
                  <a:pt x="5452" y="2329"/>
                </a:cubicBezTo>
                <a:cubicBezTo>
                  <a:pt x="5427" y="2319"/>
                  <a:pt x="5415" y="2292"/>
                  <a:pt x="5424" y="2267"/>
                </a:cubicBezTo>
                <a:lnTo>
                  <a:pt x="5424" y="2267"/>
                </a:lnTo>
                <a:cubicBezTo>
                  <a:pt x="5433" y="2242"/>
                  <a:pt x="5461" y="2229"/>
                  <a:pt x="5486" y="2238"/>
                </a:cubicBezTo>
                <a:cubicBezTo>
                  <a:pt x="5510" y="2248"/>
                  <a:pt x="5523" y="2275"/>
                  <a:pt x="5514" y="2300"/>
                </a:cubicBezTo>
                <a:close/>
                <a:moveTo>
                  <a:pt x="5448" y="2480"/>
                </a:moveTo>
                <a:lnTo>
                  <a:pt x="5448" y="2481"/>
                </a:lnTo>
                <a:cubicBezTo>
                  <a:pt x="5439" y="2505"/>
                  <a:pt x="5411" y="2518"/>
                  <a:pt x="5386" y="2509"/>
                </a:cubicBezTo>
                <a:cubicBezTo>
                  <a:pt x="5361" y="2500"/>
                  <a:pt x="5349" y="2472"/>
                  <a:pt x="5358" y="2447"/>
                </a:cubicBezTo>
                <a:lnTo>
                  <a:pt x="5358" y="2447"/>
                </a:lnTo>
                <a:cubicBezTo>
                  <a:pt x="5367" y="2422"/>
                  <a:pt x="5395" y="2410"/>
                  <a:pt x="5419" y="2419"/>
                </a:cubicBezTo>
                <a:cubicBezTo>
                  <a:pt x="5444" y="2428"/>
                  <a:pt x="5457" y="2456"/>
                  <a:pt x="5448" y="2480"/>
                </a:cubicBezTo>
                <a:close/>
                <a:moveTo>
                  <a:pt x="5382" y="2661"/>
                </a:moveTo>
                <a:lnTo>
                  <a:pt x="5382" y="2661"/>
                </a:lnTo>
                <a:cubicBezTo>
                  <a:pt x="5372" y="2686"/>
                  <a:pt x="5345" y="2698"/>
                  <a:pt x="5320" y="2689"/>
                </a:cubicBezTo>
                <a:cubicBezTo>
                  <a:pt x="5295" y="2680"/>
                  <a:pt x="5282" y="2653"/>
                  <a:pt x="5292" y="2628"/>
                </a:cubicBezTo>
                <a:lnTo>
                  <a:pt x="5292" y="2628"/>
                </a:lnTo>
                <a:cubicBezTo>
                  <a:pt x="5301" y="2603"/>
                  <a:pt x="5328" y="2590"/>
                  <a:pt x="5353" y="2599"/>
                </a:cubicBezTo>
                <a:cubicBezTo>
                  <a:pt x="5378" y="2608"/>
                  <a:pt x="5391" y="2636"/>
                  <a:pt x="5382" y="2661"/>
                </a:cubicBezTo>
                <a:close/>
                <a:moveTo>
                  <a:pt x="5316" y="2841"/>
                </a:moveTo>
                <a:lnTo>
                  <a:pt x="5316" y="2841"/>
                </a:lnTo>
                <a:cubicBezTo>
                  <a:pt x="5306" y="2866"/>
                  <a:pt x="5279" y="2879"/>
                  <a:pt x="5254" y="2870"/>
                </a:cubicBezTo>
                <a:cubicBezTo>
                  <a:pt x="5229" y="2860"/>
                  <a:pt x="5216" y="2833"/>
                  <a:pt x="5226" y="2808"/>
                </a:cubicBezTo>
                <a:lnTo>
                  <a:pt x="5226" y="2808"/>
                </a:lnTo>
                <a:cubicBezTo>
                  <a:pt x="5235" y="2783"/>
                  <a:pt x="5262" y="2770"/>
                  <a:pt x="5287" y="2780"/>
                </a:cubicBezTo>
                <a:cubicBezTo>
                  <a:pt x="5312" y="2789"/>
                  <a:pt x="5325" y="2816"/>
                  <a:pt x="5316" y="2841"/>
                </a:cubicBezTo>
                <a:close/>
                <a:moveTo>
                  <a:pt x="5250" y="3022"/>
                </a:moveTo>
                <a:lnTo>
                  <a:pt x="5250" y="3022"/>
                </a:lnTo>
                <a:cubicBezTo>
                  <a:pt x="5240" y="3047"/>
                  <a:pt x="5213" y="3059"/>
                  <a:pt x="5188" y="3050"/>
                </a:cubicBezTo>
                <a:cubicBezTo>
                  <a:pt x="5163" y="3041"/>
                  <a:pt x="5150" y="3013"/>
                  <a:pt x="5159" y="2988"/>
                </a:cubicBezTo>
                <a:lnTo>
                  <a:pt x="5159" y="2988"/>
                </a:lnTo>
                <a:cubicBezTo>
                  <a:pt x="5169" y="2963"/>
                  <a:pt x="5196" y="2951"/>
                  <a:pt x="5221" y="2960"/>
                </a:cubicBezTo>
                <a:cubicBezTo>
                  <a:pt x="5246" y="2969"/>
                  <a:pt x="5259" y="2997"/>
                  <a:pt x="5250" y="3022"/>
                </a:cubicBezTo>
                <a:close/>
                <a:moveTo>
                  <a:pt x="5183" y="3202"/>
                </a:moveTo>
                <a:lnTo>
                  <a:pt x="5183" y="3202"/>
                </a:lnTo>
                <a:cubicBezTo>
                  <a:pt x="5174" y="3227"/>
                  <a:pt x="5147" y="3240"/>
                  <a:pt x="5122" y="3230"/>
                </a:cubicBezTo>
                <a:cubicBezTo>
                  <a:pt x="5097" y="3221"/>
                  <a:pt x="5084" y="3194"/>
                  <a:pt x="5093" y="3169"/>
                </a:cubicBezTo>
                <a:lnTo>
                  <a:pt x="5093" y="3169"/>
                </a:lnTo>
                <a:cubicBezTo>
                  <a:pt x="5103" y="3144"/>
                  <a:pt x="5130" y="3131"/>
                  <a:pt x="5155" y="3140"/>
                </a:cubicBezTo>
                <a:cubicBezTo>
                  <a:pt x="5180" y="3149"/>
                  <a:pt x="5193" y="3177"/>
                  <a:pt x="5183" y="3202"/>
                </a:cubicBezTo>
                <a:close/>
                <a:moveTo>
                  <a:pt x="5117" y="3382"/>
                </a:moveTo>
                <a:lnTo>
                  <a:pt x="5117" y="3382"/>
                </a:lnTo>
                <a:cubicBezTo>
                  <a:pt x="5108" y="3407"/>
                  <a:pt x="5081" y="3420"/>
                  <a:pt x="5056" y="3411"/>
                </a:cubicBezTo>
                <a:cubicBezTo>
                  <a:pt x="5031" y="3402"/>
                  <a:pt x="5018" y="3374"/>
                  <a:pt x="5027" y="3349"/>
                </a:cubicBezTo>
                <a:lnTo>
                  <a:pt x="5027" y="3349"/>
                </a:lnTo>
                <a:cubicBezTo>
                  <a:pt x="5037" y="3324"/>
                  <a:pt x="5064" y="3311"/>
                  <a:pt x="5089" y="3321"/>
                </a:cubicBezTo>
                <a:cubicBezTo>
                  <a:pt x="5114" y="3330"/>
                  <a:pt x="5127" y="3357"/>
                  <a:pt x="5117" y="3382"/>
                </a:cubicBezTo>
                <a:close/>
                <a:moveTo>
                  <a:pt x="5051" y="3563"/>
                </a:moveTo>
                <a:lnTo>
                  <a:pt x="5051" y="3563"/>
                </a:lnTo>
                <a:cubicBezTo>
                  <a:pt x="5042" y="3588"/>
                  <a:pt x="5014" y="3600"/>
                  <a:pt x="4990" y="3591"/>
                </a:cubicBezTo>
                <a:cubicBezTo>
                  <a:pt x="4965" y="3582"/>
                  <a:pt x="4952" y="3554"/>
                  <a:pt x="4961" y="3529"/>
                </a:cubicBezTo>
                <a:lnTo>
                  <a:pt x="4961" y="3529"/>
                </a:lnTo>
                <a:cubicBezTo>
                  <a:pt x="4970" y="3505"/>
                  <a:pt x="4998" y="3492"/>
                  <a:pt x="5023" y="3501"/>
                </a:cubicBezTo>
                <a:cubicBezTo>
                  <a:pt x="5048" y="3510"/>
                  <a:pt x="5060" y="3538"/>
                  <a:pt x="5051" y="3563"/>
                </a:cubicBezTo>
                <a:close/>
                <a:moveTo>
                  <a:pt x="4985" y="3743"/>
                </a:moveTo>
                <a:lnTo>
                  <a:pt x="4985" y="3743"/>
                </a:lnTo>
                <a:cubicBezTo>
                  <a:pt x="4976" y="3768"/>
                  <a:pt x="4948" y="3781"/>
                  <a:pt x="4923" y="3772"/>
                </a:cubicBezTo>
                <a:cubicBezTo>
                  <a:pt x="4899" y="3762"/>
                  <a:pt x="4886" y="3735"/>
                  <a:pt x="4895" y="3710"/>
                </a:cubicBezTo>
                <a:lnTo>
                  <a:pt x="4895" y="3710"/>
                </a:lnTo>
                <a:cubicBezTo>
                  <a:pt x="4904" y="3685"/>
                  <a:pt x="4932" y="3672"/>
                  <a:pt x="4957" y="3681"/>
                </a:cubicBezTo>
                <a:cubicBezTo>
                  <a:pt x="4982" y="3691"/>
                  <a:pt x="4994" y="3718"/>
                  <a:pt x="4985" y="3743"/>
                </a:cubicBezTo>
                <a:close/>
                <a:moveTo>
                  <a:pt x="4919" y="3923"/>
                </a:moveTo>
                <a:lnTo>
                  <a:pt x="4919" y="3924"/>
                </a:lnTo>
                <a:cubicBezTo>
                  <a:pt x="4910" y="3948"/>
                  <a:pt x="4882" y="3961"/>
                  <a:pt x="4857" y="3952"/>
                </a:cubicBezTo>
                <a:cubicBezTo>
                  <a:pt x="4833" y="3943"/>
                  <a:pt x="4820" y="3915"/>
                  <a:pt x="4829" y="3890"/>
                </a:cubicBezTo>
                <a:lnTo>
                  <a:pt x="4829" y="3890"/>
                </a:lnTo>
                <a:cubicBezTo>
                  <a:pt x="4838" y="3865"/>
                  <a:pt x="4866" y="3853"/>
                  <a:pt x="4891" y="3862"/>
                </a:cubicBezTo>
                <a:cubicBezTo>
                  <a:pt x="4916" y="3871"/>
                  <a:pt x="4928" y="3899"/>
                  <a:pt x="4919" y="3923"/>
                </a:cubicBezTo>
                <a:close/>
                <a:moveTo>
                  <a:pt x="4853" y="4104"/>
                </a:moveTo>
                <a:lnTo>
                  <a:pt x="4853" y="4104"/>
                </a:lnTo>
                <a:cubicBezTo>
                  <a:pt x="4844" y="4129"/>
                  <a:pt x="4816" y="4141"/>
                  <a:pt x="4791" y="4132"/>
                </a:cubicBezTo>
                <a:cubicBezTo>
                  <a:pt x="4766" y="4123"/>
                  <a:pt x="4754" y="4095"/>
                  <a:pt x="4763" y="4071"/>
                </a:cubicBezTo>
                <a:lnTo>
                  <a:pt x="4763" y="4071"/>
                </a:lnTo>
                <a:cubicBezTo>
                  <a:pt x="4772" y="4046"/>
                  <a:pt x="4800" y="4033"/>
                  <a:pt x="4825" y="4042"/>
                </a:cubicBezTo>
                <a:cubicBezTo>
                  <a:pt x="4849" y="4051"/>
                  <a:pt x="4862" y="4079"/>
                  <a:pt x="4853" y="4104"/>
                </a:cubicBezTo>
                <a:close/>
                <a:moveTo>
                  <a:pt x="4651" y="4205"/>
                </a:moveTo>
                <a:lnTo>
                  <a:pt x="4651" y="4205"/>
                </a:lnTo>
                <a:cubicBezTo>
                  <a:pt x="4626" y="4214"/>
                  <a:pt x="4599" y="4201"/>
                  <a:pt x="4590" y="4176"/>
                </a:cubicBezTo>
                <a:cubicBezTo>
                  <a:pt x="4581" y="4151"/>
                  <a:pt x="4594" y="4124"/>
                  <a:pt x="4619" y="4115"/>
                </a:cubicBezTo>
                <a:lnTo>
                  <a:pt x="4619" y="4115"/>
                </a:lnTo>
                <a:cubicBezTo>
                  <a:pt x="4644" y="4106"/>
                  <a:pt x="4671" y="4119"/>
                  <a:pt x="4680" y="4144"/>
                </a:cubicBezTo>
                <a:cubicBezTo>
                  <a:pt x="4689" y="4169"/>
                  <a:pt x="4676" y="4196"/>
                  <a:pt x="4651" y="4205"/>
                </a:cubicBezTo>
                <a:close/>
                <a:moveTo>
                  <a:pt x="4470" y="4270"/>
                </a:moveTo>
                <a:lnTo>
                  <a:pt x="4470" y="4270"/>
                </a:lnTo>
                <a:cubicBezTo>
                  <a:pt x="4445" y="4279"/>
                  <a:pt x="4418" y="4266"/>
                  <a:pt x="4409" y="4241"/>
                </a:cubicBezTo>
                <a:cubicBezTo>
                  <a:pt x="4400" y="4216"/>
                  <a:pt x="4413" y="4189"/>
                  <a:pt x="4438" y="4180"/>
                </a:cubicBezTo>
                <a:lnTo>
                  <a:pt x="4438" y="4180"/>
                </a:lnTo>
                <a:cubicBezTo>
                  <a:pt x="4463" y="4171"/>
                  <a:pt x="4491" y="4184"/>
                  <a:pt x="4500" y="4209"/>
                </a:cubicBezTo>
                <a:cubicBezTo>
                  <a:pt x="4508" y="4234"/>
                  <a:pt x="4495" y="4261"/>
                  <a:pt x="4470" y="4270"/>
                </a:cubicBezTo>
                <a:close/>
                <a:moveTo>
                  <a:pt x="4290" y="4335"/>
                </a:moveTo>
                <a:lnTo>
                  <a:pt x="4289" y="4335"/>
                </a:lnTo>
                <a:cubicBezTo>
                  <a:pt x="4265" y="4344"/>
                  <a:pt x="4237" y="4331"/>
                  <a:pt x="4228" y="4306"/>
                </a:cubicBezTo>
                <a:cubicBezTo>
                  <a:pt x="4219" y="4281"/>
                  <a:pt x="4232" y="4254"/>
                  <a:pt x="4257" y="4245"/>
                </a:cubicBezTo>
                <a:lnTo>
                  <a:pt x="4257" y="4245"/>
                </a:lnTo>
                <a:cubicBezTo>
                  <a:pt x="4282" y="4236"/>
                  <a:pt x="4310" y="4249"/>
                  <a:pt x="4319" y="4274"/>
                </a:cubicBezTo>
                <a:cubicBezTo>
                  <a:pt x="4328" y="4299"/>
                  <a:pt x="4315" y="4326"/>
                  <a:pt x="4290" y="4335"/>
                </a:cubicBezTo>
                <a:close/>
                <a:moveTo>
                  <a:pt x="4109" y="4400"/>
                </a:moveTo>
                <a:lnTo>
                  <a:pt x="4109" y="4400"/>
                </a:lnTo>
                <a:cubicBezTo>
                  <a:pt x="4084" y="4409"/>
                  <a:pt x="4056" y="4396"/>
                  <a:pt x="4047" y="4371"/>
                </a:cubicBezTo>
                <a:cubicBezTo>
                  <a:pt x="4039" y="4346"/>
                  <a:pt x="4052" y="4319"/>
                  <a:pt x="4077" y="4310"/>
                </a:cubicBezTo>
                <a:lnTo>
                  <a:pt x="4077" y="4310"/>
                </a:lnTo>
                <a:cubicBezTo>
                  <a:pt x="4102" y="4301"/>
                  <a:pt x="4129" y="4314"/>
                  <a:pt x="4138" y="4339"/>
                </a:cubicBezTo>
                <a:cubicBezTo>
                  <a:pt x="4147" y="4364"/>
                  <a:pt x="4134" y="4391"/>
                  <a:pt x="4109" y="4400"/>
                </a:cubicBezTo>
                <a:close/>
                <a:moveTo>
                  <a:pt x="3928" y="4465"/>
                </a:moveTo>
                <a:lnTo>
                  <a:pt x="3928" y="4465"/>
                </a:lnTo>
                <a:cubicBezTo>
                  <a:pt x="3903" y="4474"/>
                  <a:pt x="3876" y="4461"/>
                  <a:pt x="3867" y="4436"/>
                </a:cubicBezTo>
                <a:cubicBezTo>
                  <a:pt x="3858" y="4411"/>
                  <a:pt x="3871" y="4384"/>
                  <a:pt x="3896" y="4375"/>
                </a:cubicBezTo>
                <a:lnTo>
                  <a:pt x="3896" y="4375"/>
                </a:lnTo>
                <a:cubicBezTo>
                  <a:pt x="3921" y="4366"/>
                  <a:pt x="3948" y="4379"/>
                  <a:pt x="3957" y="4404"/>
                </a:cubicBezTo>
                <a:cubicBezTo>
                  <a:pt x="3966" y="4429"/>
                  <a:pt x="3953" y="4456"/>
                  <a:pt x="3928" y="4465"/>
                </a:cubicBezTo>
                <a:close/>
                <a:moveTo>
                  <a:pt x="3747" y="4530"/>
                </a:moveTo>
                <a:lnTo>
                  <a:pt x="3747" y="4530"/>
                </a:lnTo>
                <a:cubicBezTo>
                  <a:pt x="3722" y="4539"/>
                  <a:pt x="3695" y="4526"/>
                  <a:pt x="3686" y="4501"/>
                </a:cubicBezTo>
                <a:cubicBezTo>
                  <a:pt x="3677" y="4476"/>
                  <a:pt x="3690" y="4449"/>
                  <a:pt x="3715" y="4440"/>
                </a:cubicBezTo>
                <a:lnTo>
                  <a:pt x="3715" y="4440"/>
                </a:lnTo>
                <a:cubicBezTo>
                  <a:pt x="3740" y="4431"/>
                  <a:pt x="3768" y="4444"/>
                  <a:pt x="3776" y="4469"/>
                </a:cubicBezTo>
                <a:cubicBezTo>
                  <a:pt x="3785" y="4494"/>
                  <a:pt x="3772" y="4521"/>
                  <a:pt x="3747" y="4530"/>
                </a:cubicBezTo>
                <a:close/>
                <a:moveTo>
                  <a:pt x="3567" y="4595"/>
                </a:moveTo>
                <a:lnTo>
                  <a:pt x="3566" y="4595"/>
                </a:lnTo>
                <a:cubicBezTo>
                  <a:pt x="3541" y="4604"/>
                  <a:pt x="3514" y="4591"/>
                  <a:pt x="3505" y="4566"/>
                </a:cubicBezTo>
                <a:cubicBezTo>
                  <a:pt x="3496" y="4541"/>
                  <a:pt x="3509" y="4514"/>
                  <a:pt x="3534" y="4505"/>
                </a:cubicBezTo>
                <a:lnTo>
                  <a:pt x="3534" y="4505"/>
                </a:lnTo>
                <a:cubicBezTo>
                  <a:pt x="3559" y="4496"/>
                  <a:pt x="3587" y="4509"/>
                  <a:pt x="3596" y="4534"/>
                </a:cubicBezTo>
                <a:cubicBezTo>
                  <a:pt x="3605" y="4559"/>
                  <a:pt x="3592" y="4586"/>
                  <a:pt x="3567" y="4595"/>
                </a:cubicBezTo>
                <a:close/>
                <a:moveTo>
                  <a:pt x="3386" y="4660"/>
                </a:moveTo>
                <a:lnTo>
                  <a:pt x="3386" y="4660"/>
                </a:lnTo>
                <a:cubicBezTo>
                  <a:pt x="3361" y="4669"/>
                  <a:pt x="3333" y="4656"/>
                  <a:pt x="3324" y="4631"/>
                </a:cubicBezTo>
                <a:cubicBezTo>
                  <a:pt x="3316" y="4606"/>
                  <a:pt x="3329" y="4579"/>
                  <a:pt x="3354" y="4570"/>
                </a:cubicBezTo>
                <a:lnTo>
                  <a:pt x="3354" y="4570"/>
                </a:lnTo>
                <a:cubicBezTo>
                  <a:pt x="3379" y="4561"/>
                  <a:pt x="3406" y="4574"/>
                  <a:pt x="3415" y="4599"/>
                </a:cubicBezTo>
                <a:cubicBezTo>
                  <a:pt x="3424" y="4624"/>
                  <a:pt x="3411" y="4651"/>
                  <a:pt x="3386" y="4660"/>
                </a:cubicBezTo>
                <a:close/>
                <a:moveTo>
                  <a:pt x="3205" y="4725"/>
                </a:moveTo>
                <a:lnTo>
                  <a:pt x="3205" y="4725"/>
                </a:lnTo>
                <a:cubicBezTo>
                  <a:pt x="3180" y="4734"/>
                  <a:pt x="3153" y="4721"/>
                  <a:pt x="3144" y="4696"/>
                </a:cubicBezTo>
                <a:cubicBezTo>
                  <a:pt x="3135" y="4671"/>
                  <a:pt x="3148" y="4644"/>
                  <a:pt x="3173" y="4635"/>
                </a:cubicBezTo>
                <a:lnTo>
                  <a:pt x="3173" y="4635"/>
                </a:lnTo>
                <a:cubicBezTo>
                  <a:pt x="3198" y="4626"/>
                  <a:pt x="3225" y="4639"/>
                  <a:pt x="3234" y="4664"/>
                </a:cubicBezTo>
                <a:cubicBezTo>
                  <a:pt x="3243" y="4689"/>
                  <a:pt x="3230" y="4716"/>
                  <a:pt x="3205" y="4725"/>
                </a:cubicBezTo>
                <a:close/>
                <a:moveTo>
                  <a:pt x="3024" y="4790"/>
                </a:moveTo>
                <a:lnTo>
                  <a:pt x="3024" y="4790"/>
                </a:lnTo>
                <a:cubicBezTo>
                  <a:pt x="2999" y="4799"/>
                  <a:pt x="2972" y="4786"/>
                  <a:pt x="2963" y="4761"/>
                </a:cubicBezTo>
                <a:cubicBezTo>
                  <a:pt x="2954" y="4736"/>
                  <a:pt x="2967" y="4709"/>
                  <a:pt x="2992" y="4700"/>
                </a:cubicBezTo>
                <a:lnTo>
                  <a:pt x="2992" y="4700"/>
                </a:lnTo>
                <a:cubicBezTo>
                  <a:pt x="3017" y="4691"/>
                  <a:pt x="3045" y="4704"/>
                  <a:pt x="3053" y="4729"/>
                </a:cubicBezTo>
                <a:cubicBezTo>
                  <a:pt x="3062" y="4754"/>
                  <a:pt x="3049" y="4782"/>
                  <a:pt x="3024" y="4790"/>
                </a:cubicBezTo>
                <a:close/>
                <a:moveTo>
                  <a:pt x="2813" y="4731"/>
                </a:moveTo>
                <a:lnTo>
                  <a:pt x="2813" y="4731"/>
                </a:lnTo>
                <a:cubicBezTo>
                  <a:pt x="2789" y="4720"/>
                  <a:pt x="2778" y="4691"/>
                  <a:pt x="2789" y="4667"/>
                </a:cubicBezTo>
                <a:cubicBezTo>
                  <a:pt x="2800" y="4643"/>
                  <a:pt x="2829" y="4633"/>
                  <a:pt x="2853" y="4644"/>
                </a:cubicBezTo>
                <a:lnTo>
                  <a:pt x="2853" y="4644"/>
                </a:lnTo>
                <a:cubicBezTo>
                  <a:pt x="2877" y="4655"/>
                  <a:pt x="2888" y="4683"/>
                  <a:pt x="2877" y="4708"/>
                </a:cubicBezTo>
                <a:cubicBezTo>
                  <a:pt x="2865" y="4732"/>
                  <a:pt x="2837" y="4742"/>
                  <a:pt x="2813" y="4731"/>
                </a:cubicBezTo>
                <a:close/>
                <a:moveTo>
                  <a:pt x="2639" y="4650"/>
                </a:moveTo>
                <a:lnTo>
                  <a:pt x="2639" y="4650"/>
                </a:lnTo>
                <a:cubicBezTo>
                  <a:pt x="2614" y="4639"/>
                  <a:pt x="2604" y="4610"/>
                  <a:pt x="2615" y="4586"/>
                </a:cubicBezTo>
                <a:cubicBezTo>
                  <a:pt x="2626" y="4562"/>
                  <a:pt x="2655" y="4552"/>
                  <a:pt x="2679" y="4563"/>
                </a:cubicBezTo>
                <a:lnTo>
                  <a:pt x="2679" y="4563"/>
                </a:lnTo>
                <a:cubicBezTo>
                  <a:pt x="2703" y="4574"/>
                  <a:pt x="2713" y="4603"/>
                  <a:pt x="2702" y="4627"/>
                </a:cubicBezTo>
                <a:cubicBezTo>
                  <a:pt x="2691" y="4651"/>
                  <a:pt x="2663" y="4661"/>
                  <a:pt x="2639" y="4650"/>
                </a:cubicBezTo>
                <a:close/>
                <a:moveTo>
                  <a:pt x="2464" y="4569"/>
                </a:moveTo>
                <a:lnTo>
                  <a:pt x="2464" y="4569"/>
                </a:lnTo>
                <a:cubicBezTo>
                  <a:pt x="2440" y="4558"/>
                  <a:pt x="2430" y="4530"/>
                  <a:pt x="2441" y="4506"/>
                </a:cubicBezTo>
                <a:cubicBezTo>
                  <a:pt x="2452" y="4481"/>
                  <a:pt x="2480" y="4471"/>
                  <a:pt x="2504" y="4482"/>
                </a:cubicBezTo>
                <a:lnTo>
                  <a:pt x="2505" y="4482"/>
                </a:lnTo>
                <a:cubicBezTo>
                  <a:pt x="2529" y="4493"/>
                  <a:pt x="2539" y="4522"/>
                  <a:pt x="2528" y="4546"/>
                </a:cubicBezTo>
                <a:cubicBezTo>
                  <a:pt x="2517" y="4570"/>
                  <a:pt x="2488" y="4580"/>
                  <a:pt x="2464" y="4569"/>
                </a:cubicBezTo>
                <a:close/>
                <a:moveTo>
                  <a:pt x="2290" y="4488"/>
                </a:moveTo>
                <a:lnTo>
                  <a:pt x="2290" y="4488"/>
                </a:lnTo>
                <a:cubicBezTo>
                  <a:pt x="2266" y="4477"/>
                  <a:pt x="2255" y="4449"/>
                  <a:pt x="2267" y="4425"/>
                </a:cubicBezTo>
                <a:cubicBezTo>
                  <a:pt x="2278" y="4401"/>
                  <a:pt x="2306" y="4390"/>
                  <a:pt x="2330" y="4401"/>
                </a:cubicBezTo>
                <a:lnTo>
                  <a:pt x="2330" y="4401"/>
                </a:lnTo>
                <a:cubicBezTo>
                  <a:pt x="2354" y="4412"/>
                  <a:pt x="2365" y="4441"/>
                  <a:pt x="2354" y="4465"/>
                </a:cubicBezTo>
                <a:cubicBezTo>
                  <a:pt x="2343" y="4489"/>
                  <a:pt x="2314" y="4499"/>
                  <a:pt x="2290" y="4488"/>
                </a:cubicBezTo>
                <a:close/>
                <a:moveTo>
                  <a:pt x="2116" y="4407"/>
                </a:moveTo>
                <a:lnTo>
                  <a:pt x="2116" y="4407"/>
                </a:lnTo>
                <a:cubicBezTo>
                  <a:pt x="2092" y="4396"/>
                  <a:pt x="2081" y="4368"/>
                  <a:pt x="2092" y="4344"/>
                </a:cubicBezTo>
                <a:cubicBezTo>
                  <a:pt x="2103" y="4320"/>
                  <a:pt x="2132" y="4309"/>
                  <a:pt x="2156" y="4320"/>
                </a:cubicBezTo>
                <a:lnTo>
                  <a:pt x="2156" y="4320"/>
                </a:lnTo>
                <a:cubicBezTo>
                  <a:pt x="2180" y="4331"/>
                  <a:pt x="2191" y="4360"/>
                  <a:pt x="2180" y="4384"/>
                </a:cubicBezTo>
                <a:cubicBezTo>
                  <a:pt x="2168" y="4408"/>
                  <a:pt x="2140" y="4419"/>
                  <a:pt x="2116" y="4407"/>
                </a:cubicBezTo>
                <a:close/>
                <a:moveTo>
                  <a:pt x="1942" y="4327"/>
                </a:moveTo>
                <a:lnTo>
                  <a:pt x="1942" y="4327"/>
                </a:lnTo>
                <a:cubicBezTo>
                  <a:pt x="1918" y="4315"/>
                  <a:pt x="1907" y="4287"/>
                  <a:pt x="1918" y="4263"/>
                </a:cubicBezTo>
                <a:cubicBezTo>
                  <a:pt x="1929" y="4239"/>
                  <a:pt x="1958" y="4228"/>
                  <a:pt x="1982" y="4239"/>
                </a:cubicBezTo>
                <a:lnTo>
                  <a:pt x="1982" y="4239"/>
                </a:lnTo>
                <a:cubicBezTo>
                  <a:pt x="2006" y="4250"/>
                  <a:pt x="2016" y="4279"/>
                  <a:pt x="2005" y="4303"/>
                </a:cubicBezTo>
                <a:cubicBezTo>
                  <a:pt x="1994" y="4327"/>
                  <a:pt x="1966" y="4338"/>
                  <a:pt x="1942" y="4327"/>
                </a:cubicBezTo>
                <a:close/>
                <a:moveTo>
                  <a:pt x="1767" y="4246"/>
                </a:moveTo>
                <a:lnTo>
                  <a:pt x="1767" y="4246"/>
                </a:lnTo>
                <a:cubicBezTo>
                  <a:pt x="1743" y="4235"/>
                  <a:pt x="1733" y="4206"/>
                  <a:pt x="1744" y="4182"/>
                </a:cubicBezTo>
                <a:cubicBezTo>
                  <a:pt x="1755" y="4158"/>
                  <a:pt x="1783" y="4147"/>
                  <a:pt x="1808" y="4158"/>
                </a:cubicBezTo>
                <a:lnTo>
                  <a:pt x="1808" y="4158"/>
                </a:lnTo>
                <a:cubicBezTo>
                  <a:pt x="1832" y="4170"/>
                  <a:pt x="1842" y="4198"/>
                  <a:pt x="1831" y="4222"/>
                </a:cubicBezTo>
                <a:cubicBezTo>
                  <a:pt x="1820" y="4246"/>
                  <a:pt x="1792" y="4257"/>
                  <a:pt x="1767" y="4246"/>
                </a:cubicBezTo>
                <a:close/>
                <a:moveTo>
                  <a:pt x="1582" y="4136"/>
                </a:moveTo>
                <a:lnTo>
                  <a:pt x="1582" y="4136"/>
                </a:lnTo>
                <a:cubicBezTo>
                  <a:pt x="1568" y="4113"/>
                  <a:pt x="1575" y="4084"/>
                  <a:pt x="1598" y="4070"/>
                </a:cubicBezTo>
                <a:cubicBezTo>
                  <a:pt x="1620" y="4056"/>
                  <a:pt x="1650" y="4063"/>
                  <a:pt x="1664" y="4085"/>
                </a:cubicBezTo>
                <a:lnTo>
                  <a:pt x="1664" y="4085"/>
                </a:lnTo>
                <a:cubicBezTo>
                  <a:pt x="1678" y="4108"/>
                  <a:pt x="1671" y="4138"/>
                  <a:pt x="1648" y="4151"/>
                </a:cubicBezTo>
                <a:cubicBezTo>
                  <a:pt x="1625" y="4165"/>
                  <a:pt x="1596" y="4158"/>
                  <a:pt x="1582" y="4136"/>
                </a:cubicBezTo>
                <a:close/>
                <a:moveTo>
                  <a:pt x="1482" y="3972"/>
                </a:moveTo>
                <a:lnTo>
                  <a:pt x="1482" y="3971"/>
                </a:lnTo>
                <a:cubicBezTo>
                  <a:pt x="1468" y="3949"/>
                  <a:pt x="1475" y="3919"/>
                  <a:pt x="1498" y="3905"/>
                </a:cubicBezTo>
                <a:cubicBezTo>
                  <a:pt x="1520" y="3892"/>
                  <a:pt x="1550" y="3899"/>
                  <a:pt x="1564" y="3921"/>
                </a:cubicBezTo>
                <a:lnTo>
                  <a:pt x="1564" y="3921"/>
                </a:lnTo>
                <a:cubicBezTo>
                  <a:pt x="1578" y="3944"/>
                  <a:pt x="1571" y="3973"/>
                  <a:pt x="1548" y="3987"/>
                </a:cubicBezTo>
                <a:cubicBezTo>
                  <a:pt x="1526" y="4001"/>
                  <a:pt x="1496" y="3994"/>
                  <a:pt x="1482" y="3972"/>
                </a:cubicBezTo>
                <a:close/>
                <a:moveTo>
                  <a:pt x="1383" y="3807"/>
                </a:moveTo>
                <a:lnTo>
                  <a:pt x="1382" y="3807"/>
                </a:lnTo>
                <a:cubicBezTo>
                  <a:pt x="1369" y="3785"/>
                  <a:pt x="1376" y="3755"/>
                  <a:pt x="1398" y="3741"/>
                </a:cubicBezTo>
                <a:cubicBezTo>
                  <a:pt x="1421" y="3727"/>
                  <a:pt x="1450" y="3734"/>
                  <a:pt x="1464" y="3757"/>
                </a:cubicBezTo>
                <a:lnTo>
                  <a:pt x="1464" y="3757"/>
                </a:lnTo>
                <a:cubicBezTo>
                  <a:pt x="1478" y="3780"/>
                  <a:pt x="1471" y="3809"/>
                  <a:pt x="1449" y="3823"/>
                </a:cubicBezTo>
                <a:cubicBezTo>
                  <a:pt x="1426" y="3837"/>
                  <a:pt x="1396" y="3830"/>
                  <a:pt x="1383" y="3807"/>
                </a:cubicBezTo>
                <a:close/>
                <a:moveTo>
                  <a:pt x="1283" y="3643"/>
                </a:moveTo>
                <a:lnTo>
                  <a:pt x="1283" y="3643"/>
                </a:lnTo>
                <a:cubicBezTo>
                  <a:pt x="1269" y="3620"/>
                  <a:pt x="1276" y="3591"/>
                  <a:pt x="1298" y="3577"/>
                </a:cubicBezTo>
                <a:cubicBezTo>
                  <a:pt x="1321" y="3563"/>
                  <a:pt x="1351" y="3570"/>
                  <a:pt x="1365" y="3593"/>
                </a:cubicBezTo>
                <a:lnTo>
                  <a:pt x="1365" y="3593"/>
                </a:lnTo>
                <a:cubicBezTo>
                  <a:pt x="1378" y="3615"/>
                  <a:pt x="1371" y="3645"/>
                  <a:pt x="1349" y="3659"/>
                </a:cubicBezTo>
                <a:cubicBezTo>
                  <a:pt x="1326" y="3673"/>
                  <a:pt x="1297" y="3666"/>
                  <a:pt x="1283" y="3643"/>
                </a:cubicBezTo>
                <a:close/>
                <a:moveTo>
                  <a:pt x="1183" y="3479"/>
                </a:moveTo>
                <a:lnTo>
                  <a:pt x="1183" y="3479"/>
                </a:lnTo>
                <a:cubicBezTo>
                  <a:pt x="1169" y="3456"/>
                  <a:pt x="1176" y="3427"/>
                  <a:pt x="1199" y="3413"/>
                </a:cubicBezTo>
                <a:cubicBezTo>
                  <a:pt x="1221" y="3399"/>
                  <a:pt x="1251" y="3406"/>
                  <a:pt x="1265" y="3429"/>
                </a:cubicBezTo>
                <a:lnTo>
                  <a:pt x="1265" y="3429"/>
                </a:lnTo>
                <a:cubicBezTo>
                  <a:pt x="1279" y="3451"/>
                  <a:pt x="1272" y="3481"/>
                  <a:pt x="1249" y="3495"/>
                </a:cubicBezTo>
                <a:cubicBezTo>
                  <a:pt x="1227" y="3509"/>
                  <a:pt x="1197" y="3502"/>
                  <a:pt x="1183" y="3479"/>
                </a:cubicBezTo>
                <a:close/>
                <a:moveTo>
                  <a:pt x="1083" y="3315"/>
                </a:moveTo>
                <a:lnTo>
                  <a:pt x="1083" y="3315"/>
                </a:lnTo>
                <a:cubicBezTo>
                  <a:pt x="1069" y="3292"/>
                  <a:pt x="1077" y="3263"/>
                  <a:pt x="1099" y="3249"/>
                </a:cubicBezTo>
                <a:cubicBezTo>
                  <a:pt x="1122" y="3235"/>
                  <a:pt x="1151" y="3242"/>
                  <a:pt x="1165" y="3264"/>
                </a:cubicBezTo>
                <a:lnTo>
                  <a:pt x="1165" y="3264"/>
                </a:lnTo>
                <a:cubicBezTo>
                  <a:pt x="1179" y="3287"/>
                  <a:pt x="1172" y="3317"/>
                  <a:pt x="1149" y="3330"/>
                </a:cubicBezTo>
                <a:cubicBezTo>
                  <a:pt x="1127" y="3344"/>
                  <a:pt x="1097" y="3337"/>
                  <a:pt x="1083" y="3315"/>
                </a:cubicBezTo>
                <a:close/>
                <a:moveTo>
                  <a:pt x="975" y="3162"/>
                </a:moveTo>
                <a:lnTo>
                  <a:pt x="975" y="3162"/>
                </a:lnTo>
                <a:cubicBezTo>
                  <a:pt x="959" y="3141"/>
                  <a:pt x="963" y="3111"/>
                  <a:pt x="984" y="3095"/>
                </a:cubicBezTo>
                <a:cubicBezTo>
                  <a:pt x="1005" y="3079"/>
                  <a:pt x="1035" y="3083"/>
                  <a:pt x="1051" y="3104"/>
                </a:cubicBezTo>
                <a:lnTo>
                  <a:pt x="1051" y="3104"/>
                </a:lnTo>
                <a:cubicBezTo>
                  <a:pt x="1067" y="3125"/>
                  <a:pt x="1063" y="3155"/>
                  <a:pt x="1042" y="3171"/>
                </a:cubicBezTo>
                <a:cubicBezTo>
                  <a:pt x="1021" y="3187"/>
                  <a:pt x="991" y="3183"/>
                  <a:pt x="975" y="3162"/>
                </a:cubicBezTo>
                <a:close/>
                <a:moveTo>
                  <a:pt x="858" y="3010"/>
                </a:moveTo>
                <a:lnTo>
                  <a:pt x="858" y="3010"/>
                </a:lnTo>
                <a:cubicBezTo>
                  <a:pt x="842" y="2989"/>
                  <a:pt x="846" y="2959"/>
                  <a:pt x="867" y="2943"/>
                </a:cubicBezTo>
                <a:cubicBezTo>
                  <a:pt x="888" y="2926"/>
                  <a:pt x="918" y="2931"/>
                  <a:pt x="934" y="2952"/>
                </a:cubicBezTo>
                <a:lnTo>
                  <a:pt x="934" y="2952"/>
                </a:lnTo>
                <a:cubicBezTo>
                  <a:pt x="950" y="2973"/>
                  <a:pt x="946" y="3003"/>
                  <a:pt x="925" y="3019"/>
                </a:cubicBezTo>
                <a:cubicBezTo>
                  <a:pt x="904" y="3035"/>
                  <a:pt x="874" y="3031"/>
                  <a:pt x="858" y="3010"/>
                </a:cubicBezTo>
                <a:close/>
                <a:moveTo>
                  <a:pt x="741" y="2858"/>
                </a:moveTo>
                <a:lnTo>
                  <a:pt x="741" y="2857"/>
                </a:lnTo>
                <a:cubicBezTo>
                  <a:pt x="725" y="2836"/>
                  <a:pt x="729" y="2806"/>
                  <a:pt x="750" y="2790"/>
                </a:cubicBezTo>
                <a:cubicBezTo>
                  <a:pt x="771" y="2774"/>
                  <a:pt x="801" y="2778"/>
                  <a:pt x="817" y="2799"/>
                </a:cubicBezTo>
                <a:lnTo>
                  <a:pt x="817" y="2799"/>
                </a:lnTo>
                <a:cubicBezTo>
                  <a:pt x="834" y="2820"/>
                  <a:pt x="830" y="2850"/>
                  <a:pt x="808" y="2866"/>
                </a:cubicBezTo>
                <a:cubicBezTo>
                  <a:pt x="787" y="2883"/>
                  <a:pt x="757" y="2879"/>
                  <a:pt x="741" y="2858"/>
                </a:cubicBezTo>
                <a:close/>
                <a:moveTo>
                  <a:pt x="624" y="2705"/>
                </a:moveTo>
                <a:lnTo>
                  <a:pt x="624" y="2705"/>
                </a:lnTo>
                <a:cubicBezTo>
                  <a:pt x="608" y="2684"/>
                  <a:pt x="612" y="2654"/>
                  <a:pt x="633" y="2638"/>
                </a:cubicBezTo>
                <a:cubicBezTo>
                  <a:pt x="654" y="2622"/>
                  <a:pt x="684" y="2626"/>
                  <a:pt x="701" y="2647"/>
                </a:cubicBezTo>
                <a:lnTo>
                  <a:pt x="701" y="2647"/>
                </a:lnTo>
                <a:cubicBezTo>
                  <a:pt x="717" y="2668"/>
                  <a:pt x="713" y="2698"/>
                  <a:pt x="692" y="2714"/>
                </a:cubicBezTo>
                <a:cubicBezTo>
                  <a:pt x="671" y="2730"/>
                  <a:pt x="640" y="2726"/>
                  <a:pt x="624" y="2705"/>
                </a:cubicBezTo>
                <a:close/>
                <a:moveTo>
                  <a:pt x="507" y="2553"/>
                </a:moveTo>
                <a:lnTo>
                  <a:pt x="507" y="2553"/>
                </a:lnTo>
                <a:cubicBezTo>
                  <a:pt x="491" y="2531"/>
                  <a:pt x="495" y="2501"/>
                  <a:pt x="516" y="2485"/>
                </a:cubicBezTo>
                <a:cubicBezTo>
                  <a:pt x="537" y="2469"/>
                  <a:pt x="568" y="2473"/>
                  <a:pt x="584" y="2494"/>
                </a:cubicBezTo>
                <a:lnTo>
                  <a:pt x="584" y="2494"/>
                </a:lnTo>
                <a:cubicBezTo>
                  <a:pt x="600" y="2515"/>
                  <a:pt x="596" y="2545"/>
                  <a:pt x="575" y="2562"/>
                </a:cubicBezTo>
                <a:cubicBezTo>
                  <a:pt x="554" y="2578"/>
                  <a:pt x="524" y="2574"/>
                  <a:pt x="507" y="2553"/>
                </a:cubicBezTo>
                <a:close/>
                <a:moveTo>
                  <a:pt x="391" y="2400"/>
                </a:moveTo>
                <a:lnTo>
                  <a:pt x="391" y="2400"/>
                </a:lnTo>
                <a:cubicBezTo>
                  <a:pt x="374" y="2379"/>
                  <a:pt x="378" y="2349"/>
                  <a:pt x="400" y="2333"/>
                </a:cubicBezTo>
                <a:cubicBezTo>
                  <a:pt x="421" y="2317"/>
                  <a:pt x="451" y="2321"/>
                  <a:pt x="467" y="2342"/>
                </a:cubicBezTo>
                <a:lnTo>
                  <a:pt x="467" y="2342"/>
                </a:lnTo>
                <a:cubicBezTo>
                  <a:pt x="483" y="2363"/>
                  <a:pt x="479" y="2393"/>
                  <a:pt x="458" y="2409"/>
                </a:cubicBezTo>
                <a:cubicBezTo>
                  <a:pt x="437" y="2425"/>
                  <a:pt x="407" y="2421"/>
                  <a:pt x="391" y="2400"/>
                </a:cubicBezTo>
                <a:close/>
                <a:moveTo>
                  <a:pt x="298" y="2211"/>
                </a:moveTo>
                <a:lnTo>
                  <a:pt x="298" y="2211"/>
                </a:lnTo>
                <a:cubicBezTo>
                  <a:pt x="294" y="2185"/>
                  <a:pt x="313" y="2161"/>
                  <a:pt x="339" y="2157"/>
                </a:cubicBezTo>
                <a:cubicBezTo>
                  <a:pt x="365" y="2153"/>
                  <a:pt x="389" y="2171"/>
                  <a:pt x="393" y="2198"/>
                </a:cubicBezTo>
                <a:lnTo>
                  <a:pt x="393" y="2198"/>
                </a:lnTo>
                <a:cubicBezTo>
                  <a:pt x="397" y="2224"/>
                  <a:pt x="379" y="2248"/>
                  <a:pt x="353" y="2252"/>
                </a:cubicBezTo>
                <a:cubicBezTo>
                  <a:pt x="326" y="2256"/>
                  <a:pt x="302" y="2237"/>
                  <a:pt x="298" y="2211"/>
                </a:cubicBezTo>
                <a:close/>
                <a:moveTo>
                  <a:pt x="272" y="2021"/>
                </a:moveTo>
                <a:lnTo>
                  <a:pt x="272" y="2021"/>
                </a:lnTo>
                <a:cubicBezTo>
                  <a:pt x="268" y="1995"/>
                  <a:pt x="287" y="1970"/>
                  <a:pt x="313" y="1966"/>
                </a:cubicBezTo>
                <a:cubicBezTo>
                  <a:pt x="339" y="1963"/>
                  <a:pt x="363" y="1981"/>
                  <a:pt x="367" y="2007"/>
                </a:cubicBezTo>
                <a:lnTo>
                  <a:pt x="367" y="2007"/>
                </a:lnTo>
                <a:cubicBezTo>
                  <a:pt x="371" y="2034"/>
                  <a:pt x="353" y="2058"/>
                  <a:pt x="327" y="2062"/>
                </a:cubicBezTo>
                <a:cubicBezTo>
                  <a:pt x="300" y="2065"/>
                  <a:pt x="276" y="2047"/>
                  <a:pt x="272" y="2021"/>
                </a:cubicBezTo>
                <a:close/>
                <a:moveTo>
                  <a:pt x="246" y="1831"/>
                </a:moveTo>
                <a:lnTo>
                  <a:pt x="246" y="1830"/>
                </a:lnTo>
                <a:cubicBezTo>
                  <a:pt x="242" y="1804"/>
                  <a:pt x="261" y="1780"/>
                  <a:pt x="287" y="1776"/>
                </a:cubicBezTo>
                <a:cubicBezTo>
                  <a:pt x="313" y="1772"/>
                  <a:pt x="337" y="1791"/>
                  <a:pt x="341" y="1817"/>
                </a:cubicBezTo>
                <a:lnTo>
                  <a:pt x="341" y="1817"/>
                </a:lnTo>
                <a:cubicBezTo>
                  <a:pt x="345" y="1843"/>
                  <a:pt x="327" y="1868"/>
                  <a:pt x="301" y="1871"/>
                </a:cubicBezTo>
                <a:cubicBezTo>
                  <a:pt x="274" y="1875"/>
                  <a:pt x="250" y="1857"/>
                  <a:pt x="246" y="1831"/>
                </a:cubicBezTo>
                <a:close/>
                <a:moveTo>
                  <a:pt x="220" y="1640"/>
                </a:moveTo>
                <a:lnTo>
                  <a:pt x="220" y="1640"/>
                </a:lnTo>
                <a:cubicBezTo>
                  <a:pt x="216" y="1614"/>
                  <a:pt x="235" y="1590"/>
                  <a:pt x="261" y="1586"/>
                </a:cubicBezTo>
                <a:cubicBezTo>
                  <a:pt x="287" y="1582"/>
                  <a:pt x="311" y="1600"/>
                  <a:pt x="315" y="1627"/>
                </a:cubicBezTo>
                <a:lnTo>
                  <a:pt x="315" y="1627"/>
                </a:lnTo>
                <a:cubicBezTo>
                  <a:pt x="319" y="1653"/>
                  <a:pt x="301" y="1677"/>
                  <a:pt x="275" y="1681"/>
                </a:cubicBezTo>
                <a:cubicBezTo>
                  <a:pt x="248" y="1685"/>
                  <a:pt x="224" y="1667"/>
                  <a:pt x="220" y="1640"/>
                </a:cubicBezTo>
                <a:close/>
                <a:moveTo>
                  <a:pt x="194" y="1450"/>
                </a:moveTo>
                <a:lnTo>
                  <a:pt x="194" y="1450"/>
                </a:lnTo>
                <a:cubicBezTo>
                  <a:pt x="190" y="1424"/>
                  <a:pt x="209" y="1399"/>
                  <a:pt x="235" y="1396"/>
                </a:cubicBezTo>
                <a:cubicBezTo>
                  <a:pt x="261" y="1392"/>
                  <a:pt x="285" y="1410"/>
                  <a:pt x="289" y="1436"/>
                </a:cubicBezTo>
                <a:lnTo>
                  <a:pt x="289" y="1436"/>
                </a:lnTo>
                <a:cubicBezTo>
                  <a:pt x="293" y="1463"/>
                  <a:pt x="275" y="1487"/>
                  <a:pt x="249" y="1491"/>
                </a:cubicBezTo>
                <a:cubicBezTo>
                  <a:pt x="222" y="1494"/>
                  <a:pt x="198" y="1476"/>
                  <a:pt x="194" y="1450"/>
                </a:cubicBezTo>
                <a:close/>
                <a:moveTo>
                  <a:pt x="168" y="1260"/>
                </a:moveTo>
                <a:lnTo>
                  <a:pt x="168" y="1260"/>
                </a:lnTo>
                <a:cubicBezTo>
                  <a:pt x="164" y="1233"/>
                  <a:pt x="183" y="1209"/>
                  <a:pt x="209" y="1205"/>
                </a:cubicBezTo>
                <a:cubicBezTo>
                  <a:pt x="235" y="1201"/>
                  <a:pt x="259" y="1220"/>
                  <a:pt x="263" y="1246"/>
                </a:cubicBezTo>
                <a:lnTo>
                  <a:pt x="263" y="1246"/>
                </a:lnTo>
                <a:cubicBezTo>
                  <a:pt x="267" y="1272"/>
                  <a:pt x="249" y="1297"/>
                  <a:pt x="222" y="1300"/>
                </a:cubicBezTo>
                <a:cubicBezTo>
                  <a:pt x="196" y="1304"/>
                  <a:pt x="172" y="1286"/>
                  <a:pt x="168" y="1260"/>
                </a:cubicBezTo>
                <a:close/>
                <a:moveTo>
                  <a:pt x="142" y="1069"/>
                </a:moveTo>
                <a:lnTo>
                  <a:pt x="142" y="1069"/>
                </a:lnTo>
                <a:cubicBezTo>
                  <a:pt x="138" y="1043"/>
                  <a:pt x="157" y="1019"/>
                  <a:pt x="183" y="1015"/>
                </a:cubicBezTo>
                <a:cubicBezTo>
                  <a:pt x="209" y="1011"/>
                  <a:pt x="233" y="1029"/>
                  <a:pt x="237" y="1056"/>
                </a:cubicBezTo>
                <a:lnTo>
                  <a:pt x="237" y="1056"/>
                </a:lnTo>
                <a:cubicBezTo>
                  <a:pt x="241" y="1082"/>
                  <a:pt x="223" y="1106"/>
                  <a:pt x="196" y="1110"/>
                </a:cubicBezTo>
                <a:cubicBezTo>
                  <a:pt x="170" y="1114"/>
                  <a:pt x="146" y="1096"/>
                  <a:pt x="142" y="1069"/>
                </a:cubicBezTo>
                <a:close/>
                <a:moveTo>
                  <a:pt x="116" y="879"/>
                </a:moveTo>
                <a:lnTo>
                  <a:pt x="116" y="879"/>
                </a:lnTo>
                <a:cubicBezTo>
                  <a:pt x="112" y="853"/>
                  <a:pt x="131" y="828"/>
                  <a:pt x="157" y="825"/>
                </a:cubicBezTo>
                <a:cubicBezTo>
                  <a:pt x="183" y="821"/>
                  <a:pt x="207" y="839"/>
                  <a:pt x="211" y="865"/>
                </a:cubicBezTo>
                <a:lnTo>
                  <a:pt x="211" y="865"/>
                </a:lnTo>
                <a:cubicBezTo>
                  <a:pt x="215" y="892"/>
                  <a:pt x="197" y="916"/>
                  <a:pt x="170" y="920"/>
                </a:cubicBezTo>
                <a:cubicBezTo>
                  <a:pt x="144" y="923"/>
                  <a:pt x="120" y="905"/>
                  <a:pt x="116" y="879"/>
                </a:cubicBezTo>
                <a:close/>
                <a:moveTo>
                  <a:pt x="90" y="689"/>
                </a:moveTo>
                <a:lnTo>
                  <a:pt x="90" y="689"/>
                </a:lnTo>
                <a:cubicBezTo>
                  <a:pt x="86" y="662"/>
                  <a:pt x="105" y="638"/>
                  <a:pt x="131" y="634"/>
                </a:cubicBezTo>
                <a:cubicBezTo>
                  <a:pt x="157" y="630"/>
                  <a:pt x="181" y="649"/>
                  <a:pt x="185" y="675"/>
                </a:cubicBezTo>
                <a:lnTo>
                  <a:pt x="185" y="675"/>
                </a:lnTo>
                <a:cubicBezTo>
                  <a:pt x="189" y="701"/>
                  <a:pt x="171" y="726"/>
                  <a:pt x="144" y="729"/>
                </a:cubicBezTo>
                <a:cubicBezTo>
                  <a:pt x="118" y="733"/>
                  <a:pt x="94" y="715"/>
                  <a:pt x="90" y="689"/>
                </a:cubicBezTo>
                <a:close/>
                <a:moveTo>
                  <a:pt x="64" y="498"/>
                </a:moveTo>
                <a:lnTo>
                  <a:pt x="64" y="498"/>
                </a:lnTo>
                <a:cubicBezTo>
                  <a:pt x="60" y="472"/>
                  <a:pt x="79" y="448"/>
                  <a:pt x="105" y="444"/>
                </a:cubicBezTo>
                <a:cubicBezTo>
                  <a:pt x="131" y="440"/>
                  <a:pt x="155" y="458"/>
                  <a:pt x="159" y="485"/>
                </a:cubicBezTo>
                <a:lnTo>
                  <a:pt x="159" y="485"/>
                </a:lnTo>
                <a:cubicBezTo>
                  <a:pt x="163" y="511"/>
                  <a:pt x="145" y="535"/>
                  <a:pt x="118" y="539"/>
                </a:cubicBezTo>
                <a:cubicBezTo>
                  <a:pt x="92" y="543"/>
                  <a:pt x="68" y="525"/>
                  <a:pt x="64" y="498"/>
                </a:cubicBezTo>
                <a:close/>
                <a:moveTo>
                  <a:pt x="38" y="308"/>
                </a:moveTo>
                <a:lnTo>
                  <a:pt x="38" y="308"/>
                </a:lnTo>
                <a:cubicBezTo>
                  <a:pt x="34" y="282"/>
                  <a:pt x="53" y="257"/>
                  <a:pt x="79" y="254"/>
                </a:cubicBezTo>
                <a:cubicBezTo>
                  <a:pt x="105" y="250"/>
                  <a:pt x="129" y="268"/>
                  <a:pt x="133" y="294"/>
                </a:cubicBezTo>
                <a:lnTo>
                  <a:pt x="133" y="294"/>
                </a:lnTo>
                <a:cubicBezTo>
                  <a:pt x="137" y="321"/>
                  <a:pt x="119" y="345"/>
                  <a:pt x="92" y="349"/>
                </a:cubicBezTo>
                <a:cubicBezTo>
                  <a:pt x="66" y="352"/>
                  <a:pt x="42" y="334"/>
                  <a:pt x="38" y="308"/>
                </a:cubicBezTo>
                <a:close/>
                <a:moveTo>
                  <a:pt x="12" y="118"/>
                </a:moveTo>
                <a:lnTo>
                  <a:pt x="12" y="118"/>
                </a:lnTo>
                <a:cubicBezTo>
                  <a:pt x="8" y="91"/>
                  <a:pt x="27" y="67"/>
                  <a:pt x="53" y="63"/>
                </a:cubicBezTo>
                <a:cubicBezTo>
                  <a:pt x="79" y="59"/>
                  <a:pt x="103" y="78"/>
                  <a:pt x="107" y="104"/>
                </a:cubicBezTo>
                <a:lnTo>
                  <a:pt x="107" y="104"/>
                </a:lnTo>
                <a:cubicBezTo>
                  <a:pt x="111" y="130"/>
                  <a:pt x="93" y="155"/>
                  <a:pt x="66" y="158"/>
                </a:cubicBezTo>
                <a:cubicBezTo>
                  <a:pt x="40" y="162"/>
                  <a:pt x="16" y="144"/>
                  <a:pt x="12" y="118"/>
                </a:cubicBezTo>
                <a:close/>
              </a:path>
            </a:pathLst>
          </a:custGeom>
          <a:solidFill>
            <a:srgbClr val="FF00FF"/>
          </a:solidFill>
          <a:ln w="7938" cap="flat">
            <a:solidFill>
              <a:srgbClr val="FF00FF"/>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20"/>
          <p:cNvSpPr>
            <a:spLocks noEditPoints="1"/>
          </p:cNvSpPr>
          <p:nvPr/>
        </p:nvSpPr>
        <p:spPr bwMode="auto">
          <a:xfrm>
            <a:off x="2671763" y="2716213"/>
            <a:ext cx="2500313" cy="2054225"/>
          </a:xfrm>
          <a:custGeom>
            <a:avLst/>
            <a:gdLst/>
            <a:ahLst/>
            <a:cxnLst>
              <a:cxn ang="0">
                <a:pos x="39" y="108"/>
              </a:cxn>
              <a:cxn ang="0">
                <a:pos x="358" y="88"/>
              </a:cxn>
              <a:cxn ang="0">
                <a:pos x="678" y="69"/>
              </a:cxn>
              <a:cxn ang="0">
                <a:pos x="997" y="50"/>
              </a:cxn>
              <a:cxn ang="0">
                <a:pos x="1317" y="30"/>
              </a:cxn>
              <a:cxn ang="0">
                <a:pos x="1636" y="11"/>
              </a:cxn>
              <a:cxn ang="0">
                <a:pos x="1947" y="89"/>
              </a:cxn>
              <a:cxn ang="0">
                <a:pos x="1998" y="405"/>
              </a:cxn>
              <a:cxn ang="0">
                <a:pos x="2049" y="721"/>
              </a:cxn>
              <a:cxn ang="0">
                <a:pos x="2101" y="1036"/>
              </a:cxn>
              <a:cxn ang="0">
                <a:pos x="2152" y="1352"/>
              </a:cxn>
              <a:cxn ang="0">
                <a:pos x="2203" y="1668"/>
              </a:cxn>
              <a:cxn ang="0">
                <a:pos x="2220" y="2043"/>
              </a:cxn>
              <a:cxn ang="0">
                <a:pos x="2723" y="1966"/>
              </a:cxn>
              <a:cxn ang="0">
                <a:pos x="3042" y="1942"/>
              </a:cxn>
              <a:cxn ang="0">
                <a:pos x="3361" y="1918"/>
              </a:cxn>
              <a:cxn ang="0">
                <a:pos x="3680" y="1894"/>
              </a:cxn>
              <a:cxn ang="0">
                <a:pos x="3999" y="1870"/>
              </a:cxn>
              <a:cxn ang="0">
                <a:pos x="4318" y="1846"/>
              </a:cxn>
              <a:cxn ang="0">
                <a:pos x="4637" y="1822"/>
              </a:cxn>
              <a:cxn ang="0">
                <a:pos x="4957" y="1798"/>
              </a:cxn>
              <a:cxn ang="0">
                <a:pos x="5237" y="1751"/>
              </a:cxn>
              <a:cxn ang="0">
                <a:pos x="5079" y="1829"/>
              </a:cxn>
              <a:cxn ang="0">
                <a:pos x="5160" y="1964"/>
              </a:cxn>
              <a:cxn ang="0">
                <a:pos x="5143" y="2283"/>
              </a:cxn>
              <a:cxn ang="0">
                <a:pos x="5126" y="2603"/>
              </a:cxn>
              <a:cxn ang="0">
                <a:pos x="5109" y="2922"/>
              </a:cxn>
              <a:cxn ang="0">
                <a:pos x="5092" y="3242"/>
              </a:cxn>
              <a:cxn ang="0">
                <a:pos x="5076" y="3561"/>
              </a:cxn>
              <a:cxn ang="0">
                <a:pos x="5059" y="3881"/>
              </a:cxn>
              <a:cxn ang="0">
                <a:pos x="4890" y="4216"/>
              </a:cxn>
              <a:cxn ang="0">
                <a:pos x="4772" y="4259"/>
              </a:cxn>
              <a:cxn ang="0">
                <a:pos x="4452" y="4268"/>
              </a:cxn>
              <a:cxn ang="0">
                <a:pos x="4132" y="4276"/>
              </a:cxn>
              <a:cxn ang="0">
                <a:pos x="3812" y="4284"/>
              </a:cxn>
              <a:cxn ang="0">
                <a:pos x="3492" y="4292"/>
              </a:cxn>
              <a:cxn ang="0">
                <a:pos x="3172" y="4301"/>
              </a:cxn>
              <a:cxn ang="0">
                <a:pos x="2852" y="4309"/>
              </a:cxn>
              <a:cxn ang="0">
                <a:pos x="2523" y="4293"/>
              </a:cxn>
              <a:cxn ang="0">
                <a:pos x="2217" y="4199"/>
              </a:cxn>
              <a:cxn ang="0">
                <a:pos x="1911" y="4105"/>
              </a:cxn>
              <a:cxn ang="0">
                <a:pos x="1605" y="4011"/>
              </a:cxn>
              <a:cxn ang="0">
                <a:pos x="1295" y="3879"/>
              </a:cxn>
              <a:cxn ang="0">
                <a:pos x="1105" y="3622"/>
              </a:cxn>
              <a:cxn ang="0">
                <a:pos x="916" y="3364"/>
              </a:cxn>
              <a:cxn ang="0">
                <a:pos x="726" y="3106"/>
              </a:cxn>
              <a:cxn ang="0">
                <a:pos x="782" y="3115"/>
              </a:cxn>
              <a:cxn ang="0">
                <a:pos x="608" y="2846"/>
              </a:cxn>
              <a:cxn ang="0">
                <a:pos x="441" y="2573"/>
              </a:cxn>
              <a:cxn ang="0">
                <a:pos x="274" y="2300"/>
              </a:cxn>
              <a:cxn ang="0">
                <a:pos x="120" y="2023"/>
              </a:cxn>
              <a:cxn ang="0">
                <a:pos x="107" y="1704"/>
              </a:cxn>
              <a:cxn ang="0">
                <a:pos x="93" y="1384"/>
              </a:cxn>
              <a:cxn ang="0">
                <a:pos x="80" y="1064"/>
              </a:cxn>
              <a:cxn ang="0">
                <a:pos x="67" y="744"/>
              </a:cxn>
              <a:cxn ang="0">
                <a:pos x="53" y="425"/>
              </a:cxn>
            </a:cxnLst>
            <a:rect l="0" t="0" r="r" b="b"/>
            <a:pathLst>
              <a:path w="5250" h="4314">
                <a:moveTo>
                  <a:pt x="39" y="108"/>
                </a:moveTo>
                <a:lnTo>
                  <a:pt x="199" y="98"/>
                </a:lnTo>
                <a:cubicBezTo>
                  <a:pt x="221" y="97"/>
                  <a:pt x="240" y="113"/>
                  <a:pt x="241" y="135"/>
                </a:cubicBezTo>
                <a:cubicBezTo>
                  <a:pt x="242" y="157"/>
                  <a:pt x="226" y="176"/>
                  <a:pt x="204" y="178"/>
                </a:cubicBezTo>
                <a:lnTo>
                  <a:pt x="44" y="187"/>
                </a:lnTo>
                <a:cubicBezTo>
                  <a:pt x="22" y="189"/>
                  <a:pt x="3" y="172"/>
                  <a:pt x="2" y="150"/>
                </a:cubicBezTo>
                <a:cubicBezTo>
                  <a:pt x="0" y="128"/>
                  <a:pt x="17" y="109"/>
                  <a:pt x="39" y="108"/>
                </a:cubicBezTo>
                <a:close/>
                <a:moveTo>
                  <a:pt x="358" y="88"/>
                </a:moveTo>
                <a:lnTo>
                  <a:pt x="518" y="79"/>
                </a:lnTo>
                <a:cubicBezTo>
                  <a:pt x="540" y="77"/>
                  <a:pt x="559" y="94"/>
                  <a:pt x="561" y="116"/>
                </a:cubicBezTo>
                <a:cubicBezTo>
                  <a:pt x="562" y="138"/>
                  <a:pt x="545" y="157"/>
                  <a:pt x="523" y="158"/>
                </a:cubicBezTo>
                <a:lnTo>
                  <a:pt x="363" y="168"/>
                </a:lnTo>
                <a:cubicBezTo>
                  <a:pt x="341" y="169"/>
                  <a:pt x="322" y="153"/>
                  <a:pt x="321" y="131"/>
                </a:cubicBezTo>
                <a:cubicBezTo>
                  <a:pt x="320" y="109"/>
                  <a:pt x="336" y="90"/>
                  <a:pt x="358" y="88"/>
                </a:cubicBezTo>
                <a:close/>
                <a:moveTo>
                  <a:pt x="678" y="69"/>
                </a:moveTo>
                <a:lnTo>
                  <a:pt x="838" y="59"/>
                </a:lnTo>
                <a:cubicBezTo>
                  <a:pt x="860" y="58"/>
                  <a:pt x="879" y="75"/>
                  <a:pt x="880" y="97"/>
                </a:cubicBezTo>
                <a:cubicBezTo>
                  <a:pt x="881" y="119"/>
                  <a:pt x="864" y="138"/>
                  <a:pt x="842" y="139"/>
                </a:cubicBezTo>
                <a:lnTo>
                  <a:pt x="683" y="149"/>
                </a:lnTo>
                <a:cubicBezTo>
                  <a:pt x="661" y="150"/>
                  <a:pt x="642" y="133"/>
                  <a:pt x="640" y="111"/>
                </a:cubicBezTo>
                <a:cubicBezTo>
                  <a:pt x="639" y="89"/>
                  <a:pt x="656" y="70"/>
                  <a:pt x="678" y="69"/>
                </a:cubicBezTo>
                <a:close/>
                <a:moveTo>
                  <a:pt x="997" y="50"/>
                </a:moveTo>
                <a:lnTo>
                  <a:pt x="1157" y="40"/>
                </a:lnTo>
                <a:cubicBezTo>
                  <a:pt x="1179" y="39"/>
                  <a:pt x="1198" y="56"/>
                  <a:pt x="1199" y="78"/>
                </a:cubicBezTo>
                <a:cubicBezTo>
                  <a:pt x="1201" y="100"/>
                  <a:pt x="1184" y="119"/>
                  <a:pt x="1162" y="120"/>
                </a:cubicBezTo>
                <a:lnTo>
                  <a:pt x="1002" y="130"/>
                </a:lnTo>
                <a:cubicBezTo>
                  <a:pt x="980" y="131"/>
                  <a:pt x="961" y="114"/>
                  <a:pt x="960" y="92"/>
                </a:cubicBezTo>
                <a:cubicBezTo>
                  <a:pt x="958" y="70"/>
                  <a:pt x="975" y="51"/>
                  <a:pt x="997" y="50"/>
                </a:cubicBezTo>
                <a:close/>
                <a:moveTo>
                  <a:pt x="1317" y="30"/>
                </a:moveTo>
                <a:lnTo>
                  <a:pt x="1476" y="21"/>
                </a:lnTo>
                <a:cubicBezTo>
                  <a:pt x="1498" y="19"/>
                  <a:pt x="1517" y="36"/>
                  <a:pt x="1519" y="58"/>
                </a:cubicBezTo>
                <a:cubicBezTo>
                  <a:pt x="1520" y="80"/>
                  <a:pt x="1503" y="99"/>
                  <a:pt x="1481" y="101"/>
                </a:cubicBezTo>
                <a:lnTo>
                  <a:pt x="1322" y="110"/>
                </a:lnTo>
                <a:cubicBezTo>
                  <a:pt x="1300" y="112"/>
                  <a:pt x="1281" y="95"/>
                  <a:pt x="1279" y="73"/>
                </a:cubicBezTo>
                <a:cubicBezTo>
                  <a:pt x="1278" y="51"/>
                  <a:pt x="1295" y="32"/>
                  <a:pt x="1317" y="30"/>
                </a:cubicBezTo>
                <a:close/>
                <a:moveTo>
                  <a:pt x="1636" y="11"/>
                </a:moveTo>
                <a:lnTo>
                  <a:pt x="1796" y="2"/>
                </a:lnTo>
                <a:cubicBezTo>
                  <a:pt x="1818" y="0"/>
                  <a:pt x="1837" y="17"/>
                  <a:pt x="1838" y="39"/>
                </a:cubicBezTo>
                <a:cubicBezTo>
                  <a:pt x="1840" y="61"/>
                  <a:pt x="1823" y="80"/>
                  <a:pt x="1801" y="81"/>
                </a:cubicBezTo>
                <a:lnTo>
                  <a:pt x="1641" y="91"/>
                </a:lnTo>
                <a:cubicBezTo>
                  <a:pt x="1619" y="92"/>
                  <a:pt x="1600" y="76"/>
                  <a:pt x="1599" y="54"/>
                </a:cubicBezTo>
                <a:cubicBezTo>
                  <a:pt x="1597" y="31"/>
                  <a:pt x="1614" y="12"/>
                  <a:pt x="1636" y="11"/>
                </a:cubicBezTo>
                <a:close/>
                <a:moveTo>
                  <a:pt x="1947" y="89"/>
                </a:moveTo>
                <a:lnTo>
                  <a:pt x="1972" y="247"/>
                </a:lnTo>
                <a:cubicBezTo>
                  <a:pt x="1976" y="269"/>
                  <a:pt x="1961" y="289"/>
                  <a:pt x="1939" y="293"/>
                </a:cubicBezTo>
                <a:cubicBezTo>
                  <a:pt x="1917" y="296"/>
                  <a:pt x="1897" y="281"/>
                  <a:pt x="1893" y="260"/>
                </a:cubicBezTo>
                <a:lnTo>
                  <a:pt x="1868" y="102"/>
                </a:lnTo>
                <a:cubicBezTo>
                  <a:pt x="1864" y="80"/>
                  <a:pt x="1879" y="59"/>
                  <a:pt x="1901" y="56"/>
                </a:cubicBezTo>
                <a:cubicBezTo>
                  <a:pt x="1923" y="52"/>
                  <a:pt x="1943" y="67"/>
                  <a:pt x="1947" y="89"/>
                </a:cubicBezTo>
                <a:close/>
                <a:moveTo>
                  <a:pt x="1998" y="405"/>
                </a:moveTo>
                <a:lnTo>
                  <a:pt x="2024" y="563"/>
                </a:lnTo>
                <a:cubicBezTo>
                  <a:pt x="2027" y="584"/>
                  <a:pt x="2012" y="605"/>
                  <a:pt x="1991" y="609"/>
                </a:cubicBezTo>
                <a:cubicBezTo>
                  <a:pt x="1969" y="612"/>
                  <a:pt x="1948" y="597"/>
                  <a:pt x="1945" y="576"/>
                </a:cubicBezTo>
                <a:lnTo>
                  <a:pt x="1919" y="418"/>
                </a:lnTo>
                <a:cubicBezTo>
                  <a:pt x="1916" y="396"/>
                  <a:pt x="1930" y="375"/>
                  <a:pt x="1952" y="372"/>
                </a:cubicBezTo>
                <a:cubicBezTo>
                  <a:pt x="1974" y="368"/>
                  <a:pt x="1994" y="383"/>
                  <a:pt x="1998" y="405"/>
                </a:cubicBezTo>
                <a:close/>
                <a:moveTo>
                  <a:pt x="2049" y="721"/>
                </a:moveTo>
                <a:lnTo>
                  <a:pt x="2075" y="879"/>
                </a:lnTo>
                <a:cubicBezTo>
                  <a:pt x="2079" y="900"/>
                  <a:pt x="2064" y="921"/>
                  <a:pt x="2042" y="924"/>
                </a:cubicBezTo>
                <a:cubicBezTo>
                  <a:pt x="2020" y="928"/>
                  <a:pt x="2000" y="913"/>
                  <a:pt x="1996" y="891"/>
                </a:cubicBezTo>
                <a:lnTo>
                  <a:pt x="1970" y="733"/>
                </a:lnTo>
                <a:cubicBezTo>
                  <a:pt x="1967" y="712"/>
                  <a:pt x="1982" y="691"/>
                  <a:pt x="2003" y="688"/>
                </a:cubicBezTo>
                <a:cubicBezTo>
                  <a:pt x="2025" y="684"/>
                  <a:pt x="2046" y="699"/>
                  <a:pt x="2049" y="721"/>
                </a:cubicBezTo>
                <a:close/>
                <a:moveTo>
                  <a:pt x="2101" y="1036"/>
                </a:moveTo>
                <a:lnTo>
                  <a:pt x="2126" y="1194"/>
                </a:lnTo>
                <a:cubicBezTo>
                  <a:pt x="2130" y="1216"/>
                  <a:pt x="2115" y="1237"/>
                  <a:pt x="2093" y="1240"/>
                </a:cubicBezTo>
                <a:cubicBezTo>
                  <a:pt x="2072" y="1244"/>
                  <a:pt x="2051" y="1229"/>
                  <a:pt x="2047" y="1207"/>
                </a:cubicBezTo>
                <a:lnTo>
                  <a:pt x="2022" y="1049"/>
                </a:lnTo>
                <a:cubicBezTo>
                  <a:pt x="2018" y="1027"/>
                  <a:pt x="2033" y="1007"/>
                  <a:pt x="2055" y="1003"/>
                </a:cubicBezTo>
                <a:cubicBezTo>
                  <a:pt x="2077" y="1000"/>
                  <a:pt x="2097" y="1015"/>
                  <a:pt x="2101" y="1036"/>
                </a:cubicBezTo>
                <a:close/>
                <a:moveTo>
                  <a:pt x="2152" y="1352"/>
                </a:moveTo>
                <a:lnTo>
                  <a:pt x="2178" y="1510"/>
                </a:lnTo>
                <a:cubicBezTo>
                  <a:pt x="2181" y="1532"/>
                  <a:pt x="2167" y="1553"/>
                  <a:pt x="2145" y="1556"/>
                </a:cubicBezTo>
                <a:cubicBezTo>
                  <a:pt x="2123" y="1560"/>
                  <a:pt x="2102" y="1545"/>
                  <a:pt x="2099" y="1523"/>
                </a:cubicBezTo>
                <a:lnTo>
                  <a:pt x="2073" y="1365"/>
                </a:lnTo>
                <a:cubicBezTo>
                  <a:pt x="2070" y="1343"/>
                  <a:pt x="2084" y="1323"/>
                  <a:pt x="2106" y="1319"/>
                </a:cubicBezTo>
                <a:cubicBezTo>
                  <a:pt x="2128" y="1316"/>
                  <a:pt x="2149" y="1330"/>
                  <a:pt x="2152" y="1352"/>
                </a:cubicBezTo>
                <a:close/>
                <a:moveTo>
                  <a:pt x="2203" y="1668"/>
                </a:moveTo>
                <a:lnTo>
                  <a:pt x="2229" y="1826"/>
                </a:lnTo>
                <a:cubicBezTo>
                  <a:pt x="2233" y="1848"/>
                  <a:pt x="2218" y="1868"/>
                  <a:pt x="2196" y="1872"/>
                </a:cubicBezTo>
                <a:cubicBezTo>
                  <a:pt x="2174" y="1876"/>
                  <a:pt x="2154" y="1861"/>
                  <a:pt x="2150" y="1839"/>
                </a:cubicBezTo>
                <a:lnTo>
                  <a:pt x="2125" y="1681"/>
                </a:lnTo>
                <a:cubicBezTo>
                  <a:pt x="2121" y="1659"/>
                  <a:pt x="2136" y="1639"/>
                  <a:pt x="2158" y="1635"/>
                </a:cubicBezTo>
                <a:cubicBezTo>
                  <a:pt x="2179" y="1632"/>
                  <a:pt x="2200" y="1646"/>
                  <a:pt x="2203" y="1668"/>
                </a:cubicBezTo>
                <a:close/>
                <a:moveTo>
                  <a:pt x="2255" y="1984"/>
                </a:moveTo>
                <a:lnTo>
                  <a:pt x="2257" y="1997"/>
                </a:lnTo>
                <a:lnTo>
                  <a:pt x="2214" y="1964"/>
                </a:lnTo>
                <a:lnTo>
                  <a:pt x="2361" y="1953"/>
                </a:lnTo>
                <a:cubicBezTo>
                  <a:pt x="2383" y="1951"/>
                  <a:pt x="2402" y="1967"/>
                  <a:pt x="2404" y="1990"/>
                </a:cubicBezTo>
                <a:cubicBezTo>
                  <a:pt x="2405" y="2012"/>
                  <a:pt x="2389" y="2031"/>
                  <a:pt x="2367" y="2032"/>
                </a:cubicBezTo>
                <a:lnTo>
                  <a:pt x="2220" y="2043"/>
                </a:lnTo>
                <a:cubicBezTo>
                  <a:pt x="2200" y="2045"/>
                  <a:pt x="2181" y="2030"/>
                  <a:pt x="2178" y="2010"/>
                </a:cubicBezTo>
                <a:lnTo>
                  <a:pt x="2176" y="1997"/>
                </a:lnTo>
                <a:cubicBezTo>
                  <a:pt x="2172" y="1975"/>
                  <a:pt x="2187" y="1954"/>
                  <a:pt x="2209" y="1951"/>
                </a:cubicBezTo>
                <a:cubicBezTo>
                  <a:pt x="2231" y="1947"/>
                  <a:pt x="2251" y="1962"/>
                  <a:pt x="2255" y="1984"/>
                </a:cubicBezTo>
                <a:close/>
                <a:moveTo>
                  <a:pt x="2520" y="1941"/>
                </a:moveTo>
                <a:lnTo>
                  <a:pt x="2680" y="1929"/>
                </a:lnTo>
                <a:cubicBezTo>
                  <a:pt x="2702" y="1927"/>
                  <a:pt x="2721" y="1944"/>
                  <a:pt x="2723" y="1966"/>
                </a:cubicBezTo>
                <a:cubicBezTo>
                  <a:pt x="2724" y="1988"/>
                  <a:pt x="2708" y="2007"/>
                  <a:pt x="2686" y="2009"/>
                </a:cubicBezTo>
                <a:lnTo>
                  <a:pt x="2526" y="2020"/>
                </a:lnTo>
                <a:cubicBezTo>
                  <a:pt x="2504" y="2022"/>
                  <a:pt x="2485" y="2006"/>
                  <a:pt x="2484" y="1984"/>
                </a:cubicBezTo>
                <a:cubicBezTo>
                  <a:pt x="2482" y="1962"/>
                  <a:pt x="2498" y="1942"/>
                  <a:pt x="2520" y="1941"/>
                </a:cubicBezTo>
                <a:close/>
                <a:moveTo>
                  <a:pt x="2840" y="1917"/>
                </a:moveTo>
                <a:lnTo>
                  <a:pt x="2999" y="1905"/>
                </a:lnTo>
                <a:cubicBezTo>
                  <a:pt x="3021" y="1903"/>
                  <a:pt x="3040" y="1920"/>
                  <a:pt x="3042" y="1942"/>
                </a:cubicBezTo>
                <a:cubicBezTo>
                  <a:pt x="3044" y="1964"/>
                  <a:pt x="3027" y="1983"/>
                  <a:pt x="3005" y="1985"/>
                </a:cubicBezTo>
                <a:lnTo>
                  <a:pt x="2845" y="1997"/>
                </a:lnTo>
                <a:cubicBezTo>
                  <a:pt x="2823" y="1998"/>
                  <a:pt x="2804" y="1982"/>
                  <a:pt x="2803" y="1960"/>
                </a:cubicBezTo>
                <a:cubicBezTo>
                  <a:pt x="2801" y="1938"/>
                  <a:pt x="2817" y="1918"/>
                  <a:pt x="2840" y="1917"/>
                </a:cubicBezTo>
                <a:close/>
                <a:moveTo>
                  <a:pt x="3159" y="1893"/>
                </a:moveTo>
                <a:lnTo>
                  <a:pt x="3318" y="1881"/>
                </a:lnTo>
                <a:cubicBezTo>
                  <a:pt x="3340" y="1879"/>
                  <a:pt x="3359" y="1896"/>
                  <a:pt x="3361" y="1918"/>
                </a:cubicBezTo>
                <a:cubicBezTo>
                  <a:pt x="3363" y="1940"/>
                  <a:pt x="3346" y="1959"/>
                  <a:pt x="3324" y="1961"/>
                </a:cubicBezTo>
                <a:lnTo>
                  <a:pt x="3165" y="1973"/>
                </a:lnTo>
                <a:cubicBezTo>
                  <a:pt x="3143" y="1974"/>
                  <a:pt x="3123" y="1958"/>
                  <a:pt x="3122" y="1936"/>
                </a:cubicBezTo>
                <a:cubicBezTo>
                  <a:pt x="3120" y="1914"/>
                  <a:pt x="3137" y="1895"/>
                  <a:pt x="3159" y="1893"/>
                </a:cubicBezTo>
                <a:close/>
                <a:moveTo>
                  <a:pt x="3478" y="1869"/>
                </a:moveTo>
                <a:lnTo>
                  <a:pt x="3637" y="1857"/>
                </a:lnTo>
                <a:cubicBezTo>
                  <a:pt x="3659" y="1855"/>
                  <a:pt x="3679" y="1872"/>
                  <a:pt x="3680" y="1894"/>
                </a:cubicBezTo>
                <a:cubicBezTo>
                  <a:pt x="3682" y="1916"/>
                  <a:pt x="3665" y="1935"/>
                  <a:pt x="3643" y="1937"/>
                </a:cubicBezTo>
                <a:lnTo>
                  <a:pt x="3484" y="1949"/>
                </a:lnTo>
                <a:cubicBezTo>
                  <a:pt x="3462" y="1950"/>
                  <a:pt x="3442" y="1934"/>
                  <a:pt x="3441" y="1912"/>
                </a:cubicBezTo>
                <a:cubicBezTo>
                  <a:pt x="3439" y="1890"/>
                  <a:pt x="3456" y="1871"/>
                  <a:pt x="3478" y="1869"/>
                </a:cubicBezTo>
                <a:close/>
                <a:moveTo>
                  <a:pt x="3797" y="1845"/>
                </a:moveTo>
                <a:lnTo>
                  <a:pt x="3956" y="1833"/>
                </a:lnTo>
                <a:cubicBezTo>
                  <a:pt x="3978" y="1832"/>
                  <a:pt x="3998" y="1848"/>
                  <a:pt x="3999" y="1870"/>
                </a:cubicBezTo>
                <a:cubicBezTo>
                  <a:pt x="4001" y="1892"/>
                  <a:pt x="3984" y="1911"/>
                  <a:pt x="3962" y="1913"/>
                </a:cubicBezTo>
                <a:lnTo>
                  <a:pt x="3803" y="1925"/>
                </a:lnTo>
                <a:cubicBezTo>
                  <a:pt x="3781" y="1927"/>
                  <a:pt x="3762" y="1910"/>
                  <a:pt x="3760" y="1888"/>
                </a:cubicBezTo>
                <a:cubicBezTo>
                  <a:pt x="3758" y="1866"/>
                  <a:pt x="3775" y="1847"/>
                  <a:pt x="3797" y="1845"/>
                </a:cubicBezTo>
                <a:close/>
                <a:moveTo>
                  <a:pt x="4116" y="1821"/>
                </a:moveTo>
                <a:lnTo>
                  <a:pt x="4275" y="1809"/>
                </a:lnTo>
                <a:cubicBezTo>
                  <a:pt x="4298" y="1808"/>
                  <a:pt x="4317" y="1824"/>
                  <a:pt x="4318" y="1846"/>
                </a:cubicBezTo>
                <a:cubicBezTo>
                  <a:pt x="4320" y="1868"/>
                  <a:pt x="4303" y="1887"/>
                  <a:pt x="4281" y="1889"/>
                </a:cubicBezTo>
                <a:lnTo>
                  <a:pt x="4122" y="1901"/>
                </a:lnTo>
                <a:cubicBezTo>
                  <a:pt x="4100" y="1903"/>
                  <a:pt x="4081" y="1886"/>
                  <a:pt x="4079" y="1864"/>
                </a:cubicBezTo>
                <a:cubicBezTo>
                  <a:pt x="4077" y="1842"/>
                  <a:pt x="4094" y="1823"/>
                  <a:pt x="4116" y="1821"/>
                </a:cubicBezTo>
                <a:close/>
                <a:moveTo>
                  <a:pt x="4435" y="1797"/>
                </a:moveTo>
                <a:lnTo>
                  <a:pt x="4595" y="1785"/>
                </a:lnTo>
                <a:cubicBezTo>
                  <a:pt x="4617" y="1784"/>
                  <a:pt x="4636" y="1800"/>
                  <a:pt x="4637" y="1822"/>
                </a:cubicBezTo>
                <a:cubicBezTo>
                  <a:pt x="4639" y="1844"/>
                  <a:pt x="4623" y="1864"/>
                  <a:pt x="4601" y="1865"/>
                </a:cubicBezTo>
                <a:lnTo>
                  <a:pt x="4441" y="1877"/>
                </a:lnTo>
                <a:cubicBezTo>
                  <a:pt x="4419" y="1879"/>
                  <a:pt x="4400" y="1862"/>
                  <a:pt x="4398" y="1840"/>
                </a:cubicBezTo>
                <a:cubicBezTo>
                  <a:pt x="4396" y="1818"/>
                  <a:pt x="4413" y="1799"/>
                  <a:pt x="4435" y="1797"/>
                </a:cubicBezTo>
                <a:close/>
                <a:moveTo>
                  <a:pt x="4754" y="1773"/>
                </a:moveTo>
                <a:lnTo>
                  <a:pt x="4914" y="1761"/>
                </a:lnTo>
                <a:cubicBezTo>
                  <a:pt x="4936" y="1760"/>
                  <a:pt x="4955" y="1776"/>
                  <a:pt x="4957" y="1798"/>
                </a:cubicBezTo>
                <a:cubicBezTo>
                  <a:pt x="4958" y="1820"/>
                  <a:pt x="4942" y="1840"/>
                  <a:pt x="4920" y="1841"/>
                </a:cubicBezTo>
                <a:lnTo>
                  <a:pt x="4760" y="1853"/>
                </a:lnTo>
                <a:cubicBezTo>
                  <a:pt x="4738" y="1855"/>
                  <a:pt x="4719" y="1838"/>
                  <a:pt x="4717" y="1816"/>
                </a:cubicBezTo>
                <a:cubicBezTo>
                  <a:pt x="4716" y="1794"/>
                  <a:pt x="4732" y="1775"/>
                  <a:pt x="4754" y="1773"/>
                </a:cubicBezTo>
                <a:close/>
                <a:moveTo>
                  <a:pt x="5073" y="1750"/>
                </a:moveTo>
                <a:lnTo>
                  <a:pt x="5206" y="1740"/>
                </a:lnTo>
                <a:cubicBezTo>
                  <a:pt x="5218" y="1739"/>
                  <a:pt x="5229" y="1743"/>
                  <a:pt x="5237" y="1751"/>
                </a:cubicBezTo>
                <a:cubicBezTo>
                  <a:pt x="5246" y="1759"/>
                  <a:pt x="5250" y="1770"/>
                  <a:pt x="5249" y="1782"/>
                </a:cubicBezTo>
                <a:lnTo>
                  <a:pt x="5248" y="1808"/>
                </a:lnTo>
                <a:cubicBezTo>
                  <a:pt x="5247" y="1830"/>
                  <a:pt x="5228" y="1847"/>
                  <a:pt x="5206" y="1846"/>
                </a:cubicBezTo>
                <a:cubicBezTo>
                  <a:pt x="5184" y="1845"/>
                  <a:pt x="5167" y="1826"/>
                  <a:pt x="5168" y="1804"/>
                </a:cubicBezTo>
                <a:lnTo>
                  <a:pt x="5170" y="1777"/>
                </a:lnTo>
                <a:lnTo>
                  <a:pt x="5212" y="1819"/>
                </a:lnTo>
                <a:lnTo>
                  <a:pt x="5079" y="1829"/>
                </a:lnTo>
                <a:cubicBezTo>
                  <a:pt x="5057" y="1831"/>
                  <a:pt x="5038" y="1814"/>
                  <a:pt x="5036" y="1792"/>
                </a:cubicBezTo>
                <a:cubicBezTo>
                  <a:pt x="5035" y="1770"/>
                  <a:pt x="5051" y="1751"/>
                  <a:pt x="5073" y="1750"/>
                </a:cubicBezTo>
                <a:close/>
                <a:moveTo>
                  <a:pt x="5240" y="1968"/>
                </a:moveTo>
                <a:lnTo>
                  <a:pt x="5231" y="2127"/>
                </a:lnTo>
                <a:cubicBezTo>
                  <a:pt x="5230" y="2150"/>
                  <a:pt x="5211" y="2166"/>
                  <a:pt x="5189" y="2165"/>
                </a:cubicBezTo>
                <a:cubicBezTo>
                  <a:pt x="5167" y="2164"/>
                  <a:pt x="5150" y="2145"/>
                  <a:pt x="5151" y="2123"/>
                </a:cubicBezTo>
                <a:lnTo>
                  <a:pt x="5160" y="1964"/>
                </a:lnTo>
                <a:cubicBezTo>
                  <a:pt x="5161" y="1941"/>
                  <a:pt x="5180" y="1925"/>
                  <a:pt x="5202" y="1926"/>
                </a:cubicBezTo>
                <a:cubicBezTo>
                  <a:pt x="5224" y="1927"/>
                  <a:pt x="5241" y="1946"/>
                  <a:pt x="5240" y="1968"/>
                </a:cubicBezTo>
                <a:close/>
                <a:moveTo>
                  <a:pt x="5223" y="2287"/>
                </a:moveTo>
                <a:lnTo>
                  <a:pt x="5214" y="2447"/>
                </a:lnTo>
                <a:cubicBezTo>
                  <a:pt x="5213" y="2469"/>
                  <a:pt x="5194" y="2486"/>
                  <a:pt x="5172" y="2485"/>
                </a:cubicBezTo>
                <a:cubicBezTo>
                  <a:pt x="5150" y="2484"/>
                  <a:pt x="5133" y="2465"/>
                  <a:pt x="5134" y="2443"/>
                </a:cubicBezTo>
                <a:lnTo>
                  <a:pt x="5143" y="2283"/>
                </a:lnTo>
                <a:cubicBezTo>
                  <a:pt x="5144" y="2261"/>
                  <a:pt x="5163" y="2244"/>
                  <a:pt x="5185" y="2245"/>
                </a:cubicBezTo>
                <a:cubicBezTo>
                  <a:pt x="5207" y="2246"/>
                  <a:pt x="5224" y="2265"/>
                  <a:pt x="5223" y="2287"/>
                </a:cubicBezTo>
                <a:close/>
                <a:moveTo>
                  <a:pt x="5206" y="2607"/>
                </a:moveTo>
                <a:lnTo>
                  <a:pt x="5198" y="2767"/>
                </a:lnTo>
                <a:cubicBezTo>
                  <a:pt x="5196" y="2789"/>
                  <a:pt x="5178" y="2806"/>
                  <a:pt x="5156" y="2804"/>
                </a:cubicBezTo>
                <a:cubicBezTo>
                  <a:pt x="5133" y="2803"/>
                  <a:pt x="5117" y="2784"/>
                  <a:pt x="5118" y="2762"/>
                </a:cubicBezTo>
                <a:lnTo>
                  <a:pt x="5126" y="2603"/>
                </a:lnTo>
                <a:cubicBezTo>
                  <a:pt x="5127" y="2581"/>
                  <a:pt x="5146" y="2564"/>
                  <a:pt x="5168" y="2565"/>
                </a:cubicBezTo>
                <a:cubicBezTo>
                  <a:pt x="5190" y="2566"/>
                  <a:pt x="5207" y="2585"/>
                  <a:pt x="5206" y="2607"/>
                </a:cubicBezTo>
                <a:close/>
                <a:moveTo>
                  <a:pt x="5189" y="2926"/>
                </a:moveTo>
                <a:lnTo>
                  <a:pt x="5181" y="3086"/>
                </a:lnTo>
                <a:cubicBezTo>
                  <a:pt x="5180" y="3108"/>
                  <a:pt x="5161" y="3125"/>
                  <a:pt x="5139" y="3124"/>
                </a:cubicBezTo>
                <a:cubicBezTo>
                  <a:pt x="5117" y="3123"/>
                  <a:pt x="5100" y="3104"/>
                  <a:pt x="5101" y="3082"/>
                </a:cubicBezTo>
                <a:lnTo>
                  <a:pt x="5109" y="2922"/>
                </a:lnTo>
                <a:cubicBezTo>
                  <a:pt x="5110" y="2900"/>
                  <a:pt x="5129" y="2883"/>
                  <a:pt x="5151" y="2884"/>
                </a:cubicBezTo>
                <a:cubicBezTo>
                  <a:pt x="5173" y="2886"/>
                  <a:pt x="5190" y="2904"/>
                  <a:pt x="5189" y="2926"/>
                </a:cubicBezTo>
                <a:close/>
                <a:moveTo>
                  <a:pt x="5172" y="3246"/>
                </a:moveTo>
                <a:lnTo>
                  <a:pt x="5164" y="3406"/>
                </a:lnTo>
                <a:cubicBezTo>
                  <a:pt x="5163" y="3428"/>
                  <a:pt x="5144" y="3445"/>
                  <a:pt x="5122" y="3444"/>
                </a:cubicBezTo>
                <a:cubicBezTo>
                  <a:pt x="5100" y="3442"/>
                  <a:pt x="5083" y="3424"/>
                  <a:pt x="5084" y="3402"/>
                </a:cubicBezTo>
                <a:lnTo>
                  <a:pt x="5092" y="3242"/>
                </a:lnTo>
                <a:cubicBezTo>
                  <a:pt x="5094" y="3220"/>
                  <a:pt x="5112" y="3203"/>
                  <a:pt x="5134" y="3204"/>
                </a:cubicBezTo>
                <a:cubicBezTo>
                  <a:pt x="5157" y="3205"/>
                  <a:pt x="5174" y="3224"/>
                  <a:pt x="5172" y="3246"/>
                </a:cubicBezTo>
                <a:close/>
                <a:moveTo>
                  <a:pt x="5156" y="3566"/>
                </a:moveTo>
                <a:lnTo>
                  <a:pt x="5147" y="3725"/>
                </a:lnTo>
                <a:cubicBezTo>
                  <a:pt x="5146" y="3747"/>
                  <a:pt x="5127" y="3764"/>
                  <a:pt x="5105" y="3763"/>
                </a:cubicBezTo>
                <a:cubicBezTo>
                  <a:pt x="5083" y="3762"/>
                  <a:pt x="5066" y="3743"/>
                  <a:pt x="5067" y="3721"/>
                </a:cubicBezTo>
                <a:lnTo>
                  <a:pt x="5076" y="3561"/>
                </a:lnTo>
                <a:cubicBezTo>
                  <a:pt x="5077" y="3539"/>
                  <a:pt x="5096" y="3522"/>
                  <a:pt x="5118" y="3523"/>
                </a:cubicBezTo>
                <a:cubicBezTo>
                  <a:pt x="5140" y="3525"/>
                  <a:pt x="5157" y="3543"/>
                  <a:pt x="5156" y="3566"/>
                </a:cubicBezTo>
                <a:close/>
                <a:moveTo>
                  <a:pt x="5139" y="3885"/>
                </a:moveTo>
                <a:lnTo>
                  <a:pt x="5130" y="4045"/>
                </a:lnTo>
                <a:cubicBezTo>
                  <a:pt x="5129" y="4067"/>
                  <a:pt x="5110" y="4084"/>
                  <a:pt x="5088" y="4083"/>
                </a:cubicBezTo>
                <a:cubicBezTo>
                  <a:pt x="5066" y="4082"/>
                  <a:pt x="5049" y="4063"/>
                  <a:pt x="5050" y="4041"/>
                </a:cubicBezTo>
                <a:lnTo>
                  <a:pt x="5059" y="3881"/>
                </a:lnTo>
                <a:cubicBezTo>
                  <a:pt x="5060" y="3859"/>
                  <a:pt x="5079" y="3842"/>
                  <a:pt x="5101" y="3843"/>
                </a:cubicBezTo>
                <a:cubicBezTo>
                  <a:pt x="5123" y="3844"/>
                  <a:pt x="5140" y="3863"/>
                  <a:pt x="5139" y="3885"/>
                </a:cubicBezTo>
                <a:close/>
                <a:moveTo>
                  <a:pt x="5122" y="4205"/>
                </a:moveTo>
                <a:lnTo>
                  <a:pt x="5121" y="4214"/>
                </a:lnTo>
                <a:cubicBezTo>
                  <a:pt x="5120" y="4234"/>
                  <a:pt x="5103" y="4251"/>
                  <a:pt x="5083" y="4251"/>
                </a:cubicBezTo>
                <a:lnTo>
                  <a:pt x="4932" y="4255"/>
                </a:lnTo>
                <a:cubicBezTo>
                  <a:pt x="4909" y="4256"/>
                  <a:pt x="4891" y="4238"/>
                  <a:pt x="4890" y="4216"/>
                </a:cubicBezTo>
                <a:cubicBezTo>
                  <a:pt x="4890" y="4194"/>
                  <a:pt x="4907" y="4176"/>
                  <a:pt x="4929" y="4175"/>
                </a:cubicBezTo>
                <a:lnTo>
                  <a:pt x="5080" y="4171"/>
                </a:lnTo>
                <a:lnTo>
                  <a:pt x="5042" y="4209"/>
                </a:lnTo>
                <a:lnTo>
                  <a:pt x="5042" y="4200"/>
                </a:lnTo>
                <a:cubicBezTo>
                  <a:pt x="5043" y="4178"/>
                  <a:pt x="5062" y="4161"/>
                  <a:pt x="5084" y="4163"/>
                </a:cubicBezTo>
                <a:cubicBezTo>
                  <a:pt x="5106" y="4164"/>
                  <a:pt x="5123" y="4183"/>
                  <a:pt x="5122" y="4205"/>
                </a:cubicBezTo>
                <a:close/>
                <a:moveTo>
                  <a:pt x="4772" y="4259"/>
                </a:moveTo>
                <a:lnTo>
                  <a:pt x="4612" y="4264"/>
                </a:lnTo>
                <a:cubicBezTo>
                  <a:pt x="4590" y="4264"/>
                  <a:pt x="4571" y="4247"/>
                  <a:pt x="4571" y="4225"/>
                </a:cubicBezTo>
                <a:cubicBezTo>
                  <a:pt x="4570" y="4203"/>
                  <a:pt x="4587" y="4184"/>
                  <a:pt x="4610" y="4184"/>
                </a:cubicBezTo>
                <a:lnTo>
                  <a:pt x="4770" y="4180"/>
                </a:lnTo>
                <a:cubicBezTo>
                  <a:pt x="4792" y="4179"/>
                  <a:pt x="4810" y="4196"/>
                  <a:pt x="4811" y="4218"/>
                </a:cubicBezTo>
                <a:cubicBezTo>
                  <a:pt x="4811" y="4241"/>
                  <a:pt x="4794" y="4259"/>
                  <a:pt x="4772" y="4259"/>
                </a:cubicBezTo>
                <a:close/>
                <a:moveTo>
                  <a:pt x="4452" y="4268"/>
                </a:moveTo>
                <a:lnTo>
                  <a:pt x="4292" y="4272"/>
                </a:lnTo>
                <a:cubicBezTo>
                  <a:pt x="4270" y="4272"/>
                  <a:pt x="4251" y="4255"/>
                  <a:pt x="4251" y="4233"/>
                </a:cubicBezTo>
                <a:cubicBezTo>
                  <a:pt x="4250" y="4211"/>
                  <a:pt x="4268" y="4192"/>
                  <a:pt x="4290" y="4192"/>
                </a:cubicBezTo>
                <a:lnTo>
                  <a:pt x="4450" y="4188"/>
                </a:lnTo>
                <a:cubicBezTo>
                  <a:pt x="4472" y="4187"/>
                  <a:pt x="4490" y="4205"/>
                  <a:pt x="4491" y="4227"/>
                </a:cubicBezTo>
                <a:cubicBezTo>
                  <a:pt x="4491" y="4249"/>
                  <a:pt x="4474" y="4267"/>
                  <a:pt x="4452" y="4268"/>
                </a:cubicBezTo>
                <a:close/>
                <a:moveTo>
                  <a:pt x="4132" y="4276"/>
                </a:moveTo>
                <a:lnTo>
                  <a:pt x="3972" y="4280"/>
                </a:lnTo>
                <a:cubicBezTo>
                  <a:pt x="3950" y="4281"/>
                  <a:pt x="3931" y="4263"/>
                  <a:pt x="3931" y="4241"/>
                </a:cubicBezTo>
                <a:cubicBezTo>
                  <a:pt x="3930" y="4219"/>
                  <a:pt x="3948" y="4201"/>
                  <a:pt x="3970" y="4200"/>
                </a:cubicBezTo>
                <a:lnTo>
                  <a:pt x="4130" y="4196"/>
                </a:lnTo>
                <a:cubicBezTo>
                  <a:pt x="4152" y="4195"/>
                  <a:pt x="4170" y="4213"/>
                  <a:pt x="4171" y="4235"/>
                </a:cubicBezTo>
                <a:cubicBezTo>
                  <a:pt x="4171" y="4257"/>
                  <a:pt x="4154" y="4275"/>
                  <a:pt x="4132" y="4276"/>
                </a:cubicBezTo>
                <a:close/>
                <a:moveTo>
                  <a:pt x="3812" y="4284"/>
                </a:moveTo>
                <a:lnTo>
                  <a:pt x="3652" y="4288"/>
                </a:lnTo>
                <a:cubicBezTo>
                  <a:pt x="3630" y="4289"/>
                  <a:pt x="3611" y="4272"/>
                  <a:pt x="3611" y="4249"/>
                </a:cubicBezTo>
                <a:cubicBezTo>
                  <a:pt x="3610" y="4227"/>
                  <a:pt x="3628" y="4209"/>
                  <a:pt x="3650" y="4208"/>
                </a:cubicBezTo>
                <a:lnTo>
                  <a:pt x="3810" y="4204"/>
                </a:lnTo>
                <a:cubicBezTo>
                  <a:pt x="3832" y="4204"/>
                  <a:pt x="3850" y="4221"/>
                  <a:pt x="3851" y="4243"/>
                </a:cubicBezTo>
                <a:cubicBezTo>
                  <a:pt x="3851" y="4265"/>
                  <a:pt x="3834" y="4284"/>
                  <a:pt x="3812" y="4284"/>
                </a:cubicBezTo>
                <a:close/>
                <a:moveTo>
                  <a:pt x="3492" y="4292"/>
                </a:moveTo>
                <a:lnTo>
                  <a:pt x="3332" y="4297"/>
                </a:lnTo>
                <a:cubicBezTo>
                  <a:pt x="3310" y="4297"/>
                  <a:pt x="3292" y="4280"/>
                  <a:pt x="3291" y="4258"/>
                </a:cubicBezTo>
                <a:cubicBezTo>
                  <a:pt x="3290" y="4236"/>
                  <a:pt x="3308" y="4217"/>
                  <a:pt x="3330" y="4217"/>
                </a:cubicBezTo>
                <a:lnTo>
                  <a:pt x="3490" y="4213"/>
                </a:lnTo>
                <a:cubicBezTo>
                  <a:pt x="3512" y="4212"/>
                  <a:pt x="3530" y="4229"/>
                  <a:pt x="3531" y="4251"/>
                </a:cubicBezTo>
                <a:cubicBezTo>
                  <a:pt x="3532" y="4274"/>
                  <a:pt x="3514" y="4292"/>
                  <a:pt x="3492" y="4292"/>
                </a:cubicBezTo>
                <a:close/>
                <a:moveTo>
                  <a:pt x="3172" y="4301"/>
                </a:moveTo>
                <a:lnTo>
                  <a:pt x="3012" y="4305"/>
                </a:lnTo>
                <a:cubicBezTo>
                  <a:pt x="2990" y="4305"/>
                  <a:pt x="2972" y="4288"/>
                  <a:pt x="2971" y="4266"/>
                </a:cubicBezTo>
                <a:cubicBezTo>
                  <a:pt x="2971" y="4244"/>
                  <a:pt x="2988" y="4225"/>
                  <a:pt x="3010" y="4225"/>
                </a:cubicBezTo>
                <a:lnTo>
                  <a:pt x="3170" y="4221"/>
                </a:lnTo>
                <a:cubicBezTo>
                  <a:pt x="3192" y="4220"/>
                  <a:pt x="3210" y="4238"/>
                  <a:pt x="3211" y="4260"/>
                </a:cubicBezTo>
                <a:cubicBezTo>
                  <a:pt x="3212" y="4282"/>
                  <a:pt x="3194" y="4300"/>
                  <a:pt x="3172" y="4301"/>
                </a:cubicBezTo>
                <a:close/>
                <a:moveTo>
                  <a:pt x="2852" y="4309"/>
                </a:moveTo>
                <a:lnTo>
                  <a:pt x="2692" y="4313"/>
                </a:lnTo>
                <a:cubicBezTo>
                  <a:pt x="2670" y="4314"/>
                  <a:pt x="2652" y="4296"/>
                  <a:pt x="2651" y="4274"/>
                </a:cubicBezTo>
                <a:cubicBezTo>
                  <a:pt x="2651" y="4252"/>
                  <a:pt x="2668" y="4234"/>
                  <a:pt x="2690" y="4233"/>
                </a:cubicBezTo>
                <a:lnTo>
                  <a:pt x="2850" y="4229"/>
                </a:lnTo>
                <a:cubicBezTo>
                  <a:pt x="2872" y="4228"/>
                  <a:pt x="2891" y="4246"/>
                  <a:pt x="2891" y="4268"/>
                </a:cubicBezTo>
                <a:cubicBezTo>
                  <a:pt x="2892" y="4290"/>
                  <a:pt x="2874" y="4308"/>
                  <a:pt x="2852" y="4309"/>
                </a:cubicBezTo>
                <a:close/>
                <a:moveTo>
                  <a:pt x="2523" y="4293"/>
                </a:moveTo>
                <a:lnTo>
                  <a:pt x="2370" y="4246"/>
                </a:lnTo>
                <a:cubicBezTo>
                  <a:pt x="2349" y="4240"/>
                  <a:pt x="2337" y="4217"/>
                  <a:pt x="2343" y="4196"/>
                </a:cubicBezTo>
                <a:cubicBezTo>
                  <a:pt x="2350" y="4175"/>
                  <a:pt x="2372" y="4163"/>
                  <a:pt x="2393" y="4170"/>
                </a:cubicBezTo>
                <a:lnTo>
                  <a:pt x="2546" y="4217"/>
                </a:lnTo>
                <a:cubicBezTo>
                  <a:pt x="2567" y="4223"/>
                  <a:pt x="2579" y="4245"/>
                  <a:pt x="2573" y="4267"/>
                </a:cubicBezTo>
                <a:cubicBezTo>
                  <a:pt x="2566" y="4288"/>
                  <a:pt x="2544" y="4300"/>
                  <a:pt x="2523" y="4293"/>
                </a:cubicBezTo>
                <a:close/>
                <a:moveTo>
                  <a:pt x="2217" y="4199"/>
                </a:moveTo>
                <a:lnTo>
                  <a:pt x="2064" y="4152"/>
                </a:lnTo>
                <a:cubicBezTo>
                  <a:pt x="2043" y="4145"/>
                  <a:pt x="2031" y="4123"/>
                  <a:pt x="2037" y="4102"/>
                </a:cubicBezTo>
                <a:cubicBezTo>
                  <a:pt x="2044" y="4081"/>
                  <a:pt x="2066" y="4069"/>
                  <a:pt x="2087" y="4075"/>
                </a:cubicBezTo>
                <a:lnTo>
                  <a:pt x="2240" y="4122"/>
                </a:lnTo>
                <a:cubicBezTo>
                  <a:pt x="2261" y="4129"/>
                  <a:pt x="2273" y="4151"/>
                  <a:pt x="2267" y="4172"/>
                </a:cubicBezTo>
                <a:cubicBezTo>
                  <a:pt x="2260" y="4194"/>
                  <a:pt x="2238" y="4205"/>
                  <a:pt x="2217" y="4199"/>
                </a:cubicBezTo>
                <a:close/>
                <a:moveTo>
                  <a:pt x="1911" y="4105"/>
                </a:moveTo>
                <a:lnTo>
                  <a:pt x="1758" y="4058"/>
                </a:lnTo>
                <a:cubicBezTo>
                  <a:pt x="1737" y="4051"/>
                  <a:pt x="1725" y="4029"/>
                  <a:pt x="1732" y="4008"/>
                </a:cubicBezTo>
                <a:cubicBezTo>
                  <a:pt x="1738" y="3987"/>
                  <a:pt x="1760" y="3975"/>
                  <a:pt x="1781" y="3981"/>
                </a:cubicBezTo>
                <a:lnTo>
                  <a:pt x="1934" y="4028"/>
                </a:lnTo>
                <a:cubicBezTo>
                  <a:pt x="1956" y="4035"/>
                  <a:pt x="1967" y="4057"/>
                  <a:pt x="1961" y="4078"/>
                </a:cubicBezTo>
                <a:cubicBezTo>
                  <a:pt x="1954" y="4099"/>
                  <a:pt x="1932" y="4111"/>
                  <a:pt x="1911" y="4105"/>
                </a:cubicBezTo>
                <a:close/>
                <a:moveTo>
                  <a:pt x="1605" y="4011"/>
                </a:moveTo>
                <a:lnTo>
                  <a:pt x="1452" y="3964"/>
                </a:lnTo>
                <a:cubicBezTo>
                  <a:pt x="1431" y="3957"/>
                  <a:pt x="1419" y="3935"/>
                  <a:pt x="1426" y="3914"/>
                </a:cubicBezTo>
                <a:cubicBezTo>
                  <a:pt x="1432" y="3893"/>
                  <a:pt x="1455" y="3881"/>
                  <a:pt x="1476" y="3887"/>
                </a:cubicBezTo>
                <a:lnTo>
                  <a:pt x="1629" y="3934"/>
                </a:lnTo>
                <a:cubicBezTo>
                  <a:pt x="1650" y="3941"/>
                  <a:pt x="1662" y="3963"/>
                  <a:pt x="1655" y="3984"/>
                </a:cubicBezTo>
                <a:cubicBezTo>
                  <a:pt x="1649" y="4005"/>
                  <a:pt x="1626" y="4017"/>
                  <a:pt x="1605" y="4011"/>
                </a:cubicBezTo>
                <a:close/>
                <a:moveTo>
                  <a:pt x="1295" y="3879"/>
                </a:moveTo>
                <a:lnTo>
                  <a:pt x="1200" y="3750"/>
                </a:lnTo>
                <a:cubicBezTo>
                  <a:pt x="1187" y="3733"/>
                  <a:pt x="1191" y="3708"/>
                  <a:pt x="1209" y="3695"/>
                </a:cubicBezTo>
                <a:cubicBezTo>
                  <a:pt x="1226" y="3681"/>
                  <a:pt x="1251" y="3685"/>
                  <a:pt x="1264" y="3703"/>
                </a:cubicBezTo>
                <a:lnTo>
                  <a:pt x="1359" y="3832"/>
                </a:lnTo>
                <a:cubicBezTo>
                  <a:pt x="1372" y="3850"/>
                  <a:pt x="1369" y="3875"/>
                  <a:pt x="1351" y="3888"/>
                </a:cubicBezTo>
                <a:cubicBezTo>
                  <a:pt x="1333" y="3901"/>
                  <a:pt x="1308" y="3897"/>
                  <a:pt x="1295" y="3879"/>
                </a:cubicBezTo>
                <a:close/>
                <a:moveTo>
                  <a:pt x="1105" y="3622"/>
                </a:moveTo>
                <a:lnTo>
                  <a:pt x="1010" y="3493"/>
                </a:lnTo>
                <a:cubicBezTo>
                  <a:pt x="997" y="3475"/>
                  <a:pt x="1001" y="3450"/>
                  <a:pt x="1019" y="3437"/>
                </a:cubicBezTo>
                <a:cubicBezTo>
                  <a:pt x="1037" y="3424"/>
                  <a:pt x="1062" y="3428"/>
                  <a:pt x="1075" y="3445"/>
                </a:cubicBezTo>
                <a:lnTo>
                  <a:pt x="1170" y="3574"/>
                </a:lnTo>
                <a:cubicBezTo>
                  <a:pt x="1183" y="3592"/>
                  <a:pt x="1179" y="3617"/>
                  <a:pt x="1161" y="3630"/>
                </a:cubicBezTo>
                <a:cubicBezTo>
                  <a:pt x="1143" y="3643"/>
                  <a:pt x="1118" y="3639"/>
                  <a:pt x="1105" y="3622"/>
                </a:cubicBezTo>
                <a:close/>
                <a:moveTo>
                  <a:pt x="916" y="3364"/>
                </a:moveTo>
                <a:lnTo>
                  <a:pt x="821" y="3235"/>
                </a:lnTo>
                <a:cubicBezTo>
                  <a:pt x="808" y="3217"/>
                  <a:pt x="811" y="3192"/>
                  <a:pt x="829" y="3179"/>
                </a:cubicBezTo>
                <a:cubicBezTo>
                  <a:pt x="847" y="3166"/>
                  <a:pt x="872" y="3170"/>
                  <a:pt x="885" y="3188"/>
                </a:cubicBezTo>
                <a:lnTo>
                  <a:pt x="980" y="3316"/>
                </a:lnTo>
                <a:cubicBezTo>
                  <a:pt x="993" y="3334"/>
                  <a:pt x="989" y="3359"/>
                  <a:pt x="972" y="3372"/>
                </a:cubicBezTo>
                <a:cubicBezTo>
                  <a:pt x="954" y="3385"/>
                  <a:pt x="929" y="3382"/>
                  <a:pt x="916" y="3364"/>
                </a:cubicBezTo>
                <a:close/>
                <a:moveTo>
                  <a:pt x="726" y="3106"/>
                </a:moveTo>
                <a:lnTo>
                  <a:pt x="697" y="3067"/>
                </a:lnTo>
                <a:lnTo>
                  <a:pt x="637" y="2969"/>
                </a:lnTo>
                <a:cubicBezTo>
                  <a:pt x="625" y="2950"/>
                  <a:pt x="631" y="2926"/>
                  <a:pt x="650" y="2914"/>
                </a:cubicBezTo>
                <a:cubicBezTo>
                  <a:pt x="669" y="2903"/>
                  <a:pt x="694" y="2909"/>
                  <a:pt x="705" y="2927"/>
                </a:cubicBezTo>
                <a:lnTo>
                  <a:pt x="762" y="3020"/>
                </a:lnTo>
                <a:lnTo>
                  <a:pt x="790" y="3059"/>
                </a:lnTo>
                <a:cubicBezTo>
                  <a:pt x="803" y="3077"/>
                  <a:pt x="800" y="3102"/>
                  <a:pt x="782" y="3115"/>
                </a:cubicBezTo>
                <a:cubicBezTo>
                  <a:pt x="764" y="3128"/>
                  <a:pt x="739" y="3124"/>
                  <a:pt x="726" y="3106"/>
                </a:cubicBezTo>
                <a:close/>
                <a:moveTo>
                  <a:pt x="553" y="2833"/>
                </a:moveTo>
                <a:lnTo>
                  <a:pt x="470" y="2696"/>
                </a:lnTo>
                <a:cubicBezTo>
                  <a:pt x="458" y="2678"/>
                  <a:pt x="464" y="2653"/>
                  <a:pt x="483" y="2641"/>
                </a:cubicBezTo>
                <a:cubicBezTo>
                  <a:pt x="502" y="2630"/>
                  <a:pt x="526" y="2636"/>
                  <a:pt x="538" y="2655"/>
                </a:cubicBezTo>
                <a:lnTo>
                  <a:pt x="622" y="2791"/>
                </a:lnTo>
                <a:cubicBezTo>
                  <a:pt x="633" y="2810"/>
                  <a:pt x="627" y="2834"/>
                  <a:pt x="608" y="2846"/>
                </a:cubicBezTo>
                <a:cubicBezTo>
                  <a:pt x="590" y="2858"/>
                  <a:pt x="565" y="2852"/>
                  <a:pt x="553" y="2833"/>
                </a:cubicBezTo>
                <a:close/>
                <a:moveTo>
                  <a:pt x="386" y="2560"/>
                </a:moveTo>
                <a:lnTo>
                  <a:pt x="303" y="2424"/>
                </a:lnTo>
                <a:cubicBezTo>
                  <a:pt x="291" y="2405"/>
                  <a:pt x="297" y="2380"/>
                  <a:pt x="316" y="2369"/>
                </a:cubicBezTo>
                <a:cubicBezTo>
                  <a:pt x="335" y="2357"/>
                  <a:pt x="359" y="2363"/>
                  <a:pt x="371" y="2382"/>
                </a:cubicBezTo>
                <a:lnTo>
                  <a:pt x="454" y="2518"/>
                </a:lnTo>
                <a:cubicBezTo>
                  <a:pt x="466" y="2537"/>
                  <a:pt x="460" y="2562"/>
                  <a:pt x="441" y="2573"/>
                </a:cubicBezTo>
                <a:cubicBezTo>
                  <a:pt x="422" y="2585"/>
                  <a:pt x="398" y="2579"/>
                  <a:pt x="386" y="2560"/>
                </a:cubicBezTo>
                <a:close/>
                <a:moveTo>
                  <a:pt x="219" y="2287"/>
                </a:moveTo>
                <a:lnTo>
                  <a:pt x="135" y="2151"/>
                </a:lnTo>
                <a:cubicBezTo>
                  <a:pt x="124" y="2132"/>
                  <a:pt x="130" y="2107"/>
                  <a:pt x="149" y="2096"/>
                </a:cubicBezTo>
                <a:cubicBezTo>
                  <a:pt x="167" y="2084"/>
                  <a:pt x="192" y="2090"/>
                  <a:pt x="204" y="2109"/>
                </a:cubicBezTo>
                <a:lnTo>
                  <a:pt x="287" y="2245"/>
                </a:lnTo>
                <a:cubicBezTo>
                  <a:pt x="299" y="2264"/>
                  <a:pt x="293" y="2289"/>
                  <a:pt x="274" y="2300"/>
                </a:cubicBezTo>
                <a:cubicBezTo>
                  <a:pt x="255" y="2312"/>
                  <a:pt x="231" y="2306"/>
                  <a:pt x="219" y="2287"/>
                </a:cubicBezTo>
                <a:close/>
                <a:moveTo>
                  <a:pt x="79" y="1985"/>
                </a:moveTo>
                <a:lnTo>
                  <a:pt x="72" y="1825"/>
                </a:lnTo>
                <a:cubicBezTo>
                  <a:pt x="71" y="1803"/>
                  <a:pt x="88" y="1785"/>
                  <a:pt x="110" y="1784"/>
                </a:cubicBezTo>
                <a:cubicBezTo>
                  <a:pt x="132" y="1783"/>
                  <a:pt x="151" y="1800"/>
                  <a:pt x="152" y="1822"/>
                </a:cubicBezTo>
                <a:lnTo>
                  <a:pt x="159" y="1982"/>
                </a:lnTo>
                <a:cubicBezTo>
                  <a:pt x="160" y="2004"/>
                  <a:pt x="142" y="2022"/>
                  <a:pt x="120" y="2023"/>
                </a:cubicBezTo>
                <a:cubicBezTo>
                  <a:pt x="98" y="2024"/>
                  <a:pt x="80" y="2007"/>
                  <a:pt x="79" y="1985"/>
                </a:cubicBezTo>
                <a:close/>
                <a:moveTo>
                  <a:pt x="65" y="1665"/>
                </a:moveTo>
                <a:lnTo>
                  <a:pt x="58" y="1506"/>
                </a:lnTo>
                <a:cubicBezTo>
                  <a:pt x="58" y="1483"/>
                  <a:pt x="75" y="1465"/>
                  <a:pt x="97" y="1464"/>
                </a:cubicBezTo>
                <a:cubicBezTo>
                  <a:pt x="119" y="1463"/>
                  <a:pt x="137" y="1480"/>
                  <a:pt x="138" y="1502"/>
                </a:cubicBezTo>
                <a:lnTo>
                  <a:pt x="145" y="1662"/>
                </a:lnTo>
                <a:cubicBezTo>
                  <a:pt x="146" y="1684"/>
                  <a:pt x="129" y="1703"/>
                  <a:pt x="107" y="1704"/>
                </a:cubicBezTo>
                <a:cubicBezTo>
                  <a:pt x="85" y="1705"/>
                  <a:pt x="66" y="1687"/>
                  <a:pt x="65" y="1665"/>
                </a:cubicBezTo>
                <a:close/>
                <a:moveTo>
                  <a:pt x="52" y="1346"/>
                </a:moveTo>
                <a:lnTo>
                  <a:pt x="45" y="1186"/>
                </a:lnTo>
                <a:cubicBezTo>
                  <a:pt x="44" y="1164"/>
                  <a:pt x="61" y="1145"/>
                  <a:pt x="83" y="1144"/>
                </a:cubicBezTo>
                <a:cubicBezTo>
                  <a:pt x="105" y="1143"/>
                  <a:pt x="124" y="1160"/>
                  <a:pt x="125" y="1182"/>
                </a:cubicBezTo>
                <a:lnTo>
                  <a:pt x="132" y="1342"/>
                </a:lnTo>
                <a:cubicBezTo>
                  <a:pt x="133" y="1364"/>
                  <a:pt x="115" y="1383"/>
                  <a:pt x="93" y="1384"/>
                </a:cubicBezTo>
                <a:cubicBezTo>
                  <a:pt x="71" y="1385"/>
                  <a:pt x="53" y="1368"/>
                  <a:pt x="52" y="1346"/>
                </a:cubicBezTo>
                <a:close/>
                <a:moveTo>
                  <a:pt x="38" y="1026"/>
                </a:moveTo>
                <a:lnTo>
                  <a:pt x="32" y="866"/>
                </a:lnTo>
                <a:cubicBezTo>
                  <a:pt x="31" y="844"/>
                  <a:pt x="48" y="825"/>
                  <a:pt x="70" y="824"/>
                </a:cubicBezTo>
                <a:cubicBezTo>
                  <a:pt x="92" y="823"/>
                  <a:pt x="111" y="841"/>
                  <a:pt x="112" y="863"/>
                </a:cubicBezTo>
                <a:lnTo>
                  <a:pt x="118" y="1023"/>
                </a:lnTo>
                <a:cubicBezTo>
                  <a:pt x="119" y="1045"/>
                  <a:pt x="102" y="1063"/>
                  <a:pt x="80" y="1064"/>
                </a:cubicBezTo>
                <a:cubicBezTo>
                  <a:pt x="58" y="1065"/>
                  <a:pt x="39" y="1048"/>
                  <a:pt x="38" y="1026"/>
                </a:cubicBezTo>
                <a:close/>
                <a:moveTo>
                  <a:pt x="25" y="706"/>
                </a:moveTo>
                <a:lnTo>
                  <a:pt x="18" y="546"/>
                </a:lnTo>
                <a:cubicBezTo>
                  <a:pt x="17" y="524"/>
                  <a:pt x="34" y="506"/>
                  <a:pt x="56" y="505"/>
                </a:cubicBezTo>
                <a:cubicBezTo>
                  <a:pt x="79" y="504"/>
                  <a:pt x="97" y="521"/>
                  <a:pt x="98" y="543"/>
                </a:cubicBezTo>
                <a:lnTo>
                  <a:pt x="105" y="703"/>
                </a:lnTo>
                <a:cubicBezTo>
                  <a:pt x="106" y="725"/>
                  <a:pt x="89" y="744"/>
                  <a:pt x="67" y="744"/>
                </a:cubicBezTo>
                <a:cubicBezTo>
                  <a:pt x="44" y="745"/>
                  <a:pt x="26" y="728"/>
                  <a:pt x="25" y="706"/>
                </a:cubicBezTo>
                <a:close/>
                <a:moveTo>
                  <a:pt x="11" y="386"/>
                </a:moveTo>
                <a:lnTo>
                  <a:pt x="5" y="227"/>
                </a:lnTo>
                <a:cubicBezTo>
                  <a:pt x="4" y="205"/>
                  <a:pt x="21" y="186"/>
                  <a:pt x="43" y="185"/>
                </a:cubicBezTo>
                <a:cubicBezTo>
                  <a:pt x="65" y="184"/>
                  <a:pt x="84" y="201"/>
                  <a:pt x="85" y="223"/>
                </a:cubicBezTo>
                <a:lnTo>
                  <a:pt x="91" y="383"/>
                </a:lnTo>
                <a:cubicBezTo>
                  <a:pt x="92" y="405"/>
                  <a:pt x="75" y="424"/>
                  <a:pt x="53" y="425"/>
                </a:cubicBezTo>
                <a:cubicBezTo>
                  <a:pt x="31" y="426"/>
                  <a:pt x="12" y="409"/>
                  <a:pt x="11" y="386"/>
                </a:cubicBezTo>
                <a:close/>
              </a:path>
            </a:pathLst>
          </a:custGeom>
          <a:solidFill>
            <a:srgbClr val="FF00FF"/>
          </a:solidFill>
          <a:ln w="7938" cap="flat">
            <a:solidFill>
              <a:srgbClr val="FF00FF"/>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8" grpId="0" animBg="1"/>
      <p:bldP spid="59" grpId="0" animBg="1"/>
      <p:bldP spid="61" grpId="0" animBg="1"/>
      <p:bldP spid="60" grpId="0" animBg="1"/>
      <p:bldP spid="69" grpId="0" animBg="1"/>
      <p:bldP spid="7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nimated oysters"/>
          <p:cNvPicPr>
            <a:picLocks noChangeAspect="1" noChangeArrowheads="1"/>
          </p:cNvPicPr>
          <p:nvPr/>
        </p:nvPicPr>
        <p:blipFill>
          <a:blip r:embed="rId2" cstate="print">
            <a:lum bright="49000" contrast="-44000"/>
            <a:extLst>
              <a:ext uri="{28A0092B-C50C-407E-A947-70E740481C1C}">
                <a14:useLocalDpi xmlns:a14="http://schemas.microsoft.com/office/drawing/2010/main" val="0"/>
              </a:ext>
            </a:extLst>
          </a:blip>
          <a:srcRect r="24712"/>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0" y="563362"/>
            <a:ext cx="9144000" cy="187503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400" dirty="0" smtClean="0">
                <a:solidFill>
                  <a:srgbClr val="002060"/>
                </a:solidFill>
                <a:effectLst>
                  <a:outerShdw blurRad="38100" dist="38100" dir="2700000" algn="tl">
                    <a:srgbClr val="000000">
                      <a:alpha val="43137"/>
                    </a:srgbClr>
                  </a:outerShdw>
                </a:effectLst>
                <a:latin typeface="+mj-lt"/>
                <a:ea typeface="+mj-ea"/>
                <a:cs typeface="+mj-cs"/>
              </a:rPr>
              <a:t>Does modeling a single stressor produce similar results as modeling multiple stressors together? </a:t>
            </a:r>
            <a:endParaRPr kumimoji="0" lang="en-US" sz="3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endParaRPr>
          </a:p>
        </p:txBody>
      </p:sp>
      <p:sp>
        <p:nvSpPr>
          <p:cNvPr id="8" name="Content Placeholder 2"/>
          <p:cNvSpPr txBox="1">
            <a:spLocks/>
          </p:cNvSpPr>
          <p:nvPr/>
        </p:nvSpPr>
        <p:spPr>
          <a:xfrm>
            <a:off x="1447800" y="2057400"/>
            <a:ext cx="6248400" cy="3429000"/>
          </a:xfrm>
          <a:prstGeom prst="rect">
            <a:avLst/>
          </a:prstGeom>
          <a:solidFill>
            <a:schemeClr val="bg1">
              <a:alpha val="41000"/>
            </a:schemeClr>
          </a:solidFill>
        </p:spPr>
        <p:txBody>
          <a:bodyPr/>
          <a:lstStyle/>
          <a:p>
            <a:pPr marL="742950" marR="0" lvl="1" indent="-285750" algn="l" defTabSz="914400" rtl="0" eaLnBrk="1" fontAlgn="auto" latinLnBrk="0" hangingPunct="1">
              <a:lnSpc>
                <a:spcPct val="100000"/>
              </a:lnSpc>
              <a:spcBef>
                <a:spcPct val="20000"/>
              </a:spcBef>
              <a:spcAft>
                <a:spcPts val="0"/>
              </a:spcAft>
              <a:buClrTx/>
              <a:buSzTx/>
              <a:tabLst/>
              <a:defRPr/>
            </a:pPr>
            <a:r>
              <a:rPr kumimoji="0" lang="en-US" sz="2800" b="0" i="1" u="none" strike="noStrike" kern="1200" cap="none" spc="0" normalizeH="0" baseline="0" noProof="0" dirty="0" smtClean="0">
                <a:ln>
                  <a:noFill/>
                </a:ln>
                <a:solidFill>
                  <a:srgbClr val="002060"/>
                </a:solidFill>
                <a:effectLst/>
                <a:uLnTx/>
                <a:uFillTx/>
                <a:latin typeface="+mn-lt"/>
                <a:ea typeface="+mn-ea"/>
                <a:cs typeface="+mn-cs"/>
              </a:rPr>
              <a:t>It depends:</a:t>
            </a:r>
          </a:p>
          <a:p>
            <a:pPr marL="742950" marR="0" lvl="1" indent="-285750" algn="l" defTabSz="914400" rtl="0" eaLnBrk="1" fontAlgn="auto" latinLnBrk="0" hangingPunct="1">
              <a:lnSpc>
                <a:spcPct val="100000"/>
              </a:lnSpc>
              <a:spcBef>
                <a:spcPct val="20000"/>
              </a:spcBef>
              <a:spcAft>
                <a:spcPts val="0"/>
              </a:spcAft>
              <a:buClrTx/>
              <a:buSzTx/>
              <a:tabLst/>
              <a:defRPr/>
            </a:pPr>
            <a:endParaRPr kumimoji="0" lang="en-US" sz="600" b="0" i="1" u="none" strike="noStrike" kern="1200" cap="none" spc="0" normalizeH="0" baseline="0" noProof="0" dirty="0" smtClean="0">
              <a:ln>
                <a:noFill/>
              </a:ln>
              <a:solidFill>
                <a:srgbClr val="002060"/>
              </a:solidFill>
              <a:effectLst/>
              <a:uLnTx/>
              <a:uFillTx/>
              <a:latin typeface="+mn-lt"/>
              <a:ea typeface="+mn-ea"/>
              <a:cs typeface="+mn-cs"/>
            </a:endParaRPr>
          </a:p>
          <a:p>
            <a:pPr marL="860425" lvl="2" indent="-287338">
              <a:spcBef>
                <a:spcPct val="20000"/>
              </a:spcBef>
              <a:buFont typeface="Arial" pitchFamily="34" charset="0"/>
              <a:buChar char="•"/>
            </a:pPr>
            <a:r>
              <a:rPr lang="en-US" sz="2800" dirty="0" smtClean="0">
                <a:solidFill>
                  <a:srgbClr val="002060"/>
                </a:solidFill>
              </a:rPr>
              <a:t>Yes, if happen to choose the dominant stressor</a:t>
            </a:r>
          </a:p>
          <a:p>
            <a:pPr marL="860425" lvl="2" indent="-287338">
              <a:spcBef>
                <a:spcPct val="20000"/>
              </a:spcBef>
              <a:buFont typeface="Arial" pitchFamily="34" charset="0"/>
              <a:buChar char="•"/>
            </a:pPr>
            <a:r>
              <a:rPr lang="en-US" sz="2800" dirty="0" smtClean="0">
                <a:solidFill>
                  <a:srgbClr val="002060"/>
                </a:solidFill>
              </a:rPr>
              <a:t>No, if choose the wrong stressor</a:t>
            </a:r>
          </a:p>
          <a:p>
            <a:pPr marL="860425" lvl="2" indent="-287338">
              <a:spcBef>
                <a:spcPct val="20000"/>
              </a:spcBef>
              <a:buFont typeface="Arial" pitchFamily="34" charset="0"/>
              <a:buChar char="•"/>
            </a:pPr>
            <a:r>
              <a:rPr lang="en-US" sz="2800" dirty="0" smtClean="0">
                <a:solidFill>
                  <a:srgbClr val="002060"/>
                </a:solidFill>
              </a:rPr>
              <a:t>Potentially ‘no’ </a:t>
            </a:r>
            <a:r>
              <a:rPr kumimoji="0" lang="en-US" sz="2800" b="0" i="0" u="none" strike="noStrike" kern="1200" cap="none" spc="0" normalizeH="0" baseline="0" noProof="0" dirty="0" smtClean="0">
                <a:ln>
                  <a:noFill/>
                </a:ln>
                <a:solidFill>
                  <a:srgbClr val="002060"/>
                </a:solidFill>
                <a:effectLst/>
                <a:uLnTx/>
                <a:uFillTx/>
                <a:latin typeface="+mn-lt"/>
                <a:ea typeface="+mn-ea"/>
                <a:cs typeface="+mn-cs"/>
              </a:rPr>
              <a:t>when</a:t>
            </a:r>
            <a:r>
              <a:rPr kumimoji="0" lang="en-US" sz="2800" b="0" i="0" u="none" strike="noStrike" kern="1200" cap="none" spc="0" normalizeH="0" noProof="0" dirty="0" smtClean="0">
                <a:ln>
                  <a:noFill/>
                </a:ln>
                <a:solidFill>
                  <a:srgbClr val="002060"/>
                </a:solidFill>
                <a:effectLst/>
                <a:uLnTx/>
                <a:uFillTx/>
                <a:latin typeface="+mn-lt"/>
                <a:ea typeface="+mn-ea"/>
                <a:cs typeface="+mn-cs"/>
              </a:rPr>
              <a:t> modeling multiple stressors of similar importance</a:t>
            </a:r>
            <a:endParaRPr kumimoji="0" lang="en-US" sz="2800" b="0" i="0" u="none" strike="noStrike" kern="1200" cap="none" spc="0" normalizeH="0" baseline="0" noProof="0" dirty="0" smtClean="0">
              <a:ln>
                <a:noFill/>
              </a:ln>
              <a:solidFill>
                <a:srgbClr val="002060"/>
              </a:solidFill>
              <a:effectLst/>
              <a:uLnTx/>
              <a:uFillTx/>
              <a:latin typeface="+mn-lt"/>
              <a:ea typeface="+mn-ea"/>
              <a:cs typeface="+mn-cs"/>
            </a:endParaRPr>
          </a:p>
        </p:txBody>
      </p:sp>
      <p:sp>
        <p:nvSpPr>
          <p:cNvPr id="9" name="Slide Number Placeholder 3"/>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B5BEE4B-31CD-4C0E-97EB-338B15A4000E}" type="slidenum">
              <a:rPr kumimoji="0" lang="en-US" sz="1200" b="0" i="0" u="none" strike="noStrike" kern="1200" cap="none" spc="0" normalizeH="0" baseline="0" noProof="0" smtClean="0">
                <a:ln>
                  <a:noFill/>
                </a:ln>
                <a:solidFill>
                  <a:srgbClr val="00206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206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83132" y="76200"/>
            <a:ext cx="2218877" cy="584775"/>
          </a:xfrm>
          <a:prstGeom prst="rect">
            <a:avLst/>
          </a:prstGeom>
          <a:noFill/>
        </p:spPr>
        <p:txBody>
          <a:bodyPr wrap="none" rtlCol="0">
            <a:spAutoFit/>
          </a:bodyPr>
          <a:lstStyle/>
          <a:p>
            <a:r>
              <a:rPr lang="en-US" sz="3200" dirty="0" smtClean="0">
                <a:effectLst>
                  <a:outerShdw blurRad="38100" dist="38100" dir="2700000" algn="tl">
                    <a:srgbClr val="000000">
                      <a:alpha val="43137"/>
                    </a:srgbClr>
                  </a:outerShdw>
                </a:effectLst>
              </a:rPr>
              <a:t>Striped Bass</a:t>
            </a:r>
            <a:endParaRPr lang="en-US" sz="3200" dirty="0">
              <a:effectLst>
                <a:outerShdw blurRad="38100" dist="38100" dir="2700000" algn="tl">
                  <a:srgbClr val="000000">
                    <a:alpha val="43137"/>
                  </a:srgbClr>
                </a:outerShdw>
              </a:effectLst>
            </a:endParaRPr>
          </a:p>
        </p:txBody>
      </p:sp>
      <p:sp>
        <p:nvSpPr>
          <p:cNvPr id="10" name="TextBox 9"/>
          <p:cNvSpPr txBox="1"/>
          <p:nvPr/>
        </p:nvSpPr>
        <p:spPr>
          <a:xfrm>
            <a:off x="1447800" y="392668"/>
            <a:ext cx="1957267" cy="369332"/>
          </a:xfrm>
          <a:prstGeom prst="rect">
            <a:avLst/>
          </a:prstGeom>
          <a:noFill/>
        </p:spPr>
        <p:txBody>
          <a:bodyPr wrap="none" rtlCol="0">
            <a:spAutoFit/>
          </a:bodyPr>
          <a:lstStyle/>
          <a:p>
            <a:r>
              <a:rPr lang="en-US" dirty="0" smtClean="0"/>
              <a:t>Current Conditions</a:t>
            </a:r>
            <a:endParaRPr lang="en-US" dirty="0"/>
          </a:p>
        </p:txBody>
      </p:sp>
      <p:sp>
        <p:nvSpPr>
          <p:cNvPr id="11" name="TextBox 10"/>
          <p:cNvSpPr txBox="1"/>
          <p:nvPr/>
        </p:nvSpPr>
        <p:spPr>
          <a:xfrm>
            <a:off x="6096000" y="115669"/>
            <a:ext cx="2275238" cy="646331"/>
          </a:xfrm>
          <a:prstGeom prst="rect">
            <a:avLst/>
          </a:prstGeom>
          <a:noFill/>
        </p:spPr>
        <p:txBody>
          <a:bodyPr wrap="none" rtlCol="0">
            <a:spAutoFit/>
          </a:bodyPr>
          <a:lstStyle/>
          <a:p>
            <a:pPr algn="ctr"/>
            <a:r>
              <a:rPr lang="en-US" dirty="0" smtClean="0"/>
              <a:t>Temperature increase </a:t>
            </a:r>
          </a:p>
          <a:p>
            <a:pPr algn="ctr"/>
            <a:r>
              <a:rPr lang="en-US" dirty="0" smtClean="0"/>
              <a:t>&amp; Habitat Loss</a:t>
            </a:r>
            <a:endParaRPr lang="en-US" dirty="0"/>
          </a:p>
        </p:txBody>
      </p:sp>
      <p:grpSp>
        <p:nvGrpSpPr>
          <p:cNvPr id="2" name="Group 13"/>
          <p:cNvGrpSpPr>
            <a:grpSpLocks noChangeAspect="1"/>
          </p:cNvGrpSpPr>
          <p:nvPr/>
        </p:nvGrpSpPr>
        <p:grpSpPr>
          <a:xfrm>
            <a:off x="457199" y="762000"/>
            <a:ext cx="8117633" cy="6073625"/>
            <a:chOff x="457200" y="838200"/>
            <a:chExt cx="7943850" cy="5943600"/>
          </a:xfrm>
        </p:grpSpPr>
        <p:pic>
          <p:nvPicPr>
            <p:cNvPr id="8" name="Picture 7" descr="(558c)StripedBass_2050_mid'2'(777.31-75.32).png"/>
            <p:cNvPicPr>
              <a:picLocks noChangeAspect="1"/>
            </p:cNvPicPr>
            <p:nvPr/>
          </p:nvPicPr>
          <p:blipFill>
            <a:blip r:embed="rId3" cstate="print"/>
            <a:stretch>
              <a:fillRect/>
            </a:stretch>
          </p:blipFill>
          <p:spPr>
            <a:xfrm>
              <a:off x="457200" y="838200"/>
              <a:ext cx="4262511" cy="5943600"/>
            </a:xfrm>
            <a:prstGeom prst="rect">
              <a:avLst/>
            </a:prstGeom>
          </p:spPr>
        </p:pic>
        <p:pic>
          <p:nvPicPr>
            <p:cNvPr id="12" name="Picture 11" descr="(595)StripedBass_2050_mid'2'(77.31-75.32).png"/>
            <p:cNvPicPr>
              <a:picLocks noChangeAspect="1"/>
            </p:cNvPicPr>
            <p:nvPr/>
          </p:nvPicPr>
          <p:blipFill>
            <a:blip r:embed="rId4" cstate="print"/>
            <a:srcRect r="9877"/>
            <a:stretch>
              <a:fillRect/>
            </a:stretch>
          </p:blipFill>
          <p:spPr>
            <a:xfrm>
              <a:off x="4724400" y="838200"/>
              <a:ext cx="3676650" cy="5943600"/>
            </a:xfrm>
            <a:prstGeom prst="rect">
              <a:avLst/>
            </a:prstGeom>
          </p:spPr>
        </p:pic>
      </p:grpSp>
      <p:sp>
        <p:nvSpPr>
          <p:cNvPr id="13" name="Slide Number Placeholder 12"/>
          <p:cNvSpPr>
            <a:spLocks noGrp="1"/>
          </p:cNvSpPr>
          <p:nvPr>
            <p:ph type="sldNum" sz="quarter" idx="12"/>
          </p:nvPr>
        </p:nvSpPr>
        <p:spPr/>
        <p:txBody>
          <a:bodyPr/>
          <a:lstStyle/>
          <a:p>
            <a:fld id="{BB5BEE4B-31CD-4C0E-97EB-338B15A4000E}"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noChangeAspect="1"/>
          </p:cNvGrpSpPr>
          <p:nvPr/>
        </p:nvGrpSpPr>
        <p:grpSpPr>
          <a:xfrm>
            <a:off x="762000" y="762000"/>
            <a:ext cx="7678901" cy="6071616"/>
            <a:chOff x="609600" y="609600"/>
            <a:chExt cx="7895399" cy="6242798"/>
          </a:xfrm>
        </p:grpSpPr>
        <p:pic>
          <p:nvPicPr>
            <p:cNvPr id="16" name="Picture 15" descr="(595)BlueCrab_0-9,6_mid'2050'.png"/>
            <p:cNvPicPr>
              <a:picLocks noChangeAspect="1"/>
            </p:cNvPicPr>
            <p:nvPr/>
          </p:nvPicPr>
          <p:blipFill>
            <a:blip r:embed="rId2" cstate="print"/>
            <a:srcRect r="9838"/>
            <a:stretch>
              <a:fillRect/>
            </a:stretch>
          </p:blipFill>
          <p:spPr>
            <a:xfrm>
              <a:off x="4648200" y="609600"/>
              <a:ext cx="3856799" cy="6242798"/>
            </a:xfrm>
            <a:prstGeom prst="rect">
              <a:avLst/>
            </a:prstGeom>
          </p:spPr>
        </p:pic>
        <p:pic>
          <p:nvPicPr>
            <p:cNvPr id="17" name="Picture 16" descr="(558c)BlueCrab_mid'50'_0-9,6.png"/>
            <p:cNvPicPr>
              <a:picLocks noChangeAspect="1"/>
            </p:cNvPicPr>
            <p:nvPr/>
          </p:nvPicPr>
          <p:blipFill>
            <a:blip r:embed="rId3" cstate="print"/>
            <a:stretch>
              <a:fillRect/>
            </a:stretch>
          </p:blipFill>
          <p:spPr>
            <a:xfrm>
              <a:off x="609600" y="609600"/>
              <a:ext cx="4078135" cy="6242798"/>
            </a:xfrm>
            <a:prstGeom prst="rect">
              <a:avLst/>
            </a:prstGeom>
          </p:spPr>
        </p:pic>
      </p:grpSp>
      <p:sp>
        <p:nvSpPr>
          <p:cNvPr id="18" name="TextBox 17"/>
          <p:cNvSpPr txBox="1"/>
          <p:nvPr/>
        </p:nvSpPr>
        <p:spPr>
          <a:xfrm>
            <a:off x="0" y="76200"/>
            <a:ext cx="9144000" cy="584775"/>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rPr>
              <a:t>Blue Crab</a:t>
            </a:r>
            <a:endParaRPr lang="en-US" sz="3200" dirty="0">
              <a:effectLst>
                <a:outerShdw blurRad="38100" dist="38100" dir="2700000" algn="tl">
                  <a:srgbClr val="000000">
                    <a:alpha val="43137"/>
                  </a:srgbClr>
                </a:outerShdw>
              </a:effectLst>
            </a:endParaRPr>
          </a:p>
        </p:txBody>
      </p:sp>
      <p:sp>
        <p:nvSpPr>
          <p:cNvPr id="21" name="TextBox 20"/>
          <p:cNvSpPr txBox="1"/>
          <p:nvPr/>
        </p:nvSpPr>
        <p:spPr>
          <a:xfrm>
            <a:off x="1447800" y="381000"/>
            <a:ext cx="1957267" cy="369332"/>
          </a:xfrm>
          <a:prstGeom prst="rect">
            <a:avLst/>
          </a:prstGeom>
          <a:noFill/>
        </p:spPr>
        <p:txBody>
          <a:bodyPr wrap="none" rtlCol="0">
            <a:spAutoFit/>
          </a:bodyPr>
          <a:lstStyle/>
          <a:p>
            <a:r>
              <a:rPr lang="en-US" dirty="0" smtClean="0"/>
              <a:t>Current Conditions</a:t>
            </a:r>
            <a:endParaRPr lang="en-US" dirty="0"/>
          </a:p>
        </p:txBody>
      </p:sp>
      <p:sp>
        <p:nvSpPr>
          <p:cNvPr id="22" name="TextBox 21"/>
          <p:cNvSpPr txBox="1"/>
          <p:nvPr/>
        </p:nvSpPr>
        <p:spPr>
          <a:xfrm>
            <a:off x="6096000" y="115669"/>
            <a:ext cx="2275238" cy="646331"/>
          </a:xfrm>
          <a:prstGeom prst="rect">
            <a:avLst/>
          </a:prstGeom>
          <a:noFill/>
        </p:spPr>
        <p:txBody>
          <a:bodyPr wrap="none" rtlCol="0">
            <a:spAutoFit/>
          </a:bodyPr>
          <a:lstStyle/>
          <a:p>
            <a:pPr algn="ctr"/>
            <a:r>
              <a:rPr lang="en-US" dirty="0" smtClean="0"/>
              <a:t>Temperature increase </a:t>
            </a:r>
          </a:p>
          <a:p>
            <a:pPr algn="ctr"/>
            <a:r>
              <a:rPr lang="en-US" dirty="0" smtClean="0"/>
              <a:t>&amp; Habitat Loss</a:t>
            </a:r>
            <a:endParaRPr lang="en-US" dirty="0"/>
          </a:p>
        </p:txBody>
      </p:sp>
      <p:sp>
        <p:nvSpPr>
          <p:cNvPr id="8" name="Slide Number Placeholder 7"/>
          <p:cNvSpPr>
            <a:spLocks noGrp="1"/>
          </p:cNvSpPr>
          <p:nvPr>
            <p:ph type="sldNum" sz="quarter" idx="12"/>
          </p:nvPr>
        </p:nvSpPr>
        <p:spPr/>
        <p:txBody>
          <a:bodyPr/>
          <a:lstStyle/>
          <a:p>
            <a:fld id="{BB5BEE4B-31CD-4C0E-97EB-338B15A4000E}"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5BEE4B-31CD-4C0E-97EB-338B15A4000E}" type="slidenum">
              <a:rPr lang="en-US" smtClean="0"/>
              <a:pPr/>
              <a:t>24</a:t>
            </a:fld>
            <a:endParaRPr lang="en-US"/>
          </a:p>
        </p:txBody>
      </p:sp>
      <p:sp>
        <p:nvSpPr>
          <p:cNvPr id="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4" name="Picture 3" descr="implementations_image"/>
          <p:cNvPicPr>
            <a:picLocks noChangeAspect="1" noChangeArrowheads="1"/>
          </p:cNvPicPr>
          <p:nvPr/>
        </p:nvPicPr>
        <p:blipFill>
          <a:blip r:embed="rId3" cstate="print"/>
          <a:srcRect t="3853"/>
          <a:stretch>
            <a:fillRect/>
          </a:stretch>
        </p:blipFill>
        <p:spPr bwMode="auto">
          <a:xfrm>
            <a:off x="0" y="0"/>
            <a:ext cx="9155113" cy="6894513"/>
          </a:xfrm>
          <a:prstGeom prst="rect">
            <a:avLst/>
          </a:prstGeom>
          <a:noFill/>
          <a:ln w="9525">
            <a:noFill/>
            <a:miter lim="800000"/>
            <a:headEnd/>
            <a:tailEnd/>
          </a:ln>
        </p:spPr>
      </p:pic>
      <p:sp>
        <p:nvSpPr>
          <p:cNvPr id="5" name="AutoShape 4"/>
          <p:cNvSpPr>
            <a:spLocks/>
          </p:cNvSpPr>
          <p:nvPr/>
        </p:nvSpPr>
        <p:spPr bwMode="auto">
          <a:xfrm>
            <a:off x="128588" y="1927225"/>
            <a:ext cx="2136775" cy="2184400"/>
          </a:xfrm>
          <a:prstGeom prst="borderCallout2">
            <a:avLst>
              <a:gd name="adj1" fmla="val 5231"/>
              <a:gd name="adj2" fmla="val 103565"/>
              <a:gd name="adj3" fmla="val 5231"/>
              <a:gd name="adj4" fmla="val 116866"/>
              <a:gd name="adj5" fmla="val 41278"/>
              <a:gd name="adj6" fmla="val 130537"/>
            </a:avLst>
          </a:prstGeom>
          <a:solidFill>
            <a:srgbClr val="FFFFFF"/>
          </a:solidFill>
          <a:ln w="25400">
            <a:solidFill>
              <a:schemeClr val="bg1"/>
            </a:solidFill>
            <a:miter lim="800000"/>
            <a:headEnd/>
            <a:tailEnd/>
          </a:ln>
        </p:spPr>
        <p:txBody>
          <a:bodyPr/>
          <a:lstStyle/>
          <a:p>
            <a:pPr>
              <a:buFont typeface="Wingdings" pitchFamily="2" charset="2"/>
              <a:buChar char="v"/>
            </a:pPr>
            <a:r>
              <a:rPr lang="en-US" sz="1600">
                <a:solidFill>
                  <a:srgbClr val="FF3300"/>
                </a:solidFill>
                <a:latin typeface="Verdana" pitchFamily="34" charset="0"/>
              </a:rPr>
              <a:t>IEA</a:t>
            </a:r>
          </a:p>
          <a:p>
            <a:pPr>
              <a:buFont typeface="Wingdings" pitchFamily="2" charset="2"/>
              <a:buChar char="v"/>
            </a:pPr>
            <a:r>
              <a:rPr lang="en-US" sz="1600">
                <a:solidFill>
                  <a:srgbClr val="FF3300"/>
                </a:solidFill>
                <a:latin typeface="Verdana" pitchFamily="34" charset="0"/>
              </a:rPr>
              <a:t> MPA planning </a:t>
            </a:r>
          </a:p>
          <a:p>
            <a:pPr>
              <a:buFont typeface="Wingdings" pitchFamily="2" charset="2"/>
              <a:buNone/>
            </a:pPr>
            <a:r>
              <a:rPr lang="en-US" sz="1600">
                <a:solidFill>
                  <a:srgbClr val="FF3300"/>
                </a:solidFill>
                <a:latin typeface="Verdana" pitchFamily="34" charset="0"/>
              </a:rPr>
              <a:t>    in E.S. context</a:t>
            </a:r>
          </a:p>
          <a:p>
            <a:pPr>
              <a:lnSpc>
                <a:spcPct val="150000"/>
              </a:lnSpc>
              <a:buFont typeface="Wingdings" pitchFamily="2" charset="2"/>
              <a:buChar char="v"/>
            </a:pPr>
            <a:r>
              <a:rPr lang="en-US" sz="1600">
                <a:solidFill>
                  <a:srgbClr val="FF3300"/>
                </a:solidFill>
                <a:latin typeface="Verdana" pitchFamily="34" charset="0"/>
              </a:rPr>
              <a:t> ITQ’s/ </a:t>
            </a:r>
          </a:p>
          <a:p>
            <a:pPr>
              <a:buFont typeface="Wingdings" pitchFamily="2" charset="2"/>
              <a:buNone/>
            </a:pPr>
            <a:r>
              <a:rPr lang="en-US" sz="1600">
                <a:solidFill>
                  <a:srgbClr val="FF3300"/>
                </a:solidFill>
                <a:latin typeface="Verdana" pitchFamily="34" charset="0"/>
              </a:rPr>
              <a:t>   “catch shares”</a:t>
            </a:r>
          </a:p>
          <a:p>
            <a:pPr>
              <a:lnSpc>
                <a:spcPct val="160000"/>
              </a:lnSpc>
              <a:buFont typeface="Wingdings" pitchFamily="2" charset="2"/>
              <a:buChar char="v"/>
            </a:pPr>
            <a:r>
              <a:rPr lang="en-US" sz="1600">
                <a:solidFill>
                  <a:srgbClr val="FF3300"/>
                </a:solidFill>
                <a:latin typeface="Verdana" pitchFamily="34" charset="0"/>
              </a:rPr>
              <a:t> Evaluate</a:t>
            </a:r>
          </a:p>
          <a:p>
            <a:pPr>
              <a:lnSpc>
                <a:spcPct val="80000"/>
              </a:lnSpc>
              <a:buFont typeface="Wingdings" pitchFamily="2" charset="2"/>
              <a:buNone/>
            </a:pPr>
            <a:r>
              <a:rPr lang="en-US" sz="1600">
                <a:solidFill>
                  <a:srgbClr val="FF3300"/>
                </a:solidFill>
                <a:latin typeface="Verdana" pitchFamily="34" charset="0"/>
              </a:rPr>
              <a:t>    ecological </a:t>
            </a:r>
          </a:p>
          <a:p>
            <a:pPr>
              <a:lnSpc>
                <a:spcPct val="120000"/>
              </a:lnSpc>
              <a:buFont typeface="Wingdings" pitchFamily="2" charset="2"/>
              <a:buNone/>
            </a:pPr>
            <a:r>
              <a:rPr lang="en-US" sz="1600">
                <a:solidFill>
                  <a:srgbClr val="FF3300"/>
                </a:solidFill>
                <a:latin typeface="Verdana" pitchFamily="34" charset="0"/>
              </a:rPr>
              <a:t>    indicators</a:t>
            </a:r>
          </a:p>
        </p:txBody>
      </p:sp>
      <p:sp>
        <p:nvSpPr>
          <p:cNvPr id="6" name="AutoShape 5"/>
          <p:cNvSpPr>
            <a:spLocks/>
          </p:cNvSpPr>
          <p:nvPr/>
        </p:nvSpPr>
        <p:spPr bwMode="auto">
          <a:xfrm>
            <a:off x="6951663" y="1287463"/>
            <a:ext cx="2192337" cy="2566987"/>
          </a:xfrm>
          <a:prstGeom prst="borderCallout2">
            <a:avLst>
              <a:gd name="adj1" fmla="val 4454"/>
              <a:gd name="adj2" fmla="val -3477"/>
              <a:gd name="adj3" fmla="val 4454"/>
              <a:gd name="adj4" fmla="val -74079"/>
              <a:gd name="adj5" fmla="val 54481"/>
              <a:gd name="adj6" fmla="val -146704"/>
            </a:avLst>
          </a:prstGeom>
          <a:solidFill>
            <a:srgbClr val="FFFFFF"/>
          </a:solidFill>
          <a:ln w="25400">
            <a:solidFill>
              <a:schemeClr val="bg1"/>
            </a:solidFill>
            <a:miter lim="800000"/>
            <a:headEnd/>
            <a:tailEnd/>
          </a:ln>
        </p:spPr>
        <p:txBody>
          <a:bodyPr/>
          <a:lstStyle/>
          <a:p>
            <a:pPr>
              <a:buFont typeface="Wingdings" pitchFamily="2" charset="2"/>
              <a:buNone/>
            </a:pPr>
            <a:r>
              <a:rPr lang="en-US" sz="1600">
                <a:solidFill>
                  <a:srgbClr val="FF3300"/>
                </a:solidFill>
                <a:latin typeface="Verdana" pitchFamily="34" charset="0"/>
              </a:rPr>
              <a:t>Sustainability of fisheries in context of climate change: </a:t>
            </a:r>
          </a:p>
          <a:p>
            <a:pPr>
              <a:lnSpc>
                <a:spcPct val="150000"/>
              </a:lnSpc>
              <a:buFont typeface="Wingdings" pitchFamily="2" charset="2"/>
              <a:buChar char="v"/>
            </a:pPr>
            <a:r>
              <a:rPr lang="en-US" sz="1600">
                <a:solidFill>
                  <a:srgbClr val="FF3300"/>
                </a:solidFill>
                <a:latin typeface="Verdana" pitchFamily="34" charset="0"/>
              </a:rPr>
              <a:t> Evaluate </a:t>
            </a:r>
          </a:p>
          <a:p>
            <a:pPr>
              <a:lnSpc>
                <a:spcPct val="80000"/>
              </a:lnSpc>
              <a:buFont typeface="Wingdings" pitchFamily="2" charset="2"/>
              <a:buNone/>
            </a:pPr>
            <a:r>
              <a:rPr lang="en-US" sz="1600">
                <a:solidFill>
                  <a:srgbClr val="FF3300"/>
                </a:solidFill>
                <a:latin typeface="Verdana" pitchFamily="34" charset="0"/>
              </a:rPr>
              <a:t>    economic</a:t>
            </a:r>
          </a:p>
          <a:p>
            <a:pPr>
              <a:buFont typeface="Wingdings" pitchFamily="2" charset="2"/>
              <a:buNone/>
            </a:pPr>
            <a:r>
              <a:rPr lang="en-US" sz="1600">
                <a:solidFill>
                  <a:srgbClr val="FF3300"/>
                </a:solidFill>
                <a:latin typeface="Verdana" pitchFamily="34" charset="0"/>
              </a:rPr>
              <a:t>    pressures</a:t>
            </a:r>
          </a:p>
          <a:p>
            <a:pPr>
              <a:lnSpc>
                <a:spcPct val="160000"/>
              </a:lnSpc>
              <a:buFont typeface="Wingdings" pitchFamily="2" charset="2"/>
              <a:buChar char="v"/>
            </a:pPr>
            <a:r>
              <a:rPr lang="en-US" sz="1600">
                <a:solidFill>
                  <a:srgbClr val="FF3300"/>
                </a:solidFill>
                <a:latin typeface="Verdana" pitchFamily="34" charset="0"/>
              </a:rPr>
              <a:t> Effort allocation</a:t>
            </a:r>
          </a:p>
          <a:p>
            <a:pPr>
              <a:lnSpc>
                <a:spcPct val="160000"/>
              </a:lnSpc>
              <a:buFont typeface="Wingdings" pitchFamily="2" charset="2"/>
              <a:buChar char="v"/>
            </a:pPr>
            <a:r>
              <a:rPr lang="en-US" sz="1600">
                <a:solidFill>
                  <a:srgbClr val="FF3300"/>
                </a:solidFill>
                <a:latin typeface="Verdana" pitchFamily="34" charset="0"/>
              </a:rPr>
              <a:t> Gear choice</a:t>
            </a:r>
          </a:p>
        </p:txBody>
      </p:sp>
      <p:sp>
        <p:nvSpPr>
          <p:cNvPr id="7" name="AutoShape 6"/>
          <p:cNvSpPr>
            <a:spLocks/>
          </p:cNvSpPr>
          <p:nvPr/>
        </p:nvSpPr>
        <p:spPr bwMode="auto">
          <a:xfrm>
            <a:off x="2538413" y="4225925"/>
            <a:ext cx="3275012" cy="2308225"/>
          </a:xfrm>
          <a:prstGeom prst="borderCallout2">
            <a:avLst>
              <a:gd name="adj1" fmla="val 4954"/>
              <a:gd name="adj2" fmla="val 102329"/>
              <a:gd name="adj3" fmla="val 4954"/>
              <a:gd name="adj4" fmla="val 110278"/>
              <a:gd name="adj5" fmla="val -12588"/>
              <a:gd name="adj6" fmla="val 118273"/>
            </a:avLst>
          </a:prstGeom>
          <a:solidFill>
            <a:srgbClr val="FFFFFF"/>
          </a:solidFill>
          <a:ln w="25400">
            <a:solidFill>
              <a:schemeClr val="bg1"/>
            </a:solidFill>
            <a:miter lim="800000"/>
            <a:headEnd/>
            <a:tailEnd/>
          </a:ln>
        </p:spPr>
        <p:txBody>
          <a:bodyPr/>
          <a:lstStyle/>
          <a:p>
            <a:pPr>
              <a:buFont typeface="Wingdings" pitchFamily="2" charset="2"/>
              <a:buChar char="v"/>
            </a:pPr>
            <a:r>
              <a:rPr lang="en-US" sz="1600">
                <a:solidFill>
                  <a:srgbClr val="FF3300"/>
                </a:solidFill>
                <a:latin typeface="Verdana" pitchFamily="34" charset="0"/>
              </a:rPr>
              <a:t> Eutrophication most critical </a:t>
            </a:r>
          </a:p>
          <a:p>
            <a:pPr>
              <a:lnSpc>
                <a:spcPct val="170000"/>
              </a:lnSpc>
              <a:buFont typeface="Wingdings" pitchFamily="2" charset="2"/>
              <a:buChar char="v"/>
            </a:pPr>
            <a:r>
              <a:rPr lang="en-US" sz="1600">
                <a:solidFill>
                  <a:srgbClr val="FF3300"/>
                </a:solidFill>
                <a:latin typeface="Verdana" pitchFamily="34" charset="0"/>
              </a:rPr>
              <a:t> A few key species</a:t>
            </a:r>
          </a:p>
          <a:p>
            <a:pPr>
              <a:buFont typeface="Wingdings" pitchFamily="2" charset="2"/>
              <a:buNone/>
            </a:pPr>
            <a:r>
              <a:rPr lang="en-US" sz="1600">
                <a:solidFill>
                  <a:srgbClr val="FF3300"/>
                </a:solidFill>
                <a:latin typeface="Verdana" pitchFamily="34" charset="0"/>
              </a:rPr>
              <a:t>    capture the major </a:t>
            </a:r>
          </a:p>
          <a:p>
            <a:pPr>
              <a:lnSpc>
                <a:spcPct val="110000"/>
              </a:lnSpc>
              <a:buFont typeface="Wingdings" pitchFamily="2" charset="2"/>
              <a:buNone/>
            </a:pPr>
            <a:r>
              <a:rPr lang="en-US" sz="1600">
                <a:solidFill>
                  <a:srgbClr val="FF3300"/>
                </a:solidFill>
                <a:latin typeface="Verdana" pitchFamily="34" charset="0"/>
              </a:rPr>
              <a:t>    ecosystem impacts </a:t>
            </a:r>
          </a:p>
          <a:p>
            <a:pPr>
              <a:lnSpc>
                <a:spcPct val="160000"/>
              </a:lnSpc>
              <a:buFont typeface="Wingdings" pitchFamily="2" charset="2"/>
              <a:buChar char="v"/>
            </a:pPr>
            <a:r>
              <a:rPr lang="en-US" sz="1600">
                <a:solidFill>
                  <a:srgbClr val="FF3300"/>
                </a:solidFill>
                <a:latin typeface="Verdana" pitchFamily="34" charset="0"/>
              </a:rPr>
              <a:t> Ecosystem models identify</a:t>
            </a:r>
          </a:p>
          <a:p>
            <a:pPr>
              <a:lnSpc>
                <a:spcPct val="110000"/>
              </a:lnSpc>
              <a:buFont typeface="Wingdings" pitchFamily="2" charset="2"/>
              <a:buNone/>
            </a:pPr>
            <a:r>
              <a:rPr lang="en-US" sz="1600">
                <a:solidFill>
                  <a:srgbClr val="FF3300"/>
                </a:solidFill>
                <a:latin typeface="Verdana" pitchFamily="34" charset="0"/>
              </a:rPr>
              <a:t>    impacts single-species </a:t>
            </a:r>
          </a:p>
          <a:p>
            <a:pPr>
              <a:lnSpc>
                <a:spcPct val="110000"/>
              </a:lnSpc>
              <a:buFont typeface="Wingdings" pitchFamily="2" charset="2"/>
              <a:buNone/>
            </a:pPr>
            <a:r>
              <a:rPr lang="en-US" sz="1600">
                <a:solidFill>
                  <a:srgbClr val="FF3300"/>
                </a:solidFill>
                <a:latin typeface="Verdana" pitchFamily="34" charset="0"/>
              </a:rPr>
              <a:t>    models miss</a:t>
            </a:r>
          </a:p>
          <a:p>
            <a:pPr>
              <a:buFont typeface="Wingdings" pitchFamily="2" charset="2"/>
              <a:buChar char="v"/>
            </a:pPr>
            <a:endParaRPr lang="en-US" sz="1600">
              <a:solidFill>
                <a:srgbClr val="FF3300"/>
              </a:solidFill>
              <a:latin typeface="Verdana" pitchFamily="34" charset="0"/>
            </a:endParaRPr>
          </a:p>
        </p:txBody>
      </p:sp>
      <p:sp>
        <p:nvSpPr>
          <p:cNvPr id="8" name="Text Box 7"/>
          <p:cNvSpPr txBox="1">
            <a:spLocks noChangeArrowheads="1"/>
          </p:cNvSpPr>
          <p:nvPr/>
        </p:nvSpPr>
        <p:spPr bwMode="auto">
          <a:xfrm>
            <a:off x="95250" y="6553200"/>
            <a:ext cx="9048750" cy="350838"/>
          </a:xfrm>
          <a:prstGeom prst="rect">
            <a:avLst/>
          </a:prstGeom>
          <a:noFill/>
          <a:ln>
            <a:noFill/>
          </a:ln>
          <a:effectLst/>
          <a:extLst/>
        </p:spPr>
        <p:txBody>
          <a:bodyPr>
            <a:spAutoFit/>
          </a:bodyPr>
          <a:lstStyle/>
          <a:p>
            <a:pPr algn="ctr">
              <a:defRPr/>
            </a:pPr>
            <a:r>
              <a:rPr lang="en-US" sz="1700" i="1">
                <a:solidFill>
                  <a:srgbClr val="5DE0FF"/>
                </a:solidFill>
                <a:effectLst>
                  <a:outerShdw blurRad="38100" dist="38100" dir="2700000" algn="tl">
                    <a:srgbClr val="C0C0C0"/>
                  </a:outerShdw>
                </a:effectLst>
                <a:latin typeface="Cambria" pitchFamily="18" charset="0"/>
              </a:rPr>
              <a:t>Developing and Applying Tools For Ecosystem-Based Fisheries Management</a:t>
            </a:r>
          </a:p>
        </p:txBody>
      </p:sp>
      <p:sp>
        <p:nvSpPr>
          <p:cNvPr id="9" name="Text Box 8"/>
          <p:cNvSpPr txBox="1">
            <a:spLocks noChangeArrowheads="1"/>
          </p:cNvSpPr>
          <p:nvPr/>
        </p:nvSpPr>
        <p:spPr bwMode="auto">
          <a:xfrm>
            <a:off x="95250" y="0"/>
            <a:ext cx="9048750" cy="320675"/>
          </a:xfrm>
          <a:prstGeom prst="rect">
            <a:avLst/>
          </a:prstGeom>
          <a:noFill/>
          <a:ln>
            <a:noFill/>
          </a:ln>
          <a:effectLst/>
          <a:extLst/>
        </p:spPr>
        <p:txBody>
          <a:bodyPr>
            <a:spAutoFit/>
          </a:bodyPr>
          <a:lstStyle/>
          <a:p>
            <a:pPr>
              <a:defRPr/>
            </a:pPr>
            <a:r>
              <a:rPr lang="en-US" sz="1500" i="1">
                <a:solidFill>
                  <a:srgbClr val="5DE0FF"/>
                </a:solidFill>
                <a:effectLst>
                  <a:outerShdw blurRad="38100" dist="38100" dir="2700000" algn="tl">
                    <a:srgbClr val="C0C0C0"/>
                  </a:outerShdw>
                </a:effectLst>
                <a:latin typeface="Cambria" pitchFamily="18" charset="0"/>
              </a:rPr>
              <a:t>NOAA Chesapeake Bay Office </a:t>
            </a:r>
            <a:r>
              <a:rPr lang="en-US" sz="1500" i="1">
                <a:solidFill>
                  <a:srgbClr val="5DE0FF"/>
                </a:solidFill>
                <a:effectLst>
                  <a:outerShdw blurRad="38100" dist="38100" dir="2700000" algn="tl">
                    <a:srgbClr val="C0C0C0"/>
                  </a:outerShdw>
                </a:effectLst>
                <a:latin typeface="Blackadder ITC" pitchFamily="82" charset="0"/>
              </a:rPr>
              <a:t>–  </a:t>
            </a:r>
            <a:r>
              <a:rPr lang="en-US" sz="1500" i="1">
                <a:solidFill>
                  <a:srgbClr val="5DE0FF"/>
                </a:solidFill>
                <a:effectLst>
                  <a:outerShdw blurRad="38100" dist="38100" dir="2700000" algn="tl">
                    <a:srgbClr val="C0C0C0"/>
                  </a:outerShdw>
                </a:effectLst>
                <a:latin typeface="Cambria" pitchFamily="18" charset="0"/>
              </a:rPr>
              <a:t>Ecosystem Modeling Team</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5BEE4B-31CD-4C0E-97EB-338B15A4000E}" type="slidenum">
              <a:rPr lang="en-US" smtClean="0"/>
              <a:pPr/>
              <a:t>3</a:t>
            </a:fld>
            <a:endParaRPr lang="en-US"/>
          </a:p>
        </p:txBody>
      </p:sp>
      <p:pic>
        <p:nvPicPr>
          <p:cNvPr id="3" name="Picture 5" descr="Animated oysters"/>
          <p:cNvPicPr>
            <a:picLocks noChangeAspect="1" noChangeArrowheads="1"/>
          </p:cNvPicPr>
          <p:nvPr/>
        </p:nvPicPr>
        <p:blipFill>
          <a:blip r:embed="rId2" cstate="print">
            <a:lum bright="38000" contrast="-44000"/>
            <a:extLst>
              <a:ext uri="{28A0092B-C50C-407E-A947-70E740481C1C}">
                <a14:useLocalDpi xmlns:a14="http://schemas.microsoft.com/office/drawing/2010/main" val="0"/>
              </a:ext>
            </a:extLst>
          </a:blip>
          <a:srcRect r="24712"/>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65088" y="762000"/>
            <a:ext cx="9021762"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defRPr/>
            </a:pPr>
            <a:r>
              <a:rPr lang="en-US" sz="4800" dirty="0">
                <a:solidFill>
                  <a:srgbClr val="333399"/>
                </a:solidFill>
                <a:effectLst>
                  <a:outerShdw blurRad="38100" dist="38100" dir="2700000" algn="tl">
                    <a:srgbClr val="000000">
                      <a:alpha val="43137"/>
                    </a:srgbClr>
                  </a:outerShdw>
                </a:effectLst>
              </a:rPr>
              <a:t>The Chesapeake Atlantis Model</a:t>
            </a:r>
            <a:br>
              <a:rPr lang="en-US" sz="4800" dirty="0">
                <a:solidFill>
                  <a:srgbClr val="333399"/>
                </a:solidFill>
                <a:effectLst>
                  <a:outerShdw blurRad="38100" dist="38100" dir="2700000" algn="tl">
                    <a:srgbClr val="000000">
                      <a:alpha val="43137"/>
                    </a:srgbClr>
                  </a:outerShdw>
                </a:effectLst>
              </a:rPr>
            </a:br>
            <a:endParaRPr lang="en-US" sz="4800" dirty="0">
              <a:solidFill>
                <a:srgbClr val="333399"/>
              </a:solidFill>
              <a:effectLst>
                <a:outerShdw blurRad="38100" dist="38100" dir="2700000" algn="tl">
                  <a:srgbClr val="000000">
                    <a:alpha val="43137"/>
                  </a:srgbClr>
                </a:outerShdw>
              </a:effectLst>
            </a:endParaRPr>
          </a:p>
        </p:txBody>
      </p:sp>
      <p:sp>
        <p:nvSpPr>
          <p:cNvPr id="5" name="Text Box 7"/>
          <p:cNvSpPr txBox="1">
            <a:spLocks noChangeArrowheads="1"/>
          </p:cNvSpPr>
          <p:nvPr/>
        </p:nvSpPr>
        <p:spPr bwMode="auto">
          <a:xfrm>
            <a:off x="1223963" y="2635250"/>
            <a:ext cx="6705600" cy="1098550"/>
          </a:xfrm>
          <a:prstGeom prst="rect">
            <a:avLst/>
          </a:prstGeom>
          <a:noFill/>
          <a:ln>
            <a:noFill/>
          </a:ln>
          <a:effectLst/>
          <a:extLst>
            <a:ext uri="{909E8E84-426E-40DD-AFC4-6F175D3DCCD1}">
              <a14:hiddenFill xmlns:a14="http://schemas.microsoft.com/office/drawing/2010/main">
                <a:solidFill>
                  <a:schemeClr val="bg1">
                    <a:alpha val="16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6600" dirty="0">
                <a:solidFill>
                  <a:srgbClr val="333399"/>
                </a:solidFill>
                <a:effectLst>
                  <a:outerShdw blurRad="38100" dist="38100" dir="2700000" algn="tl">
                    <a:srgbClr val="000000">
                      <a:alpha val="43137"/>
                    </a:srgbClr>
                  </a:outerShdw>
                </a:effectLst>
                <a:latin typeface="Verdana" pitchFamily="34" charset="0"/>
              </a:rPr>
              <a:t>Design</a:t>
            </a:r>
            <a:endParaRPr lang="en-US" sz="5400" dirty="0">
              <a:solidFill>
                <a:srgbClr val="333399"/>
              </a:solidFill>
              <a:effectLst>
                <a:outerShdw blurRad="38100" dist="38100" dir="2700000" algn="tl">
                  <a:srgbClr val="000000">
                    <a:alpha val="43137"/>
                  </a:srgbClr>
                </a:outerShdw>
              </a:effectLst>
              <a:latin typeface="Verdana"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5BEE4B-31CD-4C0E-97EB-338B15A4000E}" type="slidenum">
              <a:rPr lang="en-US" smtClean="0"/>
              <a:pPr/>
              <a:t>4</a:t>
            </a:fld>
            <a:endParaRPr lang="en-US"/>
          </a:p>
        </p:txBody>
      </p:sp>
      <p:pic>
        <p:nvPicPr>
          <p:cNvPr id="3" name="Picture 2" descr="CAM_map_salinity_offset.jpg"/>
          <p:cNvPicPr>
            <a:picLocks noChangeAspect="1"/>
          </p:cNvPicPr>
          <p:nvPr/>
        </p:nvPicPr>
        <p:blipFill>
          <a:blip r:embed="rId2" cstate="print"/>
          <a:stretch>
            <a:fillRect/>
          </a:stretch>
        </p:blipFill>
        <p:spPr>
          <a:xfrm>
            <a:off x="0" y="394773"/>
            <a:ext cx="9143999" cy="6463227"/>
          </a:xfrm>
          <a:prstGeom prst="rect">
            <a:avLst/>
          </a:prstGeom>
        </p:spPr>
      </p:pic>
      <p:sp>
        <p:nvSpPr>
          <p:cNvPr id="4" name="Text Box 21"/>
          <p:cNvSpPr txBox="1">
            <a:spLocks noChangeArrowheads="1"/>
          </p:cNvSpPr>
          <p:nvPr/>
        </p:nvSpPr>
        <p:spPr bwMode="auto">
          <a:xfrm>
            <a:off x="0" y="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2800" dirty="0" smtClean="0">
                <a:solidFill>
                  <a:srgbClr val="333399"/>
                </a:solidFill>
                <a:effectLst>
                  <a:outerShdw blurRad="38100" dist="38100" dir="2700000" algn="tl">
                    <a:srgbClr val="C0C0C0"/>
                  </a:outerShdw>
                </a:effectLst>
              </a:rPr>
              <a:t>CAM Design: 3-Dimensional Box </a:t>
            </a:r>
            <a:r>
              <a:rPr lang="en-US" sz="2800" dirty="0">
                <a:solidFill>
                  <a:srgbClr val="333399"/>
                </a:solidFill>
                <a:effectLst>
                  <a:outerShdw blurRad="38100" dist="38100" dir="2700000" algn="tl">
                    <a:srgbClr val="C0C0C0"/>
                  </a:outerShdw>
                </a:effectLst>
              </a:rPr>
              <a:t>M</a:t>
            </a:r>
            <a:r>
              <a:rPr lang="en-US" sz="2800" dirty="0" smtClean="0">
                <a:solidFill>
                  <a:srgbClr val="333399"/>
                </a:solidFill>
                <a:effectLst>
                  <a:outerShdw blurRad="38100" dist="38100" dir="2700000" algn="tl">
                    <a:srgbClr val="C0C0C0"/>
                  </a:outerShdw>
                </a:effectLst>
              </a:rPr>
              <a:t>odel</a:t>
            </a:r>
            <a:r>
              <a:rPr lang="en-US" sz="2800" dirty="0">
                <a:solidFill>
                  <a:srgbClr val="333399"/>
                </a:solidFill>
                <a:effectLst>
                  <a:outerShdw blurRad="38100" dist="38100" dir="2700000" algn="tl">
                    <a:srgbClr val="C0C0C0"/>
                  </a:outerShdw>
                </a:effectLst>
              </a:rPr>
              <a:t>:</a:t>
            </a:r>
          </a:p>
        </p:txBody>
      </p:sp>
      <p:pic>
        <p:nvPicPr>
          <p:cNvPr id="5" name="Picture 4" descr="Vertical_structure_simple2.jpg"/>
          <p:cNvPicPr>
            <a:picLocks noChangeAspect="1"/>
          </p:cNvPicPr>
          <p:nvPr/>
        </p:nvPicPr>
        <p:blipFill>
          <a:blip r:embed="rId3" cstate="print"/>
          <a:stretch>
            <a:fillRect/>
          </a:stretch>
        </p:blipFill>
        <p:spPr>
          <a:xfrm>
            <a:off x="272716" y="990600"/>
            <a:ext cx="5053262" cy="3200400"/>
          </a:xfrm>
          <a:prstGeom prst="rect">
            <a:avLst/>
          </a:prstGeom>
          <a:ln>
            <a:solidFill>
              <a:schemeClr val="bg2"/>
            </a:solidFill>
          </a:ln>
        </p:spPr>
      </p:pic>
      <p:sp>
        <p:nvSpPr>
          <p:cNvPr id="6" name="Rectangle 7"/>
          <p:cNvSpPr>
            <a:spLocks noChangeArrowheads="1"/>
          </p:cNvSpPr>
          <p:nvPr/>
        </p:nvSpPr>
        <p:spPr bwMode="auto">
          <a:xfrm>
            <a:off x="6489700" y="5257800"/>
            <a:ext cx="1587500" cy="1358900"/>
          </a:xfrm>
          <a:prstGeom prst="rect">
            <a:avLst/>
          </a:prstGeom>
          <a:noFill/>
          <a:ln w="38100">
            <a:solidFill>
              <a:srgbClr val="FF0000"/>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2"/>
          </p:nvPr>
        </p:nvSpPr>
        <p:spPr>
          <a:noFill/>
        </p:spPr>
        <p:txBody>
          <a:bodyPr/>
          <a:lstStyle/>
          <a:p>
            <a:fld id="{D6CD7CE4-4BB0-420E-96EC-B3CE1770C242}" type="slidenum">
              <a:rPr lang="en-US" smtClean="0"/>
              <a:pPr/>
              <a:t>5</a:t>
            </a:fld>
            <a:endParaRPr lang="en-US" smtClean="0"/>
          </a:p>
        </p:txBody>
      </p:sp>
      <p:pic>
        <p:nvPicPr>
          <p:cNvPr id="9219" name="Picture 2" descr="CAMnumberedBoxesSW"/>
          <p:cNvPicPr>
            <a:picLocks noChangeAspect="1" noChangeArrowheads="1"/>
          </p:cNvPicPr>
          <p:nvPr/>
        </p:nvPicPr>
        <p:blipFill>
          <a:blip r:embed="rId3" cstate="print"/>
          <a:srcRect/>
          <a:stretch>
            <a:fillRect/>
          </a:stretch>
        </p:blipFill>
        <p:spPr bwMode="auto">
          <a:xfrm>
            <a:off x="1524000" y="914400"/>
            <a:ext cx="6553200" cy="5591175"/>
          </a:xfrm>
          <a:prstGeom prst="rect">
            <a:avLst/>
          </a:prstGeom>
          <a:noFill/>
          <a:ln w="9525">
            <a:noFill/>
            <a:miter lim="800000"/>
            <a:headEnd/>
            <a:tailEnd/>
          </a:ln>
        </p:spPr>
      </p:pic>
      <p:sp>
        <p:nvSpPr>
          <p:cNvPr id="89091" name="Text Box 3"/>
          <p:cNvSpPr txBox="1">
            <a:spLocks noChangeArrowheads="1"/>
          </p:cNvSpPr>
          <p:nvPr/>
        </p:nvSpPr>
        <p:spPr bwMode="auto">
          <a:xfrm>
            <a:off x="76200" y="0"/>
            <a:ext cx="8972550" cy="290513"/>
          </a:xfrm>
          <a:prstGeom prst="rect">
            <a:avLst/>
          </a:prstGeom>
          <a:noFill/>
          <a:ln w="9525">
            <a:noFill/>
            <a:miter lim="800000"/>
            <a:headEnd/>
            <a:tailEnd/>
          </a:ln>
          <a:effectLst/>
        </p:spPr>
        <p:txBody>
          <a:bodyPr>
            <a:spAutoFit/>
          </a:bodyPr>
          <a:lstStyle/>
          <a:p>
            <a:pPr>
              <a:defRPr/>
            </a:pPr>
            <a:r>
              <a:rPr lang="en-US" sz="1300" i="1">
                <a:solidFill>
                  <a:srgbClr val="DCDCF4"/>
                </a:solidFill>
                <a:effectLst>
                  <a:outerShdw blurRad="38100" dist="38100" dir="2700000" algn="tl">
                    <a:srgbClr val="C0C0C0"/>
                  </a:outerShdw>
                </a:effectLst>
                <a:latin typeface="Cambria" pitchFamily="18" charset="0"/>
              </a:rPr>
              <a:t>NOAA Chesapeake Bay Office </a:t>
            </a:r>
            <a:r>
              <a:rPr lang="en-US" sz="1300" i="1">
                <a:solidFill>
                  <a:srgbClr val="DCDCF4"/>
                </a:solidFill>
                <a:effectLst>
                  <a:outerShdw blurRad="38100" dist="38100" dir="2700000" algn="tl">
                    <a:srgbClr val="C0C0C0"/>
                  </a:outerShdw>
                </a:effectLst>
                <a:latin typeface="Blackadder ITC" pitchFamily="82" charset="0"/>
              </a:rPr>
              <a:t>–  </a:t>
            </a:r>
            <a:r>
              <a:rPr lang="en-US" sz="1300" i="1">
                <a:solidFill>
                  <a:srgbClr val="DCDCF4"/>
                </a:solidFill>
                <a:effectLst>
                  <a:outerShdw blurRad="38100" dist="38100" dir="2700000" algn="tl">
                    <a:srgbClr val="C0C0C0"/>
                  </a:outerShdw>
                </a:effectLst>
                <a:latin typeface="Cambria" pitchFamily="18" charset="0"/>
              </a:rPr>
              <a:t>Ecosystem Modeling Team</a:t>
            </a:r>
          </a:p>
        </p:txBody>
      </p:sp>
      <p:sp>
        <p:nvSpPr>
          <p:cNvPr id="9221" name="Text Box 4"/>
          <p:cNvSpPr txBox="1">
            <a:spLocks noChangeArrowheads="1"/>
          </p:cNvSpPr>
          <p:nvPr/>
        </p:nvSpPr>
        <p:spPr bwMode="auto">
          <a:xfrm>
            <a:off x="152400" y="471488"/>
            <a:ext cx="4257675" cy="519112"/>
          </a:xfrm>
          <a:prstGeom prst="rect">
            <a:avLst/>
          </a:prstGeom>
          <a:noFill/>
          <a:ln w="9525">
            <a:noFill/>
            <a:miter lim="800000"/>
            <a:headEnd/>
            <a:tailEnd/>
          </a:ln>
        </p:spPr>
        <p:txBody>
          <a:bodyPr wrap="none">
            <a:spAutoFit/>
          </a:bodyPr>
          <a:lstStyle/>
          <a:p>
            <a:r>
              <a:rPr lang="en-US" sz="2800" i="1"/>
              <a:t>CAM: River Box Structure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89"/>
          <p:cNvGrpSpPr/>
          <p:nvPr/>
        </p:nvGrpSpPr>
        <p:grpSpPr>
          <a:xfrm>
            <a:off x="1676400" y="3377559"/>
            <a:ext cx="7239000" cy="2041766"/>
            <a:chOff x="1676400" y="3377559"/>
            <a:chExt cx="7239000" cy="2041766"/>
          </a:xfrm>
        </p:grpSpPr>
        <p:pic>
          <p:nvPicPr>
            <p:cNvPr id="8" name="Picture 7" descr="ian-symbol-ardea-herodias copy.eps"/>
            <p:cNvPicPr>
              <a:picLocks noChangeAspect="1"/>
            </p:cNvPicPr>
            <p:nvPr/>
          </p:nvPicPr>
          <p:blipFill>
            <a:blip r:embed="rId2" cstate="print"/>
            <a:stretch>
              <a:fillRect/>
            </a:stretch>
          </p:blipFill>
          <p:spPr>
            <a:xfrm>
              <a:off x="3886200" y="4174992"/>
              <a:ext cx="886681" cy="1244333"/>
            </a:xfrm>
            <a:prstGeom prst="rect">
              <a:avLst/>
            </a:prstGeom>
          </p:spPr>
        </p:pic>
        <p:pic>
          <p:nvPicPr>
            <p:cNvPr id="9" name="Picture 8" descr="ian-symbol-anas-platyrhynchos copy.eps"/>
            <p:cNvPicPr>
              <a:picLocks noChangeAspect="1"/>
            </p:cNvPicPr>
            <p:nvPr/>
          </p:nvPicPr>
          <p:blipFill>
            <a:blip r:embed="rId3" cstate="print"/>
            <a:stretch>
              <a:fillRect/>
            </a:stretch>
          </p:blipFill>
          <p:spPr>
            <a:xfrm flipH="1">
              <a:off x="2743200" y="4724400"/>
              <a:ext cx="762000" cy="327006"/>
            </a:xfrm>
            <a:prstGeom prst="rect">
              <a:avLst/>
            </a:prstGeom>
          </p:spPr>
        </p:pic>
        <p:pic>
          <p:nvPicPr>
            <p:cNvPr id="10" name="Picture 9" descr="ian-symbol-carcharhinus-plumbeus copy.eps"/>
            <p:cNvPicPr>
              <a:picLocks noChangeAspect="1"/>
            </p:cNvPicPr>
            <p:nvPr/>
          </p:nvPicPr>
          <p:blipFill>
            <a:blip r:embed="rId4" cstate="print"/>
            <a:stretch>
              <a:fillRect/>
            </a:stretch>
          </p:blipFill>
          <p:spPr>
            <a:xfrm flipH="1">
              <a:off x="1676400" y="3733800"/>
              <a:ext cx="1382382" cy="437460"/>
            </a:xfrm>
            <a:prstGeom prst="rect">
              <a:avLst/>
            </a:prstGeom>
          </p:spPr>
        </p:pic>
        <p:pic>
          <p:nvPicPr>
            <p:cNvPr id="11" name="Picture 10" descr="ian-symbol-mysid copy.eps"/>
            <p:cNvPicPr>
              <a:picLocks noChangeAspect="1"/>
            </p:cNvPicPr>
            <p:nvPr/>
          </p:nvPicPr>
          <p:blipFill>
            <a:blip r:embed="rId5" cstate="print"/>
            <a:stretch>
              <a:fillRect/>
            </a:stretch>
          </p:blipFill>
          <p:spPr>
            <a:xfrm>
              <a:off x="6400800" y="4343400"/>
              <a:ext cx="228601" cy="195406"/>
            </a:xfrm>
            <a:prstGeom prst="rect">
              <a:avLst/>
            </a:prstGeom>
          </p:spPr>
        </p:pic>
        <p:grpSp>
          <p:nvGrpSpPr>
            <p:cNvPr id="12" name="Group 43"/>
            <p:cNvGrpSpPr/>
            <p:nvPr/>
          </p:nvGrpSpPr>
          <p:grpSpPr>
            <a:xfrm>
              <a:off x="7905736" y="3960883"/>
              <a:ext cx="1009664" cy="992117"/>
              <a:chOff x="5867400" y="4114800"/>
              <a:chExt cx="857264" cy="839717"/>
            </a:xfrm>
          </p:grpSpPr>
          <p:pic>
            <p:nvPicPr>
              <p:cNvPr id="32" name="Picture 31" descr="ian-symbol-jellyfish copy.eps"/>
              <p:cNvPicPr>
                <a:picLocks noChangeAspect="1"/>
              </p:cNvPicPr>
              <p:nvPr/>
            </p:nvPicPr>
            <p:blipFill>
              <a:blip r:embed="rId6" cstate="print"/>
              <a:stretch>
                <a:fillRect/>
              </a:stretch>
            </p:blipFill>
            <p:spPr>
              <a:xfrm rot="19650686">
                <a:off x="5867400" y="4114800"/>
                <a:ext cx="441144" cy="590549"/>
              </a:xfrm>
              <a:prstGeom prst="rect">
                <a:avLst/>
              </a:prstGeom>
            </p:spPr>
          </p:pic>
          <p:pic>
            <p:nvPicPr>
              <p:cNvPr id="33" name="Picture 32" descr="ian-symbol-jellyfish copy.eps"/>
              <p:cNvPicPr>
                <a:picLocks noChangeAspect="1"/>
              </p:cNvPicPr>
              <p:nvPr/>
            </p:nvPicPr>
            <p:blipFill>
              <a:blip r:embed="rId6" cstate="print"/>
              <a:stretch>
                <a:fillRect/>
              </a:stretch>
            </p:blipFill>
            <p:spPr>
              <a:xfrm rot="19650686">
                <a:off x="6115064" y="4138460"/>
                <a:ext cx="609600" cy="816057"/>
              </a:xfrm>
              <a:prstGeom prst="rect">
                <a:avLst/>
              </a:prstGeom>
            </p:spPr>
          </p:pic>
        </p:grpSp>
        <p:grpSp>
          <p:nvGrpSpPr>
            <p:cNvPr id="13" name="Group 55"/>
            <p:cNvGrpSpPr/>
            <p:nvPr/>
          </p:nvGrpSpPr>
          <p:grpSpPr>
            <a:xfrm rot="650313">
              <a:off x="4171847" y="3377559"/>
              <a:ext cx="782699" cy="502437"/>
              <a:chOff x="3883789" y="3511256"/>
              <a:chExt cx="1026315" cy="628475"/>
            </a:xfrm>
          </p:grpSpPr>
          <p:pic>
            <p:nvPicPr>
              <p:cNvPr id="28" name="Picture 27" descr="ian-symbol-cyclotella copy.eps"/>
              <p:cNvPicPr>
                <a:picLocks noChangeAspect="1"/>
              </p:cNvPicPr>
              <p:nvPr/>
            </p:nvPicPr>
            <p:blipFill>
              <a:blip r:embed="rId7" cstate="print"/>
              <a:stretch>
                <a:fillRect/>
              </a:stretch>
            </p:blipFill>
            <p:spPr>
              <a:xfrm rot="20230895" flipV="1">
                <a:off x="4437846" y="3859441"/>
                <a:ext cx="320963" cy="280290"/>
              </a:xfrm>
              <a:prstGeom prst="rect">
                <a:avLst/>
              </a:prstGeom>
            </p:spPr>
          </p:pic>
          <p:pic>
            <p:nvPicPr>
              <p:cNvPr id="29" name="Picture 28" descr="ian-symbol-cyclotella copy.eps"/>
              <p:cNvPicPr>
                <a:picLocks noChangeAspect="1"/>
              </p:cNvPicPr>
              <p:nvPr/>
            </p:nvPicPr>
            <p:blipFill>
              <a:blip r:embed="rId7" cstate="print"/>
              <a:stretch>
                <a:fillRect/>
              </a:stretch>
            </p:blipFill>
            <p:spPr>
              <a:xfrm rot="3736858" flipH="1">
                <a:off x="4158840" y="3544941"/>
                <a:ext cx="267680" cy="200309"/>
              </a:xfrm>
              <a:prstGeom prst="rect">
                <a:avLst/>
              </a:prstGeom>
            </p:spPr>
          </p:pic>
          <p:pic>
            <p:nvPicPr>
              <p:cNvPr id="30" name="Picture 29" descr="ian-symbol-benthic-microalgae-2(short).tif"/>
              <p:cNvPicPr>
                <a:picLocks noChangeAspect="1"/>
              </p:cNvPicPr>
              <p:nvPr/>
            </p:nvPicPr>
            <p:blipFill>
              <a:blip r:embed="rId8" cstate="print"/>
              <a:stretch>
                <a:fillRect/>
              </a:stretch>
            </p:blipFill>
            <p:spPr>
              <a:xfrm rot="129801" flipH="1">
                <a:off x="3883789" y="3793284"/>
                <a:ext cx="597020" cy="111311"/>
              </a:xfrm>
              <a:prstGeom prst="rect">
                <a:avLst/>
              </a:prstGeom>
            </p:spPr>
          </p:pic>
          <p:pic>
            <p:nvPicPr>
              <p:cNvPr id="31" name="Picture 30" descr="ian-symbol-benthic-microalgae-2 copy.eps"/>
              <p:cNvPicPr>
                <a:picLocks noChangeAspect="1"/>
              </p:cNvPicPr>
              <p:nvPr/>
            </p:nvPicPr>
            <p:blipFill>
              <a:blip r:embed="rId9" cstate="print"/>
              <a:stretch>
                <a:fillRect/>
              </a:stretch>
            </p:blipFill>
            <p:spPr>
              <a:xfrm rot="20230895" flipV="1">
                <a:off x="3957254" y="3781115"/>
                <a:ext cx="952850" cy="110947"/>
              </a:xfrm>
              <a:prstGeom prst="rect">
                <a:avLst/>
              </a:prstGeom>
            </p:spPr>
          </p:pic>
        </p:grpSp>
        <p:grpSp>
          <p:nvGrpSpPr>
            <p:cNvPr id="14" name="Group 59"/>
            <p:cNvGrpSpPr/>
            <p:nvPr/>
          </p:nvGrpSpPr>
          <p:grpSpPr>
            <a:xfrm>
              <a:off x="7086600" y="3733800"/>
              <a:ext cx="381000" cy="533400"/>
              <a:chOff x="-1511397" y="1905000"/>
              <a:chExt cx="749397" cy="914400"/>
            </a:xfrm>
          </p:grpSpPr>
          <p:pic>
            <p:nvPicPr>
              <p:cNvPr id="25" name="Picture 24" descr="ian-symbol-dinoflagellate-3 copy.eps"/>
              <p:cNvPicPr>
                <a:picLocks noChangeAspect="1"/>
              </p:cNvPicPr>
              <p:nvPr/>
            </p:nvPicPr>
            <p:blipFill>
              <a:blip r:embed="rId10" cstate="print"/>
              <a:stretch>
                <a:fillRect/>
              </a:stretch>
            </p:blipFill>
            <p:spPr>
              <a:xfrm>
                <a:off x="-1047924" y="2133600"/>
                <a:ext cx="285924" cy="393809"/>
              </a:xfrm>
              <a:prstGeom prst="rect">
                <a:avLst/>
              </a:prstGeom>
            </p:spPr>
          </p:pic>
          <p:pic>
            <p:nvPicPr>
              <p:cNvPr id="26" name="Picture 25" descr="ian-symbol-dinoflagellate-3 copy.eps"/>
              <p:cNvPicPr>
                <a:picLocks noChangeAspect="1"/>
              </p:cNvPicPr>
              <p:nvPr/>
            </p:nvPicPr>
            <p:blipFill>
              <a:blip r:embed="rId10" cstate="print"/>
              <a:stretch>
                <a:fillRect/>
              </a:stretch>
            </p:blipFill>
            <p:spPr>
              <a:xfrm>
                <a:off x="-1428924" y="1905000"/>
                <a:ext cx="442599" cy="609600"/>
              </a:xfrm>
              <a:prstGeom prst="rect">
                <a:avLst/>
              </a:prstGeom>
            </p:spPr>
          </p:pic>
          <p:pic>
            <p:nvPicPr>
              <p:cNvPr id="27" name="Picture 26" descr="ian-symbol-dinoflagellate-3 copy.eps"/>
              <p:cNvPicPr>
                <a:picLocks noChangeAspect="1"/>
              </p:cNvPicPr>
              <p:nvPr/>
            </p:nvPicPr>
            <p:blipFill>
              <a:blip r:embed="rId10" cstate="print"/>
              <a:stretch>
                <a:fillRect/>
              </a:stretch>
            </p:blipFill>
            <p:spPr>
              <a:xfrm flipH="1">
                <a:off x="-1511397" y="2286000"/>
                <a:ext cx="387274" cy="533400"/>
              </a:xfrm>
              <a:prstGeom prst="rect">
                <a:avLst/>
              </a:prstGeom>
            </p:spPr>
          </p:pic>
        </p:grpSp>
        <p:grpSp>
          <p:nvGrpSpPr>
            <p:cNvPr id="15" name="Group 65"/>
            <p:cNvGrpSpPr/>
            <p:nvPr/>
          </p:nvGrpSpPr>
          <p:grpSpPr>
            <a:xfrm>
              <a:off x="6801277" y="4785820"/>
              <a:ext cx="818723" cy="624380"/>
              <a:chOff x="6801277" y="4785820"/>
              <a:chExt cx="647549" cy="418972"/>
            </a:xfrm>
          </p:grpSpPr>
          <p:grpSp>
            <p:nvGrpSpPr>
              <p:cNvPr id="19" name="Group 13"/>
              <p:cNvGrpSpPr/>
              <p:nvPr/>
            </p:nvGrpSpPr>
            <p:grpSpPr>
              <a:xfrm rot="1311744">
                <a:off x="6995922" y="4785820"/>
                <a:ext cx="452904" cy="418972"/>
                <a:chOff x="5715000" y="1931428"/>
                <a:chExt cx="343635" cy="202172"/>
              </a:xfrm>
            </p:grpSpPr>
            <p:pic>
              <p:nvPicPr>
                <p:cNvPr id="23" name="Picture 22" descr="ian-symbol-copepod copy.eps"/>
                <p:cNvPicPr>
                  <a:picLocks noChangeAspect="1"/>
                </p:cNvPicPr>
                <p:nvPr/>
              </p:nvPicPr>
              <p:blipFill>
                <a:blip r:embed="rId11" cstate="print"/>
                <a:stretch>
                  <a:fillRect/>
                </a:stretch>
              </p:blipFill>
              <p:spPr>
                <a:xfrm>
                  <a:off x="5715000" y="1981200"/>
                  <a:ext cx="246725" cy="152400"/>
                </a:xfrm>
                <a:prstGeom prst="rect">
                  <a:avLst/>
                </a:prstGeom>
              </p:spPr>
            </p:pic>
            <p:pic>
              <p:nvPicPr>
                <p:cNvPr id="24" name="Picture 23" descr="ian-symbol-copepod copy.eps"/>
                <p:cNvPicPr>
                  <a:picLocks noChangeAspect="1"/>
                </p:cNvPicPr>
                <p:nvPr/>
              </p:nvPicPr>
              <p:blipFill>
                <a:blip r:embed="rId11" cstate="print"/>
                <a:stretch>
                  <a:fillRect/>
                </a:stretch>
              </p:blipFill>
              <p:spPr>
                <a:xfrm rot="1163064">
                  <a:off x="5880604" y="1931428"/>
                  <a:ext cx="178031" cy="109968"/>
                </a:xfrm>
                <a:prstGeom prst="rect">
                  <a:avLst/>
                </a:prstGeom>
              </p:spPr>
            </p:pic>
          </p:grpSp>
          <p:grpSp>
            <p:nvGrpSpPr>
              <p:cNvPr id="20" name="Group 60"/>
              <p:cNvGrpSpPr/>
              <p:nvPr/>
            </p:nvGrpSpPr>
            <p:grpSpPr>
              <a:xfrm rot="20889952">
                <a:off x="6801277" y="4903971"/>
                <a:ext cx="287757" cy="219767"/>
                <a:chOff x="5715000" y="1931428"/>
                <a:chExt cx="343635" cy="202172"/>
              </a:xfrm>
            </p:grpSpPr>
            <p:pic>
              <p:nvPicPr>
                <p:cNvPr id="21" name="Picture 20" descr="ian-symbol-copepod copy.eps"/>
                <p:cNvPicPr>
                  <a:picLocks noChangeAspect="1"/>
                </p:cNvPicPr>
                <p:nvPr/>
              </p:nvPicPr>
              <p:blipFill>
                <a:blip r:embed="rId11" cstate="print"/>
                <a:stretch>
                  <a:fillRect/>
                </a:stretch>
              </p:blipFill>
              <p:spPr>
                <a:xfrm>
                  <a:off x="5715000" y="1981200"/>
                  <a:ext cx="246725" cy="152400"/>
                </a:xfrm>
                <a:prstGeom prst="rect">
                  <a:avLst/>
                </a:prstGeom>
              </p:spPr>
            </p:pic>
            <p:pic>
              <p:nvPicPr>
                <p:cNvPr id="22" name="Picture 21" descr="ian-symbol-copepod copy.eps"/>
                <p:cNvPicPr>
                  <a:picLocks noChangeAspect="1"/>
                </p:cNvPicPr>
                <p:nvPr/>
              </p:nvPicPr>
              <p:blipFill>
                <a:blip r:embed="rId11" cstate="print"/>
                <a:stretch>
                  <a:fillRect/>
                </a:stretch>
              </p:blipFill>
              <p:spPr>
                <a:xfrm rot="1163064">
                  <a:off x="5880604" y="1931428"/>
                  <a:ext cx="178031" cy="109968"/>
                </a:xfrm>
                <a:prstGeom prst="rect">
                  <a:avLst/>
                </a:prstGeom>
              </p:spPr>
            </p:pic>
          </p:grpSp>
        </p:grpSp>
        <p:grpSp>
          <p:nvGrpSpPr>
            <p:cNvPr id="16" name="Group 64"/>
            <p:cNvGrpSpPr/>
            <p:nvPr/>
          </p:nvGrpSpPr>
          <p:grpSpPr>
            <a:xfrm>
              <a:off x="6629400" y="4386406"/>
              <a:ext cx="304800" cy="228600"/>
              <a:chOff x="7807935" y="4666345"/>
              <a:chExt cx="487608" cy="327945"/>
            </a:xfrm>
          </p:grpSpPr>
          <p:pic>
            <p:nvPicPr>
              <p:cNvPr id="17" name="Picture 16" descr="ian-symbol-acartia-spp copy.eps"/>
              <p:cNvPicPr>
                <a:picLocks noChangeAspect="1"/>
              </p:cNvPicPr>
              <p:nvPr/>
            </p:nvPicPr>
            <p:blipFill>
              <a:blip r:embed="rId12" cstate="print"/>
              <a:stretch>
                <a:fillRect/>
              </a:stretch>
            </p:blipFill>
            <p:spPr>
              <a:xfrm rot="15287483">
                <a:off x="7805833" y="4684392"/>
                <a:ext cx="312000" cy="307796"/>
              </a:xfrm>
              <a:prstGeom prst="rect">
                <a:avLst/>
              </a:prstGeom>
            </p:spPr>
          </p:pic>
          <p:pic>
            <p:nvPicPr>
              <p:cNvPr id="18" name="Picture 17" descr="ian-symbol-acartia-spp copy.eps"/>
              <p:cNvPicPr>
                <a:picLocks noChangeAspect="1"/>
              </p:cNvPicPr>
              <p:nvPr/>
            </p:nvPicPr>
            <p:blipFill>
              <a:blip r:embed="rId12" cstate="print"/>
              <a:stretch>
                <a:fillRect/>
              </a:stretch>
            </p:blipFill>
            <p:spPr>
              <a:xfrm rot="16960711">
                <a:off x="8073609" y="4695090"/>
                <a:ext cx="250680" cy="193189"/>
              </a:xfrm>
              <a:prstGeom prst="rect">
                <a:avLst/>
              </a:prstGeom>
            </p:spPr>
          </p:pic>
        </p:grpSp>
      </p:grpSp>
      <p:sp>
        <p:nvSpPr>
          <p:cNvPr id="34" name="TextBox 33"/>
          <p:cNvSpPr txBox="1"/>
          <p:nvPr/>
        </p:nvSpPr>
        <p:spPr>
          <a:xfrm>
            <a:off x="6509946" y="6629400"/>
            <a:ext cx="2634054" cy="230832"/>
          </a:xfrm>
          <a:prstGeom prst="rect">
            <a:avLst/>
          </a:prstGeom>
          <a:noFill/>
        </p:spPr>
        <p:txBody>
          <a:bodyPr wrap="none" rtlCol="0">
            <a:spAutoFit/>
          </a:bodyPr>
          <a:lstStyle/>
          <a:p>
            <a:r>
              <a:rPr lang="en-US" sz="900" i="1" dirty="0" smtClean="0">
                <a:solidFill>
                  <a:schemeClr val="bg1">
                    <a:lumMod val="85000"/>
                  </a:schemeClr>
                </a:solidFill>
                <a:effectLst>
                  <a:outerShdw blurRad="38100" dist="38100" dir="2700000" algn="tl">
                    <a:srgbClr val="000000">
                      <a:alpha val="43137"/>
                    </a:srgbClr>
                  </a:outerShdw>
                </a:effectLst>
              </a:rPr>
              <a:t>Images courtesy of ian.umces.edu/</a:t>
            </a:r>
            <a:r>
              <a:rPr lang="en-US" sz="900" i="1" dirty="0" err="1" smtClean="0">
                <a:solidFill>
                  <a:schemeClr val="bg1">
                    <a:lumMod val="85000"/>
                  </a:schemeClr>
                </a:solidFill>
                <a:effectLst>
                  <a:outerShdw blurRad="38100" dist="38100" dir="2700000" algn="tl">
                    <a:srgbClr val="000000">
                      <a:alpha val="43137"/>
                    </a:srgbClr>
                  </a:outerShdw>
                </a:effectLst>
              </a:rPr>
              <a:t>imagelibrary</a:t>
            </a:r>
            <a:r>
              <a:rPr lang="en-US" sz="900" i="1" dirty="0" smtClean="0">
                <a:solidFill>
                  <a:schemeClr val="bg1">
                    <a:lumMod val="85000"/>
                  </a:schemeClr>
                </a:solidFill>
                <a:effectLst>
                  <a:outerShdw blurRad="38100" dist="38100" dir="2700000" algn="tl">
                    <a:srgbClr val="000000">
                      <a:alpha val="43137"/>
                    </a:srgbClr>
                  </a:outerShdw>
                </a:effectLst>
              </a:rPr>
              <a:t>/</a:t>
            </a:r>
            <a:endParaRPr lang="en-US" sz="900" i="1" dirty="0">
              <a:solidFill>
                <a:schemeClr val="bg1">
                  <a:lumMod val="85000"/>
                </a:schemeClr>
              </a:solidFill>
              <a:effectLst>
                <a:outerShdw blurRad="38100" dist="38100" dir="2700000" algn="tl">
                  <a:srgbClr val="000000">
                    <a:alpha val="43137"/>
                  </a:srgbClr>
                </a:outerShdw>
              </a:effectLst>
            </a:endParaRPr>
          </a:p>
        </p:txBody>
      </p:sp>
      <p:grpSp>
        <p:nvGrpSpPr>
          <p:cNvPr id="35" name="Group 39"/>
          <p:cNvGrpSpPr/>
          <p:nvPr/>
        </p:nvGrpSpPr>
        <p:grpSpPr>
          <a:xfrm>
            <a:off x="1143000" y="685800"/>
            <a:ext cx="3546071" cy="1949516"/>
            <a:chOff x="1143000" y="685800"/>
            <a:chExt cx="3546071" cy="1949516"/>
          </a:xfrm>
        </p:grpSpPr>
        <p:grpSp>
          <p:nvGrpSpPr>
            <p:cNvPr id="36" name="Group 69"/>
            <p:cNvGrpSpPr/>
            <p:nvPr/>
          </p:nvGrpSpPr>
          <p:grpSpPr>
            <a:xfrm>
              <a:off x="1981200" y="685800"/>
              <a:ext cx="1688964" cy="762000"/>
              <a:chOff x="1981200" y="685800"/>
              <a:chExt cx="1688964" cy="762000"/>
            </a:xfrm>
          </p:grpSpPr>
          <p:pic>
            <p:nvPicPr>
              <p:cNvPr id="48" name="Picture 47" descr="ian-symbol-alosa-aestivalis.eps"/>
              <p:cNvPicPr>
                <a:picLocks noChangeAspect="1"/>
              </p:cNvPicPr>
              <p:nvPr/>
            </p:nvPicPr>
            <p:blipFill>
              <a:blip r:embed="rId13" cstate="print"/>
              <a:stretch>
                <a:fillRect/>
              </a:stretch>
            </p:blipFill>
            <p:spPr>
              <a:xfrm flipH="1">
                <a:off x="1981200" y="685800"/>
                <a:ext cx="622164" cy="228600"/>
              </a:xfrm>
              <a:prstGeom prst="rect">
                <a:avLst/>
              </a:prstGeom>
            </p:spPr>
          </p:pic>
          <p:pic>
            <p:nvPicPr>
              <p:cNvPr id="49" name="Picture 5" descr="ian-symbol-alosa-aestivalis.eps"/>
              <p:cNvPicPr>
                <a:picLocks noChangeAspect="1"/>
              </p:cNvPicPr>
              <p:nvPr/>
            </p:nvPicPr>
            <p:blipFill>
              <a:blip r:embed="rId13" cstate="print"/>
              <a:stretch>
                <a:fillRect/>
              </a:stretch>
            </p:blipFill>
            <p:spPr>
              <a:xfrm flipH="1">
                <a:off x="1981200" y="914400"/>
                <a:ext cx="1176778" cy="432380"/>
              </a:xfrm>
              <a:prstGeom prst="rect">
                <a:avLst/>
              </a:prstGeom>
            </p:spPr>
          </p:pic>
          <p:pic>
            <p:nvPicPr>
              <p:cNvPr id="50" name="Picture 49" descr="ian-symbol-alosa-aestivalis.eps"/>
              <p:cNvPicPr>
                <a:picLocks noChangeAspect="1"/>
              </p:cNvPicPr>
              <p:nvPr/>
            </p:nvPicPr>
            <p:blipFill>
              <a:blip r:embed="rId13" cstate="print"/>
              <a:stretch>
                <a:fillRect/>
              </a:stretch>
            </p:blipFill>
            <p:spPr>
              <a:xfrm flipH="1">
                <a:off x="3048000" y="914400"/>
                <a:ext cx="622164" cy="228600"/>
              </a:xfrm>
              <a:prstGeom prst="rect">
                <a:avLst/>
              </a:prstGeom>
            </p:spPr>
          </p:pic>
          <p:pic>
            <p:nvPicPr>
              <p:cNvPr id="51" name="Picture 50" descr="ian-symbol-alosa-aestivalis.eps"/>
              <p:cNvPicPr>
                <a:picLocks noChangeAspect="1"/>
              </p:cNvPicPr>
              <p:nvPr/>
            </p:nvPicPr>
            <p:blipFill>
              <a:blip r:embed="rId13" cstate="print"/>
              <a:stretch>
                <a:fillRect/>
              </a:stretch>
            </p:blipFill>
            <p:spPr>
              <a:xfrm flipH="1">
                <a:off x="2764412" y="1143000"/>
                <a:ext cx="829552" cy="304800"/>
              </a:xfrm>
              <a:prstGeom prst="rect">
                <a:avLst/>
              </a:prstGeom>
            </p:spPr>
          </p:pic>
        </p:grpSp>
        <p:pic>
          <p:nvPicPr>
            <p:cNvPr id="37" name="Picture 36" descr="ian-symbol-callinectes-sapidus-egg-bearing-female copy.eps"/>
            <p:cNvPicPr>
              <a:picLocks noChangeAspect="1"/>
            </p:cNvPicPr>
            <p:nvPr/>
          </p:nvPicPr>
          <p:blipFill>
            <a:blip r:embed="rId14" cstate="print"/>
            <a:stretch>
              <a:fillRect/>
            </a:stretch>
          </p:blipFill>
          <p:spPr>
            <a:xfrm rot="4016794">
              <a:off x="4024890" y="1032114"/>
              <a:ext cx="698148" cy="630214"/>
            </a:xfrm>
            <a:prstGeom prst="rect">
              <a:avLst/>
            </a:prstGeom>
          </p:spPr>
        </p:pic>
        <p:pic>
          <p:nvPicPr>
            <p:cNvPr id="38" name="Picture 37" descr="ian-symbol-morone-saxatilis copy.eps"/>
            <p:cNvPicPr>
              <a:picLocks noChangeAspect="1"/>
            </p:cNvPicPr>
            <p:nvPr/>
          </p:nvPicPr>
          <p:blipFill>
            <a:blip r:embed="rId15" cstate="print"/>
            <a:stretch>
              <a:fillRect/>
            </a:stretch>
          </p:blipFill>
          <p:spPr>
            <a:xfrm>
              <a:off x="1143000" y="2057400"/>
              <a:ext cx="1368168" cy="533400"/>
            </a:xfrm>
            <a:prstGeom prst="rect">
              <a:avLst/>
            </a:prstGeom>
          </p:spPr>
        </p:pic>
        <p:grpSp>
          <p:nvGrpSpPr>
            <p:cNvPr id="39" name="Group 89"/>
            <p:cNvGrpSpPr/>
            <p:nvPr/>
          </p:nvGrpSpPr>
          <p:grpSpPr>
            <a:xfrm>
              <a:off x="2514600" y="1828800"/>
              <a:ext cx="1371600" cy="806516"/>
              <a:chOff x="2514600" y="1828800"/>
              <a:chExt cx="1371600" cy="806516"/>
            </a:xfrm>
          </p:grpSpPr>
          <p:grpSp>
            <p:nvGrpSpPr>
              <p:cNvPr id="40" name="Group 84"/>
              <p:cNvGrpSpPr/>
              <p:nvPr/>
            </p:nvGrpSpPr>
            <p:grpSpPr>
              <a:xfrm>
                <a:off x="2971800" y="1828800"/>
                <a:ext cx="914400" cy="457200"/>
                <a:chOff x="-914400" y="2667000"/>
                <a:chExt cx="914400" cy="457200"/>
              </a:xfrm>
            </p:grpSpPr>
            <p:pic>
              <p:nvPicPr>
                <p:cNvPr id="44" name="Picture 43" descr="ian-symbol-brevoortia-tyrannus-juvenile copy.eps"/>
                <p:cNvPicPr>
                  <a:picLocks noChangeAspect="1"/>
                </p:cNvPicPr>
                <p:nvPr/>
              </p:nvPicPr>
              <p:blipFill>
                <a:blip r:embed="rId16" cstate="print"/>
                <a:stretch>
                  <a:fillRect/>
                </a:stretch>
              </p:blipFill>
              <p:spPr>
                <a:xfrm flipH="1">
                  <a:off x="-914400" y="2667000"/>
                  <a:ext cx="457200" cy="152400"/>
                </a:xfrm>
                <a:prstGeom prst="rect">
                  <a:avLst/>
                </a:prstGeom>
              </p:spPr>
            </p:pic>
            <p:pic>
              <p:nvPicPr>
                <p:cNvPr id="45" name="Picture 44" descr="ian-symbol-brevoortia-tyrannus-juvenile copy.eps"/>
                <p:cNvPicPr>
                  <a:picLocks noChangeAspect="1"/>
                </p:cNvPicPr>
                <p:nvPr/>
              </p:nvPicPr>
              <p:blipFill>
                <a:blip r:embed="rId16" cstate="print"/>
                <a:stretch>
                  <a:fillRect/>
                </a:stretch>
              </p:blipFill>
              <p:spPr>
                <a:xfrm flipH="1">
                  <a:off x="-762000" y="2819400"/>
                  <a:ext cx="457200" cy="152400"/>
                </a:xfrm>
                <a:prstGeom prst="rect">
                  <a:avLst/>
                </a:prstGeom>
              </p:spPr>
            </p:pic>
            <p:pic>
              <p:nvPicPr>
                <p:cNvPr id="46" name="Picture 45" descr="ian-symbol-brevoortia-tyrannus-juvenile copy.eps"/>
                <p:cNvPicPr>
                  <a:picLocks noChangeAspect="1"/>
                </p:cNvPicPr>
                <p:nvPr/>
              </p:nvPicPr>
              <p:blipFill>
                <a:blip r:embed="rId16" cstate="print"/>
                <a:stretch>
                  <a:fillRect/>
                </a:stretch>
              </p:blipFill>
              <p:spPr>
                <a:xfrm flipH="1">
                  <a:off x="-609600" y="2971800"/>
                  <a:ext cx="457200" cy="152400"/>
                </a:xfrm>
                <a:prstGeom prst="rect">
                  <a:avLst/>
                </a:prstGeom>
              </p:spPr>
            </p:pic>
            <p:pic>
              <p:nvPicPr>
                <p:cNvPr id="47" name="Picture 46" descr="ian-symbol-brevoortia-tyrannus-juvenile copy.eps"/>
                <p:cNvPicPr>
                  <a:picLocks noChangeAspect="1"/>
                </p:cNvPicPr>
                <p:nvPr/>
              </p:nvPicPr>
              <p:blipFill>
                <a:blip r:embed="rId16" cstate="print"/>
                <a:stretch>
                  <a:fillRect/>
                </a:stretch>
              </p:blipFill>
              <p:spPr>
                <a:xfrm flipH="1">
                  <a:off x="-457200" y="2667000"/>
                  <a:ext cx="457200" cy="152400"/>
                </a:xfrm>
                <a:prstGeom prst="rect">
                  <a:avLst/>
                </a:prstGeom>
              </p:spPr>
            </p:pic>
          </p:grpSp>
          <p:grpSp>
            <p:nvGrpSpPr>
              <p:cNvPr id="41" name="Group 85"/>
              <p:cNvGrpSpPr/>
              <p:nvPr/>
            </p:nvGrpSpPr>
            <p:grpSpPr>
              <a:xfrm>
                <a:off x="2514600" y="2209800"/>
                <a:ext cx="993144" cy="425516"/>
                <a:chOff x="-1752600" y="2165284"/>
                <a:chExt cx="993144" cy="425516"/>
              </a:xfrm>
            </p:grpSpPr>
            <p:pic>
              <p:nvPicPr>
                <p:cNvPr id="42" name="Picture 41" descr="ian-symbol-brevoortia-tyrannus copy.eps"/>
                <p:cNvPicPr>
                  <a:picLocks noChangeAspect="1"/>
                </p:cNvPicPr>
                <p:nvPr/>
              </p:nvPicPr>
              <p:blipFill>
                <a:blip r:embed="rId17" cstate="print"/>
                <a:stretch>
                  <a:fillRect/>
                </a:stretch>
              </p:blipFill>
              <p:spPr>
                <a:xfrm>
                  <a:off x="-1752600" y="2165284"/>
                  <a:ext cx="685800" cy="222782"/>
                </a:xfrm>
                <a:prstGeom prst="rect">
                  <a:avLst/>
                </a:prstGeom>
              </p:spPr>
            </p:pic>
            <p:pic>
              <p:nvPicPr>
                <p:cNvPr id="43" name="Picture 42" descr="ian-symbol-brevoortia-tyrannus copy.eps"/>
                <p:cNvPicPr>
                  <a:picLocks noChangeAspect="1"/>
                </p:cNvPicPr>
                <p:nvPr/>
              </p:nvPicPr>
              <p:blipFill>
                <a:blip r:embed="rId17" cstate="print"/>
                <a:stretch>
                  <a:fillRect/>
                </a:stretch>
              </p:blipFill>
              <p:spPr>
                <a:xfrm>
                  <a:off x="-1600201" y="2317684"/>
                  <a:ext cx="840745" cy="273116"/>
                </a:xfrm>
                <a:prstGeom prst="rect">
                  <a:avLst/>
                </a:prstGeom>
              </p:spPr>
            </p:pic>
          </p:grpSp>
        </p:grpSp>
      </p:grpSp>
      <p:sp>
        <p:nvSpPr>
          <p:cNvPr id="52" name="Rectangle 4"/>
          <p:cNvSpPr>
            <a:spLocks noChangeArrowheads="1"/>
          </p:cNvSpPr>
          <p:nvPr/>
        </p:nvSpPr>
        <p:spPr bwMode="auto">
          <a:xfrm>
            <a:off x="0" y="20638"/>
            <a:ext cx="91440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dirty="0" smtClean="0">
                <a:effectLst>
                  <a:outerShdw blurRad="38100" dist="38100" dir="2700000" algn="tl">
                    <a:srgbClr val="000000">
                      <a:alpha val="43137"/>
                    </a:srgbClr>
                  </a:outerShdw>
                </a:effectLst>
              </a:rPr>
              <a:t>Ecological Groups: </a:t>
            </a:r>
            <a:r>
              <a:rPr lang="en-US" sz="2000" dirty="0" smtClean="0">
                <a:solidFill>
                  <a:srgbClr val="0070C0"/>
                </a:solidFill>
                <a:effectLst>
                  <a:outerShdw blurRad="38100" dist="38100" dir="2700000" algn="tl">
                    <a:srgbClr val="000000">
                      <a:alpha val="43137"/>
                    </a:srgbClr>
                  </a:outerShdw>
                </a:effectLst>
              </a:rPr>
              <a:t>Federal fisheries, </a:t>
            </a:r>
            <a:r>
              <a:rPr lang="en-US" sz="2000" dirty="0" smtClean="0">
                <a:solidFill>
                  <a:srgbClr val="FF0000"/>
                </a:solidFill>
                <a:effectLst>
                  <a:outerShdw blurRad="38100" dist="38100" dir="2700000" algn="tl">
                    <a:srgbClr val="000000">
                      <a:alpha val="43137"/>
                    </a:srgbClr>
                  </a:outerShdw>
                </a:effectLst>
              </a:rPr>
              <a:t>Forage, </a:t>
            </a:r>
            <a:r>
              <a:rPr lang="en-US" sz="2000" dirty="0" smtClean="0">
                <a:solidFill>
                  <a:srgbClr val="FFC000"/>
                </a:solidFill>
                <a:effectLst>
                  <a:outerShdw blurRad="38100" dist="38100" dir="2700000" algn="tl">
                    <a:srgbClr val="000000">
                      <a:alpha val="43137"/>
                    </a:srgbClr>
                  </a:outerShdw>
                </a:effectLst>
              </a:rPr>
              <a:t>Protected, </a:t>
            </a:r>
            <a:r>
              <a:rPr lang="en-US" sz="2000" dirty="0" smtClean="0">
                <a:solidFill>
                  <a:srgbClr val="009900"/>
                </a:solidFill>
                <a:effectLst>
                  <a:outerShdw blurRad="38100" dist="38100" dir="2700000" algn="tl">
                    <a:srgbClr val="000000">
                      <a:alpha val="43137"/>
                    </a:srgbClr>
                  </a:outerShdw>
                </a:effectLst>
              </a:rPr>
              <a:t>Habitat</a:t>
            </a:r>
            <a:endParaRPr lang="en-US" sz="2000" dirty="0">
              <a:solidFill>
                <a:srgbClr val="009900"/>
              </a:solidFill>
              <a:effectLst>
                <a:outerShdw blurRad="38100" dist="38100" dir="2700000" algn="tl">
                  <a:srgbClr val="000000">
                    <a:alpha val="43137"/>
                  </a:srgbClr>
                </a:outerShdw>
              </a:effectLst>
            </a:endParaRPr>
          </a:p>
        </p:txBody>
      </p:sp>
      <p:pic>
        <p:nvPicPr>
          <p:cNvPr id="53" name="Picture 52" descr="ian-symbol-haliaeetus-leucocephalus copy.eps"/>
          <p:cNvPicPr>
            <a:picLocks noChangeAspect="1"/>
          </p:cNvPicPr>
          <p:nvPr/>
        </p:nvPicPr>
        <p:blipFill>
          <a:blip r:embed="rId18" cstate="print"/>
          <a:stretch>
            <a:fillRect/>
          </a:stretch>
        </p:blipFill>
        <p:spPr>
          <a:xfrm>
            <a:off x="838200" y="4419600"/>
            <a:ext cx="1263251" cy="607952"/>
          </a:xfrm>
          <a:prstGeom prst="rect">
            <a:avLst/>
          </a:prstGeom>
        </p:spPr>
      </p:pic>
      <p:pic>
        <p:nvPicPr>
          <p:cNvPr id="54" name="Picture 53" descr="ian-symbol-tursiops-spp copy.eps"/>
          <p:cNvPicPr>
            <a:picLocks noChangeAspect="1"/>
          </p:cNvPicPr>
          <p:nvPr/>
        </p:nvPicPr>
        <p:blipFill>
          <a:blip r:embed="rId19" cstate="print"/>
          <a:stretch>
            <a:fillRect/>
          </a:stretch>
        </p:blipFill>
        <p:spPr>
          <a:xfrm rot="983569">
            <a:off x="1501478" y="5561977"/>
            <a:ext cx="602887" cy="467239"/>
          </a:xfrm>
          <a:prstGeom prst="rect">
            <a:avLst/>
          </a:prstGeom>
        </p:spPr>
      </p:pic>
      <p:pic>
        <p:nvPicPr>
          <p:cNvPr id="55" name="Picture 54" descr="ian-symbol-paralichthys-dentatus.eps"/>
          <p:cNvPicPr>
            <a:picLocks noChangeAspect="1"/>
          </p:cNvPicPr>
          <p:nvPr/>
        </p:nvPicPr>
        <p:blipFill>
          <a:blip r:embed="rId20" cstate="print"/>
          <a:stretch>
            <a:fillRect/>
          </a:stretch>
        </p:blipFill>
        <p:spPr>
          <a:xfrm flipH="1">
            <a:off x="3657600" y="2133600"/>
            <a:ext cx="1145474" cy="582183"/>
          </a:xfrm>
          <a:prstGeom prst="rect">
            <a:avLst/>
          </a:prstGeom>
        </p:spPr>
      </p:pic>
      <p:pic>
        <p:nvPicPr>
          <p:cNvPr id="56" name="Picture 44" descr="ian-symbol-caretta-caretta copy.eps"/>
          <p:cNvPicPr>
            <a:picLocks noChangeAspect="1"/>
          </p:cNvPicPr>
          <p:nvPr/>
        </p:nvPicPr>
        <p:blipFill>
          <a:blip r:embed="rId21" cstate="print"/>
          <a:stretch>
            <a:fillRect/>
          </a:stretch>
        </p:blipFill>
        <p:spPr>
          <a:xfrm flipH="1">
            <a:off x="3429000" y="6156898"/>
            <a:ext cx="1221600" cy="701102"/>
          </a:xfrm>
          <a:prstGeom prst="rect">
            <a:avLst/>
          </a:prstGeom>
        </p:spPr>
      </p:pic>
      <p:pic>
        <p:nvPicPr>
          <p:cNvPr id="57" name="Picture 45" descr="ian-symbol-malaclemys-centrata copy.eps"/>
          <p:cNvPicPr>
            <a:picLocks noChangeAspect="1"/>
          </p:cNvPicPr>
          <p:nvPr/>
        </p:nvPicPr>
        <p:blipFill>
          <a:blip r:embed="rId22" cstate="print">
            <a:lum bright="6000" contrast="-12000"/>
          </a:blip>
          <a:stretch>
            <a:fillRect/>
          </a:stretch>
        </p:blipFill>
        <p:spPr>
          <a:xfrm>
            <a:off x="1993375" y="6019800"/>
            <a:ext cx="902225" cy="490281"/>
          </a:xfrm>
          <a:prstGeom prst="rect">
            <a:avLst/>
          </a:prstGeom>
        </p:spPr>
      </p:pic>
      <p:grpSp>
        <p:nvGrpSpPr>
          <p:cNvPr id="58" name="Group 90"/>
          <p:cNvGrpSpPr/>
          <p:nvPr/>
        </p:nvGrpSpPr>
        <p:grpSpPr>
          <a:xfrm>
            <a:off x="1828800" y="408171"/>
            <a:ext cx="5867400" cy="3325629"/>
            <a:chOff x="1828800" y="408171"/>
            <a:chExt cx="5867400" cy="3325629"/>
          </a:xfrm>
        </p:grpSpPr>
        <p:grpSp>
          <p:nvGrpSpPr>
            <p:cNvPr id="59" name="Group 40"/>
            <p:cNvGrpSpPr/>
            <p:nvPr/>
          </p:nvGrpSpPr>
          <p:grpSpPr>
            <a:xfrm>
              <a:off x="6172202" y="1905000"/>
              <a:ext cx="457204" cy="381000"/>
              <a:chOff x="5943596" y="1905000"/>
              <a:chExt cx="533404" cy="381000"/>
            </a:xfrm>
          </p:grpSpPr>
          <p:pic>
            <p:nvPicPr>
              <p:cNvPr id="72" name="Picture 36" descr="ian-symbol-amphipod copy.eps"/>
              <p:cNvPicPr>
                <a:picLocks noChangeAspect="1"/>
              </p:cNvPicPr>
              <p:nvPr/>
            </p:nvPicPr>
            <p:blipFill>
              <a:blip r:embed="rId23" cstate="print"/>
              <a:stretch>
                <a:fillRect/>
              </a:stretch>
            </p:blipFill>
            <p:spPr>
              <a:xfrm>
                <a:off x="5943596" y="1981200"/>
                <a:ext cx="228600" cy="194036"/>
              </a:xfrm>
              <a:prstGeom prst="rect">
                <a:avLst/>
              </a:prstGeom>
            </p:spPr>
          </p:pic>
          <p:pic>
            <p:nvPicPr>
              <p:cNvPr id="73" name="Picture 37" descr="ian-symbol-amphipod copy.eps"/>
              <p:cNvPicPr>
                <a:picLocks noChangeAspect="1"/>
              </p:cNvPicPr>
              <p:nvPr/>
            </p:nvPicPr>
            <p:blipFill>
              <a:blip r:embed="rId23" cstate="print"/>
              <a:stretch>
                <a:fillRect/>
              </a:stretch>
            </p:blipFill>
            <p:spPr>
              <a:xfrm>
                <a:off x="6068849" y="2004243"/>
                <a:ext cx="331947" cy="281757"/>
              </a:xfrm>
              <a:prstGeom prst="rect">
                <a:avLst/>
              </a:prstGeom>
            </p:spPr>
          </p:pic>
          <p:pic>
            <p:nvPicPr>
              <p:cNvPr id="74" name="Picture 38" descr="ian-symbol-amphipod copy.eps"/>
              <p:cNvPicPr>
                <a:picLocks noChangeAspect="1"/>
              </p:cNvPicPr>
              <p:nvPr/>
            </p:nvPicPr>
            <p:blipFill>
              <a:blip r:embed="rId23" cstate="print"/>
              <a:stretch>
                <a:fillRect/>
              </a:stretch>
            </p:blipFill>
            <p:spPr>
              <a:xfrm flipH="1">
                <a:off x="6248400" y="1905000"/>
                <a:ext cx="228600" cy="169055"/>
              </a:xfrm>
              <a:prstGeom prst="rect">
                <a:avLst/>
              </a:prstGeom>
            </p:spPr>
          </p:pic>
        </p:grpSp>
        <p:pic>
          <p:nvPicPr>
            <p:cNvPr id="60" name="Picture 6" descr="ian-symbol-feather-duster-worm copy.eps"/>
            <p:cNvPicPr>
              <a:picLocks noChangeAspect="1"/>
            </p:cNvPicPr>
            <p:nvPr/>
          </p:nvPicPr>
          <p:blipFill>
            <a:blip r:embed="rId24" cstate="print"/>
            <a:stretch>
              <a:fillRect/>
            </a:stretch>
          </p:blipFill>
          <p:spPr>
            <a:xfrm>
              <a:off x="7391400" y="1141169"/>
              <a:ext cx="304800" cy="611431"/>
            </a:xfrm>
            <a:prstGeom prst="rect">
              <a:avLst/>
            </a:prstGeom>
          </p:spPr>
        </p:pic>
        <p:pic>
          <p:nvPicPr>
            <p:cNvPr id="61" name="Picture 8" descr="ian-symbol-polychaete-white-bristles copy.eps"/>
            <p:cNvPicPr>
              <a:picLocks noChangeAspect="1"/>
            </p:cNvPicPr>
            <p:nvPr/>
          </p:nvPicPr>
          <p:blipFill>
            <a:blip r:embed="rId25" cstate="print"/>
            <a:stretch>
              <a:fillRect/>
            </a:stretch>
          </p:blipFill>
          <p:spPr>
            <a:xfrm rot="8116240">
              <a:off x="6705600" y="408171"/>
              <a:ext cx="609600" cy="790354"/>
            </a:xfrm>
            <a:prstGeom prst="rect">
              <a:avLst/>
            </a:prstGeom>
          </p:spPr>
        </p:pic>
        <p:pic>
          <p:nvPicPr>
            <p:cNvPr id="62" name="Picture 13" descr="ian-symbol-stomatopod.eps"/>
            <p:cNvPicPr>
              <a:picLocks noChangeAspect="1"/>
            </p:cNvPicPr>
            <p:nvPr/>
          </p:nvPicPr>
          <p:blipFill>
            <a:blip r:embed="rId26" cstate="print"/>
            <a:stretch>
              <a:fillRect/>
            </a:stretch>
          </p:blipFill>
          <p:spPr>
            <a:xfrm rot="272435">
              <a:off x="5874668" y="546914"/>
              <a:ext cx="349220" cy="197454"/>
            </a:xfrm>
            <a:prstGeom prst="rect">
              <a:avLst/>
            </a:prstGeom>
          </p:spPr>
        </p:pic>
        <p:grpSp>
          <p:nvGrpSpPr>
            <p:cNvPr id="63" name="Group 79"/>
            <p:cNvGrpSpPr/>
            <p:nvPr/>
          </p:nvGrpSpPr>
          <p:grpSpPr>
            <a:xfrm>
              <a:off x="1828800" y="1219200"/>
              <a:ext cx="5071633" cy="2514600"/>
              <a:chOff x="1828800" y="1219200"/>
              <a:chExt cx="5071633" cy="2514600"/>
            </a:xfrm>
          </p:grpSpPr>
          <p:pic>
            <p:nvPicPr>
              <p:cNvPr id="64" name="Picture 9" descr="ian-symbol-squid copy.eps"/>
              <p:cNvPicPr>
                <a:picLocks noChangeAspect="1"/>
              </p:cNvPicPr>
              <p:nvPr/>
            </p:nvPicPr>
            <p:blipFill>
              <a:blip r:embed="rId27" cstate="print"/>
              <a:stretch>
                <a:fillRect/>
              </a:stretch>
            </p:blipFill>
            <p:spPr>
              <a:xfrm>
                <a:off x="5715000" y="1219200"/>
                <a:ext cx="1185433" cy="609600"/>
              </a:xfrm>
              <a:prstGeom prst="rect">
                <a:avLst/>
              </a:prstGeom>
            </p:spPr>
          </p:pic>
          <p:grpSp>
            <p:nvGrpSpPr>
              <p:cNvPr id="65" name="Group 73"/>
              <p:cNvGrpSpPr/>
              <p:nvPr/>
            </p:nvGrpSpPr>
            <p:grpSpPr>
              <a:xfrm>
                <a:off x="2895600" y="3200400"/>
                <a:ext cx="1168196" cy="533400"/>
                <a:chOff x="2971799" y="3200400"/>
                <a:chExt cx="1168196" cy="533400"/>
              </a:xfrm>
            </p:grpSpPr>
            <p:pic>
              <p:nvPicPr>
                <p:cNvPr id="69" name="Picture 70" descr="ian-symbol-leiostomus-xanthurus copy.eps"/>
                <p:cNvPicPr>
                  <a:picLocks noChangeAspect="1"/>
                </p:cNvPicPr>
                <p:nvPr/>
              </p:nvPicPr>
              <p:blipFill>
                <a:blip r:embed="rId28" cstate="print"/>
                <a:stretch>
                  <a:fillRect/>
                </a:stretch>
              </p:blipFill>
              <p:spPr>
                <a:xfrm>
                  <a:off x="2971799" y="3200400"/>
                  <a:ext cx="676991" cy="381000"/>
                </a:xfrm>
                <a:prstGeom prst="rect">
                  <a:avLst/>
                </a:prstGeom>
              </p:spPr>
            </p:pic>
            <p:pic>
              <p:nvPicPr>
                <p:cNvPr id="70" name="Picture 72" descr="ian-symbol-leiostomus-xanthurus copy.eps"/>
                <p:cNvPicPr>
                  <a:picLocks noChangeAspect="1"/>
                </p:cNvPicPr>
                <p:nvPr/>
              </p:nvPicPr>
              <p:blipFill>
                <a:blip r:embed="rId28" cstate="print"/>
                <a:stretch>
                  <a:fillRect/>
                </a:stretch>
              </p:blipFill>
              <p:spPr>
                <a:xfrm>
                  <a:off x="3733800" y="3200400"/>
                  <a:ext cx="406195" cy="228600"/>
                </a:xfrm>
                <a:prstGeom prst="rect">
                  <a:avLst/>
                </a:prstGeom>
              </p:spPr>
            </p:pic>
            <p:pic>
              <p:nvPicPr>
                <p:cNvPr id="71" name="Picture 71" descr="ian-symbol-leiostomus-xanthurus copy.eps"/>
                <p:cNvPicPr>
                  <a:picLocks noChangeAspect="1"/>
                </p:cNvPicPr>
                <p:nvPr/>
              </p:nvPicPr>
              <p:blipFill>
                <a:blip r:embed="rId28" cstate="print"/>
                <a:stretch>
                  <a:fillRect/>
                </a:stretch>
              </p:blipFill>
              <p:spPr>
                <a:xfrm>
                  <a:off x="3429000" y="3429000"/>
                  <a:ext cx="541593" cy="304800"/>
                </a:xfrm>
                <a:prstGeom prst="rect">
                  <a:avLst/>
                </a:prstGeom>
              </p:spPr>
            </p:pic>
          </p:grpSp>
          <p:grpSp>
            <p:nvGrpSpPr>
              <p:cNvPr id="66" name="Group 87"/>
              <p:cNvGrpSpPr/>
              <p:nvPr/>
            </p:nvGrpSpPr>
            <p:grpSpPr>
              <a:xfrm>
                <a:off x="1828800" y="1828800"/>
                <a:ext cx="838200" cy="248334"/>
                <a:chOff x="1828800" y="1828800"/>
                <a:chExt cx="838200" cy="248334"/>
              </a:xfrm>
            </p:grpSpPr>
            <p:pic>
              <p:nvPicPr>
                <p:cNvPr id="67" name="Picture 29" descr="ian-symbol-menidia-menidia copy.eps"/>
                <p:cNvPicPr>
                  <a:picLocks noChangeAspect="1"/>
                </p:cNvPicPr>
                <p:nvPr/>
              </p:nvPicPr>
              <p:blipFill>
                <a:blip r:embed="rId29" cstate="print"/>
                <a:stretch>
                  <a:fillRect/>
                </a:stretch>
              </p:blipFill>
              <p:spPr>
                <a:xfrm>
                  <a:off x="1828800" y="1926560"/>
                  <a:ext cx="609600" cy="150574"/>
                </a:xfrm>
                <a:prstGeom prst="rect">
                  <a:avLst/>
                </a:prstGeom>
              </p:spPr>
            </p:pic>
            <p:pic>
              <p:nvPicPr>
                <p:cNvPr id="68" name="Picture 67" descr="ian-symbol-menidia-menidia copy.eps"/>
                <p:cNvPicPr>
                  <a:picLocks noChangeAspect="1"/>
                </p:cNvPicPr>
                <p:nvPr/>
              </p:nvPicPr>
              <p:blipFill>
                <a:blip r:embed="rId29" cstate="print"/>
                <a:stretch>
                  <a:fillRect/>
                </a:stretch>
              </p:blipFill>
              <p:spPr>
                <a:xfrm>
                  <a:off x="2057400" y="1828800"/>
                  <a:ext cx="609600" cy="150574"/>
                </a:xfrm>
                <a:prstGeom prst="rect">
                  <a:avLst/>
                </a:prstGeom>
              </p:spPr>
            </p:pic>
          </p:grpSp>
        </p:grpSp>
      </p:grpSp>
      <p:sp>
        <p:nvSpPr>
          <p:cNvPr id="75" name="Rectangle 2"/>
          <p:cNvSpPr>
            <a:spLocks noChangeArrowheads="1"/>
          </p:cNvSpPr>
          <p:nvPr/>
        </p:nvSpPr>
        <p:spPr bwMode="auto">
          <a:xfrm>
            <a:off x="323850" y="442913"/>
            <a:ext cx="4248150" cy="637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lnSpc>
                <a:spcPct val="80000"/>
              </a:lnSpc>
              <a:spcBef>
                <a:spcPct val="20000"/>
              </a:spcBef>
            </a:pPr>
            <a:r>
              <a:rPr lang="en-US" sz="1200" b="1" dirty="0" smtClean="0"/>
              <a:t>Finfish  </a:t>
            </a:r>
            <a:endParaRPr lang="en-US" sz="1200" b="1" dirty="0"/>
          </a:p>
          <a:p>
            <a:pPr marL="342900" indent="-342900">
              <a:lnSpc>
                <a:spcPct val="80000"/>
              </a:lnSpc>
              <a:spcBef>
                <a:spcPct val="20000"/>
              </a:spcBef>
            </a:pPr>
            <a:r>
              <a:rPr lang="en-US" sz="1000" dirty="0"/>
              <a:t>- </a:t>
            </a:r>
            <a:r>
              <a:rPr lang="en-US" sz="1000" b="1" dirty="0" err="1">
                <a:solidFill>
                  <a:srgbClr val="FF0000"/>
                </a:solidFill>
              </a:rPr>
              <a:t>Alosines</a:t>
            </a:r>
            <a:r>
              <a:rPr lang="en-US" sz="1000" dirty="0"/>
              <a:t> (</a:t>
            </a:r>
            <a:r>
              <a:rPr lang="en-US" sz="1000" dirty="0" err="1"/>
              <a:t>Amer.Shad</a:t>
            </a:r>
            <a:r>
              <a:rPr lang="en-US" sz="1000" dirty="0"/>
              <a:t>, Hickory Shad, Alewife &amp; Herring)</a:t>
            </a:r>
          </a:p>
          <a:p>
            <a:pPr marL="342900" indent="-342900">
              <a:lnSpc>
                <a:spcPct val="80000"/>
              </a:lnSpc>
              <a:spcBef>
                <a:spcPct val="20000"/>
              </a:spcBef>
            </a:pPr>
            <a:r>
              <a:rPr lang="en-US" sz="1000" dirty="0"/>
              <a:t>- Atlantic Croaker</a:t>
            </a:r>
          </a:p>
          <a:p>
            <a:pPr marL="342900" indent="-342900">
              <a:lnSpc>
                <a:spcPct val="80000"/>
              </a:lnSpc>
              <a:spcBef>
                <a:spcPct val="20000"/>
              </a:spcBef>
            </a:pPr>
            <a:r>
              <a:rPr lang="en-US" sz="1000" dirty="0"/>
              <a:t>- </a:t>
            </a:r>
            <a:r>
              <a:rPr lang="en-US" sz="1000" b="1" dirty="0">
                <a:solidFill>
                  <a:srgbClr val="FF0000"/>
                </a:solidFill>
              </a:rPr>
              <a:t>Bay anchovy</a:t>
            </a:r>
          </a:p>
          <a:p>
            <a:pPr marL="342900" indent="-342900">
              <a:lnSpc>
                <a:spcPct val="80000"/>
              </a:lnSpc>
              <a:spcBef>
                <a:spcPct val="20000"/>
              </a:spcBef>
            </a:pPr>
            <a:r>
              <a:rPr lang="en-US" sz="1000" dirty="0"/>
              <a:t>- Black drum</a:t>
            </a:r>
          </a:p>
          <a:p>
            <a:pPr marL="342900" indent="-342900">
              <a:lnSpc>
                <a:spcPct val="80000"/>
              </a:lnSpc>
              <a:spcBef>
                <a:spcPct val="20000"/>
              </a:spcBef>
            </a:pPr>
            <a:r>
              <a:rPr lang="en-US" sz="1000" dirty="0"/>
              <a:t>- </a:t>
            </a:r>
            <a:r>
              <a:rPr lang="en-US" sz="1000" b="1" dirty="0">
                <a:solidFill>
                  <a:srgbClr val="0070C0"/>
                </a:solidFill>
              </a:rPr>
              <a:t>Bluefish</a:t>
            </a:r>
          </a:p>
          <a:p>
            <a:pPr marL="342900" indent="-342900">
              <a:lnSpc>
                <a:spcPct val="80000"/>
              </a:lnSpc>
              <a:spcBef>
                <a:spcPct val="20000"/>
              </a:spcBef>
            </a:pPr>
            <a:r>
              <a:rPr lang="en-US" sz="1000" dirty="0"/>
              <a:t>- </a:t>
            </a:r>
            <a:r>
              <a:rPr lang="en-US" sz="1000" b="1" dirty="0">
                <a:solidFill>
                  <a:srgbClr val="0070C0"/>
                </a:solidFill>
              </a:rPr>
              <a:t>Butterfish</a:t>
            </a:r>
            <a:r>
              <a:rPr lang="en-US" sz="1000" dirty="0"/>
              <a:t>, </a:t>
            </a:r>
            <a:r>
              <a:rPr lang="en-US" sz="1000" dirty="0" err="1"/>
              <a:t>harvestfish</a:t>
            </a:r>
            <a:r>
              <a:rPr lang="en-US" sz="1000" dirty="0"/>
              <a:t> (“</a:t>
            </a:r>
            <a:r>
              <a:rPr lang="en-US" sz="1000" dirty="0" err="1"/>
              <a:t>Jellivores</a:t>
            </a:r>
            <a:r>
              <a:rPr lang="en-US" sz="1000" dirty="0"/>
              <a:t>”)</a:t>
            </a:r>
          </a:p>
          <a:p>
            <a:pPr marL="342900" indent="-342900">
              <a:lnSpc>
                <a:spcPct val="80000"/>
              </a:lnSpc>
              <a:spcBef>
                <a:spcPct val="20000"/>
              </a:spcBef>
            </a:pPr>
            <a:r>
              <a:rPr lang="en-US" sz="1000" dirty="0"/>
              <a:t>- Catfish</a:t>
            </a:r>
          </a:p>
          <a:p>
            <a:pPr marL="342900" indent="-342900">
              <a:lnSpc>
                <a:spcPct val="80000"/>
              </a:lnSpc>
              <a:spcBef>
                <a:spcPct val="20000"/>
              </a:spcBef>
            </a:pPr>
            <a:r>
              <a:rPr lang="en-US" sz="1000" dirty="0"/>
              <a:t>- Gizzard shad</a:t>
            </a:r>
          </a:p>
          <a:p>
            <a:pPr marL="342900" indent="-342900">
              <a:lnSpc>
                <a:spcPct val="80000"/>
              </a:lnSpc>
              <a:spcBef>
                <a:spcPct val="20000"/>
              </a:spcBef>
            </a:pPr>
            <a:r>
              <a:rPr lang="en-US" sz="1000" dirty="0"/>
              <a:t>- </a:t>
            </a:r>
            <a:r>
              <a:rPr lang="en-US" sz="1000" b="1" dirty="0">
                <a:solidFill>
                  <a:srgbClr val="FF0000"/>
                </a:solidFill>
              </a:rPr>
              <a:t>Littoral forage fish</a:t>
            </a:r>
            <a:r>
              <a:rPr lang="en-US" sz="1000" dirty="0"/>
              <a:t>: silversides, </a:t>
            </a:r>
            <a:r>
              <a:rPr lang="en-US" sz="1000" dirty="0" err="1"/>
              <a:t>mummichog</a:t>
            </a:r>
            <a:endParaRPr lang="en-US" sz="1000" dirty="0"/>
          </a:p>
          <a:p>
            <a:pPr marL="342900" indent="-342900">
              <a:lnSpc>
                <a:spcPct val="80000"/>
              </a:lnSpc>
              <a:spcBef>
                <a:spcPct val="20000"/>
              </a:spcBef>
            </a:pPr>
            <a:r>
              <a:rPr lang="en-US" sz="1000" dirty="0"/>
              <a:t>- </a:t>
            </a:r>
            <a:r>
              <a:rPr lang="en-US" sz="1000" b="1" dirty="0">
                <a:solidFill>
                  <a:srgbClr val="FF0000"/>
                </a:solidFill>
              </a:rPr>
              <a:t>Menhaden</a:t>
            </a:r>
          </a:p>
          <a:p>
            <a:pPr marL="342900" indent="-342900">
              <a:lnSpc>
                <a:spcPct val="80000"/>
              </a:lnSpc>
              <a:spcBef>
                <a:spcPct val="20000"/>
              </a:spcBef>
            </a:pPr>
            <a:r>
              <a:rPr lang="en-US" sz="1000" dirty="0"/>
              <a:t>- Striped bass</a:t>
            </a:r>
          </a:p>
          <a:p>
            <a:pPr marL="342900" indent="-342900">
              <a:lnSpc>
                <a:spcPct val="80000"/>
              </a:lnSpc>
              <a:spcBef>
                <a:spcPct val="20000"/>
              </a:spcBef>
            </a:pPr>
            <a:r>
              <a:rPr lang="en-US" sz="1000" dirty="0"/>
              <a:t>- </a:t>
            </a:r>
            <a:r>
              <a:rPr lang="en-US" sz="1000" b="1" dirty="0">
                <a:solidFill>
                  <a:srgbClr val="0070C0"/>
                </a:solidFill>
              </a:rPr>
              <a:t>Summer flounder</a:t>
            </a:r>
          </a:p>
          <a:p>
            <a:pPr marL="342900" indent="-342900">
              <a:lnSpc>
                <a:spcPct val="80000"/>
              </a:lnSpc>
              <a:spcBef>
                <a:spcPct val="20000"/>
              </a:spcBef>
            </a:pPr>
            <a:r>
              <a:rPr lang="en-US" sz="1000" dirty="0"/>
              <a:t>- Other flatfish (</a:t>
            </a:r>
            <a:r>
              <a:rPr lang="en-US" sz="1000" dirty="0" err="1"/>
              <a:t>hogchoker</a:t>
            </a:r>
            <a:r>
              <a:rPr lang="en-US" sz="1000" dirty="0"/>
              <a:t>, tonguefish, window pane, winter flounder)</a:t>
            </a:r>
          </a:p>
          <a:p>
            <a:pPr marL="342900" indent="-342900">
              <a:lnSpc>
                <a:spcPct val="80000"/>
              </a:lnSpc>
              <a:spcBef>
                <a:spcPct val="20000"/>
              </a:spcBef>
            </a:pPr>
            <a:r>
              <a:rPr lang="en-US" sz="1000" dirty="0"/>
              <a:t>- </a:t>
            </a:r>
            <a:r>
              <a:rPr lang="en-US" sz="1000" b="1" dirty="0" err="1">
                <a:solidFill>
                  <a:srgbClr val="FF0000"/>
                </a:solidFill>
              </a:rPr>
              <a:t>Panfish</a:t>
            </a:r>
            <a:r>
              <a:rPr lang="en-US" sz="1000" dirty="0"/>
              <a:t>: </a:t>
            </a:r>
          </a:p>
          <a:p>
            <a:pPr marL="342900" indent="-342900">
              <a:lnSpc>
                <a:spcPct val="80000"/>
              </a:lnSpc>
              <a:spcBef>
                <a:spcPct val="20000"/>
              </a:spcBef>
            </a:pPr>
            <a:r>
              <a:rPr lang="en-US" sz="1000" dirty="0"/>
              <a:t>	</a:t>
            </a:r>
            <a:r>
              <a:rPr lang="en-US" sz="1000" dirty="0" err="1"/>
              <a:t>Euryhaline</a:t>
            </a:r>
            <a:r>
              <a:rPr lang="en-US" sz="1000" dirty="0"/>
              <a:t>: Spot, silver perch; FW to 10ppt: yellow perch, bluegill</a:t>
            </a:r>
          </a:p>
          <a:p>
            <a:pPr marL="342900" indent="-342900">
              <a:lnSpc>
                <a:spcPct val="80000"/>
              </a:lnSpc>
              <a:spcBef>
                <a:spcPct val="20000"/>
              </a:spcBef>
            </a:pPr>
            <a:r>
              <a:rPr lang="en-US" sz="1000" dirty="0"/>
              <a:t>- </a:t>
            </a:r>
            <a:r>
              <a:rPr lang="en-US" sz="1000" b="1" dirty="0">
                <a:solidFill>
                  <a:srgbClr val="0070C0"/>
                </a:solidFill>
              </a:rPr>
              <a:t>Reef assoc. fish</a:t>
            </a:r>
            <a:r>
              <a:rPr lang="en-US" sz="1000" dirty="0"/>
              <a:t>: spadefish, </a:t>
            </a:r>
            <a:r>
              <a:rPr lang="en-US" sz="1000" dirty="0" err="1"/>
              <a:t>tautog</a:t>
            </a:r>
            <a:r>
              <a:rPr lang="en-US" sz="1000" dirty="0"/>
              <a:t>, </a:t>
            </a:r>
            <a:r>
              <a:rPr lang="en-US" sz="1000" dirty="0">
                <a:solidFill>
                  <a:srgbClr val="0070C0"/>
                </a:solidFill>
              </a:rPr>
              <a:t>black </a:t>
            </a:r>
            <a:r>
              <a:rPr lang="en-US" sz="1000" dirty="0" err="1">
                <a:solidFill>
                  <a:srgbClr val="0070C0"/>
                </a:solidFill>
              </a:rPr>
              <a:t>seabass</a:t>
            </a:r>
            <a:r>
              <a:rPr lang="en-US" sz="1000" dirty="0"/>
              <a:t>, toadfish</a:t>
            </a:r>
          </a:p>
          <a:p>
            <a:pPr marL="342900" indent="-342900">
              <a:lnSpc>
                <a:spcPct val="80000"/>
              </a:lnSpc>
              <a:spcBef>
                <a:spcPct val="20000"/>
              </a:spcBef>
            </a:pPr>
            <a:r>
              <a:rPr lang="en-US" sz="1000" dirty="0"/>
              <a:t>- Spotted hake, lizard fish, northern </a:t>
            </a:r>
            <a:r>
              <a:rPr lang="en-US" sz="1000" dirty="0" err="1"/>
              <a:t>searobin</a:t>
            </a:r>
            <a:r>
              <a:rPr lang="en-US" sz="1000" dirty="0"/>
              <a:t> </a:t>
            </a:r>
          </a:p>
          <a:p>
            <a:pPr marL="342900" indent="-342900">
              <a:lnSpc>
                <a:spcPct val="80000"/>
              </a:lnSpc>
              <a:spcBef>
                <a:spcPct val="20000"/>
              </a:spcBef>
            </a:pPr>
            <a:r>
              <a:rPr lang="en-US" sz="1000" dirty="0"/>
              <a:t>- Weakfish</a:t>
            </a:r>
          </a:p>
          <a:p>
            <a:pPr marL="342900" indent="-342900">
              <a:lnSpc>
                <a:spcPct val="80000"/>
              </a:lnSpc>
              <a:spcBef>
                <a:spcPct val="20000"/>
              </a:spcBef>
            </a:pPr>
            <a:r>
              <a:rPr lang="en-US" sz="1000" dirty="0"/>
              <a:t>- White perch</a:t>
            </a:r>
          </a:p>
          <a:p>
            <a:pPr marL="342900" indent="-342900">
              <a:lnSpc>
                <a:spcPct val="80000"/>
              </a:lnSpc>
              <a:spcBef>
                <a:spcPct val="20000"/>
              </a:spcBef>
            </a:pPr>
            <a:endParaRPr lang="en-US" sz="800" dirty="0"/>
          </a:p>
          <a:p>
            <a:pPr marL="342900" indent="-342900">
              <a:lnSpc>
                <a:spcPct val="80000"/>
              </a:lnSpc>
              <a:spcBef>
                <a:spcPct val="20000"/>
              </a:spcBef>
            </a:pPr>
            <a:r>
              <a:rPr lang="en-US" sz="1200" b="1" dirty="0" err="1"/>
              <a:t>Elasmobranchs</a:t>
            </a:r>
            <a:endParaRPr lang="en-US" sz="1200" b="1" dirty="0"/>
          </a:p>
          <a:p>
            <a:pPr marL="342900" indent="-342900">
              <a:lnSpc>
                <a:spcPct val="80000"/>
              </a:lnSpc>
              <a:spcBef>
                <a:spcPct val="20000"/>
              </a:spcBef>
            </a:pPr>
            <a:r>
              <a:rPr lang="en-US" sz="1000" dirty="0"/>
              <a:t>- </a:t>
            </a:r>
            <a:r>
              <a:rPr lang="en-US" sz="1000" dirty="0" err="1"/>
              <a:t>Cownose</a:t>
            </a:r>
            <a:r>
              <a:rPr lang="en-US" sz="1000" dirty="0"/>
              <a:t> ray</a:t>
            </a:r>
          </a:p>
          <a:p>
            <a:pPr marL="342900" indent="-342900">
              <a:lnSpc>
                <a:spcPct val="80000"/>
              </a:lnSpc>
              <a:spcBef>
                <a:spcPct val="20000"/>
              </a:spcBef>
            </a:pPr>
            <a:r>
              <a:rPr lang="en-US" sz="1000" dirty="0"/>
              <a:t>- Dogfish, smooth</a:t>
            </a:r>
          </a:p>
          <a:p>
            <a:pPr marL="342900" indent="-342900">
              <a:lnSpc>
                <a:spcPct val="80000"/>
              </a:lnSpc>
              <a:spcBef>
                <a:spcPct val="20000"/>
              </a:spcBef>
            </a:pPr>
            <a:r>
              <a:rPr lang="en-US" sz="1000" dirty="0"/>
              <a:t>- </a:t>
            </a:r>
            <a:r>
              <a:rPr lang="en-US" sz="1000" b="1" dirty="0">
                <a:solidFill>
                  <a:srgbClr val="0070C0"/>
                </a:solidFill>
              </a:rPr>
              <a:t>Dogfish, spiny</a:t>
            </a:r>
          </a:p>
          <a:p>
            <a:pPr marL="342900" indent="-342900">
              <a:lnSpc>
                <a:spcPct val="80000"/>
              </a:lnSpc>
              <a:spcBef>
                <a:spcPct val="20000"/>
              </a:spcBef>
            </a:pPr>
            <a:r>
              <a:rPr lang="en-US" sz="1000" dirty="0"/>
              <a:t>- Sandbar shark</a:t>
            </a:r>
          </a:p>
          <a:p>
            <a:pPr marL="342900" indent="-342900">
              <a:lnSpc>
                <a:spcPct val="80000"/>
              </a:lnSpc>
              <a:spcBef>
                <a:spcPct val="20000"/>
              </a:spcBef>
            </a:pPr>
            <a:endParaRPr lang="en-US" sz="800" dirty="0"/>
          </a:p>
          <a:p>
            <a:pPr marL="342900" indent="-342900">
              <a:lnSpc>
                <a:spcPct val="80000"/>
              </a:lnSpc>
              <a:spcBef>
                <a:spcPct val="20000"/>
              </a:spcBef>
            </a:pPr>
            <a:r>
              <a:rPr lang="en-US" sz="1200" b="1" dirty="0"/>
              <a:t>Birds</a:t>
            </a:r>
          </a:p>
          <a:p>
            <a:pPr marL="342900" indent="-342900">
              <a:lnSpc>
                <a:spcPct val="80000"/>
              </a:lnSpc>
              <a:spcBef>
                <a:spcPct val="20000"/>
              </a:spcBef>
            </a:pPr>
            <a:r>
              <a:rPr lang="en-US" sz="1000" dirty="0"/>
              <a:t>- </a:t>
            </a:r>
            <a:r>
              <a:rPr lang="en-US" sz="1000" b="1" dirty="0">
                <a:solidFill>
                  <a:srgbClr val="FFC000"/>
                </a:solidFill>
              </a:rPr>
              <a:t>Bald Eagle</a:t>
            </a:r>
          </a:p>
          <a:p>
            <a:pPr marL="342900" indent="-342900">
              <a:lnSpc>
                <a:spcPct val="80000"/>
              </a:lnSpc>
              <a:spcBef>
                <a:spcPct val="20000"/>
              </a:spcBef>
            </a:pPr>
            <a:r>
              <a:rPr lang="en-US" sz="1000" dirty="0"/>
              <a:t>- </a:t>
            </a:r>
            <a:r>
              <a:rPr lang="en-US" sz="1000" dirty="0" err="1"/>
              <a:t>Piscivorous</a:t>
            </a:r>
            <a:r>
              <a:rPr lang="en-US" sz="1000" dirty="0"/>
              <a:t> birds (osprey, great blue heron, brown pelican, cormorant) </a:t>
            </a:r>
          </a:p>
          <a:p>
            <a:pPr marL="342900" indent="-342900">
              <a:lnSpc>
                <a:spcPct val="80000"/>
              </a:lnSpc>
              <a:spcBef>
                <a:spcPct val="20000"/>
              </a:spcBef>
            </a:pPr>
            <a:r>
              <a:rPr lang="en-US" sz="1000" dirty="0"/>
              <a:t>- Benthic predators (diving ducks)</a:t>
            </a:r>
          </a:p>
          <a:p>
            <a:pPr marL="342900" indent="-342900">
              <a:lnSpc>
                <a:spcPct val="80000"/>
              </a:lnSpc>
              <a:spcBef>
                <a:spcPct val="20000"/>
              </a:spcBef>
            </a:pPr>
            <a:r>
              <a:rPr lang="en-US" sz="1000" dirty="0"/>
              <a:t>- Herbivorous seabirds (mallard, redhead, Canada goose, &amp; swans)</a:t>
            </a:r>
          </a:p>
          <a:p>
            <a:pPr marL="342900" indent="-342900">
              <a:lnSpc>
                <a:spcPct val="80000"/>
              </a:lnSpc>
              <a:spcBef>
                <a:spcPct val="20000"/>
              </a:spcBef>
            </a:pPr>
            <a:endParaRPr lang="en-US" sz="800" b="1" dirty="0"/>
          </a:p>
          <a:p>
            <a:pPr marL="342900" indent="-342900">
              <a:lnSpc>
                <a:spcPct val="80000"/>
              </a:lnSpc>
              <a:spcBef>
                <a:spcPct val="20000"/>
              </a:spcBef>
            </a:pPr>
            <a:r>
              <a:rPr lang="en-US" sz="1200" b="1" dirty="0"/>
              <a:t>Mammals</a:t>
            </a:r>
          </a:p>
          <a:p>
            <a:pPr marL="342900" indent="-342900">
              <a:lnSpc>
                <a:spcPct val="80000"/>
              </a:lnSpc>
              <a:spcBef>
                <a:spcPct val="20000"/>
              </a:spcBef>
            </a:pPr>
            <a:r>
              <a:rPr lang="en-US" sz="1000" dirty="0"/>
              <a:t>- </a:t>
            </a:r>
            <a:r>
              <a:rPr lang="en-US" sz="1000" b="1" dirty="0">
                <a:solidFill>
                  <a:srgbClr val="FFC000"/>
                </a:solidFill>
              </a:rPr>
              <a:t>Bottlenose dolphin</a:t>
            </a:r>
          </a:p>
          <a:p>
            <a:pPr marL="342900" indent="-342900">
              <a:lnSpc>
                <a:spcPct val="80000"/>
              </a:lnSpc>
              <a:spcBef>
                <a:spcPct val="20000"/>
              </a:spcBef>
            </a:pPr>
            <a:endParaRPr lang="en-US" sz="800" dirty="0"/>
          </a:p>
          <a:p>
            <a:pPr marL="342900" indent="-342900">
              <a:lnSpc>
                <a:spcPct val="80000"/>
              </a:lnSpc>
              <a:spcBef>
                <a:spcPct val="20000"/>
              </a:spcBef>
            </a:pPr>
            <a:r>
              <a:rPr lang="en-US" sz="1200" b="1" dirty="0"/>
              <a:t>Reptiles </a:t>
            </a:r>
          </a:p>
          <a:p>
            <a:pPr marL="342900" indent="-342900">
              <a:lnSpc>
                <a:spcPct val="80000"/>
              </a:lnSpc>
              <a:spcBef>
                <a:spcPct val="20000"/>
              </a:spcBef>
            </a:pPr>
            <a:r>
              <a:rPr lang="en-US" sz="1000" dirty="0"/>
              <a:t>- </a:t>
            </a:r>
            <a:r>
              <a:rPr lang="en-US" sz="1000" b="1" dirty="0">
                <a:solidFill>
                  <a:srgbClr val="FFC000"/>
                </a:solidFill>
              </a:rPr>
              <a:t>Diamond-back Terrapin</a:t>
            </a:r>
          </a:p>
          <a:p>
            <a:pPr marL="342900" indent="-342900">
              <a:lnSpc>
                <a:spcPct val="80000"/>
              </a:lnSpc>
              <a:spcBef>
                <a:spcPct val="20000"/>
              </a:spcBef>
            </a:pPr>
            <a:r>
              <a:rPr lang="en-US" sz="1000" dirty="0"/>
              <a:t>- </a:t>
            </a:r>
            <a:r>
              <a:rPr lang="en-US" sz="1000" b="1" dirty="0" err="1">
                <a:solidFill>
                  <a:srgbClr val="FFC000"/>
                </a:solidFill>
              </a:rPr>
              <a:t>Seaturtles</a:t>
            </a:r>
            <a:endParaRPr lang="en-US" sz="1000" b="1" dirty="0">
              <a:solidFill>
                <a:srgbClr val="FFC000"/>
              </a:solidFill>
            </a:endParaRPr>
          </a:p>
        </p:txBody>
      </p:sp>
      <p:grpSp>
        <p:nvGrpSpPr>
          <p:cNvPr id="76" name="Group 65"/>
          <p:cNvGrpSpPr/>
          <p:nvPr/>
        </p:nvGrpSpPr>
        <p:grpSpPr>
          <a:xfrm>
            <a:off x="4319690" y="1524000"/>
            <a:ext cx="4444836" cy="1905000"/>
            <a:chOff x="4319690" y="1524000"/>
            <a:chExt cx="4444836" cy="1905000"/>
          </a:xfrm>
        </p:grpSpPr>
        <p:grpSp>
          <p:nvGrpSpPr>
            <p:cNvPr id="77" name="Group 32"/>
            <p:cNvGrpSpPr/>
            <p:nvPr/>
          </p:nvGrpSpPr>
          <p:grpSpPr>
            <a:xfrm>
              <a:off x="7086600" y="1524000"/>
              <a:ext cx="457200" cy="695625"/>
              <a:chOff x="6824699" y="1524000"/>
              <a:chExt cx="719100" cy="924225"/>
            </a:xfrm>
          </p:grpSpPr>
          <p:pic>
            <p:nvPicPr>
              <p:cNvPr id="87" name="Picture 7" descr="ian-symbol-oyster copy.eps"/>
              <p:cNvPicPr>
                <a:picLocks noChangeAspect="1"/>
              </p:cNvPicPr>
              <p:nvPr/>
            </p:nvPicPr>
            <p:blipFill>
              <a:blip r:embed="rId30" cstate="print"/>
              <a:stretch>
                <a:fillRect/>
              </a:stretch>
            </p:blipFill>
            <p:spPr>
              <a:xfrm>
                <a:off x="7010399" y="1524000"/>
                <a:ext cx="533400" cy="862739"/>
              </a:xfrm>
              <a:prstGeom prst="rect">
                <a:avLst/>
              </a:prstGeom>
            </p:spPr>
          </p:pic>
          <p:pic>
            <p:nvPicPr>
              <p:cNvPr id="88" name="Picture 8" descr="ian-symbol-oyster copy.eps"/>
              <p:cNvPicPr>
                <a:picLocks noChangeAspect="1"/>
              </p:cNvPicPr>
              <p:nvPr/>
            </p:nvPicPr>
            <p:blipFill>
              <a:blip r:embed="rId30" cstate="print"/>
              <a:stretch>
                <a:fillRect/>
              </a:stretch>
            </p:blipFill>
            <p:spPr>
              <a:xfrm rot="15766626">
                <a:off x="6920064" y="1906307"/>
                <a:ext cx="308905" cy="499635"/>
              </a:xfrm>
              <a:prstGeom prst="rect">
                <a:avLst/>
              </a:prstGeom>
            </p:spPr>
          </p:pic>
          <p:pic>
            <p:nvPicPr>
              <p:cNvPr id="89" name="Picture 6" descr="ian-symbol-oyster copy.eps"/>
              <p:cNvPicPr>
                <a:picLocks noChangeAspect="1"/>
              </p:cNvPicPr>
              <p:nvPr/>
            </p:nvPicPr>
            <p:blipFill>
              <a:blip r:embed="rId30" cstate="print"/>
              <a:stretch>
                <a:fillRect/>
              </a:stretch>
            </p:blipFill>
            <p:spPr>
              <a:xfrm rot="1747995">
                <a:off x="7188680" y="1948590"/>
                <a:ext cx="308905" cy="499635"/>
              </a:xfrm>
              <a:prstGeom prst="rect">
                <a:avLst/>
              </a:prstGeom>
            </p:spPr>
          </p:pic>
        </p:grpSp>
        <p:grpSp>
          <p:nvGrpSpPr>
            <p:cNvPr id="78" name="Group 21"/>
            <p:cNvGrpSpPr/>
            <p:nvPr/>
          </p:nvGrpSpPr>
          <p:grpSpPr>
            <a:xfrm>
              <a:off x="7772400" y="2418110"/>
              <a:ext cx="992126" cy="1010890"/>
              <a:chOff x="7193019" y="1828800"/>
              <a:chExt cx="1220727" cy="1239488"/>
            </a:xfrm>
          </p:grpSpPr>
          <p:pic>
            <p:nvPicPr>
              <p:cNvPr id="82" name="Picture 18" descr="ian-symbol-hydrilla-verticillata-1 copy.eps"/>
              <p:cNvPicPr>
                <a:picLocks noChangeAspect="1"/>
              </p:cNvPicPr>
              <p:nvPr/>
            </p:nvPicPr>
            <p:blipFill>
              <a:blip r:embed="rId31" cstate="print"/>
              <a:stretch>
                <a:fillRect/>
              </a:stretch>
            </p:blipFill>
            <p:spPr>
              <a:xfrm rot="1307544">
                <a:off x="7651747" y="1929553"/>
                <a:ext cx="761999" cy="1138735"/>
              </a:xfrm>
              <a:prstGeom prst="rect">
                <a:avLst/>
              </a:prstGeom>
            </p:spPr>
          </p:pic>
          <p:grpSp>
            <p:nvGrpSpPr>
              <p:cNvPr id="83" name="Group 20"/>
              <p:cNvGrpSpPr/>
              <p:nvPr/>
            </p:nvGrpSpPr>
            <p:grpSpPr>
              <a:xfrm>
                <a:off x="7193019" y="1828800"/>
                <a:ext cx="1172355" cy="1129597"/>
                <a:chOff x="7193019" y="1905000"/>
                <a:chExt cx="1172355" cy="1129598"/>
              </a:xfrm>
            </p:grpSpPr>
            <p:pic>
              <p:nvPicPr>
                <p:cNvPr id="84" name="Picture 16" descr="ian-symbol-zostera-noltii copy.eps"/>
                <p:cNvPicPr>
                  <a:picLocks noChangeAspect="1"/>
                </p:cNvPicPr>
                <p:nvPr/>
              </p:nvPicPr>
              <p:blipFill>
                <a:blip r:embed="rId32" cstate="print"/>
                <a:stretch>
                  <a:fillRect/>
                </a:stretch>
              </p:blipFill>
              <p:spPr>
                <a:xfrm rot="217529">
                  <a:off x="7193019" y="2064448"/>
                  <a:ext cx="454577" cy="970150"/>
                </a:xfrm>
                <a:prstGeom prst="rect">
                  <a:avLst/>
                </a:prstGeom>
              </p:spPr>
            </p:pic>
            <p:pic>
              <p:nvPicPr>
                <p:cNvPr id="85" name="Picture 17" descr="ian-symbol-elodea-canadensis copy.eps"/>
                <p:cNvPicPr>
                  <a:picLocks noChangeAspect="1"/>
                </p:cNvPicPr>
                <p:nvPr/>
              </p:nvPicPr>
              <p:blipFill>
                <a:blip r:embed="rId33" cstate="print"/>
                <a:stretch>
                  <a:fillRect/>
                </a:stretch>
              </p:blipFill>
              <p:spPr>
                <a:xfrm>
                  <a:off x="7620000" y="1905000"/>
                  <a:ext cx="745374" cy="1123949"/>
                </a:xfrm>
                <a:prstGeom prst="rect">
                  <a:avLst/>
                </a:prstGeom>
              </p:spPr>
            </p:pic>
            <p:pic>
              <p:nvPicPr>
                <p:cNvPr id="86" name="Picture 19" descr="ian-symbol-potamogeton-crispus copy.eps"/>
                <p:cNvPicPr>
                  <a:picLocks noChangeAspect="1"/>
                </p:cNvPicPr>
                <p:nvPr/>
              </p:nvPicPr>
              <p:blipFill>
                <a:blip r:embed="rId34" cstate="print"/>
                <a:stretch>
                  <a:fillRect/>
                </a:stretch>
              </p:blipFill>
              <p:spPr>
                <a:xfrm rot="19697769">
                  <a:off x="7231637" y="1985382"/>
                  <a:ext cx="685800" cy="1046748"/>
                </a:xfrm>
                <a:prstGeom prst="rect">
                  <a:avLst/>
                </a:prstGeom>
              </p:spPr>
            </p:pic>
          </p:grpSp>
        </p:grpSp>
        <p:grpSp>
          <p:nvGrpSpPr>
            <p:cNvPr id="79" name="Group 56"/>
            <p:cNvGrpSpPr/>
            <p:nvPr/>
          </p:nvGrpSpPr>
          <p:grpSpPr>
            <a:xfrm>
              <a:off x="4319690" y="2438400"/>
              <a:ext cx="709510" cy="762000"/>
              <a:chOff x="4267200" y="2590800"/>
              <a:chExt cx="709510" cy="762000"/>
            </a:xfrm>
          </p:grpSpPr>
          <p:pic>
            <p:nvPicPr>
              <p:cNvPr id="80" name="Picture 79" descr="ian-symbol-spartina-spp copy.eps"/>
              <p:cNvPicPr>
                <a:picLocks noChangeAspect="1"/>
              </p:cNvPicPr>
              <p:nvPr/>
            </p:nvPicPr>
            <p:blipFill>
              <a:blip r:embed="rId35" cstate="print">
                <a:lum bright="-28000" contrast="60000"/>
              </a:blip>
              <a:stretch>
                <a:fillRect/>
              </a:stretch>
            </p:blipFill>
            <p:spPr>
              <a:xfrm>
                <a:off x="4267200" y="2590800"/>
                <a:ext cx="709510" cy="590550"/>
              </a:xfrm>
              <a:prstGeom prst="rect">
                <a:avLst/>
              </a:prstGeom>
            </p:spPr>
          </p:pic>
          <p:pic>
            <p:nvPicPr>
              <p:cNvPr id="81" name="Picture 80" descr="ian-symbol-spartina-spp copy.eps"/>
              <p:cNvPicPr>
                <a:picLocks noChangeAspect="1"/>
              </p:cNvPicPr>
              <p:nvPr/>
            </p:nvPicPr>
            <p:blipFill>
              <a:blip r:embed="rId35" cstate="print">
                <a:lum bright="-28000" contrast="60000"/>
              </a:blip>
              <a:stretch>
                <a:fillRect/>
              </a:stretch>
            </p:blipFill>
            <p:spPr>
              <a:xfrm>
                <a:off x="4267200" y="2971800"/>
                <a:ext cx="457748" cy="381000"/>
              </a:xfrm>
              <a:prstGeom prst="rect">
                <a:avLst/>
              </a:prstGeom>
            </p:spPr>
          </p:pic>
        </p:grpSp>
      </p:grpSp>
      <p:sp>
        <p:nvSpPr>
          <p:cNvPr id="90" name="Rectangle 3"/>
          <p:cNvSpPr>
            <a:spLocks noChangeArrowheads="1"/>
          </p:cNvSpPr>
          <p:nvPr/>
        </p:nvSpPr>
        <p:spPr bwMode="auto">
          <a:xfrm>
            <a:off x="4716463" y="442913"/>
            <a:ext cx="4248150" cy="637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lnSpc>
                <a:spcPct val="80000"/>
              </a:lnSpc>
              <a:spcBef>
                <a:spcPct val="20000"/>
              </a:spcBef>
            </a:pPr>
            <a:r>
              <a:rPr lang="en-US" sz="1200" b="1" dirty="0"/>
              <a:t>Invertebrates</a:t>
            </a:r>
            <a:endParaRPr lang="en-US" sz="600" dirty="0"/>
          </a:p>
          <a:p>
            <a:pPr marL="342900" indent="-342900">
              <a:lnSpc>
                <a:spcPct val="80000"/>
              </a:lnSpc>
              <a:spcBef>
                <a:spcPct val="20000"/>
              </a:spcBef>
            </a:pPr>
            <a:r>
              <a:rPr lang="en-US" sz="1000" dirty="0"/>
              <a:t>- </a:t>
            </a:r>
            <a:r>
              <a:rPr lang="en-US" sz="1000" b="1" dirty="0">
                <a:solidFill>
                  <a:srgbClr val="FF0000"/>
                </a:solidFill>
              </a:rPr>
              <a:t>Benthic feeders</a:t>
            </a:r>
            <a:r>
              <a:rPr lang="en-US" sz="1000" dirty="0"/>
              <a:t>: </a:t>
            </a:r>
            <a:r>
              <a:rPr lang="en-US" sz="800" dirty="0"/>
              <a:t>(B-IBI “CO”+”IN”)</a:t>
            </a:r>
            <a:r>
              <a:rPr lang="en-US" sz="1000" dirty="0"/>
              <a:t> …, </a:t>
            </a:r>
          </a:p>
          <a:p>
            <a:pPr marL="342900" indent="-342900">
              <a:lnSpc>
                <a:spcPct val="80000"/>
              </a:lnSpc>
              <a:spcBef>
                <a:spcPct val="20000"/>
              </a:spcBef>
            </a:pPr>
            <a:r>
              <a:rPr lang="en-US" sz="1000" dirty="0"/>
              <a:t>- </a:t>
            </a:r>
            <a:r>
              <a:rPr lang="en-US" sz="1000" b="1" dirty="0">
                <a:solidFill>
                  <a:srgbClr val="FF0000"/>
                </a:solidFill>
              </a:rPr>
              <a:t>Benthic predators</a:t>
            </a:r>
            <a:r>
              <a:rPr lang="en-US" sz="1000" dirty="0"/>
              <a:t>: </a:t>
            </a:r>
            <a:r>
              <a:rPr lang="en-US" sz="800" dirty="0"/>
              <a:t>(B-IBI “P”)</a:t>
            </a:r>
            <a:r>
              <a:rPr lang="en-US" sz="1000" dirty="0"/>
              <a:t> …, </a:t>
            </a:r>
          </a:p>
          <a:p>
            <a:pPr marL="342900" indent="-342900">
              <a:lnSpc>
                <a:spcPct val="80000"/>
              </a:lnSpc>
              <a:spcBef>
                <a:spcPct val="20000"/>
              </a:spcBef>
            </a:pPr>
            <a:r>
              <a:rPr lang="en-US" sz="1000" dirty="0"/>
              <a:t>- </a:t>
            </a:r>
            <a:r>
              <a:rPr lang="en-US" sz="1000" b="1" dirty="0">
                <a:solidFill>
                  <a:srgbClr val="FF0000"/>
                </a:solidFill>
              </a:rPr>
              <a:t>Benthic suspension feeders</a:t>
            </a:r>
            <a:r>
              <a:rPr lang="en-US" sz="1000" dirty="0"/>
              <a:t>: </a:t>
            </a:r>
            <a:r>
              <a:rPr lang="en-US" sz="800" dirty="0"/>
              <a:t>(B-IBI “SU”)</a:t>
            </a:r>
          </a:p>
          <a:p>
            <a:pPr marL="342900" indent="-342900">
              <a:lnSpc>
                <a:spcPct val="80000"/>
              </a:lnSpc>
              <a:spcBef>
                <a:spcPct val="20000"/>
              </a:spcBef>
            </a:pPr>
            <a:r>
              <a:rPr lang="en-US" sz="1000" dirty="0"/>
              <a:t>- Blue crab YOY</a:t>
            </a:r>
          </a:p>
          <a:p>
            <a:pPr marL="342900" indent="-342900">
              <a:lnSpc>
                <a:spcPct val="80000"/>
              </a:lnSpc>
              <a:spcBef>
                <a:spcPct val="20000"/>
              </a:spcBef>
            </a:pPr>
            <a:r>
              <a:rPr lang="en-US" sz="1000" dirty="0"/>
              <a:t>- Blue crab adult</a:t>
            </a:r>
          </a:p>
          <a:p>
            <a:pPr marL="342900" indent="-342900">
              <a:lnSpc>
                <a:spcPct val="80000"/>
              </a:lnSpc>
              <a:spcBef>
                <a:spcPct val="20000"/>
              </a:spcBef>
            </a:pPr>
            <a:r>
              <a:rPr lang="en-US" sz="1000" dirty="0"/>
              <a:t>- </a:t>
            </a:r>
            <a:r>
              <a:rPr lang="en-US" sz="1000" b="1" dirty="0">
                <a:solidFill>
                  <a:srgbClr val="FF0000"/>
                </a:solidFill>
              </a:rPr>
              <a:t>Brief squid</a:t>
            </a:r>
          </a:p>
          <a:p>
            <a:pPr marL="342900" indent="-342900">
              <a:lnSpc>
                <a:spcPct val="80000"/>
              </a:lnSpc>
              <a:spcBef>
                <a:spcPct val="20000"/>
              </a:spcBef>
            </a:pPr>
            <a:r>
              <a:rPr lang="en-US" sz="1000" dirty="0"/>
              <a:t>- </a:t>
            </a:r>
            <a:r>
              <a:rPr lang="en-US" sz="1000" b="1" dirty="0" err="1">
                <a:solidFill>
                  <a:srgbClr val="FF0000"/>
                </a:solidFill>
              </a:rPr>
              <a:t>Macoma</a:t>
            </a:r>
            <a:r>
              <a:rPr lang="en-US" sz="1000" b="1" dirty="0">
                <a:solidFill>
                  <a:srgbClr val="FF0000"/>
                </a:solidFill>
              </a:rPr>
              <a:t> clams</a:t>
            </a:r>
            <a:r>
              <a:rPr lang="en-US" sz="1000" dirty="0"/>
              <a:t>: </a:t>
            </a:r>
            <a:r>
              <a:rPr lang="en-US" sz="800" dirty="0"/>
              <a:t>(B-IBI)</a:t>
            </a:r>
          </a:p>
          <a:p>
            <a:pPr marL="342900" indent="-342900">
              <a:lnSpc>
                <a:spcPct val="80000"/>
              </a:lnSpc>
              <a:spcBef>
                <a:spcPct val="20000"/>
              </a:spcBef>
            </a:pPr>
            <a:r>
              <a:rPr lang="en-US" sz="1000" dirty="0"/>
              <a:t>- </a:t>
            </a:r>
            <a:r>
              <a:rPr lang="en-US" sz="1000" b="1" dirty="0" err="1">
                <a:solidFill>
                  <a:srgbClr val="FF0000"/>
                </a:solidFill>
              </a:rPr>
              <a:t>Meiofauna</a:t>
            </a:r>
            <a:r>
              <a:rPr lang="en-US" sz="1000" dirty="0"/>
              <a:t>: copepods, nematodes, …, </a:t>
            </a:r>
          </a:p>
          <a:p>
            <a:pPr marL="342900" indent="-342900">
              <a:lnSpc>
                <a:spcPct val="80000"/>
              </a:lnSpc>
              <a:spcBef>
                <a:spcPct val="20000"/>
              </a:spcBef>
            </a:pPr>
            <a:r>
              <a:rPr lang="en-US" sz="1000" dirty="0"/>
              <a:t>- </a:t>
            </a:r>
            <a:r>
              <a:rPr lang="en-US" sz="1000" b="1" dirty="0">
                <a:solidFill>
                  <a:srgbClr val="009900"/>
                </a:solidFill>
              </a:rPr>
              <a:t>Oysters</a:t>
            </a:r>
          </a:p>
          <a:p>
            <a:pPr marL="342900" indent="-342900">
              <a:lnSpc>
                <a:spcPct val="80000"/>
              </a:lnSpc>
              <a:spcBef>
                <a:spcPct val="20000"/>
              </a:spcBef>
            </a:pPr>
            <a:endParaRPr lang="en-US" sz="800" dirty="0"/>
          </a:p>
          <a:p>
            <a:pPr marL="342900" indent="-342900">
              <a:lnSpc>
                <a:spcPct val="80000"/>
              </a:lnSpc>
              <a:spcBef>
                <a:spcPct val="20000"/>
              </a:spcBef>
            </a:pPr>
            <a:r>
              <a:rPr lang="en-US" sz="1200" b="1" dirty="0"/>
              <a:t>Primary Producers</a:t>
            </a:r>
          </a:p>
          <a:p>
            <a:pPr marL="342900" indent="-342900">
              <a:lnSpc>
                <a:spcPct val="80000"/>
              </a:lnSpc>
              <a:spcBef>
                <a:spcPct val="20000"/>
              </a:spcBef>
            </a:pPr>
            <a:r>
              <a:rPr lang="en-US" sz="1000" dirty="0"/>
              <a:t>- Benthic microalgae </a:t>
            </a:r>
            <a:r>
              <a:rPr lang="en-US" sz="800" dirty="0"/>
              <a:t>(“</a:t>
            </a:r>
            <a:r>
              <a:rPr lang="en-US" sz="800" dirty="0" err="1"/>
              <a:t>microphytobenthos</a:t>
            </a:r>
            <a:r>
              <a:rPr lang="en-US" sz="800" dirty="0"/>
              <a:t>” benthic diatoms, benthic </a:t>
            </a:r>
            <a:r>
              <a:rPr lang="en-US" sz="800" dirty="0" err="1"/>
              <a:t>cyanobacteria</a:t>
            </a:r>
            <a:r>
              <a:rPr lang="en-US" sz="800" dirty="0"/>
              <a:t>, </a:t>
            </a:r>
          </a:p>
          <a:p>
            <a:pPr marL="342900" indent="-342900">
              <a:lnSpc>
                <a:spcPct val="80000"/>
              </a:lnSpc>
              <a:spcBef>
                <a:spcPct val="20000"/>
              </a:spcBef>
            </a:pPr>
            <a:r>
              <a:rPr lang="en-US" sz="800" dirty="0"/>
              <a:t>	&amp; flagellates)</a:t>
            </a:r>
          </a:p>
          <a:p>
            <a:pPr marL="342900" indent="-342900">
              <a:lnSpc>
                <a:spcPct val="80000"/>
              </a:lnSpc>
              <a:spcBef>
                <a:spcPct val="20000"/>
              </a:spcBef>
            </a:pPr>
            <a:r>
              <a:rPr lang="en-US" sz="1000" dirty="0"/>
              <a:t>- </a:t>
            </a:r>
            <a:r>
              <a:rPr lang="en-US" sz="1000" b="1" dirty="0">
                <a:solidFill>
                  <a:srgbClr val="009900"/>
                </a:solidFill>
              </a:rPr>
              <a:t>“Grasses:”</a:t>
            </a:r>
          </a:p>
          <a:p>
            <a:pPr marL="342900" indent="-342900">
              <a:lnSpc>
                <a:spcPct val="80000"/>
              </a:lnSpc>
              <a:spcBef>
                <a:spcPct val="20000"/>
              </a:spcBef>
            </a:pPr>
            <a:r>
              <a:rPr lang="en-US" sz="1000" b="1" dirty="0">
                <a:solidFill>
                  <a:srgbClr val="009900"/>
                </a:solidFill>
              </a:rPr>
              <a:t>	SAV </a:t>
            </a:r>
            <a:r>
              <a:rPr lang="en-US" sz="1000" dirty="0"/>
              <a:t>– type varies with salinity</a:t>
            </a:r>
          </a:p>
          <a:p>
            <a:pPr marL="342900" indent="-342900">
              <a:lnSpc>
                <a:spcPct val="80000"/>
              </a:lnSpc>
              <a:spcBef>
                <a:spcPct val="20000"/>
              </a:spcBef>
            </a:pPr>
            <a:r>
              <a:rPr lang="en-US" sz="1000" dirty="0"/>
              <a:t>- </a:t>
            </a:r>
            <a:r>
              <a:rPr lang="en-US" sz="1000" b="1" dirty="0">
                <a:solidFill>
                  <a:srgbClr val="009900"/>
                </a:solidFill>
              </a:rPr>
              <a:t>Marsh grass</a:t>
            </a:r>
          </a:p>
          <a:p>
            <a:pPr marL="342900" indent="-342900">
              <a:lnSpc>
                <a:spcPct val="80000"/>
              </a:lnSpc>
              <a:spcBef>
                <a:spcPct val="20000"/>
              </a:spcBef>
            </a:pPr>
            <a:r>
              <a:rPr lang="en-US" sz="1000" dirty="0"/>
              <a:t>- Phytoplankton – Large: diatoms &amp; </a:t>
            </a:r>
            <a:r>
              <a:rPr lang="en-US" sz="1000" dirty="0" err="1"/>
              <a:t>silicoflagellates</a:t>
            </a:r>
            <a:r>
              <a:rPr lang="en-US" sz="1000" dirty="0"/>
              <a:t> (2-200um)</a:t>
            </a:r>
          </a:p>
          <a:p>
            <a:pPr marL="342900" indent="-342900">
              <a:lnSpc>
                <a:spcPct val="80000"/>
              </a:lnSpc>
              <a:spcBef>
                <a:spcPct val="20000"/>
              </a:spcBef>
            </a:pPr>
            <a:r>
              <a:rPr lang="en-US" sz="1000" dirty="0"/>
              <a:t>- Phytoplankton – Small: </a:t>
            </a:r>
            <a:r>
              <a:rPr lang="en-US" sz="1000" dirty="0" err="1"/>
              <a:t>nannoplankton</a:t>
            </a:r>
            <a:r>
              <a:rPr lang="en-US" sz="1000" dirty="0"/>
              <a:t>, </a:t>
            </a:r>
            <a:r>
              <a:rPr lang="en-US" sz="1000" dirty="0" err="1"/>
              <a:t>ultraplankton</a:t>
            </a:r>
            <a:r>
              <a:rPr lang="en-US" sz="1000" dirty="0"/>
              <a:t>,  </a:t>
            </a:r>
          </a:p>
          <a:p>
            <a:pPr marL="342900" indent="-342900">
              <a:lnSpc>
                <a:spcPct val="80000"/>
              </a:lnSpc>
              <a:spcBef>
                <a:spcPct val="20000"/>
              </a:spcBef>
            </a:pPr>
            <a:r>
              <a:rPr lang="en-US" sz="1000" dirty="0"/>
              <a:t>	aka “</a:t>
            </a:r>
            <a:r>
              <a:rPr lang="en-US" sz="1000" dirty="0" err="1"/>
              <a:t>picoplankton</a:t>
            </a:r>
            <a:r>
              <a:rPr lang="en-US" sz="1000" dirty="0"/>
              <a:t>” or “</a:t>
            </a:r>
            <a:r>
              <a:rPr lang="en-US" sz="1000" dirty="0" err="1"/>
              <a:t>picoalgae</a:t>
            </a:r>
            <a:r>
              <a:rPr lang="en-US" sz="1000" dirty="0"/>
              <a:t>” (0.2-2um), </a:t>
            </a:r>
          </a:p>
          <a:p>
            <a:pPr marL="342900" indent="-342900">
              <a:lnSpc>
                <a:spcPct val="80000"/>
              </a:lnSpc>
              <a:spcBef>
                <a:spcPct val="20000"/>
              </a:spcBef>
            </a:pPr>
            <a:r>
              <a:rPr lang="en-US" sz="1000" dirty="0"/>
              <a:t>	</a:t>
            </a:r>
            <a:r>
              <a:rPr lang="en-US" sz="1000" dirty="0" err="1"/>
              <a:t>cyanobacteria</a:t>
            </a:r>
            <a:r>
              <a:rPr lang="en-US" sz="1000" dirty="0"/>
              <a:t> included (2um)</a:t>
            </a:r>
          </a:p>
          <a:p>
            <a:pPr marL="342900" indent="-342900">
              <a:lnSpc>
                <a:spcPct val="80000"/>
              </a:lnSpc>
              <a:spcBef>
                <a:spcPct val="20000"/>
              </a:spcBef>
            </a:pPr>
            <a:r>
              <a:rPr lang="en-US" sz="1000" dirty="0"/>
              <a:t>- </a:t>
            </a:r>
            <a:r>
              <a:rPr lang="en-US" sz="1000" dirty="0" err="1"/>
              <a:t>Dinoflagellates</a:t>
            </a:r>
            <a:r>
              <a:rPr lang="en-US" sz="1000" dirty="0"/>
              <a:t> (</a:t>
            </a:r>
            <a:r>
              <a:rPr lang="en-US" sz="1000" dirty="0" err="1"/>
              <a:t>mixotrophs</a:t>
            </a:r>
            <a:r>
              <a:rPr lang="en-US" sz="1000" dirty="0"/>
              <a:t>) (5-2,000um)</a:t>
            </a:r>
          </a:p>
          <a:p>
            <a:pPr marL="342900" indent="-342900">
              <a:lnSpc>
                <a:spcPct val="80000"/>
              </a:lnSpc>
              <a:spcBef>
                <a:spcPct val="20000"/>
              </a:spcBef>
            </a:pPr>
            <a:endParaRPr lang="en-US" sz="800" dirty="0"/>
          </a:p>
          <a:p>
            <a:pPr marL="342900" indent="-342900">
              <a:lnSpc>
                <a:spcPct val="80000"/>
              </a:lnSpc>
              <a:spcBef>
                <a:spcPct val="20000"/>
              </a:spcBef>
            </a:pPr>
            <a:r>
              <a:rPr lang="en-US" sz="1200" b="1" dirty="0" err="1"/>
              <a:t>ZooPlankton</a:t>
            </a:r>
            <a:endParaRPr lang="en-US" sz="1200" b="1" dirty="0"/>
          </a:p>
          <a:p>
            <a:pPr marL="342900" indent="-342900">
              <a:lnSpc>
                <a:spcPct val="80000"/>
              </a:lnSpc>
              <a:spcBef>
                <a:spcPct val="20000"/>
              </a:spcBef>
            </a:pPr>
            <a:r>
              <a:rPr lang="en-US" sz="1000" dirty="0"/>
              <a:t>- Ctenophores</a:t>
            </a:r>
          </a:p>
          <a:p>
            <a:pPr marL="342900" indent="-342900">
              <a:lnSpc>
                <a:spcPct val="80000"/>
              </a:lnSpc>
              <a:spcBef>
                <a:spcPct val="20000"/>
              </a:spcBef>
            </a:pPr>
            <a:r>
              <a:rPr lang="en-US" sz="1000" dirty="0"/>
              <a:t>- Sea nettles</a:t>
            </a:r>
          </a:p>
          <a:p>
            <a:pPr marL="342900" indent="-342900">
              <a:lnSpc>
                <a:spcPct val="80000"/>
              </a:lnSpc>
              <a:spcBef>
                <a:spcPct val="20000"/>
              </a:spcBef>
            </a:pPr>
            <a:r>
              <a:rPr lang="en-US" sz="1000" dirty="0"/>
              <a:t>- </a:t>
            </a:r>
            <a:r>
              <a:rPr lang="en-US" sz="1000" dirty="0" err="1"/>
              <a:t>Microzooplankton</a:t>
            </a:r>
            <a:r>
              <a:rPr lang="en-US" sz="1000" dirty="0"/>
              <a:t> (.02-.2mm): rotifers, ciliates, copepod </a:t>
            </a:r>
            <a:r>
              <a:rPr lang="en-US" sz="1000" dirty="0" err="1"/>
              <a:t>nauplii</a:t>
            </a:r>
            <a:r>
              <a:rPr lang="en-US" sz="1000" dirty="0"/>
              <a:t> </a:t>
            </a:r>
          </a:p>
          <a:p>
            <a:pPr marL="342900" indent="-342900">
              <a:lnSpc>
                <a:spcPct val="80000"/>
              </a:lnSpc>
              <a:spcBef>
                <a:spcPct val="20000"/>
              </a:spcBef>
            </a:pPr>
            <a:r>
              <a:rPr lang="en-US" sz="1000" dirty="0"/>
              <a:t>- </a:t>
            </a:r>
            <a:r>
              <a:rPr lang="en-US" sz="1000" dirty="0" err="1"/>
              <a:t>Mesozooplankton</a:t>
            </a:r>
            <a:r>
              <a:rPr lang="en-US" sz="1000" dirty="0"/>
              <a:t> (.2-20mm): copepods, etc.</a:t>
            </a:r>
          </a:p>
          <a:p>
            <a:pPr marL="342900" indent="-342900">
              <a:lnSpc>
                <a:spcPct val="80000"/>
              </a:lnSpc>
              <a:spcBef>
                <a:spcPct val="20000"/>
              </a:spcBef>
            </a:pPr>
            <a:endParaRPr lang="en-US" sz="800" dirty="0"/>
          </a:p>
          <a:p>
            <a:pPr marL="342900" indent="-342900">
              <a:lnSpc>
                <a:spcPct val="80000"/>
              </a:lnSpc>
              <a:spcBef>
                <a:spcPct val="20000"/>
              </a:spcBef>
            </a:pPr>
            <a:r>
              <a:rPr lang="en-US" sz="1200" b="1" dirty="0"/>
              <a:t>Detritus</a:t>
            </a:r>
          </a:p>
          <a:p>
            <a:pPr marL="342900" indent="-342900">
              <a:lnSpc>
                <a:spcPct val="80000"/>
              </a:lnSpc>
              <a:spcBef>
                <a:spcPct val="20000"/>
              </a:spcBef>
            </a:pPr>
            <a:r>
              <a:rPr lang="en-US" sz="1000" dirty="0"/>
              <a:t>- Carrion</a:t>
            </a:r>
          </a:p>
          <a:p>
            <a:pPr marL="342900" indent="-342900">
              <a:lnSpc>
                <a:spcPct val="80000"/>
              </a:lnSpc>
              <a:spcBef>
                <a:spcPct val="20000"/>
              </a:spcBef>
            </a:pPr>
            <a:r>
              <a:rPr lang="en-US" sz="1000" dirty="0"/>
              <a:t>- Carrion (sediment)</a:t>
            </a:r>
          </a:p>
          <a:p>
            <a:pPr marL="342900" indent="-342900">
              <a:lnSpc>
                <a:spcPct val="80000"/>
              </a:lnSpc>
              <a:spcBef>
                <a:spcPct val="20000"/>
              </a:spcBef>
            </a:pPr>
            <a:r>
              <a:rPr lang="en-US" sz="1000" dirty="0"/>
              <a:t>- Labile </a:t>
            </a:r>
          </a:p>
          <a:p>
            <a:pPr marL="342900" indent="-342900">
              <a:lnSpc>
                <a:spcPct val="80000"/>
              </a:lnSpc>
              <a:spcBef>
                <a:spcPct val="20000"/>
              </a:spcBef>
            </a:pPr>
            <a:r>
              <a:rPr lang="en-US" sz="1000" dirty="0"/>
              <a:t>- Labile (sediment)</a:t>
            </a:r>
          </a:p>
          <a:p>
            <a:pPr marL="342900" indent="-342900">
              <a:lnSpc>
                <a:spcPct val="80000"/>
              </a:lnSpc>
              <a:spcBef>
                <a:spcPct val="20000"/>
              </a:spcBef>
            </a:pPr>
            <a:r>
              <a:rPr lang="en-US" sz="1000" dirty="0"/>
              <a:t>- Refractory</a:t>
            </a:r>
          </a:p>
          <a:p>
            <a:pPr marL="342900" indent="-342900">
              <a:lnSpc>
                <a:spcPct val="80000"/>
              </a:lnSpc>
              <a:spcBef>
                <a:spcPct val="20000"/>
              </a:spcBef>
            </a:pPr>
            <a:r>
              <a:rPr lang="en-US" sz="1000" dirty="0"/>
              <a:t>- Refractory (sediment)</a:t>
            </a:r>
          </a:p>
          <a:p>
            <a:pPr marL="342900" indent="-342900">
              <a:lnSpc>
                <a:spcPct val="80000"/>
              </a:lnSpc>
              <a:spcBef>
                <a:spcPct val="20000"/>
              </a:spcBef>
            </a:pPr>
            <a:endParaRPr lang="en-US" sz="800" dirty="0"/>
          </a:p>
          <a:p>
            <a:pPr marL="342900" indent="-342900">
              <a:lnSpc>
                <a:spcPct val="80000"/>
              </a:lnSpc>
              <a:spcBef>
                <a:spcPct val="20000"/>
              </a:spcBef>
            </a:pPr>
            <a:r>
              <a:rPr lang="en-US" sz="1200" b="1" dirty="0"/>
              <a:t>Bacteria</a:t>
            </a:r>
            <a:r>
              <a:rPr lang="en-US" sz="1200" dirty="0"/>
              <a:t> </a:t>
            </a:r>
            <a:r>
              <a:rPr lang="en-US" sz="900" dirty="0"/>
              <a:t>(.2-2 um  [.002 mm] - feed </a:t>
            </a:r>
            <a:r>
              <a:rPr lang="en-US" sz="900" dirty="0" err="1"/>
              <a:t>microzooplankton</a:t>
            </a:r>
            <a:r>
              <a:rPr lang="en-US" sz="900" dirty="0"/>
              <a:t> food chain)</a:t>
            </a:r>
          </a:p>
          <a:p>
            <a:pPr marL="342900" indent="-342900">
              <a:lnSpc>
                <a:spcPct val="80000"/>
              </a:lnSpc>
              <a:spcBef>
                <a:spcPct val="20000"/>
              </a:spcBef>
            </a:pPr>
            <a:r>
              <a:rPr lang="en-US" sz="1000" dirty="0"/>
              <a:t>- Benthic Bacteria (sediment)</a:t>
            </a:r>
          </a:p>
          <a:p>
            <a:pPr marL="342900" indent="-342900">
              <a:lnSpc>
                <a:spcPct val="80000"/>
              </a:lnSpc>
              <a:spcBef>
                <a:spcPct val="20000"/>
              </a:spcBef>
            </a:pPr>
            <a:r>
              <a:rPr lang="en-US" sz="1000" dirty="0"/>
              <a:t>- Pelagic Bacteria: (free-living)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7868"/>
            <a:ext cx="9144000" cy="584775"/>
          </a:xfrm>
          <a:prstGeom prst="rect">
            <a:avLst/>
          </a:prstGeom>
          <a:noFill/>
        </p:spPr>
        <p:txBody>
          <a:bodyPr wrap="square" rtlCol="0">
            <a:spAutoFit/>
          </a:bodyPr>
          <a:lstStyle/>
          <a:p>
            <a:pPr algn="ctr"/>
            <a:r>
              <a:rPr lang="en-US" sz="3200" dirty="0" smtClean="0">
                <a:solidFill>
                  <a:srgbClr val="333399"/>
                </a:solidFill>
                <a:effectLst>
                  <a:outerShdw blurRad="38100" dist="38100" dir="2700000" algn="tl">
                    <a:srgbClr val="000000">
                      <a:alpha val="43137"/>
                    </a:srgbClr>
                  </a:outerShdw>
                </a:effectLst>
              </a:rPr>
              <a:t>Marsh Modeled in CAM</a:t>
            </a:r>
            <a:endParaRPr lang="en-US" sz="3200" dirty="0">
              <a:solidFill>
                <a:srgbClr val="333399"/>
              </a:solidFill>
              <a:effectLst>
                <a:outerShdw blurRad="38100" dist="38100" dir="2700000" algn="tl">
                  <a:srgbClr val="000000">
                    <a:alpha val="43137"/>
                  </a:srgbClr>
                </a:outerShdw>
              </a:effectLst>
            </a:endParaRPr>
          </a:p>
        </p:txBody>
      </p:sp>
      <p:pic>
        <p:nvPicPr>
          <p:cNvPr id="7" name="Picture 2" descr="C:\Users\Tom\Documents\_NCBO\_Atlantis\_CAM_Presentations_PR\images\SAV\SAV_Becky\sav2000_Map_nokey.jpg"/>
          <p:cNvPicPr>
            <a:picLocks noChangeAspect="1" noChangeArrowheads="1"/>
          </p:cNvPicPr>
          <p:nvPr/>
        </p:nvPicPr>
        <p:blipFill>
          <a:blip r:embed="rId2" cstate="print"/>
          <a:srcRect/>
          <a:stretch>
            <a:fillRect/>
          </a:stretch>
        </p:blipFill>
        <p:spPr bwMode="auto">
          <a:xfrm>
            <a:off x="838200" y="1069975"/>
            <a:ext cx="3651250" cy="5407025"/>
          </a:xfrm>
          <a:prstGeom prst="rect">
            <a:avLst/>
          </a:prstGeom>
          <a:noFill/>
        </p:spPr>
      </p:pic>
      <p:pic>
        <p:nvPicPr>
          <p:cNvPr id="8" name="Picture 3" descr="C:\Users\Tom\Documents\_NCBO\_Atlantis\_CAM_Presentations_PR\images\SAV\SAV_Becky\cam_sav2000_CAMbox_nokey.tif"/>
          <p:cNvPicPr>
            <a:picLocks noChangeAspect="1" noChangeArrowheads="1"/>
          </p:cNvPicPr>
          <p:nvPr/>
        </p:nvPicPr>
        <p:blipFill>
          <a:blip r:embed="rId3" cstate="print"/>
          <a:srcRect/>
          <a:stretch>
            <a:fillRect/>
          </a:stretch>
        </p:blipFill>
        <p:spPr bwMode="auto">
          <a:xfrm>
            <a:off x="4718050" y="938213"/>
            <a:ext cx="3584575" cy="5389562"/>
          </a:xfrm>
          <a:prstGeom prst="rect">
            <a:avLst/>
          </a:prstGeom>
          <a:noFill/>
        </p:spPr>
      </p:pic>
      <p:sp>
        <p:nvSpPr>
          <p:cNvPr id="5" name="Slide Number Placeholder 4"/>
          <p:cNvSpPr>
            <a:spLocks noGrp="1"/>
          </p:cNvSpPr>
          <p:nvPr>
            <p:ph type="sldNum" sz="quarter" idx="12"/>
          </p:nvPr>
        </p:nvSpPr>
        <p:spPr/>
        <p:txBody>
          <a:bodyPr/>
          <a:lstStyle/>
          <a:p>
            <a:fld id="{BB5BEE4B-31CD-4C0E-97EB-338B15A4000E}" type="slidenum">
              <a:rPr lang="en-US" smtClean="0"/>
              <a:pPr/>
              <a:t>7</a:t>
            </a:fld>
            <a:endParaRPr lang="en-US"/>
          </a:p>
        </p:txBody>
      </p:sp>
      <p:pic>
        <p:nvPicPr>
          <p:cNvPr id="6" name="Picture 5" descr="Animated oysters"/>
          <p:cNvPicPr>
            <a:picLocks noChangeAspect="1" noChangeArrowheads="1"/>
          </p:cNvPicPr>
          <p:nvPr/>
        </p:nvPicPr>
        <p:blipFill>
          <a:blip r:embed="rId4" cstate="print">
            <a:lum bright="38000" contrast="-44000"/>
            <a:extLst>
              <a:ext uri="{28A0092B-C50C-407E-A947-70E740481C1C}">
                <a14:useLocalDpi xmlns:a14="http://schemas.microsoft.com/office/drawing/2010/main" val="0"/>
              </a:ext>
            </a:extLst>
          </a:blip>
          <a:srcRect r="24712"/>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65088" y="762000"/>
            <a:ext cx="9021762"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defRPr/>
            </a:pPr>
            <a:r>
              <a:rPr lang="en-US" sz="4800" dirty="0">
                <a:solidFill>
                  <a:srgbClr val="333399"/>
                </a:solidFill>
                <a:effectLst>
                  <a:outerShdw blurRad="38100" dist="38100" dir="2700000" algn="tl">
                    <a:srgbClr val="000000">
                      <a:alpha val="43137"/>
                    </a:srgbClr>
                  </a:outerShdw>
                </a:effectLst>
              </a:rPr>
              <a:t>The Chesapeake Atlantis Model</a:t>
            </a:r>
            <a:br>
              <a:rPr lang="en-US" sz="4800" dirty="0">
                <a:solidFill>
                  <a:srgbClr val="333399"/>
                </a:solidFill>
                <a:effectLst>
                  <a:outerShdw blurRad="38100" dist="38100" dir="2700000" algn="tl">
                    <a:srgbClr val="000000">
                      <a:alpha val="43137"/>
                    </a:srgbClr>
                  </a:outerShdw>
                </a:effectLst>
              </a:rPr>
            </a:br>
            <a:endParaRPr lang="en-US" sz="4800" dirty="0">
              <a:solidFill>
                <a:srgbClr val="333399"/>
              </a:solidFill>
              <a:effectLst>
                <a:outerShdw blurRad="38100" dist="38100" dir="2700000" algn="tl">
                  <a:srgbClr val="000000">
                    <a:alpha val="43137"/>
                  </a:srgbClr>
                </a:outerShdw>
              </a:effectLst>
            </a:endParaRPr>
          </a:p>
        </p:txBody>
      </p:sp>
      <p:sp>
        <p:nvSpPr>
          <p:cNvPr id="10" name="Text Box 7"/>
          <p:cNvSpPr txBox="1">
            <a:spLocks noChangeArrowheads="1"/>
          </p:cNvSpPr>
          <p:nvPr/>
        </p:nvSpPr>
        <p:spPr bwMode="auto">
          <a:xfrm>
            <a:off x="1223963" y="2635250"/>
            <a:ext cx="6705600" cy="1107996"/>
          </a:xfrm>
          <a:prstGeom prst="rect">
            <a:avLst/>
          </a:prstGeom>
          <a:noFill/>
          <a:ln>
            <a:noFill/>
          </a:ln>
          <a:effectLst/>
          <a:extLst>
            <a:ext uri="{909E8E84-426E-40DD-AFC4-6F175D3DCCD1}">
              <a14:hiddenFill xmlns:a14="http://schemas.microsoft.com/office/drawing/2010/main">
                <a:solidFill>
                  <a:schemeClr val="bg1">
                    <a:alpha val="16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6600" dirty="0" smtClean="0">
                <a:solidFill>
                  <a:srgbClr val="333399"/>
                </a:solidFill>
                <a:effectLst>
                  <a:outerShdw blurRad="38100" dist="38100" dir="2700000" algn="tl">
                    <a:srgbClr val="000000">
                      <a:alpha val="43137"/>
                    </a:srgbClr>
                  </a:outerShdw>
                </a:effectLst>
                <a:latin typeface="Verdana" pitchFamily="34" charset="0"/>
              </a:rPr>
              <a:t>Application</a:t>
            </a:r>
            <a:endParaRPr lang="en-US" sz="5400" dirty="0">
              <a:solidFill>
                <a:srgbClr val="333399"/>
              </a:solidFill>
              <a:effectLst>
                <a:outerShdw blurRad="38100" dist="38100" dir="2700000" algn="tl">
                  <a:srgbClr val="000000">
                    <a:alpha val="43137"/>
                  </a:srgbClr>
                </a:outerShdw>
              </a:effectLst>
              <a:latin typeface="Verdana"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9562"/>
            <a:ext cx="8229600" cy="808238"/>
          </a:xfrm>
        </p:spPr>
        <p:txBody>
          <a:bodyPr/>
          <a:lstStyle/>
          <a:p>
            <a:r>
              <a:rPr lang="en-US" dirty="0" smtClean="0">
                <a:solidFill>
                  <a:srgbClr val="002060"/>
                </a:solidFill>
                <a:effectLst>
                  <a:outerShdw blurRad="38100" dist="38100" dir="2700000" algn="tl">
                    <a:srgbClr val="000000">
                      <a:alpha val="43137"/>
                    </a:srgbClr>
                  </a:outerShdw>
                </a:effectLst>
              </a:rPr>
              <a:t>Habitat Scenario Assumptions</a:t>
            </a:r>
            <a:endParaRPr lang="en-US" dirty="0">
              <a:solidFill>
                <a:srgbClr val="00206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447800" y="1905000"/>
            <a:ext cx="6248400" cy="3886200"/>
          </a:xfrm>
          <a:solidFill>
            <a:schemeClr val="bg1">
              <a:alpha val="41000"/>
            </a:schemeClr>
          </a:solidFill>
        </p:spPr>
        <p:txBody>
          <a:bodyPr>
            <a:noAutofit/>
          </a:bodyPr>
          <a:lstStyle/>
          <a:p>
            <a:pPr lvl="1">
              <a:spcBef>
                <a:spcPts val="200"/>
              </a:spcBef>
              <a:buFont typeface="Arial" pitchFamily="34" charset="0"/>
              <a:buChar char="•"/>
            </a:pPr>
            <a:r>
              <a:rPr lang="en-US" sz="3200" dirty="0" smtClean="0">
                <a:solidFill>
                  <a:srgbClr val="002060"/>
                </a:solidFill>
              </a:rPr>
              <a:t>50% loss of Marsh </a:t>
            </a:r>
          </a:p>
          <a:p>
            <a:pPr lvl="1">
              <a:spcBef>
                <a:spcPts val="200"/>
              </a:spcBef>
              <a:buNone/>
            </a:pPr>
            <a:r>
              <a:rPr lang="en-US" dirty="0" smtClean="0">
                <a:solidFill>
                  <a:srgbClr val="002060"/>
                </a:solidFill>
              </a:rPr>
              <a:t>    (area &amp; biomass)</a:t>
            </a:r>
          </a:p>
          <a:p>
            <a:pPr lvl="2" indent="-400050">
              <a:buNone/>
            </a:pPr>
            <a:r>
              <a:rPr lang="en-US" sz="2800" dirty="0" smtClean="0">
                <a:solidFill>
                  <a:srgbClr val="002060"/>
                </a:solidFill>
              </a:rPr>
              <a:t>Due to multiple, interacting factors:</a:t>
            </a:r>
          </a:p>
          <a:p>
            <a:pPr lvl="3">
              <a:buSzPct val="60000"/>
              <a:buFont typeface="Courier New" pitchFamily="49" charset="0"/>
              <a:buChar char="o"/>
            </a:pPr>
            <a:r>
              <a:rPr lang="en-US" sz="2800" dirty="0" smtClean="0">
                <a:solidFill>
                  <a:srgbClr val="002060"/>
                </a:solidFill>
              </a:rPr>
              <a:t> shoreline armoring</a:t>
            </a:r>
          </a:p>
          <a:p>
            <a:pPr lvl="3">
              <a:buSzPct val="60000"/>
              <a:buFont typeface="Courier New" pitchFamily="49" charset="0"/>
              <a:buChar char="o"/>
            </a:pPr>
            <a:r>
              <a:rPr lang="en-US" sz="2800" dirty="0" smtClean="0">
                <a:solidFill>
                  <a:srgbClr val="002060"/>
                </a:solidFill>
              </a:rPr>
              <a:t> subsidence</a:t>
            </a:r>
          </a:p>
          <a:p>
            <a:pPr lvl="3">
              <a:buSzPct val="60000"/>
              <a:buFont typeface="Courier New" pitchFamily="49" charset="0"/>
              <a:buChar char="o"/>
            </a:pPr>
            <a:r>
              <a:rPr lang="en-US" sz="2800" dirty="0" smtClean="0">
                <a:solidFill>
                  <a:srgbClr val="002060"/>
                </a:solidFill>
              </a:rPr>
              <a:t> sea level rise</a:t>
            </a:r>
          </a:p>
          <a:p>
            <a:pPr lvl="1">
              <a:spcAft>
                <a:spcPts val="1200"/>
              </a:spcAft>
              <a:buFont typeface="Arial" pitchFamily="34" charset="0"/>
              <a:buChar char="•"/>
            </a:pPr>
            <a:r>
              <a:rPr lang="en-US" sz="3200" dirty="0" smtClean="0">
                <a:solidFill>
                  <a:srgbClr val="002060"/>
                </a:solidFill>
              </a:rPr>
              <a:t>50% loss of Seagrass</a:t>
            </a:r>
          </a:p>
        </p:txBody>
      </p:sp>
      <p:sp>
        <p:nvSpPr>
          <p:cNvPr id="4" name="Slide Number Placeholder 3"/>
          <p:cNvSpPr>
            <a:spLocks noGrp="1"/>
          </p:cNvSpPr>
          <p:nvPr>
            <p:ph type="sldNum" sz="quarter" idx="12"/>
          </p:nvPr>
        </p:nvSpPr>
        <p:spPr/>
        <p:txBody>
          <a:bodyPr/>
          <a:lstStyle/>
          <a:p>
            <a:fld id="{BB5BEE4B-31CD-4C0E-97EB-338B15A4000E}" type="slidenum">
              <a:rPr lang="en-US" smtClean="0">
                <a:solidFill>
                  <a:srgbClr val="002060"/>
                </a:solidFill>
              </a:rPr>
              <a:pPr/>
              <a:t>8</a:t>
            </a:fld>
            <a:endParaRPr lang="en-US">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5BEE4B-31CD-4C0E-97EB-338B15A4000E}" type="slidenum">
              <a:rPr lang="en-US" smtClean="0"/>
              <a:pPr/>
              <a:t>9</a:t>
            </a:fld>
            <a:endParaRPr lang="en-US"/>
          </a:p>
        </p:txBody>
      </p:sp>
      <p:sp>
        <p:nvSpPr>
          <p:cNvPr id="5" name="Title 1"/>
          <p:cNvSpPr txBox="1">
            <a:spLocks/>
          </p:cNvSpPr>
          <p:nvPr/>
        </p:nvSpPr>
        <p:spPr>
          <a:xfrm>
            <a:off x="457200" y="639562"/>
            <a:ext cx="8229600" cy="80823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mj-lt"/>
                <a:ea typeface="+mj-ea"/>
                <a:cs typeface="+mj-cs"/>
              </a:rPr>
              <a:t>Water Column</a:t>
            </a:r>
            <a:r>
              <a:rPr kumimoji="0" lang="en-US" sz="4000" b="0" i="0" u="none" strike="noStrike" kern="1200" cap="none" spc="0" normalizeH="0" noProof="0" dirty="0" smtClean="0">
                <a:ln>
                  <a:noFill/>
                </a:ln>
                <a:solidFill>
                  <a:srgbClr val="002060"/>
                </a:solidFill>
                <a:effectLst>
                  <a:outerShdw blurRad="38100" dist="38100" dir="2700000" algn="tl">
                    <a:srgbClr val="000000">
                      <a:alpha val="43137"/>
                    </a:srgbClr>
                  </a:outerShdw>
                </a:effectLst>
                <a:uLnTx/>
                <a:uFillTx/>
                <a:latin typeface="+mj-lt"/>
                <a:ea typeface="+mj-ea"/>
                <a:cs typeface="+mj-cs"/>
              </a:rPr>
              <a:t> Habitat </a:t>
            </a:r>
            <a:r>
              <a:rPr kumimoji="0" lang="en-US" sz="40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mj-lt"/>
                <a:ea typeface="+mj-ea"/>
                <a:cs typeface="+mj-cs"/>
              </a:rPr>
              <a:t>Assumptions</a:t>
            </a:r>
            <a:endParaRPr kumimoji="0" lang="en-US"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endParaRPr>
          </a:p>
        </p:txBody>
      </p:sp>
      <p:sp>
        <p:nvSpPr>
          <p:cNvPr id="6" name="Content Placeholder 2"/>
          <p:cNvSpPr txBox="1">
            <a:spLocks/>
          </p:cNvSpPr>
          <p:nvPr/>
        </p:nvSpPr>
        <p:spPr>
          <a:xfrm>
            <a:off x="381000" y="1676400"/>
            <a:ext cx="8305800" cy="4343400"/>
          </a:xfrm>
          <a:prstGeom prst="rect">
            <a:avLst/>
          </a:prstGeom>
          <a:solidFill>
            <a:schemeClr val="bg1">
              <a:alpha val="41000"/>
            </a:schemeClr>
          </a:solidFill>
        </p:spPr>
        <p:txBody>
          <a:bodyPr>
            <a:noAutofit/>
          </a:bodyPr>
          <a:lstStyle/>
          <a:p>
            <a:pPr marL="742950" marR="0" lvl="1" indent="-285750" algn="l"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smtClean="0">
                <a:ln>
                  <a:noFill/>
                </a:ln>
                <a:solidFill>
                  <a:srgbClr val="002060"/>
                </a:solidFill>
                <a:effectLst/>
                <a:uLnTx/>
                <a:uFillTx/>
                <a:latin typeface="+mn-lt"/>
                <a:ea typeface="+mn-ea"/>
                <a:cs typeface="+mn-cs"/>
              </a:rPr>
              <a:t>“TMDL” = Total Maximum</a:t>
            </a:r>
            <a:r>
              <a:rPr kumimoji="0" lang="en-US" sz="2800" b="0" i="0" u="none" strike="noStrike" kern="1200" cap="none" spc="0" normalizeH="0" noProof="0" dirty="0" smtClean="0">
                <a:ln>
                  <a:noFill/>
                </a:ln>
                <a:solidFill>
                  <a:srgbClr val="002060"/>
                </a:solidFill>
                <a:effectLst/>
                <a:uLnTx/>
                <a:uFillTx/>
                <a:latin typeface="+mn-lt"/>
                <a:ea typeface="+mn-ea"/>
                <a:cs typeface="+mn-cs"/>
              </a:rPr>
              <a:t> Daily Loads of Nitrogen &amp; turbidity – full attainment: </a:t>
            </a:r>
          </a:p>
          <a:p>
            <a:pPr marL="742950" marR="0" lvl="1" indent="-285750" algn="l" defTabSz="914400" rtl="0" eaLnBrk="1" fontAlgn="auto" latinLnBrk="0" hangingPunct="1">
              <a:lnSpc>
                <a:spcPct val="100000"/>
              </a:lnSpc>
              <a:spcBef>
                <a:spcPct val="20000"/>
              </a:spcBef>
              <a:spcAft>
                <a:spcPts val="0"/>
              </a:spcAft>
              <a:buClrTx/>
              <a:buSzTx/>
              <a:tabLst/>
              <a:defRPr/>
            </a:pPr>
            <a:endParaRPr kumimoji="0" lang="en-US" sz="1400" b="0" i="0" u="none" strike="noStrike" kern="1200" cap="none" spc="0" normalizeH="0" baseline="0" noProof="0" dirty="0" smtClean="0">
              <a:ln>
                <a:noFill/>
              </a:ln>
              <a:solidFill>
                <a:srgbClr val="002060"/>
              </a:solidFill>
              <a:effectLst/>
              <a:uLnTx/>
              <a:uFillTx/>
              <a:latin typeface="+mn-lt"/>
              <a:ea typeface="+mn-ea"/>
              <a:cs typeface="+mn-cs"/>
            </a:endParaRPr>
          </a:p>
          <a:p>
            <a:pPr marL="1485900" marR="0" lvl="1" indent="-285750" algn="l" defTabSz="914400" rtl="0" eaLnBrk="1" fontAlgn="auto" latinLnBrk="0" hangingPunct="1">
              <a:lnSpc>
                <a:spcPct val="100000"/>
              </a:lnSpc>
              <a:spcAft>
                <a:spcPts val="1200"/>
              </a:spcAft>
              <a:buClrTx/>
              <a:buSzTx/>
              <a:buFont typeface="Arial" pitchFamily="34" charset="0"/>
              <a:buChar char="•"/>
              <a:tabLst/>
              <a:defRPr/>
            </a:pPr>
            <a:r>
              <a:rPr kumimoji="0" lang="en-US" sz="2800" b="0" i="0" u="none" strike="noStrike" kern="1200" cap="none" spc="0" normalizeH="0" baseline="0" noProof="0" dirty="0" smtClean="0">
                <a:ln>
                  <a:noFill/>
                </a:ln>
                <a:solidFill>
                  <a:srgbClr val="002060"/>
                </a:solidFill>
                <a:effectLst/>
                <a:uLnTx/>
                <a:uFillTx/>
                <a:latin typeface="+mn-lt"/>
                <a:ea typeface="+mn-ea"/>
                <a:cs typeface="+mn-cs"/>
              </a:rPr>
              <a:t>Nitrogen</a:t>
            </a:r>
          </a:p>
          <a:p>
            <a:pPr marL="1485900" lvl="2" indent="-285750">
              <a:spcAft>
                <a:spcPts val="1200"/>
              </a:spcAft>
            </a:pPr>
            <a:r>
              <a:rPr lang="en-US" sz="2800" dirty="0" smtClean="0">
                <a:solidFill>
                  <a:srgbClr val="002060"/>
                </a:solidFill>
              </a:rPr>
              <a:t>	 -</a:t>
            </a:r>
            <a:r>
              <a:rPr kumimoji="0" lang="en-US" sz="2800" b="0" i="0" u="none" strike="noStrike" kern="1200" cap="none" spc="0" normalizeH="0" baseline="0" noProof="0" dirty="0" smtClean="0">
                <a:ln>
                  <a:noFill/>
                </a:ln>
                <a:solidFill>
                  <a:srgbClr val="002060"/>
                </a:solidFill>
                <a:effectLst/>
                <a:uLnTx/>
                <a:uFillTx/>
                <a:latin typeface="+mn-lt"/>
                <a:ea typeface="+mn-ea"/>
                <a:cs typeface="+mn-cs"/>
              </a:rPr>
              <a:t> 25% reduction</a:t>
            </a:r>
          </a:p>
          <a:p>
            <a:pPr marL="1485900" marR="0" lvl="1" indent="-285750" algn="l" defTabSz="914400" rtl="0" eaLnBrk="1" fontAlgn="auto" latinLnBrk="0" hangingPunct="1">
              <a:lnSpc>
                <a:spcPct val="100000"/>
              </a:lnSpc>
              <a:spcAft>
                <a:spcPts val="1200"/>
              </a:spcAft>
              <a:buClrTx/>
              <a:buSzTx/>
              <a:buFont typeface="Arial" pitchFamily="34" charset="0"/>
              <a:buChar char="•"/>
              <a:tabLst/>
              <a:defRPr/>
            </a:pPr>
            <a:r>
              <a:rPr kumimoji="0" lang="en-US" sz="2800" b="0" i="0" u="none" strike="noStrike" kern="1200" cap="none" spc="0" normalizeH="0" baseline="0" noProof="0" dirty="0" smtClean="0">
                <a:ln>
                  <a:noFill/>
                </a:ln>
                <a:solidFill>
                  <a:srgbClr val="002060"/>
                </a:solidFill>
                <a:effectLst/>
                <a:uLnTx/>
                <a:uFillTx/>
                <a:latin typeface="+mn-lt"/>
                <a:ea typeface="+mn-ea"/>
                <a:cs typeface="+mn-cs"/>
              </a:rPr>
              <a:t>Turbidity (total suspended</a:t>
            </a:r>
            <a:r>
              <a:rPr kumimoji="0" lang="en-US" sz="2800" b="0" i="0" u="none" strike="noStrike" kern="1200" cap="none" spc="0" normalizeH="0" noProof="0" dirty="0" smtClean="0">
                <a:ln>
                  <a:noFill/>
                </a:ln>
                <a:solidFill>
                  <a:srgbClr val="002060"/>
                </a:solidFill>
                <a:effectLst/>
                <a:uLnTx/>
                <a:uFillTx/>
                <a:latin typeface="+mn-lt"/>
                <a:ea typeface="+mn-ea"/>
                <a:cs typeface="+mn-cs"/>
              </a:rPr>
              <a:t> solids) </a:t>
            </a:r>
            <a:endParaRPr kumimoji="0" lang="en-US" sz="2800" b="0" i="0" u="none" strike="noStrike" kern="1200" cap="none" spc="0" normalizeH="0" baseline="0" noProof="0" dirty="0" smtClean="0">
              <a:ln>
                <a:noFill/>
              </a:ln>
              <a:solidFill>
                <a:srgbClr val="002060"/>
              </a:solidFill>
              <a:effectLst/>
              <a:uLnTx/>
              <a:uFillTx/>
              <a:latin typeface="+mn-lt"/>
              <a:ea typeface="+mn-ea"/>
              <a:cs typeface="+mn-cs"/>
            </a:endParaRPr>
          </a:p>
          <a:p>
            <a:pPr marL="1485900" marR="0" lvl="1" indent="-285750" algn="l" defTabSz="914400" rtl="0" eaLnBrk="1" fontAlgn="auto" latinLnBrk="0" hangingPunct="1">
              <a:lnSpc>
                <a:spcPct val="100000"/>
              </a:lnSpc>
              <a:spcAft>
                <a:spcPts val="1200"/>
              </a:spcAft>
              <a:buClrTx/>
              <a:buSzTx/>
              <a:tabLst/>
              <a:defRPr/>
            </a:pPr>
            <a:r>
              <a:rPr lang="en-US" sz="2800" noProof="0" dirty="0" smtClean="0">
                <a:solidFill>
                  <a:srgbClr val="002060"/>
                </a:solidFill>
              </a:rPr>
              <a:t>     - 20% reduction</a:t>
            </a:r>
            <a:endParaRPr kumimoji="0" lang="en-US" sz="2800" b="0" i="0" u="none" strike="noStrike" kern="1200" cap="none" spc="0" normalizeH="0" baseline="0" noProof="0" dirty="0" smtClean="0">
              <a:ln>
                <a:noFill/>
              </a:ln>
              <a:solidFill>
                <a:srgbClr val="00206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D98F0E8C-0154-4AE3-974C-BEA0512866CE}">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14992</TotalTime>
  <Words>1900</Words>
  <Application>Microsoft Office PowerPoint</Application>
  <PresentationFormat>On-screen Show (4:3)</PresentationFormat>
  <Paragraphs>455</Paragraphs>
  <Slides>24</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Blackadder ITC</vt:lpstr>
      <vt:lpstr>Calibri</vt:lpstr>
      <vt:lpstr>Cambria</vt:lpstr>
      <vt:lpstr>Comic Sans MS</vt:lpstr>
      <vt:lpstr>Courier New</vt:lpstr>
      <vt:lpstr>Lucida Sans</vt:lpstr>
      <vt:lpstr>Verdana</vt:lpstr>
      <vt:lpstr>Wingdings</vt:lpstr>
      <vt:lpstr>Office Theme</vt:lpstr>
      <vt:lpstr>Chesapeake Atlantis Model Predicting the Cumulative Effects of  Multiple Simultaneous Stressors</vt:lpstr>
      <vt:lpstr>PowerPoint Presentation</vt:lpstr>
      <vt:lpstr>PowerPoint Presentation</vt:lpstr>
      <vt:lpstr>PowerPoint Presentation</vt:lpstr>
      <vt:lpstr>PowerPoint Presentation</vt:lpstr>
      <vt:lpstr>PowerPoint Presentation</vt:lpstr>
      <vt:lpstr>PowerPoint Presentation</vt:lpstr>
      <vt:lpstr>Habitat Scenario Assumptions</vt:lpstr>
      <vt:lpstr>PowerPoint Presentation</vt:lpstr>
      <vt:lpstr>Climate Change Assumptions </vt:lpstr>
      <vt:lpstr>PowerPoint Presentation</vt:lpstr>
      <vt:lpstr>PowerPoint Presentation</vt:lpstr>
      <vt:lpstr>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T.F.Ihde</dc:creator>
  <cp:lastModifiedBy>Runion, Kyle</cp:lastModifiedBy>
  <cp:revision>143</cp:revision>
  <dcterms:created xsi:type="dcterms:W3CDTF">2015-05-18T20:26:26Z</dcterms:created>
  <dcterms:modified xsi:type="dcterms:W3CDTF">2015-10-14T11:48:49Z</dcterms:modified>
</cp:coreProperties>
</file>