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2"/>
    <p:sldMasterId id="2147483659" r:id="rId3"/>
    <p:sldMasterId id="2147483664" r:id="rId4"/>
    <p:sldMasterId id="2147483749" r:id="rId5"/>
  </p:sldMasterIdLst>
  <p:notesMasterIdLst>
    <p:notesMasterId r:id="rId33"/>
  </p:notesMasterIdLst>
  <p:handoutMasterIdLst>
    <p:handoutMasterId r:id="rId34"/>
  </p:handoutMasterIdLst>
  <p:sldIdLst>
    <p:sldId id="294" r:id="rId6"/>
    <p:sldId id="301" r:id="rId7"/>
    <p:sldId id="295" r:id="rId8"/>
    <p:sldId id="296" r:id="rId9"/>
    <p:sldId id="257" r:id="rId10"/>
    <p:sldId id="258" r:id="rId11"/>
    <p:sldId id="306" r:id="rId12"/>
    <p:sldId id="262" r:id="rId13"/>
    <p:sldId id="264" r:id="rId14"/>
    <p:sldId id="266" r:id="rId15"/>
    <p:sldId id="268" r:id="rId16"/>
    <p:sldId id="272" r:id="rId17"/>
    <p:sldId id="274" r:id="rId18"/>
    <p:sldId id="276" r:id="rId19"/>
    <p:sldId id="278" r:id="rId20"/>
    <p:sldId id="270" r:id="rId21"/>
    <p:sldId id="289" r:id="rId22"/>
    <p:sldId id="300" r:id="rId23"/>
    <p:sldId id="284" r:id="rId24"/>
    <p:sldId id="299" r:id="rId25"/>
    <p:sldId id="307" r:id="rId26"/>
    <p:sldId id="288" r:id="rId27"/>
    <p:sldId id="287" r:id="rId28"/>
    <p:sldId id="286" r:id="rId29"/>
    <p:sldId id="302" r:id="rId30"/>
    <p:sldId id="290" r:id="rId31"/>
    <p:sldId id="292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0D4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56" autoAdjust="0"/>
  </p:normalViewPr>
  <p:slideViewPr>
    <p:cSldViewPr snapToGrid="0" snapToObjects="1">
      <p:cViewPr varScale="1">
        <p:scale>
          <a:sx n="82" d="100"/>
          <a:sy n="82" d="100"/>
        </p:scale>
        <p:origin x="1056" y="90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CStaffers\Desktop\Diversity%20Workgroup\Demographic%20information%20vs%20CBP%20profile%20data%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CBP Leadership</a:t>
            </a:r>
            <a:r>
              <a:rPr lang="en-US" sz="2400" b="1" baseline="0" dirty="0"/>
              <a:t> vs. Non-Leadership Staff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Sheet1!$C$111</c:f>
              <c:strCache>
                <c:ptCount val="1"/>
                <c:pt idx="0">
                  <c:v>Non-Leadership Positions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Sheet1!$B$112:$B$113</c:f>
              <c:strCache>
                <c:ptCount val="2"/>
                <c:pt idx="0">
                  <c:v>White/Caucasion</c:v>
                </c:pt>
                <c:pt idx="1">
                  <c:v>Non-white Ethnic Groups </c:v>
                </c:pt>
              </c:strCache>
            </c:strRef>
          </c:cat>
          <c:val>
            <c:numRef>
              <c:f>Sheet1!$C$112:$C$113</c:f>
              <c:numCache>
                <c:formatCode>General</c:formatCode>
                <c:ptCount val="2"/>
                <c:pt idx="0">
                  <c:v>214</c:v>
                </c:pt>
                <c:pt idx="1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27-405E-B094-268BF4049BCF}"/>
            </c:ext>
          </c:extLst>
        </c:ser>
        <c:ser>
          <c:idx val="1"/>
          <c:order val="1"/>
          <c:tx>
            <c:strRef>
              <c:f>Sheet1!$D$111</c:f>
              <c:strCache>
                <c:ptCount val="1"/>
                <c:pt idx="0">
                  <c:v>Leadership Positions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Sheet1!$B$112:$B$113</c:f>
              <c:strCache>
                <c:ptCount val="2"/>
                <c:pt idx="0">
                  <c:v>White/Caucasion</c:v>
                </c:pt>
                <c:pt idx="1">
                  <c:v>Non-white Ethnic Groups </c:v>
                </c:pt>
              </c:strCache>
            </c:strRef>
          </c:cat>
          <c:val>
            <c:numRef>
              <c:f>Sheet1!$D$112:$D$113</c:f>
              <c:numCache>
                <c:formatCode>General</c:formatCode>
                <c:ptCount val="2"/>
                <c:pt idx="0">
                  <c:v>100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27-405E-B094-268BF4049B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55540664"/>
        <c:axId val="355541448"/>
      </c:barChart>
      <c:catAx>
        <c:axId val="3555406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u="sng" dirty="0"/>
                  <a:t>Ethnic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541448"/>
        <c:crosses val="autoZero"/>
        <c:auto val="1"/>
        <c:lblAlgn val="ctr"/>
        <c:lblOffset val="100"/>
        <c:noMultiLvlLbl val="0"/>
      </c:catAx>
      <c:valAx>
        <c:axId val="355541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u="sng" dirty="0"/>
                  <a:t>Survey</a:t>
                </a:r>
                <a:r>
                  <a:rPr lang="en-US" sz="1400" b="1" u="sng" baseline="0" dirty="0"/>
                  <a:t> Respondents</a:t>
                </a:r>
                <a:endParaRPr lang="en-US" sz="1400" b="1" u="sng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540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B418E-7087-4332-AF85-C64F93C870AE}" type="doc">
      <dgm:prSet loTypeId="urn:microsoft.com/office/officeart/2011/layout/Circle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C749385-6F2E-469F-AC15-12A108DB881E}">
      <dgm:prSet phldrT="[Text]"/>
      <dgm:spPr/>
      <dgm:t>
        <a:bodyPr/>
        <a:lstStyle/>
        <a:p>
          <a:r>
            <a:rPr lang="en-US" b="1" dirty="0"/>
            <a:t>May</a:t>
          </a:r>
          <a:r>
            <a:rPr lang="en-US" dirty="0"/>
            <a:t>: Develop simple survey monkey instrument</a:t>
          </a:r>
        </a:p>
      </dgm:t>
    </dgm:pt>
    <dgm:pt modelId="{3258E313-8B47-43BE-96B9-85E6A7FB5F00}" type="parTrans" cxnId="{47327B41-E5F2-4102-9D04-71982382EBEA}">
      <dgm:prSet/>
      <dgm:spPr/>
      <dgm:t>
        <a:bodyPr/>
        <a:lstStyle/>
        <a:p>
          <a:endParaRPr lang="en-US"/>
        </a:p>
      </dgm:t>
    </dgm:pt>
    <dgm:pt modelId="{9DFB1A41-3F50-456C-9CF4-8D4933DD4DF8}" type="sibTrans" cxnId="{47327B41-E5F2-4102-9D04-71982382EBEA}">
      <dgm:prSet/>
      <dgm:spPr/>
      <dgm:t>
        <a:bodyPr/>
        <a:lstStyle/>
        <a:p>
          <a:endParaRPr lang="en-US"/>
        </a:p>
      </dgm:t>
    </dgm:pt>
    <dgm:pt modelId="{4051D330-D265-4CDF-8174-48231DD3AA17}">
      <dgm:prSet phldrT="[Text]"/>
      <dgm:spPr/>
      <dgm:t>
        <a:bodyPr/>
        <a:lstStyle/>
        <a:p>
          <a:r>
            <a:rPr lang="en-US" b="1" dirty="0"/>
            <a:t>Mid July</a:t>
          </a:r>
          <a:r>
            <a:rPr lang="en-US" dirty="0"/>
            <a:t>: Follow-up emails from CBP leadership</a:t>
          </a:r>
        </a:p>
      </dgm:t>
    </dgm:pt>
    <dgm:pt modelId="{2ABAAFA3-A635-4CC4-A528-1D8497B2D51D}" type="parTrans" cxnId="{5D9543FA-376F-485B-9F02-B3F0C768EF24}">
      <dgm:prSet/>
      <dgm:spPr/>
      <dgm:t>
        <a:bodyPr/>
        <a:lstStyle/>
        <a:p>
          <a:endParaRPr lang="en-US"/>
        </a:p>
      </dgm:t>
    </dgm:pt>
    <dgm:pt modelId="{F53CCB9B-07E4-4F16-8506-6F5D57366D65}" type="sibTrans" cxnId="{5D9543FA-376F-485B-9F02-B3F0C768EF24}">
      <dgm:prSet/>
      <dgm:spPr/>
      <dgm:t>
        <a:bodyPr/>
        <a:lstStyle/>
        <a:p>
          <a:endParaRPr lang="en-US"/>
        </a:p>
      </dgm:t>
    </dgm:pt>
    <dgm:pt modelId="{443B7AB3-C72B-4201-91C1-319D6579FF69}">
      <dgm:prSet phldrT="[Text]"/>
      <dgm:spPr>
        <a:solidFill>
          <a:schemeClr val="tx2">
            <a:lumMod val="10000"/>
            <a:lumOff val="9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/>
            <a:t>Fall 2016 </a:t>
          </a:r>
          <a:r>
            <a:rPr lang="en-US" dirty="0"/>
            <a:t>Post results on CBP website – Press release and web story</a:t>
          </a:r>
        </a:p>
      </dgm:t>
    </dgm:pt>
    <dgm:pt modelId="{5824EF14-AF5A-43C9-A183-DF3A9054641A}" type="parTrans" cxnId="{9C16C447-5895-435F-890B-0DF6C430108A}">
      <dgm:prSet/>
      <dgm:spPr/>
      <dgm:t>
        <a:bodyPr/>
        <a:lstStyle/>
        <a:p>
          <a:endParaRPr lang="en-US"/>
        </a:p>
      </dgm:t>
    </dgm:pt>
    <dgm:pt modelId="{E1AD7CB5-F7D4-4B48-B063-D5C8C36818FA}" type="sibTrans" cxnId="{9C16C447-5895-435F-890B-0DF6C430108A}">
      <dgm:prSet/>
      <dgm:spPr/>
      <dgm:t>
        <a:bodyPr/>
        <a:lstStyle/>
        <a:p>
          <a:endParaRPr lang="en-US"/>
        </a:p>
      </dgm:t>
    </dgm:pt>
    <dgm:pt modelId="{3DD61D3B-1F1D-487E-91C1-0127B0E5FEC4}">
      <dgm:prSet phldrT="[Text]"/>
      <dgm:spPr/>
      <dgm:t>
        <a:bodyPr/>
        <a:lstStyle/>
        <a:p>
          <a:r>
            <a:rPr lang="en-US" b="1" dirty="0"/>
            <a:t>Early June</a:t>
          </a:r>
          <a:r>
            <a:rPr lang="en-US" dirty="0"/>
            <a:t>: Email from Al Todd to CBP membership</a:t>
          </a:r>
        </a:p>
      </dgm:t>
    </dgm:pt>
    <dgm:pt modelId="{5E42A3CB-FDE9-4B3C-9962-6D95D4D16441}" type="parTrans" cxnId="{D572874D-786E-4AC8-800F-12213AFD27C9}">
      <dgm:prSet/>
      <dgm:spPr/>
      <dgm:t>
        <a:bodyPr/>
        <a:lstStyle/>
        <a:p>
          <a:endParaRPr lang="en-US"/>
        </a:p>
      </dgm:t>
    </dgm:pt>
    <dgm:pt modelId="{B8760CA4-9901-4939-876A-F423A17B580F}" type="sibTrans" cxnId="{D572874D-786E-4AC8-800F-12213AFD27C9}">
      <dgm:prSet/>
      <dgm:spPr/>
      <dgm:t>
        <a:bodyPr/>
        <a:lstStyle/>
        <a:p>
          <a:endParaRPr lang="en-US"/>
        </a:p>
      </dgm:t>
    </dgm:pt>
    <dgm:pt modelId="{C3D44505-C80F-442A-9825-A1E846294712}">
      <dgm:prSet phldrT="[Text]"/>
      <dgm:spPr/>
      <dgm:t>
        <a:bodyPr/>
        <a:lstStyle/>
        <a:p>
          <a:r>
            <a:rPr lang="en-US" dirty="0"/>
            <a:t>90 days to complete the profile</a:t>
          </a:r>
        </a:p>
      </dgm:t>
    </dgm:pt>
    <dgm:pt modelId="{58437DF1-8207-457E-B451-80BFD6C188E8}" type="parTrans" cxnId="{AC526A5B-8E36-42E6-805C-83F41797AE51}">
      <dgm:prSet/>
      <dgm:spPr/>
      <dgm:t>
        <a:bodyPr/>
        <a:lstStyle/>
        <a:p>
          <a:endParaRPr lang="en-US"/>
        </a:p>
      </dgm:t>
    </dgm:pt>
    <dgm:pt modelId="{EBF8CB23-F295-419C-89A0-8D1827D87E8D}" type="sibTrans" cxnId="{AC526A5B-8E36-42E6-805C-83F41797AE51}">
      <dgm:prSet/>
      <dgm:spPr/>
      <dgm:t>
        <a:bodyPr/>
        <a:lstStyle/>
        <a:p>
          <a:endParaRPr lang="en-US"/>
        </a:p>
      </dgm:t>
    </dgm:pt>
    <dgm:pt modelId="{B6FED0A8-F499-4359-89DB-CAE7999201A5}">
      <dgm:prSet phldrT="[Text]"/>
      <dgm:spPr/>
      <dgm:t>
        <a:bodyPr/>
        <a:lstStyle/>
        <a:p>
          <a:r>
            <a:rPr lang="en-US" b="1" dirty="0"/>
            <a:t>September 2016</a:t>
          </a:r>
          <a:r>
            <a:rPr lang="en-US" dirty="0"/>
            <a:t>: Present results to Management Board</a:t>
          </a:r>
        </a:p>
      </dgm:t>
    </dgm:pt>
    <dgm:pt modelId="{C92BC077-AE38-41C6-BC33-FC9216B70BC7}" type="parTrans" cxnId="{CB5F00E5-E48C-4026-8D8B-6B9B487A428F}">
      <dgm:prSet/>
      <dgm:spPr/>
      <dgm:t>
        <a:bodyPr/>
        <a:lstStyle/>
        <a:p>
          <a:endParaRPr lang="en-US"/>
        </a:p>
      </dgm:t>
    </dgm:pt>
    <dgm:pt modelId="{6A48AA5F-ADB3-4A96-959B-52EB80414358}" type="sibTrans" cxnId="{CB5F00E5-E48C-4026-8D8B-6B9B487A428F}">
      <dgm:prSet/>
      <dgm:spPr/>
      <dgm:t>
        <a:bodyPr/>
        <a:lstStyle/>
        <a:p>
          <a:endParaRPr lang="en-US"/>
        </a:p>
      </dgm:t>
    </dgm:pt>
    <dgm:pt modelId="{9A0823C3-792B-4757-9AA1-813B9DB711AA}">
      <dgm:prSet/>
      <dgm:spPr/>
      <dgm:t>
        <a:bodyPr/>
        <a:lstStyle/>
        <a:p>
          <a:r>
            <a:rPr lang="en-US" b="1" dirty="0"/>
            <a:t>June 23, 2016</a:t>
          </a:r>
        </a:p>
        <a:p>
          <a:r>
            <a:rPr lang="en-US" b="0" dirty="0"/>
            <a:t>Profile Created via Survey Monkey </a:t>
          </a:r>
        </a:p>
      </dgm:t>
    </dgm:pt>
    <dgm:pt modelId="{81EA073B-C0C4-4288-AC01-6B6951D6DDCD}" type="parTrans" cxnId="{45513548-A48A-48E3-B024-CF24872F1158}">
      <dgm:prSet/>
      <dgm:spPr/>
      <dgm:t>
        <a:bodyPr/>
        <a:lstStyle/>
        <a:p>
          <a:endParaRPr lang="en-US"/>
        </a:p>
      </dgm:t>
    </dgm:pt>
    <dgm:pt modelId="{22898F68-E3C4-45E0-AA84-5717B1B9CE49}" type="sibTrans" cxnId="{45513548-A48A-48E3-B024-CF24872F1158}">
      <dgm:prSet/>
      <dgm:spPr/>
      <dgm:t>
        <a:bodyPr/>
        <a:lstStyle/>
        <a:p>
          <a:endParaRPr lang="en-US"/>
        </a:p>
      </dgm:t>
    </dgm:pt>
    <dgm:pt modelId="{CFC17EA5-E0F3-40C3-A4A1-1F339B8E4046}" type="pres">
      <dgm:prSet presAssocID="{271B418E-7087-4332-AF85-C64F93C870A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8281966-0E3B-41B7-86D3-C6E22ABED9CF}" type="pres">
      <dgm:prSet presAssocID="{443B7AB3-C72B-4201-91C1-319D6579FF69}" presName="Accent7" presStyleCnt="0"/>
      <dgm:spPr/>
    </dgm:pt>
    <dgm:pt modelId="{1A745F9A-C88C-4B14-BFA4-7734671E23A7}" type="pres">
      <dgm:prSet presAssocID="{443B7AB3-C72B-4201-91C1-319D6579FF69}" presName="Accent" presStyleLbl="node1" presStyleIdx="0" presStyleCnt="7"/>
      <dgm:spPr>
        <a:solidFill>
          <a:schemeClr val="tx2">
            <a:lumMod val="50000"/>
            <a:lumOff val="50000"/>
          </a:schemeClr>
        </a:solidFill>
      </dgm:spPr>
    </dgm:pt>
    <dgm:pt modelId="{74B1B9B9-44D3-46E9-931A-3F166710973F}" type="pres">
      <dgm:prSet presAssocID="{443B7AB3-C72B-4201-91C1-319D6579FF69}" presName="ParentBackground7" presStyleCnt="0"/>
      <dgm:spPr/>
    </dgm:pt>
    <dgm:pt modelId="{F5F4436F-2CFB-43FE-A267-45C3DFD2737C}" type="pres">
      <dgm:prSet presAssocID="{443B7AB3-C72B-4201-91C1-319D6579FF69}" presName="ParentBackground" presStyleLbl="fgAcc1" presStyleIdx="0" presStyleCnt="7"/>
      <dgm:spPr/>
      <dgm:t>
        <a:bodyPr/>
        <a:lstStyle/>
        <a:p>
          <a:endParaRPr lang="en-US"/>
        </a:p>
      </dgm:t>
    </dgm:pt>
    <dgm:pt modelId="{7EF659F5-90DA-4ED2-9EF1-8AA68D0B4161}" type="pres">
      <dgm:prSet presAssocID="{443B7AB3-C72B-4201-91C1-319D6579FF69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9D84E-E20E-45D4-8224-B7B261C2C9BA}" type="pres">
      <dgm:prSet presAssocID="{B6FED0A8-F499-4359-89DB-CAE7999201A5}" presName="Accent6" presStyleCnt="0"/>
      <dgm:spPr/>
    </dgm:pt>
    <dgm:pt modelId="{D1ECF12F-A3D7-4D21-8D28-19D027EEDF8D}" type="pres">
      <dgm:prSet presAssocID="{B6FED0A8-F499-4359-89DB-CAE7999201A5}" presName="Accent" presStyleLbl="node1" presStyleIdx="1" presStyleCnt="7"/>
      <dgm:spPr>
        <a:solidFill>
          <a:schemeClr val="tx2">
            <a:lumMod val="50000"/>
            <a:lumOff val="50000"/>
          </a:schemeClr>
        </a:solidFill>
      </dgm:spPr>
    </dgm:pt>
    <dgm:pt modelId="{4BD237F8-57EE-4066-A7C5-5B3BCC2B29B3}" type="pres">
      <dgm:prSet presAssocID="{B6FED0A8-F499-4359-89DB-CAE7999201A5}" presName="ParentBackground6" presStyleCnt="0"/>
      <dgm:spPr/>
    </dgm:pt>
    <dgm:pt modelId="{F30EB243-9B4C-40C8-8D73-55BAAD76B41E}" type="pres">
      <dgm:prSet presAssocID="{B6FED0A8-F499-4359-89DB-CAE7999201A5}" presName="ParentBackground" presStyleLbl="fgAcc1" presStyleIdx="1" presStyleCnt="7"/>
      <dgm:spPr/>
      <dgm:t>
        <a:bodyPr/>
        <a:lstStyle/>
        <a:p>
          <a:endParaRPr lang="en-US"/>
        </a:p>
      </dgm:t>
    </dgm:pt>
    <dgm:pt modelId="{38E7C606-C5D5-470B-9B5F-AF27F32F170B}" type="pres">
      <dgm:prSet presAssocID="{B6FED0A8-F499-4359-89DB-CAE7999201A5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7F530-25E9-4655-9A3C-2CACFB958B2C}" type="pres">
      <dgm:prSet presAssocID="{4051D330-D265-4CDF-8174-48231DD3AA17}" presName="Accent5" presStyleCnt="0"/>
      <dgm:spPr/>
    </dgm:pt>
    <dgm:pt modelId="{79550A36-A4E9-446D-AE97-F7FB42901B83}" type="pres">
      <dgm:prSet presAssocID="{4051D330-D265-4CDF-8174-48231DD3AA17}" presName="Accent" presStyleLbl="node1" presStyleIdx="2" presStyleCnt="7"/>
      <dgm:spPr>
        <a:solidFill>
          <a:schemeClr val="tx2">
            <a:lumMod val="50000"/>
            <a:lumOff val="50000"/>
          </a:schemeClr>
        </a:solidFill>
      </dgm:spPr>
    </dgm:pt>
    <dgm:pt modelId="{8441CAF8-C1BA-4912-A5DA-540B4A35D201}" type="pres">
      <dgm:prSet presAssocID="{4051D330-D265-4CDF-8174-48231DD3AA17}" presName="ParentBackground5" presStyleCnt="0"/>
      <dgm:spPr/>
    </dgm:pt>
    <dgm:pt modelId="{B1481E25-8FBD-4E1E-93C6-F354BBEDCF36}" type="pres">
      <dgm:prSet presAssocID="{4051D330-D265-4CDF-8174-48231DD3AA17}" presName="ParentBackground" presStyleLbl="fgAcc1" presStyleIdx="2" presStyleCnt="7"/>
      <dgm:spPr/>
      <dgm:t>
        <a:bodyPr/>
        <a:lstStyle/>
        <a:p>
          <a:endParaRPr lang="en-US"/>
        </a:p>
      </dgm:t>
    </dgm:pt>
    <dgm:pt modelId="{5FE89A4D-270E-4C07-B9E4-0DFAEE9C041F}" type="pres">
      <dgm:prSet presAssocID="{4051D330-D265-4CDF-8174-48231DD3AA1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68F81-6A9D-4282-9FB9-0C1C264A3932}" type="pres">
      <dgm:prSet presAssocID="{C3D44505-C80F-442A-9825-A1E846294712}" presName="Accent4" presStyleCnt="0"/>
      <dgm:spPr/>
    </dgm:pt>
    <dgm:pt modelId="{6A1F58A1-5A91-4C8B-B6BC-4D91EA5A05F0}" type="pres">
      <dgm:prSet presAssocID="{C3D44505-C80F-442A-9825-A1E846294712}" presName="Accent" presStyleLbl="node1" presStyleIdx="3" presStyleCnt="7"/>
      <dgm:spPr>
        <a:solidFill>
          <a:schemeClr val="tx2">
            <a:lumMod val="50000"/>
            <a:lumOff val="50000"/>
          </a:schemeClr>
        </a:solidFill>
      </dgm:spPr>
    </dgm:pt>
    <dgm:pt modelId="{6CBA2B0F-4827-4448-96D0-82FC2283B2DF}" type="pres">
      <dgm:prSet presAssocID="{C3D44505-C80F-442A-9825-A1E846294712}" presName="ParentBackground4" presStyleCnt="0"/>
      <dgm:spPr/>
    </dgm:pt>
    <dgm:pt modelId="{D8F2D04E-AB89-4377-A709-621AA53D1AB6}" type="pres">
      <dgm:prSet presAssocID="{C3D44505-C80F-442A-9825-A1E846294712}" presName="ParentBackground" presStyleLbl="fgAcc1" presStyleIdx="3" presStyleCnt="7"/>
      <dgm:spPr/>
      <dgm:t>
        <a:bodyPr/>
        <a:lstStyle/>
        <a:p>
          <a:endParaRPr lang="en-US"/>
        </a:p>
      </dgm:t>
    </dgm:pt>
    <dgm:pt modelId="{DD4AF46B-C247-4022-81D4-82C64F145609}" type="pres">
      <dgm:prSet presAssocID="{C3D44505-C80F-442A-9825-A1E84629471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B7334-2993-40D1-90A5-B8A2C249E686}" type="pres">
      <dgm:prSet presAssocID="{9A0823C3-792B-4757-9AA1-813B9DB711AA}" presName="Accent3" presStyleCnt="0"/>
      <dgm:spPr/>
    </dgm:pt>
    <dgm:pt modelId="{B48781A2-EC55-4634-A61F-8CAEA7643984}" type="pres">
      <dgm:prSet presAssocID="{9A0823C3-792B-4757-9AA1-813B9DB711AA}" presName="Accent" presStyleLbl="node1" presStyleIdx="4" presStyleCnt="7"/>
      <dgm:spPr>
        <a:solidFill>
          <a:schemeClr val="tx2">
            <a:lumMod val="50000"/>
            <a:lumOff val="50000"/>
          </a:schemeClr>
        </a:solidFill>
      </dgm:spPr>
    </dgm:pt>
    <dgm:pt modelId="{2AEDA640-5E4B-4D30-B4B8-26ACFC80C69E}" type="pres">
      <dgm:prSet presAssocID="{9A0823C3-792B-4757-9AA1-813B9DB711AA}" presName="ParentBackground3" presStyleCnt="0"/>
      <dgm:spPr/>
    </dgm:pt>
    <dgm:pt modelId="{5199C9C8-5B34-4069-9772-EB21177D43BF}" type="pres">
      <dgm:prSet presAssocID="{9A0823C3-792B-4757-9AA1-813B9DB711AA}" presName="ParentBackground" presStyleLbl="fgAcc1" presStyleIdx="4" presStyleCnt="7"/>
      <dgm:spPr/>
      <dgm:t>
        <a:bodyPr/>
        <a:lstStyle/>
        <a:p>
          <a:endParaRPr lang="en-US"/>
        </a:p>
      </dgm:t>
    </dgm:pt>
    <dgm:pt modelId="{C10F1858-E255-45AF-A1B6-46523DB81FAD}" type="pres">
      <dgm:prSet presAssocID="{9A0823C3-792B-4757-9AA1-813B9DB711A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09F89-D0B5-4186-89D9-338398E2FEA1}" type="pres">
      <dgm:prSet presAssocID="{3DD61D3B-1F1D-487E-91C1-0127B0E5FEC4}" presName="Accent2" presStyleCnt="0"/>
      <dgm:spPr/>
    </dgm:pt>
    <dgm:pt modelId="{914B4091-460E-412D-9186-0D4DC8730D5C}" type="pres">
      <dgm:prSet presAssocID="{3DD61D3B-1F1D-487E-91C1-0127B0E5FEC4}" presName="Accent" presStyleLbl="node1" presStyleIdx="5" presStyleCnt="7"/>
      <dgm:spPr>
        <a:solidFill>
          <a:schemeClr val="tx2">
            <a:lumMod val="50000"/>
            <a:lumOff val="50000"/>
          </a:schemeClr>
        </a:solidFill>
      </dgm:spPr>
    </dgm:pt>
    <dgm:pt modelId="{B2AA345F-D5EB-4E82-B60F-62863350AD8C}" type="pres">
      <dgm:prSet presAssocID="{3DD61D3B-1F1D-487E-91C1-0127B0E5FEC4}" presName="ParentBackground2" presStyleCnt="0"/>
      <dgm:spPr/>
    </dgm:pt>
    <dgm:pt modelId="{D45CD505-007D-4E79-B078-516DA7D202F6}" type="pres">
      <dgm:prSet presAssocID="{3DD61D3B-1F1D-487E-91C1-0127B0E5FEC4}" presName="ParentBackground" presStyleLbl="fgAcc1" presStyleIdx="5" presStyleCnt="7"/>
      <dgm:spPr/>
      <dgm:t>
        <a:bodyPr/>
        <a:lstStyle/>
        <a:p>
          <a:endParaRPr lang="en-US"/>
        </a:p>
      </dgm:t>
    </dgm:pt>
    <dgm:pt modelId="{CF82D649-3D87-41E9-A918-8FEF5B5D5D41}" type="pres">
      <dgm:prSet presAssocID="{3DD61D3B-1F1D-487E-91C1-0127B0E5FEC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B9B90-4129-4937-85AD-D25FCC9823D7}" type="pres">
      <dgm:prSet presAssocID="{BC749385-6F2E-469F-AC15-12A108DB881E}" presName="Accent1" presStyleCnt="0"/>
      <dgm:spPr/>
    </dgm:pt>
    <dgm:pt modelId="{DD9B348A-A8FC-4711-87FF-324FEF9903E6}" type="pres">
      <dgm:prSet presAssocID="{BC749385-6F2E-469F-AC15-12A108DB881E}" presName="Accent" presStyleLbl="node1" presStyleIdx="6" presStyleCnt="7"/>
      <dgm:spPr>
        <a:solidFill>
          <a:schemeClr val="tx2">
            <a:lumMod val="50000"/>
            <a:lumOff val="50000"/>
          </a:schemeClr>
        </a:solidFill>
      </dgm:spPr>
    </dgm:pt>
    <dgm:pt modelId="{9F08D719-5538-42C0-8492-E5DC3266B111}" type="pres">
      <dgm:prSet presAssocID="{BC749385-6F2E-469F-AC15-12A108DB881E}" presName="ParentBackground1" presStyleCnt="0"/>
      <dgm:spPr/>
    </dgm:pt>
    <dgm:pt modelId="{6C826583-DF46-4718-9B8F-6683D0F89DBF}" type="pres">
      <dgm:prSet presAssocID="{BC749385-6F2E-469F-AC15-12A108DB881E}" presName="ParentBackground" presStyleLbl="fgAcc1" presStyleIdx="6" presStyleCnt="7"/>
      <dgm:spPr/>
      <dgm:t>
        <a:bodyPr/>
        <a:lstStyle/>
        <a:p>
          <a:endParaRPr lang="en-US"/>
        </a:p>
      </dgm:t>
    </dgm:pt>
    <dgm:pt modelId="{D135F634-16A2-4379-91EF-D2C20D915BFF}" type="pres">
      <dgm:prSet presAssocID="{BC749385-6F2E-469F-AC15-12A108DB881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92B1E-0767-4C47-829C-9474A12C92EE}" type="presOf" srcId="{9A0823C3-792B-4757-9AA1-813B9DB711AA}" destId="{C10F1858-E255-45AF-A1B6-46523DB81FAD}" srcOrd="1" destOrd="0" presId="urn:microsoft.com/office/officeart/2011/layout/CircleProcess"/>
    <dgm:cxn modelId="{70C55198-B7A6-4284-9E19-229397161361}" type="presOf" srcId="{BC749385-6F2E-469F-AC15-12A108DB881E}" destId="{6C826583-DF46-4718-9B8F-6683D0F89DBF}" srcOrd="0" destOrd="0" presId="urn:microsoft.com/office/officeart/2011/layout/CircleProcess"/>
    <dgm:cxn modelId="{9C16C447-5895-435F-890B-0DF6C430108A}" srcId="{271B418E-7087-4332-AF85-C64F93C870AE}" destId="{443B7AB3-C72B-4201-91C1-319D6579FF69}" srcOrd="6" destOrd="0" parTransId="{5824EF14-AF5A-43C9-A183-DF3A9054641A}" sibTransId="{E1AD7CB5-F7D4-4B48-B063-D5C8C36818FA}"/>
    <dgm:cxn modelId="{CB5F00E5-E48C-4026-8D8B-6B9B487A428F}" srcId="{271B418E-7087-4332-AF85-C64F93C870AE}" destId="{B6FED0A8-F499-4359-89DB-CAE7999201A5}" srcOrd="5" destOrd="0" parTransId="{C92BC077-AE38-41C6-BC33-FC9216B70BC7}" sibTransId="{6A48AA5F-ADB3-4A96-959B-52EB80414358}"/>
    <dgm:cxn modelId="{DE5B5AB0-5611-4A8B-AB25-2821178DF272}" type="presOf" srcId="{4051D330-D265-4CDF-8174-48231DD3AA17}" destId="{B1481E25-8FBD-4E1E-93C6-F354BBEDCF36}" srcOrd="0" destOrd="0" presId="urn:microsoft.com/office/officeart/2011/layout/CircleProcess"/>
    <dgm:cxn modelId="{95AAF424-BE29-46BF-A202-1CBAA98B8199}" type="presOf" srcId="{BC749385-6F2E-469F-AC15-12A108DB881E}" destId="{D135F634-16A2-4379-91EF-D2C20D915BFF}" srcOrd="1" destOrd="0" presId="urn:microsoft.com/office/officeart/2011/layout/CircleProcess"/>
    <dgm:cxn modelId="{B4ECDCDA-DB13-4E54-8AC0-C63E831130A0}" type="presOf" srcId="{271B418E-7087-4332-AF85-C64F93C870AE}" destId="{CFC17EA5-E0F3-40C3-A4A1-1F339B8E4046}" srcOrd="0" destOrd="0" presId="urn:microsoft.com/office/officeart/2011/layout/CircleProcess"/>
    <dgm:cxn modelId="{D68A7B0F-113C-4F92-BA8A-C39305519FE4}" type="presOf" srcId="{4051D330-D265-4CDF-8174-48231DD3AA17}" destId="{5FE89A4D-270E-4C07-B9E4-0DFAEE9C041F}" srcOrd="1" destOrd="0" presId="urn:microsoft.com/office/officeart/2011/layout/CircleProcess"/>
    <dgm:cxn modelId="{1052EEBF-E1DC-4DCF-BE38-07B58C74B42A}" type="presOf" srcId="{443B7AB3-C72B-4201-91C1-319D6579FF69}" destId="{7EF659F5-90DA-4ED2-9EF1-8AA68D0B4161}" srcOrd="1" destOrd="0" presId="urn:microsoft.com/office/officeart/2011/layout/CircleProcess"/>
    <dgm:cxn modelId="{5D9543FA-376F-485B-9F02-B3F0C768EF24}" srcId="{271B418E-7087-4332-AF85-C64F93C870AE}" destId="{4051D330-D265-4CDF-8174-48231DD3AA17}" srcOrd="4" destOrd="0" parTransId="{2ABAAFA3-A635-4CC4-A528-1D8497B2D51D}" sibTransId="{F53CCB9B-07E4-4F16-8506-6F5D57366D65}"/>
    <dgm:cxn modelId="{AC526A5B-8E36-42E6-805C-83F41797AE51}" srcId="{271B418E-7087-4332-AF85-C64F93C870AE}" destId="{C3D44505-C80F-442A-9825-A1E846294712}" srcOrd="3" destOrd="0" parTransId="{58437DF1-8207-457E-B451-80BFD6C188E8}" sibTransId="{EBF8CB23-F295-419C-89A0-8D1827D87E8D}"/>
    <dgm:cxn modelId="{F115B052-CCDD-46FD-B742-1DCFBA0944B3}" type="presOf" srcId="{B6FED0A8-F499-4359-89DB-CAE7999201A5}" destId="{38E7C606-C5D5-470B-9B5F-AF27F32F170B}" srcOrd="1" destOrd="0" presId="urn:microsoft.com/office/officeart/2011/layout/CircleProcess"/>
    <dgm:cxn modelId="{47327B41-E5F2-4102-9D04-71982382EBEA}" srcId="{271B418E-7087-4332-AF85-C64F93C870AE}" destId="{BC749385-6F2E-469F-AC15-12A108DB881E}" srcOrd="0" destOrd="0" parTransId="{3258E313-8B47-43BE-96B9-85E6A7FB5F00}" sibTransId="{9DFB1A41-3F50-456C-9CF4-8D4933DD4DF8}"/>
    <dgm:cxn modelId="{C416636D-02FF-4763-A886-C03C3978875D}" type="presOf" srcId="{C3D44505-C80F-442A-9825-A1E846294712}" destId="{DD4AF46B-C247-4022-81D4-82C64F145609}" srcOrd="1" destOrd="0" presId="urn:microsoft.com/office/officeart/2011/layout/CircleProcess"/>
    <dgm:cxn modelId="{94D3BE2F-E161-4745-A3C6-BB2FF7481A38}" type="presOf" srcId="{C3D44505-C80F-442A-9825-A1E846294712}" destId="{D8F2D04E-AB89-4377-A709-621AA53D1AB6}" srcOrd="0" destOrd="0" presId="urn:microsoft.com/office/officeart/2011/layout/CircleProcess"/>
    <dgm:cxn modelId="{CECAD7BB-F366-4C5D-9064-12B514B1D831}" type="presOf" srcId="{B6FED0A8-F499-4359-89DB-CAE7999201A5}" destId="{F30EB243-9B4C-40C8-8D73-55BAAD76B41E}" srcOrd="0" destOrd="0" presId="urn:microsoft.com/office/officeart/2011/layout/CircleProcess"/>
    <dgm:cxn modelId="{D572874D-786E-4AC8-800F-12213AFD27C9}" srcId="{271B418E-7087-4332-AF85-C64F93C870AE}" destId="{3DD61D3B-1F1D-487E-91C1-0127B0E5FEC4}" srcOrd="1" destOrd="0" parTransId="{5E42A3CB-FDE9-4B3C-9962-6D95D4D16441}" sibTransId="{B8760CA4-9901-4939-876A-F423A17B580F}"/>
    <dgm:cxn modelId="{9039C328-6C40-4939-829D-45066B41E7F6}" type="presOf" srcId="{9A0823C3-792B-4757-9AA1-813B9DB711AA}" destId="{5199C9C8-5B34-4069-9772-EB21177D43BF}" srcOrd="0" destOrd="0" presId="urn:microsoft.com/office/officeart/2011/layout/CircleProcess"/>
    <dgm:cxn modelId="{22B35EF4-D5EF-4DEB-BE8A-302433348B22}" type="presOf" srcId="{3DD61D3B-1F1D-487E-91C1-0127B0E5FEC4}" destId="{CF82D649-3D87-41E9-A918-8FEF5B5D5D41}" srcOrd="1" destOrd="0" presId="urn:microsoft.com/office/officeart/2011/layout/CircleProcess"/>
    <dgm:cxn modelId="{45513548-A48A-48E3-B024-CF24872F1158}" srcId="{271B418E-7087-4332-AF85-C64F93C870AE}" destId="{9A0823C3-792B-4757-9AA1-813B9DB711AA}" srcOrd="2" destOrd="0" parTransId="{81EA073B-C0C4-4288-AC01-6B6951D6DDCD}" sibTransId="{22898F68-E3C4-45E0-AA84-5717B1B9CE49}"/>
    <dgm:cxn modelId="{A883ADA9-1238-4B38-BC52-AA1830D69A1F}" type="presOf" srcId="{443B7AB3-C72B-4201-91C1-319D6579FF69}" destId="{F5F4436F-2CFB-43FE-A267-45C3DFD2737C}" srcOrd="0" destOrd="0" presId="urn:microsoft.com/office/officeart/2011/layout/CircleProcess"/>
    <dgm:cxn modelId="{26F265FC-83A5-4EA3-8BE1-A154261745E8}" type="presOf" srcId="{3DD61D3B-1F1D-487E-91C1-0127B0E5FEC4}" destId="{D45CD505-007D-4E79-B078-516DA7D202F6}" srcOrd="0" destOrd="0" presId="urn:microsoft.com/office/officeart/2011/layout/CircleProcess"/>
    <dgm:cxn modelId="{8E86E41A-9E74-4A24-9296-1D6FB671E83B}" type="presParOf" srcId="{CFC17EA5-E0F3-40C3-A4A1-1F339B8E4046}" destId="{C8281966-0E3B-41B7-86D3-C6E22ABED9CF}" srcOrd="0" destOrd="0" presId="urn:microsoft.com/office/officeart/2011/layout/CircleProcess"/>
    <dgm:cxn modelId="{2813ADAD-0DF3-4DBD-BAB8-AFBFFB9134D2}" type="presParOf" srcId="{C8281966-0E3B-41B7-86D3-C6E22ABED9CF}" destId="{1A745F9A-C88C-4B14-BFA4-7734671E23A7}" srcOrd="0" destOrd="0" presId="urn:microsoft.com/office/officeart/2011/layout/CircleProcess"/>
    <dgm:cxn modelId="{27E895DE-6107-4EF8-8899-392525493072}" type="presParOf" srcId="{CFC17EA5-E0F3-40C3-A4A1-1F339B8E4046}" destId="{74B1B9B9-44D3-46E9-931A-3F166710973F}" srcOrd="1" destOrd="0" presId="urn:microsoft.com/office/officeart/2011/layout/CircleProcess"/>
    <dgm:cxn modelId="{14D9DD92-02D7-4D01-A0B1-3EFDED6CACA9}" type="presParOf" srcId="{74B1B9B9-44D3-46E9-931A-3F166710973F}" destId="{F5F4436F-2CFB-43FE-A267-45C3DFD2737C}" srcOrd="0" destOrd="0" presId="urn:microsoft.com/office/officeart/2011/layout/CircleProcess"/>
    <dgm:cxn modelId="{906DBC21-DA99-483F-B7E4-A7B5DC4D0AA6}" type="presParOf" srcId="{CFC17EA5-E0F3-40C3-A4A1-1F339B8E4046}" destId="{7EF659F5-90DA-4ED2-9EF1-8AA68D0B4161}" srcOrd="2" destOrd="0" presId="urn:microsoft.com/office/officeart/2011/layout/CircleProcess"/>
    <dgm:cxn modelId="{416ABB3B-A41D-411B-B1D5-3E343D010235}" type="presParOf" srcId="{CFC17EA5-E0F3-40C3-A4A1-1F339B8E4046}" destId="{D0A9D84E-E20E-45D4-8224-B7B261C2C9BA}" srcOrd="3" destOrd="0" presId="urn:microsoft.com/office/officeart/2011/layout/CircleProcess"/>
    <dgm:cxn modelId="{91020A74-2090-4985-9A1A-4D64816B1A10}" type="presParOf" srcId="{D0A9D84E-E20E-45D4-8224-B7B261C2C9BA}" destId="{D1ECF12F-A3D7-4D21-8D28-19D027EEDF8D}" srcOrd="0" destOrd="0" presId="urn:microsoft.com/office/officeart/2011/layout/CircleProcess"/>
    <dgm:cxn modelId="{3FE3AA8E-6E8F-421A-AB67-8913FEE9D2EC}" type="presParOf" srcId="{CFC17EA5-E0F3-40C3-A4A1-1F339B8E4046}" destId="{4BD237F8-57EE-4066-A7C5-5B3BCC2B29B3}" srcOrd="4" destOrd="0" presId="urn:microsoft.com/office/officeart/2011/layout/CircleProcess"/>
    <dgm:cxn modelId="{6AE63B77-3BAA-44B2-B2EB-92FA36432166}" type="presParOf" srcId="{4BD237F8-57EE-4066-A7C5-5B3BCC2B29B3}" destId="{F30EB243-9B4C-40C8-8D73-55BAAD76B41E}" srcOrd="0" destOrd="0" presId="urn:microsoft.com/office/officeart/2011/layout/CircleProcess"/>
    <dgm:cxn modelId="{C71FA116-0DE5-49B0-B388-6005844F6FB9}" type="presParOf" srcId="{CFC17EA5-E0F3-40C3-A4A1-1F339B8E4046}" destId="{38E7C606-C5D5-470B-9B5F-AF27F32F170B}" srcOrd="5" destOrd="0" presId="urn:microsoft.com/office/officeart/2011/layout/CircleProcess"/>
    <dgm:cxn modelId="{8E1C4301-4A0F-447C-B192-930F272B9483}" type="presParOf" srcId="{CFC17EA5-E0F3-40C3-A4A1-1F339B8E4046}" destId="{3BE7F530-25E9-4655-9A3C-2CACFB958B2C}" srcOrd="6" destOrd="0" presId="urn:microsoft.com/office/officeart/2011/layout/CircleProcess"/>
    <dgm:cxn modelId="{EECF7B56-E5BD-4915-AAB5-8818C1749B03}" type="presParOf" srcId="{3BE7F530-25E9-4655-9A3C-2CACFB958B2C}" destId="{79550A36-A4E9-446D-AE97-F7FB42901B83}" srcOrd="0" destOrd="0" presId="urn:microsoft.com/office/officeart/2011/layout/CircleProcess"/>
    <dgm:cxn modelId="{C6B6A361-7CF6-45F8-9014-C3CE51BC60EC}" type="presParOf" srcId="{CFC17EA5-E0F3-40C3-A4A1-1F339B8E4046}" destId="{8441CAF8-C1BA-4912-A5DA-540B4A35D201}" srcOrd="7" destOrd="0" presId="urn:microsoft.com/office/officeart/2011/layout/CircleProcess"/>
    <dgm:cxn modelId="{B4200C9C-1924-4546-A486-C8EFE3907422}" type="presParOf" srcId="{8441CAF8-C1BA-4912-A5DA-540B4A35D201}" destId="{B1481E25-8FBD-4E1E-93C6-F354BBEDCF36}" srcOrd="0" destOrd="0" presId="urn:microsoft.com/office/officeart/2011/layout/CircleProcess"/>
    <dgm:cxn modelId="{E652756F-990D-4443-85FA-FFB6FDEB87A6}" type="presParOf" srcId="{CFC17EA5-E0F3-40C3-A4A1-1F339B8E4046}" destId="{5FE89A4D-270E-4C07-B9E4-0DFAEE9C041F}" srcOrd="8" destOrd="0" presId="urn:microsoft.com/office/officeart/2011/layout/CircleProcess"/>
    <dgm:cxn modelId="{733DF12A-72D4-49AC-B761-BA251F46043E}" type="presParOf" srcId="{CFC17EA5-E0F3-40C3-A4A1-1F339B8E4046}" destId="{85668F81-6A9D-4282-9FB9-0C1C264A3932}" srcOrd="9" destOrd="0" presId="urn:microsoft.com/office/officeart/2011/layout/CircleProcess"/>
    <dgm:cxn modelId="{6C85C5E3-2A8C-405F-AF02-4725E9F4CF8E}" type="presParOf" srcId="{85668F81-6A9D-4282-9FB9-0C1C264A3932}" destId="{6A1F58A1-5A91-4C8B-B6BC-4D91EA5A05F0}" srcOrd="0" destOrd="0" presId="urn:microsoft.com/office/officeart/2011/layout/CircleProcess"/>
    <dgm:cxn modelId="{9B622DC7-55DE-480E-AAAA-509DABD47799}" type="presParOf" srcId="{CFC17EA5-E0F3-40C3-A4A1-1F339B8E4046}" destId="{6CBA2B0F-4827-4448-96D0-82FC2283B2DF}" srcOrd="10" destOrd="0" presId="urn:microsoft.com/office/officeart/2011/layout/CircleProcess"/>
    <dgm:cxn modelId="{9CA46B34-1562-4558-8A26-62D735580F1D}" type="presParOf" srcId="{6CBA2B0F-4827-4448-96D0-82FC2283B2DF}" destId="{D8F2D04E-AB89-4377-A709-621AA53D1AB6}" srcOrd="0" destOrd="0" presId="urn:microsoft.com/office/officeart/2011/layout/CircleProcess"/>
    <dgm:cxn modelId="{98BBC318-0EB9-482B-8AFF-63EFF254D467}" type="presParOf" srcId="{CFC17EA5-E0F3-40C3-A4A1-1F339B8E4046}" destId="{DD4AF46B-C247-4022-81D4-82C64F145609}" srcOrd="11" destOrd="0" presId="urn:microsoft.com/office/officeart/2011/layout/CircleProcess"/>
    <dgm:cxn modelId="{DAA3A8DB-1306-4465-AFD4-C8D66EA06358}" type="presParOf" srcId="{CFC17EA5-E0F3-40C3-A4A1-1F339B8E4046}" destId="{DA3B7334-2993-40D1-90A5-B8A2C249E686}" srcOrd="12" destOrd="0" presId="urn:microsoft.com/office/officeart/2011/layout/CircleProcess"/>
    <dgm:cxn modelId="{9DE38370-A137-446B-81AF-E897B0406E68}" type="presParOf" srcId="{DA3B7334-2993-40D1-90A5-B8A2C249E686}" destId="{B48781A2-EC55-4634-A61F-8CAEA7643984}" srcOrd="0" destOrd="0" presId="urn:microsoft.com/office/officeart/2011/layout/CircleProcess"/>
    <dgm:cxn modelId="{B60B5CBF-38FE-4BC0-B86D-8F6E524571B5}" type="presParOf" srcId="{CFC17EA5-E0F3-40C3-A4A1-1F339B8E4046}" destId="{2AEDA640-5E4B-4D30-B4B8-26ACFC80C69E}" srcOrd="13" destOrd="0" presId="urn:microsoft.com/office/officeart/2011/layout/CircleProcess"/>
    <dgm:cxn modelId="{24AFE26F-4535-4C38-9CC4-3C716324C50C}" type="presParOf" srcId="{2AEDA640-5E4B-4D30-B4B8-26ACFC80C69E}" destId="{5199C9C8-5B34-4069-9772-EB21177D43BF}" srcOrd="0" destOrd="0" presId="urn:microsoft.com/office/officeart/2011/layout/CircleProcess"/>
    <dgm:cxn modelId="{FA8DE8AE-7228-4BBF-B1C9-1884F0934FE3}" type="presParOf" srcId="{CFC17EA5-E0F3-40C3-A4A1-1F339B8E4046}" destId="{C10F1858-E255-45AF-A1B6-46523DB81FAD}" srcOrd="14" destOrd="0" presId="urn:microsoft.com/office/officeart/2011/layout/CircleProcess"/>
    <dgm:cxn modelId="{975972FF-EC0C-4142-B496-C39BD3ACCC99}" type="presParOf" srcId="{CFC17EA5-E0F3-40C3-A4A1-1F339B8E4046}" destId="{05909F89-D0B5-4186-89D9-338398E2FEA1}" srcOrd="15" destOrd="0" presId="urn:microsoft.com/office/officeart/2011/layout/CircleProcess"/>
    <dgm:cxn modelId="{55864349-C4CF-4BC5-BE9C-F8CED288D704}" type="presParOf" srcId="{05909F89-D0B5-4186-89D9-338398E2FEA1}" destId="{914B4091-460E-412D-9186-0D4DC8730D5C}" srcOrd="0" destOrd="0" presId="urn:microsoft.com/office/officeart/2011/layout/CircleProcess"/>
    <dgm:cxn modelId="{C59A6D7C-1453-4D0E-9500-FF198E1C60EC}" type="presParOf" srcId="{CFC17EA5-E0F3-40C3-A4A1-1F339B8E4046}" destId="{B2AA345F-D5EB-4E82-B60F-62863350AD8C}" srcOrd="16" destOrd="0" presId="urn:microsoft.com/office/officeart/2011/layout/CircleProcess"/>
    <dgm:cxn modelId="{A7137EA4-516D-4C2A-9116-5F5CF6A1E73C}" type="presParOf" srcId="{B2AA345F-D5EB-4E82-B60F-62863350AD8C}" destId="{D45CD505-007D-4E79-B078-516DA7D202F6}" srcOrd="0" destOrd="0" presId="urn:microsoft.com/office/officeart/2011/layout/CircleProcess"/>
    <dgm:cxn modelId="{64AD89CE-C3A4-47CB-AB7C-FA2ABEF898FE}" type="presParOf" srcId="{CFC17EA5-E0F3-40C3-A4A1-1F339B8E4046}" destId="{CF82D649-3D87-41E9-A918-8FEF5B5D5D41}" srcOrd="17" destOrd="0" presId="urn:microsoft.com/office/officeart/2011/layout/CircleProcess"/>
    <dgm:cxn modelId="{87B5AABA-437E-4D32-949E-1474104257A6}" type="presParOf" srcId="{CFC17EA5-E0F3-40C3-A4A1-1F339B8E4046}" destId="{FFEB9B90-4129-4937-85AD-D25FCC9823D7}" srcOrd="18" destOrd="0" presId="urn:microsoft.com/office/officeart/2011/layout/CircleProcess"/>
    <dgm:cxn modelId="{17D0C747-27D8-421B-B487-266FA4B6F792}" type="presParOf" srcId="{FFEB9B90-4129-4937-85AD-D25FCC9823D7}" destId="{DD9B348A-A8FC-4711-87FF-324FEF9903E6}" srcOrd="0" destOrd="0" presId="urn:microsoft.com/office/officeart/2011/layout/CircleProcess"/>
    <dgm:cxn modelId="{FA3E19A9-5F45-42B9-8E5A-F33B00B17996}" type="presParOf" srcId="{CFC17EA5-E0F3-40C3-A4A1-1F339B8E4046}" destId="{9F08D719-5538-42C0-8492-E5DC3266B111}" srcOrd="19" destOrd="0" presId="urn:microsoft.com/office/officeart/2011/layout/CircleProcess"/>
    <dgm:cxn modelId="{19443E13-639A-4BCA-9126-DDA3F2893B36}" type="presParOf" srcId="{9F08D719-5538-42C0-8492-E5DC3266B111}" destId="{6C826583-DF46-4718-9B8F-6683D0F89DBF}" srcOrd="0" destOrd="0" presId="urn:microsoft.com/office/officeart/2011/layout/CircleProcess"/>
    <dgm:cxn modelId="{CE402E69-5308-43F3-A2DE-EF55F1CA8388}" type="presParOf" srcId="{CFC17EA5-E0F3-40C3-A4A1-1F339B8E4046}" destId="{D135F634-16A2-4379-91EF-D2C20D915BFF}" srcOrd="2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45F9A-C88C-4B14-BFA4-7734671E23A7}">
      <dsp:nvSpPr>
        <dsp:cNvPr id="0" name=""/>
        <dsp:cNvSpPr/>
      </dsp:nvSpPr>
      <dsp:spPr>
        <a:xfrm>
          <a:off x="7902861" y="665397"/>
          <a:ext cx="1221386" cy="1221012"/>
        </a:xfrm>
        <a:prstGeom prst="ellipse">
          <a:avLst/>
        </a:prstGeom>
        <a:solidFill>
          <a:schemeClr val="tx2">
            <a:lumMod val="50000"/>
            <a:lumOff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4436F-2CFB-43FE-A267-45C3DFD2737C}">
      <dsp:nvSpPr>
        <dsp:cNvPr id="0" name=""/>
        <dsp:cNvSpPr/>
      </dsp:nvSpPr>
      <dsp:spPr>
        <a:xfrm>
          <a:off x="7944356" y="706104"/>
          <a:ext cx="1139299" cy="1139597"/>
        </a:xfrm>
        <a:prstGeom prst="ellipse">
          <a:avLst/>
        </a:prstGeom>
        <a:solidFill>
          <a:schemeClr val="tx2">
            <a:lumMod val="10000"/>
            <a:lumOff val="90000"/>
          </a:schemeClr>
        </a:solidFill>
        <a:ln w="15875" cap="rnd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Fall 2016 </a:t>
          </a:r>
          <a:r>
            <a:rPr lang="en-US" sz="900" kern="1200" dirty="0"/>
            <a:t>Post results on CBP website – Press release and web story</a:t>
          </a:r>
        </a:p>
      </dsp:txBody>
      <dsp:txXfrm>
        <a:off x="8106726" y="868935"/>
        <a:ext cx="813656" cy="813937"/>
      </dsp:txXfrm>
    </dsp:sp>
    <dsp:sp modelId="{D1ECF12F-A3D7-4D21-8D28-19D027EEDF8D}">
      <dsp:nvSpPr>
        <dsp:cNvPr id="0" name=""/>
        <dsp:cNvSpPr/>
      </dsp:nvSpPr>
      <dsp:spPr>
        <a:xfrm rot="2700000">
          <a:off x="6641490" y="665260"/>
          <a:ext cx="1221072" cy="1221072"/>
        </a:xfrm>
        <a:prstGeom prst="teardrop">
          <a:avLst>
            <a:gd name="adj" fmla="val 100000"/>
          </a:avLst>
        </a:prstGeom>
        <a:solidFill>
          <a:schemeClr val="tx2">
            <a:lumMod val="50000"/>
            <a:lumOff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EB243-9B4C-40C8-8D73-55BAAD76B41E}">
      <dsp:nvSpPr>
        <dsp:cNvPr id="0" name=""/>
        <dsp:cNvSpPr/>
      </dsp:nvSpPr>
      <dsp:spPr>
        <a:xfrm>
          <a:off x="6682376" y="706104"/>
          <a:ext cx="1139299" cy="11395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September 2016</a:t>
          </a:r>
          <a:r>
            <a:rPr lang="en-US" sz="900" kern="1200" dirty="0"/>
            <a:t>: Present results to Management Board</a:t>
          </a:r>
        </a:p>
      </dsp:txBody>
      <dsp:txXfrm>
        <a:off x="6844747" y="868935"/>
        <a:ext cx="813656" cy="813937"/>
      </dsp:txXfrm>
    </dsp:sp>
    <dsp:sp modelId="{79550A36-A4E9-446D-AE97-F7FB42901B83}">
      <dsp:nvSpPr>
        <dsp:cNvPr id="0" name=""/>
        <dsp:cNvSpPr/>
      </dsp:nvSpPr>
      <dsp:spPr>
        <a:xfrm rot="2700000">
          <a:off x="5380412" y="665260"/>
          <a:ext cx="1221072" cy="1221072"/>
        </a:xfrm>
        <a:prstGeom prst="teardrop">
          <a:avLst>
            <a:gd name="adj" fmla="val 100000"/>
          </a:avLst>
        </a:prstGeom>
        <a:solidFill>
          <a:schemeClr val="tx2">
            <a:lumMod val="50000"/>
            <a:lumOff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81E25-8FBD-4E1E-93C6-F354BBEDCF36}">
      <dsp:nvSpPr>
        <dsp:cNvPr id="0" name=""/>
        <dsp:cNvSpPr/>
      </dsp:nvSpPr>
      <dsp:spPr>
        <a:xfrm>
          <a:off x="5420397" y="706104"/>
          <a:ext cx="1139299" cy="11395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Mid July</a:t>
          </a:r>
          <a:r>
            <a:rPr lang="en-US" sz="900" kern="1200" dirty="0"/>
            <a:t>: Follow-up emails from CBP leadership</a:t>
          </a:r>
        </a:p>
      </dsp:txBody>
      <dsp:txXfrm>
        <a:off x="5583669" y="868935"/>
        <a:ext cx="813656" cy="813937"/>
      </dsp:txXfrm>
    </dsp:sp>
    <dsp:sp modelId="{6A1F58A1-5A91-4C8B-B6BC-4D91EA5A05F0}">
      <dsp:nvSpPr>
        <dsp:cNvPr id="0" name=""/>
        <dsp:cNvSpPr/>
      </dsp:nvSpPr>
      <dsp:spPr>
        <a:xfrm rot="2700000">
          <a:off x="4118433" y="665260"/>
          <a:ext cx="1221072" cy="1221072"/>
        </a:xfrm>
        <a:prstGeom prst="teardrop">
          <a:avLst>
            <a:gd name="adj" fmla="val 100000"/>
          </a:avLst>
        </a:prstGeom>
        <a:solidFill>
          <a:schemeClr val="tx2">
            <a:lumMod val="50000"/>
            <a:lumOff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2D04E-AB89-4377-A709-621AA53D1AB6}">
      <dsp:nvSpPr>
        <dsp:cNvPr id="0" name=""/>
        <dsp:cNvSpPr/>
      </dsp:nvSpPr>
      <dsp:spPr>
        <a:xfrm>
          <a:off x="4159319" y="706104"/>
          <a:ext cx="1139299" cy="11395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90 days to complete the profile</a:t>
          </a:r>
        </a:p>
      </dsp:txBody>
      <dsp:txXfrm>
        <a:off x="4321690" y="868935"/>
        <a:ext cx="813656" cy="813937"/>
      </dsp:txXfrm>
    </dsp:sp>
    <dsp:sp modelId="{B48781A2-EC55-4634-A61F-8CAEA7643984}">
      <dsp:nvSpPr>
        <dsp:cNvPr id="0" name=""/>
        <dsp:cNvSpPr/>
      </dsp:nvSpPr>
      <dsp:spPr>
        <a:xfrm rot="2700000">
          <a:off x="2856453" y="665260"/>
          <a:ext cx="1221072" cy="1221072"/>
        </a:xfrm>
        <a:prstGeom prst="teardrop">
          <a:avLst>
            <a:gd name="adj" fmla="val 100000"/>
          </a:avLst>
        </a:prstGeom>
        <a:solidFill>
          <a:schemeClr val="tx2">
            <a:lumMod val="50000"/>
            <a:lumOff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9C9C8-5B34-4069-9772-EB21177D43BF}">
      <dsp:nvSpPr>
        <dsp:cNvPr id="0" name=""/>
        <dsp:cNvSpPr/>
      </dsp:nvSpPr>
      <dsp:spPr>
        <a:xfrm>
          <a:off x="2897340" y="706104"/>
          <a:ext cx="1139299" cy="11395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June 23, 2016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/>
            <a:t>Profile Created via Survey Monkey </a:t>
          </a:r>
        </a:p>
      </dsp:txBody>
      <dsp:txXfrm>
        <a:off x="3059710" y="868935"/>
        <a:ext cx="813656" cy="813937"/>
      </dsp:txXfrm>
    </dsp:sp>
    <dsp:sp modelId="{914B4091-460E-412D-9186-0D4DC8730D5C}">
      <dsp:nvSpPr>
        <dsp:cNvPr id="0" name=""/>
        <dsp:cNvSpPr/>
      </dsp:nvSpPr>
      <dsp:spPr>
        <a:xfrm rot="2700000">
          <a:off x="1595376" y="665260"/>
          <a:ext cx="1221072" cy="1221072"/>
        </a:xfrm>
        <a:prstGeom prst="teardrop">
          <a:avLst>
            <a:gd name="adj" fmla="val 100000"/>
          </a:avLst>
        </a:prstGeom>
        <a:solidFill>
          <a:schemeClr val="tx2">
            <a:lumMod val="50000"/>
            <a:lumOff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CD505-007D-4E79-B078-516DA7D202F6}">
      <dsp:nvSpPr>
        <dsp:cNvPr id="0" name=""/>
        <dsp:cNvSpPr/>
      </dsp:nvSpPr>
      <dsp:spPr>
        <a:xfrm>
          <a:off x="1635361" y="706104"/>
          <a:ext cx="1139299" cy="11395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Early June</a:t>
          </a:r>
          <a:r>
            <a:rPr lang="en-US" sz="900" kern="1200" dirty="0"/>
            <a:t>: Email from Al Todd to CBP membership</a:t>
          </a:r>
        </a:p>
      </dsp:txBody>
      <dsp:txXfrm>
        <a:off x="1798633" y="868935"/>
        <a:ext cx="813656" cy="813937"/>
      </dsp:txXfrm>
    </dsp:sp>
    <dsp:sp modelId="{DD9B348A-A8FC-4711-87FF-324FEF9903E6}">
      <dsp:nvSpPr>
        <dsp:cNvPr id="0" name=""/>
        <dsp:cNvSpPr/>
      </dsp:nvSpPr>
      <dsp:spPr>
        <a:xfrm rot="2700000">
          <a:off x="333397" y="665260"/>
          <a:ext cx="1221072" cy="1221072"/>
        </a:xfrm>
        <a:prstGeom prst="teardrop">
          <a:avLst>
            <a:gd name="adj" fmla="val 100000"/>
          </a:avLst>
        </a:prstGeom>
        <a:solidFill>
          <a:schemeClr val="tx2">
            <a:lumMod val="50000"/>
            <a:lumOff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26583-DF46-4718-9B8F-6683D0F89DBF}">
      <dsp:nvSpPr>
        <dsp:cNvPr id="0" name=""/>
        <dsp:cNvSpPr/>
      </dsp:nvSpPr>
      <dsp:spPr>
        <a:xfrm>
          <a:off x="374283" y="706104"/>
          <a:ext cx="1139299" cy="11395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May</a:t>
          </a:r>
          <a:r>
            <a:rPr lang="en-US" sz="900" kern="1200" dirty="0"/>
            <a:t>: Develop simple survey monkey instrument</a:t>
          </a:r>
        </a:p>
      </dsp:txBody>
      <dsp:txXfrm>
        <a:off x="536654" y="868935"/>
        <a:ext cx="813656" cy="813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0.38972</cdr:x>
      <cdr:y>0.26613</cdr:y>
    </cdr:from>
    <cdr:to>
      <cdr:x>0.44132</cdr:x>
      <cdr:y>0.32859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31785" y="1177803"/>
          <a:ext cx="414670" cy="276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accent1"/>
              </a:solidFill>
              <a:cs typeface="Arial" panose="020B0604020202020204" pitchFamily="34" charset="0"/>
            </a:rPr>
            <a:t>(3%)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750 is an approximation*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1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BF271-1972-4ADC-AFF0-BD25FC027A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6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chose to focus on ethnic groups because Green 2.0 AND it was identified as a major gap as the result of this profile tool. Not just that we’re following what Green 2.0 is doing.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9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After talking with Green 2.0, we thought it would be best to begin our focus with ethnic diversity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BF271-1972-4ADC-AFF0-BD25FC027AD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4727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8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2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6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4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67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87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0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387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5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040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51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9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82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28889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5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7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73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3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E6A2-89FA-48ED-BD74-FEB596790D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853837A1-A016-4F82-9272-F27A6F57B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5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October 31,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D1D7B-70B5-9D4F-A9E5-525C1090DAAC}" type="datetime4">
              <a:rPr lang="en-US" smtClean="0"/>
              <a:t>October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7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7" r:id="rId17"/>
    <p:sldLayoutId id="2147483768" r:id="rId18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516" y="685800"/>
            <a:ext cx="7880684" cy="218730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Preliminary Chesapeake Bay Diversity Profile: </a:t>
            </a:r>
            <a:r>
              <a:rPr lang="en-US" sz="3600" b="1" dirty="0" smtClean="0"/>
              <a:t>2016 Results</a:t>
            </a:r>
            <a:r>
              <a:rPr lang="en-US" sz="3600" b="1" dirty="0"/>
              <a:t>, Highlights and Next Steps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0634" y="3155157"/>
            <a:ext cx="7957566" cy="123444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Chesapeake Bay Program Office and Alliance for the Chesapeake Bay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CBP Diversity Workgroup </a:t>
            </a:r>
            <a:r>
              <a:rPr lang="en-US" b="1" dirty="0">
                <a:solidFill>
                  <a:schemeClr val="tx1"/>
                </a:solidFill>
              </a:rPr>
              <a:t>Meeting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November 2, </a:t>
            </a:r>
            <a:r>
              <a:rPr lang="en-US" b="1" dirty="0">
                <a:solidFill>
                  <a:schemeClr val="tx1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794618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436" y="468082"/>
            <a:ext cx="7171024" cy="960668"/>
          </a:xfrm>
        </p:spPr>
        <p:txBody>
          <a:bodyPr>
            <a:normAutofit/>
          </a:bodyPr>
          <a:lstStyle/>
          <a:p>
            <a:pPr algn="ctr"/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gender?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372    Skipped: 2</a:t>
            </a:r>
          </a:p>
        </p:txBody>
      </p:sp>
      <p:pic>
        <p:nvPicPr>
          <p:cNvPr id="4" name="Picture 3" descr="chart97937157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435" y="1303419"/>
            <a:ext cx="7171024" cy="3356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0922" y="147344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48.7% (181)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405" y="219277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49.7% (185)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5009" y="294867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0.3% 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3205" y="3643622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1.3% (5)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7" y="344507"/>
            <a:ext cx="7578802" cy="960668"/>
          </a:xfrm>
        </p:spPr>
        <p:txBody>
          <a:bodyPr>
            <a:norm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372    Skipped: 2</a:t>
            </a:r>
          </a:p>
        </p:txBody>
      </p:sp>
      <p:pic>
        <p:nvPicPr>
          <p:cNvPr id="4" name="Picture 3" descr="chart97937251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7" y="1013301"/>
            <a:ext cx="7578802" cy="3689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0386" y="1034534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3% (12)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8511" y="1436870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15.1% (56)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1401" y="1827014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23.4% (87)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1456" y="2241707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25% (93)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4822" y="2643878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22.6% (84)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3325" y="3070598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8.1% (30)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2604" y="350089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1.3% (5)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2766" y="3912667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1.3% (5)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8" y="233299"/>
            <a:ext cx="7578801" cy="960668"/>
          </a:xfrm>
        </p:spPr>
        <p:txBody>
          <a:bodyPr>
            <a:noAutofit/>
          </a:bodyPr>
          <a:lstStyle/>
          <a:p>
            <a:pPr algn="ctr"/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identify as a member of the Lesbian, Gay, Bisexual, Transgender or Gender Nonconforming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371    Skipped: 3</a:t>
            </a:r>
          </a:p>
        </p:txBody>
      </p:sp>
      <p:pic>
        <p:nvPicPr>
          <p:cNvPr id="4" name="Picture 3" descr="chart97937485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7" y="1498491"/>
            <a:ext cx="7578801" cy="263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5383" y="3147322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4% (15)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9168" y="2415802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93.5% (347)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1899" y="1696474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2.4% (9)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8" y="468082"/>
            <a:ext cx="7578802" cy="960668"/>
          </a:xfrm>
        </p:spPr>
        <p:txBody>
          <a:bodyPr>
            <a:normAutofit/>
          </a:bodyPr>
          <a:lstStyle/>
          <a:p>
            <a:pPr algn="ctr"/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identify as a person who is disabled?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373    Skipped: 1</a:t>
            </a:r>
          </a:p>
        </p:txBody>
      </p:sp>
      <p:pic>
        <p:nvPicPr>
          <p:cNvPr id="4" name="Picture 3" descr="chart97937503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7" y="1498491"/>
            <a:ext cx="7578801" cy="263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6227" y="167209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1.1% (4)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6287" y="3135130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3.22% (12)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85440" y="2415802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95.7% (357)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8" y="196231"/>
            <a:ext cx="7578801" cy="960668"/>
          </a:xfrm>
        </p:spPr>
        <p:txBody>
          <a:bodyPr>
            <a:normAutofit/>
          </a:bodyPr>
          <a:lstStyle/>
          <a:p>
            <a:pPr algn="ctr"/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Chesapeake watershed jurisdiction do you live 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373    Skipped: 1</a:t>
            </a:r>
          </a:p>
        </p:txBody>
      </p:sp>
      <p:pic>
        <p:nvPicPr>
          <p:cNvPr id="4" name="Picture 3" descr="chart9793755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7" y="1010811"/>
            <a:ext cx="7578801" cy="36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5665" y="1416388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7.8% (29)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9225" y="1025425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3.2% (12)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1901" y="2208538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2.7% (10)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6113" y="1824490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48.3% (180)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966" y="2603854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12.1% (45)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0481" y="2988826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19.3% (72)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7574" y="3427738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4% (15)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59545" y="3806939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2.7% (10)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8" y="468082"/>
            <a:ext cx="7578801" cy="960668"/>
          </a:xfrm>
        </p:spPr>
        <p:txBody>
          <a:bodyPr>
            <a:normAutofit/>
          </a:bodyPr>
          <a:lstStyle/>
          <a:p>
            <a:pPr algn="ctr"/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landscape do you currently reside 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374    Skipped: 0</a:t>
            </a:r>
          </a:p>
        </p:txBody>
      </p:sp>
      <p:pic>
        <p:nvPicPr>
          <p:cNvPr id="4" name="Picture 3" descr="chart97937588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7" y="1498490"/>
            <a:ext cx="7578801" cy="3016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449" y="1660309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25.9% (97)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3980" y="2281690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50% (187)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3360" y="2879098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22.7% (85)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8586" y="350089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1.3% (5)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864" y="233304"/>
            <a:ext cx="7647595" cy="960668"/>
          </a:xfrm>
        </p:spPr>
        <p:txBody>
          <a:bodyPr>
            <a:normAutofit/>
          </a:bodyPr>
          <a:lstStyle/>
          <a:p>
            <a:pPr algn="ctr"/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category(s) best describe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373    Skipped: 1</a:t>
            </a:r>
          </a:p>
        </p:txBody>
      </p:sp>
      <p:pic>
        <p:nvPicPr>
          <p:cNvPr id="4" name="Picture 3" descr="chart9793739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71" y="1060535"/>
            <a:ext cx="7467588" cy="36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0084" y="1067464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0.5% (2)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4025" y="1461345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2.1% (8)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1939" y="1854970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5.9% (22)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1823" y="2269498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1.9% (7)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4726" y="2677962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84.2% (314)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9263" y="3049786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0.8% (3)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4024" y="3479302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2.4% (9)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34179" y="3830074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2.1% (8)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167854"/>
              </p:ext>
            </p:extLst>
          </p:nvPr>
        </p:nvGraphicFramePr>
        <p:xfrm>
          <a:off x="1655804" y="976312"/>
          <a:ext cx="7295689" cy="346407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543620">
                  <a:extLst>
                    <a:ext uri="{9D8B030D-6E8A-4147-A177-3AD203B41FA5}">
                      <a16:colId xmlns="" xmlns:a16="http://schemas.microsoft.com/office/drawing/2014/main" val="2122312547"/>
                    </a:ext>
                  </a:extLst>
                </a:gridCol>
                <a:gridCol w="2223448">
                  <a:extLst>
                    <a:ext uri="{9D8B030D-6E8A-4147-A177-3AD203B41FA5}">
                      <a16:colId xmlns="" xmlns:a16="http://schemas.microsoft.com/office/drawing/2014/main" val="3924906952"/>
                    </a:ext>
                  </a:extLst>
                </a:gridCol>
                <a:gridCol w="1528621">
                  <a:extLst>
                    <a:ext uri="{9D8B030D-6E8A-4147-A177-3AD203B41FA5}">
                      <a16:colId xmlns="" xmlns:a16="http://schemas.microsoft.com/office/drawing/2014/main" val="2805077751"/>
                    </a:ext>
                  </a:extLst>
                </a:gridCol>
              </a:tblGrid>
              <a:tr h="336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Answer Choices 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Responses (%)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Responses #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="" xmlns:a16="http://schemas.microsoft.com/office/drawing/2014/main" val="2664984099"/>
                  </a:ext>
                </a:extLst>
              </a:tr>
              <a:tr h="5272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Native America or Alaskan Native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0.54%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="" xmlns:a16="http://schemas.microsoft.com/office/drawing/2014/main" val="3453284074"/>
                  </a:ext>
                </a:extLst>
              </a:tr>
              <a:tr h="336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Asian / Asian American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2.14%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="" xmlns:a16="http://schemas.microsoft.com/office/drawing/2014/main" val="2395105580"/>
                  </a:ext>
                </a:extLst>
              </a:tr>
              <a:tr h="336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Black / African American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5.90%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="" xmlns:a16="http://schemas.microsoft.com/office/drawing/2014/main" val="305787571"/>
                  </a:ext>
                </a:extLst>
              </a:tr>
              <a:tr h="336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Hispanic / Latino / Latina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1.88%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="" xmlns:a16="http://schemas.microsoft.com/office/drawing/2014/main" val="484125382"/>
                  </a:ext>
                </a:extLst>
              </a:tr>
              <a:tr h="336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White / Caucasian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84.18%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="" xmlns:a16="http://schemas.microsoft.com/office/drawing/2014/main" val="3710222201"/>
                  </a:ext>
                </a:extLst>
              </a:tr>
              <a:tr h="336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Other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0.80%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="" xmlns:a16="http://schemas.microsoft.com/office/drawing/2014/main" val="3099138452"/>
                  </a:ext>
                </a:extLst>
              </a:tr>
              <a:tr h="336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Decline to state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2.41%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="" xmlns:a16="http://schemas.microsoft.com/office/drawing/2014/main" val="4109705123"/>
                  </a:ext>
                </a:extLst>
              </a:tr>
              <a:tr h="532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Multi-racial or multi ethnic (please specify)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2.14%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="" xmlns:a16="http://schemas.microsoft.com/office/drawing/2014/main" val="1623557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499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Initial focus on ethnic diversity because from the results of the profile tool, it was identified as a major gap.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All analysis is preliminary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Will continue to consult with diversity workgroup, MB, STAR, indicators workgroup, Green 2.0, etc.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09572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Sample approach for data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CBP profiles revealed 50 non-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caucasion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respondents: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13.4%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Out of the 50 non-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caucasions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only 12 held leadership positions: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CBP profile further revealed 314 white/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caucasion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respondents: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Out of the 314 white respondents, 100 identified themselves as CBP leadership: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31.8%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 preliminary analysis of the 50 non-white responses out of the 374 total responses follows</a:t>
            </a:r>
          </a:p>
        </p:txBody>
      </p:sp>
    </p:spTree>
    <p:extLst>
      <p:ext uri="{BB962C8B-B14F-4D97-AF65-F5344CB8AC3E}">
        <p14:creationId xmlns:p14="http://schemas.microsoft.com/office/powerpoint/2010/main" val="282811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6B32-9F92-4ECF-96B1-8AD7F8255866}" type="datetime1">
              <a:rPr lang="en-US" smtClean="0"/>
              <a:t>10/31/2016</a:t>
            </a:fld>
            <a:endParaRPr lang="en-US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/>
              <a:t>Diversity Management Strategy and </a:t>
            </a:r>
            <a:r>
              <a:rPr lang="en-US" sz="3200" dirty="0" err="1"/>
              <a:t>Workplan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1941909" y="1600200"/>
            <a:ext cx="6686550" cy="31459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68580" indent="-68580" algn="l" defTabSz="685800" rtl="0" eaLnBrk="1" latinLnBrk="0" hangingPunct="1">
              <a:lnSpc>
                <a:spcPct val="85000"/>
              </a:lnSpc>
              <a:spcBef>
                <a:spcPts val="975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0604" indent="-257175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1480" indent="-41148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5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7220" indent="-61722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2960" indent="-82296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0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350000" indent="-171450" algn="l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Char char=" 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-68580" algn="l" defTabSz="685800" rtl="0" eaLnBrk="1" fontAlgn="auto" latinLnBrk="0" hangingPunct="1">
              <a:lnSpc>
                <a:spcPct val="85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Identify stakeholder groups that are not currently represented in the leadership, decision making and implementation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conservation and restoration activities, and create meaningful opportunities and programs to recruit and engage them in the partnership’s efforts</a:t>
            </a:r>
            <a:r>
              <a:rPr kumimoji="0" lang="en-US" sz="18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.”		 – Diversity Outcome </a:t>
            </a:r>
          </a:p>
          <a:p>
            <a:pPr marL="68580" marR="0" lvl="0" indent="-68580" algn="l" defTabSz="685800" rtl="0" eaLnBrk="1" fontAlgn="auto" latinLnBrk="0" hangingPunct="1">
              <a:lnSpc>
                <a:spcPct val="85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“Explore the use of organizational demographic profile tools (e.g.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Guidestar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and D5) for the Bay Program jurisdictions, agencies, partners and other NGOs in the Bay watershed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 report on diversity representation within their organizations</a:t>
            </a: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” 					</a:t>
            </a:r>
            <a:r>
              <a:rPr kumimoji="0" lang="en-US" sz="18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– Diversity Management Strategy</a:t>
            </a:r>
          </a:p>
          <a:p>
            <a:pPr marL="68580" marR="0" lvl="0" indent="-68580" algn="l" defTabSz="685800" rtl="0" eaLnBrk="1" fontAlgn="auto" latinLnBrk="0" hangingPunct="1">
              <a:lnSpc>
                <a:spcPct val="85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“Establish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baseline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the level of diversity in the CBP (staff, boards, programs and initiatives aimed at increasing internal diversity).”		 </a:t>
            </a:r>
            <a:r>
              <a:rPr kumimoji="0" lang="en-US" sz="18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– Diversity </a:t>
            </a:r>
            <a:r>
              <a:rPr kumimoji="0" lang="en-US" sz="180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Workplan</a:t>
            </a:r>
            <a:endParaRPr kumimoji="0" lang="en-US" sz="18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775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241644"/>
              </p:ext>
            </p:extLst>
          </p:nvPr>
        </p:nvGraphicFramePr>
        <p:xfrm>
          <a:off x="536448" y="268224"/>
          <a:ext cx="8036052" cy="442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7065335" y="2826931"/>
            <a:ext cx="414670" cy="27644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(26%)</a:t>
            </a:r>
          </a:p>
        </p:txBody>
      </p:sp>
    </p:spTree>
    <p:extLst>
      <p:ext uri="{BB962C8B-B14F-4D97-AF65-F5344CB8AC3E}">
        <p14:creationId xmlns:p14="http://schemas.microsoft.com/office/powerpoint/2010/main" val="3925111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29408" y="456545"/>
            <a:ext cx="7199052" cy="169708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Preliminary data analysis of 50 non-white respondents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Promoting Diversity in the Workplac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83" y="2419995"/>
            <a:ext cx="3857810" cy="252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9236" y="4901028"/>
            <a:ext cx="35798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http://www.cpehr.com/blog-1/promoting-diversity-in-the-workplace</a:t>
            </a:r>
          </a:p>
        </p:txBody>
      </p:sp>
    </p:spTree>
    <p:extLst>
      <p:ext uri="{BB962C8B-B14F-4D97-AF65-F5344CB8AC3E}">
        <p14:creationId xmlns:p14="http://schemas.microsoft.com/office/powerpoint/2010/main" val="2542476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474" y="251089"/>
            <a:ext cx="7501900" cy="746750"/>
          </a:xfrm>
        </p:spPr>
        <p:txBody>
          <a:bodyPr>
            <a:normAutofit/>
          </a:bodyPr>
          <a:lstStyle/>
          <a:p>
            <a:pPr algn="ctr"/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ethnic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category(s) best describe you?</a:t>
            </a:r>
          </a:p>
        </p:txBody>
      </p:sp>
      <p:pic>
        <p:nvPicPr>
          <p:cNvPr id="4" name="Picture 3" descr="chart9793739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977759"/>
            <a:ext cx="7587716" cy="36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3842" y="977759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4% (2)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9210" y="1359448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16% (8)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7887" y="1754785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44% (22)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5075" y="2186618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14% (7)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7461" y="2574298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0% (0)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9990" y="2964442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6% (3)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5270" y="3391162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0% (0)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1898" y="3781306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16% (8)</a:t>
            </a:r>
          </a:p>
        </p:txBody>
      </p:sp>
    </p:spTree>
    <p:extLst>
      <p:ext uri="{BB962C8B-B14F-4D97-AF65-F5344CB8AC3E}">
        <p14:creationId xmlns:p14="http://schemas.microsoft.com/office/powerpoint/2010/main" val="1868967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8" y="468082"/>
            <a:ext cx="7578801" cy="960668"/>
          </a:xfrm>
        </p:spPr>
        <p:txBody>
          <a:bodyPr>
            <a:normAutofit/>
          </a:bodyPr>
          <a:lstStyle/>
          <a:p>
            <a:pPr algn="ctr"/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How long have you been participating in the CBP organization?</a:t>
            </a:r>
          </a:p>
        </p:txBody>
      </p:sp>
      <p:pic>
        <p:nvPicPr>
          <p:cNvPr id="4" name="Picture 3" descr="chart97937119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7" y="1498491"/>
            <a:ext cx="7578801" cy="3356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4676" y="1644469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70% (35)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0190" y="2398978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18% (9)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6861" y="313513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6% (3)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8460" y="387022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6% (3)</a:t>
            </a:r>
          </a:p>
        </p:txBody>
      </p:sp>
    </p:spTree>
    <p:extLst>
      <p:ext uri="{BB962C8B-B14F-4D97-AF65-F5344CB8AC3E}">
        <p14:creationId xmlns:p14="http://schemas.microsoft.com/office/powerpoint/2010/main" val="2783237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34030"/>
            <a:ext cx="8079581" cy="1243649"/>
          </a:xfrm>
        </p:spPr>
        <p:txBody>
          <a:bodyPr>
            <a:normAutofit/>
          </a:bodyPr>
          <a:lstStyle/>
          <a:p>
            <a:pPr algn="ctr"/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Do you identify yourself as a member of CBP leadership?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Choose one. If mul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ple roles, please list in other.</a:t>
            </a:r>
          </a:p>
        </p:txBody>
      </p:sp>
      <p:pic>
        <p:nvPicPr>
          <p:cNvPr id="4" name="Picture 3" descr="chart97937075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996691"/>
            <a:ext cx="7522842" cy="3719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2865" y="1050298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4% (2)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5216" y="1501402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4% (2)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7516" y="1976890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2% 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160" y="2452378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2% (1)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2806" y="2903482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2% 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2053" y="3364992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76% (38)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8455" y="3858030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10% (5)</a:t>
            </a:r>
          </a:p>
        </p:txBody>
      </p:sp>
    </p:spTree>
    <p:extLst>
      <p:ext uri="{BB962C8B-B14F-4D97-AF65-F5344CB8AC3E}">
        <p14:creationId xmlns:p14="http://schemas.microsoft.com/office/powerpoint/2010/main" val="2599461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Questions going forward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4847-97F6-497C-8CE6-C6D2E748B417}" type="datetime1">
              <a:rPr lang="en-US" smtClean="0"/>
              <a:t>10/31/2016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37A1-A016-4F82-9272-F27A6F57B979}" type="slidenum">
              <a:rPr lang="en-US" smtClean="0"/>
              <a:t>25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41909" y="1045029"/>
            <a:ext cx="6686550" cy="367211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Have the terms used in the Outcome been appropriately defined? </a:t>
            </a:r>
            <a:r>
              <a:rPr lang="en-US" b="1" dirty="0"/>
              <a:t>(Word to replace minority)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What pieces of information do we need to adaptively manage our work? What </a:t>
            </a:r>
            <a:r>
              <a:rPr lang="en-US" b="1" dirty="0"/>
              <a:t>metric </a:t>
            </a:r>
            <a:r>
              <a:rPr lang="en-US" dirty="0"/>
              <a:t>or information would be most meaningful to our workgroup?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Does the proposed indicator </a:t>
            </a:r>
            <a:r>
              <a:rPr lang="en-US" b="1" dirty="0"/>
              <a:t>address the Diversity Outcome in the 2014 Chesapeake Bay Watershed Agreement?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Is the indicator long term, taking into account possible future changes? Can the Partnership show trends over time using this proposed indicator? </a:t>
            </a:r>
            <a:r>
              <a:rPr lang="en-US" b="1" dirty="0"/>
              <a:t>(Retention, diversity among leadership,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Is there a </a:t>
            </a:r>
            <a:r>
              <a:rPr lang="en-US" b="1" dirty="0"/>
              <a:t>threshold or reference value </a:t>
            </a:r>
            <a:r>
              <a:rPr lang="en-US" dirty="0"/>
              <a:t>against which the proposed indicator can be compared, so that users can assess the significance of the values associated with it? (</a:t>
            </a:r>
            <a:r>
              <a:rPr lang="en-US" dirty="0" err="1"/>
              <a:t>e.q</a:t>
            </a:r>
            <a:r>
              <a:rPr lang="en-US" dirty="0"/>
              <a:t>. 36% of nationwide </a:t>
            </a:r>
            <a:r>
              <a:rPr lang="en-US" dirty="0" smtClean="0"/>
              <a:t>people of color </a:t>
            </a:r>
            <a:r>
              <a:rPr lang="en-US" dirty="0"/>
              <a:t>caucus)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Once we decide on an indicator(s), do we want to set a </a:t>
            </a:r>
            <a:r>
              <a:rPr lang="en-US" b="1" dirty="0"/>
              <a:t>specific Program diversity “goal” for 2025?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7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124608"/>
            <a:ext cx="6686550" cy="35693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Have a Diversity Profile Poster at Watershed Forum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Discuss profile findings with Diversity Workgroup at </a:t>
            </a:r>
            <a:r>
              <a:rPr lang="en-US" sz="2000" b="1" dirty="0" smtClean="0"/>
              <a:t>November Meeting</a:t>
            </a: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Make Diversity Profile results widely available – (Late Fall)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Establish Diversity Indicators for Bay Barometer and Chesapeake Progress (December)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Web Story on ChesapeakeBay.net  (Mid-December)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881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-1014560"/>
            <a:ext cx="8086725" cy="2514600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Questions?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719" y="3588291"/>
            <a:ext cx="6921151" cy="123444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Jim Edward - edward.james@epa.gov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Al Todd - Atodd@allianceforthebay.org</a:t>
            </a:r>
          </a:p>
        </p:txBody>
      </p:sp>
      <p:pic>
        <p:nvPicPr>
          <p:cNvPr id="1026" name="Picture 2" descr="http://www.cbtrust.org/atf/cf/%7BEB2A714E-8219-45E8-8C3D-50EBE1847CB8%7D/cb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94" y="1602265"/>
            <a:ext cx="2427904" cy="158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ormwater.allianceforthebay.org/wp-content/uploads/2013/07/alliance-reduce-your-stormwater-e13764931703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62" y="1602265"/>
            <a:ext cx="3427607" cy="158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6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962" y="436439"/>
            <a:ext cx="8079581" cy="725104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Process	and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1496403"/>
            <a:ext cx="8065294" cy="2824639"/>
          </a:xfrm>
        </p:spPr>
        <p:txBody>
          <a:bodyPr/>
          <a:lstStyle/>
          <a:p>
            <a:r>
              <a:rPr lang="en-US" b="1" dirty="0"/>
              <a:t>The Alliance for the Chesapeake Bay conducted the profiles on behalf of the Chesapeake Bay Program </a:t>
            </a:r>
          </a:p>
          <a:p>
            <a:r>
              <a:rPr lang="en-US" b="1" dirty="0"/>
              <a:t>The Program was sent to the Principal Staff Committee, Management Board, Advisory Committees, GITs, and workgroup members.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114181"/>
              </p:ext>
            </p:extLst>
          </p:nvPr>
        </p:nvGraphicFramePr>
        <p:xfrm>
          <a:off x="-192983" y="2187146"/>
          <a:ext cx="9204461" cy="2551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262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About the Diversity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 Generated simple online demographic profile tool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11 Simple questions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Voluntary and Anonymous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“Self-Identify” responses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 Includes questions on management roles due to outcome language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152" y="3657721"/>
            <a:ext cx="2158214" cy="141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2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70651" y="2477848"/>
            <a:ext cx="4576388" cy="35083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333333"/>
                </a:solidFill>
                <a:ea typeface="+mj-ea"/>
              </a:rPr>
              <a:t>374 total respondents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570655" y="2775083"/>
            <a:ext cx="4576388" cy="35083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333333"/>
                </a:solidFill>
                <a:ea typeface="+mj-ea"/>
              </a:rPr>
              <a:t>49.8% response rate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83254" y="563355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700" dirty="0"/>
              <a:t>Summary and demographic responses highlights 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570655" y="1804337"/>
            <a:ext cx="4576388" cy="350837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b="1" dirty="0"/>
              <a:t>Profile sent to approximately 750 CBP staff and partners </a:t>
            </a:r>
            <a:endParaRPr lang="en-US" sz="180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570655" y="3151359"/>
            <a:ext cx="5629216" cy="350837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rgbClr val="333333"/>
                </a:solidFill>
                <a:ea typeface="+mj-ea"/>
              </a:rPr>
              <a:t>31.45% of respondents worked for state government</a:t>
            </a:r>
            <a:endParaRPr lang="en-US" sz="190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562414" y="3835099"/>
            <a:ext cx="5629216" cy="350837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rgbClr val="333333"/>
                </a:solidFill>
                <a:ea typeface="+mj-ea"/>
              </a:rPr>
              <a:t>48.26% of respondents reside in Maryland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8" y="153254"/>
            <a:ext cx="7578801" cy="960668"/>
          </a:xfrm>
        </p:spPr>
        <p:txBody>
          <a:bodyPr>
            <a:norm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type of organization do you currently work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372    Skipped: 2</a:t>
            </a:r>
          </a:p>
        </p:txBody>
      </p:sp>
      <p:pic>
        <p:nvPicPr>
          <p:cNvPr id="4" name="Picture 3" descr="chart9793672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7" y="1010811"/>
            <a:ext cx="7578801" cy="3719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2342" y="1047387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9.4% (35)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9844" y="1497830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31.5% (117)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6081" y="2004569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25% (93)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4633" y="2454902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19.9% (74)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7226" y="2918198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0.3% 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6221" y="338149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3.2% (12)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1495" y="3856982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10.8% (40)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490" y="468082"/>
            <a:ext cx="7017970" cy="960668"/>
          </a:xfrm>
        </p:spPr>
        <p:txBody>
          <a:bodyPr>
            <a:normAutofit/>
          </a:bodyPr>
          <a:lstStyle/>
          <a:p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Within your organization, what is your role? Please choose one.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366    Skipped: 8</a:t>
            </a:r>
          </a:p>
        </p:txBody>
      </p:sp>
      <p:pic>
        <p:nvPicPr>
          <p:cNvPr id="4" name="Picture 3" descr="chart9793682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57" y="1498490"/>
            <a:ext cx="7434602" cy="3195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1313" y="1675385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48.1% (176)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1313" y="2345382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46.7% (171)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2769" y="2992121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0.6% (2)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2225" y="3620784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4.6% (17)</a:t>
            </a:r>
          </a:p>
        </p:txBody>
      </p:sp>
    </p:spTree>
    <p:extLst>
      <p:ext uri="{BB962C8B-B14F-4D97-AF65-F5344CB8AC3E}">
        <p14:creationId xmlns:p14="http://schemas.microsoft.com/office/powerpoint/2010/main" val="340493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58" y="110509"/>
            <a:ext cx="7578801" cy="960668"/>
          </a:xfrm>
        </p:spPr>
        <p:txBody>
          <a:bodyPr>
            <a:normAutofit/>
          </a:bodyPr>
          <a:lstStyle/>
          <a:p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identify yourself as a member of CBP leadership?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one. If mult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 roles, please list in other.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372    Skipped: 2</a:t>
            </a:r>
          </a:p>
        </p:txBody>
      </p:sp>
      <p:pic>
        <p:nvPicPr>
          <p:cNvPr id="4" name="Picture 3" descr="chart97937075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998619"/>
            <a:ext cx="7674212" cy="3719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2540" y="1046726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4.8% (18)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0755" y="1505358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3.8% (14)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0471" y="1963990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2.9% (11)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0754" y="2422622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4% (15)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9895" y="288125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3.5% (13)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262" y="3363206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68.8% (256)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0308" y="3842238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12.1% (45)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816" y="468082"/>
            <a:ext cx="7318643" cy="960668"/>
          </a:xfrm>
        </p:spPr>
        <p:txBody>
          <a:bodyPr>
            <a:normAutofit/>
          </a:bodyPr>
          <a:lstStyle/>
          <a:p>
            <a:pPr algn="ctr"/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have you been participating in the CBP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372    Skipped: 2</a:t>
            </a:r>
          </a:p>
        </p:txBody>
      </p:sp>
      <p:pic>
        <p:nvPicPr>
          <p:cNvPr id="4" name="Picture 3" descr="chart97937119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16" y="1291227"/>
            <a:ext cx="7330999" cy="3356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5905" y="146808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55.7% (207)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9745" y="2192774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22.9% (85)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5461" y="2924294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14.5% (54)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3038" y="3643622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7% (26)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7479A43-B874-4014-A100-58427CCF357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1334</TotalTime>
  <Words>1363</Words>
  <Application>Microsoft Office PowerPoint</Application>
  <PresentationFormat>On-screen Show (16:9)</PresentationFormat>
  <Paragraphs>207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Helvetica Neue</vt:lpstr>
      <vt:lpstr>Wingdings</vt:lpstr>
      <vt:lpstr>Wingdings 3</vt:lpstr>
      <vt:lpstr>SM-template-20140529</vt:lpstr>
      <vt:lpstr>Data slides</vt:lpstr>
      <vt:lpstr>Response Summary</vt:lpstr>
      <vt:lpstr>Wisp</vt:lpstr>
      <vt:lpstr>Preliminary Chesapeake Bay Diversity Profile: 2016 Results, Highlights and Next Steps</vt:lpstr>
      <vt:lpstr>Diversity Management Strategy and Workplan</vt:lpstr>
      <vt:lpstr>Process and timeline</vt:lpstr>
      <vt:lpstr>About the Diversity Profile</vt:lpstr>
      <vt:lpstr>PowerPoint Presentation</vt:lpstr>
      <vt:lpstr>What type of organization do you currently work for?</vt:lpstr>
      <vt:lpstr>Within your organization, what is your role? Please choose one.</vt:lpstr>
      <vt:lpstr>Do you identify yourself as a member of CBP leadership? Choose one. If multiple roles, please list in other.</vt:lpstr>
      <vt:lpstr>How long have you been participating in the CBP organization?</vt:lpstr>
      <vt:lpstr>What is your gender?</vt:lpstr>
      <vt:lpstr>What is your age?</vt:lpstr>
      <vt:lpstr>Do you identify as a member of the Lesbian, Gay, Bisexual, Transgender or Gender Nonconforming community?</vt:lpstr>
      <vt:lpstr>Do you identify as a person who is disabled?</vt:lpstr>
      <vt:lpstr>What Chesapeake watershed jurisdiction do you live in?</vt:lpstr>
      <vt:lpstr>What landscape do you currently reside in?</vt:lpstr>
      <vt:lpstr>Which category(s) best describe you?</vt:lpstr>
      <vt:lpstr>PowerPoint Presentation</vt:lpstr>
      <vt:lpstr>Data Analysis </vt:lpstr>
      <vt:lpstr>Sample approach for data analysis </vt:lpstr>
      <vt:lpstr>PowerPoint Presentation</vt:lpstr>
      <vt:lpstr>Preliminary data analysis of 50 non-white respondents </vt:lpstr>
      <vt:lpstr>Which ethnic category(s) best describe you?</vt:lpstr>
      <vt:lpstr>How long have you been participating in the CBP organization?</vt:lpstr>
      <vt:lpstr>Do you identify yourself as a member of CBP leadership? Choose one. If multiple roles, please list in other.</vt:lpstr>
      <vt:lpstr>Questions going forward</vt:lpstr>
      <vt:lpstr>Next Steps</vt:lpstr>
      <vt:lpstr>Questions? </vt:lpstr>
    </vt:vector>
  </TitlesOfParts>
  <Company>SurveyMonkey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Edward, James</cp:lastModifiedBy>
  <cp:revision>109</cp:revision>
  <dcterms:created xsi:type="dcterms:W3CDTF">2014-01-30T23:18:11Z</dcterms:created>
  <dcterms:modified xsi:type="dcterms:W3CDTF">2016-10-31T20:02:23Z</dcterms:modified>
</cp:coreProperties>
</file>