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charts/chart19.xml" ContentType="application/vnd.openxmlformats-officedocument.drawingml.chart+xml"/>
  <Override PartName="/ppt/drawings/drawing10.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7" r:id="rId2"/>
  </p:sldMasterIdLst>
  <p:notesMasterIdLst>
    <p:notesMasterId r:id="rId49"/>
  </p:notesMasterIdLst>
  <p:handoutMasterIdLst>
    <p:handoutMasterId r:id="rId50"/>
  </p:handoutMasterIdLst>
  <p:sldIdLst>
    <p:sldId id="599" r:id="rId3"/>
    <p:sldId id="654" r:id="rId4"/>
    <p:sldId id="569" r:id="rId5"/>
    <p:sldId id="570" r:id="rId6"/>
    <p:sldId id="571" r:id="rId7"/>
    <p:sldId id="572" r:id="rId8"/>
    <p:sldId id="573" r:id="rId9"/>
    <p:sldId id="575" r:id="rId10"/>
    <p:sldId id="628" r:id="rId11"/>
    <p:sldId id="667" r:id="rId12"/>
    <p:sldId id="668" r:id="rId13"/>
    <p:sldId id="574" r:id="rId14"/>
    <p:sldId id="650" r:id="rId15"/>
    <p:sldId id="651" r:id="rId16"/>
    <p:sldId id="659" r:id="rId17"/>
    <p:sldId id="661" r:id="rId18"/>
    <p:sldId id="662" r:id="rId19"/>
    <p:sldId id="660" r:id="rId20"/>
    <p:sldId id="649" r:id="rId21"/>
    <p:sldId id="652" r:id="rId22"/>
    <p:sldId id="617" r:id="rId23"/>
    <p:sldId id="618" r:id="rId24"/>
    <p:sldId id="616" r:id="rId25"/>
    <p:sldId id="642" r:id="rId26"/>
    <p:sldId id="643" r:id="rId27"/>
    <p:sldId id="645" r:id="rId28"/>
    <p:sldId id="663" r:id="rId29"/>
    <p:sldId id="646" r:id="rId30"/>
    <p:sldId id="664" r:id="rId31"/>
    <p:sldId id="665" r:id="rId32"/>
    <p:sldId id="620" r:id="rId33"/>
    <p:sldId id="621" r:id="rId34"/>
    <p:sldId id="653" r:id="rId35"/>
    <p:sldId id="648" r:id="rId36"/>
    <p:sldId id="611" r:id="rId37"/>
    <p:sldId id="630" r:id="rId38"/>
    <p:sldId id="657" r:id="rId39"/>
    <p:sldId id="658" r:id="rId40"/>
    <p:sldId id="655" r:id="rId41"/>
    <p:sldId id="656" r:id="rId42"/>
    <p:sldId id="637" r:id="rId43"/>
    <p:sldId id="635" r:id="rId44"/>
    <p:sldId id="666" r:id="rId45"/>
    <p:sldId id="629" r:id="rId46"/>
    <p:sldId id="631" r:id="rId47"/>
    <p:sldId id="669" r:id="rId48"/>
  </p:sldIdLst>
  <p:sldSz cx="9144000" cy="6858000" type="screen4x3"/>
  <p:notesSz cx="6954838" cy="9239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CCFF"/>
    <a:srgbClr val="CCECFF"/>
    <a:srgbClr val="003300"/>
    <a:srgbClr val="0000FF"/>
    <a:srgbClr val="66FF66"/>
    <a:srgbClr val="FFFF99"/>
    <a:srgbClr val="33CC33"/>
    <a:srgbClr val="009900"/>
    <a:srgbClr val="FCE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37" autoAdjust="0"/>
    <p:restoredTop sz="94660"/>
  </p:normalViewPr>
  <p:slideViewPr>
    <p:cSldViewPr>
      <p:cViewPr varScale="1">
        <p:scale>
          <a:sx n="102" d="100"/>
          <a:sy n="102" d="100"/>
        </p:scale>
        <p:origin x="384" y="90"/>
      </p:cViewPr>
      <p:guideLst>
        <p:guide orient="horz" pos="2160"/>
        <p:guide pos="2880"/>
      </p:guideLst>
    </p:cSldViewPr>
  </p:slideViewPr>
  <p:notesTextViewPr>
    <p:cViewPr>
      <p:scale>
        <a:sx n="1" d="1"/>
        <a:sy n="1" d="1"/>
      </p:scale>
      <p:origin x="0" y="0"/>
    </p:cViewPr>
  </p:notesTextViewPr>
  <p:sorterViewPr>
    <p:cViewPr>
      <p:scale>
        <a:sx n="100" d="100"/>
        <a:sy n="100" d="100"/>
      </p:scale>
      <p:origin x="0" y="-11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46433669475525E-2"/>
          <c:y val="0"/>
          <c:w val="0.93696643182760053"/>
          <c:h val="0.71958580835290298"/>
        </c:manualLayout>
      </c:layout>
      <c:barChart>
        <c:barDir val="bar"/>
        <c:grouping val="stacked"/>
        <c:varyColors val="0"/>
        <c:ser>
          <c:idx val="0"/>
          <c:order val="0"/>
          <c:tx>
            <c:strRef>
              <c:f>Sheet1!$B$1</c:f>
              <c:strCache>
                <c:ptCount val="1"/>
                <c:pt idx="0">
                  <c:v>Strongly agree</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372-4B83-A87A-B84F884EBC8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0.623</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Somewhat agree</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formatCode="0%">
                  <c:v>0.23799999999999999</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Neutral</c:v>
                </c:pt>
              </c:strCache>
            </c:strRef>
          </c:tx>
          <c:spPr>
            <a:solidFill>
              <a:srgbClr val="CCE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formatCode="0%">
                  <c:v>7.5999999999999998E-2</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Somewhat disagree</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General</c:formatCode>
                <c:ptCount val="2"/>
                <c:pt idx="0" formatCode="0%">
                  <c:v>2.5999999999999999E-2</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Strongly disagree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formatCode="0%">
                  <c:v>2.5000000000000001E-2</c:v>
                </c:pt>
              </c:numCache>
            </c:numRef>
          </c:val>
          <c:extLst>
            <c:ext xmlns:c16="http://schemas.microsoft.com/office/drawing/2014/chart" uri="{C3380CC4-5D6E-409C-BE32-E72D297353CC}">
              <c16:uniqueId val="{00000005-3FE7-4DE2-B1B6-8C74BC912349}"/>
            </c:ext>
          </c:extLst>
        </c:ser>
        <c:dLbls>
          <c:showLegendKey val="0"/>
          <c:showVal val="0"/>
          <c:showCatName val="0"/>
          <c:showSerName val="0"/>
          <c:showPercent val="0"/>
          <c:showBubbleSize val="0"/>
        </c:dLbls>
        <c:gapWidth val="100"/>
        <c:overlap val="100"/>
        <c:axId val="36259328"/>
        <c:axId val="36257792"/>
      </c:barChart>
      <c:valAx>
        <c:axId val="36257792"/>
        <c:scaling>
          <c:orientation val="minMax"/>
          <c:max val="1"/>
        </c:scaling>
        <c:delete val="0"/>
        <c:axPos val="b"/>
        <c:majorGridlines/>
        <c:numFmt formatCode="0%" sourceLinked="1"/>
        <c:majorTickMark val="out"/>
        <c:minorTickMark val="none"/>
        <c:tickLblPos val="nextTo"/>
        <c:crossAx val="36259328"/>
        <c:crosses val="autoZero"/>
        <c:crossBetween val="between"/>
      </c:valAx>
      <c:catAx>
        <c:axId val="36259328"/>
        <c:scaling>
          <c:orientation val="minMax"/>
        </c:scaling>
        <c:delete val="0"/>
        <c:axPos val="l"/>
        <c:numFmt formatCode="General" sourceLinked="1"/>
        <c:majorTickMark val="out"/>
        <c:minorTickMark val="none"/>
        <c:tickLblPos val="nextTo"/>
        <c:crossAx val="36257792"/>
        <c:crosses val="autoZero"/>
        <c:auto val="1"/>
        <c:lblAlgn val="ctr"/>
        <c:lblOffset val="0"/>
        <c:noMultiLvlLbl val="0"/>
      </c:catAx>
    </c:plotArea>
    <c:legend>
      <c:legendPos val="t"/>
      <c:layout>
        <c:manualLayout>
          <c:xMode val="edge"/>
          <c:yMode val="edge"/>
          <c:x val="0"/>
          <c:y val="0"/>
          <c:w val="0.99941520467836253"/>
          <c:h val="0.16688623311274323"/>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8.1871345029239762E-2"/>
          <c:w val="0.74023982068613103"/>
          <c:h val="0.82389571637396586"/>
        </c:manualLayout>
      </c:layout>
      <c:barChart>
        <c:barDir val="bar"/>
        <c:grouping val="stacked"/>
        <c:varyColors val="0"/>
        <c:ser>
          <c:idx val="0"/>
          <c:order val="0"/>
          <c:tx>
            <c:strRef>
              <c:f>Sheet1!$B$1</c:f>
              <c:strCache>
                <c:ptCount val="1"/>
                <c:pt idx="0">
                  <c:v>Never/No</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599-4FE3-BBAD-20817C3AB93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Sheet1!$B$2:$B$9</c:f>
              <c:numCache>
                <c:formatCode>0%</c:formatCode>
                <c:ptCount val="8"/>
                <c:pt idx="0">
                  <c:v>0.433</c:v>
                </c:pt>
                <c:pt idx="1">
                  <c:v>0.45500000000000002</c:v>
                </c:pt>
                <c:pt idx="2">
                  <c:v>0.46100000000000002</c:v>
                </c:pt>
                <c:pt idx="3">
                  <c:v>0.69599999999999995</c:v>
                </c:pt>
                <c:pt idx="4">
                  <c:v>0.70599999999999996</c:v>
                </c:pt>
                <c:pt idx="5">
                  <c:v>0.71599999999999997</c:v>
                </c:pt>
                <c:pt idx="6">
                  <c:v>0.86399999999999999</c:v>
                </c:pt>
                <c:pt idx="7">
                  <c:v>0.90400000000000003</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Seldom</c:v>
                </c:pt>
              </c:strCache>
            </c:strRef>
          </c:tx>
          <c:spPr>
            <a:solidFill>
              <a:srgbClr val="66FF66"/>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Sheet1!$C$2:$C$9</c:f>
              <c:numCache>
                <c:formatCode>0%</c:formatCode>
                <c:ptCount val="8"/>
                <c:pt idx="0">
                  <c:v>0.19500000000000001</c:v>
                </c:pt>
                <c:pt idx="1">
                  <c:v>0.183</c:v>
                </c:pt>
                <c:pt idx="2">
                  <c:v>0.22800000000000001</c:v>
                </c:pt>
                <c:pt idx="4">
                  <c:v>0.13800000000000001</c:v>
                </c:pt>
                <c:pt idx="5">
                  <c:v>0.08</c:v>
                </c:pt>
                <c:pt idx="6">
                  <c:v>6.0999999999999999E-2</c:v>
                </c:pt>
                <c:pt idx="7">
                  <c:v>4.2999999999999997E-2</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FFFF66"/>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Sheet1!$D$2:$D$9</c:f>
              <c:numCache>
                <c:formatCode>0%</c:formatCode>
                <c:ptCount val="8"/>
                <c:pt idx="0">
                  <c:v>0.218</c:v>
                </c:pt>
                <c:pt idx="1">
                  <c:v>0.215</c:v>
                </c:pt>
                <c:pt idx="2">
                  <c:v>0.19</c:v>
                </c:pt>
                <c:pt idx="4">
                  <c:v>0.11</c:v>
                </c:pt>
                <c:pt idx="5">
                  <c:v>9.0999999999999998E-2</c:v>
                </c:pt>
                <c:pt idx="6">
                  <c:v>4.1000000000000002E-2</c:v>
                </c:pt>
                <c:pt idx="7">
                  <c:v>3.4000000000000002E-2</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Usually/Frequently</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Sheet1!$E$2:$E$9</c:f>
              <c:numCache>
                <c:formatCode>0%</c:formatCode>
                <c:ptCount val="8"/>
                <c:pt idx="0">
                  <c:v>0.128</c:v>
                </c:pt>
                <c:pt idx="1">
                  <c:v>0.114</c:v>
                </c:pt>
                <c:pt idx="2">
                  <c:v>9.1999999999999998E-2</c:v>
                </c:pt>
                <c:pt idx="4">
                  <c:v>2.3E-2</c:v>
                </c:pt>
                <c:pt idx="5">
                  <c:v>3.5999999999999997E-2</c:v>
                </c:pt>
                <c:pt idx="6">
                  <c:v>8.0000000000000002E-3</c:v>
                </c:pt>
                <c:pt idx="7">
                  <c:v>6.0000000000000001E-3</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Always/Very Frequently/Yes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Sheet1!$F$2:$F$9</c:f>
              <c:numCache>
                <c:formatCode>0%</c:formatCode>
                <c:ptCount val="8"/>
                <c:pt idx="0">
                  <c:v>0.01</c:v>
                </c:pt>
                <c:pt idx="1">
                  <c:v>1.9E-2</c:v>
                </c:pt>
                <c:pt idx="2">
                  <c:v>0.02</c:v>
                </c:pt>
                <c:pt idx="3">
                  <c:v>0.28699999999999998</c:v>
                </c:pt>
                <c:pt idx="4">
                  <c:v>1.7000000000000001E-2</c:v>
                </c:pt>
                <c:pt idx="5">
                  <c:v>6.6000000000000003E-2</c:v>
                </c:pt>
                <c:pt idx="6">
                  <c:v>2.1999999999999999E-2</c:v>
                </c:pt>
                <c:pt idx="7">
                  <c:v>1.0999999999999999E-2</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Sheet1!$A$2:$A$9</c:f>
              <c:strCache>
                <c:ptCount val="8"/>
                <c:pt idx="0">
                  <c:v>Fertilize lawn</c:v>
                </c:pt>
                <c:pt idx="1">
                  <c:v>Use herbicides</c:v>
                </c:pt>
                <c:pt idx="2">
                  <c:v>Use pesticides</c:v>
                </c:pt>
                <c:pt idx="3">
                  <c:v>Downspouts drain to hard surfaces</c:v>
                </c:pt>
                <c:pt idx="4">
                  <c:v>Oil/grease down drain</c:v>
                </c:pt>
                <c:pt idx="5">
                  <c:v>Blow grass clippings onto hard surfaces</c:v>
                </c:pt>
                <c:pt idx="6">
                  <c:v>Medicine down drain</c:v>
                </c:pt>
                <c:pt idx="7">
                  <c:v>Toss litter</c:v>
                </c:pt>
              </c:strCache>
            </c:strRef>
          </c:cat>
          <c:val>
            <c:numRef>
              <c:f>Sheet1!$G$2:$G$9</c:f>
              <c:numCache>
                <c:formatCode>0%</c:formatCode>
                <c:ptCount val="8"/>
                <c:pt idx="0">
                  <c:v>1.6E-2</c:v>
                </c:pt>
                <c:pt idx="1">
                  <c:v>1.4E-2</c:v>
                </c:pt>
                <c:pt idx="2">
                  <c:v>8.9999999999999993E-3</c:v>
                </c:pt>
                <c:pt idx="3">
                  <c:v>1.7000000000000001E-2</c:v>
                </c:pt>
                <c:pt idx="4">
                  <c:v>6.0000000000000001E-3</c:v>
                </c:pt>
                <c:pt idx="5">
                  <c:v>1.0999999999999999E-2</c:v>
                </c:pt>
                <c:pt idx="6">
                  <c:v>4.0000000000000001E-3</c:v>
                </c:pt>
                <c:pt idx="7">
                  <c:v>3.0000000000000001E-3</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3142784"/>
        <c:axId val="113141248"/>
      </c:barChart>
      <c:valAx>
        <c:axId val="113141248"/>
        <c:scaling>
          <c:orientation val="minMax"/>
          <c:max val="1"/>
        </c:scaling>
        <c:delete val="0"/>
        <c:axPos val="b"/>
        <c:majorGridlines/>
        <c:numFmt formatCode="0%" sourceLinked="1"/>
        <c:majorTickMark val="out"/>
        <c:minorTickMark val="none"/>
        <c:tickLblPos val="nextTo"/>
        <c:crossAx val="113142784"/>
        <c:crosses val="autoZero"/>
        <c:crossBetween val="between"/>
        <c:majorUnit val="0.1"/>
      </c:valAx>
      <c:catAx>
        <c:axId val="113142784"/>
        <c:scaling>
          <c:orientation val="minMax"/>
        </c:scaling>
        <c:delete val="0"/>
        <c:axPos val="l"/>
        <c:numFmt formatCode="General" sourceLinked="1"/>
        <c:majorTickMark val="out"/>
        <c:minorTickMark val="none"/>
        <c:tickLblPos val="nextTo"/>
        <c:txPr>
          <a:bodyPr/>
          <a:lstStyle/>
          <a:p>
            <a:pPr>
              <a:defRPr sz="1400"/>
            </a:pPr>
            <a:endParaRPr lang="en-US"/>
          </a:p>
        </c:txPr>
        <c:crossAx val="113141248"/>
        <c:crosses val="autoZero"/>
        <c:auto val="1"/>
        <c:lblAlgn val="ctr"/>
        <c:lblOffset val="0"/>
        <c:noMultiLvlLbl val="0"/>
      </c:catAx>
    </c:plotArea>
    <c:legend>
      <c:legendPos val="t"/>
      <c:layout>
        <c:manualLayout>
          <c:xMode val="edge"/>
          <c:yMode val="edge"/>
          <c:x val="0"/>
          <c:y val="0"/>
          <c:w val="1"/>
          <c:h val="8.115554634618041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0.13810192181623709"/>
          <c:w val="0.74023982068613103"/>
          <c:h val="0.7117195597419177"/>
        </c:manualLayout>
      </c:layout>
      <c:barChart>
        <c:barDir val="bar"/>
        <c:grouping val="stacked"/>
        <c:varyColors val="0"/>
        <c:ser>
          <c:idx val="0"/>
          <c:order val="0"/>
          <c:tx>
            <c:strRef>
              <c:f>Sheet1!$B$1</c:f>
              <c:strCache>
                <c:ptCount val="1"/>
                <c:pt idx="0">
                  <c:v>Always</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A23-454A-A62C-960CE44D7ED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Off your property</c:v>
                </c:pt>
                <c:pt idx="1">
                  <c:v>On your own property</c:v>
                </c:pt>
              </c:strCache>
            </c:strRef>
          </c:cat>
          <c:val>
            <c:numRef>
              <c:f>Sheet1!$B$2:$B$3</c:f>
              <c:numCache>
                <c:formatCode>0%</c:formatCode>
                <c:ptCount val="2"/>
                <c:pt idx="0">
                  <c:v>0.42699999999999999</c:v>
                </c:pt>
                <c:pt idx="1">
                  <c:v>0.56899999999999995</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Usually</c:v>
                </c:pt>
              </c:strCache>
            </c:strRef>
          </c:tx>
          <c:spPr>
            <a:solidFill>
              <a:srgbClr val="CCFF99"/>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Off your property</c:v>
                </c:pt>
                <c:pt idx="1">
                  <c:v>On your own property</c:v>
                </c:pt>
              </c:strCache>
            </c:strRef>
          </c:cat>
          <c:val>
            <c:numRef>
              <c:f>Sheet1!$C$2:$C$3</c:f>
              <c:numCache>
                <c:formatCode>0%</c:formatCode>
                <c:ptCount val="2"/>
                <c:pt idx="0">
                  <c:v>5.0999999999999997E-2</c:v>
                </c:pt>
                <c:pt idx="1">
                  <c:v>8.7999999999999995E-2</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66CCFF"/>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Off your property</c:v>
                </c:pt>
                <c:pt idx="1">
                  <c:v>On your own property</c:v>
                </c:pt>
              </c:strCache>
            </c:strRef>
          </c:cat>
          <c:val>
            <c:numRef>
              <c:f>Sheet1!$D$2:$D$3</c:f>
              <c:numCache>
                <c:formatCode>0%</c:formatCode>
                <c:ptCount val="2"/>
                <c:pt idx="0">
                  <c:v>0.06</c:v>
                </c:pt>
                <c:pt idx="1">
                  <c:v>6.5000000000000002E-2</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Off your property</c:v>
                </c:pt>
                <c:pt idx="1">
                  <c:v>On your own property</c:v>
                </c:pt>
              </c:strCache>
            </c:strRef>
          </c:cat>
          <c:val>
            <c:numRef>
              <c:f>Sheet1!$E$2:$E$3</c:f>
              <c:numCache>
                <c:formatCode>0%</c:formatCode>
                <c:ptCount val="2"/>
                <c:pt idx="0">
                  <c:v>4.4999999999999998E-2</c:v>
                </c:pt>
                <c:pt idx="1">
                  <c:v>4.4999999999999998E-2</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Never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Off your property</c:v>
                </c:pt>
                <c:pt idx="1">
                  <c:v>On your own property</c:v>
                </c:pt>
              </c:strCache>
            </c:strRef>
          </c:cat>
          <c:val>
            <c:numRef>
              <c:f>Sheet1!$F$2:$F$3</c:f>
              <c:numCache>
                <c:formatCode>0%</c:formatCode>
                <c:ptCount val="2"/>
                <c:pt idx="0">
                  <c:v>0.40300000000000002</c:v>
                </c:pt>
                <c:pt idx="1">
                  <c:v>0.22900000000000001</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Sheet1!$A$2:$A$3</c:f>
              <c:strCache>
                <c:ptCount val="2"/>
                <c:pt idx="0">
                  <c:v>Off your property</c:v>
                </c:pt>
                <c:pt idx="1">
                  <c:v>On your own property</c:v>
                </c:pt>
              </c:strCache>
            </c:strRef>
          </c:cat>
          <c:val>
            <c:numRef>
              <c:f>Sheet1!$G$2:$G$3</c:f>
              <c:numCache>
                <c:formatCode>0%</c:formatCode>
                <c:ptCount val="2"/>
                <c:pt idx="0">
                  <c:v>1.4E-2</c:v>
                </c:pt>
                <c:pt idx="1">
                  <c:v>4.0000000000000001E-3</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0082304"/>
        <c:axId val="110080768"/>
      </c:barChart>
      <c:valAx>
        <c:axId val="110080768"/>
        <c:scaling>
          <c:orientation val="minMax"/>
          <c:max val="1"/>
        </c:scaling>
        <c:delete val="0"/>
        <c:axPos val="b"/>
        <c:majorGridlines/>
        <c:numFmt formatCode="0%" sourceLinked="1"/>
        <c:majorTickMark val="out"/>
        <c:minorTickMark val="none"/>
        <c:tickLblPos val="nextTo"/>
        <c:crossAx val="110082304"/>
        <c:crosses val="autoZero"/>
        <c:crossBetween val="between"/>
        <c:majorUnit val="0.1"/>
      </c:valAx>
      <c:catAx>
        <c:axId val="110082304"/>
        <c:scaling>
          <c:orientation val="minMax"/>
        </c:scaling>
        <c:delete val="0"/>
        <c:axPos val="l"/>
        <c:numFmt formatCode="General" sourceLinked="1"/>
        <c:majorTickMark val="out"/>
        <c:minorTickMark val="none"/>
        <c:tickLblPos val="nextTo"/>
        <c:txPr>
          <a:bodyPr/>
          <a:lstStyle/>
          <a:p>
            <a:pPr>
              <a:defRPr sz="1400"/>
            </a:pPr>
            <a:endParaRPr lang="en-US"/>
          </a:p>
        </c:txPr>
        <c:crossAx val="110080768"/>
        <c:crosses val="autoZero"/>
        <c:auto val="1"/>
        <c:lblAlgn val="ctr"/>
        <c:lblOffset val="0"/>
        <c:noMultiLvlLbl val="0"/>
      </c:catAx>
    </c:plotArea>
    <c:legend>
      <c:legendPos val="t"/>
      <c:layout>
        <c:manualLayout>
          <c:xMode val="edge"/>
          <c:yMode val="edge"/>
          <c:x val="0"/>
          <c:y val="3.2974379945345612E-2"/>
          <c:w val="1"/>
          <c:h val="8.115554634618041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0.13810192181623709"/>
          <c:w val="0.74023982068613103"/>
          <c:h val="0.7117195597419177"/>
        </c:manualLayout>
      </c:layout>
      <c:barChart>
        <c:barDir val="bar"/>
        <c:grouping val="stacked"/>
        <c:varyColors val="0"/>
        <c:ser>
          <c:idx val="0"/>
          <c:order val="0"/>
          <c:tx>
            <c:strRef>
              <c:f>Sheet1!$B$1</c:f>
              <c:strCache>
                <c:ptCount val="1"/>
                <c:pt idx="0">
                  <c:v>Always</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A23-454A-A62C-960CE44D7ED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Sheet1!$B$2:$B$8</c:f>
              <c:numCache>
                <c:formatCode>0%</c:formatCode>
                <c:ptCount val="7"/>
                <c:pt idx="0">
                  <c:v>0.35</c:v>
                </c:pt>
                <c:pt idx="1">
                  <c:v>0.5</c:v>
                </c:pt>
                <c:pt idx="2">
                  <c:v>0.53</c:v>
                </c:pt>
                <c:pt idx="3">
                  <c:v>0.54</c:v>
                </c:pt>
                <c:pt idx="4">
                  <c:v>0.57999999999999996</c:v>
                </c:pt>
                <c:pt idx="5">
                  <c:v>0.62</c:v>
                </c:pt>
                <c:pt idx="6">
                  <c:v>0.75</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Usually</c:v>
                </c:pt>
              </c:strCache>
            </c:strRef>
          </c:tx>
          <c:spPr>
            <a:solidFill>
              <a:srgbClr val="CCFF99"/>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Sheet1!$C$2:$C$8</c:f>
              <c:numCache>
                <c:formatCode>0%</c:formatCode>
                <c:ptCount val="7"/>
                <c:pt idx="0">
                  <c:v>7.0000000000000007E-2</c:v>
                </c:pt>
                <c:pt idx="1">
                  <c:v>0.09</c:v>
                </c:pt>
                <c:pt idx="2">
                  <c:v>7.0000000000000007E-2</c:v>
                </c:pt>
                <c:pt idx="3">
                  <c:v>0.08</c:v>
                </c:pt>
                <c:pt idx="4">
                  <c:v>0.06</c:v>
                </c:pt>
                <c:pt idx="5">
                  <c:v>0.12</c:v>
                </c:pt>
                <c:pt idx="6">
                  <c:v>7.0000000000000007E-2</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66CCFF"/>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Sheet1!$D$2:$D$8</c:f>
              <c:numCache>
                <c:formatCode>0%</c:formatCode>
                <c:ptCount val="7"/>
                <c:pt idx="0">
                  <c:v>0.06</c:v>
                </c:pt>
                <c:pt idx="1">
                  <c:v>0.06</c:v>
                </c:pt>
                <c:pt idx="2">
                  <c:v>0.08</c:v>
                </c:pt>
                <c:pt idx="3">
                  <c:v>7.0000000000000007E-2</c:v>
                </c:pt>
                <c:pt idx="4">
                  <c:v>7.0000000000000007E-2</c:v>
                </c:pt>
                <c:pt idx="5">
                  <c:v>0.05</c:v>
                </c:pt>
                <c:pt idx="6">
                  <c:v>7.0000000000000007E-2</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Sheet1!$E$2:$E$8</c:f>
              <c:numCache>
                <c:formatCode>0%</c:formatCode>
                <c:ptCount val="7"/>
                <c:pt idx="0">
                  <c:v>0.06</c:v>
                </c:pt>
                <c:pt idx="1">
                  <c:v>0.02</c:v>
                </c:pt>
                <c:pt idx="2">
                  <c:v>0.03</c:v>
                </c:pt>
                <c:pt idx="3">
                  <c:v>0.06</c:v>
                </c:pt>
                <c:pt idx="4">
                  <c:v>0.04</c:v>
                </c:pt>
                <c:pt idx="5">
                  <c:v>0.04</c:v>
                </c:pt>
                <c:pt idx="6">
                  <c:v>0.02</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Never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Sheet1!$F$2:$F$8</c:f>
              <c:numCache>
                <c:formatCode>0%</c:formatCode>
                <c:ptCount val="7"/>
                <c:pt idx="0">
                  <c:v>0.46</c:v>
                </c:pt>
                <c:pt idx="1">
                  <c:v>0.33</c:v>
                </c:pt>
                <c:pt idx="2">
                  <c:v>0.28999999999999998</c:v>
                </c:pt>
                <c:pt idx="3">
                  <c:v>0.25</c:v>
                </c:pt>
                <c:pt idx="4">
                  <c:v>0.24</c:v>
                </c:pt>
                <c:pt idx="5">
                  <c:v>0.16</c:v>
                </c:pt>
                <c:pt idx="6">
                  <c:v>0.08</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Sheet1!$A$2:$A$8</c:f>
              <c:strCache>
                <c:ptCount val="7"/>
                <c:pt idx="0">
                  <c:v>West Virginia</c:v>
                </c:pt>
                <c:pt idx="1">
                  <c:v>New York</c:v>
                </c:pt>
                <c:pt idx="2">
                  <c:v>Delaware</c:v>
                </c:pt>
                <c:pt idx="3">
                  <c:v>Virginia</c:v>
                </c:pt>
                <c:pt idx="4">
                  <c:v>Pennsylvania</c:v>
                </c:pt>
                <c:pt idx="5">
                  <c:v>Maryland</c:v>
                </c:pt>
                <c:pt idx="6">
                  <c:v>DC</c:v>
                </c:pt>
              </c:strCache>
            </c:strRef>
          </c:cat>
          <c:val>
            <c:numRef>
              <c:f>Sheet1!$G$2:$G$8</c:f>
              <c:numCache>
                <c:formatCode>0%</c:formatCode>
                <c:ptCount val="7"/>
                <c:pt idx="0">
                  <c:v>1.4E-2</c:v>
                </c:pt>
                <c:pt idx="1">
                  <c:v>4.0000000000000001E-3</c:v>
                </c:pt>
                <c:pt idx="4">
                  <c:v>0.01</c:v>
                </c:pt>
                <c:pt idx="5">
                  <c:v>0.01</c:v>
                </c:pt>
                <c:pt idx="6">
                  <c:v>0.01</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0082304"/>
        <c:axId val="110080768"/>
      </c:barChart>
      <c:valAx>
        <c:axId val="110080768"/>
        <c:scaling>
          <c:orientation val="minMax"/>
          <c:max val="1"/>
        </c:scaling>
        <c:delete val="0"/>
        <c:axPos val="b"/>
        <c:majorGridlines/>
        <c:numFmt formatCode="0%" sourceLinked="1"/>
        <c:majorTickMark val="out"/>
        <c:minorTickMark val="none"/>
        <c:tickLblPos val="nextTo"/>
        <c:crossAx val="110082304"/>
        <c:crosses val="autoZero"/>
        <c:crossBetween val="between"/>
        <c:majorUnit val="0.1"/>
      </c:valAx>
      <c:catAx>
        <c:axId val="110082304"/>
        <c:scaling>
          <c:orientation val="minMax"/>
        </c:scaling>
        <c:delete val="0"/>
        <c:axPos val="l"/>
        <c:numFmt formatCode="General" sourceLinked="1"/>
        <c:majorTickMark val="out"/>
        <c:minorTickMark val="none"/>
        <c:tickLblPos val="nextTo"/>
        <c:txPr>
          <a:bodyPr/>
          <a:lstStyle/>
          <a:p>
            <a:pPr>
              <a:defRPr sz="1400"/>
            </a:pPr>
            <a:endParaRPr lang="en-US"/>
          </a:p>
        </c:txPr>
        <c:crossAx val="110080768"/>
        <c:crosses val="autoZero"/>
        <c:auto val="1"/>
        <c:lblAlgn val="ctr"/>
        <c:lblOffset val="0"/>
        <c:noMultiLvlLbl val="0"/>
      </c:catAx>
    </c:plotArea>
    <c:legend>
      <c:legendPos val="t"/>
      <c:layout>
        <c:manualLayout>
          <c:xMode val="edge"/>
          <c:yMode val="edge"/>
          <c:x val="0"/>
          <c:y val="3.2974379945345612E-2"/>
          <c:w val="1"/>
          <c:h val="8.115554634618041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140350877193E-2"/>
          <c:y val="0"/>
          <c:w val="0.93696643182760053"/>
          <c:h val="0.66855858013769021"/>
        </c:manualLayout>
      </c:layout>
      <c:barChart>
        <c:barDir val="bar"/>
        <c:grouping val="stacked"/>
        <c:varyColors val="0"/>
        <c:ser>
          <c:idx val="0"/>
          <c:order val="0"/>
          <c:tx>
            <c:strRef>
              <c:f>Sheet1!$B$1</c:f>
              <c:strCache>
                <c:ptCount val="1"/>
                <c:pt idx="0">
                  <c:v>Always</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049-45CB-A60A-271F1389A704}"/>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0%</c:formatCode>
                <c:ptCount val="2"/>
                <c:pt idx="0">
                  <c:v>0.498</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Usually</c:v>
                </c:pt>
              </c:strCache>
            </c:strRef>
          </c:tx>
          <c:spPr>
            <a:solidFill>
              <a:srgbClr val="99FF66"/>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7.0000000000000007E-2</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Sometimes</c:v>
                </c:pt>
              </c:strCache>
            </c:strRef>
          </c:tx>
          <c:spPr>
            <a:solidFill>
              <a:srgbClr val="FFFF66"/>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0%</c:formatCode>
                <c:ptCount val="2"/>
                <c:pt idx="0">
                  <c:v>6.3E-2</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Sheet1!$E$2:$E$3</c:f>
              <c:numCache>
                <c:formatCode>0%</c:formatCode>
                <c:ptCount val="2"/>
                <c:pt idx="0">
                  <c:v>4.4999999999999998E-2</c:v>
                </c:pt>
              </c:numCache>
            </c:numRef>
          </c:val>
          <c:extLst>
            <c:ext xmlns:c16="http://schemas.microsoft.com/office/drawing/2014/chart" uri="{C3380CC4-5D6E-409C-BE32-E72D297353CC}">
              <c16:uniqueId val="{00000000-F7A2-4ACA-AA24-F6B00D694588}"/>
            </c:ext>
          </c:extLst>
        </c:ser>
        <c:ser>
          <c:idx val="4"/>
          <c:order val="4"/>
          <c:tx>
            <c:strRef>
              <c:f>Sheet1!$F$1</c:f>
              <c:strCache>
                <c:ptCount val="1"/>
                <c:pt idx="0">
                  <c:v>Never</c:v>
                </c:pt>
              </c:strCache>
            </c:strRef>
          </c:tx>
          <c:spPr>
            <a:solidFill>
              <a:srgbClr val="C00000"/>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formatCode="0%">
                  <c:v>0.316</c:v>
                </c:pt>
              </c:numCache>
            </c:numRef>
          </c:val>
          <c:extLst>
            <c:ext xmlns:c16="http://schemas.microsoft.com/office/drawing/2014/chart" uri="{C3380CC4-5D6E-409C-BE32-E72D297353CC}">
              <c16:uniqueId val="{00000001-F7A2-4ACA-AA24-F6B00D694588}"/>
            </c:ext>
          </c:extLst>
        </c:ser>
        <c:ser>
          <c:idx val="5"/>
          <c:order val="5"/>
          <c:tx>
            <c:strRef>
              <c:f>Sheet1!$G$1</c:f>
              <c:strCache>
                <c:ptCount val="1"/>
                <c:pt idx="0">
                  <c:v>Not sure</c:v>
                </c:pt>
              </c:strCache>
            </c:strRef>
          </c:tx>
          <c:spPr>
            <a:solidFill>
              <a:schemeClr val="bg1">
                <a:lumMod val="75000"/>
              </a:schemeClr>
            </a:solidFill>
          </c:spPr>
          <c:invertIfNegative val="0"/>
          <c:cat>
            <c:numRef>
              <c:f>Sheet1!$A$2:$A$3</c:f>
              <c:numCache>
                <c:formatCode>General</c:formatCode>
                <c:ptCount val="2"/>
              </c:numCache>
            </c:numRef>
          </c:cat>
          <c:val>
            <c:numRef>
              <c:f>Sheet1!$G$2:$G$3</c:f>
              <c:numCache>
                <c:formatCode>General</c:formatCode>
                <c:ptCount val="2"/>
                <c:pt idx="0" formatCode="0%">
                  <c:v>0.01</c:v>
                </c:pt>
              </c:numCache>
            </c:numRef>
          </c:val>
          <c:extLst>
            <c:ext xmlns:c16="http://schemas.microsoft.com/office/drawing/2014/chart" uri="{C3380CC4-5D6E-409C-BE32-E72D297353CC}">
              <c16:uniqueId val="{00000002-F7A2-4ACA-AA24-F6B00D694588}"/>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1695906432748537E-2"/>
          <c:y val="0"/>
          <c:w val="0.97456140350877196"/>
          <c:h val="0.12348499312495073"/>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62807938481374E-2"/>
          <c:y val="0.53081896287473396"/>
          <c:w val="0.94201765897683842"/>
          <c:h val="0.33042870530123225"/>
        </c:manualLayout>
      </c:layout>
      <c:barChart>
        <c:barDir val="bar"/>
        <c:grouping val="stacked"/>
        <c:varyColors val="0"/>
        <c:ser>
          <c:idx val="0"/>
          <c:order val="0"/>
          <c:tx>
            <c:strRef>
              <c:f>Sheet1!$B$1</c:f>
              <c:strCache>
                <c:ptCount val="1"/>
                <c:pt idx="0">
                  <c:v>Very likely</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F65-4855-B714-73510E7129BF}"/>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0.16300000000000001</c:v>
                </c:pt>
              </c:numCache>
            </c:numRef>
          </c:val>
          <c:extLst>
            <c:ext xmlns:c16="http://schemas.microsoft.com/office/drawing/2014/chart" uri="{C3380CC4-5D6E-409C-BE32-E72D297353CC}">
              <c16:uniqueId val="{00000001-5F65-4855-B714-73510E7129BF}"/>
            </c:ext>
          </c:extLst>
        </c:ser>
        <c:ser>
          <c:idx val="1"/>
          <c:order val="1"/>
          <c:tx>
            <c:strRef>
              <c:f>Sheet1!$C$1</c:f>
              <c:strCache>
                <c:ptCount val="1"/>
                <c:pt idx="0">
                  <c:v>Somewhat Likely</c:v>
                </c:pt>
              </c:strCache>
            </c:strRef>
          </c:tx>
          <c:spPr>
            <a:solidFill>
              <a:srgbClr val="FFFF66"/>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0.105</c:v>
                </c:pt>
              </c:numCache>
            </c:numRef>
          </c:val>
          <c:extLst>
            <c:ext xmlns:c16="http://schemas.microsoft.com/office/drawing/2014/chart" uri="{C3380CC4-5D6E-409C-BE32-E72D297353CC}">
              <c16:uniqueId val="{00000002-5F65-4855-B714-73510E7129BF}"/>
            </c:ext>
          </c:extLst>
        </c:ser>
        <c:ser>
          <c:idx val="2"/>
          <c:order val="2"/>
          <c:tx>
            <c:strRef>
              <c:f>Sheet1!$D$1</c:f>
              <c:strCache>
                <c:ptCount val="1"/>
                <c:pt idx="0">
                  <c:v>Not likely</c:v>
                </c:pt>
              </c:strCache>
            </c:strRef>
          </c:tx>
          <c:spPr>
            <a:solidFill>
              <a:srgbClr val="C00000"/>
            </a:solidFill>
          </c:spPr>
          <c:invertIfNegative val="0"/>
          <c:dLbls>
            <c:spPr>
              <a:noFill/>
              <a:ln>
                <a:noFill/>
              </a:ln>
              <a:effectLst/>
            </c:spPr>
            <c:txPr>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0.71799999999999997</c:v>
                </c:pt>
              </c:numCache>
            </c:numRef>
          </c:val>
          <c:extLst>
            <c:ext xmlns:c16="http://schemas.microsoft.com/office/drawing/2014/chart" uri="{C3380CC4-5D6E-409C-BE32-E72D297353CC}">
              <c16:uniqueId val="{00000003-5F65-4855-B714-73510E7129BF}"/>
            </c:ext>
          </c:extLst>
        </c:ser>
        <c:ser>
          <c:idx val="3"/>
          <c:order val="3"/>
          <c:tx>
            <c:strRef>
              <c:f>Sheet1!$E$1</c:f>
              <c:strCache>
                <c:ptCount val="1"/>
                <c:pt idx="0">
                  <c:v>Not sure</c:v>
                </c:pt>
              </c:strCache>
            </c:strRef>
          </c:tx>
          <c:spPr>
            <a:solidFill>
              <a:schemeClr val="bg1">
                <a:lumMod val="75000"/>
              </a:schemeClr>
            </a:solidFill>
          </c:spPr>
          <c:invertIfNegative val="0"/>
          <c:cat>
            <c:numRef>
              <c:f>Sheet1!$A$2</c:f>
              <c:numCache>
                <c:formatCode>General</c:formatCode>
                <c:ptCount val="1"/>
              </c:numCache>
            </c:numRef>
          </c:cat>
          <c:val>
            <c:numRef>
              <c:f>Sheet1!$E$2</c:f>
              <c:numCache>
                <c:formatCode>0%</c:formatCode>
                <c:ptCount val="1"/>
                <c:pt idx="0">
                  <c:v>1.4E-2</c:v>
                </c:pt>
              </c:numCache>
            </c:numRef>
          </c:val>
          <c:extLst>
            <c:ext xmlns:c16="http://schemas.microsoft.com/office/drawing/2014/chart" uri="{C3380CC4-5D6E-409C-BE32-E72D297353CC}">
              <c16:uniqueId val="{00000004-5F65-4855-B714-73510E7129BF}"/>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7543859649122806E-2"/>
          <c:y val="0.45825487603016263"/>
          <c:w val="0.957100773587512"/>
          <c:h val="0.13238314605757526"/>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8289317817575"/>
          <c:y val="6.8434265859689841E-2"/>
          <c:w val="0.69599203307551172"/>
          <c:h val="0.781387140905483"/>
        </c:manualLayout>
      </c:layout>
      <c:barChart>
        <c:barDir val="bar"/>
        <c:grouping val="stacked"/>
        <c:varyColors val="0"/>
        <c:ser>
          <c:idx val="0"/>
          <c:order val="0"/>
          <c:tx>
            <c:strRef>
              <c:f>Sheet1!$B$1</c:f>
              <c:strCache>
                <c:ptCount val="1"/>
                <c:pt idx="0">
                  <c:v>Very likely</c:v>
                </c:pt>
              </c:strCache>
            </c:strRef>
          </c:tx>
          <c:spPr>
            <a:solidFill>
              <a:srgbClr val="008000"/>
            </a:solidFill>
          </c:spPr>
          <c:invertIfNegative val="0"/>
          <c:dPt>
            <c:idx val="0"/>
            <c:invertIfNegative val="0"/>
            <c:bubble3D val="0"/>
            <c:spPr>
              <a:solidFill>
                <a:srgbClr val="C00000"/>
              </a:solidFill>
            </c:spPr>
            <c:extLst>
              <c:ext xmlns:c16="http://schemas.microsoft.com/office/drawing/2014/chart" uri="{C3380CC4-5D6E-409C-BE32-E72D297353CC}">
                <c16:uniqueId val="{00000000-4A23-454A-A62C-960CE44D7EDB}"/>
              </c:ext>
            </c:extLst>
          </c:dPt>
          <c:dPt>
            <c:idx val="1"/>
            <c:invertIfNegative val="0"/>
            <c:bubble3D val="0"/>
            <c:spPr>
              <a:solidFill>
                <a:srgbClr val="C00000"/>
              </a:solidFill>
            </c:spPr>
            <c:extLst>
              <c:ext xmlns:c16="http://schemas.microsoft.com/office/drawing/2014/chart" uri="{C3380CC4-5D6E-409C-BE32-E72D297353CC}">
                <c16:uniqueId val="{00000002-DB22-4852-843B-41F4CA2659D5}"/>
              </c:ext>
            </c:extLst>
          </c:dPt>
          <c:dPt>
            <c:idx val="2"/>
            <c:invertIfNegative val="0"/>
            <c:bubble3D val="0"/>
            <c:spPr>
              <a:solidFill>
                <a:srgbClr val="C00000"/>
              </a:solidFill>
            </c:spPr>
            <c:extLst>
              <c:ext xmlns:c16="http://schemas.microsoft.com/office/drawing/2014/chart" uri="{C3380CC4-5D6E-409C-BE32-E72D297353CC}">
                <c16:uniqueId val="{00000001-DB22-4852-843B-41F4CA2659D5}"/>
              </c:ext>
            </c:extLst>
          </c:dPt>
          <c:dPt>
            <c:idx val="3"/>
            <c:invertIfNegative val="0"/>
            <c:bubble3D val="0"/>
            <c:spPr>
              <a:solidFill>
                <a:srgbClr val="0000FF"/>
              </a:solidFill>
            </c:spPr>
            <c:extLst>
              <c:ext xmlns:c16="http://schemas.microsoft.com/office/drawing/2014/chart" uri="{C3380CC4-5D6E-409C-BE32-E72D297353CC}">
                <c16:uniqueId val="{00000000-DB22-4852-843B-41F4CA2659D5}"/>
              </c:ext>
            </c:extLst>
          </c:dPt>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A23-454A-A62C-960CE44D7ED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Sheet1!$B$2:$B$10</c:f>
              <c:numCache>
                <c:formatCode>0%</c:formatCode>
                <c:ptCount val="9"/>
                <c:pt idx="0">
                  <c:v>0.05</c:v>
                </c:pt>
                <c:pt idx="1">
                  <c:v>7.0000000000000007E-2</c:v>
                </c:pt>
                <c:pt idx="2">
                  <c:v>0.09</c:v>
                </c:pt>
                <c:pt idx="3">
                  <c:v>0.11</c:v>
                </c:pt>
                <c:pt idx="4">
                  <c:v>0.18</c:v>
                </c:pt>
                <c:pt idx="5">
                  <c:v>0.22</c:v>
                </c:pt>
                <c:pt idx="6">
                  <c:v>0.3</c:v>
                </c:pt>
                <c:pt idx="7">
                  <c:v>0.4</c:v>
                </c:pt>
                <c:pt idx="8">
                  <c:v>0.52</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Column1</c:v>
                </c:pt>
              </c:strCache>
            </c:strRef>
          </c:tx>
          <c:spPr>
            <a:solidFill>
              <a:srgbClr val="CCFF99"/>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Sheet1!$C$2:$C$10</c:f>
              <c:numCache>
                <c:formatCode>General</c:formatCode>
                <c:ptCount val="9"/>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Column2</c:v>
                </c:pt>
              </c:strCache>
            </c:strRef>
          </c:tx>
          <c:spPr>
            <a:solidFill>
              <a:srgbClr val="66CCFF"/>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Sheet1!$D$2:$D$10</c:f>
              <c:numCache>
                <c:formatCode>General</c:formatCode>
                <c:ptCount val="9"/>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Column3</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Sheet1!$E$2:$E$10</c:f>
              <c:numCache>
                <c:formatCode>General</c:formatCode>
                <c:ptCount val="9"/>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Column4</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Sheet1!$F$2:$F$10</c:f>
              <c:numCache>
                <c:formatCode>General</c:formatCode>
                <c:ptCount val="9"/>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Column5</c:v>
                </c:pt>
              </c:strCache>
            </c:strRef>
          </c:tx>
          <c:spPr>
            <a:solidFill>
              <a:schemeClr val="bg1">
                <a:lumMod val="75000"/>
              </a:schemeClr>
            </a:solidFill>
          </c:spPr>
          <c:invertIfNegative val="0"/>
          <c:cat>
            <c:strRef>
              <c:f>Sheet1!$A$2:$A$10</c:f>
              <c:strCache>
                <c:ptCount val="9"/>
                <c:pt idx="0">
                  <c:v>West Virginia</c:v>
                </c:pt>
                <c:pt idx="1">
                  <c:v>Over age 45</c:v>
                </c:pt>
                <c:pt idx="2">
                  <c:v>Single-family residents</c:v>
                </c:pt>
                <c:pt idx="3">
                  <c:v>Norm</c:v>
                </c:pt>
                <c:pt idx="4">
                  <c:v>Household size 5+</c:v>
                </c:pt>
                <c:pt idx="5">
                  <c:v>Under age 25</c:v>
                </c:pt>
                <c:pt idx="6">
                  <c:v>DC</c:v>
                </c:pt>
                <c:pt idx="7">
                  <c:v>African-Americans</c:v>
                </c:pt>
                <c:pt idx="8">
                  <c:v>Apartment/Condo residents</c:v>
                </c:pt>
              </c:strCache>
            </c:strRef>
          </c:cat>
          <c:val>
            <c:numRef>
              <c:f>Sheet1!$G$2:$G$10</c:f>
              <c:numCache>
                <c:formatCode>General</c:formatCode>
                <c:ptCount val="9"/>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0082304"/>
        <c:axId val="110080768"/>
      </c:barChart>
      <c:valAx>
        <c:axId val="110080768"/>
        <c:scaling>
          <c:orientation val="minMax"/>
          <c:max val="0.60000000000000009"/>
        </c:scaling>
        <c:delete val="0"/>
        <c:axPos val="b"/>
        <c:majorGridlines/>
        <c:numFmt formatCode="0%" sourceLinked="1"/>
        <c:majorTickMark val="out"/>
        <c:minorTickMark val="none"/>
        <c:tickLblPos val="nextTo"/>
        <c:crossAx val="110082304"/>
        <c:crosses val="autoZero"/>
        <c:crossBetween val="between"/>
        <c:majorUnit val="0.1"/>
      </c:valAx>
      <c:catAx>
        <c:axId val="110082304"/>
        <c:scaling>
          <c:orientation val="minMax"/>
        </c:scaling>
        <c:delete val="0"/>
        <c:axPos val="l"/>
        <c:numFmt formatCode="General" sourceLinked="1"/>
        <c:majorTickMark val="out"/>
        <c:minorTickMark val="none"/>
        <c:tickLblPos val="nextTo"/>
        <c:txPr>
          <a:bodyPr/>
          <a:lstStyle/>
          <a:p>
            <a:pPr>
              <a:defRPr sz="1400"/>
            </a:pPr>
            <a:endParaRPr lang="en-US"/>
          </a:p>
        </c:txPr>
        <c:crossAx val="110080768"/>
        <c:crosses val="autoZero"/>
        <c:auto val="1"/>
        <c:lblAlgn val="ctr"/>
        <c:lblOffset val="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140350877193E-2"/>
          <c:y val="0"/>
          <c:w val="0.93696643182760053"/>
          <c:h val="0.66855858013769021"/>
        </c:manualLayout>
      </c:layout>
      <c:barChart>
        <c:barDir val="bar"/>
        <c:grouping val="stacked"/>
        <c:varyColors val="0"/>
        <c:ser>
          <c:idx val="0"/>
          <c:order val="0"/>
          <c:tx>
            <c:strRef>
              <c:f>Sheet1!$B$1</c:f>
              <c:strCache>
                <c:ptCount val="1"/>
                <c:pt idx="0">
                  <c:v>Yes</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049-45CB-A60A-271F1389A704}"/>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0.72</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No</c:v>
                </c:pt>
              </c:strCache>
            </c:strRef>
          </c:tx>
          <c:spPr>
            <a:solidFill>
              <a:srgbClr val="C00000"/>
            </a:solidFill>
          </c:spPr>
          <c:invertIfNegative val="0"/>
          <c:dLbls>
            <c:spPr>
              <a:noFill/>
              <a:ln>
                <a:noFill/>
              </a:ln>
              <a:effectLst/>
            </c:spPr>
            <c:txPr>
              <a:bodyPr/>
              <a:lstStyle/>
              <a:p>
                <a:pPr>
                  <a:defRPr sz="1800" b="1">
                    <a:solidFill>
                      <a:schemeClr val="bg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formatCode="0%">
                  <c:v>0.26</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Not sure/Would not say</c:v>
                </c:pt>
              </c:strCache>
            </c:strRef>
          </c:tx>
          <c:spPr>
            <a:solidFill>
              <a:schemeClr val="bg1">
                <a:lumMod val="75000"/>
              </a:schemeClr>
            </a:solidFill>
          </c:spPr>
          <c:invertIfNegative val="0"/>
          <c:cat>
            <c:numRef>
              <c:f>Sheet1!$A$2:$A$3</c:f>
              <c:numCache>
                <c:formatCode>General</c:formatCode>
                <c:ptCount val="2"/>
              </c:numCache>
            </c:numRef>
          </c:cat>
          <c:val>
            <c:numRef>
              <c:f>Sheet1!$D$2:$D$3</c:f>
              <c:numCache>
                <c:formatCode>General</c:formatCode>
                <c:ptCount val="2"/>
                <c:pt idx="0" formatCode="0%">
                  <c:v>0.02</c:v>
                </c:pt>
              </c:numCache>
            </c:numRef>
          </c:val>
          <c:extLst>
            <c:ext xmlns:c16="http://schemas.microsoft.com/office/drawing/2014/chart" uri="{C3380CC4-5D6E-409C-BE32-E72D297353CC}">
              <c16:uniqueId val="{00000003-3FE7-4DE2-B1B6-8C74BC912349}"/>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1695906432748537E-2"/>
          <c:y val="0"/>
          <c:w val="0.987719298245614"/>
          <c:h val="0.14464087720373792"/>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62807938481374E-2"/>
          <c:y val="0.53081896287473396"/>
          <c:w val="0.94201765897683842"/>
          <c:h val="0.33042870530123225"/>
        </c:manualLayout>
      </c:layout>
      <c:barChart>
        <c:barDir val="bar"/>
        <c:grouping val="stacked"/>
        <c:varyColors val="0"/>
        <c:ser>
          <c:idx val="0"/>
          <c:order val="0"/>
          <c:tx>
            <c:strRef>
              <c:f>Sheet1!$B$1</c:f>
              <c:strCache>
                <c:ptCount val="1"/>
                <c:pt idx="0">
                  <c:v>Very Likely</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F65-4855-B714-73510E7129BF}"/>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0.23</c:v>
                </c:pt>
              </c:numCache>
            </c:numRef>
          </c:val>
          <c:extLst>
            <c:ext xmlns:c16="http://schemas.microsoft.com/office/drawing/2014/chart" uri="{C3380CC4-5D6E-409C-BE32-E72D297353CC}">
              <c16:uniqueId val="{00000001-5F65-4855-B714-73510E7129BF}"/>
            </c:ext>
          </c:extLst>
        </c:ser>
        <c:ser>
          <c:idx val="1"/>
          <c:order val="1"/>
          <c:tx>
            <c:strRef>
              <c:f>Sheet1!$C$1</c:f>
              <c:strCache>
                <c:ptCount val="1"/>
                <c:pt idx="0">
                  <c:v>Somewhat Likely</c:v>
                </c:pt>
              </c:strCache>
            </c:strRef>
          </c:tx>
          <c:spPr>
            <a:solidFill>
              <a:srgbClr val="FFFF66"/>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0.26</c:v>
                </c:pt>
              </c:numCache>
            </c:numRef>
          </c:val>
          <c:extLst>
            <c:ext xmlns:c16="http://schemas.microsoft.com/office/drawing/2014/chart" uri="{C3380CC4-5D6E-409C-BE32-E72D297353CC}">
              <c16:uniqueId val="{00000002-5F65-4855-B714-73510E7129BF}"/>
            </c:ext>
          </c:extLst>
        </c:ser>
        <c:ser>
          <c:idx val="2"/>
          <c:order val="2"/>
          <c:tx>
            <c:strRef>
              <c:f>Sheet1!$D$1</c:f>
              <c:strCache>
                <c:ptCount val="1"/>
                <c:pt idx="0">
                  <c:v>Not Likely</c:v>
                </c:pt>
              </c:strCache>
            </c:strRef>
          </c:tx>
          <c:spPr>
            <a:solidFill>
              <a:srgbClr val="C00000"/>
            </a:solidFill>
          </c:spPr>
          <c:invertIfNegative val="0"/>
          <c:dLbls>
            <c:spPr>
              <a:noFill/>
              <a:ln>
                <a:noFill/>
              </a:ln>
              <a:effectLst/>
            </c:spPr>
            <c:txPr>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0.47</c:v>
                </c:pt>
              </c:numCache>
            </c:numRef>
          </c:val>
          <c:extLst>
            <c:ext xmlns:c16="http://schemas.microsoft.com/office/drawing/2014/chart" uri="{C3380CC4-5D6E-409C-BE32-E72D297353CC}">
              <c16:uniqueId val="{00000003-5F65-4855-B714-73510E7129BF}"/>
            </c:ext>
          </c:extLst>
        </c:ser>
        <c:ser>
          <c:idx val="3"/>
          <c:order val="3"/>
          <c:tx>
            <c:strRef>
              <c:f>Sheet1!$E$1</c:f>
              <c:strCache>
                <c:ptCount val="1"/>
                <c:pt idx="0">
                  <c:v>Not sure</c:v>
                </c:pt>
              </c:strCache>
            </c:strRef>
          </c:tx>
          <c:spPr>
            <a:solidFill>
              <a:schemeClr val="bg1">
                <a:lumMod val="75000"/>
              </a:schemeClr>
            </a:solidFill>
          </c:spPr>
          <c:invertIfNegative val="0"/>
          <c:cat>
            <c:numRef>
              <c:f>Sheet1!$A$2</c:f>
              <c:numCache>
                <c:formatCode>General</c:formatCode>
                <c:ptCount val="1"/>
              </c:numCache>
            </c:numRef>
          </c:cat>
          <c:val>
            <c:numRef>
              <c:f>Sheet1!$E$2</c:f>
              <c:numCache>
                <c:formatCode>0%</c:formatCode>
                <c:ptCount val="1"/>
                <c:pt idx="0">
                  <c:v>0.04</c:v>
                </c:pt>
              </c:numCache>
            </c:numRef>
          </c:val>
          <c:extLst>
            <c:ext xmlns:c16="http://schemas.microsoft.com/office/drawing/2014/chart" uri="{C3380CC4-5D6E-409C-BE32-E72D297353CC}">
              <c16:uniqueId val="{00000004-5F65-4855-B714-73510E7129BF}"/>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7543859649122806E-2"/>
          <c:y val="0.45825487603016263"/>
          <c:w val="0.957100773587512"/>
          <c:h val="0.13238314605757526"/>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140350877193E-2"/>
          <c:y val="0"/>
          <c:w val="0.93696643182760053"/>
          <c:h val="0.66855858013769021"/>
        </c:manualLayout>
      </c:layout>
      <c:barChart>
        <c:barDir val="bar"/>
        <c:grouping val="stacked"/>
        <c:varyColors val="0"/>
        <c:ser>
          <c:idx val="0"/>
          <c:order val="0"/>
          <c:tx>
            <c:strRef>
              <c:f>Sheet1!$B$1</c:f>
              <c:strCache>
                <c:ptCount val="1"/>
                <c:pt idx="0">
                  <c:v>Yes</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049-45CB-A60A-271F1389A704}"/>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0.4</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No</c:v>
                </c:pt>
              </c:strCache>
            </c:strRef>
          </c:tx>
          <c:spPr>
            <a:solidFill>
              <a:srgbClr val="C00000"/>
            </a:solidFill>
          </c:spPr>
          <c:invertIfNegative val="0"/>
          <c:dLbls>
            <c:spPr>
              <a:noFill/>
              <a:ln>
                <a:noFill/>
              </a:ln>
              <a:effectLst/>
            </c:spPr>
            <c:txPr>
              <a:bodyPr/>
              <a:lstStyle/>
              <a:p>
                <a:pPr>
                  <a:defRPr sz="1800" b="1">
                    <a:solidFill>
                      <a:schemeClr val="bg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formatCode="0%">
                  <c:v>0.6</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Not sure/Would not say</c:v>
                </c:pt>
              </c:strCache>
            </c:strRef>
          </c:tx>
          <c:spPr>
            <a:solidFill>
              <a:schemeClr val="bg1">
                <a:lumMod val="75000"/>
              </a:schemeClr>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numCache>
            </c:numRef>
          </c:val>
          <c:extLst>
            <c:ext xmlns:c16="http://schemas.microsoft.com/office/drawing/2014/chart" uri="{C3380CC4-5D6E-409C-BE32-E72D297353CC}">
              <c16:uniqueId val="{00000003-3FE7-4DE2-B1B6-8C74BC912349}"/>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1695906432748537E-2"/>
          <c:y val="0"/>
          <c:w val="0.987719298245614"/>
          <c:h val="0.14464087720373792"/>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62807938481374E-2"/>
          <c:y val="0.53081896287473396"/>
          <c:w val="0.94201765897683842"/>
          <c:h val="0.33042870530123225"/>
        </c:manualLayout>
      </c:layout>
      <c:barChart>
        <c:barDir val="bar"/>
        <c:grouping val="stacked"/>
        <c:varyColors val="0"/>
        <c:ser>
          <c:idx val="0"/>
          <c:order val="0"/>
          <c:tx>
            <c:strRef>
              <c:f>Sheet1!$B$1</c:f>
              <c:strCache>
                <c:ptCount val="1"/>
                <c:pt idx="0">
                  <c:v>Very Likely</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F65-4855-B714-73510E7129BF}"/>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0.15</c:v>
                </c:pt>
              </c:numCache>
            </c:numRef>
          </c:val>
          <c:extLst>
            <c:ext xmlns:c16="http://schemas.microsoft.com/office/drawing/2014/chart" uri="{C3380CC4-5D6E-409C-BE32-E72D297353CC}">
              <c16:uniqueId val="{00000001-5F65-4855-B714-73510E7129BF}"/>
            </c:ext>
          </c:extLst>
        </c:ser>
        <c:ser>
          <c:idx val="1"/>
          <c:order val="1"/>
          <c:tx>
            <c:strRef>
              <c:f>Sheet1!$C$1</c:f>
              <c:strCache>
                <c:ptCount val="1"/>
                <c:pt idx="0">
                  <c:v>Somewhat Likely</c:v>
                </c:pt>
              </c:strCache>
            </c:strRef>
          </c:tx>
          <c:spPr>
            <a:solidFill>
              <a:srgbClr val="FFFF66"/>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2-5F65-4855-B714-73510E7129BF}"/>
            </c:ext>
          </c:extLst>
        </c:ser>
        <c:ser>
          <c:idx val="2"/>
          <c:order val="2"/>
          <c:tx>
            <c:strRef>
              <c:f>Sheet1!$D$1</c:f>
              <c:strCache>
                <c:ptCount val="1"/>
                <c:pt idx="0">
                  <c:v>Not Likely</c:v>
                </c:pt>
              </c:strCache>
            </c:strRef>
          </c:tx>
          <c:spPr>
            <a:solidFill>
              <a:srgbClr val="C00000"/>
            </a:solidFill>
          </c:spPr>
          <c:invertIfNegative val="0"/>
          <c:dLbls>
            <c:spPr>
              <a:noFill/>
              <a:ln>
                <a:noFill/>
              </a:ln>
              <a:effectLst/>
            </c:spPr>
            <c:txPr>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0.62</c:v>
                </c:pt>
              </c:numCache>
            </c:numRef>
          </c:val>
          <c:extLst>
            <c:ext xmlns:c16="http://schemas.microsoft.com/office/drawing/2014/chart" uri="{C3380CC4-5D6E-409C-BE32-E72D297353CC}">
              <c16:uniqueId val="{00000003-5F65-4855-B714-73510E7129BF}"/>
            </c:ext>
          </c:extLst>
        </c:ser>
        <c:ser>
          <c:idx val="3"/>
          <c:order val="3"/>
          <c:tx>
            <c:strRef>
              <c:f>Sheet1!$E$1</c:f>
              <c:strCache>
                <c:ptCount val="1"/>
                <c:pt idx="0">
                  <c:v>Not sure</c:v>
                </c:pt>
              </c:strCache>
            </c:strRef>
          </c:tx>
          <c:spPr>
            <a:solidFill>
              <a:schemeClr val="bg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5-4855-B714-73510E7129BF}"/>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numCache>
            </c:numRef>
          </c:val>
          <c:extLst>
            <c:ext xmlns:c16="http://schemas.microsoft.com/office/drawing/2014/chart" uri="{C3380CC4-5D6E-409C-BE32-E72D297353CC}">
              <c16:uniqueId val="{00000004-5F65-4855-B714-73510E7129BF}"/>
            </c:ext>
          </c:extLst>
        </c:ser>
        <c:dLbls>
          <c:showLegendKey val="0"/>
          <c:showVal val="0"/>
          <c:showCatName val="0"/>
          <c:showSerName val="0"/>
          <c:showPercent val="0"/>
          <c:showBubbleSize val="0"/>
        </c:dLbls>
        <c:gapWidth val="59"/>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txPr>
          <a:bodyPr/>
          <a:lstStyle/>
          <a:p>
            <a:pPr>
              <a:defRPr sz="1600"/>
            </a:pPr>
            <a:endParaRPr lang="en-US"/>
          </a:p>
        </c:txPr>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1.7543859649122806E-2"/>
          <c:y val="0.45825487603016263"/>
          <c:w val="0.957100773587512"/>
          <c:h val="0.13238314605757526"/>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46433669475525E-2"/>
          <c:y val="0"/>
          <c:w val="0.93696643182760053"/>
          <c:h val="0.71958580835290298"/>
        </c:manualLayout>
      </c:layout>
      <c:barChart>
        <c:barDir val="bar"/>
        <c:grouping val="stacked"/>
        <c:varyColors val="0"/>
        <c:ser>
          <c:idx val="0"/>
          <c:order val="0"/>
          <c:tx>
            <c:strRef>
              <c:f>Sheet1!$B$1</c:f>
              <c:strCache>
                <c:ptCount val="1"/>
                <c:pt idx="0">
                  <c:v>Strongly agree</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372-4B83-A87A-B84F884EBC8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0.17</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Somewhat agree</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formatCode="0%">
                  <c:v>0.183</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Neutral</c:v>
                </c:pt>
              </c:strCache>
            </c:strRef>
          </c:tx>
          <c:spPr>
            <a:solidFill>
              <a:srgbClr val="CCE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formatCode="0%">
                  <c:v>0.125</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Somewhat disagree</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General</c:formatCode>
                <c:ptCount val="2"/>
                <c:pt idx="0" formatCode="0%">
                  <c:v>0.157</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Strongly disagree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formatCode="0%">
                  <c:v>0.35299999999999998</c:v>
                </c:pt>
              </c:numCache>
            </c:numRef>
          </c:val>
          <c:extLst>
            <c:ext xmlns:c16="http://schemas.microsoft.com/office/drawing/2014/chart" uri="{C3380CC4-5D6E-409C-BE32-E72D297353CC}">
              <c16:uniqueId val="{00000005-3FE7-4DE2-B1B6-8C74BC912349}"/>
            </c:ext>
          </c:extLst>
        </c:ser>
        <c:dLbls>
          <c:showLegendKey val="0"/>
          <c:showVal val="0"/>
          <c:showCatName val="0"/>
          <c:showSerName val="0"/>
          <c:showPercent val="0"/>
          <c:showBubbleSize val="0"/>
        </c:dLbls>
        <c:gapWidth val="100"/>
        <c:overlap val="100"/>
        <c:axId val="36259328"/>
        <c:axId val="36257792"/>
      </c:barChart>
      <c:valAx>
        <c:axId val="36257792"/>
        <c:scaling>
          <c:orientation val="minMax"/>
          <c:max val="1"/>
        </c:scaling>
        <c:delete val="0"/>
        <c:axPos val="b"/>
        <c:majorGridlines/>
        <c:numFmt formatCode="0%" sourceLinked="1"/>
        <c:majorTickMark val="out"/>
        <c:minorTickMark val="none"/>
        <c:tickLblPos val="nextTo"/>
        <c:crossAx val="36259328"/>
        <c:crosses val="autoZero"/>
        <c:crossBetween val="between"/>
      </c:valAx>
      <c:catAx>
        <c:axId val="36259328"/>
        <c:scaling>
          <c:orientation val="minMax"/>
        </c:scaling>
        <c:delete val="0"/>
        <c:axPos val="l"/>
        <c:numFmt formatCode="General" sourceLinked="1"/>
        <c:majorTickMark val="out"/>
        <c:minorTickMark val="none"/>
        <c:tickLblPos val="nextTo"/>
        <c:crossAx val="36257792"/>
        <c:crosses val="autoZero"/>
        <c:auto val="1"/>
        <c:lblAlgn val="ctr"/>
        <c:lblOffset val="0"/>
        <c:noMultiLvlLbl val="0"/>
      </c:catAx>
    </c:plotArea>
    <c:legend>
      <c:legendPos val="t"/>
      <c:layout>
        <c:manualLayout>
          <c:xMode val="edge"/>
          <c:yMode val="edge"/>
          <c:x val="0"/>
          <c:y val="0"/>
          <c:w val="0.99941520467836253"/>
          <c:h val="0.16688623311274323"/>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7728845841171"/>
          <c:y val="0"/>
          <c:w val="0.58979734281002494"/>
          <c:h val="0.86822742763346072"/>
        </c:manualLayout>
      </c:layout>
      <c:barChart>
        <c:barDir val="bar"/>
        <c:grouping val="stacked"/>
        <c:varyColors val="0"/>
        <c:ser>
          <c:idx val="0"/>
          <c:order val="0"/>
          <c:tx>
            <c:strRef>
              <c:f>Sheet1!$B$1</c:f>
              <c:strCache>
                <c:ptCount val="1"/>
                <c:pt idx="0">
                  <c:v>Column1</c:v>
                </c:pt>
              </c:strCache>
            </c:strRef>
          </c:tx>
          <c:spPr>
            <a:solidFill>
              <a:srgbClr val="008000"/>
            </a:solidFill>
          </c:spPr>
          <c:invertIfNegative val="0"/>
          <c:dLbls>
            <c:dLbl>
              <c:idx val="0"/>
              <c:spPr/>
              <c:txPr>
                <a:bodyPr/>
                <a:lstStyle/>
                <a:p>
                  <a:pPr>
                    <a:defRPr sz="16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3F7-45AC-BE42-D089FC298DD4}"/>
                </c:ext>
              </c:extLst>
            </c:dLbl>
            <c:spPr>
              <a:noFill/>
              <a:ln>
                <a:noFill/>
              </a:ln>
              <a:effectLst/>
            </c:spPr>
            <c:txPr>
              <a:bodyPr/>
              <a:lstStyle/>
              <a:p>
                <a:pPr>
                  <a:defRPr sz="16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Sheet1!$B$12:$B$20</c:f>
              <c:numCache>
                <c:formatCode>0.00</c:formatCode>
                <c:ptCount val="9"/>
                <c:pt idx="0">
                  <c:v>34.25</c:v>
                </c:pt>
                <c:pt idx="1">
                  <c:v>34.299999999999997</c:v>
                </c:pt>
                <c:pt idx="2">
                  <c:v>35.9</c:v>
                </c:pt>
                <c:pt idx="3">
                  <c:v>36.4</c:v>
                </c:pt>
                <c:pt idx="4">
                  <c:v>44.35</c:v>
                </c:pt>
                <c:pt idx="5">
                  <c:v>45.3</c:v>
                </c:pt>
                <c:pt idx="6">
                  <c:v>46.25</c:v>
                </c:pt>
                <c:pt idx="7">
                  <c:v>51.25</c:v>
                </c:pt>
                <c:pt idx="8">
                  <c:v>59.7</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Column2</c:v>
                </c:pt>
              </c:strCache>
            </c:strRef>
          </c:tx>
          <c:spPr>
            <a:solidFill>
              <a:srgbClr val="CCFF99"/>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834-403A-82B7-A385BC420BFC}"/>
                </c:ext>
              </c:extLst>
            </c:dLbl>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Sheet1!$C$12:$C$20</c:f>
              <c:numCache>
                <c:formatCode>General</c:formatCode>
                <c:ptCount val="9"/>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Column3</c:v>
                </c:pt>
              </c:strCache>
            </c:strRef>
          </c:tx>
          <c:spPr>
            <a:solidFill>
              <a:srgbClr val="66CCFF"/>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1834-403A-82B7-A385BC420BFC}"/>
                </c:ext>
              </c:extLst>
            </c:dLbl>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Sheet1!$D$12:$D$20</c:f>
              <c:numCache>
                <c:formatCode>General</c:formatCode>
                <c:ptCount val="9"/>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Column4</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Sheet1!$E$12:$E$20</c:f>
              <c:numCache>
                <c:formatCode>General</c:formatCode>
                <c:ptCount val="9"/>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Column5</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Sheet1!$F$12:$F$20</c:f>
              <c:numCache>
                <c:formatCode>General</c:formatCode>
                <c:ptCount val="9"/>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Column6</c:v>
                </c:pt>
              </c:strCache>
            </c:strRef>
          </c:tx>
          <c:spPr>
            <a:solidFill>
              <a:schemeClr val="bg1">
                <a:lumMod val="75000"/>
              </a:schemeClr>
            </a:solidFill>
          </c:spPr>
          <c:invertIfNegative val="0"/>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Sheet1!$G$12:$G$20</c:f>
              <c:numCache>
                <c:formatCode>General</c:formatCode>
                <c:ptCount val="9"/>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44522240"/>
        <c:axId val="144520704"/>
      </c:barChart>
      <c:valAx>
        <c:axId val="144520704"/>
        <c:scaling>
          <c:orientation val="minMax"/>
          <c:max val="80"/>
        </c:scaling>
        <c:delete val="0"/>
        <c:axPos val="b"/>
        <c:majorGridlines/>
        <c:numFmt formatCode="0" sourceLinked="0"/>
        <c:majorTickMark val="out"/>
        <c:minorTickMark val="none"/>
        <c:tickLblPos val="nextTo"/>
        <c:crossAx val="144522240"/>
        <c:crosses val="autoZero"/>
        <c:crossBetween val="between"/>
        <c:majorUnit val="10"/>
      </c:valAx>
      <c:catAx>
        <c:axId val="144522240"/>
        <c:scaling>
          <c:orientation val="minMax"/>
        </c:scaling>
        <c:delete val="0"/>
        <c:axPos val="l"/>
        <c:numFmt formatCode="General" sourceLinked="1"/>
        <c:majorTickMark val="out"/>
        <c:minorTickMark val="none"/>
        <c:tickLblPos val="nextTo"/>
        <c:txPr>
          <a:bodyPr/>
          <a:lstStyle/>
          <a:p>
            <a:pPr>
              <a:defRPr sz="1400"/>
            </a:pPr>
            <a:endParaRPr lang="en-US"/>
          </a:p>
        </c:txPr>
        <c:crossAx val="144520704"/>
        <c:crosses val="autoZero"/>
        <c:auto val="1"/>
        <c:lblAlgn val="ctr"/>
        <c:lblOffset val="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7728845841171"/>
          <c:y val="0"/>
          <c:w val="0.58979734281002494"/>
          <c:h val="0.86822742763346072"/>
        </c:manualLayout>
      </c:layout>
      <c:barChart>
        <c:barDir val="bar"/>
        <c:grouping val="stacked"/>
        <c:varyColors val="0"/>
        <c:ser>
          <c:idx val="0"/>
          <c:order val="0"/>
          <c:tx>
            <c:strRef>
              <c:f>Sheet1!$B$1</c:f>
              <c:strCache>
                <c:ptCount val="1"/>
                <c:pt idx="0">
                  <c:v>Column1</c:v>
                </c:pt>
              </c:strCache>
            </c:strRef>
          </c:tx>
          <c:spPr>
            <a:solidFill>
              <a:srgbClr val="FFC000"/>
            </a:solidFill>
          </c:spPr>
          <c:invertIfNegative val="0"/>
          <c:dLbls>
            <c:dLbl>
              <c:idx val="0"/>
              <c:spPr/>
              <c:txPr>
                <a:bodyPr/>
                <a:lstStyle/>
                <a:p>
                  <a:pPr>
                    <a:defRPr sz="1600" b="1">
                      <a:solidFill>
                        <a:srgbClr val="002060"/>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06C-4878-B042-F966BA996A8C}"/>
                </c:ext>
              </c:extLst>
            </c:dLbl>
            <c:spPr>
              <a:noFill/>
              <a:ln>
                <a:noFill/>
              </a:ln>
              <a:effectLst/>
            </c:spPr>
            <c:txPr>
              <a:bodyPr/>
              <a:lstStyle/>
              <a:p>
                <a:pPr>
                  <a:defRPr sz="1600" b="1">
                    <a:solidFill>
                      <a:srgbClr val="002060"/>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Sheet1!$B$2:$B$11</c:f>
              <c:numCache>
                <c:formatCode>0.00</c:formatCode>
                <c:ptCount val="10"/>
                <c:pt idx="0">
                  <c:v>14.4</c:v>
                </c:pt>
                <c:pt idx="1">
                  <c:v>14.45</c:v>
                </c:pt>
                <c:pt idx="2">
                  <c:v>20.399999999999999</c:v>
                </c:pt>
                <c:pt idx="3">
                  <c:v>21.48</c:v>
                </c:pt>
                <c:pt idx="4">
                  <c:v>23.45</c:v>
                </c:pt>
                <c:pt idx="5">
                  <c:v>26.05</c:v>
                </c:pt>
                <c:pt idx="6">
                  <c:v>26.7</c:v>
                </c:pt>
                <c:pt idx="7">
                  <c:v>27.9</c:v>
                </c:pt>
                <c:pt idx="8">
                  <c:v>29.25</c:v>
                </c:pt>
                <c:pt idx="9">
                  <c:v>31.95</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Column2</c:v>
                </c:pt>
              </c:strCache>
            </c:strRef>
          </c:tx>
          <c:spPr>
            <a:solidFill>
              <a:srgbClr val="CCFF99"/>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834-403A-82B7-A385BC420BFC}"/>
                </c:ext>
              </c:extLst>
            </c:dLbl>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Sheet1!$C$2:$C$11</c:f>
              <c:numCache>
                <c:formatCode>General</c:formatCode>
                <c:ptCount val="10"/>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Column3</c:v>
                </c:pt>
              </c:strCache>
            </c:strRef>
          </c:tx>
          <c:spPr>
            <a:solidFill>
              <a:srgbClr val="66CCFF"/>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1834-403A-82B7-A385BC420BFC}"/>
                </c:ext>
              </c:extLst>
            </c:dLbl>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Sheet1!$D$2:$D$11</c:f>
              <c:numCache>
                <c:formatCode>General</c:formatCode>
                <c:ptCount val="10"/>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Column4</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Sheet1!$E$2:$E$11</c:f>
              <c:numCache>
                <c:formatCode>General</c:formatCode>
                <c:ptCount val="10"/>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Column5</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Sheet1!$F$2:$F$11</c:f>
              <c:numCache>
                <c:formatCode>General</c:formatCode>
                <c:ptCount val="10"/>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Column6</c:v>
                </c:pt>
              </c:strCache>
            </c:strRef>
          </c:tx>
          <c:spPr>
            <a:solidFill>
              <a:schemeClr val="bg1">
                <a:lumMod val="75000"/>
              </a:schemeClr>
            </a:solidFill>
          </c:spPr>
          <c:invertIfNegative val="0"/>
          <c:cat>
            <c:strRef>
              <c:f>Sheet1!$A$2:$A$11</c:f>
              <c:strCache>
                <c:ptCount val="10"/>
                <c:pt idx="0">
                  <c:v>Install a rain barrel</c:v>
                </c:pt>
                <c:pt idx="1">
                  <c:v>Create a rain garden</c:v>
                </c:pt>
                <c:pt idx="2">
                  <c:v>Reduce lawn area with native plants</c:v>
                </c:pt>
                <c:pt idx="3">
                  <c:v>Pick up dog waste and dispose in trash</c:v>
                </c:pt>
                <c:pt idx="4">
                  <c:v>Conserve water with low flow fixtures</c:v>
                </c:pt>
                <c:pt idx="5">
                  <c:v>Plant a tree</c:v>
                </c:pt>
                <c:pt idx="6">
                  <c:v>Keep fertilzer off hard surfaces</c:v>
                </c:pt>
                <c:pt idx="7">
                  <c:v>Redirect downspouts</c:v>
                </c:pt>
                <c:pt idx="8">
                  <c:v>Fertilize your grass lawn</c:v>
                </c:pt>
                <c:pt idx="9">
                  <c:v>Bag/mulch/compost leaves</c:v>
                </c:pt>
              </c:strCache>
            </c:strRef>
          </c:cat>
          <c:val>
            <c:numRef>
              <c:f>Sheet1!$G$2:$G$11</c:f>
              <c:numCache>
                <c:formatCode>General</c:formatCode>
                <c:ptCount val="10"/>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7572352"/>
        <c:axId val="117029888"/>
      </c:barChart>
      <c:valAx>
        <c:axId val="117029888"/>
        <c:scaling>
          <c:orientation val="minMax"/>
          <c:max val="80"/>
        </c:scaling>
        <c:delete val="0"/>
        <c:axPos val="b"/>
        <c:majorGridlines/>
        <c:numFmt formatCode="0" sourceLinked="0"/>
        <c:majorTickMark val="out"/>
        <c:minorTickMark val="none"/>
        <c:tickLblPos val="nextTo"/>
        <c:crossAx val="117572352"/>
        <c:crosses val="autoZero"/>
        <c:crossBetween val="between"/>
        <c:majorUnit val="10"/>
      </c:valAx>
      <c:catAx>
        <c:axId val="117572352"/>
        <c:scaling>
          <c:orientation val="minMax"/>
        </c:scaling>
        <c:delete val="0"/>
        <c:axPos val="l"/>
        <c:numFmt formatCode="General" sourceLinked="1"/>
        <c:majorTickMark val="out"/>
        <c:minorTickMark val="none"/>
        <c:tickLblPos val="nextTo"/>
        <c:txPr>
          <a:bodyPr/>
          <a:lstStyle/>
          <a:p>
            <a:pPr>
              <a:defRPr sz="1400"/>
            </a:pPr>
            <a:endParaRPr lang="en-US"/>
          </a:p>
        </c:txPr>
        <c:crossAx val="117029888"/>
        <c:crosses val="autoZero"/>
        <c:auto val="1"/>
        <c:lblAlgn val="ctr"/>
        <c:lblOffset val="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7728845841171"/>
          <c:y val="0"/>
          <c:w val="0.58979734281002494"/>
          <c:h val="0.86822742763346072"/>
        </c:manualLayout>
      </c:layout>
      <c:barChart>
        <c:barDir val="bar"/>
        <c:grouping val="stacked"/>
        <c:varyColors val="0"/>
        <c:ser>
          <c:idx val="0"/>
          <c:order val="0"/>
          <c:tx>
            <c:strRef>
              <c:f>Sheet1!$B$1</c:f>
              <c:strCache>
                <c:ptCount val="1"/>
                <c:pt idx="0">
                  <c:v>Column1</c:v>
                </c:pt>
              </c:strCache>
            </c:strRef>
          </c:tx>
          <c:spPr>
            <a:solidFill>
              <a:srgbClr val="008000"/>
            </a:solidFill>
          </c:spPr>
          <c:invertIfNegative val="0"/>
          <c:dLbls>
            <c:dLbl>
              <c:idx val="0"/>
              <c:spPr/>
              <c:txPr>
                <a:bodyPr/>
                <a:lstStyle/>
                <a:p>
                  <a:pPr>
                    <a:defRPr sz="16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3F7-45AC-BE42-D089FC298DD4}"/>
                </c:ext>
              </c:extLst>
            </c:dLbl>
            <c:spPr>
              <a:noFill/>
              <a:ln>
                <a:noFill/>
              </a:ln>
              <a:effectLst/>
            </c:spPr>
            <c:txPr>
              <a:bodyPr/>
              <a:lstStyle/>
              <a:p>
                <a:pPr>
                  <a:defRPr sz="16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Sheet1!$B$12:$B$20</c:f>
              <c:numCache>
                <c:formatCode>0.00</c:formatCode>
                <c:ptCount val="9"/>
                <c:pt idx="0">
                  <c:v>33.950000000000003</c:v>
                </c:pt>
                <c:pt idx="1">
                  <c:v>29</c:v>
                </c:pt>
                <c:pt idx="2">
                  <c:v>55.15</c:v>
                </c:pt>
                <c:pt idx="3">
                  <c:v>32.9</c:v>
                </c:pt>
                <c:pt idx="4">
                  <c:v>50.55</c:v>
                </c:pt>
                <c:pt idx="5">
                  <c:v>38.35</c:v>
                </c:pt>
                <c:pt idx="6">
                  <c:v>44.85</c:v>
                </c:pt>
                <c:pt idx="7">
                  <c:v>45.6</c:v>
                </c:pt>
                <c:pt idx="8">
                  <c:v>58.25</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Column2</c:v>
                </c:pt>
              </c:strCache>
            </c:strRef>
          </c:tx>
          <c:spPr>
            <a:solidFill>
              <a:srgbClr val="CCFF99"/>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834-403A-82B7-A385BC420BFC}"/>
                </c:ext>
              </c:extLst>
            </c:dLbl>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Sheet1!$C$12:$C$20</c:f>
              <c:numCache>
                <c:formatCode>General</c:formatCode>
                <c:ptCount val="9"/>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Column3</c:v>
                </c:pt>
              </c:strCache>
            </c:strRef>
          </c:tx>
          <c:spPr>
            <a:solidFill>
              <a:srgbClr val="66CCFF"/>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1834-403A-82B7-A385BC420BFC}"/>
                </c:ext>
              </c:extLst>
            </c:dLbl>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Sheet1!$D$12:$D$20</c:f>
              <c:numCache>
                <c:formatCode>General</c:formatCode>
                <c:ptCount val="9"/>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Column4</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Sheet1!$E$12:$E$20</c:f>
              <c:numCache>
                <c:formatCode>General</c:formatCode>
                <c:ptCount val="9"/>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Column5</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Sheet1!$F$12:$F$20</c:f>
              <c:numCache>
                <c:formatCode>General</c:formatCode>
                <c:ptCount val="9"/>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Column6</c:v>
                </c:pt>
              </c:strCache>
            </c:strRef>
          </c:tx>
          <c:spPr>
            <a:solidFill>
              <a:schemeClr val="bg1">
                <a:lumMod val="75000"/>
              </a:schemeClr>
            </a:solidFill>
          </c:spPr>
          <c:invertIfNegative val="0"/>
          <c:cat>
            <c:strRef>
              <c:f>Sheet1!$A$12:$A$20</c:f>
              <c:strCache>
                <c:ptCount val="9"/>
                <c:pt idx="0">
                  <c:v>Pick up other people's litter</c:v>
                </c:pt>
                <c:pt idx="1">
                  <c:v>Use pesticides</c:v>
                </c:pt>
                <c:pt idx="2">
                  <c:v>Have your septic inspected/pumped</c:v>
                </c:pt>
                <c:pt idx="3">
                  <c:v>Use herbicides</c:v>
                </c:pt>
                <c:pt idx="4">
                  <c:v>Wash medicines down the drain</c:v>
                </c:pt>
                <c:pt idx="5">
                  <c:v>Empty your rain barrel between storms</c:v>
                </c:pt>
                <c:pt idx="6">
                  <c:v>Blow grass clippings onto hard surfaces</c:v>
                </c:pt>
                <c:pt idx="7">
                  <c:v>Wash oil/grease down the drain</c:v>
                </c:pt>
                <c:pt idx="8">
                  <c:v>Toss food wrappers/cups/cigarette butts</c:v>
                </c:pt>
              </c:strCache>
            </c:strRef>
          </c:cat>
          <c:val>
            <c:numRef>
              <c:f>Sheet1!$G$12:$G$20</c:f>
              <c:numCache>
                <c:formatCode>General</c:formatCode>
                <c:ptCount val="9"/>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44522240"/>
        <c:axId val="144520704"/>
      </c:barChart>
      <c:valAx>
        <c:axId val="144520704"/>
        <c:scaling>
          <c:orientation val="minMax"/>
          <c:max val="80"/>
        </c:scaling>
        <c:delete val="0"/>
        <c:axPos val="b"/>
        <c:majorGridlines/>
        <c:numFmt formatCode="0" sourceLinked="0"/>
        <c:majorTickMark val="out"/>
        <c:minorTickMark val="none"/>
        <c:tickLblPos val="nextTo"/>
        <c:crossAx val="144522240"/>
        <c:crosses val="autoZero"/>
        <c:crossBetween val="between"/>
        <c:majorUnit val="10"/>
      </c:valAx>
      <c:catAx>
        <c:axId val="144522240"/>
        <c:scaling>
          <c:orientation val="minMax"/>
        </c:scaling>
        <c:delete val="0"/>
        <c:axPos val="l"/>
        <c:numFmt formatCode="General" sourceLinked="1"/>
        <c:majorTickMark val="out"/>
        <c:minorTickMark val="none"/>
        <c:tickLblPos val="nextTo"/>
        <c:txPr>
          <a:bodyPr/>
          <a:lstStyle/>
          <a:p>
            <a:pPr>
              <a:defRPr sz="1400"/>
            </a:pPr>
            <a:endParaRPr lang="en-US"/>
          </a:p>
        </c:txPr>
        <c:crossAx val="144520704"/>
        <c:crosses val="autoZero"/>
        <c:auto val="1"/>
        <c:lblAlgn val="ctr"/>
        <c:lblOffset val="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46433669475525E-2"/>
          <c:y val="0"/>
          <c:w val="0.93696643182760053"/>
          <c:h val="0.71958580835290298"/>
        </c:manualLayout>
      </c:layout>
      <c:barChart>
        <c:barDir val="bar"/>
        <c:grouping val="stacked"/>
        <c:varyColors val="0"/>
        <c:ser>
          <c:idx val="0"/>
          <c:order val="0"/>
          <c:tx>
            <c:strRef>
              <c:f>Sheet1!$B$1</c:f>
              <c:strCache>
                <c:ptCount val="1"/>
                <c:pt idx="0">
                  <c:v>Strongly agree</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372-4B83-A87A-B84F884EBC8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0%</c:formatCode>
                <c:ptCount val="2"/>
                <c:pt idx="0">
                  <c:v>0.57199999999999995</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Somewhat agree</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0.193</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Neutral</c:v>
                </c:pt>
              </c:strCache>
            </c:strRef>
          </c:tx>
          <c:spPr>
            <a:solidFill>
              <a:srgbClr val="CCE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0%</c:formatCode>
                <c:ptCount val="2"/>
                <c:pt idx="0">
                  <c:v>0.124</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Somewhat disagree</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0%</c:formatCode>
                <c:ptCount val="2"/>
                <c:pt idx="0">
                  <c:v>3.5000000000000003E-2</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Strongly disagree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formatCode="0%">
                  <c:v>4.4999999999999998E-2</c:v>
                </c:pt>
              </c:numCache>
            </c:numRef>
          </c:val>
          <c:extLst>
            <c:ext xmlns:c16="http://schemas.microsoft.com/office/drawing/2014/chart" uri="{C3380CC4-5D6E-409C-BE32-E72D297353CC}">
              <c16:uniqueId val="{00000005-3FE7-4DE2-B1B6-8C74BC912349}"/>
            </c:ext>
          </c:extLst>
        </c:ser>
        <c:dLbls>
          <c:showLegendKey val="0"/>
          <c:showVal val="0"/>
          <c:showCatName val="0"/>
          <c:showSerName val="0"/>
          <c:showPercent val="0"/>
          <c:showBubbleSize val="0"/>
        </c:dLbls>
        <c:gapWidth val="100"/>
        <c:overlap val="100"/>
        <c:axId val="36259328"/>
        <c:axId val="36257792"/>
      </c:barChart>
      <c:valAx>
        <c:axId val="36257792"/>
        <c:scaling>
          <c:orientation val="minMax"/>
          <c:max val="1"/>
        </c:scaling>
        <c:delete val="0"/>
        <c:axPos val="b"/>
        <c:majorGridlines/>
        <c:numFmt formatCode="0%" sourceLinked="1"/>
        <c:majorTickMark val="out"/>
        <c:minorTickMark val="none"/>
        <c:tickLblPos val="nextTo"/>
        <c:crossAx val="36259328"/>
        <c:crosses val="autoZero"/>
        <c:crossBetween val="between"/>
      </c:valAx>
      <c:catAx>
        <c:axId val="36259328"/>
        <c:scaling>
          <c:orientation val="minMax"/>
        </c:scaling>
        <c:delete val="0"/>
        <c:axPos val="l"/>
        <c:numFmt formatCode="General" sourceLinked="1"/>
        <c:majorTickMark val="out"/>
        <c:minorTickMark val="none"/>
        <c:tickLblPos val="nextTo"/>
        <c:crossAx val="36257792"/>
        <c:crosses val="autoZero"/>
        <c:auto val="1"/>
        <c:lblAlgn val="ctr"/>
        <c:lblOffset val="0"/>
        <c:noMultiLvlLbl val="0"/>
      </c:catAx>
    </c:plotArea>
    <c:legend>
      <c:legendPos val="t"/>
      <c:layout>
        <c:manualLayout>
          <c:xMode val="edge"/>
          <c:yMode val="edge"/>
          <c:x val="0"/>
          <c:y val="0"/>
          <c:w val="0.99941520467836253"/>
          <c:h val="0.16688623311274323"/>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46433669475525E-2"/>
          <c:y val="0"/>
          <c:w val="0.93696643182760053"/>
          <c:h val="0.71958580835290298"/>
        </c:manualLayout>
      </c:layout>
      <c:barChart>
        <c:barDir val="bar"/>
        <c:grouping val="stacked"/>
        <c:varyColors val="0"/>
        <c:ser>
          <c:idx val="0"/>
          <c:order val="0"/>
          <c:tx>
            <c:strRef>
              <c:f>Sheet1!$B$1</c:f>
              <c:strCache>
                <c:ptCount val="1"/>
                <c:pt idx="0">
                  <c:v>Strongly agree</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FA9-4994-8504-9EE82AD2796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0.48199999999999998</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Somewhat agree</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General</c:formatCode>
                <c:ptCount val="2"/>
                <c:pt idx="0" formatCode="0%">
                  <c:v>0.20200000000000001</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Neutral</c:v>
                </c:pt>
              </c:strCache>
            </c:strRef>
          </c:tx>
          <c:spPr>
            <a:solidFill>
              <a:srgbClr val="CCE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General</c:formatCode>
                <c:ptCount val="2"/>
                <c:pt idx="0" formatCode="0%">
                  <c:v>0.10199999999999999</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Somewhat disagree</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General</c:formatCode>
                <c:ptCount val="2"/>
                <c:pt idx="0" formatCode="0%">
                  <c:v>8.2000000000000003E-2</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Strongly disagree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Sheet1!$F$2:$F$3</c:f>
              <c:numCache>
                <c:formatCode>General</c:formatCode>
                <c:ptCount val="2"/>
                <c:pt idx="0" formatCode="0%">
                  <c:v>0.112</c:v>
                </c:pt>
              </c:numCache>
            </c:numRef>
          </c:val>
          <c:extLst>
            <c:ext xmlns:c16="http://schemas.microsoft.com/office/drawing/2014/chart" uri="{C3380CC4-5D6E-409C-BE32-E72D297353CC}">
              <c16:uniqueId val="{00000005-3FE7-4DE2-B1B6-8C74BC912349}"/>
            </c:ext>
          </c:extLst>
        </c:ser>
        <c:ser>
          <c:idx val="5"/>
          <c:order val="5"/>
          <c:tx>
            <c:strRef>
              <c:f>Sheet1!$G$1</c:f>
              <c:strCache>
                <c:ptCount val="1"/>
                <c:pt idx="0">
                  <c:v>Not sure</c:v>
                </c:pt>
              </c:strCache>
            </c:strRef>
          </c:tx>
          <c:spPr>
            <a:solidFill>
              <a:schemeClr val="bg1">
                <a:lumMod val="75000"/>
              </a:schemeClr>
            </a:solidFill>
          </c:spPr>
          <c:invertIfNegative val="0"/>
          <c:cat>
            <c:numRef>
              <c:f>Sheet1!$A$2:$A$3</c:f>
              <c:numCache>
                <c:formatCode>General</c:formatCode>
                <c:ptCount val="2"/>
              </c:numCache>
            </c:numRef>
          </c:cat>
          <c:val>
            <c:numRef>
              <c:f>Sheet1!$G$2:$G$3</c:f>
              <c:numCache>
                <c:formatCode>General</c:formatCode>
                <c:ptCount val="2"/>
                <c:pt idx="0" formatCode="0%">
                  <c:v>0.02</c:v>
                </c:pt>
              </c:numCache>
            </c:numRef>
          </c:val>
          <c:extLst>
            <c:ext xmlns:c16="http://schemas.microsoft.com/office/drawing/2014/chart" uri="{C3380CC4-5D6E-409C-BE32-E72D297353CC}">
              <c16:uniqueId val="{00000000-4C2F-4FC4-88A8-463834A5A1BA}"/>
            </c:ext>
          </c:extLst>
        </c:ser>
        <c:dLbls>
          <c:showLegendKey val="0"/>
          <c:showVal val="0"/>
          <c:showCatName val="0"/>
          <c:showSerName val="0"/>
          <c:showPercent val="0"/>
          <c:showBubbleSize val="0"/>
        </c:dLbls>
        <c:gapWidth val="100"/>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crossAx val="93518080"/>
        <c:crosses val="autoZero"/>
        <c:crossBetween val="between"/>
      </c:valAx>
      <c:catAx>
        <c:axId val="93518080"/>
        <c:scaling>
          <c:orientation val="minMax"/>
        </c:scaling>
        <c:delete val="0"/>
        <c:axPos val="l"/>
        <c:numFmt formatCode="General" sourceLinked="1"/>
        <c:majorTickMark val="out"/>
        <c:minorTickMark val="none"/>
        <c:tickLblPos val="nextTo"/>
        <c:crossAx val="93516544"/>
        <c:crosses val="autoZero"/>
        <c:auto val="1"/>
        <c:lblAlgn val="ctr"/>
        <c:lblOffset val="0"/>
        <c:noMultiLvlLbl val="0"/>
      </c:catAx>
    </c:plotArea>
    <c:legend>
      <c:legendPos val="t"/>
      <c:layout>
        <c:manualLayout>
          <c:xMode val="edge"/>
          <c:yMode val="edge"/>
          <c:x val="0"/>
          <c:y val="0"/>
          <c:w val="1"/>
          <c:h val="0.17825212442504093"/>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4701846479717"/>
          <c:y val="7.183908045977011E-2"/>
          <c:w val="0.76006584703227886"/>
          <c:h val="0.82734184089057838"/>
        </c:manualLayout>
      </c:layout>
      <c:barChart>
        <c:barDir val="bar"/>
        <c:grouping val="stacked"/>
        <c:varyColors val="0"/>
        <c:ser>
          <c:idx val="0"/>
          <c:order val="0"/>
          <c:tx>
            <c:strRef>
              <c:f>Sheet1!$B$1</c:f>
              <c:strCache>
                <c:ptCount val="1"/>
                <c:pt idx="0">
                  <c:v>Strongly agree</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FA9-4994-8504-9EE82AD2796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Sheet1!$B$2:$B$5</c:f>
              <c:numCache>
                <c:formatCode>0%</c:formatCode>
                <c:ptCount val="4"/>
                <c:pt idx="0">
                  <c:v>0.312</c:v>
                </c:pt>
                <c:pt idx="1">
                  <c:v>0.42</c:v>
                </c:pt>
                <c:pt idx="2">
                  <c:v>0.36</c:v>
                </c:pt>
                <c:pt idx="3">
                  <c:v>0.55000000000000004</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Somewhat agree</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Sheet1!$C$2:$C$5</c:f>
              <c:numCache>
                <c:formatCode>0%</c:formatCode>
                <c:ptCount val="4"/>
                <c:pt idx="0">
                  <c:v>0.40200000000000002</c:v>
                </c:pt>
                <c:pt idx="1">
                  <c:v>0.15</c:v>
                </c:pt>
                <c:pt idx="2">
                  <c:v>0.22</c:v>
                </c:pt>
                <c:pt idx="3">
                  <c:v>0.2</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Neutral</c:v>
                </c:pt>
              </c:strCache>
            </c:strRef>
          </c:tx>
          <c:spPr>
            <a:solidFill>
              <a:srgbClr val="CCE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Sheet1!$D$2:$D$5</c:f>
              <c:numCache>
                <c:formatCode>0%</c:formatCode>
                <c:ptCount val="4"/>
                <c:pt idx="0">
                  <c:v>0.112</c:v>
                </c:pt>
                <c:pt idx="1">
                  <c:v>0.17</c:v>
                </c:pt>
                <c:pt idx="2">
                  <c:v>0.12</c:v>
                </c:pt>
                <c:pt idx="3">
                  <c:v>0.08</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Somewhat disagree</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Sheet1!$E$2:$E$5</c:f>
              <c:numCache>
                <c:formatCode>0%</c:formatCode>
                <c:ptCount val="4"/>
                <c:pt idx="0">
                  <c:v>8.2000000000000003E-2</c:v>
                </c:pt>
                <c:pt idx="1">
                  <c:v>0.08</c:v>
                </c:pt>
                <c:pt idx="2">
                  <c:v>0.1</c:v>
                </c:pt>
                <c:pt idx="3">
                  <c:v>0.08</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Strongly disagree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Asian</c:v>
                </c:pt>
                <c:pt idx="1">
                  <c:v>Hispanic</c:v>
                </c:pt>
                <c:pt idx="2">
                  <c:v>African-American</c:v>
                </c:pt>
                <c:pt idx="3">
                  <c:v>White</c:v>
                </c:pt>
              </c:strCache>
            </c:strRef>
          </c:cat>
          <c:val>
            <c:numRef>
              <c:f>Sheet1!$F$2:$F$5</c:f>
              <c:numCache>
                <c:formatCode>0%</c:formatCode>
                <c:ptCount val="4"/>
                <c:pt idx="0">
                  <c:v>8.2000000000000003E-2</c:v>
                </c:pt>
                <c:pt idx="1">
                  <c:v>0.13</c:v>
                </c:pt>
                <c:pt idx="2">
                  <c:v>0.17</c:v>
                </c:pt>
                <c:pt idx="3">
                  <c:v>0.08</c:v>
                </c:pt>
              </c:numCache>
            </c:numRef>
          </c:val>
          <c:extLst>
            <c:ext xmlns:c16="http://schemas.microsoft.com/office/drawing/2014/chart" uri="{C3380CC4-5D6E-409C-BE32-E72D297353CC}">
              <c16:uniqueId val="{00000005-3FE7-4DE2-B1B6-8C74BC912349}"/>
            </c:ext>
          </c:extLst>
        </c:ser>
        <c:ser>
          <c:idx val="5"/>
          <c:order val="5"/>
          <c:tx>
            <c:strRef>
              <c:f>Sheet1!$G$1</c:f>
              <c:strCache>
                <c:ptCount val="1"/>
                <c:pt idx="0">
                  <c:v>Not sure</c:v>
                </c:pt>
              </c:strCache>
            </c:strRef>
          </c:tx>
          <c:spPr>
            <a:solidFill>
              <a:schemeClr val="bg1">
                <a:lumMod val="75000"/>
              </a:schemeClr>
            </a:solidFill>
          </c:spPr>
          <c:invertIfNegative val="0"/>
          <c:cat>
            <c:strRef>
              <c:f>Sheet1!$A$2:$A$5</c:f>
              <c:strCache>
                <c:ptCount val="4"/>
                <c:pt idx="0">
                  <c:v>Asian</c:v>
                </c:pt>
                <c:pt idx="1">
                  <c:v>Hispanic</c:v>
                </c:pt>
                <c:pt idx="2">
                  <c:v>African-American</c:v>
                </c:pt>
                <c:pt idx="3">
                  <c:v>White</c:v>
                </c:pt>
              </c:strCache>
            </c:strRef>
          </c:cat>
          <c:val>
            <c:numRef>
              <c:f>Sheet1!$G$2:$G$5</c:f>
              <c:numCache>
                <c:formatCode>0%</c:formatCode>
                <c:ptCount val="4"/>
                <c:pt idx="0">
                  <c:v>0.01</c:v>
                </c:pt>
                <c:pt idx="1">
                  <c:v>0.05</c:v>
                </c:pt>
                <c:pt idx="2">
                  <c:v>0.03</c:v>
                </c:pt>
                <c:pt idx="3">
                  <c:v>0.01</c:v>
                </c:pt>
              </c:numCache>
            </c:numRef>
          </c:val>
          <c:extLst>
            <c:ext xmlns:c16="http://schemas.microsoft.com/office/drawing/2014/chart" uri="{C3380CC4-5D6E-409C-BE32-E72D297353CC}">
              <c16:uniqueId val="{00000000-061B-4968-A003-DF13ADF906F8}"/>
            </c:ext>
          </c:extLst>
        </c:ser>
        <c:dLbls>
          <c:showLegendKey val="0"/>
          <c:showVal val="0"/>
          <c:showCatName val="0"/>
          <c:showSerName val="0"/>
          <c:showPercent val="0"/>
          <c:showBubbleSize val="0"/>
        </c:dLbls>
        <c:gapWidth val="100"/>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crossAx val="93518080"/>
        <c:crosses val="autoZero"/>
        <c:crossBetween val="between"/>
      </c:valAx>
      <c:catAx>
        <c:axId val="93518080"/>
        <c:scaling>
          <c:orientation val="minMax"/>
        </c:scaling>
        <c:delete val="0"/>
        <c:axPos val="l"/>
        <c:numFmt formatCode="General" sourceLinked="1"/>
        <c:majorTickMark val="out"/>
        <c:minorTickMark val="none"/>
        <c:tickLblPos val="nextTo"/>
        <c:txPr>
          <a:bodyPr/>
          <a:lstStyle/>
          <a:p>
            <a:pPr>
              <a:defRPr sz="1600"/>
            </a:pPr>
            <a:endParaRPr lang="en-US"/>
          </a:p>
        </c:txPr>
        <c:crossAx val="93516544"/>
        <c:crosses val="autoZero"/>
        <c:auto val="1"/>
        <c:lblAlgn val="ctr"/>
        <c:lblOffset val="0"/>
        <c:noMultiLvlLbl val="0"/>
      </c:catAx>
    </c:plotArea>
    <c:legend>
      <c:legendPos val="t"/>
      <c:layout>
        <c:manualLayout>
          <c:xMode val="edge"/>
          <c:yMode val="edge"/>
          <c:x val="4.9707602339181284E-2"/>
          <c:y val="0"/>
          <c:w val="0.90000000000000013"/>
          <c:h val="6.5859127522852751E-2"/>
        </c:manualLayout>
      </c:layout>
      <c:overlay val="0"/>
      <c:spPr>
        <a:solidFill>
          <a:schemeClr val="bg1"/>
        </a:solidFill>
      </c:spPr>
      <c:txPr>
        <a:bodyPr/>
        <a:lstStyle/>
        <a:p>
          <a:pPr>
            <a:defRPr sz="14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4701846479717"/>
          <c:y val="7.183908045977011E-2"/>
          <c:w val="0.76006584703227886"/>
          <c:h val="0.82734184089057838"/>
        </c:manualLayout>
      </c:layout>
      <c:barChart>
        <c:barDir val="bar"/>
        <c:grouping val="stacked"/>
        <c:varyColors val="0"/>
        <c:ser>
          <c:idx val="0"/>
          <c:order val="0"/>
          <c:tx>
            <c:strRef>
              <c:f>Sheet1!$B$1</c:f>
              <c:strCache>
                <c:ptCount val="1"/>
                <c:pt idx="0">
                  <c:v>Very Frequently</c:v>
                </c:pt>
              </c:strCache>
            </c:strRef>
          </c:tx>
          <c:spPr>
            <a:solidFill>
              <a:srgbClr val="008000"/>
            </a:solidFill>
          </c:spPr>
          <c:invertIfNegative val="0"/>
          <c:dLbls>
            <c:dLbl>
              <c:idx val="0"/>
              <c:spPr/>
              <c:txPr>
                <a:bodyPr/>
                <a:lstStyle/>
                <a:p>
                  <a:pPr>
                    <a:defRPr sz="18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FA9-4994-8504-9EE82AD27961}"/>
                </c:ext>
              </c:extLst>
            </c:dLbl>
            <c:spPr>
              <a:noFill/>
              <a:ln>
                <a:noFill/>
              </a:ln>
              <a:effectLst/>
            </c:spPr>
            <c:txPr>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Sheet1!$B$2:$B$5</c:f>
              <c:numCache>
                <c:formatCode>0%</c:formatCode>
                <c:ptCount val="4"/>
                <c:pt idx="0">
                  <c:v>0.01</c:v>
                </c:pt>
                <c:pt idx="1">
                  <c:v>4.2000000000000003E-2</c:v>
                </c:pt>
                <c:pt idx="2">
                  <c:v>0.01</c:v>
                </c:pt>
                <c:pt idx="3">
                  <c:v>0.04</c:v>
                </c:pt>
              </c:numCache>
            </c:numRef>
          </c:val>
          <c:extLst>
            <c:ext xmlns:c16="http://schemas.microsoft.com/office/drawing/2014/chart" uri="{C3380CC4-5D6E-409C-BE32-E72D297353CC}">
              <c16:uniqueId val="{00000001-3FE7-4DE2-B1B6-8C74BC912349}"/>
            </c:ext>
          </c:extLst>
        </c:ser>
        <c:ser>
          <c:idx val="1"/>
          <c:order val="1"/>
          <c:tx>
            <c:strRef>
              <c:f>Sheet1!$C$1</c:f>
              <c:strCache>
                <c:ptCount val="1"/>
                <c:pt idx="0">
                  <c:v>Frequently</c:v>
                </c:pt>
              </c:strCache>
            </c:strRef>
          </c:tx>
          <c:spPr>
            <a:solidFill>
              <a:srgbClr val="CCFF99"/>
            </a:solidFill>
          </c:spPr>
          <c:invertIfNegative val="0"/>
          <c:dLbls>
            <c:spPr>
              <a:noFill/>
              <a:ln>
                <a:noFill/>
              </a:ln>
              <a:effectLst/>
            </c:spPr>
            <c:txPr>
              <a:bodyPr/>
              <a:lstStyle/>
              <a:p>
                <a:pPr>
                  <a:defRPr sz="18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Sheet1!$C$2:$C$5</c:f>
              <c:numCache>
                <c:formatCode>0%</c:formatCode>
                <c:ptCount val="4"/>
                <c:pt idx="0">
                  <c:v>0.05</c:v>
                </c:pt>
                <c:pt idx="1">
                  <c:v>4.2000000000000003E-2</c:v>
                </c:pt>
                <c:pt idx="2">
                  <c:v>0.04</c:v>
                </c:pt>
                <c:pt idx="3">
                  <c:v>0.13</c:v>
                </c:pt>
              </c:numCache>
            </c:numRef>
          </c:val>
          <c:extLst>
            <c:ext xmlns:c16="http://schemas.microsoft.com/office/drawing/2014/chart" uri="{C3380CC4-5D6E-409C-BE32-E72D297353CC}">
              <c16:uniqueId val="{00000002-3FE7-4DE2-B1B6-8C74BC912349}"/>
            </c:ext>
          </c:extLst>
        </c:ser>
        <c:ser>
          <c:idx val="2"/>
          <c:order val="2"/>
          <c:tx>
            <c:strRef>
              <c:f>Sheet1!$D$1</c:f>
              <c:strCache>
                <c:ptCount val="1"/>
                <c:pt idx="0">
                  <c:v>Sometimes</c:v>
                </c:pt>
              </c:strCache>
            </c:strRef>
          </c:tx>
          <c:spPr>
            <a:solidFill>
              <a:srgbClr val="66CCFF"/>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Sheet1!$D$2:$D$5</c:f>
              <c:numCache>
                <c:formatCode>0%</c:formatCode>
                <c:ptCount val="4"/>
                <c:pt idx="0">
                  <c:v>0.15</c:v>
                </c:pt>
                <c:pt idx="1">
                  <c:v>0.14199999999999999</c:v>
                </c:pt>
                <c:pt idx="2">
                  <c:v>0.13</c:v>
                </c:pt>
                <c:pt idx="3">
                  <c:v>0.22</c:v>
                </c:pt>
              </c:numCache>
            </c:numRef>
          </c:val>
          <c:extLst>
            <c:ext xmlns:c16="http://schemas.microsoft.com/office/drawing/2014/chart" uri="{C3380CC4-5D6E-409C-BE32-E72D297353CC}">
              <c16:uniqueId val="{00000003-3FE7-4DE2-B1B6-8C74BC912349}"/>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800" b="1">
                    <a:solidFill>
                      <a:sysClr val="windowText" lastClr="000000"/>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Asian</c:v>
                </c:pt>
                <c:pt idx="1">
                  <c:v>Hispanic</c:v>
                </c:pt>
                <c:pt idx="2">
                  <c:v>African-American</c:v>
                </c:pt>
                <c:pt idx="3">
                  <c:v>White</c:v>
                </c:pt>
              </c:strCache>
            </c:strRef>
          </c:cat>
          <c:val>
            <c:numRef>
              <c:f>Sheet1!$E$2:$E$5</c:f>
              <c:numCache>
                <c:formatCode>0%</c:formatCode>
                <c:ptCount val="4"/>
                <c:pt idx="0">
                  <c:v>0.28999999999999998</c:v>
                </c:pt>
                <c:pt idx="1">
                  <c:v>0.13200000000000001</c:v>
                </c:pt>
                <c:pt idx="2">
                  <c:v>0.15</c:v>
                </c:pt>
                <c:pt idx="3">
                  <c:v>0.21</c:v>
                </c:pt>
              </c:numCache>
            </c:numRef>
          </c:val>
          <c:extLst>
            <c:ext xmlns:c16="http://schemas.microsoft.com/office/drawing/2014/chart" uri="{C3380CC4-5D6E-409C-BE32-E72D297353CC}">
              <c16:uniqueId val="{00000004-3FE7-4DE2-B1B6-8C74BC912349}"/>
            </c:ext>
          </c:extLst>
        </c:ser>
        <c:ser>
          <c:idx val="4"/>
          <c:order val="4"/>
          <c:tx>
            <c:strRef>
              <c:f>Sheet1!$F$1</c:f>
              <c:strCache>
                <c:ptCount val="1"/>
                <c:pt idx="0">
                  <c:v>Never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800" b="1">
                    <a:solidFill>
                      <a:schemeClr val="bg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Asian</c:v>
                </c:pt>
                <c:pt idx="1">
                  <c:v>Hispanic</c:v>
                </c:pt>
                <c:pt idx="2">
                  <c:v>African-American</c:v>
                </c:pt>
                <c:pt idx="3">
                  <c:v>White</c:v>
                </c:pt>
              </c:strCache>
            </c:strRef>
          </c:cat>
          <c:val>
            <c:numRef>
              <c:f>Sheet1!$F$2:$F$5</c:f>
              <c:numCache>
                <c:formatCode>0%</c:formatCode>
                <c:ptCount val="4"/>
                <c:pt idx="0">
                  <c:v>0.5</c:v>
                </c:pt>
                <c:pt idx="1">
                  <c:v>0.61199999999999999</c:v>
                </c:pt>
                <c:pt idx="2">
                  <c:v>0.67</c:v>
                </c:pt>
                <c:pt idx="3">
                  <c:v>0.4</c:v>
                </c:pt>
              </c:numCache>
            </c:numRef>
          </c:val>
          <c:extLst>
            <c:ext xmlns:c16="http://schemas.microsoft.com/office/drawing/2014/chart" uri="{C3380CC4-5D6E-409C-BE32-E72D297353CC}">
              <c16:uniqueId val="{00000005-3FE7-4DE2-B1B6-8C74BC912349}"/>
            </c:ext>
          </c:extLst>
        </c:ser>
        <c:ser>
          <c:idx val="5"/>
          <c:order val="5"/>
          <c:tx>
            <c:strRef>
              <c:f>Sheet1!$G$1</c:f>
              <c:strCache>
                <c:ptCount val="1"/>
                <c:pt idx="0">
                  <c:v>Not sure</c:v>
                </c:pt>
              </c:strCache>
            </c:strRef>
          </c:tx>
          <c:spPr>
            <a:solidFill>
              <a:schemeClr val="bg1">
                <a:lumMod val="75000"/>
              </a:schemeClr>
            </a:solidFill>
          </c:spPr>
          <c:invertIfNegative val="0"/>
          <c:cat>
            <c:strRef>
              <c:f>Sheet1!$A$2:$A$5</c:f>
              <c:strCache>
                <c:ptCount val="4"/>
                <c:pt idx="0">
                  <c:v>Asian</c:v>
                </c:pt>
                <c:pt idx="1">
                  <c:v>Hispanic</c:v>
                </c:pt>
                <c:pt idx="2">
                  <c:v>African-American</c:v>
                </c:pt>
                <c:pt idx="3">
                  <c:v>White</c:v>
                </c:pt>
              </c:strCache>
            </c:strRef>
          </c:cat>
          <c:val>
            <c:numRef>
              <c:f>Sheet1!$G$2:$G$5</c:f>
              <c:numCache>
                <c:formatCode>0%</c:formatCode>
                <c:ptCount val="4"/>
                <c:pt idx="1">
                  <c:v>0.03</c:v>
                </c:pt>
              </c:numCache>
            </c:numRef>
          </c:val>
          <c:extLst>
            <c:ext xmlns:c16="http://schemas.microsoft.com/office/drawing/2014/chart" uri="{C3380CC4-5D6E-409C-BE32-E72D297353CC}">
              <c16:uniqueId val="{00000000-ACEA-43E9-9659-E3AF370728A7}"/>
            </c:ext>
          </c:extLst>
        </c:ser>
        <c:dLbls>
          <c:showLegendKey val="0"/>
          <c:showVal val="0"/>
          <c:showCatName val="0"/>
          <c:showSerName val="0"/>
          <c:showPercent val="0"/>
          <c:showBubbleSize val="0"/>
        </c:dLbls>
        <c:gapWidth val="100"/>
        <c:overlap val="100"/>
        <c:axId val="93518080"/>
        <c:axId val="93516544"/>
      </c:barChart>
      <c:valAx>
        <c:axId val="93516544"/>
        <c:scaling>
          <c:orientation val="minMax"/>
          <c:max val="1"/>
        </c:scaling>
        <c:delete val="0"/>
        <c:axPos val="b"/>
        <c:majorGridlines/>
        <c:numFmt formatCode="0%" sourceLinked="1"/>
        <c:majorTickMark val="out"/>
        <c:minorTickMark val="none"/>
        <c:tickLblPos val="nextTo"/>
        <c:crossAx val="93518080"/>
        <c:crosses val="autoZero"/>
        <c:crossBetween val="between"/>
      </c:valAx>
      <c:catAx>
        <c:axId val="93518080"/>
        <c:scaling>
          <c:orientation val="minMax"/>
        </c:scaling>
        <c:delete val="0"/>
        <c:axPos val="l"/>
        <c:numFmt formatCode="General" sourceLinked="1"/>
        <c:majorTickMark val="out"/>
        <c:minorTickMark val="none"/>
        <c:tickLblPos val="nextTo"/>
        <c:txPr>
          <a:bodyPr/>
          <a:lstStyle/>
          <a:p>
            <a:pPr>
              <a:defRPr sz="1600"/>
            </a:pPr>
            <a:endParaRPr lang="en-US"/>
          </a:p>
        </c:txPr>
        <c:crossAx val="93516544"/>
        <c:crosses val="autoZero"/>
        <c:auto val="1"/>
        <c:lblAlgn val="ctr"/>
        <c:lblOffset val="0"/>
        <c:noMultiLvlLbl val="0"/>
      </c:catAx>
    </c:plotArea>
    <c:legend>
      <c:legendPos val="t"/>
      <c:layout>
        <c:manualLayout>
          <c:xMode val="edge"/>
          <c:yMode val="edge"/>
          <c:x val="0"/>
          <c:y val="0"/>
          <c:w val="0.98615992079937376"/>
          <c:h val="7.280070594623948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8.1871345029239762E-2"/>
          <c:w val="0.74023982068613103"/>
          <c:h val="0.604844907797638"/>
        </c:manualLayout>
      </c:layout>
      <c:barChart>
        <c:barDir val="bar"/>
        <c:grouping val="stacked"/>
        <c:varyColors val="0"/>
        <c:ser>
          <c:idx val="0"/>
          <c:order val="0"/>
          <c:tx>
            <c:strRef>
              <c:f>Sheet1!$B$1</c:f>
              <c:strCache>
                <c:ptCount val="1"/>
                <c:pt idx="0">
                  <c:v>Very Frequently/Yes</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37E-4892-8C8C-79C10F590104}"/>
                </c:ext>
              </c:extLst>
            </c:dLbl>
            <c:dLbl>
              <c:idx val="5"/>
              <c:delete val="1"/>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name a local water protection group</c:v>
                </c:pt>
                <c:pt idx="1">
                  <c:v>Donated for the waters/environment</c:v>
                </c:pt>
                <c:pt idx="2">
                  <c:v>Volunteered for the waters/environment</c:v>
                </c:pt>
              </c:strCache>
            </c:strRef>
          </c:cat>
          <c:val>
            <c:numRef>
              <c:f>Sheet1!$B$2:$B$4</c:f>
              <c:numCache>
                <c:formatCode>0%</c:formatCode>
                <c:ptCount val="3"/>
                <c:pt idx="0">
                  <c:v>0.315</c:v>
                </c:pt>
                <c:pt idx="1">
                  <c:v>0.02</c:v>
                </c:pt>
                <c:pt idx="2">
                  <c:v>1.4999999999999999E-2</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Frequently</c:v>
                </c:pt>
              </c:strCache>
            </c:strRef>
          </c:tx>
          <c:spPr>
            <a:solidFill>
              <a:srgbClr val="CCFF99"/>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834-403A-82B7-A385BC420BFC}"/>
                </c:ext>
              </c:extLst>
            </c:dLbl>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name a local water protection group</c:v>
                </c:pt>
                <c:pt idx="1">
                  <c:v>Donated for the waters/environment</c:v>
                </c:pt>
                <c:pt idx="2">
                  <c:v>Volunteered for the waters/environment</c:v>
                </c:pt>
              </c:strCache>
            </c:strRef>
          </c:cat>
          <c:val>
            <c:numRef>
              <c:f>Sheet1!$C$2:$C$4</c:f>
              <c:numCache>
                <c:formatCode>0%</c:formatCode>
                <c:ptCount val="3"/>
                <c:pt idx="1">
                  <c:v>6.9000000000000006E-2</c:v>
                </c:pt>
                <c:pt idx="2">
                  <c:v>4.3999999999999997E-2</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66CCFF"/>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1834-403A-82B7-A385BC420BFC}"/>
                </c:ext>
              </c:extLst>
            </c:dLbl>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name a local water protection group</c:v>
                </c:pt>
                <c:pt idx="1">
                  <c:v>Donated for the waters/environment</c:v>
                </c:pt>
                <c:pt idx="2">
                  <c:v>Volunteered for the waters/environment</c:v>
                </c:pt>
              </c:strCache>
            </c:strRef>
          </c:cat>
          <c:val>
            <c:numRef>
              <c:f>Sheet1!$D$2:$D$4</c:f>
              <c:numCache>
                <c:formatCode>0%</c:formatCode>
                <c:ptCount val="3"/>
                <c:pt idx="1">
                  <c:v>0.19600000000000001</c:v>
                </c:pt>
                <c:pt idx="2">
                  <c:v>0.13900000000000001</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name a local water protection group</c:v>
                </c:pt>
                <c:pt idx="1">
                  <c:v>Donated for the waters/environment</c:v>
                </c:pt>
                <c:pt idx="2">
                  <c:v>Volunteered for the waters/environment</c:v>
                </c:pt>
              </c:strCache>
            </c:strRef>
          </c:cat>
          <c:val>
            <c:numRef>
              <c:f>Sheet1!$E$2:$E$4</c:f>
              <c:numCache>
                <c:formatCode>0%</c:formatCode>
                <c:ptCount val="3"/>
                <c:pt idx="1">
                  <c:v>0.16400000000000001</c:v>
                </c:pt>
                <c:pt idx="2">
                  <c:v>0.14199999999999999</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Never/No</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name a local water protection group</c:v>
                </c:pt>
                <c:pt idx="1">
                  <c:v>Donated for the waters/environment</c:v>
                </c:pt>
                <c:pt idx="2">
                  <c:v>Volunteered for the waters/environment</c:v>
                </c:pt>
              </c:strCache>
            </c:strRef>
          </c:cat>
          <c:val>
            <c:numRef>
              <c:f>Sheet1!$F$2:$F$4</c:f>
              <c:numCache>
                <c:formatCode>0%</c:formatCode>
                <c:ptCount val="3"/>
                <c:pt idx="0">
                  <c:v>0.67200000000000004</c:v>
                </c:pt>
                <c:pt idx="1">
                  <c:v>0.53900000000000003</c:v>
                </c:pt>
                <c:pt idx="2">
                  <c:v>0.65700000000000003</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Sheet1!$A$2:$A$4</c:f>
              <c:strCache>
                <c:ptCount val="3"/>
                <c:pt idx="0">
                  <c:v>Can name a local water protection group</c:v>
                </c:pt>
                <c:pt idx="1">
                  <c:v>Donated for the waters/environment</c:v>
                </c:pt>
                <c:pt idx="2">
                  <c:v>Volunteered for the waters/environment</c:v>
                </c:pt>
              </c:strCache>
            </c:strRef>
          </c:cat>
          <c:val>
            <c:numRef>
              <c:f>Sheet1!$G$2:$G$4</c:f>
              <c:numCache>
                <c:formatCode>0%</c:formatCode>
                <c:ptCount val="3"/>
                <c:pt idx="0">
                  <c:v>1.2999999999999999E-2</c:v>
                </c:pt>
                <c:pt idx="1">
                  <c:v>1.2E-2</c:v>
                </c:pt>
                <c:pt idx="2">
                  <c:v>3.0000000000000001E-3</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94474624"/>
        <c:axId val="94460544"/>
      </c:barChart>
      <c:valAx>
        <c:axId val="94460544"/>
        <c:scaling>
          <c:orientation val="minMax"/>
          <c:max val="1"/>
        </c:scaling>
        <c:delete val="0"/>
        <c:axPos val="b"/>
        <c:majorGridlines/>
        <c:numFmt formatCode="0%" sourceLinked="1"/>
        <c:majorTickMark val="out"/>
        <c:minorTickMark val="none"/>
        <c:tickLblPos val="nextTo"/>
        <c:crossAx val="94474624"/>
        <c:crosses val="autoZero"/>
        <c:crossBetween val="between"/>
        <c:majorUnit val="0.1"/>
      </c:valAx>
      <c:catAx>
        <c:axId val="94474624"/>
        <c:scaling>
          <c:orientation val="minMax"/>
        </c:scaling>
        <c:delete val="0"/>
        <c:axPos val="l"/>
        <c:numFmt formatCode="General" sourceLinked="1"/>
        <c:majorTickMark val="out"/>
        <c:minorTickMark val="none"/>
        <c:tickLblPos val="nextTo"/>
        <c:txPr>
          <a:bodyPr/>
          <a:lstStyle/>
          <a:p>
            <a:pPr>
              <a:defRPr sz="1400"/>
            </a:pPr>
            <a:endParaRPr lang="en-US"/>
          </a:p>
        </c:txPr>
        <c:crossAx val="94460544"/>
        <c:crosses val="autoZero"/>
        <c:auto val="1"/>
        <c:lblAlgn val="ctr"/>
        <c:lblOffset val="0"/>
        <c:noMultiLvlLbl val="0"/>
      </c:catAx>
    </c:plotArea>
    <c:legend>
      <c:legendPos val="t"/>
      <c:layout>
        <c:manualLayout>
          <c:xMode val="edge"/>
          <c:yMode val="edge"/>
          <c:x val="0"/>
          <c:y val="0"/>
          <c:w val="1"/>
          <c:h val="8.1155546346180413E-2"/>
        </c:manualLayout>
      </c:layout>
      <c:overlay val="0"/>
      <c:spPr>
        <a:solidFill>
          <a:schemeClr val="bg1"/>
        </a:solidFill>
      </c:spPr>
      <c:txPr>
        <a:bodyPr/>
        <a:lstStyle/>
        <a:p>
          <a:pPr>
            <a:defRPr sz="18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8.1871345029239762E-2"/>
          <c:w val="0.74023982068613103"/>
          <c:h val="0.82389571637396586"/>
        </c:manualLayout>
      </c:layout>
      <c:barChart>
        <c:barDir val="bar"/>
        <c:grouping val="stacked"/>
        <c:varyColors val="0"/>
        <c:ser>
          <c:idx val="0"/>
          <c:order val="0"/>
          <c:tx>
            <c:strRef>
              <c:f>Sheet1!$B$1</c:f>
              <c:strCache>
                <c:ptCount val="1"/>
                <c:pt idx="0">
                  <c:v>Always/Very Frequently/Yes</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AA7-4E99-A648-7053296462C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Sheet1!$B$2:$B$7</c:f>
              <c:numCache>
                <c:formatCode>0%</c:formatCode>
                <c:ptCount val="6"/>
                <c:pt idx="0">
                  <c:v>0.39900000000000002</c:v>
                </c:pt>
                <c:pt idx="1">
                  <c:v>0.53400000000000003</c:v>
                </c:pt>
                <c:pt idx="2">
                  <c:v>0.33800000000000002</c:v>
                </c:pt>
                <c:pt idx="3">
                  <c:v>0.498</c:v>
                </c:pt>
                <c:pt idx="4">
                  <c:v>0.71699999999999997</c:v>
                </c:pt>
                <c:pt idx="5">
                  <c:v>0.222</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Usually/Frequently</c:v>
                </c:pt>
              </c:strCache>
            </c:strRef>
          </c:tx>
          <c:spPr>
            <a:solidFill>
              <a:srgbClr val="66FF66"/>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Sheet1!$C$2:$C$7</c:f>
              <c:numCache>
                <c:formatCode>General</c:formatCode>
                <c:ptCount val="6"/>
                <c:pt idx="2" formatCode="0%">
                  <c:v>0.13600000000000001</c:v>
                </c:pt>
                <c:pt idx="3" formatCode="0%">
                  <c:v>7.0000000000000007E-2</c:v>
                </c:pt>
                <c:pt idx="5" formatCode="0%">
                  <c:v>0.191</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66CCFF"/>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Sheet1!$D$2:$D$7</c:f>
              <c:numCache>
                <c:formatCode>General</c:formatCode>
                <c:ptCount val="6"/>
                <c:pt idx="2" formatCode="0%">
                  <c:v>0.155</c:v>
                </c:pt>
                <c:pt idx="3" formatCode="0%">
                  <c:v>6.3E-2</c:v>
                </c:pt>
                <c:pt idx="5" formatCode="0%">
                  <c:v>0.377</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Sheet1!$E$2:$E$7</c:f>
              <c:numCache>
                <c:formatCode>General</c:formatCode>
                <c:ptCount val="6"/>
                <c:pt idx="2" formatCode="0%">
                  <c:v>6.9000000000000006E-2</c:v>
                </c:pt>
                <c:pt idx="3" formatCode="0%">
                  <c:v>4.4999999999999998E-2</c:v>
                </c:pt>
                <c:pt idx="5" formatCode="0%">
                  <c:v>9.7000000000000003E-2</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Never/No</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Sheet1!$F$2:$F$7</c:f>
              <c:numCache>
                <c:formatCode>0%</c:formatCode>
                <c:ptCount val="6"/>
                <c:pt idx="0">
                  <c:v>0.59899999999999998</c:v>
                </c:pt>
                <c:pt idx="1">
                  <c:v>0.443</c:v>
                </c:pt>
                <c:pt idx="2">
                  <c:v>0.29099999999999998</c:v>
                </c:pt>
                <c:pt idx="3">
                  <c:v>0.316</c:v>
                </c:pt>
                <c:pt idx="4">
                  <c:v>0.26</c:v>
                </c:pt>
                <c:pt idx="5">
                  <c:v>0.109</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Sheet1!$A$2:$A$7</c:f>
              <c:strCache>
                <c:ptCount val="6"/>
                <c:pt idx="0">
                  <c:v>Planted a tree</c:v>
                </c:pt>
                <c:pt idx="1">
                  <c:v>Conserve water at home</c:v>
                </c:pt>
                <c:pt idx="2">
                  <c:v>Bag, mulch, compost leaves</c:v>
                </c:pt>
                <c:pt idx="3">
                  <c:v>Pick up dog waste</c:v>
                </c:pt>
                <c:pt idx="4">
                  <c:v>Septic system inspected/pumped out</c:v>
                </c:pt>
                <c:pt idx="5">
                  <c:v>Pick up other people's litter</c:v>
                </c:pt>
              </c:strCache>
            </c:strRef>
          </c:cat>
          <c:val>
            <c:numRef>
              <c:f>Sheet1!$G$2:$G$7</c:f>
              <c:numCache>
                <c:formatCode>0%</c:formatCode>
                <c:ptCount val="6"/>
                <c:pt idx="0">
                  <c:v>3.0000000000000001E-3</c:v>
                </c:pt>
                <c:pt idx="1">
                  <c:v>2.3E-2</c:v>
                </c:pt>
                <c:pt idx="2">
                  <c:v>1.0999999999999999E-2</c:v>
                </c:pt>
                <c:pt idx="3">
                  <c:v>8.9999999999999993E-3</c:v>
                </c:pt>
                <c:pt idx="4">
                  <c:v>2.3E-2</c:v>
                </c:pt>
                <c:pt idx="5">
                  <c:v>4.0000000000000001E-3</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5763456"/>
        <c:axId val="115761920"/>
      </c:barChart>
      <c:valAx>
        <c:axId val="115761920"/>
        <c:scaling>
          <c:orientation val="minMax"/>
          <c:max val="1"/>
        </c:scaling>
        <c:delete val="0"/>
        <c:axPos val="b"/>
        <c:majorGridlines/>
        <c:numFmt formatCode="0%" sourceLinked="1"/>
        <c:majorTickMark val="out"/>
        <c:minorTickMark val="none"/>
        <c:tickLblPos val="nextTo"/>
        <c:crossAx val="115763456"/>
        <c:crosses val="autoZero"/>
        <c:crossBetween val="between"/>
        <c:majorUnit val="0.1"/>
      </c:valAx>
      <c:catAx>
        <c:axId val="115763456"/>
        <c:scaling>
          <c:orientation val="minMax"/>
        </c:scaling>
        <c:delete val="0"/>
        <c:axPos val="l"/>
        <c:numFmt formatCode="General" sourceLinked="1"/>
        <c:majorTickMark val="out"/>
        <c:minorTickMark val="none"/>
        <c:tickLblPos val="nextTo"/>
        <c:txPr>
          <a:bodyPr/>
          <a:lstStyle/>
          <a:p>
            <a:pPr>
              <a:defRPr sz="1400"/>
            </a:pPr>
            <a:endParaRPr lang="en-US"/>
          </a:p>
        </c:txPr>
        <c:crossAx val="115761920"/>
        <c:crosses val="autoZero"/>
        <c:auto val="1"/>
        <c:lblAlgn val="ctr"/>
        <c:lblOffset val="0"/>
        <c:noMultiLvlLbl val="0"/>
      </c:catAx>
    </c:plotArea>
    <c:legend>
      <c:legendPos val="t"/>
      <c:layout>
        <c:manualLayout>
          <c:xMode val="edge"/>
          <c:yMode val="edge"/>
          <c:x val="0"/>
          <c:y val="0"/>
          <c:w val="1"/>
          <c:h val="8.115554634618041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3510556755627"/>
          <c:y val="8.1871345029239762E-2"/>
          <c:w val="0.74023982068613103"/>
          <c:h val="0.82389571637396586"/>
        </c:manualLayout>
      </c:layout>
      <c:barChart>
        <c:barDir val="bar"/>
        <c:grouping val="stacked"/>
        <c:varyColors val="0"/>
        <c:ser>
          <c:idx val="0"/>
          <c:order val="0"/>
          <c:tx>
            <c:strRef>
              <c:f>Sheet1!$B$1</c:f>
              <c:strCache>
                <c:ptCount val="1"/>
                <c:pt idx="0">
                  <c:v>Always/Very Frequently/Yes</c:v>
                </c:pt>
              </c:strCache>
            </c:strRef>
          </c:tx>
          <c:spPr>
            <a:solidFill>
              <a:srgbClr val="008000"/>
            </a:solidFill>
          </c:spPr>
          <c:invertIfNegative val="0"/>
          <c:dLbls>
            <c:dLbl>
              <c:idx val="0"/>
              <c:spPr/>
              <c:txPr>
                <a:bodyPr/>
                <a:lstStyle/>
                <a:p>
                  <a:pPr>
                    <a:defRPr sz="1400" b="1">
                      <a:solidFill>
                        <a:schemeClr val="bg1"/>
                      </a:solidFill>
                      <a:latin typeface="+mn-lt"/>
                      <a:cs typeface="Arial"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FE4-4160-8C17-06541E19803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34-403A-82B7-A385BC420BFC}"/>
                </c:ext>
              </c:extLst>
            </c:dLbl>
            <c:spPr>
              <a:noFill/>
              <a:ln>
                <a:noFill/>
              </a:ln>
              <a:effectLst/>
            </c:spPr>
            <c:txPr>
              <a:bodyPr/>
              <a:lstStyle/>
              <a:p>
                <a:pPr>
                  <a:defRPr sz="14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Sheet1!$B$2:$B$6</c:f>
              <c:numCache>
                <c:formatCode>0%</c:formatCode>
                <c:ptCount val="5"/>
                <c:pt idx="0">
                  <c:v>9.8000000000000004E-2</c:v>
                </c:pt>
                <c:pt idx="1">
                  <c:v>0.14199999999999999</c:v>
                </c:pt>
                <c:pt idx="2">
                  <c:v>0.13200000000000001</c:v>
                </c:pt>
                <c:pt idx="3">
                  <c:v>0.25900000000000001</c:v>
                </c:pt>
                <c:pt idx="4">
                  <c:v>9.4E-2</c:v>
                </c:pt>
              </c:numCache>
            </c:numRef>
          </c:val>
          <c:extLst>
            <c:ext xmlns:c16="http://schemas.microsoft.com/office/drawing/2014/chart" uri="{C3380CC4-5D6E-409C-BE32-E72D297353CC}">
              <c16:uniqueId val="{00000001-5E7B-4C65-BAD1-EA5D02EE0840}"/>
            </c:ext>
          </c:extLst>
        </c:ser>
        <c:ser>
          <c:idx val="1"/>
          <c:order val="1"/>
          <c:tx>
            <c:strRef>
              <c:f>Sheet1!$C$1</c:f>
              <c:strCache>
                <c:ptCount val="1"/>
                <c:pt idx="0">
                  <c:v>Usually/Frequently</c:v>
                </c:pt>
              </c:strCache>
            </c:strRef>
          </c:tx>
          <c:spPr>
            <a:solidFill>
              <a:srgbClr val="66FF66"/>
            </a:solidFill>
          </c:spPr>
          <c:invertIfNegative val="0"/>
          <c:dLbls>
            <c:spPr>
              <a:noFill/>
              <a:ln>
                <a:noFill/>
              </a:ln>
              <a:effectLst/>
            </c:spPr>
            <c:txPr>
              <a:bodyPr/>
              <a:lstStyle/>
              <a:p>
                <a:pPr>
                  <a:defRPr sz="1600" b="1">
                    <a:solidFill>
                      <a:schemeClr val="tx1"/>
                    </a:solidFill>
                    <a:latin typeface="+mn-lt"/>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Sheet1!$C$2:$C$6</c:f>
              <c:numCache>
                <c:formatCode>General</c:formatCode>
                <c:ptCount val="5"/>
                <c:pt idx="4" formatCode="0%">
                  <c:v>0.11600000000000001</c:v>
                </c:pt>
              </c:numCache>
            </c:numRef>
          </c:val>
          <c:extLst>
            <c:ext xmlns:c16="http://schemas.microsoft.com/office/drawing/2014/chart" uri="{C3380CC4-5D6E-409C-BE32-E72D297353CC}">
              <c16:uniqueId val="{00000002-5E7B-4C65-BAD1-EA5D02EE0840}"/>
            </c:ext>
          </c:extLst>
        </c:ser>
        <c:ser>
          <c:idx val="2"/>
          <c:order val="2"/>
          <c:tx>
            <c:strRef>
              <c:f>Sheet1!$D$1</c:f>
              <c:strCache>
                <c:ptCount val="1"/>
                <c:pt idx="0">
                  <c:v>Sometimes</c:v>
                </c:pt>
              </c:strCache>
            </c:strRef>
          </c:tx>
          <c:spPr>
            <a:solidFill>
              <a:srgbClr val="66CCFF"/>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Sheet1!$D$2:$D$6</c:f>
              <c:numCache>
                <c:formatCode>General</c:formatCode>
                <c:ptCount val="5"/>
                <c:pt idx="4" formatCode="0%">
                  <c:v>0.121</c:v>
                </c:pt>
              </c:numCache>
            </c:numRef>
          </c:val>
          <c:extLst>
            <c:ext xmlns:c16="http://schemas.microsoft.com/office/drawing/2014/chart" uri="{C3380CC4-5D6E-409C-BE32-E72D297353CC}">
              <c16:uniqueId val="{00000003-5E7B-4C65-BAD1-EA5D02EE0840}"/>
            </c:ext>
          </c:extLst>
        </c:ser>
        <c:ser>
          <c:idx val="3"/>
          <c:order val="3"/>
          <c:tx>
            <c:strRef>
              <c:f>Sheet1!$E$1</c:f>
              <c:strCache>
                <c:ptCount val="1"/>
                <c:pt idx="0">
                  <c:v>Seldom</c:v>
                </c:pt>
              </c:strCache>
            </c:strRef>
          </c:tx>
          <c:spPr>
            <a:solidFill>
              <a:srgbClr val="FFC000"/>
            </a:solidFill>
          </c:spPr>
          <c:invertIfNegative val="0"/>
          <c:dLbls>
            <c:spPr>
              <a:noFill/>
              <a:ln>
                <a:noFill/>
              </a:ln>
              <a:effectLst/>
            </c:spPr>
            <c:txPr>
              <a:bodyPr/>
              <a:lstStyle/>
              <a:p>
                <a:pPr>
                  <a:defRPr sz="1600" b="1">
                    <a:solidFill>
                      <a:schemeClr val="tx1"/>
                    </a:solidFill>
                    <a:latin typeface="+mn-lt"/>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Sheet1!$E$2:$E$6</c:f>
              <c:numCache>
                <c:formatCode>General</c:formatCode>
                <c:ptCount val="5"/>
                <c:pt idx="4" formatCode="0%">
                  <c:v>7.5999999999999998E-2</c:v>
                </c:pt>
              </c:numCache>
            </c:numRef>
          </c:val>
          <c:extLst>
            <c:ext xmlns:c16="http://schemas.microsoft.com/office/drawing/2014/chart" uri="{C3380CC4-5D6E-409C-BE32-E72D297353CC}">
              <c16:uniqueId val="{00000004-5E7B-4C65-BAD1-EA5D02EE0840}"/>
            </c:ext>
          </c:extLst>
        </c:ser>
        <c:ser>
          <c:idx val="4"/>
          <c:order val="4"/>
          <c:tx>
            <c:strRef>
              <c:f>Sheet1!$F$1</c:f>
              <c:strCache>
                <c:ptCount val="1"/>
                <c:pt idx="0">
                  <c:v>Never/No</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Sheet1!$F$2:$F$6</c:f>
              <c:numCache>
                <c:formatCode>0%</c:formatCode>
                <c:ptCount val="5"/>
                <c:pt idx="0">
                  <c:v>0.89849999999999997</c:v>
                </c:pt>
                <c:pt idx="1">
                  <c:v>0.85499999999999998</c:v>
                </c:pt>
                <c:pt idx="2">
                  <c:v>0.86099999999999999</c:v>
                </c:pt>
                <c:pt idx="3">
                  <c:v>0.72899999999999998</c:v>
                </c:pt>
                <c:pt idx="4">
                  <c:v>0.54900000000000004</c:v>
                </c:pt>
              </c:numCache>
            </c:numRef>
          </c:val>
          <c:extLst>
            <c:ext xmlns:c16="http://schemas.microsoft.com/office/drawing/2014/chart" uri="{C3380CC4-5D6E-409C-BE32-E72D297353CC}">
              <c16:uniqueId val="{00000000-9ED7-4C63-AF92-45DCF1520E16}"/>
            </c:ext>
          </c:extLst>
        </c:ser>
        <c:ser>
          <c:idx val="5"/>
          <c:order val="5"/>
          <c:tx>
            <c:strRef>
              <c:f>Sheet1!$G$1</c:f>
              <c:strCache>
                <c:ptCount val="1"/>
                <c:pt idx="0">
                  <c:v>Not sure</c:v>
                </c:pt>
              </c:strCache>
            </c:strRef>
          </c:tx>
          <c:spPr>
            <a:solidFill>
              <a:schemeClr val="bg1">
                <a:lumMod val="75000"/>
              </a:schemeClr>
            </a:solidFill>
          </c:spPr>
          <c:invertIfNegative val="0"/>
          <c:cat>
            <c:strRef>
              <c:f>Sheet1!$A$2:$A$6</c:f>
              <c:strCache>
                <c:ptCount val="5"/>
                <c:pt idx="0">
                  <c:v>Rain barrel connected, emptied</c:v>
                </c:pt>
                <c:pt idx="1">
                  <c:v>Have a rain barrel</c:v>
                </c:pt>
                <c:pt idx="2">
                  <c:v>Created a rain garden</c:v>
                </c:pt>
                <c:pt idx="3">
                  <c:v>Replaced an area of grass lawn</c:v>
                </c:pt>
                <c:pt idx="4">
                  <c:v>Keep fertilizer off hard surfaces</c:v>
                </c:pt>
              </c:strCache>
            </c:strRef>
          </c:cat>
          <c:val>
            <c:numRef>
              <c:f>Sheet1!$G$2:$G$6</c:f>
              <c:numCache>
                <c:formatCode>0%</c:formatCode>
                <c:ptCount val="5"/>
                <c:pt idx="0">
                  <c:v>3.0000000000000001E-3</c:v>
                </c:pt>
                <c:pt idx="1">
                  <c:v>3.0000000000000001E-3</c:v>
                </c:pt>
                <c:pt idx="2">
                  <c:v>7.0000000000000001E-3</c:v>
                </c:pt>
                <c:pt idx="3">
                  <c:v>1.2E-2</c:v>
                </c:pt>
                <c:pt idx="4">
                  <c:v>4.3999999999999997E-2</c:v>
                </c:pt>
              </c:numCache>
            </c:numRef>
          </c:val>
          <c:extLst>
            <c:ext xmlns:c16="http://schemas.microsoft.com/office/drawing/2014/chart" uri="{C3380CC4-5D6E-409C-BE32-E72D297353CC}">
              <c16:uniqueId val="{00000001-9ED7-4C63-AF92-45DCF1520E16}"/>
            </c:ext>
          </c:extLst>
        </c:ser>
        <c:dLbls>
          <c:showLegendKey val="0"/>
          <c:showVal val="0"/>
          <c:showCatName val="0"/>
          <c:showSerName val="0"/>
          <c:showPercent val="0"/>
          <c:showBubbleSize val="0"/>
        </c:dLbls>
        <c:gapWidth val="100"/>
        <c:overlap val="100"/>
        <c:axId val="115766400"/>
        <c:axId val="144178560"/>
      </c:barChart>
      <c:valAx>
        <c:axId val="144178560"/>
        <c:scaling>
          <c:orientation val="minMax"/>
          <c:max val="1"/>
        </c:scaling>
        <c:delete val="0"/>
        <c:axPos val="b"/>
        <c:majorGridlines/>
        <c:numFmt formatCode="0%" sourceLinked="1"/>
        <c:majorTickMark val="out"/>
        <c:minorTickMark val="none"/>
        <c:tickLblPos val="nextTo"/>
        <c:crossAx val="115766400"/>
        <c:crosses val="autoZero"/>
        <c:crossBetween val="between"/>
        <c:majorUnit val="0.1"/>
      </c:valAx>
      <c:catAx>
        <c:axId val="115766400"/>
        <c:scaling>
          <c:orientation val="minMax"/>
        </c:scaling>
        <c:delete val="0"/>
        <c:axPos val="l"/>
        <c:numFmt formatCode="General" sourceLinked="1"/>
        <c:majorTickMark val="out"/>
        <c:minorTickMark val="none"/>
        <c:tickLblPos val="nextTo"/>
        <c:txPr>
          <a:bodyPr/>
          <a:lstStyle/>
          <a:p>
            <a:pPr>
              <a:defRPr sz="1400"/>
            </a:pPr>
            <a:endParaRPr lang="en-US"/>
          </a:p>
        </c:txPr>
        <c:crossAx val="144178560"/>
        <c:crosses val="autoZero"/>
        <c:auto val="1"/>
        <c:lblAlgn val="ctr"/>
        <c:lblOffset val="0"/>
        <c:noMultiLvlLbl val="0"/>
      </c:catAx>
    </c:plotArea>
    <c:legend>
      <c:legendPos val="t"/>
      <c:layout>
        <c:manualLayout>
          <c:xMode val="edge"/>
          <c:yMode val="edge"/>
          <c:x val="0"/>
          <c:y val="0"/>
          <c:w val="1"/>
          <c:h val="8.1155546346180413E-2"/>
        </c:manualLayout>
      </c:layout>
      <c:overlay val="0"/>
      <c:spPr>
        <a:solidFill>
          <a:schemeClr val="bg1"/>
        </a:solidFill>
      </c:spPr>
      <c:txPr>
        <a:bodyPr/>
        <a:lstStyle/>
        <a:p>
          <a:pPr>
            <a:defRPr sz="16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0.02982</cdr:x>
      <cdr:y>0.26713</cdr:y>
    </cdr:from>
    <cdr:to>
      <cdr:x>0.82603</cdr:x>
      <cdr:y>0.44411</cdr:y>
    </cdr:to>
    <cdr:sp macro="" textlink="">
      <cdr:nvSpPr>
        <cdr:cNvPr id="2" name="Right Brace 1"/>
        <cdr:cNvSpPr/>
      </cdr:nvSpPr>
      <cdr:spPr>
        <a:xfrm xmlns:a="http://schemas.openxmlformats.org/drawingml/2006/main" rot="16200000">
          <a:off x="3376782" y="-2089800"/>
          <a:ext cx="681037" cy="6916523"/>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008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0.90498</cdr:x>
      <cdr:y>0.26713</cdr:y>
    </cdr:from>
    <cdr:to>
      <cdr:x>0.94884</cdr:x>
      <cdr:y>0.44411</cdr:y>
    </cdr:to>
    <cdr:sp macro="" textlink="">
      <cdr:nvSpPr>
        <cdr:cNvPr id="3" name="Right Brace 2"/>
        <cdr:cNvSpPr/>
      </cdr:nvSpPr>
      <cdr:spPr>
        <a:xfrm xmlns:a="http://schemas.openxmlformats.org/drawingml/2006/main" rot="16200000">
          <a:off x="7711354" y="1177951"/>
          <a:ext cx="681037" cy="381020"/>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0.7838</cdr:x>
      <cdr:y>0.15842</cdr:y>
    </cdr:from>
    <cdr:to>
      <cdr:x>1</cdr:x>
      <cdr:y>0.27839</cdr:y>
    </cdr:to>
    <cdr:sp macro="" textlink="">
      <cdr:nvSpPr>
        <cdr:cNvPr id="4" name="TextBox 7"/>
        <cdr:cNvSpPr txBox="1"/>
      </cdr:nvSpPr>
      <cdr:spPr>
        <a:xfrm xmlns:a="http://schemas.openxmlformats.org/drawingml/2006/main">
          <a:off x="6808714" y="609608"/>
          <a:ext cx="1878086" cy="461657"/>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400" b="1" dirty="0">
              <a:latin typeface="+mn-lt"/>
            </a:rPr>
            <a:t>5% disagree</a:t>
          </a:r>
        </a:p>
      </cdr:txBody>
    </cdr:sp>
  </cdr:relSizeAnchor>
</c:userShapes>
</file>

<file path=ppt/drawings/drawing10.xml><?xml version="1.0" encoding="utf-8"?>
<c:userShapes xmlns:c="http://schemas.openxmlformats.org/drawingml/2006/chart">
  <cdr:relSizeAnchor xmlns:cdr="http://schemas.openxmlformats.org/drawingml/2006/chartDrawing">
    <cdr:from>
      <cdr:x>0.01693</cdr:x>
      <cdr:y>0.32476</cdr:y>
    </cdr:from>
    <cdr:to>
      <cdr:x>0.43799</cdr:x>
      <cdr:y>0.45414</cdr:y>
    </cdr:to>
    <cdr:sp macro="" textlink="">
      <cdr:nvSpPr>
        <cdr:cNvPr id="2" name="TextBox 7">
          <a:extLst xmlns:a="http://schemas.openxmlformats.org/drawingml/2006/main">
            <a:ext uri="{FF2B5EF4-FFF2-40B4-BE49-F238E27FC236}">
              <a16:creationId xmlns:a16="http://schemas.microsoft.com/office/drawing/2014/main" id="{069714FB-6BA2-46A9-AAC8-8A2A0478F6FC}"/>
            </a:ext>
          </a:extLst>
        </cdr:cNvPr>
        <cdr:cNvSpPr txBox="1"/>
      </cdr:nvSpPr>
      <cdr:spPr>
        <a:xfrm xmlns:a="http://schemas.openxmlformats.org/drawingml/2006/main">
          <a:off x="147092" y="927024"/>
          <a:ext cx="3657600" cy="3693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u="sng" dirty="0">
              <a:latin typeface="+mn-lt"/>
            </a:rPr>
            <a:t>Likelihood among Non-Performers:</a:t>
          </a:r>
        </a:p>
      </cdr:txBody>
    </cdr:sp>
  </cdr:relSizeAnchor>
</c:userShapes>
</file>

<file path=ppt/drawings/drawing2.xml><?xml version="1.0" encoding="utf-8"?>
<c:userShapes xmlns:c="http://schemas.openxmlformats.org/drawingml/2006/chart">
  <cdr:relSizeAnchor xmlns:cdr="http://schemas.openxmlformats.org/drawingml/2006/chartDrawing">
    <cdr:from>
      <cdr:x>0.02982</cdr:x>
      <cdr:y>0.26713</cdr:y>
    </cdr:from>
    <cdr:to>
      <cdr:x>0.35235</cdr:x>
      <cdr:y>0.44411</cdr:y>
    </cdr:to>
    <cdr:sp macro="" textlink="">
      <cdr:nvSpPr>
        <cdr:cNvPr id="2" name="Right Brace 1"/>
        <cdr:cNvSpPr/>
      </cdr:nvSpPr>
      <cdr:spPr>
        <a:xfrm xmlns:a="http://schemas.openxmlformats.org/drawingml/2006/main" rot="16200000">
          <a:off x="1319382" y="-32400"/>
          <a:ext cx="681037" cy="2801721"/>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008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0.47515</cdr:x>
      <cdr:y>0.26713</cdr:y>
    </cdr:from>
    <cdr:to>
      <cdr:x>0.94884</cdr:x>
      <cdr:y>0.44411</cdr:y>
    </cdr:to>
    <cdr:sp macro="" textlink="">
      <cdr:nvSpPr>
        <cdr:cNvPr id="3" name="Right Brace 2"/>
        <cdr:cNvSpPr/>
      </cdr:nvSpPr>
      <cdr:spPr>
        <a:xfrm xmlns:a="http://schemas.openxmlformats.org/drawingml/2006/main" rot="16200000">
          <a:off x="5844443" y="-688940"/>
          <a:ext cx="681037" cy="4114799"/>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0.60673</cdr:x>
      <cdr:y>0.15842</cdr:y>
    </cdr:from>
    <cdr:to>
      <cdr:x>0.82293</cdr:x>
      <cdr:y>0.27839</cdr:y>
    </cdr:to>
    <cdr:sp macro="" textlink="">
      <cdr:nvSpPr>
        <cdr:cNvPr id="4" name="TextBox 7"/>
        <cdr:cNvSpPr txBox="1"/>
      </cdr:nvSpPr>
      <cdr:spPr>
        <a:xfrm xmlns:a="http://schemas.openxmlformats.org/drawingml/2006/main">
          <a:off x="5270561" y="609609"/>
          <a:ext cx="1878086" cy="461656"/>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400" b="1" dirty="0">
              <a:latin typeface="+mn-lt"/>
            </a:rPr>
            <a:t>51% disagree</a:t>
          </a:r>
        </a:p>
      </cdr:txBody>
    </cdr:sp>
  </cdr:relSizeAnchor>
</c:userShapes>
</file>

<file path=ppt/drawings/drawing3.xml><?xml version="1.0" encoding="utf-8"?>
<c:userShapes xmlns:c="http://schemas.openxmlformats.org/drawingml/2006/chart">
  <cdr:relSizeAnchor xmlns:cdr="http://schemas.openxmlformats.org/drawingml/2006/chartDrawing">
    <cdr:from>
      <cdr:x>0.02982</cdr:x>
      <cdr:y>0.26713</cdr:y>
    </cdr:from>
    <cdr:to>
      <cdr:x>0.73831</cdr:x>
      <cdr:y>0.44411</cdr:y>
    </cdr:to>
    <cdr:sp macro="" textlink="">
      <cdr:nvSpPr>
        <cdr:cNvPr id="2" name="Right Brace 1"/>
        <cdr:cNvSpPr/>
      </cdr:nvSpPr>
      <cdr:spPr>
        <a:xfrm xmlns:a="http://schemas.openxmlformats.org/drawingml/2006/main" rot="16200000">
          <a:off x="2995782" y="-1708800"/>
          <a:ext cx="681037" cy="6154523"/>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008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0.86112</cdr:x>
      <cdr:y>0.26713</cdr:y>
    </cdr:from>
    <cdr:to>
      <cdr:x>0.93129</cdr:x>
      <cdr:y>0.44411</cdr:y>
    </cdr:to>
    <cdr:sp macro="" textlink="">
      <cdr:nvSpPr>
        <cdr:cNvPr id="3" name="Right Brace 2"/>
        <cdr:cNvSpPr/>
      </cdr:nvSpPr>
      <cdr:spPr>
        <a:xfrm xmlns:a="http://schemas.openxmlformats.org/drawingml/2006/main" rot="16200000">
          <a:off x="7444644" y="1063661"/>
          <a:ext cx="681037" cy="609600"/>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0.7681</cdr:x>
      <cdr:y>0.15842</cdr:y>
    </cdr:from>
    <cdr:to>
      <cdr:x>0.9843</cdr:x>
      <cdr:y>0.27839</cdr:y>
    </cdr:to>
    <cdr:sp macro="" textlink="">
      <cdr:nvSpPr>
        <cdr:cNvPr id="4" name="TextBox 7"/>
        <cdr:cNvSpPr txBox="1"/>
      </cdr:nvSpPr>
      <cdr:spPr>
        <a:xfrm xmlns:a="http://schemas.openxmlformats.org/drawingml/2006/main">
          <a:off x="6672338" y="609600"/>
          <a:ext cx="1878086" cy="461657"/>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400" b="1" dirty="0">
              <a:latin typeface="+mn-lt"/>
            </a:rPr>
            <a:t>8% disagree*</a:t>
          </a:r>
        </a:p>
      </cdr:txBody>
    </cdr:sp>
  </cdr:relSizeAnchor>
</c:userShapes>
</file>

<file path=ppt/drawings/drawing4.xml><?xml version="1.0" encoding="utf-8"?>
<c:userShapes xmlns:c="http://schemas.openxmlformats.org/drawingml/2006/chart">
  <cdr:relSizeAnchor xmlns:cdr="http://schemas.openxmlformats.org/drawingml/2006/chartDrawing">
    <cdr:from>
      <cdr:x>0.02982</cdr:x>
      <cdr:y>0.26713</cdr:y>
    </cdr:from>
    <cdr:to>
      <cdr:x>0.65936</cdr:x>
      <cdr:y>0.44411</cdr:y>
    </cdr:to>
    <cdr:sp macro="" textlink="">
      <cdr:nvSpPr>
        <cdr:cNvPr id="2" name="Right Brace 1"/>
        <cdr:cNvSpPr/>
      </cdr:nvSpPr>
      <cdr:spPr>
        <a:xfrm xmlns:a="http://schemas.openxmlformats.org/drawingml/2006/main" rot="16200000">
          <a:off x="2652882" y="-1365900"/>
          <a:ext cx="681037" cy="5468723"/>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008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0.76463</cdr:x>
      <cdr:y>0.26713</cdr:y>
    </cdr:from>
    <cdr:to>
      <cdr:x>0.94007</cdr:x>
      <cdr:y>0.44411</cdr:y>
    </cdr:to>
    <cdr:sp macro="" textlink="">
      <cdr:nvSpPr>
        <cdr:cNvPr id="3" name="Right Brace 2"/>
        <cdr:cNvSpPr/>
      </cdr:nvSpPr>
      <cdr:spPr>
        <a:xfrm xmlns:a="http://schemas.openxmlformats.org/drawingml/2006/main" rot="16200000">
          <a:off x="7063644" y="606460"/>
          <a:ext cx="681037" cy="1524000"/>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0.73831</cdr:x>
      <cdr:y>0.14912</cdr:y>
    </cdr:from>
    <cdr:to>
      <cdr:x>0.95451</cdr:x>
      <cdr:y>0.26909</cdr:y>
    </cdr:to>
    <cdr:sp macro="" textlink="">
      <cdr:nvSpPr>
        <cdr:cNvPr id="4" name="TextBox 7"/>
        <cdr:cNvSpPr txBox="1"/>
      </cdr:nvSpPr>
      <cdr:spPr>
        <a:xfrm xmlns:a="http://schemas.openxmlformats.org/drawingml/2006/main">
          <a:off x="6413561" y="573819"/>
          <a:ext cx="1878086" cy="461665"/>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400" b="1" dirty="0">
              <a:latin typeface="+mn-lt"/>
            </a:rPr>
            <a:t>19% disagree</a:t>
          </a:r>
        </a:p>
      </cdr:txBody>
    </cdr:sp>
  </cdr:relSizeAnchor>
</c:userShapes>
</file>

<file path=ppt/drawings/drawing5.xml><?xml version="1.0" encoding="utf-8"?>
<c:userShapes xmlns:c="http://schemas.openxmlformats.org/drawingml/2006/chart">
  <cdr:relSizeAnchor xmlns:cdr="http://schemas.openxmlformats.org/drawingml/2006/chartDrawing">
    <cdr:from>
      <cdr:x>0.62281</cdr:x>
      <cdr:y>0.21356</cdr:y>
    </cdr:from>
    <cdr:to>
      <cdr:x>0.95614</cdr:x>
      <cdr:y>0.39054</cdr:y>
    </cdr:to>
    <cdr:sp macro="" textlink="">
      <cdr:nvSpPr>
        <cdr:cNvPr id="3" name="Right Brace 2"/>
        <cdr:cNvSpPr/>
      </cdr:nvSpPr>
      <cdr:spPr>
        <a:xfrm xmlns:a="http://schemas.openxmlformats.org/drawingml/2006/main" rot="16200000">
          <a:off x="6605406" y="-585591"/>
          <a:ext cx="505194" cy="2895599"/>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0.56119</cdr:x>
      <cdr:y>0.12628</cdr:y>
    </cdr:from>
    <cdr:to>
      <cdr:x>0.98663</cdr:x>
      <cdr:y>0.25566</cdr:y>
    </cdr:to>
    <cdr:sp macro="" textlink="">
      <cdr:nvSpPr>
        <cdr:cNvPr id="4" name="TextBox 7"/>
        <cdr:cNvSpPr txBox="1"/>
      </cdr:nvSpPr>
      <cdr:spPr>
        <a:xfrm xmlns:a="http://schemas.openxmlformats.org/drawingml/2006/main">
          <a:off x="4874957" y="360463"/>
          <a:ext cx="3695700" cy="369332"/>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800" b="1" dirty="0">
              <a:latin typeface="+mn-lt"/>
            </a:rPr>
            <a:t>36% Not Performing Behavior</a:t>
          </a:r>
        </a:p>
      </cdr:txBody>
    </cdr:sp>
  </cdr:relSizeAnchor>
</c:userShapes>
</file>

<file path=ppt/drawings/drawing6.xml><?xml version="1.0" encoding="utf-8"?>
<c:userShapes xmlns:c="http://schemas.openxmlformats.org/drawingml/2006/chart">
  <cdr:relSizeAnchor xmlns:cdr="http://schemas.openxmlformats.org/drawingml/2006/chartDrawing">
    <cdr:from>
      <cdr:x>0.01693</cdr:x>
      <cdr:y>0.32476</cdr:y>
    </cdr:from>
    <cdr:to>
      <cdr:x>0.47307</cdr:x>
      <cdr:y>0.45414</cdr:y>
    </cdr:to>
    <cdr:sp macro="" textlink="">
      <cdr:nvSpPr>
        <cdr:cNvPr id="2" name="TextBox 7">
          <a:extLst xmlns:a="http://schemas.openxmlformats.org/drawingml/2006/main">
            <a:ext uri="{FF2B5EF4-FFF2-40B4-BE49-F238E27FC236}">
              <a16:creationId xmlns:a16="http://schemas.microsoft.com/office/drawing/2014/main" id="{069714FB-6BA2-46A9-AAC8-8A2A0478F6FC}"/>
            </a:ext>
          </a:extLst>
        </cdr:cNvPr>
        <cdr:cNvSpPr txBox="1"/>
      </cdr:nvSpPr>
      <cdr:spPr>
        <a:xfrm xmlns:a="http://schemas.openxmlformats.org/drawingml/2006/main">
          <a:off x="147068" y="927029"/>
          <a:ext cx="3962424" cy="3693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u="sng" dirty="0">
              <a:latin typeface="+mn-lt"/>
            </a:rPr>
            <a:t>Likelihood among Non-Performers:</a:t>
          </a:r>
        </a:p>
      </cdr:txBody>
    </cdr:sp>
  </cdr:relSizeAnchor>
</c:userShapes>
</file>

<file path=ppt/drawings/drawing7.xml><?xml version="1.0" encoding="utf-8"?>
<c:userShapes xmlns:c="http://schemas.openxmlformats.org/drawingml/2006/chart">
  <cdr:relSizeAnchor xmlns:cdr="http://schemas.openxmlformats.org/drawingml/2006/chartDrawing">
    <cdr:from>
      <cdr:x>0.70175</cdr:x>
      <cdr:y>0.23296</cdr:y>
    </cdr:from>
    <cdr:to>
      <cdr:x>0.96491</cdr:x>
      <cdr:y>0.40994</cdr:y>
    </cdr:to>
    <cdr:sp macro="" textlink="">
      <cdr:nvSpPr>
        <cdr:cNvPr id="3" name="Right Brace 2"/>
        <cdr:cNvSpPr/>
      </cdr:nvSpPr>
      <cdr:spPr>
        <a:xfrm xmlns:a="http://schemas.openxmlformats.org/drawingml/2006/main" rot="16200000">
          <a:off x="6952689" y="-102941"/>
          <a:ext cx="572623" cy="2286001"/>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0.60088</cdr:x>
      <cdr:y>0.13945</cdr:y>
    </cdr:from>
    <cdr:to>
      <cdr:x>1</cdr:x>
      <cdr:y>0.2536</cdr:y>
    </cdr:to>
    <cdr:sp macro="" textlink="">
      <cdr:nvSpPr>
        <cdr:cNvPr id="4" name="TextBox 7"/>
        <cdr:cNvSpPr txBox="1"/>
      </cdr:nvSpPr>
      <cdr:spPr>
        <a:xfrm xmlns:a="http://schemas.openxmlformats.org/drawingml/2006/main">
          <a:off x="5219700" y="398058"/>
          <a:ext cx="3467100" cy="325842"/>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800" b="1" dirty="0">
              <a:latin typeface="+mn-lt"/>
            </a:rPr>
            <a:t>28% Not Performing Behavior</a:t>
          </a:r>
        </a:p>
      </cdr:txBody>
    </cdr:sp>
  </cdr:relSizeAnchor>
</c:userShapes>
</file>

<file path=ppt/drawings/drawing8.xml><?xml version="1.0" encoding="utf-8"?>
<c:userShapes xmlns:c="http://schemas.openxmlformats.org/drawingml/2006/chart">
  <cdr:relSizeAnchor xmlns:cdr="http://schemas.openxmlformats.org/drawingml/2006/chartDrawing">
    <cdr:from>
      <cdr:x>0.01693</cdr:x>
      <cdr:y>0.32476</cdr:y>
    </cdr:from>
    <cdr:to>
      <cdr:x>0.43799</cdr:x>
      <cdr:y>0.45414</cdr:y>
    </cdr:to>
    <cdr:sp macro="" textlink="">
      <cdr:nvSpPr>
        <cdr:cNvPr id="2" name="TextBox 7">
          <a:extLst xmlns:a="http://schemas.openxmlformats.org/drawingml/2006/main">
            <a:ext uri="{FF2B5EF4-FFF2-40B4-BE49-F238E27FC236}">
              <a16:creationId xmlns:a16="http://schemas.microsoft.com/office/drawing/2014/main" id="{069714FB-6BA2-46A9-AAC8-8A2A0478F6FC}"/>
            </a:ext>
          </a:extLst>
        </cdr:cNvPr>
        <cdr:cNvSpPr txBox="1"/>
      </cdr:nvSpPr>
      <cdr:spPr>
        <a:xfrm xmlns:a="http://schemas.openxmlformats.org/drawingml/2006/main">
          <a:off x="147092" y="927024"/>
          <a:ext cx="3657600" cy="369332"/>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u="sng" dirty="0">
              <a:latin typeface="+mn-lt"/>
            </a:rPr>
            <a:t>Likelihood among Non-Performers:</a:t>
          </a:r>
        </a:p>
      </cdr:txBody>
    </cdr:sp>
  </cdr:relSizeAnchor>
</c:userShapes>
</file>

<file path=ppt/drawings/drawing9.xml><?xml version="1.0" encoding="utf-8"?>
<c:userShapes xmlns:c="http://schemas.openxmlformats.org/drawingml/2006/chart">
  <cdr:relSizeAnchor xmlns:cdr="http://schemas.openxmlformats.org/drawingml/2006/chartDrawing">
    <cdr:from>
      <cdr:x>0.40351</cdr:x>
      <cdr:y>0.23296</cdr:y>
    </cdr:from>
    <cdr:to>
      <cdr:x>0.96491</cdr:x>
      <cdr:y>0.40994</cdr:y>
    </cdr:to>
    <cdr:sp macro="" textlink="">
      <cdr:nvSpPr>
        <cdr:cNvPr id="3" name="Right Brace 2"/>
        <cdr:cNvSpPr/>
      </cdr:nvSpPr>
      <cdr:spPr>
        <a:xfrm xmlns:a="http://schemas.openxmlformats.org/drawingml/2006/main" rot="16200000">
          <a:off x="5690993" y="-1520803"/>
          <a:ext cx="505194" cy="4876780"/>
        </a:xfrm>
        <a:prstGeom xmlns:a="http://schemas.openxmlformats.org/drawingml/2006/main" prst="rightBrace">
          <a:avLst>
            <a:gd name="adj1" fmla="val 8333"/>
            <a:gd name="adj2" fmla="val 49713"/>
          </a:avLst>
        </a:prstGeom>
        <a:noFill xmlns:a="http://schemas.openxmlformats.org/drawingml/2006/main"/>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0.49123</cdr:x>
      <cdr:y>0.13183</cdr:y>
    </cdr:from>
    <cdr:to>
      <cdr:x>0.87719</cdr:x>
      <cdr:y>0.26122</cdr:y>
    </cdr:to>
    <cdr:sp macro="" textlink="">
      <cdr:nvSpPr>
        <cdr:cNvPr id="4" name="TextBox 7"/>
        <cdr:cNvSpPr txBox="1"/>
      </cdr:nvSpPr>
      <cdr:spPr>
        <a:xfrm xmlns:a="http://schemas.openxmlformats.org/drawingml/2006/main">
          <a:off x="4267200" y="376320"/>
          <a:ext cx="3352800" cy="369332"/>
        </a:xfrm>
        <a:prstGeom xmlns:a="http://schemas.openxmlformats.org/drawingml/2006/main" prst="rect">
          <a:avLst/>
        </a:prstGeom>
        <a:solidFill xmlns:a="http://schemas.openxmlformats.org/drawingml/2006/main">
          <a:srgbClr val="FFCCCC"/>
        </a:solidFill>
      </cdr:spPr>
      <cdr:txBody>
        <a:bodyPr xmlns:a="http://schemas.openxmlformats.org/drawingml/2006/main" wrap="square" rtlCol="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800" b="1" dirty="0">
              <a:latin typeface="+mn-lt"/>
            </a:rPr>
            <a:t>60% Not Performing Behavior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4082" cy="461326"/>
          </a:xfrm>
          <a:prstGeom prst="rect">
            <a:avLst/>
          </a:prstGeom>
        </p:spPr>
        <p:txBody>
          <a:bodyPr vert="horz" lIns="91659" tIns="45830" rIns="91659" bIns="45830" rtlCol="0"/>
          <a:lstStyle>
            <a:lvl1pPr algn="l">
              <a:defRPr sz="1200"/>
            </a:lvl1pPr>
          </a:lstStyle>
          <a:p>
            <a:endParaRPr lang="en-US"/>
          </a:p>
        </p:txBody>
      </p:sp>
      <p:sp>
        <p:nvSpPr>
          <p:cNvPr id="3" name="Date Placeholder 2"/>
          <p:cNvSpPr>
            <a:spLocks noGrp="1"/>
          </p:cNvSpPr>
          <p:nvPr>
            <p:ph type="dt" sz="quarter" idx="1"/>
          </p:nvPr>
        </p:nvSpPr>
        <p:spPr>
          <a:xfrm>
            <a:off x="3939164" y="1"/>
            <a:ext cx="3014082" cy="461326"/>
          </a:xfrm>
          <a:prstGeom prst="rect">
            <a:avLst/>
          </a:prstGeom>
        </p:spPr>
        <p:txBody>
          <a:bodyPr vert="horz" lIns="91659" tIns="45830" rIns="91659" bIns="45830" rtlCol="0"/>
          <a:lstStyle>
            <a:lvl1pPr algn="r">
              <a:defRPr sz="1200"/>
            </a:lvl1pPr>
          </a:lstStyle>
          <a:p>
            <a:fld id="{18835A13-1F95-4B5C-BAE4-59BB34B4AA37}" type="datetimeFigureOut">
              <a:rPr lang="en-US" smtClean="0"/>
              <a:pPr/>
              <a:t>11/28/2017</a:t>
            </a:fld>
            <a:endParaRPr lang="en-US"/>
          </a:p>
        </p:txBody>
      </p:sp>
      <p:sp>
        <p:nvSpPr>
          <p:cNvPr id="4" name="Footer Placeholder 3"/>
          <p:cNvSpPr>
            <a:spLocks noGrp="1"/>
          </p:cNvSpPr>
          <p:nvPr>
            <p:ph type="ftr" sz="quarter" idx="2"/>
          </p:nvPr>
        </p:nvSpPr>
        <p:spPr>
          <a:xfrm>
            <a:off x="0" y="8776334"/>
            <a:ext cx="3014082" cy="461326"/>
          </a:xfrm>
          <a:prstGeom prst="rect">
            <a:avLst/>
          </a:prstGeom>
        </p:spPr>
        <p:txBody>
          <a:bodyPr vert="horz" lIns="91659" tIns="45830" rIns="91659" bIns="45830" rtlCol="0" anchor="b"/>
          <a:lstStyle>
            <a:lvl1pPr algn="l">
              <a:defRPr sz="1200"/>
            </a:lvl1pPr>
          </a:lstStyle>
          <a:p>
            <a:endParaRPr lang="en-US"/>
          </a:p>
        </p:txBody>
      </p:sp>
      <p:sp>
        <p:nvSpPr>
          <p:cNvPr id="5" name="Slide Number Placeholder 4"/>
          <p:cNvSpPr>
            <a:spLocks noGrp="1"/>
          </p:cNvSpPr>
          <p:nvPr>
            <p:ph type="sldNum" sz="quarter" idx="3"/>
          </p:nvPr>
        </p:nvSpPr>
        <p:spPr>
          <a:xfrm>
            <a:off x="3939164" y="8776334"/>
            <a:ext cx="3014082" cy="461326"/>
          </a:xfrm>
          <a:prstGeom prst="rect">
            <a:avLst/>
          </a:prstGeom>
        </p:spPr>
        <p:txBody>
          <a:bodyPr vert="horz" lIns="91659" tIns="45830" rIns="91659" bIns="45830" rtlCol="0" anchor="b"/>
          <a:lstStyle>
            <a:lvl1pPr algn="r">
              <a:defRPr sz="1200"/>
            </a:lvl1pPr>
          </a:lstStyle>
          <a:p>
            <a:fld id="{7CB179CD-54BA-4174-86C4-2CD2296934F8}" type="slidenum">
              <a:rPr lang="en-US" smtClean="0"/>
              <a:pPr/>
              <a:t>‹#›</a:t>
            </a:fld>
            <a:endParaRPr lang="en-US"/>
          </a:p>
        </p:txBody>
      </p:sp>
    </p:spTree>
    <p:extLst>
      <p:ext uri="{BB962C8B-B14F-4D97-AF65-F5344CB8AC3E}">
        <p14:creationId xmlns:p14="http://schemas.microsoft.com/office/powerpoint/2010/main" val="309064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963"/>
          </a:xfrm>
          <a:prstGeom prst="rect">
            <a:avLst/>
          </a:prstGeom>
        </p:spPr>
        <p:txBody>
          <a:bodyPr vert="horz" lIns="92531" tIns="46265" rIns="92531" bIns="46265" rtlCol="0"/>
          <a:lstStyle>
            <a:lvl1pPr algn="l">
              <a:defRPr sz="1200"/>
            </a:lvl1pPr>
          </a:lstStyle>
          <a:p>
            <a:endParaRPr lang="en-US"/>
          </a:p>
        </p:txBody>
      </p:sp>
      <p:sp>
        <p:nvSpPr>
          <p:cNvPr id="3" name="Date Placeholder 2"/>
          <p:cNvSpPr>
            <a:spLocks noGrp="1"/>
          </p:cNvSpPr>
          <p:nvPr>
            <p:ph type="dt" idx="1"/>
          </p:nvPr>
        </p:nvSpPr>
        <p:spPr>
          <a:xfrm>
            <a:off x="3939465" y="0"/>
            <a:ext cx="3013763" cy="461963"/>
          </a:xfrm>
          <a:prstGeom prst="rect">
            <a:avLst/>
          </a:prstGeom>
        </p:spPr>
        <p:txBody>
          <a:bodyPr vert="horz" lIns="92531" tIns="46265" rIns="92531" bIns="46265" rtlCol="0"/>
          <a:lstStyle>
            <a:lvl1pPr algn="r">
              <a:defRPr sz="1200"/>
            </a:lvl1pPr>
          </a:lstStyle>
          <a:p>
            <a:fld id="{F72504E5-9F5F-42C1-A510-F99BDA818AAF}" type="datetimeFigureOut">
              <a:rPr lang="en-US" smtClean="0"/>
              <a:pPr/>
              <a:t>11/28/2017</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31" tIns="46265" rIns="92531" bIns="46265" rtlCol="0" anchor="ctr"/>
          <a:lstStyle/>
          <a:p>
            <a:endParaRPr lang="en-US"/>
          </a:p>
        </p:txBody>
      </p:sp>
      <p:sp>
        <p:nvSpPr>
          <p:cNvPr id="5" name="Notes Placeholder 4"/>
          <p:cNvSpPr>
            <a:spLocks noGrp="1"/>
          </p:cNvSpPr>
          <p:nvPr>
            <p:ph type="body" sz="quarter" idx="3"/>
          </p:nvPr>
        </p:nvSpPr>
        <p:spPr>
          <a:xfrm>
            <a:off x="695484" y="4388644"/>
            <a:ext cx="5563870" cy="4157663"/>
          </a:xfrm>
          <a:prstGeom prst="rect">
            <a:avLst/>
          </a:prstGeom>
        </p:spPr>
        <p:txBody>
          <a:bodyPr vert="horz" lIns="92531" tIns="46265" rIns="92531" bIns="46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1963"/>
          </a:xfrm>
          <a:prstGeom prst="rect">
            <a:avLst/>
          </a:prstGeom>
        </p:spPr>
        <p:txBody>
          <a:bodyPr vert="horz" lIns="92531" tIns="46265" rIns="92531" bIns="46265"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775684"/>
            <a:ext cx="3013763" cy="461963"/>
          </a:xfrm>
          <a:prstGeom prst="rect">
            <a:avLst/>
          </a:prstGeom>
        </p:spPr>
        <p:txBody>
          <a:bodyPr vert="horz" lIns="92531" tIns="46265" rIns="92531" bIns="46265" rtlCol="0" anchor="b"/>
          <a:lstStyle>
            <a:lvl1pPr algn="r">
              <a:defRPr sz="1200"/>
            </a:lvl1pPr>
          </a:lstStyle>
          <a:p>
            <a:fld id="{F2D85F90-07BC-4F13-8A77-0545FA2D06A3}" type="slidenum">
              <a:rPr lang="en-US" smtClean="0"/>
              <a:pPr/>
              <a:t>‹#›</a:t>
            </a:fld>
            <a:endParaRPr lang="en-US"/>
          </a:p>
        </p:txBody>
      </p:sp>
    </p:spTree>
    <p:extLst>
      <p:ext uri="{BB962C8B-B14F-4D97-AF65-F5344CB8AC3E}">
        <p14:creationId xmlns:p14="http://schemas.microsoft.com/office/powerpoint/2010/main" val="27592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6455E0-7EB4-4DEE-9D47-D174E1E2D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699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10"/>
          </p:nvPr>
        </p:nvSpPr>
        <p:spPr/>
        <p:txBody>
          <a:bodyPr/>
          <a:lstStyle/>
          <a:p>
            <a:fld id="{F2D85F90-07BC-4F13-8A77-0545FA2D06A3}" type="slidenum">
              <a:rPr lang="en-US" smtClean="0"/>
              <a:pPr/>
              <a:t>12</a:t>
            </a:fld>
            <a:endParaRPr lang="en-US"/>
          </a:p>
        </p:txBody>
      </p:sp>
    </p:spTree>
    <p:extLst>
      <p:ext uri="{BB962C8B-B14F-4D97-AF65-F5344CB8AC3E}">
        <p14:creationId xmlns:p14="http://schemas.microsoft.com/office/powerpoint/2010/main" val="2361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note that we are able to look for relationships between access to the water and higher levels of stewardship.  Though we have not looked deeply yet, there are early indications that we can validate that relationship.</a:t>
            </a:r>
          </a:p>
        </p:txBody>
      </p:sp>
      <p:sp>
        <p:nvSpPr>
          <p:cNvPr id="4" name="Slide Number Placeholder 3"/>
          <p:cNvSpPr>
            <a:spLocks noGrp="1"/>
          </p:cNvSpPr>
          <p:nvPr>
            <p:ph type="sldNum" sz="quarter" idx="10"/>
          </p:nvPr>
        </p:nvSpPr>
        <p:spPr/>
        <p:txBody>
          <a:bodyPr/>
          <a:lstStyle/>
          <a:p>
            <a:fld id="{7C5317A9-DC5D-4E05-9996-DF1B0B3F4F26}" type="slidenum">
              <a:rPr lang="en-US" smtClean="0"/>
              <a:t>16</a:t>
            </a:fld>
            <a:endParaRPr lang="en-US"/>
          </a:p>
        </p:txBody>
      </p:sp>
    </p:spTree>
    <p:extLst>
      <p:ext uri="{BB962C8B-B14F-4D97-AF65-F5344CB8AC3E}">
        <p14:creationId xmlns:p14="http://schemas.microsoft.com/office/powerpoint/2010/main" val="228897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implication: People of color far out-perform Whites on dog waste; White residents of the watershed are the least likely subgroup to pick up after their pet.</a:t>
            </a:r>
          </a:p>
        </p:txBody>
      </p:sp>
      <p:sp>
        <p:nvSpPr>
          <p:cNvPr id="4" name="Slide Number Placeholder 3"/>
          <p:cNvSpPr>
            <a:spLocks noGrp="1"/>
          </p:cNvSpPr>
          <p:nvPr>
            <p:ph type="sldNum" sz="quarter" idx="10"/>
          </p:nvPr>
        </p:nvSpPr>
        <p:spPr/>
        <p:txBody>
          <a:bodyPr/>
          <a:lstStyle/>
          <a:p>
            <a:fld id="{7C5317A9-DC5D-4E05-9996-DF1B0B3F4F26}" type="slidenum">
              <a:rPr lang="en-US" smtClean="0"/>
              <a:t>17</a:t>
            </a:fld>
            <a:endParaRPr lang="en-US"/>
          </a:p>
        </p:txBody>
      </p:sp>
    </p:spTree>
    <p:extLst>
      <p:ext uri="{BB962C8B-B14F-4D97-AF65-F5344CB8AC3E}">
        <p14:creationId xmlns:p14="http://schemas.microsoft.com/office/powerpoint/2010/main" val="111062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implication: White people have much more contact with the water.  For people of color, we can see a link in the survey data between this finding and lack of access to </a:t>
            </a:r>
            <a:r>
              <a:rPr lang="en-US"/>
              <a:t>the water.</a:t>
            </a:r>
            <a:endParaRPr lang="en-US" dirty="0"/>
          </a:p>
          <a:p>
            <a:endParaRPr lang="en-US" dirty="0"/>
          </a:p>
        </p:txBody>
      </p:sp>
      <p:sp>
        <p:nvSpPr>
          <p:cNvPr id="4" name="Slide Number Placeholder 3"/>
          <p:cNvSpPr>
            <a:spLocks noGrp="1"/>
          </p:cNvSpPr>
          <p:nvPr>
            <p:ph type="sldNum" sz="quarter" idx="10"/>
          </p:nvPr>
        </p:nvSpPr>
        <p:spPr/>
        <p:txBody>
          <a:bodyPr/>
          <a:lstStyle/>
          <a:p>
            <a:fld id="{7C5317A9-DC5D-4E05-9996-DF1B0B3F4F26}" type="slidenum">
              <a:rPr lang="en-US" smtClean="0"/>
              <a:t>18</a:t>
            </a:fld>
            <a:endParaRPr lang="en-US"/>
          </a:p>
        </p:txBody>
      </p:sp>
    </p:spTree>
    <p:extLst>
      <p:ext uri="{BB962C8B-B14F-4D97-AF65-F5344CB8AC3E}">
        <p14:creationId xmlns:p14="http://schemas.microsoft.com/office/powerpoint/2010/main" val="221807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6455E0-7EB4-4DEE-9D47-D174E1E2D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736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21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35</a:t>
            </a:fld>
            <a:endParaRPr lang="en-US"/>
          </a:p>
        </p:txBody>
      </p:sp>
    </p:spTree>
    <p:extLst>
      <p:ext uri="{BB962C8B-B14F-4D97-AF65-F5344CB8AC3E}">
        <p14:creationId xmlns:p14="http://schemas.microsoft.com/office/powerpoint/2010/main" val="148092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36</a:t>
            </a:fld>
            <a:endParaRPr lang="en-US"/>
          </a:p>
        </p:txBody>
      </p:sp>
    </p:spTree>
    <p:extLst>
      <p:ext uri="{BB962C8B-B14F-4D97-AF65-F5344CB8AC3E}">
        <p14:creationId xmlns:p14="http://schemas.microsoft.com/office/powerpoint/2010/main" val="415476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41</a:t>
            </a:fld>
            <a:endParaRPr lang="en-US"/>
          </a:p>
        </p:txBody>
      </p:sp>
    </p:spTree>
    <p:extLst>
      <p:ext uri="{BB962C8B-B14F-4D97-AF65-F5344CB8AC3E}">
        <p14:creationId xmlns:p14="http://schemas.microsoft.com/office/powerpoint/2010/main" val="366118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42</a:t>
            </a:fld>
            <a:endParaRPr lang="en-US"/>
          </a:p>
        </p:txBody>
      </p:sp>
    </p:spTree>
    <p:extLst>
      <p:ext uri="{BB962C8B-B14F-4D97-AF65-F5344CB8AC3E}">
        <p14:creationId xmlns:p14="http://schemas.microsoft.com/office/powerpoint/2010/main" val="366118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5F90-07BC-4F13-8A77-0545FA2D06A3}" type="slidenum">
              <a:rPr lang="en-US" smtClean="0"/>
              <a:pPr/>
              <a:t>2</a:t>
            </a:fld>
            <a:endParaRPr lang="en-US"/>
          </a:p>
        </p:txBody>
      </p:sp>
    </p:spTree>
    <p:extLst>
      <p:ext uri="{BB962C8B-B14F-4D97-AF65-F5344CB8AC3E}">
        <p14:creationId xmlns:p14="http://schemas.microsoft.com/office/powerpoint/2010/main" val="110401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44</a:t>
            </a:fld>
            <a:endParaRPr lang="en-US"/>
          </a:p>
        </p:txBody>
      </p:sp>
    </p:spTree>
    <p:extLst>
      <p:ext uri="{BB962C8B-B14F-4D97-AF65-F5344CB8AC3E}">
        <p14:creationId xmlns:p14="http://schemas.microsoft.com/office/powerpoint/2010/main" val="366118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F2D85F90-07BC-4F13-8A77-0545FA2D06A3}" type="slidenum">
              <a:rPr lang="en-US" smtClean="0"/>
              <a:pPr/>
              <a:t>45</a:t>
            </a:fld>
            <a:endParaRPr lang="en-US"/>
          </a:p>
        </p:txBody>
      </p:sp>
    </p:spTree>
    <p:extLst>
      <p:ext uri="{BB962C8B-B14F-4D97-AF65-F5344CB8AC3E}">
        <p14:creationId xmlns:p14="http://schemas.microsoft.com/office/powerpoint/2010/main" val="157841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6455E0-7EB4-4DEE-9D47-D174E1E2DB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1860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72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23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87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89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55E0-7EB4-4DEE-9D47-D174E1E2DB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86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656455E0-7EB4-4DEE-9D47-D174E1E2DB38}" type="slidenum">
              <a:rPr lang="en-US" smtClean="0"/>
              <a:t>8</a:t>
            </a:fld>
            <a:endParaRPr lang="en-US"/>
          </a:p>
        </p:txBody>
      </p:sp>
    </p:spTree>
    <p:extLst>
      <p:ext uri="{BB962C8B-B14F-4D97-AF65-F5344CB8AC3E}">
        <p14:creationId xmlns:p14="http://schemas.microsoft.com/office/powerpoint/2010/main" val="408486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Kacey</a:t>
            </a:r>
          </a:p>
        </p:txBody>
      </p:sp>
      <p:sp>
        <p:nvSpPr>
          <p:cNvPr id="4" name="Slide Number Placeholder 3"/>
          <p:cNvSpPr>
            <a:spLocks noGrp="1"/>
          </p:cNvSpPr>
          <p:nvPr>
            <p:ph type="sldNum" sz="quarter" idx="10"/>
          </p:nvPr>
        </p:nvSpPr>
        <p:spPr/>
        <p:txBody>
          <a:bodyPr/>
          <a:lstStyle/>
          <a:p>
            <a:fld id="{656455E0-7EB4-4DEE-9D47-D174E1E2DB38}" type="slidenum">
              <a:rPr lang="en-US" smtClean="0"/>
              <a:t>9</a:t>
            </a:fld>
            <a:endParaRPr lang="en-US"/>
          </a:p>
        </p:txBody>
      </p:sp>
    </p:spTree>
    <p:extLst>
      <p:ext uri="{BB962C8B-B14F-4D97-AF65-F5344CB8AC3E}">
        <p14:creationId xmlns:p14="http://schemas.microsoft.com/office/powerpoint/2010/main" val="32797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0748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38103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86046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1592D2-61C7-458A-99CB-EF7A02DB1B0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136000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592D2-61C7-458A-99CB-EF7A02DB1B0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434922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592D2-61C7-458A-99CB-EF7A02DB1B0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31629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592D2-61C7-458A-99CB-EF7A02DB1B0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196146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1592D2-61C7-458A-99CB-EF7A02DB1B0A}" type="datetimeFigureOut">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66031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592D2-61C7-458A-99CB-EF7A02DB1B0A}"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330033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92D2-61C7-458A-99CB-EF7A02DB1B0A}" type="datetimeFigureOut">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874775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592D2-61C7-458A-99CB-EF7A02DB1B0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32773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77512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592D2-61C7-458A-99CB-EF7A02DB1B0A}"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4286261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592D2-61C7-458A-99CB-EF7A02DB1B0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3127202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592D2-61C7-458A-99CB-EF7A02DB1B0A}"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7605F-7C17-4A9F-8976-17FBB0439E72}" type="slidenum">
              <a:rPr lang="en-US" smtClean="0"/>
              <a:t>‹#›</a:t>
            </a:fld>
            <a:endParaRPr lang="en-US"/>
          </a:p>
        </p:txBody>
      </p:sp>
    </p:spTree>
    <p:extLst>
      <p:ext uri="{BB962C8B-B14F-4D97-AF65-F5344CB8AC3E}">
        <p14:creationId xmlns:p14="http://schemas.microsoft.com/office/powerpoint/2010/main" val="124040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6606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02881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84475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99711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41637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07900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20177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5410200" y="6019800"/>
            <a:ext cx="3276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pic>
        <p:nvPicPr>
          <p:cNvPr id="1031" name="Picture 7" descr="OW_logo - color version - high r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9400" y="6096000"/>
            <a:ext cx="2136775"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592D2-61C7-458A-99CB-EF7A02DB1B0A}" type="datetimeFigureOut">
              <a:rPr lang="en-US" smtClean="0"/>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7605F-7C17-4A9F-8976-17FBB0439E72}" type="slidenum">
              <a:rPr lang="en-US" smtClean="0"/>
              <a:t>‹#›</a:t>
            </a:fld>
            <a:endParaRPr lang="en-US"/>
          </a:p>
        </p:txBody>
      </p:sp>
    </p:spTree>
    <p:extLst>
      <p:ext uri="{BB962C8B-B14F-4D97-AF65-F5344CB8AC3E}">
        <p14:creationId xmlns:p14="http://schemas.microsoft.com/office/powerpoint/2010/main" val="346090327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hesapeakebay.net/what/what_guides_us/watershed_agree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22.xml"/><Relationship Id="rId1" Type="http://schemas.openxmlformats.org/officeDocument/2006/relationships/slideLayout" Target="../slideLayouts/slideLayout13.xml"/><Relationship Id="rId4" Type="http://schemas.openxmlformats.org/officeDocument/2006/relationships/image" Target="../media/image17.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009900" y="4714313"/>
            <a:ext cx="3124200"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Photos Courtesy Chesapeake Bay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942" y="1608129"/>
            <a:ext cx="2057400" cy="30891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249" y="1608130"/>
            <a:ext cx="4652393" cy="3089189"/>
          </a:xfrm>
          <a:prstGeom prst="rect">
            <a:avLst/>
          </a:prstGeom>
        </p:spPr>
      </p:pic>
      <p:sp>
        <p:nvSpPr>
          <p:cNvPr id="3" name="Rectangle 2">
            <a:extLst>
              <a:ext uri="{FF2B5EF4-FFF2-40B4-BE49-F238E27FC236}">
                <a16:creationId xmlns:a16="http://schemas.microsoft.com/office/drawing/2014/main" id="{998096F0-DDCA-4336-83DD-1C95BD18B101}"/>
              </a:ext>
            </a:extLst>
          </p:cNvPr>
          <p:cNvSpPr/>
          <p:nvPr/>
        </p:nvSpPr>
        <p:spPr>
          <a:xfrm>
            <a:off x="6629400" y="6172200"/>
            <a:ext cx="2057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E88274-F8FB-49FE-A74D-A7BDBFACDA83}"/>
              </a:ext>
            </a:extLst>
          </p:cNvPr>
          <p:cNvPicPr/>
          <p:nvPr/>
        </p:nvPicPr>
        <p:blipFill>
          <a:blip r:embed="rId5"/>
          <a:srcRect/>
          <a:stretch>
            <a:fillRect/>
          </a:stretch>
        </p:blipFill>
        <p:spPr bwMode="auto">
          <a:xfrm>
            <a:off x="3276600" y="76200"/>
            <a:ext cx="2590800" cy="1447800"/>
          </a:xfrm>
          <a:prstGeom prst="rect">
            <a:avLst/>
          </a:prstGeom>
          <a:noFill/>
        </p:spPr>
      </p:pic>
      <p:sp>
        <p:nvSpPr>
          <p:cNvPr id="9" name="TextBox 8"/>
          <p:cNvSpPr txBox="1"/>
          <p:nvPr/>
        </p:nvSpPr>
        <p:spPr>
          <a:xfrm>
            <a:off x="495300" y="4953900"/>
            <a:ext cx="8153400"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70C0"/>
                </a:solidFill>
                <a:latin typeface="Arial Black" pitchFamily="34" charset="0"/>
              </a:rPr>
              <a:t>Chesapeake Bay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9900"/>
                </a:solidFill>
                <a:latin typeface="Arial Black" pitchFamily="34" charset="0"/>
              </a:rPr>
              <a:t>Stewardship Indicator</a:t>
            </a:r>
          </a:p>
        </p:txBody>
      </p:sp>
    </p:spTree>
    <p:extLst>
      <p:ext uri="{BB962C8B-B14F-4D97-AF65-F5344CB8AC3E}">
        <p14:creationId xmlns:p14="http://schemas.microsoft.com/office/powerpoint/2010/main" val="4216417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312072"/>
            <a:ext cx="7467600" cy="530915"/>
          </a:xfrm>
          <a:prstGeom prst="rect">
            <a:avLst/>
          </a:prstGeom>
        </p:spPr>
        <p:txBody>
          <a:bodyPr vert="horz" wrap="square" lIns="0" tIns="0" rIns="0" bIns="0" rtlCol="0">
            <a:spAutoFit/>
          </a:bodyPr>
          <a:lstStyle/>
          <a:p>
            <a:pPr marL="8659" algn="ctr"/>
            <a:r>
              <a:rPr sz="2400" spc="34" dirty="0">
                <a:solidFill>
                  <a:srgbClr val="006FC0"/>
                </a:solidFill>
                <a:latin typeface="Verdana"/>
                <a:cs typeface="Verdana"/>
              </a:rPr>
              <a:t>Chesapeake</a:t>
            </a:r>
            <a:r>
              <a:rPr sz="2400" spc="-341" dirty="0">
                <a:solidFill>
                  <a:srgbClr val="006FC0"/>
                </a:solidFill>
                <a:latin typeface="Verdana"/>
                <a:cs typeface="Verdana"/>
              </a:rPr>
              <a:t> </a:t>
            </a:r>
            <a:r>
              <a:rPr sz="2400" spc="-41" dirty="0">
                <a:solidFill>
                  <a:srgbClr val="006FC0"/>
                </a:solidFill>
                <a:latin typeface="Verdana"/>
                <a:cs typeface="Verdana"/>
              </a:rPr>
              <a:t>Bay </a:t>
            </a:r>
            <a:r>
              <a:rPr sz="2400" spc="-24" dirty="0">
                <a:solidFill>
                  <a:srgbClr val="006FC0"/>
                </a:solidFill>
                <a:latin typeface="Verdana"/>
                <a:cs typeface="Verdana"/>
              </a:rPr>
              <a:t>Program </a:t>
            </a:r>
            <a:r>
              <a:rPr sz="2400" spc="-41" dirty="0">
                <a:solidFill>
                  <a:srgbClr val="006FC0"/>
                </a:solidFill>
                <a:latin typeface="Verdana"/>
                <a:cs typeface="Verdana"/>
              </a:rPr>
              <a:t>Indicators </a:t>
            </a:r>
            <a:r>
              <a:rPr sz="2400" spc="-44" dirty="0">
                <a:solidFill>
                  <a:srgbClr val="006FC0"/>
                </a:solidFill>
                <a:latin typeface="Verdana"/>
                <a:cs typeface="Verdana"/>
              </a:rPr>
              <a:t>Framework</a:t>
            </a:r>
            <a:endParaRPr sz="2400" dirty="0">
              <a:latin typeface="Verdana"/>
              <a:cs typeface="Verdana"/>
            </a:endParaRPr>
          </a:p>
          <a:p>
            <a:pPr marL="8659" algn="ctr">
              <a:spcBef>
                <a:spcPts val="31"/>
              </a:spcBef>
            </a:pPr>
            <a:r>
              <a:rPr sz="1050" spc="10" dirty="0">
                <a:latin typeface="Verdana"/>
                <a:cs typeface="Verdana"/>
              </a:rPr>
              <a:t>Approved </a:t>
            </a:r>
            <a:r>
              <a:rPr sz="1050" spc="-3" dirty="0">
                <a:latin typeface="Verdana"/>
                <a:cs typeface="Verdana"/>
              </a:rPr>
              <a:t>November </a:t>
            </a:r>
            <a:r>
              <a:rPr sz="1050" spc="-51" dirty="0">
                <a:latin typeface="Verdana"/>
                <a:cs typeface="Verdana"/>
              </a:rPr>
              <a:t>2015 </a:t>
            </a:r>
            <a:r>
              <a:rPr sz="1050" spc="14" dirty="0">
                <a:latin typeface="Verdana"/>
                <a:cs typeface="Verdana"/>
              </a:rPr>
              <a:t>Management</a:t>
            </a:r>
            <a:r>
              <a:rPr sz="1050" spc="-147" dirty="0">
                <a:latin typeface="Verdana"/>
                <a:cs typeface="Verdana"/>
              </a:rPr>
              <a:t> </a:t>
            </a:r>
            <a:r>
              <a:rPr sz="1050" spc="-10" dirty="0">
                <a:latin typeface="Verdana"/>
                <a:cs typeface="Verdana"/>
              </a:rPr>
              <a:t>Board </a:t>
            </a:r>
            <a:r>
              <a:rPr sz="1050" spc="3" dirty="0">
                <a:latin typeface="Verdana"/>
                <a:cs typeface="Verdana"/>
              </a:rPr>
              <a:t>Meeting</a:t>
            </a:r>
            <a:endParaRPr sz="1050" dirty="0">
              <a:latin typeface="Verdana"/>
              <a:cs typeface="Verdana"/>
            </a:endParaRPr>
          </a:p>
        </p:txBody>
      </p:sp>
      <p:sp>
        <p:nvSpPr>
          <p:cNvPr id="3" name="object 3"/>
          <p:cNvSpPr txBox="1"/>
          <p:nvPr/>
        </p:nvSpPr>
        <p:spPr>
          <a:xfrm>
            <a:off x="1143000" y="4978198"/>
            <a:ext cx="6934200" cy="1125052"/>
          </a:xfrm>
          <a:prstGeom prst="rect">
            <a:avLst/>
          </a:prstGeom>
        </p:spPr>
        <p:txBody>
          <a:bodyPr vert="horz" wrap="square" lIns="0" tIns="0" rIns="0" bIns="0" rtlCol="0">
            <a:spAutoFit/>
          </a:bodyPr>
          <a:lstStyle/>
          <a:p>
            <a:pPr marL="8659" algn="ctr"/>
            <a:r>
              <a:rPr sz="1400" spc="-37" dirty="0">
                <a:solidFill>
                  <a:srgbClr val="006FC0"/>
                </a:solidFill>
                <a:latin typeface="Verdana"/>
                <a:cs typeface="Verdana"/>
              </a:rPr>
              <a:t>Information</a:t>
            </a:r>
            <a:r>
              <a:rPr sz="1400" spc="-92" dirty="0">
                <a:solidFill>
                  <a:srgbClr val="006FC0"/>
                </a:solidFill>
                <a:latin typeface="Verdana"/>
                <a:cs typeface="Verdana"/>
              </a:rPr>
              <a:t> </a:t>
            </a:r>
            <a:r>
              <a:rPr sz="1400" spc="-34" dirty="0">
                <a:solidFill>
                  <a:srgbClr val="006FC0"/>
                </a:solidFill>
                <a:latin typeface="Verdana"/>
                <a:cs typeface="Verdana"/>
              </a:rPr>
              <a:t>Support</a:t>
            </a:r>
            <a:endParaRPr sz="1400" dirty="0">
              <a:latin typeface="Verdana"/>
              <a:cs typeface="Verdana"/>
            </a:endParaRPr>
          </a:p>
          <a:p>
            <a:pPr marL="8659" algn="ctr">
              <a:spcBef>
                <a:spcPts val="164"/>
              </a:spcBef>
            </a:pPr>
            <a:r>
              <a:rPr sz="1100" spc="-34" dirty="0">
                <a:latin typeface="Verdana"/>
                <a:cs typeface="Verdana"/>
              </a:rPr>
              <a:t>Three</a:t>
            </a:r>
            <a:r>
              <a:rPr sz="1100" spc="-61" dirty="0">
                <a:latin typeface="Verdana"/>
                <a:cs typeface="Verdana"/>
              </a:rPr>
              <a:t> </a:t>
            </a:r>
            <a:r>
              <a:rPr sz="1100" spc="-20" dirty="0">
                <a:latin typeface="Verdana"/>
                <a:cs typeface="Verdana"/>
              </a:rPr>
              <a:t>information</a:t>
            </a:r>
            <a:r>
              <a:rPr sz="1100" spc="-58" dirty="0">
                <a:latin typeface="Verdana"/>
                <a:cs typeface="Verdana"/>
              </a:rPr>
              <a:t> </a:t>
            </a:r>
            <a:r>
              <a:rPr sz="1100" spc="-24" dirty="0">
                <a:latin typeface="Verdana"/>
                <a:cs typeface="Verdana"/>
              </a:rPr>
              <a:t>types</a:t>
            </a:r>
            <a:r>
              <a:rPr sz="1100" spc="-55" dirty="0">
                <a:latin typeface="Verdana"/>
                <a:cs typeface="Verdana"/>
              </a:rPr>
              <a:t> </a:t>
            </a:r>
            <a:r>
              <a:rPr sz="1100" dirty="0">
                <a:latin typeface="Verdana"/>
                <a:cs typeface="Verdana"/>
              </a:rPr>
              <a:t>are</a:t>
            </a:r>
            <a:r>
              <a:rPr sz="1100" spc="-55" dirty="0">
                <a:latin typeface="Verdana"/>
                <a:cs typeface="Verdana"/>
              </a:rPr>
              <a:t> </a:t>
            </a:r>
            <a:r>
              <a:rPr sz="1100" spc="31" dirty="0">
                <a:latin typeface="Verdana"/>
                <a:cs typeface="Verdana"/>
              </a:rPr>
              <a:t>needed</a:t>
            </a:r>
            <a:r>
              <a:rPr sz="1100" spc="-58" dirty="0">
                <a:latin typeface="Verdana"/>
                <a:cs typeface="Verdana"/>
              </a:rPr>
              <a:t> </a:t>
            </a:r>
            <a:r>
              <a:rPr sz="1100" spc="-3" dirty="0">
                <a:latin typeface="Verdana"/>
                <a:cs typeface="Verdana"/>
              </a:rPr>
              <a:t>to</a:t>
            </a:r>
            <a:r>
              <a:rPr sz="1100" spc="-58" dirty="0">
                <a:latin typeface="Verdana"/>
                <a:cs typeface="Verdana"/>
              </a:rPr>
              <a:t> </a:t>
            </a:r>
            <a:r>
              <a:rPr sz="1100" spc="-20" dirty="0">
                <a:latin typeface="Verdana"/>
                <a:cs typeface="Verdana"/>
              </a:rPr>
              <a:t>support</a:t>
            </a:r>
            <a:r>
              <a:rPr sz="1100" spc="-58" dirty="0">
                <a:latin typeface="Verdana"/>
                <a:cs typeface="Verdana"/>
              </a:rPr>
              <a:t> </a:t>
            </a:r>
            <a:r>
              <a:rPr sz="1100" spc="14" dirty="0">
                <a:latin typeface="Verdana"/>
                <a:cs typeface="Verdana"/>
              </a:rPr>
              <a:t>adaptive</a:t>
            </a:r>
            <a:r>
              <a:rPr sz="1100" spc="-55" dirty="0">
                <a:latin typeface="Verdana"/>
                <a:cs typeface="Verdana"/>
              </a:rPr>
              <a:t> </a:t>
            </a:r>
            <a:r>
              <a:rPr sz="1100" spc="7" dirty="0">
                <a:latin typeface="Verdana"/>
                <a:cs typeface="Verdana"/>
              </a:rPr>
              <a:t>management</a:t>
            </a:r>
            <a:r>
              <a:rPr sz="1100" spc="-58" dirty="0">
                <a:latin typeface="Verdana"/>
                <a:cs typeface="Verdana"/>
              </a:rPr>
              <a:t> </a:t>
            </a:r>
            <a:r>
              <a:rPr sz="1100" spc="27" dirty="0">
                <a:latin typeface="Verdana"/>
                <a:cs typeface="Verdana"/>
              </a:rPr>
              <a:t>and</a:t>
            </a:r>
            <a:r>
              <a:rPr lang="en-US" sz="1100" spc="27" dirty="0">
                <a:latin typeface="Verdana"/>
                <a:cs typeface="Verdana"/>
              </a:rPr>
              <a:t> </a:t>
            </a:r>
            <a:r>
              <a:rPr sz="1100" spc="3" dirty="0">
                <a:latin typeface="Verdana"/>
                <a:cs typeface="Verdana"/>
              </a:rPr>
              <a:t>communication</a:t>
            </a:r>
            <a:r>
              <a:rPr sz="1100" spc="-112" dirty="0">
                <a:latin typeface="Verdana"/>
                <a:cs typeface="Verdana"/>
              </a:rPr>
              <a:t> </a:t>
            </a:r>
            <a:r>
              <a:rPr sz="1100" spc="-14" dirty="0">
                <a:latin typeface="Verdana"/>
                <a:cs typeface="Verdana"/>
              </a:rPr>
              <a:t>needs.</a:t>
            </a:r>
            <a:endParaRPr sz="1100" dirty="0">
              <a:latin typeface="Verdana"/>
              <a:cs typeface="Verdana"/>
            </a:endParaRPr>
          </a:p>
          <a:p>
            <a:pPr marL="8659" marR="3464">
              <a:lnSpc>
                <a:spcPct val="127299"/>
              </a:lnSpc>
              <a:spcBef>
                <a:spcPts val="556"/>
              </a:spcBef>
            </a:pPr>
            <a:r>
              <a:rPr sz="1100" u="sng" spc="-20" dirty="0">
                <a:latin typeface="Verdana"/>
                <a:cs typeface="Verdana"/>
              </a:rPr>
              <a:t>Influencing</a:t>
            </a:r>
            <a:r>
              <a:rPr sz="1100" u="sng" spc="-58" dirty="0">
                <a:latin typeface="Verdana"/>
                <a:cs typeface="Verdana"/>
              </a:rPr>
              <a:t> </a:t>
            </a:r>
            <a:r>
              <a:rPr sz="1100" u="sng" spc="-20" dirty="0">
                <a:latin typeface="Verdana"/>
                <a:cs typeface="Verdana"/>
              </a:rPr>
              <a:t>Factors</a:t>
            </a:r>
            <a:r>
              <a:rPr sz="1100" u="sng" spc="-51" dirty="0">
                <a:latin typeface="Verdana"/>
                <a:cs typeface="Verdana"/>
              </a:rPr>
              <a:t> </a:t>
            </a:r>
            <a:r>
              <a:rPr sz="1100" spc="-102" dirty="0">
                <a:latin typeface="Verdana"/>
                <a:cs typeface="Verdana"/>
              </a:rPr>
              <a:t>–</a:t>
            </a:r>
            <a:r>
              <a:rPr sz="1100" spc="-58" dirty="0">
                <a:latin typeface="Verdana"/>
                <a:cs typeface="Verdana"/>
              </a:rPr>
              <a:t> </a:t>
            </a:r>
            <a:r>
              <a:rPr sz="1100" spc="-7" dirty="0">
                <a:latin typeface="Verdana"/>
                <a:cs typeface="Verdana"/>
              </a:rPr>
              <a:t>What</a:t>
            </a:r>
            <a:r>
              <a:rPr sz="1100" spc="-58" dirty="0">
                <a:latin typeface="Verdana"/>
                <a:cs typeface="Verdana"/>
              </a:rPr>
              <a:t> KEY</a:t>
            </a:r>
            <a:r>
              <a:rPr sz="1100" spc="-61" dirty="0">
                <a:latin typeface="Verdana"/>
                <a:cs typeface="Verdana"/>
              </a:rPr>
              <a:t> </a:t>
            </a:r>
            <a:r>
              <a:rPr sz="1100" spc="-10" dirty="0">
                <a:latin typeface="Verdana"/>
                <a:cs typeface="Verdana"/>
              </a:rPr>
              <a:t>influencing</a:t>
            </a:r>
            <a:r>
              <a:rPr sz="1100" spc="-58" dirty="0">
                <a:latin typeface="Verdana"/>
                <a:cs typeface="Verdana"/>
              </a:rPr>
              <a:t> </a:t>
            </a:r>
            <a:r>
              <a:rPr sz="1100" spc="-14" dirty="0">
                <a:latin typeface="Verdana"/>
                <a:cs typeface="Verdana"/>
              </a:rPr>
              <a:t>factors</a:t>
            </a:r>
            <a:r>
              <a:rPr sz="1100" spc="-55" dirty="0">
                <a:latin typeface="Verdana"/>
                <a:cs typeface="Verdana"/>
              </a:rPr>
              <a:t> </a:t>
            </a:r>
            <a:r>
              <a:rPr sz="1100" dirty="0">
                <a:latin typeface="Verdana"/>
                <a:cs typeface="Verdana"/>
              </a:rPr>
              <a:t>are</a:t>
            </a:r>
            <a:r>
              <a:rPr sz="1100" spc="-55" dirty="0">
                <a:latin typeface="Verdana"/>
                <a:cs typeface="Verdana"/>
              </a:rPr>
              <a:t> </a:t>
            </a:r>
            <a:r>
              <a:rPr sz="1100" spc="3" dirty="0">
                <a:latin typeface="Verdana"/>
                <a:cs typeface="Verdana"/>
              </a:rPr>
              <a:t>impacting</a:t>
            </a:r>
            <a:r>
              <a:rPr sz="1100" spc="-51" dirty="0">
                <a:latin typeface="Verdana"/>
                <a:cs typeface="Verdana"/>
              </a:rPr>
              <a:t> </a:t>
            </a:r>
            <a:r>
              <a:rPr sz="1100" spc="-7" dirty="0">
                <a:latin typeface="Verdana"/>
                <a:cs typeface="Verdana"/>
              </a:rPr>
              <a:t>the</a:t>
            </a:r>
            <a:r>
              <a:rPr sz="1100" spc="-65" dirty="0">
                <a:latin typeface="Verdana"/>
                <a:cs typeface="Verdana"/>
              </a:rPr>
              <a:t> </a:t>
            </a:r>
            <a:r>
              <a:rPr sz="1100" spc="7" dirty="0">
                <a:latin typeface="Verdana"/>
                <a:cs typeface="Verdana"/>
              </a:rPr>
              <a:t>achievement</a:t>
            </a:r>
            <a:r>
              <a:rPr sz="1100" spc="-58" dirty="0">
                <a:latin typeface="Verdana"/>
                <a:cs typeface="Verdana"/>
              </a:rPr>
              <a:t> </a:t>
            </a:r>
            <a:r>
              <a:rPr sz="1100" spc="3" dirty="0">
                <a:latin typeface="Verdana"/>
                <a:cs typeface="Verdana"/>
              </a:rPr>
              <a:t>of</a:t>
            </a:r>
            <a:r>
              <a:rPr sz="1100" spc="-55" dirty="0">
                <a:latin typeface="Verdana"/>
                <a:cs typeface="Verdana"/>
              </a:rPr>
              <a:t> </a:t>
            </a:r>
            <a:r>
              <a:rPr sz="1100" spc="20" dirty="0">
                <a:latin typeface="Verdana"/>
                <a:cs typeface="Verdana"/>
              </a:rPr>
              <a:t>an  </a:t>
            </a:r>
            <a:r>
              <a:rPr sz="1100" spc="17" dirty="0">
                <a:latin typeface="Verdana"/>
                <a:cs typeface="Verdana"/>
              </a:rPr>
              <a:t>outcome?</a:t>
            </a:r>
            <a:endParaRPr sz="1100" dirty="0">
              <a:latin typeface="Verdana"/>
              <a:cs typeface="Verdana"/>
            </a:endParaRPr>
          </a:p>
          <a:p>
            <a:pPr marL="8659" marR="22079">
              <a:lnSpc>
                <a:spcPct val="127200"/>
              </a:lnSpc>
              <a:spcBef>
                <a:spcPts val="7"/>
              </a:spcBef>
            </a:pPr>
            <a:r>
              <a:rPr sz="1100" u="sng" spc="-20" dirty="0">
                <a:latin typeface="Verdana"/>
                <a:cs typeface="Verdana"/>
              </a:rPr>
              <a:t>Outputs</a:t>
            </a:r>
            <a:r>
              <a:rPr sz="1100" u="sng" spc="-55" dirty="0">
                <a:latin typeface="Verdana"/>
                <a:cs typeface="Verdana"/>
              </a:rPr>
              <a:t> </a:t>
            </a:r>
            <a:r>
              <a:rPr sz="1100" spc="-102" dirty="0">
                <a:latin typeface="Verdana"/>
                <a:cs typeface="Verdana"/>
              </a:rPr>
              <a:t>–</a:t>
            </a:r>
            <a:r>
              <a:rPr sz="1100" spc="-48" dirty="0">
                <a:latin typeface="Verdana"/>
                <a:cs typeface="Verdana"/>
              </a:rPr>
              <a:t> </a:t>
            </a:r>
            <a:r>
              <a:rPr sz="1100" spc="-10" dirty="0">
                <a:latin typeface="Verdana"/>
                <a:cs typeface="Verdana"/>
              </a:rPr>
              <a:t>Are</a:t>
            </a:r>
            <a:r>
              <a:rPr sz="1100" spc="-55" dirty="0">
                <a:latin typeface="Verdana"/>
                <a:cs typeface="Verdana"/>
              </a:rPr>
              <a:t> </a:t>
            </a:r>
            <a:r>
              <a:rPr sz="1100" spc="20" dirty="0">
                <a:latin typeface="Verdana"/>
                <a:cs typeface="Verdana"/>
              </a:rPr>
              <a:t>we</a:t>
            </a:r>
            <a:r>
              <a:rPr sz="1100" spc="-55" dirty="0">
                <a:latin typeface="Verdana"/>
                <a:cs typeface="Verdana"/>
              </a:rPr>
              <a:t> </a:t>
            </a:r>
            <a:r>
              <a:rPr sz="1100" spc="10" dirty="0">
                <a:latin typeface="Verdana"/>
                <a:cs typeface="Verdana"/>
              </a:rPr>
              <a:t>doing</a:t>
            </a:r>
            <a:r>
              <a:rPr sz="1100" spc="-58" dirty="0">
                <a:latin typeface="Verdana"/>
                <a:cs typeface="Verdana"/>
              </a:rPr>
              <a:t> </a:t>
            </a:r>
            <a:r>
              <a:rPr sz="1100" dirty="0">
                <a:latin typeface="Verdana"/>
                <a:cs typeface="Verdana"/>
              </a:rPr>
              <a:t>what</a:t>
            </a:r>
            <a:r>
              <a:rPr sz="1100" spc="-58" dirty="0">
                <a:latin typeface="Verdana"/>
                <a:cs typeface="Verdana"/>
              </a:rPr>
              <a:t> </a:t>
            </a:r>
            <a:r>
              <a:rPr sz="1100" spc="20" dirty="0">
                <a:latin typeface="Verdana"/>
                <a:cs typeface="Verdana"/>
              </a:rPr>
              <a:t>we</a:t>
            </a:r>
            <a:r>
              <a:rPr sz="1100" spc="-55" dirty="0">
                <a:latin typeface="Verdana"/>
                <a:cs typeface="Verdana"/>
              </a:rPr>
              <a:t> </a:t>
            </a:r>
            <a:r>
              <a:rPr sz="1100" spc="-14" dirty="0">
                <a:latin typeface="Verdana"/>
                <a:cs typeface="Verdana"/>
              </a:rPr>
              <a:t>said</a:t>
            </a:r>
            <a:r>
              <a:rPr sz="1100" spc="-58" dirty="0">
                <a:latin typeface="Verdana"/>
                <a:cs typeface="Verdana"/>
              </a:rPr>
              <a:t> </a:t>
            </a:r>
            <a:r>
              <a:rPr sz="1100" spc="20" dirty="0">
                <a:latin typeface="Verdana"/>
                <a:cs typeface="Verdana"/>
              </a:rPr>
              <a:t>we</a:t>
            </a:r>
            <a:r>
              <a:rPr sz="1100" spc="-55" dirty="0">
                <a:latin typeface="Verdana"/>
                <a:cs typeface="Verdana"/>
              </a:rPr>
              <a:t> </a:t>
            </a:r>
            <a:r>
              <a:rPr sz="1100" dirty="0">
                <a:latin typeface="Verdana"/>
                <a:cs typeface="Verdana"/>
              </a:rPr>
              <a:t>would</a:t>
            </a:r>
            <a:r>
              <a:rPr sz="1100" spc="-58" dirty="0">
                <a:latin typeface="Verdana"/>
                <a:cs typeface="Verdana"/>
              </a:rPr>
              <a:t> </a:t>
            </a:r>
            <a:r>
              <a:rPr sz="1100" spc="41" dirty="0">
                <a:latin typeface="Verdana"/>
                <a:cs typeface="Verdana"/>
              </a:rPr>
              <a:t>do</a:t>
            </a:r>
            <a:r>
              <a:rPr sz="1100" spc="-58" dirty="0">
                <a:latin typeface="Verdana"/>
                <a:cs typeface="Verdana"/>
              </a:rPr>
              <a:t> </a:t>
            </a:r>
            <a:r>
              <a:rPr sz="1100" spc="-34" dirty="0">
                <a:latin typeface="Verdana"/>
                <a:cs typeface="Verdana"/>
              </a:rPr>
              <a:t>in</a:t>
            </a:r>
            <a:r>
              <a:rPr sz="1100" spc="-58" dirty="0">
                <a:latin typeface="Verdana"/>
                <a:cs typeface="Verdana"/>
              </a:rPr>
              <a:t> </a:t>
            </a:r>
            <a:r>
              <a:rPr sz="1100" spc="-31" dirty="0">
                <a:latin typeface="Verdana"/>
                <a:cs typeface="Verdana"/>
              </a:rPr>
              <a:t>our</a:t>
            </a:r>
            <a:r>
              <a:rPr sz="1100" spc="-55" dirty="0">
                <a:latin typeface="Verdana"/>
                <a:cs typeface="Verdana"/>
              </a:rPr>
              <a:t> </a:t>
            </a:r>
            <a:r>
              <a:rPr sz="1100" spc="-31" dirty="0">
                <a:latin typeface="Verdana"/>
                <a:cs typeface="Verdana"/>
              </a:rPr>
              <a:t>work</a:t>
            </a:r>
            <a:r>
              <a:rPr sz="1100" spc="-58" dirty="0">
                <a:latin typeface="Verdana"/>
                <a:cs typeface="Verdana"/>
              </a:rPr>
              <a:t> </a:t>
            </a:r>
            <a:r>
              <a:rPr sz="1100" spc="-17" dirty="0">
                <a:latin typeface="Verdana"/>
                <a:cs typeface="Verdana"/>
              </a:rPr>
              <a:t>plans</a:t>
            </a:r>
            <a:r>
              <a:rPr sz="1100" spc="-55" dirty="0">
                <a:latin typeface="Verdana"/>
                <a:cs typeface="Verdana"/>
              </a:rPr>
              <a:t> </a:t>
            </a:r>
            <a:r>
              <a:rPr sz="1100" spc="27" dirty="0">
                <a:latin typeface="Verdana"/>
                <a:cs typeface="Verdana"/>
              </a:rPr>
              <a:t>and</a:t>
            </a:r>
            <a:r>
              <a:rPr sz="1100" spc="-44" dirty="0">
                <a:latin typeface="Verdana"/>
                <a:cs typeface="Verdana"/>
              </a:rPr>
              <a:t> </a:t>
            </a:r>
            <a:r>
              <a:rPr sz="1100" spc="10" dirty="0">
                <a:latin typeface="Verdana"/>
                <a:cs typeface="Verdana"/>
              </a:rPr>
              <a:t>management  </a:t>
            </a:r>
            <a:r>
              <a:rPr sz="1100" spc="-20" dirty="0">
                <a:latin typeface="Verdana"/>
                <a:cs typeface="Verdana"/>
              </a:rPr>
              <a:t>strategies?</a:t>
            </a:r>
            <a:endParaRPr sz="1100" dirty="0">
              <a:latin typeface="Verdana"/>
              <a:cs typeface="Verdana"/>
            </a:endParaRPr>
          </a:p>
          <a:p>
            <a:pPr marL="8659">
              <a:spcBef>
                <a:spcPts val="252"/>
              </a:spcBef>
            </a:pPr>
            <a:r>
              <a:rPr sz="1100" u="sng" spc="-3" dirty="0">
                <a:latin typeface="Verdana"/>
                <a:cs typeface="Verdana"/>
              </a:rPr>
              <a:t>Performance</a:t>
            </a:r>
            <a:r>
              <a:rPr sz="1100" u="sng" spc="-55" dirty="0">
                <a:latin typeface="Verdana"/>
                <a:cs typeface="Verdana"/>
              </a:rPr>
              <a:t> </a:t>
            </a:r>
            <a:r>
              <a:rPr sz="1100" spc="-102" dirty="0">
                <a:latin typeface="Verdana"/>
                <a:cs typeface="Verdana"/>
              </a:rPr>
              <a:t>–</a:t>
            </a:r>
            <a:r>
              <a:rPr sz="1100" spc="-48" dirty="0">
                <a:latin typeface="Verdana"/>
                <a:cs typeface="Verdana"/>
              </a:rPr>
              <a:t> </a:t>
            </a:r>
            <a:r>
              <a:rPr sz="1100" spc="-10" dirty="0">
                <a:latin typeface="Verdana"/>
                <a:cs typeface="Verdana"/>
              </a:rPr>
              <a:t>Are</a:t>
            </a:r>
            <a:r>
              <a:rPr sz="1100" spc="-55" dirty="0">
                <a:latin typeface="Verdana"/>
                <a:cs typeface="Verdana"/>
              </a:rPr>
              <a:t> </a:t>
            </a:r>
            <a:r>
              <a:rPr sz="1100" spc="20" dirty="0">
                <a:latin typeface="Verdana"/>
                <a:cs typeface="Verdana"/>
              </a:rPr>
              <a:t>we</a:t>
            </a:r>
            <a:r>
              <a:rPr sz="1100" spc="-55" dirty="0">
                <a:latin typeface="Verdana"/>
                <a:cs typeface="Verdana"/>
              </a:rPr>
              <a:t> </a:t>
            </a:r>
            <a:r>
              <a:rPr sz="1100" spc="3" dirty="0">
                <a:latin typeface="Verdana"/>
                <a:cs typeface="Verdana"/>
              </a:rPr>
              <a:t>achieving</a:t>
            </a:r>
            <a:r>
              <a:rPr sz="1100" spc="-58" dirty="0">
                <a:latin typeface="Verdana"/>
                <a:cs typeface="Verdana"/>
              </a:rPr>
              <a:t> </a:t>
            </a:r>
            <a:r>
              <a:rPr sz="1100" spc="-10" dirty="0">
                <a:latin typeface="Verdana"/>
                <a:cs typeface="Verdana"/>
              </a:rPr>
              <a:t>the</a:t>
            </a:r>
            <a:r>
              <a:rPr sz="1100" spc="-55" dirty="0">
                <a:latin typeface="Verdana"/>
                <a:cs typeface="Verdana"/>
              </a:rPr>
              <a:t> </a:t>
            </a:r>
            <a:r>
              <a:rPr sz="1100" spc="17" dirty="0">
                <a:latin typeface="Verdana"/>
                <a:cs typeface="Verdana"/>
              </a:rPr>
              <a:t>outcome?</a:t>
            </a:r>
            <a:endParaRPr sz="1100" dirty="0">
              <a:latin typeface="Verdana"/>
              <a:cs typeface="Verdana"/>
            </a:endParaRPr>
          </a:p>
        </p:txBody>
      </p:sp>
      <p:sp>
        <p:nvSpPr>
          <p:cNvPr id="4" name="object 4"/>
          <p:cNvSpPr/>
          <p:nvPr/>
        </p:nvSpPr>
        <p:spPr>
          <a:xfrm>
            <a:off x="1676401" y="1219200"/>
            <a:ext cx="5867400" cy="3555422"/>
          </a:xfrm>
          <a:prstGeom prst="rect">
            <a:avLst/>
          </a:prstGeom>
          <a:blipFill>
            <a:blip r:embed="rId2" cstate="print"/>
            <a:stretch>
              <a:fillRect/>
            </a:stretch>
          </a:blipFill>
        </p:spPr>
        <p:txBody>
          <a:bodyPr wrap="square" lIns="0" tIns="0" rIns="0" bIns="0" rtlCol="0"/>
          <a:lstStyle/>
          <a:p>
            <a:endParaRPr sz="1227"/>
          </a:p>
        </p:txBody>
      </p:sp>
      <p:sp>
        <p:nvSpPr>
          <p:cNvPr id="5" name="Oval 4"/>
          <p:cNvSpPr/>
          <p:nvPr/>
        </p:nvSpPr>
        <p:spPr>
          <a:xfrm>
            <a:off x="1447800" y="3205705"/>
            <a:ext cx="2057400" cy="1778069"/>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5002" y="3202917"/>
            <a:ext cx="2057400" cy="1778069"/>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209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4">
            <a:extLst>
              <a:ext uri="{FF2B5EF4-FFF2-40B4-BE49-F238E27FC236}">
                <a16:creationId xmlns:a16="http://schemas.microsoft.com/office/drawing/2014/main" id="{91162AB1-9606-4584-A787-199163F767B9}"/>
              </a:ext>
            </a:extLst>
          </p:cNvPr>
          <p:cNvSpPr txBox="1">
            <a:spLocks noChangeArrowheads="1"/>
          </p:cNvSpPr>
          <p:nvPr/>
        </p:nvSpPr>
        <p:spPr bwMode="auto">
          <a:xfrm>
            <a:off x="1676400" y="159784"/>
            <a:ext cx="5791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Calibri"/>
                <a:ea typeface="+mn-ea"/>
                <a:cs typeface="+mn-cs"/>
              </a:rPr>
              <a:t>Citizen Stewardship Indicator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a:ea typeface="+mn-ea"/>
                <a:cs typeface="+mn-cs"/>
              </a:rPr>
              <a:t>Survey Content</a:t>
            </a:r>
          </a:p>
        </p:txBody>
      </p:sp>
      <p:sp>
        <p:nvSpPr>
          <p:cNvPr id="8" name="object 4">
            <a:extLst>
              <a:ext uri="{FF2B5EF4-FFF2-40B4-BE49-F238E27FC236}">
                <a16:creationId xmlns:a16="http://schemas.microsoft.com/office/drawing/2014/main" id="{FB32CA45-62BB-47CD-8475-D19DBC5DA54C}"/>
              </a:ext>
            </a:extLst>
          </p:cNvPr>
          <p:cNvSpPr/>
          <p:nvPr/>
        </p:nvSpPr>
        <p:spPr>
          <a:xfrm>
            <a:off x="1143000" y="1828800"/>
            <a:ext cx="1676401" cy="1345622"/>
          </a:xfrm>
          <a:prstGeom prst="rect">
            <a:avLst/>
          </a:prstGeom>
          <a:blipFill>
            <a:blip r:embed="rId2" cstate="print"/>
            <a:stretch>
              <a:fillRect l="-250000" t="-164222" b="1"/>
            </a:stretch>
          </a:blipFill>
        </p:spPr>
        <p:txBody>
          <a:bodyPr wrap="square" lIns="0" tIns="0" rIns="0" bIns="0" rtlCol="0"/>
          <a:lstStyle/>
          <a:p>
            <a:endParaRPr sz="1227"/>
          </a:p>
        </p:txBody>
      </p:sp>
      <p:sp>
        <p:nvSpPr>
          <p:cNvPr id="9" name="object 4">
            <a:extLst>
              <a:ext uri="{FF2B5EF4-FFF2-40B4-BE49-F238E27FC236}">
                <a16:creationId xmlns:a16="http://schemas.microsoft.com/office/drawing/2014/main" id="{5EAD675A-568C-4099-983C-685CE2E8EE88}"/>
              </a:ext>
            </a:extLst>
          </p:cNvPr>
          <p:cNvSpPr/>
          <p:nvPr/>
        </p:nvSpPr>
        <p:spPr>
          <a:xfrm>
            <a:off x="1143000" y="3950886"/>
            <a:ext cx="1752599" cy="1345622"/>
          </a:xfrm>
          <a:prstGeom prst="rect">
            <a:avLst/>
          </a:prstGeom>
          <a:blipFill>
            <a:blip r:embed="rId2" cstate="print"/>
            <a:stretch>
              <a:fillRect l="4347" t="-164222" r="-239130" b="1"/>
            </a:stretch>
          </a:blipFill>
        </p:spPr>
        <p:txBody>
          <a:bodyPr wrap="square" lIns="0" tIns="0" rIns="0" bIns="0" rtlCol="0"/>
          <a:lstStyle/>
          <a:p>
            <a:endParaRPr sz="1227"/>
          </a:p>
        </p:txBody>
      </p:sp>
      <p:sp>
        <p:nvSpPr>
          <p:cNvPr id="10" name="TextBox 9">
            <a:extLst>
              <a:ext uri="{FF2B5EF4-FFF2-40B4-BE49-F238E27FC236}">
                <a16:creationId xmlns:a16="http://schemas.microsoft.com/office/drawing/2014/main" id="{AFF8CF11-7061-4475-9A05-B269B967626E}"/>
              </a:ext>
            </a:extLst>
          </p:cNvPr>
          <p:cNvSpPr txBox="1"/>
          <p:nvPr/>
        </p:nvSpPr>
        <p:spPr>
          <a:xfrm>
            <a:off x="3200400" y="1916835"/>
            <a:ext cx="5257800" cy="116955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mn-lt"/>
              </a:rPr>
              <a:t>Stewardship Behaviors: Personal Actions</a:t>
            </a:r>
          </a:p>
          <a:p>
            <a:pPr marL="342900" indent="-342900">
              <a:spcBef>
                <a:spcPts val="600"/>
              </a:spcBef>
              <a:buFont typeface="Arial" panose="020B0604020202020204" pitchFamily="34" charset="0"/>
              <a:buChar char="•"/>
            </a:pPr>
            <a:r>
              <a:rPr lang="en-US" sz="2000" dirty="0">
                <a:latin typeface="+mn-lt"/>
              </a:rPr>
              <a:t>Volunteering: Collective Actions</a:t>
            </a:r>
          </a:p>
          <a:p>
            <a:pPr marL="342900" indent="-342900">
              <a:spcBef>
                <a:spcPts val="600"/>
              </a:spcBef>
              <a:buFont typeface="Arial" panose="020B0604020202020204" pitchFamily="34" charset="0"/>
              <a:buChar char="•"/>
            </a:pPr>
            <a:r>
              <a:rPr lang="en-US" sz="2000" dirty="0">
                <a:latin typeface="+mn-lt"/>
              </a:rPr>
              <a:t>Civic Engagement: Advocating</a:t>
            </a:r>
          </a:p>
        </p:txBody>
      </p:sp>
      <p:sp>
        <p:nvSpPr>
          <p:cNvPr id="11" name="TextBox 10">
            <a:extLst>
              <a:ext uri="{FF2B5EF4-FFF2-40B4-BE49-F238E27FC236}">
                <a16:creationId xmlns:a16="http://schemas.microsoft.com/office/drawing/2014/main" id="{32DD2946-3596-43F7-9731-280D3B3D279D}"/>
              </a:ext>
            </a:extLst>
          </p:cNvPr>
          <p:cNvSpPr txBox="1"/>
          <p:nvPr/>
        </p:nvSpPr>
        <p:spPr>
          <a:xfrm>
            <a:off x="3200400" y="4038600"/>
            <a:ext cx="5257800" cy="116955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mn-lt"/>
              </a:rPr>
              <a:t>Likelihood to Take Personal Actions</a:t>
            </a:r>
          </a:p>
          <a:p>
            <a:pPr marL="342900" indent="-342900">
              <a:spcBef>
                <a:spcPts val="600"/>
              </a:spcBef>
              <a:buFont typeface="Arial" panose="020B0604020202020204" pitchFamily="34" charset="0"/>
              <a:buChar char="•"/>
            </a:pPr>
            <a:r>
              <a:rPr lang="en-US" sz="2000" dirty="0">
                <a:latin typeface="+mn-lt"/>
              </a:rPr>
              <a:t>Likelihood to Volunteer and Advocate</a:t>
            </a:r>
          </a:p>
          <a:p>
            <a:pPr marL="342900" indent="-342900">
              <a:spcBef>
                <a:spcPts val="600"/>
              </a:spcBef>
              <a:buFont typeface="Arial" panose="020B0604020202020204" pitchFamily="34" charset="0"/>
              <a:buChar char="•"/>
            </a:pPr>
            <a:r>
              <a:rPr lang="en-US" sz="2000" dirty="0">
                <a:latin typeface="+mn-lt"/>
              </a:rPr>
              <a:t>Individual Engagement: Motivating Attitudes</a:t>
            </a:r>
          </a:p>
        </p:txBody>
      </p:sp>
    </p:spTree>
    <p:extLst>
      <p:ext uri="{BB962C8B-B14F-4D97-AF65-F5344CB8AC3E}">
        <p14:creationId xmlns:p14="http://schemas.microsoft.com/office/powerpoint/2010/main" val="1295832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4747279"/>
              </p:ext>
            </p:extLst>
          </p:nvPr>
        </p:nvGraphicFramePr>
        <p:xfrm>
          <a:off x="3255818" y="1097554"/>
          <a:ext cx="4991100" cy="4267427"/>
        </p:xfrm>
        <a:graphic>
          <a:graphicData uri="http://schemas.openxmlformats.org/drawingml/2006/table">
            <a:tbl>
              <a:tblPr firstRow="1" firstCol="1" bandRow="1">
                <a:tableStyleId>{5C22544A-7EE6-4342-B048-85BDC9FD1C3A}</a:tableStyleId>
              </a:tblPr>
              <a:tblGrid>
                <a:gridCol w="2482670">
                  <a:extLst>
                    <a:ext uri="{9D8B030D-6E8A-4147-A177-3AD203B41FA5}">
                      <a16:colId xmlns:a16="http://schemas.microsoft.com/office/drawing/2014/main" val="20000"/>
                    </a:ext>
                  </a:extLst>
                </a:gridCol>
                <a:gridCol w="2508430">
                  <a:extLst>
                    <a:ext uri="{9D8B030D-6E8A-4147-A177-3AD203B41FA5}">
                      <a16:colId xmlns:a16="http://schemas.microsoft.com/office/drawing/2014/main" val="20001"/>
                    </a:ext>
                  </a:extLst>
                </a:gridCol>
              </a:tblGrid>
              <a:tr h="647479">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2017 Baseline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85821">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All states statistically significant</a:t>
                      </a:r>
                    </a:p>
                    <a:p>
                      <a:pPr marL="0" marR="0" algn="ctr">
                        <a:lnSpc>
                          <a:spcPct val="107000"/>
                        </a:lnSpc>
                        <a:spcBef>
                          <a:spcPts val="0"/>
                        </a:spcBef>
                        <a:spcAft>
                          <a:spcPts val="0"/>
                        </a:spcAft>
                      </a:pPr>
                      <a:r>
                        <a:rPr lang="en-US" sz="1800" dirty="0">
                          <a:effectLst/>
                        </a:rPr>
                        <a:t>N=5,212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6407">
                <a:tc>
                  <a:txBody>
                    <a:bodyPr/>
                    <a:lstStyle/>
                    <a:p>
                      <a:pPr marL="0" marR="0" algn="ctr">
                        <a:lnSpc>
                          <a:spcPct val="107000"/>
                        </a:lnSpc>
                        <a:spcBef>
                          <a:spcPts val="0"/>
                        </a:spcBef>
                        <a:spcAft>
                          <a:spcPts val="0"/>
                        </a:spcAft>
                      </a:pPr>
                      <a:r>
                        <a:rPr lang="en-US" sz="2400" dirty="0">
                          <a:effectLst/>
                        </a:rPr>
                        <a:t>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1,001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4481194"/>
                  </a:ext>
                </a:extLst>
              </a:tr>
              <a:tr h="316407">
                <a:tc>
                  <a:txBody>
                    <a:bodyPr/>
                    <a:lstStyle/>
                    <a:p>
                      <a:pPr marL="0" marR="0" algn="ctr">
                        <a:lnSpc>
                          <a:spcPct val="107000"/>
                        </a:lnSpc>
                        <a:spcBef>
                          <a:spcPts val="0"/>
                        </a:spcBef>
                        <a:spcAft>
                          <a:spcPts val="0"/>
                        </a:spcAft>
                      </a:pPr>
                      <a:r>
                        <a:rPr lang="en-US" sz="2400" dirty="0">
                          <a:effectLst/>
                        </a:rPr>
                        <a:t>MD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1,005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6407">
                <a:tc>
                  <a:txBody>
                    <a:bodyPr/>
                    <a:lstStyle/>
                    <a:p>
                      <a:pPr marL="0" marR="0" algn="ctr">
                        <a:lnSpc>
                          <a:spcPct val="107000"/>
                        </a:lnSpc>
                        <a:spcBef>
                          <a:spcPts val="0"/>
                        </a:spcBef>
                        <a:spcAft>
                          <a:spcPts val="0"/>
                        </a:spcAft>
                      </a:pPr>
                      <a:r>
                        <a:rPr lang="en-US" sz="2400">
                          <a:effectLst/>
                        </a:rPr>
                        <a:t>PA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1,003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220679"/>
                  </a:ext>
                </a:extLst>
              </a:tr>
              <a:tr h="316407">
                <a:tc>
                  <a:txBody>
                    <a:bodyPr/>
                    <a:lstStyle/>
                    <a:p>
                      <a:pPr marL="0" marR="0" algn="ctr">
                        <a:lnSpc>
                          <a:spcPct val="107000"/>
                        </a:lnSpc>
                        <a:spcBef>
                          <a:spcPts val="0"/>
                        </a:spcBef>
                        <a:spcAft>
                          <a:spcPts val="0"/>
                        </a:spcAft>
                      </a:pPr>
                      <a:r>
                        <a:rPr lang="en-US" sz="2400">
                          <a:effectLst/>
                        </a:rPr>
                        <a:t>DC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801 (±3.5%)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6407">
                <a:tc>
                  <a:txBody>
                    <a:bodyPr/>
                    <a:lstStyle/>
                    <a:p>
                      <a:pPr marL="0" marR="0" algn="ctr">
                        <a:lnSpc>
                          <a:spcPct val="107000"/>
                        </a:lnSpc>
                        <a:spcBef>
                          <a:spcPts val="0"/>
                        </a:spcBef>
                        <a:spcAft>
                          <a:spcPts val="0"/>
                        </a:spcAft>
                      </a:pPr>
                      <a:r>
                        <a:rPr lang="en-US" sz="2400" dirty="0">
                          <a:effectLst/>
                        </a:rPr>
                        <a:t>WV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600 (±4.0%)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16407">
                <a:tc>
                  <a:txBody>
                    <a:bodyPr/>
                    <a:lstStyle/>
                    <a:p>
                      <a:pPr marL="0" marR="0" algn="ctr">
                        <a:lnSpc>
                          <a:spcPct val="107000"/>
                        </a:lnSpc>
                        <a:spcBef>
                          <a:spcPts val="0"/>
                        </a:spcBef>
                        <a:spcAft>
                          <a:spcPts val="0"/>
                        </a:spcAft>
                      </a:pPr>
                      <a:r>
                        <a:rPr lang="en-US" sz="2400">
                          <a:effectLst/>
                        </a:rPr>
                        <a:t>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400 (±4.9%)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16407">
                <a:tc>
                  <a:txBody>
                    <a:bodyPr/>
                    <a:lstStyle/>
                    <a:p>
                      <a:pPr marL="0" marR="0" algn="ctr">
                        <a:lnSpc>
                          <a:spcPct val="107000"/>
                        </a:lnSpc>
                        <a:spcBef>
                          <a:spcPts val="0"/>
                        </a:spcBef>
                        <a:spcAft>
                          <a:spcPts val="0"/>
                        </a:spcAft>
                      </a:pPr>
                      <a:r>
                        <a:rPr lang="en-US" sz="2400" dirty="0">
                          <a:effectLst/>
                        </a:rPr>
                        <a:t>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402 (±4.9%)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Text Box 44"/>
          <p:cNvSpPr txBox="1">
            <a:spLocks noChangeArrowheads="1"/>
          </p:cNvSpPr>
          <p:nvPr/>
        </p:nvSpPr>
        <p:spPr bwMode="auto">
          <a:xfrm>
            <a:off x="1676400" y="159784"/>
            <a:ext cx="5791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Calibri"/>
                <a:ea typeface="+mn-ea"/>
                <a:cs typeface="+mn-cs"/>
              </a:rPr>
              <a:t>Citizen Stewardship Indicator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a:ea typeface="+mn-ea"/>
                <a:cs typeface="+mn-cs"/>
              </a:rPr>
              <a:t>Sampling Methodology</a:t>
            </a:r>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2951018" cy="38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5410200"/>
            <a:ext cx="4191000" cy="1200329"/>
          </a:xfrm>
          <a:prstGeom prst="rect">
            <a:avLst/>
          </a:prstGeom>
          <a:solidFill>
            <a:srgbClr val="C1E7FF"/>
          </a:solidFill>
          <a:ln>
            <a:solidFill>
              <a:srgbClr val="0033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Fielded March – May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13-minute interview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Wireless and Landline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Spanish language interviewing</a:t>
            </a:r>
          </a:p>
        </p:txBody>
      </p:sp>
    </p:spTree>
    <p:extLst>
      <p:ext uri="{BB962C8B-B14F-4D97-AF65-F5344CB8AC3E}">
        <p14:creationId xmlns:p14="http://schemas.microsoft.com/office/powerpoint/2010/main" val="2035409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832034911"/>
              </p:ext>
            </p:extLst>
          </p:nvPr>
        </p:nvGraphicFramePr>
        <p:xfrm>
          <a:off x="215839" y="2514600"/>
          <a:ext cx="868680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24200" y="3083706"/>
            <a:ext cx="1752600" cy="461665"/>
          </a:xfrm>
          <a:prstGeom prst="rect">
            <a:avLst/>
          </a:prstGeom>
          <a:solidFill>
            <a:srgbClr val="CCFF99">
              <a:alpha val="8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sysClr val="windowText" lastClr="000000"/>
                </a:solidFill>
                <a:latin typeface="Calibri"/>
              </a:rPr>
              <a:t>86</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agree</a:t>
            </a:r>
          </a:p>
        </p:txBody>
      </p:sp>
      <p:sp>
        <p:nvSpPr>
          <p:cNvPr id="7" name="Title 1"/>
          <p:cNvSpPr>
            <a:spLocks noGrp="1"/>
          </p:cNvSpPr>
          <p:nvPr>
            <p:ph type="title"/>
          </p:nvPr>
        </p:nvSpPr>
        <p:spPr>
          <a:xfrm>
            <a:off x="444439" y="1308847"/>
            <a:ext cx="8229600" cy="1143000"/>
          </a:xfrm>
        </p:spPr>
        <p:txBody>
          <a:bodyPr>
            <a:normAutofit fontScale="90000"/>
          </a:bodyPr>
          <a:lstStyle/>
          <a:p>
            <a:pPr lvl="0">
              <a:spcBef>
                <a:spcPts val="0"/>
              </a:spcBef>
            </a:pPr>
            <a:r>
              <a:rPr lang="en-US" sz="2800" dirty="0">
                <a:solidFill>
                  <a:schemeClr val="tx1"/>
                </a:solidFill>
                <a:latin typeface="Arial Black" pitchFamily="34" charset="0"/>
                <a:ea typeface="+mn-ea"/>
                <a:cs typeface="+mn-cs"/>
              </a:rPr>
              <a:t> If people work together, water pollution around here can be fixed.</a:t>
            </a:r>
            <a:br>
              <a:rPr lang="en-US" sz="2800" dirty="0">
                <a:solidFill>
                  <a:schemeClr val="tx1"/>
                </a:solidFill>
                <a:latin typeface="Arial Black" pitchFamily="34" charset="0"/>
                <a:ea typeface="+mn-ea"/>
                <a:cs typeface="+mn-cs"/>
              </a:rPr>
            </a:br>
            <a:r>
              <a:rPr lang="en-US" sz="2000" i="1" dirty="0">
                <a:solidFill>
                  <a:schemeClr val="tx1"/>
                </a:solidFill>
                <a:latin typeface="Arial" panose="020B0604020202020204" pitchFamily="34" charset="0"/>
                <a:ea typeface="+mn-ea"/>
                <a:cs typeface="Arial" panose="020B0604020202020204" pitchFamily="34" charset="0"/>
              </a:rPr>
              <a:t>Level of Agreement</a:t>
            </a:r>
          </a:p>
        </p:txBody>
      </p:sp>
      <p:sp>
        <p:nvSpPr>
          <p:cNvPr id="9" name="Rectangle 8"/>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1817554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129563453"/>
              </p:ext>
            </p:extLst>
          </p:nvPr>
        </p:nvGraphicFramePr>
        <p:xfrm>
          <a:off x="215839" y="2514600"/>
          <a:ext cx="868680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3124200"/>
            <a:ext cx="1752600" cy="461665"/>
          </a:xfrm>
          <a:prstGeom prst="rect">
            <a:avLst/>
          </a:prstGeom>
          <a:solidFill>
            <a:srgbClr val="CCFF99">
              <a:alpha val="8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35% agree</a:t>
            </a:r>
          </a:p>
        </p:txBody>
      </p:sp>
      <p:sp>
        <p:nvSpPr>
          <p:cNvPr id="7" name="Title 1"/>
          <p:cNvSpPr>
            <a:spLocks noGrp="1"/>
          </p:cNvSpPr>
          <p:nvPr>
            <p:ph type="title"/>
          </p:nvPr>
        </p:nvSpPr>
        <p:spPr>
          <a:xfrm>
            <a:off x="444439" y="1308847"/>
            <a:ext cx="8229600" cy="1143000"/>
          </a:xfrm>
        </p:spPr>
        <p:txBody>
          <a:bodyPr>
            <a:normAutofit fontScale="90000"/>
          </a:bodyPr>
          <a:lstStyle/>
          <a:p>
            <a:pPr lvl="0">
              <a:spcBef>
                <a:spcPts val="0"/>
              </a:spcBef>
            </a:pPr>
            <a:r>
              <a:rPr lang="en-US" sz="2800" dirty="0">
                <a:solidFill>
                  <a:schemeClr val="tx1"/>
                </a:solidFill>
                <a:latin typeface="Arial Black" pitchFamily="34" charset="0"/>
                <a:ea typeface="+mn-ea"/>
                <a:cs typeface="+mn-cs"/>
              </a:rPr>
              <a:t>My actions contribute to water pollution </a:t>
            </a:r>
            <a:br>
              <a:rPr lang="en-US" sz="2800" dirty="0">
                <a:solidFill>
                  <a:schemeClr val="tx1"/>
                </a:solidFill>
                <a:latin typeface="Arial Black" pitchFamily="34" charset="0"/>
                <a:ea typeface="+mn-ea"/>
                <a:cs typeface="+mn-cs"/>
              </a:rPr>
            </a:br>
            <a:r>
              <a:rPr lang="en-US" sz="2800" dirty="0">
                <a:solidFill>
                  <a:schemeClr val="tx1"/>
                </a:solidFill>
                <a:latin typeface="Arial Black" pitchFamily="34" charset="0"/>
                <a:ea typeface="+mn-ea"/>
                <a:cs typeface="+mn-cs"/>
              </a:rPr>
              <a:t>where I live.</a:t>
            </a:r>
            <a:br>
              <a:rPr lang="en-US" sz="2800" dirty="0">
                <a:solidFill>
                  <a:schemeClr val="tx1"/>
                </a:solidFill>
                <a:latin typeface="Arial Black" pitchFamily="34" charset="0"/>
                <a:ea typeface="+mn-ea"/>
                <a:cs typeface="+mn-cs"/>
              </a:rPr>
            </a:br>
            <a:r>
              <a:rPr lang="en-US" sz="2000" i="1" dirty="0">
                <a:solidFill>
                  <a:schemeClr val="tx1"/>
                </a:solidFill>
                <a:latin typeface="Arial" panose="020B0604020202020204" pitchFamily="34" charset="0"/>
                <a:ea typeface="+mn-ea"/>
                <a:cs typeface="Arial" panose="020B0604020202020204" pitchFamily="34" charset="0"/>
              </a:rPr>
              <a:t>Level of Agreement</a:t>
            </a:r>
          </a:p>
        </p:txBody>
      </p:sp>
      <p:sp>
        <p:nvSpPr>
          <p:cNvPr id="9" name="Rectangle 8"/>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2272751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226336853"/>
              </p:ext>
            </p:extLst>
          </p:nvPr>
        </p:nvGraphicFramePr>
        <p:xfrm>
          <a:off x="215839" y="2514600"/>
          <a:ext cx="8686800" cy="38481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667000" y="3083706"/>
            <a:ext cx="1752600" cy="461665"/>
          </a:xfrm>
          <a:prstGeom prst="rect">
            <a:avLst/>
          </a:prstGeom>
          <a:solidFill>
            <a:srgbClr val="CCFF99">
              <a:alpha val="8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76% agree</a:t>
            </a:r>
          </a:p>
        </p:txBody>
      </p:sp>
      <p:sp>
        <p:nvSpPr>
          <p:cNvPr id="7" name="Title 1"/>
          <p:cNvSpPr>
            <a:spLocks noGrp="1"/>
          </p:cNvSpPr>
          <p:nvPr>
            <p:ph type="title"/>
          </p:nvPr>
        </p:nvSpPr>
        <p:spPr>
          <a:xfrm>
            <a:off x="444439" y="1308847"/>
            <a:ext cx="8229600" cy="1143000"/>
          </a:xfrm>
        </p:spPr>
        <p:txBody>
          <a:bodyPr>
            <a:normAutofit fontScale="90000"/>
          </a:bodyPr>
          <a:lstStyle/>
          <a:p>
            <a:pPr lvl="0">
              <a:spcBef>
                <a:spcPts val="0"/>
              </a:spcBef>
            </a:pPr>
            <a:r>
              <a:rPr lang="en-US" sz="2800" dirty="0">
                <a:latin typeface="Arial Black" pitchFamily="34" charset="0"/>
                <a:ea typeface="+mn-ea"/>
                <a:cs typeface="+mn-cs"/>
              </a:rPr>
              <a:t>Strong federal and state action is needed </a:t>
            </a:r>
            <a:br>
              <a:rPr lang="en-US" sz="2800" dirty="0">
                <a:latin typeface="Arial Black" pitchFamily="34" charset="0"/>
                <a:ea typeface="+mn-ea"/>
                <a:cs typeface="+mn-cs"/>
              </a:rPr>
            </a:br>
            <a:r>
              <a:rPr lang="en-US" sz="2800" dirty="0">
                <a:latin typeface="Arial Black" pitchFamily="34" charset="0"/>
                <a:ea typeface="+mn-ea"/>
                <a:cs typeface="+mn-cs"/>
              </a:rPr>
              <a:t>to help clean up the Chesapeake Bay.</a:t>
            </a:r>
            <a:br>
              <a:rPr lang="en-US" sz="2800" dirty="0">
                <a:solidFill>
                  <a:schemeClr val="tx1"/>
                </a:solidFill>
                <a:latin typeface="Arial Black" pitchFamily="34" charset="0"/>
                <a:ea typeface="+mn-ea"/>
                <a:cs typeface="+mn-cs"/>
              </a:rPr>
            </a:br>
            <a:r>
              <a:rPr lang="en-US" sz="2000" i="1" dirty="0">
                <a:solidFill>
                  <a:schemeClr val="tx1"/>
                </a:solidFill>
                <a:latin typeface="Arial" panose="020B0604020202020204" pitchFamily="34" charset="0"/>
                <a:ea typeface="+mn-ea"/>
                <a:cs typeface="Arial" panose="020B0604020202020204" pitchFamily="34" charset="0"/>
              </a:rPr>
              <a:t>Level of Agreement</a:t>
            </a:r>
          </a:p>
        </p:txBody>
      </p:sp>
      <p:sp>
        <p:nvSpPr>
          <p:cNvPr id="9" name="Rectangle 8"/>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
        <p:nvSpPr>
          <p:cNvPr id="11" name="TextBox 10">
            <a:extLst>
              <a:ext uri="{FF2B5EF4-FFF2-40B4-BE49-F238E27FC236}">
                <a16:creationId xmlns:a16="http://schemas.microsoft.com/office/drawing/2014/main" id="{79A735BD-E00D-4CDD-9086-CD8755A3BA42}"/>
              </a:ext>
            </a:extLst>
          </p:cNvPr>
          <p:cNvSpPr txBox="1"/>
          <p:nvPr/>
        </p:nvSpPr>
        <p:spPr>
          <a:xfrm>
            <a:off x="457200" y="5893136"/>
            <a:ext cx="6781800"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*Numbers may not always appear to add correctly due to rounding.</a:t>
            </a:r>
          </a:p>
        </p:txBody>
      </p:sp>
    </p:spTree>
    <p:extLst>
      <p:ext uri="{BB962C8B-B14F-4D97-AF65-F5344CB8AC3E}">
        <p14:creationId xmlns:p14="http://schemas.microsoft.com/office/powerpoint/2010/main" val="2948963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50198329"/>
              </p:ext>
            </p:extLst>
          </p:nvPr>
        </p:nvGraphicFramePr>
        <p:xfrm>
          <a:off x="215839" y="2514600"/>
          <a:ext cx="8686800"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62200" y="3083706"/>
            <a:ext cx="1752600" cy="461665"/>
          </a:xfrm>
          <a:prstGeom prst="rect">
            <a:avLst/>
          </a:prstGeom>
          <a:solidFill>
            <a:srgbClr val="CCFF99">
              <a:alpha val="8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69% agree*</a:t>
            </a:r>
          </a:p>
        </p:txBody>
      </p:sp>
      <p:sp>
        <p:nvSpPr>
          <p:cNvPr id="6" name="Title 1"/>
          <p:cNvSpPr txBox="1">
            <a:spLocks/>
          </p:cNvSpPr>
          <p:nvPr/>
        </p:nvSpPr>
        <p:spPr>
          <a:xfrm>
            <a:off x="215839" y="1308847"/>
            <a:ext cx="858341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dirty="0">
                <a:latin typeface="Arial Black" pitchFamily="34" charset="0"/>
                <a:ea typeface="+mn-ea"/>
                <a:cs typeface="+mn-cs"/>
              </a:rPr>
              <a:t>There is convenient access to the water for boating, fishing, or swimming near where I live.</a:t>
            </a:r>
            <a:br>
              <a:rPr lang="en-US" sz="2800" dirty="0">
                <a:latin typeface="Arial Black" pitchFamily="34" charset="0"/>
                <a:ea typeface="+mn-ea"/>
                <a:cs typeface="+mn-cs"/>
              </a:rPr>
            </a:br>
            <a:r>
              <a:rPr lang="en-US" sz="2000" i="1" dirty="0">
                <a:latin typeface="Arial" panose="020B0604020202020204" pitchFamily="34" charset="0"/>
                <a:ea typeface="+mn-ea"/>
                <a:cs typeface="Arial" panose="020B0604020202020204" pitchFamily="34" charset="0"/>
              </a:rPr>
              <a:t>Level of Agreement</a:t>
            </a:r>
          </a:p>
        </p:txBody>
      </p:sp>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
        <p:nvSpPr>
          <p:cNvPr id="9" name="TextBox 8">
            <a:extLst>
              <a:ext uri="{FF2B5EF4-FFF2-40B4-BE49-F238E27FC236}">
                <a16:creationId xmlns:a16="http://schemas.microsoft.com/office/drawing/2014/main" id="{C34F41F5-0DAC-4ECC-B201-1121122A1779}"/>
              </a:ext>
            </a:extLst>
          </p:cNvPr>
          <p:cNvSpPr txBox="1"/>
          <p:nvPr/>
        </p:nvSpPr>
        <p:spPr>
          <a:xfrm>
            <a:off x="457200" y="5893136"/>
            <a:ext cx="6781800"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*Numbers may not always appear to add correctly due to rounding.</a:t>
            </a:r>
          </a:p>
        </p:txBody>
      </p:sp>
    </p:spTree>
    <p:extLst>
      <p:ext uri="{BB962C8B-B14F-4D97-AF65-F5344CB8AC3E}">
        <p14:creationId xmlns:p14="http://schemas.microsoft.com/office/powerpoint/2010/main" val="91449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100061001"/>
              </p:ext>
            </p:extLst>
          </p:nvPr>
        </p:nvGraphicFramePr>
        <p:xfrm>
          <a:off x="228600" y="1828800"/>
          <a:ext cx="8686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
        <p:nvSpPr>
          <p:cNvPr id="9" name="Title 1">
            <a:extLst>
              <a:ext uri="{FF2B5EF4-FFF2-40B4-BE49-F238E27FC236}">
                <a16:creationId xmlns:a16="http://schemas.microsoft.com/office/drawing/2014/main" id="{E81285C2-96A2-4177-AFEF-19CFBBFBA31D}"/>
              </a:ext>
            </a:extLst>
          </p:cNvPr>
          <p:cNvSpPr txBox="1">
            <a:spLocks/>
          </p:cNvSpPr>
          <p:nvPr/>
        </p:nvSpPr>
        <p:spPr>
          <a:xfrm>
            <a:off x="280291" y="685800"/>
            <a:ext cx="8583418"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dirty="0">
                <a:latin typeface="Arial Black" pitchFamily="34" charset="0"/>
                <a:ea typeface="+mn-ea"/>
                <a:cs typeface="+mn-cs"/>
              </a:rPr>
              <a:t>There is convenient access to the water for boating, fishing, or swimming near where I live.</a:t>
            </a:r>
            <a:br>
              <a:rPr lang="en-US" sz="2800" dirty="0">
                <a:latin typeface="Arial Black" pitchFamily="34" charset="0"/>
                <a:ea typeface="+mn-ea"/>
                <a:cs typeface="+mn-cs"/>
              </a:rPr>
            </a:br>
            <a:r>
              <a:rPr lang="en-US" sz="2000" i="1" dirty="0">
                <a:latin typeface="Arial" panose="020B0604020202020204" pitchFamily="34" charset="0"/>
                <a:ea typeface="+mn-ea"/>
                <a:cs typeface="Arial" panose="020B0604020202020204" pitchFamily="34" charset="0"/>
              </a:rPr>
              <a:t>Level of Agreement</a:t>
            </a:r>
          </a:p>
        </p:txBody>
      </p:sp>
    </p:spTree>
    <p:extLst>
      <p:ext uri="{BB962C8B-B14F-4D97-AF65-F5344CB8AC3E}">
        <p14:creationId xmlns:p14="http://schemas.microsoft.com/office/powerpoint/2010/main" val="1535112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936607285"/>
              </p:ext>
            </p:extLst>
          </p:nvPr>
        </p:nvGraphicFramePr>
        <p:xfrm>
          <a:off x="228600" y="1828800"/>
          <a:ext cx="8686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44439" y="685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dirty="0">
                <a:latin typeface="Arial Black" pitchFamily="34" charset="0"/>
                <a:ea typeface="+mn-ea"/>
                <a:cs typeface="+mn-cs"/>
              </a:rPr>
              <a:t>Frequency of Kayaking, Canoeing, Boating, Fishing, or Crabbing</a:t>
            </a:r>
            <a:endParaRPr lang="en-US" sz="2000" i="1" dirty="0">
              <a:latin typeface="Arial" panose="020B0604020202020204" pitchFamily="34" charset="0"/>
              <a:ea typeface="+mn-ea"/>
              <a:cs typeface="Arial" panose="020B0604020202020204" pitchFamily="34" charset="0"/>
            </a:endParaRPr>
          </a:p>
        </p:txBody>
      </p:sp>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Text Box 44">
            <a:extLst>
              <a:ext uri="{FF2B5EF4-FFF2-40B4-BE49-F238E27FC236}">
                <a16:creationId xmlns:a16="http://schemas.microsoft.com/office/drawing/2014/main" id="{23364A5C-3432-4D51-90D0-E56FFC36A0F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80415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718991154"/>
              </p:ext>
            </p:extLst>
          </p:nvPr>
        </p:nvGraphicFramePr>
        <p:xfrm>
          <a:off x="304800" y="1530696"/>
          <a:ext cx="8610600" cy="4870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300" y="962572"/>
            <a:ext cx="8229600" cy="596153"/>
          </a:xfrm>
        </p:spPr>
        <p:txBody>
          <a:bodyPr>
            <a:normAutofit/>
          </a:bodyPr>
          <a:lstStyle/>
          <a:p>
            <a:pPr lvl="0">
              <a:spcBef>
                <a:spcPts val="0"/>
              </a:spcBef>
            </a:pPr>
            <a:r>
              <a:rPr lang="en-US" sz="2800" dirty="0">
                <a:solidFill>
                  <a:schemeClr val="tx1"/>
                </a:solidFill>
                <a:latin typeface="Arial Black" pitchFamily="34" charset="0"/>
                <a:ea typeface="+mn-ea"/>
                <a:cs typeface="+mn-cs"/>
              </a:rPr>
              <a:t>Volunteerism</a:t>
            </a:r>
            <a:endParaRPr lang="en-US" sz="2000" i="1" dirty="0">
              <a:solidFill>
                <a:schemeClr val="tx1"/>
              </a:solidFill>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rotWithShape="1">
          <a:blip r:embed="rId3"/>
          <a:srcRect t="22715"/>
          <a:stretch/>
        </p:blipFill>
        <p:spPr>
          <a:xfrm>
            <a:off x="1882874" y="5622999"/>
            <a:ext cx="5454451" cy="777800"/>
          </a:xfrm>
          <a:prstGeom prst="rect">
            <a:avLst/>
          </a:prstGeom>
          <a:ln>
            <a:solidFill>
              <a:schemeClr val="tx1"/>
            </a:solidFill>
          </a:ln>
        </p:spPr>
      </p:pic>
      <p:sp>
        <p:nvSpPr>
          <p:cNvPr id="10" name="Text Box 44">
            <a:extLst>
              <a:ext uri="{FF2B5EF4-FFF2-40B4-BE49-F238E27FC236}">
                <a16:creationId xmlns:a16="http://schemas.microsoft.com/office/drawing/2014/main" id="{8843A61B-4A17-4762-BDE7-0926653E199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
        <p:nvSpPr>
          <p:cNvPr id="2" name="Oval 1">
            <a:extLst>
              <a:ext uri="{FF2B5EF4-FFF2-40B4-BE49-F238E27FC236}">
                <a16:creationId xmlns:a16="http://schemas.microsoft.com/office/drawing/2014/main" id="{91FEBF3A-596A-414F-A412-0B8559065046}"/>
              </a:ext>
            </a:extLst>
          </p:cNvPr>
          <p:cNvSpPr/>
          <p:nvPr/>
        </p:nvSpPr>
        <p:spPr>
          <a:xfrm>
            <a:off x="152400" y="3832496"/>
            <a:ext cx="4267200" cy="1136304"/>
          </a:xfrm>
          <a:prstGeom prst="ellipse">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898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5141705" cy="6858000"/>
          </a:xfrm>
          <a:prstGeom prst="rect">
            <a:avLst/>
          </a:prstGeom>
        </p:spPr>
      </p:pic>
      <p:sp>
        <p:nvSpPr>
          <p:cNvPr id="3" name="Content Placeholder 2"/>
          <p:cNvSpPr txBox="1">
            <a:spLocks/>
          </p:cNvSpPr>
          <p:nvPr/>
        </p:nvSpPr>
        <p:spPr>
          <a:xfrm>
            <a:off x="4114800" y="609600"/>
            <a:ext cx="4724400" cy="1981200"/>
          </a:xfrm>
          <a:prstGeom prst="rect">
            <a:avLst/>
          </a:prstGeom>
          <a:solidFill>
            <a:srgbClr val="D9EDEF">
              <a:alpha val="71000"/>
            </a:srgbClr>
          </a:solidFill>
        </p:spPr>
        <p:txBody>
          <a:bodyPr anchor="ctr" anchorCtr="0"/>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None/>
            </a:pPr>
            <a:r>
              <a:rPr lang="en-US" sz="3600" b="1" dirty="0"/>
              <a:t>Chesapeake Bay Watershed Agreement</a:t>
            </a:r>
            <a:br>
              <a:rPr lang="en-US" sz="3600" b="1" dirty="0"/>
            </a:br>
            <a:r>
              <a:rPr lang="en-US" sz="2400" b="1" dirty="0"/>
              <a:t>10 broad goals for Bay restoration</a:t>
            </a:r>
          </a:p>
          <a:p>
            <a:pPr marL="0" indent="0" algn="ctr">
              <a:spcBef>
                <a:spcPts val="600"/>
              </a:spcBef>
              <a:buNone/>
            </a:pPr>
            <a:r>
              <a:rPr lang="en-US" sz="2000" b="1" kern="0" dirty="0"/>
              <a:t> </a:t>
            </a:r>
            <a:endParaRPr lang="en-US" b="1" kern="0" dirty="0"/>
          </a:p>
        </p:txBody>
      </p:sp>
      <p:sp>
        <p:nvSpPr>
          <p:cNvPr id="4" name="Rectangle 3"/>
          <p:cNvSpPr/>
          <p:nvPr/>
        </p:nvSpPr>
        <p:spPr>
          <a:xfrm>
            <a:off x="6553200" y="5943600"/>
            <a:ext cx="2286000" cy="563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5954E1-20A1-4153-AFA4-D8331AA65F4D}"/>
              </a:ext>
            </a:extLst>
          </p:cNvPr>
          <p:cNvSpPr txBox="1"/>
          <p:nvPr/>
        </p:nvSpPr>
        <p:spPr>
          <a:xfrm>
            <a:off x="3886200" y="6096000"/>
            <a:ext cx="5257800" cy="261610"/>
          </a:xfrm>
          <a:prstGeom prst="rect">
            <a:avLst/>
          </a:prstGeom>
          <a:solidFill>
            <a:schemeClr val="bg1"/>
          </a:solidFill>
        </p:spPr>
        <p:txBody>
          <a:bodyPr wrap="square" rtlCol="0">
            <a:spAutoFit/>
          </a:bodyPr>
          <a:lstStyle/>
          <a:p>
            <a:pPr algn="ctr"/>
            <a:r>
              <a:rPr lang="en-US" sz="1100" dirty="0">
                <a:hlinkClick r:id="rId4"/>
              </a:rPr>
              <a:t>https://www.chesapeakebay.net/what/what_guides_us/watershed_agreement</a:t>
            </a:r>
            <a:endParaRPr lang="en-US" sz="1100" dirty="0"/>
          </a:p>
        </p:txBody>
      </p:sp>
    </p:spTree>
    <p:extLst>
      <p:ext uri="{BB962C8B-B14F-4D97-AF65-F5344CB8AC3E}">
        <p14:creationId xmlns:p14="http://schemas.microsoft.com/office/powerpoint/2010/main" val="4106435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95300" y="2613392"/>
            <a:ext cx="8153400"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70C0"/>
                </a:solidFill>
                <a:latin typeface="Arial Black" pitchFamily="34" charset="0"/>
              </a:rPr>
              <a:t>Individual Behavior</a:t>
            </a:r>
          </a:p>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70C0"/>
                </a:solidFill>
                <a:latin typeface="Arial Black" pitchFamily="34" charset="0"/>
              </a:rPr>
              <a:t>Measurement</a:t>
            </a:r>
          </a:p>
        </p:txBody>
      </p:sp>
      <p:sp>
        <p:nvSpPr>
          <p:cNvPr id="3" name="Rectangle 2">
            <a:extLst>
              <a:ext uri="{FF2B5EF4-FFF2-40B4-BE49-F238E27FC236}">
                <a16:creationId xmlns:a16="http://schemas.microsoft.com/office/drawing/2014/main" id="{998096F0-DDCA-4336-83DD-1C95BD18B101}"/>
              </a:ext>
            </a:extLst>
          </p:cNvPr>
          <p:cNvSpPr/>
          <p:nvPr/>
        </p:nvSpPr>
        <p:spPr>
          <a:xfrm>
            <a:off x="6629400" y="6172200"/>
            <a:ext cx="2057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81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369602687"/>
              </p:ext>
            </p:extLst>
          </p:nvPr>
        </p:nvGraphicFramePr>
        <p:xfrm>
          <a:off x="304800" y="1530696"/>
          <a:ext cx="8610600" cy="487010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7927BB20-0567-4C38-BB24-99001EB253F3}"/>
              </a:ext>
            </a:extLst>
          </p:cNvPr>
          <p:cNvSpPr>
            <a:spLocks noGrp="1"/>
          </p:cNvSpPr>
          <p:nvPr>
            <p:ph type="title"/>
          </p:nvPr>
        </p:nvSpPr>
        <p:spPr>
          <a:xfrm>
            <a:off x="495300" y="623047"/>
            <a:ext cx="8229600" cy="596153"/>
          </a:xfrm>
        </p:spPr>
        <p:txBody>
          <a:bodyPr>
            <a:normAutofit fontScale="90000"/>
          </a:bodyPr>
          <a:lstStyle/>
          <a:p>
            <a:pPr lvl="0">
              <a:spcBef>
                <a:spcPts val="0"/>
              </a:spcBef>
            </a:pPr>
            <a:r>
              <a:rPr lang="en-US" sz="3600" b="1" i="1" dirty="0">
                <a:solidFill>
                  <a:srgbClr val="003300"/>
                </a:solidFill>
                <a:latin typeface="+mn-lt"/>
                <a:ea typeface="+mn-ea"/>
                <a:cs typeface="+mn-cs"/>
              </a:rPr>
              <a:t>Positive</a:t>
            </a:r>
            <a:r>
              <a:rPr lang="en-US" sz="3600" b="1" dirty="0">
                <a:solidFill>
                  <a:schemeClr val="tx1"/>
                </a:solidFill>
                <a:latin typeface="+mn-lt"/>
                <a:ea typeface="+mn-ea"/>
                <a:cs typeface="+mn-cs"/>
              </a:rPr>
              <a:t> Behaviors: Higher Tier</a:t>
            </a:r>
            <a:endParaRPr lang="en-US" sz="2800" b="1" i="1" dirty="0">
              <a:solidFill>
                <a:schemeClr val="tx1"/>
              </a:solidFill>
              <a:latin typeface="+mn-lt"/>
              <a:ea typeface="+mn-ea"/>
              <a:cs typeface="Arial" panose="020B0604020202020204" pitchFamily="34" charset="0"/>
            </a:endParaRPr>
          </a:p>
        </p:txBody>
      </p:sp>
      <p:sp>
        <p:nvSpPr>
          <p:cNvPr id="10" name="TextBox 9">
            <a:extLst>
              <a:ext uri="{FF2B5EF4-FFF2-40B4-BE49-F238E27FC236}">
                <a16:creationId xmlns:a16="http://schemas.microsoft.com/office/drawing/2014/main" id="{9946EA92-7E9C-48E5-8A87-3FEC3BC60B39}"/>
              </a:ext>
            </a:extLst>
          </p:cNvPr>
          <p:cNvSpPr txBox="1"/>
          <p:nvPr/>
        </p:nvSpPr>
        <p:spPr>
          <a:xfrm>
            <a:off x="1295400" y="1146267"/>
            <a:ext cx="6553200" cy="369332"/>
          </a:xfrm>
          <a:prstGeom prst="rect">
            <a:avLst/>
          </a:prstGeom>
          <a:noFill/>
        </p:spPr>
        <p:txBody>
          <a:bodyPr wrap="square" rtlCol="0">
            <a:spAutoFit/>
          </a:bodyPr>
          <a:lstStyle/>
          <a:p>
            <a:pPr algn="ctr"/>
            <a:r>
              <a:rPr lang="en-US" b="1" dirty="0">
                <a:solidFill>
                  <a:srgbClr val="003300"/>
                </a:solidFill>
                <a:latin typeface="+mj-lt"/>
              </a:rPr>
              <a:t>Desired = Always/Very Frequently/Yes		Sometimes </a:t>
            </a:r>
          </a:p>
        </p:txBody>
      </p:sp>
      <p:cxnSp>
        <p:nvCxnSpPr>
          <p:cNvPr id="11" name="Straight Arrow Connector 10">
            <a:extLst>
              <a:ext uri="{FF2B5EF4-FFF2-40B4-BE49-F238E27FC236}">
                <a16:creationId xmlns:a16="http://schemas.microsoft.com/office/drawing/2014/main" id="{11E7EC88-B39A-4A18-BB64-2FBB7503379C}"/>
              </a:ext>
            </a:extLst>
          </p:cNvPr>
          <p:cNvCxnSpPr/>
          <p:nvPr/>
        </p:nvCxnSpPr>
        <p:spPr>
          <a:xfrm>
            <a:off x="5486400" y="1371600"/>
            <a:ext cx="762000" cy="0"/>
          </a:xfrm>
          <a:prstGeom prst="straightConnector1">
            <a:avLst/>
          </a:prstGeom>
          <a:ln w="53975">
            <a:solidFill>
              <a:srgbClr val="0033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 Box 44">
            <a:extLst>
              <a:ext uri="{FF2B5EF4-FFF2-40B4-BE49-F238E27FC236}">
                <a16:creationId xmlns:a16="http://schemas.microsoft.com/office/drawing/2014/main" id="{900FD8D9-CB77-4A6C-B13D-90DBD5611AFE}"/>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164735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514717168"/>
              </p:ext>
            </p:extLst>
          </p:nvPr>
        </p:nvGraphicFramePr>
        <p:xfrm>
          <a:off x="304800" y="1530696"/>
          <a:ext cx="8610600" cy="48701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6AEA340-1D90-47B1-899D-AE1D1ED6AC03}"/>
              </a:ext>
            </a:extLst>
          </p:cNvPr>
          <p:cNvSpPr txBox="1"/>
          <p:nvPr/>
        </p:nvSpPr>
        <p:spPr>
          <a:xfrm>
            <a:off x="1295400" y="1146267"/>
            <a:ext cx="6553200" cy="369332"/>
          </a:xfrm>
          <a:prstGeom prst="rect">
            <a:avLst/>
          </a:prstGeom>
          <a:noFill/>
        </p:spPr>
        <p:txBody>
          <a:bodyPr wrap="square" rtlCol="0">
            <a:spAutoFit/>
          </a:bodyPr>
          <a:lstStyle/>
          <a:p>
            <a:pPr algn="ctr"/>
            <a:r>
              <a:rPr lang="en-US" b="1" dirty="0">
                <a:solidFill>
                  <a:srgbClr val="003300"/>
                </a:solidFill>
                <a:latin typeface="+mj-lt"/>
              </a:rPr>
              <a:t>Desired = Always/Very Frequently/Yes		Sometimes </a:t>
            </a:r>
          </a:p>
        </p:txBody>
      </p:sp>
      <p:sp>
        <p:nvSpPr>
          <p:cNvPr id="11" name="Title 1">
            <a:extLst>
              <a:ext uri="{FF2B5EF4-FFF2-40B4-BE49-F238E27FC236}">
                <a16:creationId xmlns:a16="http://schemas.microsoft.com/office/drawing/2014/main" id="{610D1B11-9B5D-46DC-BF1A-A5C27DAD8499}"/>
              </a:ext>
            </a:extLst>
          </p:cNvPr>
          <p:cNvSpPr>
            <a:spLocks noGrp="1"/>
          </p:cNvSpPr>
          <p:nvPr>
            <p:ph type="title"/>
          </p:nvPr>
        </p:nvSpPr>
        <p:spPr>
          <a:xfrm>
            <a:off x="495300" y="623047"/>
            <a:ext cx="8229600" cy="596153"/>
          </a:xfrm>
        </p:spPr>
        <p:txBody>
          <a:bodyPr>
            <a:normAutofit fontScale="90000"/>
          </a:bodyPr>
          <a:lstStyle/>
          <a:p>
            <a:pPr lvl="0">
              <a:spcBef>
                <a:spcPts val="0"/>
              </a:spcBef>
            </a:pPr>
            <a:r>
              <a:rPr lang="en-US" sz="3600" b="1" i="1" dirty="0">
                <a:solidFill>
                  <a:srgbClr val="003300"/>
                </a:solidFill>
                <a:latin typeface="+mn-lt"/>
                <a:ea typeface="+mn-ea"/>
                <a:cs typeface="+mn-cs"/>
              </a:rPr>
              <a:t>Positive</a:t>
            </a:r>
            <a:r>
              <a:rPr lang="en-US" sz="3600" b="1" dirty="0">
                <a:solidFill>
                  <a:schemeClr val="tx1"/>
                </a:solidFill>
                <a:latin typeface="+mn-lt"/>
                <a:ea typeface="+mn-ea"/>
                <a:cs typeface="+mn-cs"/>
              </a:rPr>
              <a:t> Behaviors: Lower Tier</a:t>
            </a:r>
            <a:endParaRPr lang="en-US" sz="2800" b="1" i="1" dirty="0">
              <a:solidFill>
                <a:schemeClr val="tx1"/>
              </a:solidFill>
              <a:latin typeface="+mn-lt"/>
              <a:ea typeface="+mn-ea"/>
              <a:cs typeface="Arial" panose="020B0604020202020204" pitchFamily="34" charset="0"/>
            </a:endParaRPr>
          </a:p>
        </p:txBody>
      </p:sp>
      <p:cxnSp>
        <p:nvCxnSpPr>
          <p:cNvPr id="12" name="Straight Arrow Connector 11">
            <a:extLst>
              <a:ext uri="{FF2B5EF4-FFF2-40B4-BE49-F238E27FC236}">
                <a16:creationId xmlns:a16="http://schemas.microsoft.com/office/drawing/2014/main" id="{33760A2B-668D-4125-A4BB-D985D2D9C005}"/>
              </a:ext>
            </a:extLst>
          </p:cNvPr>
          <p:cNvCxnSpPr/>
          <p:nvPr/>
        </p:nvCxnSpPr>
        <p:spPr>
          <a:xfrm>
            <a:off x="5486400" y="1371600"/>
            <a:ext cx="762000" cy="0"/>
          </a:xfrm>
          <a:prstGeom prst="straightConnector1">
            <a:avLst/>
          </a:prstGeom>
          <a:ln w="53975">
            <a:solidFill>
              <a:srgbClr val="0033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 Box 44">
            <a:extLst>
              <a:ext uri="{FF2B5EF4-FFF2-40B4-BE49-F238E27FC236}">
                <a16:creationId xmlns:a16="http://schemas.microsoft.com/office/drawing/2014/main" id="{8F688096-B287-4D2E-BC43-0D7B515F5EDE}"/>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1811224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307272723"/>
              </p:ext>
            </p:extLst>
          </p:nvPr>
        </p:nvGraphicFramePr>
        <p:xfrm>
          <a:off x="304800" y="1530696"/>
          <a:ext cx="8610600" cy="4870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300" y="623047"/>
            <a:ext cx="8229600" cy="596153"/>
          </a:xfrm>
        </p:spPr>
        <p:txBody>
          <a:bodyPr>
            <a:normAutofit fontScale="90000"/>
          </a:bodyPr>
          <a:lstStyle/>
          <a:p>
            <a:pPr lvl="0">
              <a:spcBef>
                <a:spcPts val="0"/>
              </a:spcBef>
            </a:pPr>
            <a:r>
              <a:rPr lang="en-US" sz="3600" b="1" i="1" dirty="0">
                <a:solidFill>
                  <a:srgbClr val="C00000"/>
                </a:solidFill>
                <a:latin typeface="+mn-lt"/>
                <a:ea typeface="+mn-ea"/>
                <a:cs typeface="+mn-cs"/>
              </a:rPr>
              <a:t>Negative</a:t>
            </a:r>
            <a:r>
              <a:rPr lang="en-US" sz="3600" b="1" dirty="0">
                <a:solidFill>
                  <a:schemeClr val="tx1"/>
                </a:solidFill>
                <a:latin typeface="+mn-lt"/>
                <a:ea typeface="+mn-ea"/>
                <a:cs typeface="+mn-cs"/>
              </a:rPr>
              <a:t> Behaviors</a:t>
            </a:r>
            <a:endParaRPr lang="en-US" sz="2800" b="1" i="1" dirty="0">
              <a:solidFill>
                <a:schemeClr val="tx1"/>
              </a:solidFill>
              <a:latin typeface="+mn-lt"/>
              <a:ea typeface="+mn-ea"/>
              <a:cs typeface="Arial" panose="020B0604020202020204" pitchFamily="34" charset="0"/>
            </a:endParaRPr>
          </a:p>
        </p:txBody>
      </p:sp>
      <p:sp>
        <p:nvSpPr>
          <p:cNvPr id="2" name="TextBox 1">
            <a:extLst>
              <a:ext uri="{FF2B5EF4-FFF2-40B4-BE49-F238E27FC236}">
                <a16:creationId xmlns:a16="http://schemas.microsoft.com/office/drawing/2014/main" id="{5FF15A3C-0497-4FAD-9374-300584232ACA}"/>
              </a:ext>
            </a:extLst>
          </p:cNvPr>
          <p:cNvSpPr txBox="1"/>
          <p:nvPr/>
        </p:nvSpPr>
        <p:spPr>
          <a:xfrm>
            <a:off x="1295400" y="1146267"/>
            <a:ext cx="6553200" cy="369332"/>
          </a:xfrm>
          <a:prstGeom prst="rect">
            <a:avLst/>
          </a:prstGeom>
          <a:noFill/>
        </p:spPr>
        <p:txBody>
          <a:bodyPr wrap="square" rtlCol="0">
            <a:spAutoFit/>
          </a:bodyPr>
          <a:lstStyle/>
          <a:p>
            <a:pPr algn="ctr"/>
            <a:r>
              <a:rPr lang="en-US" b="1" dirty="0">
                <a:solidFill>
                  <a:srgbClr val="002060"/>
                </a:solidFill>
                <a:latin typeface="+mj-lt"/>
              </a:rPr>
              <a:t>Desired = Never/No, or Seldom</a:t>
            </a:r>
          </a:p>
        </p:txBody>
      </p:sp>
      <p:sp>
        <p:nvSpPr>
          <p:cNvPr id="7" name="Text Box 44">
            <a:extLst>
              <a:ext uri="{FF2B5EF4-FFF2-40B4-BE49-F238E27FC236}">
                <a16:creationId xmlns:a16="http://schemas.microsoft.com/office/drawing/2014/main" id="{B868637C-8618-483E-8672-6E07F48BFE74}"/>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2959760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395416" y="301937"/>
            <a:ext cx="831609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a:ea typeface="+mn-ea"/>
                <a:cs typeface="+mn-cs"/>
              </a:rPr>
              <a:t>Segmentation Opportunities</a:t>
            </a:r>
          </a:p>
        </p:txBody>
      </p:sp>
      <p:sp>
        <p:nvSpPr>
          <p:cNvPr id="3" name="Rectangle 2"/>
          <p:cNvSpPr/>
          <p:nvPr/>
        </p:nvSpPr>
        <p:spPr>
          <a:xfrm>
            <a:off x="568296" y="1219200"/>
            <a:ext cx="7970335" cy="5416868"/>
          </a:xfrm>
          <a:prstGeom prst="rect">
            <a:avLst/>
          </a:prstGeom>
        </p:spPr>
        <p:txBody>
          <a:bodyPr wrap="square" numCol="1">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Jurisdiction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Age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Educational attainment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Health status (self-assessed)</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Household size, presence of children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Home ownership</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Housing type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Community size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Agriculture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Religious affiliation, worship frequency</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Race/ethnicity</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Household income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Gender</a:t>
            </a:r>
          </a:p>
        </p:txBody>
      </p:sp>
    </p:spTree>
    <p:extLst>
      <p:ext uri="{BB962C8B-B14F-4D97-AF65-F5344CB8AC3E}">
        <p14:creationId xmlns:p14="http://schemas.microsoft.com/office/powerpoint/2010/main" val="1814805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128967887"/>
              </p:ext>
            </p:extLst>
          </p:nvPr>
        </p:nvGraphicFramePr>
        <p:xfrm>
          <a:off x="304800" y="1558725"/>
          <a:ext cx="8610600" cy="385147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300" y="962572"/>
            <a:ext cx="8229600" cy="596153"/>
          </a:xfrm>
        </p:spPr>
        <p:txBody>
          <a:bodyPr>
            <a:normAutofit/>
          </a:bodyPr>
          <a:lstStyle/>
          <a:p>
            <a:pPr lvl="0">
              <a:spcBef>
                <a:spcPts val="0"/>
              </a:spcBef>
            </a:pPr>
            <a:r>
              <a:rPr lang="en-US" sz="2800" dirty="0">
                <a:latin typeface="Arial Black" pitchFamily="34" charset="0"/>
                <a:ea typeface="+mn-ea"/>
                <a:cs typeface="+mn-cs"/>
              </a:rPr>
              <a:t>Focus Behavior: Picking up Dog Waste</a:t>
            </a:r>
            <a:endParaRPr lang="en-US" sz="2000" i="1" dirty="0">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8D92937-DE49-428C-88A5-0C9417AEB209}"/>
              </a:ext>
            </a:extLst>
          </p:cNvPr>
          <p:cNvSpPr txBox="1"/>
          <p:nvPr/>
        </p:nvSpPr>
        <p:spPr>
          <a:xfrm>
            <a:off x="114300" y="5513613"/>
            <a:ext cx="8915400" cy="1169551"/>
          </a:xfrm>
          <a:prstGeom prst="rect">
            <a:avLst/>
          </a:prstGeom>
          <a:noFill/>
        </p:spPr>
        <p:txBody>
          <a:bodyPr wrap="square" rtlCol="0">
            <a:spAutoFit/>
          </a:bodyPr>
          <a:lstStyle/>
          <a:p>
            <a:pPr algn="ctr"/>
            <a:r>
              <a:rPr lang="en-US" sz="1400" b="1" dirty="0"/>
              <a:t>For each of the following things, please tell me if you never, seldom, sometimes, </a:t>
            </a:r>
          </a:p>
          <a:p>
            <a:pPr algn="ctr"/>
            <a:r>
              <a:rPr lang="en-US" sz="1400" b="1" dirty="0"/>
              <a:t>usually, or always do it.</a:t>
            </a:r>
          </a:p>
          <a:p>
            <a:pPr algn="ctr"/>
            <a:r>
              <a:rPr lang="en-US" sz="1400" b="1" dirty="0"/>
              <a:t>Pick up your dog’s waste and dispose of it in the trash when you are…</a:t>
            </a:r>
          </a:p>
          <a:p>
            <a:pPr algn="ctr"/>
            <a:r>
              <a:rPr lang="en-US" sz="1400" b="1" dirty="0"/>
              <a:t>…On your own property.</a:t>
            </a:r>
          </a:p>
          <a:p>
            <a:pPr algn="ctr"/>
            <a:r>
              <a:rPr lang="en-US" sz="1400" b="1" dirty="0"/>
              <a:t>…Off your property.</a:t>
            </a:r>
          </a:p>
        </p:txBody>
      </p:sp>
      <p:sp>
        <p:nvSpPr>
          <p:cNvPr id="11" name="Text Box 44">
            <a:extLst>
              <a:ext uri="{FF2B5EF4-FFF2-40B4-BE49-F238E27FC236}">
                <a16:creationId xmlns:a16="http://schemas.microsoft.com/office/drawing/2014/main" id="{C1CD8869-6B3F-48AE-A944-5B153F51830B}"/>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4001086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407952226"/>
              </p:ext>
            </p:extLst>
          </p:nvPr>
        </p:nvGraphicFramePr>
        <p:xfrm>
          <a:off x="304800" y="1558725"/>
          <a:ext cx="8610600" cy="41927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300" y="962572"/>
            <a:ext cx="8229600" cy="596153"/>
          </a:xfrm>
        </p:spPr>
        <p:txBody>
          <a:bodyPr>
            <a:normAutofit/>
          </a:bodyPr>
          <a:lstStyle/>
          <a:p>
            <a:pPr lvl="0">
              <a:spcBef>
                <a:spcPts val="0"/>
              </a:spcBef>
            </a:pPr>
            <a:r>
              <a:rPr lang="en-US" sz="2800" dirty="0">
                <a:latin typeface="Arial Black" pitchFamily="34" charset="0"/>
                <a:ea typeface="+mn-ea"/>
                <a:cs typeface="+mn-cs"/>
              </a:rPr>
              <a:t>Focus Behavior: Picking up Dog Waste</a:t>
            </a:r>
            <a:endParaRPr lang="en-US" sz="2000" i="1" dirty="0">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8D92937-DE49-428C-88A5-0C9417AEB209}"/>
              </a:ext>
            </a:extLst>
          </p:cNvPr>
          <p:cNvSpPr txBox="1"/>
          <p:nvPr/>
        </p:nvSpPr>
        <p:spPr>
          <a:xfrm>
            <a:off x="114300" y="5751493"/>
            <a:ext cx="8915400" cy="954107"/>
          </a:xfrm>
          <a:prstGeom prst="rect">
            <a:avLst/>
          </a:prstGeom>
          <a:noFill/>
        </p:spPr>
        <p:txBody>
          <a:bodyPr wrap="square" rtlCol="0">
            <a:spAutoFit/>
          </a:bodyPr>
          <a:lstStyle/>
          <a:p>
            <a:pPr algn="ctr"/>
            <a:r>
              <a:rPr lang="en-US" sz="1400" b="1" dirty="0"/>
              <a:t>For each of the following things, please tell me if you never, seldom, sometimes, </a:t>
            </a:r>
          </a:p>
          <a:p>
            <a:pPr algn="ctr"/>
            <a:r>
              <a:rPr lang="en-US" sz="1400" b="1" dirty="0"/>
              <a:t>usually, or always do it.</a:t>
            </a:r>
          </a:p>
          <a:p>
            <a:pPr algn="ctr"/>
            <a:r>
              <a:rPr lang="en-US" sz="1400" b="1" dirty="0"/>
              <a:t>Pick up your dog’s waste and dispose of it in the trash when you are…</a:t>
            </a:r>
          </a:p>
          <a:p>
            <a:pPr algn="ctr"/>
            <a:r>
              <a:rPr lang="en-US" sz="1400" b="1" dirty="0"/>
              <a:t>…On your own property.</a:t>
            </a:r>
          </a:p>
        </p:txBody>
      </p:sp>
      <p:sp>
        <p:nvSpPr>
          <p:cNvPr id="6" name="Text Box 44">
            <a:extLst>
              <a:ext uri="{FF2B5EF4-FFF2-40B4-BE49-F238E27FC236}">
                <a16:creationId xmlns:a16="http://schemas.microsoft.com/office/drawing/2014/main" id="{A556F7BC-831E-4420-938A-00827831200D}"/>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4225763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976604604"/>
              </p:ext>
            </p:extLst>
          </p:nvPr>
        </p:nvGraphicFramePr>
        <p:xfrm>
          <a:off x="228600" y="1107875"/>
          <a:ext cx="8686800" cy="28545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Text Box 44">
            <a:extLst>
              <a:ext uri="{FF2B5EF4-FFF2-40B4-BE49-F238E27FC236}">
                <a16:creationId xmlns:a16="http://schemas.microsoft.com/office/drawing/2014/main" id="{DBDD476F-6AAA-47C5-97FC-8D1584084579}"/>
              </a:ext>
            </a:extLst>
          </p:cNvPr>
          <p:cNvSpPr txBox="1">
            <a:spLocks noChangeArrowheads="1"/>
          </p:cNvSpPr>
          <p:nvPr/>
        </p:nvSpPr>
        <p:spPr bwMode="auto">
          <a:xfrm>
            <a:off x="344744" y="153768"/>
            <a:ext cx="8454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2060"/>
                </a:solidFill>
                <a:latin typeface="Calibri"/>
              </a:rPr>
              <a:t>Picking up Dog Waste (Aggregated On &amp; Off Property)</a:t>
            </a:r>
            <a:endParaRPr kumimoji="0" lang="en-US" alt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915A9BA-C425-4248-B609-BA66E7EB819C}"/>
              </a:ext>
            </a:extLst>
          </p:cNvPr>
          <p:cNvSpPr txBox="1"/>
          <p:nvPr/>
        </p:nvSpPr>
        <p:spPr>
          <a:xfrm>
            <a:off x="228600" y="5410200"/>
            <a:ext cx="8686800" cy="1277273"/>
          </a:xfrm>
          <a:prstGeom prst="rect">
            <a:avLst/>
          </a:prstGeom>
          <a:noFill/>
        </p:spPr>
        <p:txBody>
          <a:bodyPr wrap="square" rtlCol="0">
            <a:spAutoFit/>
          </a:bodyPr>
          <a:lstStyle/>
          <a:p>
            <a:pPr algn="ctr"/>
            <a:r>
              <a:rPr lang="en-US" sz="1200" b="1" dirty="0"/>
              <a:t>(Asked of those with a dog): </a:t>
            </a:r>
          </a:p>
          <a:p>
            <a:pPr algn="ctr"/>
            <a:r>
              <a:rPr lang="en-US" sz="1200" b="1" dirty="0"/>
              <a:t>“For the next few things, please tell me if you never, seldom, sometimes, frequently, or very frequently do it.…Pick up your dog’s waste and dispose of it in the trash when you are…on your own property/off your property.”</a:t>
            </a:r>
          </a:p>
          <a:p>
            <a:pPr algn="ctr">
              <a:spcBef>
                <a:spcPts val="600"/>
              </a:spcBef>
            </a:pPr>
            <a:r>
              <a:rPr lang="en-US" sz="1200" b="1" dirty="0"/>
              <a:t>(If seldom or never): “Looking forward over the next year or so, how likely are you to do each of these things using the scale very likely, somewhat likely, or not likely? </a:t>
            </a:r>
          </a:p>
          <a:p>
            <a:pPr algn="ctr"/>
            <a:r>
              <a:rPr lang="en-US" sz="1200" b="1" dirty="0"/>
              <a:t>…Pick up your dog’s waste and dispose of it in the trash while you are…on your own property/off your property.”</a:t>
            </a:r>
          </a:p>
        </p:txBody>
      </p:sp>
      <p:graphicFrame>
        <p:nvGraphicFramePr>
          <p:cNvPr id="11" name="Content Placeholder 3">
            <a:extLst>
              <a:ext uri="{FF2B5EF4-FFF2-40B4-BE49-F238E27FC236}">
                <a16:creationId xmlns:a16="http://schemas.microsoft.com/office/drawing/2014/main" id="{FF42C9BF-3457-4C60-B934-3D8D64D4E674}"/>
              </a:ext>
            </a:extLst>
          </p:cNvPr>
          <p:cNvGraphicFramePr>
            <a:graphicFrameLocks/>
          </p:cNvGraphicFramePr>
          <p:nvPr>
            <p:extLst>
              <p:ext uri="{D42A27DB-BD31-4B8C-83A1-F6EECF244321}">
                <p14:modId xmlns:p14="http://schemas.microsoft.com/office/powerpoint/2010/main" val="1834081747"/>
              </p:ext>
            </p:extLst>
          </p:nvPr>
        </p:nvGraphicFramePr>
        <p:xfrm>
          <a:off x="310108" y="2535137"/>
          <a:ext cx="8686800" cy="285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484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625875603"/>
              </p:ext>
            </p:extLst>
          </p:nvPr>
        </p:nvGraphicFramePr>
        <p:xfrm>
          <a:off x="304800" y="1558725"/>
          <a:ext cx="8610600" cy="41927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300" y="962572"/>
            <a:ext cx="8229600" cy="596153"/>
          </a:xfrm>
        </p:spPr>
        <p:txBody>
          <a:bodyPr>
            <a:normAutofit fontScale="90000"/>
          </a:bodyPr>
          <a:lstStyle/>
          <a:p>
            <a:pPr lvl="0">
              <a:spcBef>
                <a:spcPts val="0"/>
              </a:spcBef>
            </a:pPr>
            <a:r>
              <a:rPr lang="en-US" sz="3100" b="1" dirty="0">
                <a:latin typeface="+mn-lt"/>
                <a:ea typeface="+mn-ea"/>
                <a:cs typeface="+mn-cs"/>
              </a:rPr>
              <a:t>Focus Behavior: Picking up Dog Waste</a:t>
            </a:r>
            <a:br>
              <a:rPr lang="en-US" sz="2800" b="1" dirty="0">
                <a:latin typeface="+mn-lt"/>
                <a:ea typeface="+mn-ea"/>
                <a:cs typeface="+mn-cs"/>
              </a:rPr>
            </a:br>
            <a:r>
              <a:rPr lang="en-US" sz="2200" b="1" i="1" dirty="0">
                <a:latin typeface="+mn-lt"/>
                <a:ea typeface="+mn-ea"/>
                <a:cs typeface="+mn-cs"/>
              </a:rPr>
              <a:t>“Very Likely” to Begin Picking Up</a:t>
            </a:r>
            <a:endParaRPr lang="en-US" sz="2200" b="1" i="1" dirty="0">
              <a:latin typeface="+mn-lt"/>
              <a:ea typeface="+mn-ea"/>
              <a:cs typeface="Arial" panose="020B0604020202020204" pitchFamily="34" charset="0"/>
            </a:endParaRPr>
          </a:p>
        </p:txBody>
      </p:sp>
      <p:sp>
        <p:nvSpPr>
          <p:cNvPr id="8" name="Text Box 44">
            <a:extLst>
              <a:ext uri="{FF2B5EF4-FFF2-40B4-BE49-F238E27FC236}">
                <a16:creationId xmlns:a16="http://schemas.microsoft.com/office/drawing/2014/main" id="{0709555D-DC13-4905-A423-74337421783B}"/>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
        <p:nvSpPr>
          <p:cNvPr id="10" name="TextBox 9">
            <a:extLst>
              <a:ext uri="{FF2B5EF4-FFF2-40B4-BE49-F238E27FC236}">
                <a16:creationId xmlns:a16="http://schemas.microsoft.com/office/drawing/2014/main" id="{68D92937-DE49-428C-88A5-0C9417AEB209}"/>
              </a:ext>
            </a:extLst>
          </p:cNvPr>
          <p:cNvSpPr txBox="1"/>
          <p:nvPr/>
        </p:nvSpPr>
        <p:spPr>
          <a:xfrm>
            <a:off x="114300" y="5751493"/>
            <a:ext cx="8915400" cy="954107"/>
          </a:xfrm>
          <a:prstGeom prst="rect">
            <a:avLst/>
          </a:prstGeom>
          <a:noFill/>
        </p:spPr>
        <p:txBody>
          <a:bodyPr wrap="square" rtlCol="0">
            <a:spAutoFit/>
          </a:bodyPr>
          <a:lstStyle/>
          <a:p>
            <a:pPr algn="ctr"/>
            <a:r>
              <a:rPr lang="en-US" sz="1400" b="1" dirty="0"/>
              <a:t>Looking forward over the next year or so, how likely are you to do each of these things using the scale very likely, somewhat likely, or not likely?</a:t>
            </a:r>
          </a:p>
          <a:p>
            <a:pPr algn="ctr"/>
            <a:r>
              <a:rPr lang="en-US" sz="1400" b="1" dirty="0"/>
              <a:t>Pick up your dog’s waste and dispose of it in the trash when you are…</a:t>
            </a:r>
          </a:p>
          <a:p>
            <a:pPr algn="ctr"/>
            <a:r>
              <a:rPr lang="en-US" sz="1400" b="1" dirty="0"/>
              <a:t>…On your own property.</a:t>
            </a:r>
          </a:p>
        </p:txBody>
      </p:sp>
    </p:spTree>
    <p:extLst>
      <p:ext uri="{BB962C8B-B14F-4D97-AF65-F5344CB8AC3E}">
        <p14:creationId xmlns:p14="http://schemas.microsoft.com/office/powerpoint/2010/main" val="2764259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228600" y="1107875"/>
          <a:ext cx="8686800" cy="28545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Text Box 44">
            <a:extLst>
              <a:ext uri="{FF2B5EF4-FFF2-40B4-BE49-F238E27FC236}">
                <a16:creationId xmlns:a16="http://schemas.microsoft.com/office/drawing/2014/main" id="{DBDD476F-6AAA-47C5-97FC-8D1584084579}"/>
              </a:ext>
            </a:extLst>
          </p:cNvPr>
          <p:cNvSpPr txBox="1">
            <a:spLocks noChangeArrowheads="1"/>
          </p:cNvSpPr>
          <p:nvPr/>
        </p:nvSpPr>
        <p:spPr bwMode="auto">
          <a:xfrm>
            <a:off x="344744" y="153768"/>
            <a:ext cx="8454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2060"/>
                </a:solidFill>
                <a:latin typeface="Calibri"/>
              </a:rPr>
              <a:t>Septic System Inspected or Pumped Out</a:t>
            </a:r>
            <a:endParaRPr kumimoji="0" lang="en-US" alt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915A9BA-C425-4248-B609-BA66E7EB819C}"/>
              </a:ext>
            </a:extLst>
          </p:cNvPr>
          <p:cNvSpPr txBox="1"/>
          <p:nvPr/>
        </p:nvSpPr>
        <p:spPr>
          <a:xfrm>
            <a:off x="952500" y="5410200"/>
            <a:ext cx="7239000" cy="1246495"/>
          </a:xfrm>
          <a:prstGeom prst="rect">
            <a:avLst/>
          </a:prstGeom>
          <a:noFill/>
        </p:spPr>
        <p:txBody>
          <a:bodyPr wrap="square" rtlCol="0">
            <a:spAutoFit/>
          </a:bodyPr>
          <a:lstStyle/>
          <a:p>
            <a:pPr algn="ctr"/>
            <a:r>
              <a:rPr lang="en-US" sz="1400" b="1" dirty="0"/>
              <a:t>(Asked of those with a septic system): </a:t>
            </a:r>
          </a:p>
          <a:p>
            <a:pPr algn="ctr"/>
            <a:r>
              <a:rPr lang="en-US" sz="1400" b="1" dirty="0"/>
              <a:t>“In the last several years, have you…Had your septic system inspected or pumped out?”</a:t>
            </a:r>
          </a:p>
          <a:p>
            <a:pPr algn="ctr">
              <a:spcBef>
                <a:spcPts val="600"/>
              </a:spcBef>
            </a:pPr>
            <a:r>
              <a:rPr lang="en-US" sz="1400" b="1" dirty="0"/>
              <a:t>(If no or not sure): “Looking forward over the next year or so, how likely are you to do each of these things using the scale very likely, somewhat likely, or not likely? </a:t>
            </a:r>
          </a:p>
          <a:p>
            <a:pPr algn="ctr"/>
            <a:r>
              <a:rPr lang="en-US" sz="1400" b="1" dirty="0"/>
              <a:t>…Have your septic system inspected or pumped out.”</a:t>
            </a:r>
          </a:p>
        </p:txBody>
      </p:sp>
      <p:graphicFrame>
        <p:nvGraphicFramePr>
          <p:cNvPr id="11" name="Content Placeholder 3">
            <a:extLst>
              <a:ext uri="{FF2B5EF4-FFF2-40B4-BE49-F238E27FC236}">
                <a16:creationId xmlns:a16="http://schemas.microsoft.com/office/drawing/2014/main" id="{FF42C9BF-3457-4C60-B934-3D8D64D4E674}"/>
              </a:ext>
            </a:extLst>
          </p:cNvPr>
          <p:cNvGraphicFramePr>
            <a:graphicFrameLocks/>
          </p:cNvGraphicFramePr>
          <p:nvPr>
            <p:extLst>
              <p:ext uri="{D42A27DB-BD31-4B8C-83A1-F6EECF244321}">
                <p14:modId xmlns:p14="http://schemas.microsoft.com/office/powerpoint/2010/main" val="396563552"/>
              </p:ext>
            </p:extLst>
          </p:nvPr>
        </p:nvGraphicFramePr>
        <p:xfrm>
          <a:off x="310108" y="2535137"/>
          <a:ext cx="8686800" cy="285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8965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967"/>
            <a:ext cx="7886700" cy="1325563"/>
          </a:xfrm>
        </p:spPr>
        <p:txBody>
          <a:bodyPr/>
          <a:lstStyle/>
          <a:p>
            <a:pPr algn="ctr"/>
            <a:r>
              <a:rPr lang="en-US" b="1" dirty="0">
                <a:solidFill>
                  <a:srgbClr val="0070C0"/>
                </a:solidFill>
              </a:rPr>
              <a:t>Stewardship Outcome</a:t>
            </a:r>
          </a:p>
        </p:txBody>
      </p:sp>
      <p:sp>
        <p:nvSpPr>
          <p:cNvPr id="3" name="Content Placeholder 2"/>
          <p:cNvSpPr>
            <a:spLocks noGrp="1"/>
          </p:cNvSpPr>
          <p:nvPr>
            <p:ph idx="1"/>
          </p:nvPr>
        </p:nvSpPr>
        <p:spPr>
          <a:xfrm>
            <a:off x="1003173" y="1447800"/>
            <a:ext cx="7137655" cy="3894138"/>
          </a:xfrm>
        </p:spPr>
        <p:txBody>
          <a:bodyPr>
            <a:normAutofit/>
          </a:bodyPr>
          <a:lstStyle/>
          <a:p>
            <a:pPr marL="0" indent="0" algn="ctr">
              <a:buNone/>
            </a:pPr>
            <a:r>
              <a:rPr lang="en-US" sz="3000" i="1" dirty="0">
                <a:solidFill>
                  <a:schemeClr val="tx1"/>
                </a:solidFill>
              </a:rPr>
              <a:t>“Increase the number and diversity of trained and mobilized citizen volunteers with the knowledge and skills needed to enhance the health of their local watersheds.”</a:t>
            </a:r>
            <a:r>
              <a:rPr lang="en-US" sz="3000" dirty="0">
                <a:solidFill>
                  <a:schemeClr val="tx1"/>
                </a:solidFill>
              </a:rPr>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745673" y="3581400"/>
            <a:ext cx="5652655" cy="2141912"/>
          </a:xfrm>
          <a:prstGeom prst="rect">
            <a:avLst/>
          </a:prstGeom>
        </p:spPr>
      </p:pic>
    </p:spTree>
    <p:extLst>
      <p:ext uri="{BB962C8B-B14F-4D97-AF65-F5344CB8AC3E}">
        <p14:creationId xmlns:p14="http://schemas.microsoft.com/office/powerpoint/2010/main" val="3391553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228600" y="1107875"/>
          <a:ext cx="8686800" cy="28545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629400" y="6172200"/>
            <a:ext cx="2057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Text Box 44">
            <a:extLst>
              <a:ext uri="{FF2B5EF4-FFF2-40B4-BE49-F238E27FC236}">
                <a16:creationId xmlns:a16="http://schemas.microsoft.com/office/drawing/2014/main" id="{DBDD476F-6AAA-47C5-97FC-8D1584084579}"/>
              </a:ext>
            </a:extLst>
          </p:cNvPr>
          <p:cNvSpPr txBox="1">
            <a:spLocks noChangeArrowheads="1"/>
          </p:cNvSpPr>
          <p:nvPr/>
        </p:nvSpPr>
        <p:spPr bwMode="auto">
          <a:xfrm>
            <a:off x="344744" y="153768"/>
            <a:ext cx="8454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002060"/>
                </a:solidFill>
                <a:latin typeface="Calibri"/>
              </a:rPr>
              <a:t>Tree Planting</a:t>
            </a:r>
            <a:endParaRPr kumimoji="0" lang="en-US" alt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915A9BA-C425-4248-B609-BA66E7EB819C}"/>
              </a:ext>
            </a:extLst>
          </p:cNvPr>
          <p:cNvSpPr txBox="1"/>
          <p:nvPr/>
        </p:nvSpPr>
        <p:spPr>
          <a:xfrm>
            <a:off x="952500" y="5410200"/>
            <a:ext cx="7239000" cy="1246495"/>
          </a:xfrm>
          <a:prstGeom prst="rect">
            <a:avLst/>
          </a:prstGeom>
          <a:noFill/>
        </p:spPr>
        <p:txBody>
          <a:bodyPr wrap="square" rtlCol="0">
            <a:spAutoFit/>
          </a:bodyPr>
          <a:lstStyle/>
          <a:p>
            <a:pPr algn="ctr"/>
            <a:r>
              <a:rPr lang="en-US" sz="1400" b="1" dirty="0"/>
              <a:t>(Asked of all): </a:t>
            </a:r>
          </a:p>
          <a:p>
            <a:pPr algn="ctr"/>
            <a:r>
              <a:rPr lang="en-US" sz="1400" b="1" dirty="0"/>
              <a:t>“In the last several years, have you…Planted a tree?”</a:t>
            </a:r>
          </a:p>
          <a:p>
            <a:pPr algn="ctr">
              <a:spcBef>
                <a:spcPts val="600"/>
              </a:spcBef>
            </a:pPr>
            <a:r>
              <a:rPr lang="en-US" sz="1400" b="1" dirty="0"/>
              <a:t>(If no or not sure): “Looking forward over the next year or so, how likely are you to do each of these things using the scale very likely, somewhat likely, or not likely? </a:t>
            </a:r>
          </a:p>
          <a:p>
            <a:pPr algn="ctr"/>
            <a:r>
              <a:rPr lang="en-US" sz="1400" b="1" dirty="0"/>
              <a:t>…Plant a tree.”</a:t>
            </a:r>
          </a:p>
        </p:txBody>
      </p:sp>
      <p:graphicFrame>
        <p:nvGraphicFramePr>
          <p:cNvPr id="11" name="Content Placeholder 3">
            <a:extLst>
              <a:ext uri="{FF2B5EF4-FFF2-40B4-BE49-F238E27FC236}">
                <a16:creationId xmlns:a16="http://schemas.microsoft.com/office/drawing/2014/main" id="{FF42C9BF-3457-4C60-B934-3D8D64D4E674}"/>
              </a:ext>
            </a:extLst>
          </p:cNvPr>
          <p:cNvGraphicFramePr>
            <a:graphicFrameLocks/>
          </p:cNvGraphicFramePr>
          <p:nvPr>
            <p:extLst>
              <p:ext uri="{D42A27DB-BD31-4B8C-83A1-F6EECF244321}">
                <p14:modId xmlns:p14="http://schemas.microsoft.com/office/powerpoint/2010/main" val="1829235766"/>
              </p:ext>
            </p:extLst>
          </p:nvPr>
        </p:nvGraphicFramePr>
        <p:xfrm>
          <a:off x="310108" y="2535137"/>
          <a:ext cx="8686800" cy="285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530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771556722"/>
              </p:ext>
            </p:extLst>
          </p:nvPr>
        </p:nvGraphicFramePr>
        <p:xfrm>
          <a:off x="266700" y="1676401"/>
          <a:ext cx="86106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6216195" y="4191000"/>
            <a:ext cx="2658057" cy="611733"/>
          </a:xfrm>
          <a:prstGeom prst="rect">
            <a:avLst/>
          </a:prstGeom>
          <a:ln>
            <a:solidFill>
              <a:schemeClr val="tx1"/>
            </a:solidFill>
          </a:ln>
        </p:spPr>
      </p:pic>
      <p:sp>
        <p:nvSpPr>
          <p:cNvPr id="4" name="TextBox 3"/>
          <p:cNvSpPr txBox="1"/>
          <p:nvPr/>
        </p:nvSpPr>
        <p:spPr>
          <a:xfrm>
            <a:off x="114300" y="6215391"/>
            <a:ext cx="8915400" cy="523220"/>
          </a:xfrm>
          <a:prstGeom prst="rect">
            <a:avLst/>
          </a:prstGeom>
          <a:noFill/>
        </p:spPr>
        <p:txBody>
          <a:bodyPr wrap="square" rtlCol="0">
            <a:spAutoFit/>
          </a:bodyPr>
          <a:lstStyle/>
          <a:p>
            <a:pPr algn="ctr"/>
            <a:r>
              <a:rPr lang="en-US" sz="1400" b="1" dirty="0"/>
              <a:t>Looking forward over the next year or so, how likely are you to do each of these things using the scale</a:t>
            </a:r>
          </a:p>
          <a:p>
            <a:pPr algn="ctr"/>
            <a:r>
              <a:rPr lang="en-US" sz="1400" b="1" dirty="0"/>
              <a:t>(rotate high to low/low to high): [very likely, somewhat likely, (or) not likely]?</a:t>
            </a:r>
          </a:p>
        </p:txBody>
      </p:sp>
      <p:sp>
        <p:nvSpPr>
          <p:cNvPr id="12" name="Title 1">
            <a:extLst>
              <a:ext uri="{FF2B5EF4-FFF2-40B4-BE49-F238E27FC236}">
                <a16:creationId xmlns:a16="http://schemas.microsoft.com/office/drawing/2014/main" id="{8260CE25-30CB-468E-97E8-69E69881D86D}"/>
              </a:ext>
            </a:extLst>
          </p:cNvPr>
          <p:cNvSpPr>
            <a:spLocks noGrp="1"/>
          </p:cNvSpPr>
          <p:nvPr>
            <p:ph type="title"/>
          </p:nvPr>
        </p:nvSpPr>
        <p:spPr>
          <a:xfrm>
            <a:off x="495299" y="851649"/>
            <a:ext cx="8229600" cy="596153"/>
          </a:xfrm>
        </p:spPr>
        <p:txBody>
          <a:bodyPr>
            <a:noAutofit/>
          </a:bodyPr>
          <a:lstStyle/>
          <a:p>
            <a:pPr lvl="0">
              <a:spcBef>
                <a:spcPts val="0"/>
              </a:spcBef>
            </a:pPr>
            <a:r>
              <a:rPr lang="en-US" sz="2800" b="1" dirty="0">
                <a:solidFill>
                  <a:schemeClr val="tx1"/>
                </a:solidFill>
                <a:latin typeface="+mn-lt"/>
                <a:ea typeface="+mn-ea"/>
                <a:cs typeface="+mn-cs"/>
              </a:rPr>
              <a:t>Behaviors More Susceptible to Change</a:t>
            </a:r>
            <a:br>
              <a:rPr lang="en-US" sz="2800" b="1" dirty="0">
                <a:solidFill>
                  <a:schemeClr val="tx1"/>
                </a:solidFill>
                <a:latin typeface="+mn-lt"/>
                <a:ea typeface="+mn-ea"/>
                <a:cs typeface="+mn-cs"/>
              </a:rPr>
            </a:br>
            <a:r>
              <a:rPr lang="en-US" sz="2000" b="1" i="1" dirty="0">
                <a:latin typeface="+mn-lt"/>
                <a:ea typeface="+mn-ea"/>
                <a:cs typeface="Arial" panose="020B0604020202020204" pitchFamily="34" charset="0"/>
              </a:rPr>
              <a:t>Asked Only of Those Not Taking the Desired Action Today</a:t>
            </a:r>
            <a:endParaRPr lang="en-US" sz="2000" b="1" i="1" dirty="0">
              <a:solidFill>
                <a:schemeClr val="tx1"/>
              </a:solidFill>
              <a:latin typeface="+mn-lt"/>
              <a:ea typeface="+mn-ea"/>
              <a:cs typeface="Arial" panose="020B0604020202020204" pitchFamily="34" charset="0"/>
            </a:endParaRPr>
          </a:p>
        </p:txBody>
      </p:sp>
      <p:sp>
        <p:nvSpPr>
          <p:cNvPr id="13" name="Text Box 44">
            <a:extLst>
              <a:ext uri="{FF2B5EF4-FFF2-40B4-BE49-F238E27FC236}">
                <a16:creationId xmlns:a16="http://schemas.microsoft.com/office/drawing/2014/main" id="{E966A070-376D-4AE8-AB09-EC3FA1E7487B}"/>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2950426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923311050"/>
              </p:ext>
            </p:extLst>
          </p:nvPr>
        </p:nvGraphicFramePr>
        <p:xfrm>
          <a:off x="266700" y="1676401"/>
          <a:ext cx="8610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95299" y="851649"/>
            <a:ext cx="8229600" cy="596153"/>
          </a:xfrm>
        </p:spPr>
        <p:txBody>
          <a:bodyPr>
            <a:noAutofit/>
          </a:bodyPr>
          <a:lstStyle/>
          <a:p>
            <a:pPr lvl="0">
              <a:spcBef>
                <a:spcPts val="0"/>
              </a:spcBef>
            </a:pPr>
            <a:r>
              <a:rPr lang="en-US" sz="2800" b="1" dirty="0">
                <a:solidFill>
                  <a:schemeClr val="tx1"/>
                </a:solidFill>
                <a:latin typeface="+mn-lt"/>
                <a:ea typeface="+mn-ea"/>
                <a:cs typeface="+mn-cs"/>
              </a:rPr>
              <a:t>Behaviors Less Susceptible to Change</a:t>
            </a:r>
            <a:br>
              <a:rPr lang="en-US" sz="2800" b="1" dirty="0">
                <a:solidFill>
                  <a:schemeClr val="tx1"/>
                </a:solidFill>
                <a:latin typeface="+mn-lt"/>
                <a:ea typeface="+mn-ea"/>
                <a:cs typeface="+mn-cs"/>
              </a:rPr>
            </a:br>
            <a:r>
              <a:rPr lang="en-US" sz="2000" b="1" i="1" dirty="0">
                <a:latin typeface="+mn-lt"/>
                <a:ea typeface="+mn-ea"/>
                <a:cs typeface="Arial" panose="020B0604020202020204" pitchFamily="34" charset="0"/>
              </a:rPr>
              <a:t>Asked Only of Those Not Taking the Desired Action Today</a:t>
            </a:r>
            <a:endParaRPr lang="en-US" sz="2000" b="1" i="1" dirty="0">
              <a:solidFill>
                <a:schemeClr val="tx1"/>
              </a:solidFill>
              <a:latin typeface="+mn-lt"/>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066842" y="3070156"/>
            <a:ext cx="2658057" cy="611733"/>
          </a:xfrm>
          <a:prstGeom prst="rect">
            <a:avLst/>
          </a:prstGeom>
          <a:ln>
            <a:solidFill>
              <a:schemeClr val="tx1"/>
            </a:solidFill>
          </a:ln>
        </p:spPr>
      </p:pic>
      <p:sp>
        <p:nvSpPr>
          <p:cNvPr id="10" name="TextBox 9">
            <a:extLst>
              <a:ext uri="{FF2B5EF4-FFF2-40B4-BE49-F238E27FC236}">
                <a16:creationId xmlns:a16="http://schemas.microsoft.com/office/drawing/2014/main" id="{7F563BE5-B52E-4373-92D8-33D53D275D2F}"/>
              </a:ext>
            </a:extLst>
          </p:cNvPr>
          <p:cNvSpPr txBox="1"/>
          <p:nvPr/>
        </p:nvSpPr>
        <p:spPr>
          <a:xfrm>
            <a:off x="114300" y="6215391"/>
            <a:ext cx="8915400" cy="523220"/>
          </a:xfrm>
          <a:prstGeom prst="rect">
            <a:avLst/>
          </a:prstGeom>
          <a:noFill/>
        </p:spPr>
        <p:txBody>
          <a:bodyPr wrap="square" rtlCol="0">
            <a:spAutoFit/>
          </a:bodyPr>
          <a:lstStyle/>
          <a:p>
            <a:pPr algn="ctr"/>
            <a:r>
              <a:rPr lang="en-US" sz="1400" b="1" dirty="0"/>
              <a:t>Looking forward over the next year or so, how likely are you to do each of these things using the scale</a:t>
            </a:r>
          </a:p>
          <a:p>
            <a:pPr algn="ctr"/>
            <a:r>
              <a:rPr lang="en-US" sz="1400" b="1" dirty="0"/>
              <a:t>(rotate high to low/low to high): [very likely, somewhat likely, (or) not likely]?</a:t>
            </a:r>
          </a:p>
        </p:txBody>
      </p:sp>
      <p:sp>
        <p:nvSpPr>
          <p:cNvPr id="11" name="Arrow: Right 10">
            <a:extLst>
              <a:ext uri="{FF2B5EF4-FFF2-40B4-BE49-F238E27FC236}">
                <a16:creationId xmlns:a16="http://schemas.microsoft.com/office/drawing/2014/main" id="{50609B90-5A9F-4F07-A000-83CF032D3F47}"/>
              </a:ext>
            </a:extLst>
          </p:cNvPr>
          <p:cNvSpPr/>
          <p:nvPr/>
        </p:nvSpPr>
        <p:spPr>
          <a:xfrm rot="10800000">
            <a:off x="5181601" y="4173012"/>
            <a:ext cx="676702" cy="398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44">
            <a:extLst>
              <a:ext uri="{FF2B5EF4-FFF2-40B4-BE49-F238E27FC236}">
                <a16:creationId xmlns:a16="http://schemas.microsoft.com/office/drawing/2014/main" id="{9B2A0189-7F29-4403-8FE1-A32B7F3551FC}"/>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spTree>
    <p:extLst>
      <p:ext uri="{BB962C8B-B14F-4D97-AF65-F5344CB8AC3E}">
        <p14:creationId xmlns:p14="http://schemas.microsoft.com/office/powerpoint/2010/main" val="2432013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4027989517"/>
              </p:ext>
            </p:extLst>
          </p:nvPr>
        </p:nvGraphicFramePr>
        <p:xfrm>
          <a:off x="266700" y="1676401"/>
          <a:ext cx="86106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6122727" y="5029200"/>
            <a:ext cx="2658057" cy="611733"/>
          </a:xfrm>
          <a:prstGeom prst="rect">
            <a:avLst/>
          </a:prstGeom>
          <a:ln>
            <a:solidFill>
              <a:schemeClr val="tx1"/>
            </a:solidFill>
          </a:ln>
        </p:spPr>
      </p:pic>
      <p:sp>
        <p:nvSpPr>
          <p:cNvPr id="4" name="TextBox 3"/>
          <p:cNvSpPr txBox="1"/>
          <p:nvPr/>
        </p:nvSpPr>
        <p:spPr>
          <a:xfrm>
            <a:off x="114300" y="6215391"/>
            <a:ext cx="8915400" cy="523220"/>
          </a:xfrm>
          <a:prstGeom prst="rect">
            <a:avLst/>
          </a:prstGeom>
          <a:noFill/>
        </p:spPr>
        <p:txBody>
          <a:bodyPr wrap="square" rtlCol="0">
            <a:spAutoFit/>
          </a:bodyPr>
          <a:lstStyle/>
          <a:p>
            <a:pPr algn="ctr"/>
            <a:r>
              <a:rPr lang="en-US" sz="1400" b="1" dirty="0"/>
              <a:t>Looking forward over the next year or so, how likely are you to do each of these things using the scale</a:t>
            </a:r>
          </a:p>
          <a:p>
            <a:pPr algn="ctr"/>
            <a:r>
              <a:rPr lang="en-US" sz="1400" b="1" dirty="0"/>
              <a:t>(rotate high to low/low to high): [very likely, somewhat likely, (or) not likely]?</a:t>
            </a:r>
          </a:p>
        </p:txBody>
      </p:sp>
      <p:sp>
        <p:nvSpPr>
          <p:cNvPr id="12" name="Title 1">
            <a:extLst>
              <a:ext uri="{FF2B5EF4-FFF2-40B4-BE49-F238E27FC236}">
                <a16:creationId xmlns:a16="http://schemas.microsoft.com/office/drawing/2014/main" id="{8260CE25-30CB-468E-97E8-69E69881D86D}"/>
              </a:ext>
            </a:extLst>
          </p:cNvPr>
          <p:cNvSpPr>
            <a:spLocks noGrp="1"/>
          </p:cNvSpPr>
          <p:nvPr>
            <p:ph type="title"/>
          </p:nvPr>
        </p:nvSpPr>
        <p:spPr>
          <a:xfrm>
            <a:off x="495299" y="851649"/>
            <a:ext cx="8229600" cy="596153"/>
          </a:xfrm>
        </p:spPr>
        <p:txBody>
          <a:bodyPr>
            <a:noAutofit/>
          </a:bodyPr>
          <a:lstStyle/>
          <a:p>
            <a:pPr lvl="0">
              <a:spcBef>
                <a:spcPts val="0"/>
              </a:spcBef>
            </a:pPr>
            <a:r>
              <a:rPr lang="en-US" sz="2800" b="1" dirty="0">
                <a:solidFill>
                  <a:schemeClr val="tx1"/>
                </a:solidFill>
                <a:latin typeface="+mn-lt"/>
                <a:ea typeface="+mn-ea"/>
                <a:cs typeface="+mn-cs"/>
              </a:rPr>
              <a:t>Behaviors Susceptible to Change</a:t>
            </a:r>
            <a:br>
              <a:rPr lang="en-US" sz="2800" b="1" dirty="0">
                <a:solidFill>
                  <a:schemeClr val="tx1"/>
                </a:solidFill>
                <a:latin typeface="+mn-lt"/>
                <a:ea typeface="+mn-ea"/>
                <a:cs typeface="+mn-cs"/>
              </a:rPr>
            </a:br>
            <a:r>
              <a:rPr lang="en-US" sz="2000" b="1" i="1" dirty="0">
                <a:latin typeface="+mn-lt"/>
                <a:ea typeface="+mn-ea"/>
                <a:cs typeface="Arial" panose="020B0604020202020204" pitchFamily="34" charset="0"/>
              </a:rPr>
              <a:t>Asked Only of Those Not Taking the Desired Action Today</a:t>
            </a:r>
            <a:endParaRPr lang="en-US" sz="2000" b="1" i="1" dirty="0">
              <a:solidFill>
                <a:schemeClr val="tx1"/>
              </a:solidFill>
              <a:latin typeface="+mn-lt"/>
              <a:ea typeface="+mn-ea"/>
              <a:cs typeface="Arial" panose="020B0604020202020204" pitchFamily="34" charset="0"/>
            </a:endParaRPr>
          </a:p>
        </p:txBody>
      </p:sp>
      <p:sp>
        <p:nvSpPr>
          <p:cNvPr id="13" name="Text Box 44">
            <a:extLst>
              <a:ext uri="{FF2B5EF4-FFF2-40B4-BE49-F238E27FC236}">
                <a16:creationId xmlns:a16="http://schemas.microsoft.com/office/drawing/2014/main" id="{E966A070-376D-4AE8-AB09-EC3FA1E7487B}"/>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Anne Arundel County</a:t>
            </a:r>
          </a:p>
        </p:txBody>
      </p:sp>
      <p:pic>
        <p:nvPicPr>
          <p:cNvPr id="6" name="Picture 5" descr="Screen Clipping">
            <a:extLst>
              <a:ext uri="{FF2B5EF4-FFF2-40B4-BE49-F238E27FC236}">
                <a16:creationId xmlns:a16="http://schemas.microsoft.com/office/drawing/2014/main" id="{E5F0D9B6-46C7-4D4D-B1B9-059E30884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433" y="2209800"/>
            <a:ext cx="1817067" cy="2532171"/>
          </a:xfrm>
          <a:prstGeom prst="rect">
            <a:avLst/>
          </a:prstGeom>
        </p:spPr>
      </p:pic>
    </p:spTree>
    <p:extLst>
      <p:ext uri="{BB962C8B-B14F-4D97-AF65-F5344CB8AC3E}">
        <p14:creationId xmlns:p14="http://schemas.microsoft.com/office/powerpoint/2010/main" val="1570488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85800" y="190500"/>
            <a:ext cx="7772400" cy="2057400"/>
          </a:xfrm>
        </p:spPr>
        <p:txBody>
          <a:bodyPr>
            <a:normAutofit fontScale="62500" lnSpcReduction="20000"/>
          </a:bodyPr>
          <a:lstStyle/>
          <a:p>
            <a:pPr>
              <a:lnSpc>
                <a:spcPct val="120000"/>
              </a:lnSpc>
              <a:spcBef>
                <a:spcPts val="0"/>
              </a:spcBef>
            </a:pPr>
            <a:r>
              <a:rPr lang="en-US" sz="7200" dirty="0">
                <a:solidFill>
                  <a:srgbClr val="0070C0"/>
                </a:solidFill>
                <a:latin typeface="Arial Black" pitchFamily="34" charset="0"/>
              </a:rPr>
              <a:t>Stewardship Score:</a:t>
            </a:r>
          </a:p>
          <a:p>
            <a:pPr>
              <a:lnSpc>
                <a:spcPct val="120000"/>
              </a:lnSpc>
              <a:spcBef>
                <a:spcPts val="0"/>
              </a:spcBef>
            </a:pPr>
            <a:r>
              <a:rPr lang="en-US" sz="7200" dirty="0">
                <a:solidFill>
                  <a:srgbClr val="0070C0"/>
                </a:solidFill>
                <a:latin typeface="Arial Black" pitchFamily="34" charset="0"/>
              </a:rPr>
              <a:t>Performance Indicator</a:t>
            </a:r>
          </a:p>
        </p:txBody>
      </p:sp>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16217191"/>
              </p:ext>
            </p:extLst>
          </p:nvPr>
        </p:nvGraphicFramePr>
        <p:xfrm>
          <a:off x="1600200" y="2286000"/>
          <a:ext cx="6096000" cy="18288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457777585"/>
                    </a:ext>
                  </a:extLst>
                </a:gridCol>
                <a:gridCol w="2362200">
                  <a:extLst>
                    <a:ext uri="{9D8B030D-6E8A-4147-A177-3AD203B41FA5}">
                      <a16:colId xmlns:a16="http://schemas.microsoft.com/office/drawing/2014/main" val="3187127121"/>
                    </a:ext>
                  </a:extLst>
                </a:gridCol>
              </a:tblGrid>
              <a:tr h="370840">
                <a:tc>
                  <a:txBody>
                    <a:bodyPr/>
                    <a:lstStyle/>
                    <a:p>
                      <a:r>
                        <a:rPr lang="en-US" sz="2400" b="0" dirty="0">
                          <a:solidFill>
                            <a:srgbClr val="002060"/>
                          </a:solidFill>
                        </a:rPr>
                        <a:t>Individual Behavior</a:t>
                      </a:r>
                      <a:r>
                        <a:rPr lang="en-US" sz="2400" b="0" baseline="30000" dirty="0">
                          <a:solidFill>
                            <a:srgbClr val="002060"/>
                          </a:solidFill>
                        </a:rPr>
                        <a:t>1</a:t>
                      </a:r>
                      <a:endParaRPr lang="en-US" sz="24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2060"/>
                          </a:solidFill>
                        </a:rPr>
                        <a:t>38</a:t>
                      </a:r>
                      <a:endParaRPr lang="en-US" sz="2400" b="0" baseline="30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148023"/>
                  </a:ext>
                </a:extLst>
              </a:tr>
              <a:tr h="370840">
                <a:tc>
                  <a:txBody>
                    <a:bodyPr/>
                    <a:lstStyle/>
                    <a:p>
                      <a:r>
                        <a:rPr lang="en-US" sz="2400" b="0" dirty="0">
                          <a:solidFill>
                            <a:srgbClr val="002060"/>
                          </a:solidFill>
                        </a:rPr>
                        <a:t>Volunteerism</a:t>
                      </a:r>
                      <a:r>
                        <a:rPr lang="en-US" sz="2400" b="0" baseline="30000" dirty="0">
                          <a:solidFill>
                            <a:srgbClr val="00206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206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808980"/>
                  </a:ext>
                </a:extLst>
              </a:tr>
              <a:tr h="370840">
                <a:tc>
                  <a:txBody>
                    <a:bodyPr/>
                    <a:lstStyle/>
                    <a:p>
                      <a:r>
                        <a:rPr lang="en-US" sz="2400" b="0" dirty="0">
                          <a:solidFill>
                            <a:srgbClr val="002060"/>
                          </a:solidFill>
                        </a:rPr>
                        <a:t>Civic Engagement</a:t>
                      </a:r>
                      <a:r>
                        <a:rPr lang="en-US" sz="2400" b="0" baseline="30000" dirty="0">
                          <a:solidFill>
                            <a:srgbClr val="00206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206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650210"/>
                  </a:ext>
                </a:extLst>
              </a:tr>
              <a:tr h="370840">
                <a:tc>
                  <a:txBody>
                    <a:bodyPr/>
                    <a:lstStyle/>
                    <a:p>
                      <a:r>
                        <a:rPr lang="en-US" sz="2400" b="1" dirty="0">
                          <a:solidFill>
                            <a:srgbClr val="002060"/>
                          </a:solidFill>
                        </a:rPr>
                        <a:t>Rollup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lang="en-US" sz="2400" b="1" dirty="0">
                          <a:solidFill>
                            <a:srgbClr val="00206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3432206314"/>
                  </a:ext>
                </a:extLst>
              </a:tr>
            </a:tbl>
          </a:graphicData>
        </a:graphic>
      </p:graphicFrame>
      <p:sp>
        <p:nvSpPr>
          <p:cNvPr id="4" name="TextBox 3"/>
          <p:cNvSpPr txBox="1"/>
          <p:nvPr/>
        </p:nvSpPr>
        <p:spPr>
          <a:xfrm>
            <a:off x="457200" y="5105400"/>
            <a:ext cx="8382000" cy="1077218"/>
          </a:xfrm>
          <a:prstGeom prst="rect">
            <a:avLst/>
          </a:prstGeom>
          <a:noFill/>
        </p:spPr>
        <p:txBody>
          <a:bodyPr wrap="square" rtlCol="0">
            <a:spAutoFit/>
          </a:bodyPr>
          <a:lstStyle/>
          <a:p>
            <a:r>
              <a:rPr lang="en-US" sz="1600" dirty="0"/>
              <a:t>Bay-wide, based on 2017 Baseline data to date</a:t>
            </a:r>
          </a:p>
          <a:p>
            <a:r>
              <a:rPr lang="en-US" sz="1600" baseline="30000" dirty="0"/>
              <a:t>1</a:t>
            </a:r>
            <a:r>
              <a:rPr lang="en-US" sz="1600" dirty="0"/>
              <a:t>19 behaviors, weighted for water impact and % of population that could perform each behavior</a:t>
            </a:r>
          </a:p>
          <a:p>
            <a:r>
              <a:rPr lang="en-US" sz="1600" baseline="30000" dirty="0"/>
              <a:t>2</a:t>
            </a:r>
            <a:r>
              <a:rPr lang="en-US" sz="1600" dirty="0"/>
              <a:t>Volunteered, given money for water restoration, or aware of a group in their local community</a:t>
            </a:r>
          </a:p>
          <a:p>
            <a:r>
              <a:rPr lang="en-US" sz="1600" baseline="30000" dirty="0"/>
              <a:t>3</a:t>
            </a:r>
            <a:r>
              <a:rPr lang="en-US" sz="1600" dirty="0"/>
              <a:t>Spoken out on behalf of an environmental cause</a:t>
            </a:r>
          </a:p>
        </p:txBody>
      </p:sp>
    </p:spTree>
    <p:extLst>
      <p:ext uri="{BB962C8B-B14F-4D97-AF65-F5344CB8AC3E}">
        <p14:creationId xmlns:p14="http://schemas.microsoft.com/office/powerpoint/2010/main" val="2037720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114800"/>
          </a:xfrm>
          <a:solidFill>
            <a:srgbClr val="D9EDEF">
              <a:alpha val="43000"/>
            </a:srgbClr>
          </a:solidFill>
        </p:spPr>
        <p:txBody>
          <a:bodyPr>
            <a:normAutofit fontScale="92500" lnSpcReduction="10000"/>
          </a:bodyPr>
          <a:lstStyle/>
          <a:p>
            <a:pPr marL="457200" lvl="1" indent="0">
              <a:spcBef>
                <a:spcPts val="1200"/>
              </a:spcBef>
              <a:buNone/>
            </a:pPr>
            <a:r>
              <a:rPr lang="en-US" sz="3200" b="1" dirty="0">
                <a:solidFill>
                  <a:srgbClr val="FF0000"/>
                </a:solidFill>
              </a:rPr>
              <a:t>Behavior Weighting:</a:t>
            </a:r>
          </a:p>
          <a:p>
            <a:pPr marL="971550" lvl="1" indent="-514350">
              <a:spcBef>
                <a:spcPts val="1200"/>
              </a:spcBef>
              <a:buFont typeface="+mj-lt"/>
              <a:buAutoNum type="arabicPeriod"/>
            </a:pPr>
            <a:endParaRPr lang="en-US" b="1" dirty="0"/>
          </a:p>
          <a:p>
            <a:pPr marL="457200" lvl="1" indent="0">
              <a:spcBef>
                <a:spcPts val="1200"/>
              </a:spcBef>
              <a:buNone/>
            </a:pPr>
            <a:r>
              <a:rPr lang="en-US" b="1" dirty="0"/>
              <a:t>Impact of the Behavior on Water Quality</a:t>
            </a:r>
          </a:p>
          <a:p>
            <a:pPr marL="457200" lvl="1" indent="0">
              <a:spcBef>
                <a:spcPts val="1200"/>
              </a:spcBef>
              <a:buNone/>
            </a:pPr>
            <a:r>
              <a:rPr lang="en-US" b="1" dirty="0"/>
              <a:t>x </a:t>
            </a:r>
          </a:p>
          <a:p>
            <a:pPr marL="457200" lvl="1" indent="0">
              <a:spcBef>
                <a:spcPts val="1200"/>
              </a:spcBef>
              <a:buNone/>
            </a:pPr>
            <a:r>
              <a:rPr lang="en-US" b="1" dirty="0"/>
              <a:t>Inverse of the Penetration (Level of Adoption) in the Community</a:t>
            </a:r>
          </a:p>
          <a:p>
            <a:pPr marL="457200" lvl="1" indent="0">
              <a:spcBef>
                <a:spcPts val="1200"/>
              </a:spcBef>
              <a:buNone/>
            </a:pPr>
            <a:r>
              <a:rPr lang="en-US" b="1" dirty="0"/>
              <a:t>x </a:t>
            </a:r>
          </a:p>
          <a:p>
            <a:pPr marL="457200" lvl="1" indent="0">
              <a:spcBef>
                <a:spcPts val="1200"/>
              </a:spcBef>
              <a:buNone/>
            </a:pPr>
            <a:r>
              <a:rPr lang="en-US" b="1" dirty="0"/>
              <a:t>Likelihood the Public will Adopt the Behavior</a:t>
            </a:r>
          </a:p>
        </p:txBody>
      </p:sp>
      <p:sp>
        <p:nvSpPr>
          <p:cNvPr id="5" name="Title 1"/>
          <p:cNvSpPr>
            <a:spLocks noGrp="1"/>
          </p:cNvSpPr>
          <p:nvPr>
            <p:ph type="title"/>
          </p:nvPr>
        </p:nvSpPr>
        <p:spPr>
          <a:xfrm>
            <a:off x="457200" y="274638"/>
            <a:ext cx="8229600" cy="1143000"/>
          </a:xfrm>
        </p:spPr>
        <p:txBody>
          <a:bodyPr/>
          <a:lstStyle/>
          <a:p>
            <a:pPr lvl="0" algn="l">
              <a:spcBef>
                <a:spcPts val="0"/>
              </a:spcBef>
            </a:pPr>
            <a:r>
              <a:rPr lang="en-US" sz="2400" dirty="0">
                <a:solidFill>
                  <a:srgbClr val="0070C0"/>
                </a:solidFill>
                <a:latin typeface="Arial Black" pitchFamily="34" charset="0"/>
                <a:ea typeface="+mn-ea"/>
                <a:cs typeface="+mn-cs"/>
              </a:rPr>
              <a:t>Choosing the Right Behavior to Influence</a:t>
            </a:r>
            <a:endParaRPr lang="en-US" sz="2800" dirty="0">
              <a:solidFill>
                <a:srgbClr val="0070C0"/>
              </a:solidFill>
            </a:endParaRPr>
          </a:p>
        </p:txBody>
      </p:sp>
    </p:spTree>
    <p:extLst>
      <p:ext uri="{BB962C8B-B14F-4D97-AF65-F5344CB8AC3E}">
        <p14:creationId xmlns:p14="http://schemas.microsoft.com/office/powerpoint/2010/main" val="2472127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a:extLst>
              <a:ext uri="{FF2B5EF4-FFF2-40B4-BE49-F238E27FC236}">
                <a16:creationId xmlns:a16="http://schemas.microsoft.com/office/drawing/2014/main" id="{761AEB4C-468B-4ADE-8C11-8434AB17FC9E}"/>
              </a:ext>
            </a:extLst>
          </p:cNvPr>
          <p:cNvSpPr txBox="1">
            <a:spLocks noChangeArrowheads="1"/>
          </p:cNvSpPr>
          <p:nvPr/>
        </p:nvSpPr>
        <p:spPr bwMode="auto">
          <a:xfrm>
            <a:off x="344744" y="153768"/>
            <a:ext cx="845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Citizen Stewardship Indicator: 2017 Final </a:t>
            </a:r>
            <a:r>
              <a:rPr kumimoji="0" lang="en-US" altLang="en-US" sz="2800" b="1" i="0" u="none" strike="noStrike" kern="1200" cap="none" spc="0" normalizeH="0" baseline="0" noProof="0" dirty="0" err="1">
                <a:ln>
                  <a:noFill/>
                </a:ln>
                <a:solidFill>
                  <a:srgbClr val="002060"/>
                </a:solidFill>
                <a:effectLst/>
                <a:uLnTx/>
                <a:uFillTx/>
                <a:latin typeface="Calibri"/>
                <a:ea typeface="+mn-ea"/>
                <a:cs typeface="+mn-cs"/>
              </a:rPr>
              <a:t>Baywide</a:t>
            </a:r>
            <a:r>
              <a:rPr kumimoji="0" lang="en-US" altLang="en-US" sz="2800" b="1" i="0" u="none" strike="noStrike" kern="1200" cap="none" spc="0" normalizeH="0" baseline="0" noProof="0" dirty="0">
                <a:ln>
                  <a:noFill/>
                </a:ln>
                <a:solidFill>
                  <a:srgbClr val="002060"/>
                </a:solidFill>
                <a:effectLst/>
                <a:uLnTx/>
                <a:uFillTx/>
                <a:latin typeface="Calibri"/>
                <a:ea typeface="+mn-ea"/>
                <a:cs typeface="+mn-cs"/>
              </a:rPr>
              <a:t> Data</a:t>
            </a:r>
          </a:p>
        </p:txBody>
      </p:sp>
      <p:pic>
        <p:nvPicPr>
          <p:cNvPr id="7" name="Picture 6" descr="Screen Clipping">
            <a:extLst>
              <a:ext uri="{FF2B5EF4-FFF2-40B4-BE49-F238E27FC236}">
                <a16:creationId xmlns:a16="http://schemas.microsoft.com/office/drawing/2014/main" id="{550350E4-45F0-45F5-8DC1-C4DBAE824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27" y="707367"/>
            <a:ext cx="8281147" cy="5312433"/>
          </a:xfrm>
          <a:prstGeom prst="rect">
            <a:avLst/>
          </a:prstGeom>
        </p:spPr>
      </p:pic>
      <p:sp>
        <p:nvSpPr>
          <p:cNvPr id="8" name="TextBox 7">
            <a:extLst>
              <a:ext uri="{FF2B5EF4-FFF2-40B4-BE49-F238E27FC236}">
                <a16:creationId xmlns:a16="http://schemas.microsoft.com/office/drawing/2014/main" id="{E2DAF71E-CA33-4F85-BE63-5BBD6226A8D7}"/>
              </a:ext>
            </a:extLst>
          </p:cNvPr>
          <p:cNvSpPr txBox="1"/>
          <p:nvPr/>
        </p:nvSpPr>
        <p:spPr>
          <a:xfrm>
            <a:off x="431427" y="6096000"/>
            <a:ext cx="8179173" cy="646331"/>
          </a:xfrm>
          <a:prstGeom prst="rect">
            <a:avLst/>
          </a:prstGeom>
          <a:noFill/>
        </p:spPr>
        <p:txBody>
          <a:bodyPr wrap="square" rtlCol="0">
            <a:spAutoFit/>
          </a:bodyPr>
          <a:lstStyle/>
          <a:p>
            <a:pPr algn="ctr"/>
            <a:r>
              <a:rPr lang="en-US" dirty="0">
                <a:latin typeface="+mn-lt"/>
              </a:rPr>
              <a:t>Adoption = Percentage of the population performing a positive behavior </a:t>
            </a:r>
          </a:p>
          <a:p>
            <a:pPr algn="ctr"/>
            <a:r>
              <a:rPr lang="en-US" dirty="0">
                <a:latin typeface="+mn-lt"/>
              </a:rPr>
              <a:t>(at least sometimes) or not performing a negative behavior (seldom or never)</a:t>
            </a:r>
          </a:p>
        </p:txBody>
      </p:sp>
    </p:spTree>
    <p:extLst>
      <p:ext uri="{BB962C8B-B14F-4D97-AF65-F5344CB8AC3E}">
        <p14:creationId xmlns:p14="http://schemas.microsoft.com/office/powerpoint/2010/main" val="395999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990600" y="228600"/>
          <a:ext cx="6950075" cy="5638800"/>
        </p:xfrm>
        <a:graphic>
          <a:graphicData uri="http://schemas.openxmlformats.org/presentationml/2006/ole">
            <mc:AlternateContent xmlns:mc="http://schemas.openxmlformats.org/markup-compatibility/2006">
              <mc:Choice xmlns:v="urn:schemas-microsoft-com:vml" Requires="v">
                <p:oleObj spid="_x0000_s1037" name="Acrobat Document" r:id="rId3" imgW="7543732" imgH="5829300" progId="AcroExch.Document.7">
                  <p:embed/>
                </p:oleObj>
              </mc:Choice>
              <mc:Fallback>
                <p:oleObj name="Acrobat Document" r:id="rId3" imgW="7543732" imgH="5829300" progId="AcroExch.Document.7">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69500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8" name="TextBox 7"/>
          <p:cNvSpPr txBox="1"/>
          <p:nvPr/>
        </p:nvSpPr>
        <p:spPr>
          <a:xfrm>
            <a:off x="533400" y="5562600"/>
            <a:ext cx="8153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Credit: Nancy R. Lee, University of Washington &amp; Puget Sound Partnership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Adapted from Everett Rogers, Jay </a:t>
            </a:r>
            <a:r>
              <a:rPr kumimoji="0" lang="en-US" sz="1200" b="1" i="0" u="none" strike="noStrike" kern="1200" cap="none" spc="0" normalizeH="0" baseline="0" noProof="0" dirty="0" err="1">
                <a:ln>
                  <a:noFill/>
                </a:ln>
                <a:solidFill>
                  <a:srgbClr val="000000"/>
                </a:solidFill>
                <a:effectLst/>
                <a:uLnTx/>
                <a:uFillTx/>
                <a:latin typeface="Arial" charset="0"/>
                <a:ea typeface="+mn-ea"/>
                <a:cs typeface="+mn-cs"/>
              </a:rPr>
              <a:t>Kassirer</a:t>
            </a:r>
            <a:r>
              <a:rPr kumimoji="0" lang="en-US" sz="1200" b="1" i="0" u="none" strike="noStrike" kern="1200" cap="none" spc="0" normalizeH="0" baseline="0" noProof="0" dirty="0">
                <a:ln>
                  <a:noFill/>
                </a:ln>
                <a:solidFill>
                  <a:srgbClr val="000000"/>
                </a:solidFill>
                <a:effectLst/>
                <a:uLnTx/>
                <a:uFillTx/>
                <a:latin typeface="Arial" charset="0"/>
                <a:ea typeface="+mn-ea"/>
                <a:cs typeface="+mn-cs"/>
              </a:rPr>
              <a:t>, Mike Rothschild, Dave Ward,  Kristen Cooley</a:t>
            </a:r>
          </a:p>
        </p:txBody>
      </p:sp>
      <p:sp>
        <p:nvSpPr>
          <p:cNvPr id="2" name="TextBox 1"/>
          <p:cNvSpPr txBox="1"/>
          <p:nvPr/>
        </p:nvSpPr>
        <p:spPr>
          <a:xfrm>
            <a:off x="5715000" y="3429000"/>
            <a:ext cx="914400" cy="461665"/>
          </a:xfrm>
          <a:prstGeom prst="rect">
            <a:avLst/>
          </a:prstGeom>
          <a:gradFill flip="none" rotWithShape="1">
            <a:gsLst>
              <a:gs pos="0">
                <a:srgbClr val="FFFF00"/>
              </a:gs>
              <a:gs pos="100000">
                <a:schemeClr val="bg1">
                  <a:lumMod val="50000"/>
                </a:schemeClr>
              </a:gs>
              <a:gs pos="100000">
                <a:schemeClr val="accent1">
                  <a:shade val="100000"/>
                  <a:satMod val="115000"/>
                </a:schemeClr>
              </a:gs>
            </a:gsLst>
            <a:lin ang="0" scaled="1"/>
            <a:tileRect/>
          </a:gra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Resistant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16%</a:t>
            </a:r>
          </a:p>
        </p:txBody>
      </p:sp>
      <p:sp>
        <p:nvSpPr>
          <p:cNvPr id="5" name="Rectangle 4">
            <a:extLst>
              <a:ext uri="{FF2B5EF4-FFF2-40B4-BE49-F238E27FC236}">
                <a16:creationId xmlns:a16="http://schemas.microsoft.com/office/drawing/2014/main" id="{8E869550-397F-4319-B1C9-7CA69035C0BF}"/>
              </a:ext>
            </a:extLst>
          </p:cNvPr>
          <p:cNvSpPr/>
          <p:nvPr/>
        </p:nvSpPr>
        <p:spPr>
          <a:xfrm>
            <a:off x="6629400" y="5900410"/>
            <a:ext cx="2133600" cy="728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375172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762000" y="228600"/>
          <a:ext cx="7772400" cy="5950318"/>
        </p:xfrm>
        <a:graphic>
          <a:graphicData uri="http://schemas.openxmlformats.org/presentationml/2006/ole">
            <mc:AlternateContent xmlns:mc="http://schemas.openxmlformats.org/markup-compatibility/2006">
              <mc:Choice xmlns:v="urn:schemas-microsoft-com:vml" Requires="v">
                <p:oleObj spid="_x0000_s2061" name="Acrobat Document" r:id="rId3" imgW="7543732" imgH="5829300" progId="AcroExch.Document.7">
                  <p:embed/>
                </p:oleObj>
              </mc:Choice>
              <mc:Fallback>
                <p:oleObj name="Acrobat Document" r:id="rId3" imgW="7543732" imgH="5829300" progId="AcroExch.Document.7">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7772400" cy="5950318"/>
                      </a:xfrm>
                      <a:prstGeom prst="rect">
                        <a:avLst/>
                      </a:prstGeom>
                      <a:noFill/>
                      <a:ln>
                        <a:noFill/>
                      </a:ln>
                      <a:effectLst/>
                    </p:spPr>
                  </p:pic>
                </p:oleObj>
              </mc:Fallback>
            </mc:AlternateContent>
          </a:graphicData>
        </a:graphic>
      </p:graphicFrame>
      <p:sp>
        <p:nvSpPr>
          <p:cNvPr id="8" name="TextBox 7"/>
          <p:cNvSpPr txBox="1"/>
          <p:nvPr/>
        </p:nvSpPr>
        <p:spPr>
          <a:xfrm>
            <a:off x="533400" y="5410200"/>
            <a:ext cx="81534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Credit: Nancy R. Lee, University of Washington &amp; Puget Sound Partnership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Adapted from Everett Rogers, Jay Kassirer, Mike Rothschild, Dave Ward, Kristen Cooley</a:t>
            </a:r>
          </a:p>
        </p:txBody>
      </p:sp>
      <p:sp>
        <p:nvSpPr>
          <p:cNvPr id="3" name="TextBox 2"/>
          <p:cNvSpPr txBox="1"/>
          <p:nvPr/>
        </p:nvSpPr>
        <p:spPr>
          <a:xfrm>
            <a:off x="609600" y="2286000"/>
            <a:ext cx="2438400" cy="954107"/>
          </a:xfrm>
          <a:prstGeom prst="rect">
            <a:avLst/>
          </a:prstGeom>
          <a:solidFill>
            <a:srgbClr val="CCFF99">
              <a:alpha val="77000"/>
            </a:srgbClr>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Traditional Public Education</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Websites</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Brochures</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Community meetings</a:t>
            </a:r>
          </a:p>
        </p:txBody>
      </p:sp>
      <p:sp>
        <p:nvSpPr>
          <p:cNvPr id="5" name="TextBox 4"/>
          <p:cNvSpPr txBox="1"/>
          <p:nvPr/>
        </p:nvSpPr>
        <p:spPr>
          <a:xfrm>
            <a:off x="6172200" y="2286000"/>
            <a:ext cx="2438400" cy="954107"/>
          </a:xfrm>
          <a:prstGeom prst="rect">
            <a:avLst/>
          </a:prstGeom>
          <a:solidFill>
            <a:srgbClr val="FFCCFF">
              <a:alpha val="76863"/>
            </a:srgbClr>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Compulsory Actions</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Regulations</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Fees &amp; Fines</a:t>
            </a:r>
          </a:p>
          <a:p>
            <a:pPr marL="285750" marR="0" lvl="0" indent="-1095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Legal action</a:t>
            </a:r>
          </a:p>
        </p:txBody>
      </p:sp>
      <p:sp>
        <p:nvSpPr>
          <p:cNvPr id="6" name="Rectangle 5">
            <a:extLst>
              <a:ext uri="{FF2B5EF4-FFF2-40B4-BE49-F238E27FC236}">
                <a16:creationId xmlns:a16="http://schemas.microsoft.com/office/drawing/2014/main" id="{8974CE58-F729-4223-836D-E25D561B8C06}"/>
              </a:ext>
            </a:extLst>
          </p:cNvPr>
          <p:cNvSpPr/>
          <p:nvPr/>
        </p:nvSpPr>
        <p:spPr>
          <a:xfrm>
            <a:off x="6629400" y="5900410"/>
            <a:ext cx="2133600" cy="728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7583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D_Capitol_Heights_Flyer_04.18.16a.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7500" t="14861" r="30833"/>
          <a:stretch/>
        </p:blipFill>
        <p:spPr>
          <a:xfrm>
            <a:off x="1493520" y="8946"/>
            <a:ext cx="7620000" cy="6849054"/>
          </a:xfrm>
          <a:prstGeom prst="rect">
            <a:avLst/>
          </a:prstGeom>
        </p:spPr>
      </p:pic>
      <p:sp>
        <p:nvSpPr>
          <p:cNvPr id="3" name="TextBox 2"/>
          <p:cNvSpPr txBox="1"/>
          <p:nvPr/>
        </p:nvSpPr>
        <p:spPr>
          <a:xfrm>
            <a:off x="228600" y="2057400"/>
            <a:ext cx="2590800" cy="3170099"/>
          </a:xfrm>
          <a:prstGeom prst="rect">
            <a:avLst/>
          </a:prstGeom>
          <a:solidFill>
            <a:srgbClr val="E7FFE7"/>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Example Tool: Pledge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“Free Upgrade”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A/B Test:</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Flooding</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Water quality</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endParaRPr kumimoji="0" lang="en-US"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50% of homes visited signed the pledge</a:t>
            </a:r>
          </a:p>
        </p:txBody>
      </p:sp>
    </p:spTree>
    <p:extLst>
      <p:ext uri="{BB962C8B-B14F-4D97-AF65-F5344CB8AC3E}">
        <p14:creationId xmlns:p14="http://schemas.microsoft.com/office/powerpoint/2010/main" val="308288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046" y="4657986"/>
            <a:ext cx="4243518" cy="1379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Individual Citizen Actions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and Behaviors</a:t>
            </a:r>
          </a:p>
        </p:txBody>
      </p:sp>
      <p:sp>
        <p:nvSpPr>
          <p:cNvPr id="5" name="Rectangle 4"/>
          <p:cNvSpPr/>
          <p:nvPr/>
        </p:nvSpPr>
        <p:spPr>
          <a:xfrm>
            <a:off x="1459016" y="3121712"/>
            <a:ext cx="3512907" cy="135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Volunteerism/ Collective Community Action</a:t>
            </a:r>
          </a:p>
        </p:txBody>
      </p:sp>
      <p:sp>
        <p:nvSpPr>
          <p:cNvPr id="6" name="Rectangle 5"/>
          <p:cNvSpPr/>
          <p:nvPr/>
        </p:nvSpPr>
        <p:spPr>
          <a:xfrm>
            <a:off x="1459016" y="1608614"/>
            <a:ext cx="2387576" cy="135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Community Leaders/ Champions</a:t>
            </a:r>
          </a:p>
        </p:txBody>
      </p:sp>
      <p:sp>
        <p:nvSpPr>
          <p:cNvPr id="13" name="TextBox 12"/>
          <p:cNvSpPr txBox="1"/>
          <p:nvPr/>
        </p:nvSpPr>
        <p:spPr>
          <a:xfrm>
            <a:off x="401565" y="232465"/>
            <a:ext cx="8476488"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orbel" panose="020B0503020204020204"/>
                <a:ea typeface="+mn-ea"/>
                <a:cs typeface="+mn-cs"/>
              </a:rPr>
              <a:t>Citizen Stewardship Framework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orbel" panose="020B0503020204020204"/>
                <a:ea typeface="+mn-ea"/>
                <a:cs typeface="+mn-cs"/>
              </a:rPr>
              <a:t>Increasing citizen actions for watershed  health</a:t>
            </a:r>
          </a:p>
        </p:txBody>
      </p:sp>
      <p:sp>
        <p:nvSpPr>
          <p:cNvPr id="14" name="Curved Right Arrow 13"/>
          <p:cNvSpPr/>
          <p:nvPr/>
        </p:nvSpPr>
        <p:spPr>
          <a:xfrm rot="19819429" flipH="1">
            <a:off x="4555809" y="1663611"/>
            <a:ext cx="1725459" cy="2462204"/>
          </a:xfrm>
          <a:prstGeom prst="curvedRightArrow">
            <a:avLst>
              <a:gd name="adj1" fmla="val 25000"/>
              <a:gd name="adj2" fmla="val 54435"/>
              <a:gd name="adj3" fmla="val 2922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459016" y="6197086"/>
            <a:ext cx="6081936" cy="530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Increasingly Environmentally Literate Population (</a:t>
            </a:r>
            <a:r>
              <a:rPr kumimoji="0" lang="en-US" sz="1600" b="0" i="0" u="none" strike="noStrike" kern="1200" cap="none" spc="0" normalizeH="0" baseline="0" noProof="0" dirty="0" err="1">
                <a:ln>
                  <a:noFill/>
                </a:ln>
                <a:solidFill>
                  <a:prstClr val="white"/>
                </a:solidFill>
                <a:effectLst/>
                <a:uLnTx/>
                <a:uFillTx/>
                <a:latin typeface="Calibri"/>
                <a:ea typeface="+mn-ea"/>
                <a:cs typeface="+mn-cs"/>
              </a:rPr>
              <a:t>Elit</a:t>
            </a:r>
            <a:r>
              <a:rPr kumimoji="0" lang="en-US" sz="1600" b="0" i="0" u="none" strike="noStrike" kern="1200" cap="none" spc="0" normalizeH="0" baseline="0" noProof="0" dirty="0">
                <a:ln>
                  <a:noFill/>
                </a:ln>
                <a:solidFill>
                  <a:prstClr val="white"/>
                </a:solidFill>
                <a:effectLst/>
                <a:uLnTx/>
                <a:uFillTx/>
                <a:latin typeface="Calibri"/>
                <a:ea typeface="+mn-ea"/>
                <a:cs typeface="+mn-cs"/>
              </a:rPr>
              <a:t> Goal) </a:t>
            </a:r>
          </a:p>
        </p:txBody>
      </p:sp>
      <p:grpSp>
        <p:nvGrpSpPr>
          <p:cNvPr id="9" name="Group 8"/>
          <p:cNvGrpSpPr/>
          <p:nvPr/>
        </p:nvGrpSpPr>
        <p:grpSpPr>
          <a:xfrm>
            <a:off x="348171" y="1608614"/>
            <a:ext cx="862619" cy="4981840"/>
            <a:chOff x="-115765" y="1497622"/>
            <a:chExt cx="862619" cy="4981840"/>
          </a:xfrm>
        </p:grpSpPr>
        <p:sp>
          <p:nvSpPr>
            <p:cNvPr id="7" name="Right Arrow 6"/>
            <p:cNvSpPr/>
            <p:nvPr/>
          </p:nvSpPr>
          <p:spPr bwMode="auto">
            <a:xfrm rot="16200000">
              <a:off x="-2175375" y="3557232"/>
              <a:ext cx="4981840" cy="862619"/>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 name="TextBox 14"/>
            <p:cNvSpPr txBox="1"/>
            <p:nvPr/>
          </p:nvSpPr>
          <p:spPr>
            <a:xfrm rot="5400000">
              <a:off x="-1554674" y="3896382"/>
              <a:ext cx="378600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95561"/>
                  </a:solidFill>
                  <a:effectLst/>
                  <a:uLnTx/>
                  <a:uFillTx/>
                  <a:latin typeface="Corbel" panose="020B0503020204020204"/>
                  <a:ea typeface="+mn-ea"/>
                  <a:cs typeface="+mn-cs"/>
                </a:rPr>
                <a:t>Knowledge &amp; skills</a:t>
              </a:r>
            </a:p>
          </p:txBody>
        </p:sp>
      </p:grpSp>
      <p:sp>
        <p:nvSpPr>
          <p:cNvPr id="16" name="Curved Right Arrow 15"/>
          <p:cNvSpPr/>
          <p:nvPr/>
        </p:nvSpPr>
        <p:spPr>
          <a:xfrm rot="19819429" flipH="1">
            <a:off x="4943959" y="1648411"/>
            <a:ext cx="1553211" cy="3984543"/>
          </a:xfrm>
          <a:prstGeom prst="curvedRightArrow">
            <a:avLst>
              <a:gd name="adj1" fmla="val 25000"/>
              <a:gd name="adj2" fmla="val 50000"/>
              <a:gd name="adj3" fmla="val 2922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rot="3818403">
            <a:off x="5386060" y="2667097"/>
            <a:ext cx="278313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Mobilize/Increase</a:t>
            </a:r>
          </a:p>
        </p:txBody>
      </p:sp>
    </p:spTree>
    <p:extLst>
      <p:ext uri="{BB962C8B-B14F-4D97-AF65-F5344CB8AC3E}">
        <p14:creationId xmlns:p14="http://schemas.microsoft.com/office/powerpoint/2010/main" val="575616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9679" y="838200"/>
            <a:ext cx="7193280" cy="1754326"/>
          </a:xfrm>
          <a:prstGeom prst="rect">
            <a:avLst/>
          </a:prstGeom>
          <a:solidFill>
            <a:srgbClr val="E7FFE7"/>
          </a:solidFill>
          <a:ln>
            <a:solidFill>
              <a:schemeClr val="tx1"/>
            </a:solidFill>
          </a:ln>
        </p:spPr>
        <p:txBody>
          <a:bodyPr wrap="square" rtlCol="0">
            <a:spAutoFit/>
          </a:bodyPr>
          <a:lstStyle/>
          <a:p>
            <a:pPr algn="ctr"/>
            <a:r>
              <a:rPr lang="en-US" sz="3600" b="1" dirty="0">
                <a:latin typeface="+mn-lt"/>
              </a:rPr>
              <a:t>Outcome:</a:t>
            </a:r>
          </a:p>
          <a:p>
            <a:pPr algn="ctr"/>
            <a:r>
              <a:rPr lang="en-US" sz="3600" b="1" dirty="0">
                <a:latin typeface="+mn-lt"/>
              </a:rPr>
              <a:t>50% of homes signed the pledge.</a:t>
            </a:r>
          </a:p>
          <a:p>
            <a:pPr algn="ctr"/>
            <a:r>
              <a:rPr lang="en-US" sz="3600" b="1" dirty="0">
                <a:latin typeface="+mn-lt"/>
              </a:rPr>
              <a:t>24% followed through.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57" y="4103269"/>
            <a:ext cx="2143125"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125696"/>
            <a:ext cx="3119438" cy="3119438"/>
          </a:xfrm>
          <a:prstGeom prst="rect">
            <a:avLst/>
          </a:prstGeom>
        </p:spPr>
      </p:pic>
    </p:spTree>
    <p:extLst>
      <p:ext uri="{BB962C8B-B14F-4D97-AF65-F5344CB8AC3E}">
        <p14:creationId xmlns:p14="http://schemas.microsoft.com/office/powerpoint/2010/main" val="2091109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dirty="0"/>
              <a:t>Recommendations: Behavior Adoption</a:t>
            </a:r>
          </a:p>
        </p:txBody>
      </p:sp>
      <p:sp>
        <p:nvSpPr>
          <p:cNvPr id="3" name="Content Placeholder 2"/>
          <p:cNvSpPr>
            <a:spLocks noGrp="1"/>
          </p:cNvSpPr>
          <p:nvPr>
            <p:ph idx="1"/>
          </p:nvPr>
        </p:nvSpPr>
        <p:spPr>
          <a:xfrm>
            <a:off x="457200" y="1341437"/>
            <a:ext cx="8229600" cy="4525963"/>
          </a:xfrm>
        </p:spPr>
        <p:txBody>
          <a:bodyPr>
            <a:normAutofit/>
          </a:bodyPr>
          <a:lstStyle/>
          <a:p>
            <a:pPr marL="0" indent="0">
              <a:buNone/>
            </a:pPr>
            <a:r>
              <a:rPr lang="en-US" sz="2800" dirty="0"/>
              <a:t>Behaviors that have a significant positive impact on clean water are less commonly adopted than behaviors that have a comparatively minor impact on clean water. </a:t>
            </a:r>
            <a:r>
              <a:rPr lang="en-US" sz="2800" b="1" dirty="0"/>
              <a:t>Recommendations:</a:t>
            </a:r>
            <a:endParaRPr lang="en-US" sz="2800" dirty="0"/>
          </a:p>
          <a:p>
            <a:pPr lvl="1" indent="-342900">
              <a:buFont typeface="Arial" panose="020B0604020202020204" pitchFamily="34" charset="0"/>
              <a:buChar char="•"/>
            </a:pPr>
            <a:r>
              <a:rPr lang="en-US" sz="2400" u="sng" dirty="0"/>
              <a:t>Target key audiences </a:t>
            </a:r>
            <a:r>
              <a:rPr lang="en-US" sz="2400" dirty="0"/>
              <a:t>based on prioritization from Index</a:t>
            </a:r>
          </a:p>
          <a:p>
            <a:pPr lvl="1" indent="-342900">
              <a:buFont typeface="Arial" panose="020B0604020202020204" pitchFamily="34" charset="0"/>
              <a:buChar char="•"/>
            </a:pPr>
            <a:r>
              <a:rPr lang="en-US" sz="2400" dirty="0"/>
              <a:t>Increase use of </a:t>
            </a:r>
            <a:r>
              <a:rPr lang="en-US" sz="2400" u="sng" dirty="0"/>
              <a:t>social science tools</a:t>
            </a:r>
            <a:r>
              <a:rPr lang="en-US" sz="2400" dirty="0"/>
              <a:t>, such as social diffusion and social normative messaging</a:t>
            </a:r>
          </a:p>
          <a:p>
            <a:pPr lvl="1" indent="-342900">
              <a:buFont typeface="Arial" panose="020B0604020202020204" pitchFamily="34" charset="0"/>
              <a:buChar char="•"/>
            </a:pPr>
            <a:r>
              <a:rPr lang="en-US" sz="2400" dirty="0"/>
              <a:t>Increase </a:t>
            </a:r>
            <a:r>
              <a:rPr lang="en-US" sz="2400" u="sng" dirty="0"/>
              <a:t>effective behavior change campaign design and sharing</a:t>
            </a:r>
            <a:r>
              <a:rPr lang="en-US" sz="2400" dirty="0"/>
              <a:t> through regional forums</a:t>
            </a:r>
          </a:p>
          <a:p>
            <a:pPr lvl="1" indent="-342900">
              <a:buFont typeface="Arial" panose="020B0604020202020204" pitchFamily="34" charset="0"/>
              <a:buChar char="•"/>
            </a:pPr>
            <a:r>
              <a:rPr lang="en-US" sz="2400" dirty="0"/>
              <a:t>Regional </a:t>
            </a:r>
            <a:r>
              <a:rPr lang="en-US" sz="2400" u="sng" dirty="0"/>
              <a:t>common branding </a:t>
            </a:r>
            <a:r>
              <a:rPr lang="en-US" sz="2400" dirty="0"/>
              <a:t>across jurisdictions</a:t>
            </a:r>
          </a:p>
          <a:p>
            <a:pPr lvl="1" indent="-342900">
              <a:buFont typeface="Arial" panose="020B0604020202020204" pitchFamily="34" charset="0"/>
              <a:buChar char="•"/>
            </a:pPr>
            <a:endParaRPr lang="en-US" sz="2400" dirty="0"/>
          </a:p>
          <a:p>
            <a:endParaRPr lang="en-US" sz="2800" dirty="0"/>
          </a:p>
          <a:p>
            <a:endParaRPr lang="en-US" sz="2800" dirty="0"/>
          </a:p>
        </p:txBody>
      </p:sp>
    </p:spTree>
    <p:extLst>
      <p:ext uri="{BB962C8B-B14F-4D97-AF65-F5344CB8AC3E}">
        <p14:creationId xmlns:p14="http://schemas.microsoft.com/office/powerpoint/2010/main" val="231509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dirty="0"/>
              <a:t>Recommendations: Behavior Adoption</a:t>
            </a:r>
          </a:p>
        </p:txBody>
      </p:sp>
      <p:sp>
        <p:nvSpPr>
          <p:cNvPr id="3" name="Content Placeholder 2"/>
          <p:cNvSpPr>
            <a:spLocks noGrp="1"/>
          </p:cNvSpPr>
          <p:nvPr>
            <p:ph idx="1"/>
          </p:nvPr>
        </p:nvSpPr>
        <p:spPr>
          <a:xfrm>
            <a:off x="457200" y="1341437"/>
            <a:ext cx="8229600" cy="4525963"/>
          </a:xfrm>
        </p:spPr>
        <p:txBody>
          <a:bodyPr>
            <a:normAutofit/>
          </a:bodyPr>
          <a:lstStyle/>
          <a:p>
            <a:pPr marL="0" indent="0">
              <a:buNone/>
            </a:pPr>
            <a:r>
              <a:rPr lang="en-US" sz="2600" dirty="0"/>
              <a:t>Behavior Weighting must be completed with impact data</a:t>
            </a:r>
          </a:p>
          <a:p>
            <a:pPr marL="0" indent="0">
              <a:buNone/>
            </a:pPr>
            <a:r>
              <a:rPr lang="en-US" sz="2800" b="1" dirty="0"/>
              <a:t>Recommendations:</a:t>
            </a:r>
          </a:p>
          <a:p>
            <a:pPr lvl="1" indent="-342900">
              <a:buFont typeface="Arial" panose="020B0604020202020204" pitchFamily="34" charset="0"/>
              <a:buChar char="•"/>
            </a:pPr>
            <a:r>
              <a:rPr lang="en-US" sz="2400" dirty="0"/>
              <a:t>The behavior weighting formula will inform behavior change campaign efforts</a:t>
            </a:r>
          </a:p>
          <a:p>
            <a:pPr lvl="1" indent="-342900">
              <a:buFont typeface="Arial" panose="020B0604020202020204" pitchFamily="34" charset="0"/>
              <a:buChar char="•"/>
            </a:pPr>
            <a:r>
              <a:rPr lang="en-US" sz="2400" dirty="0"/>
              <a:t>Behaviors can be selected based on impact, likelihood, and penetration rate</a:t>
            </a:r>
          </a:p>
          <a:p>
            <a:endParaRPr lang="en-US" sz="2800" dirty="0"/>
          </a:p>
          <a:p>
            <a:endParaRPr lang="en-US" sz="2400" dirty="0"/>
          </a:p>
        </p:txBody>
      </p:sp>
    </p:spTree>
    <p:extLst>
      <p:ext uri="{BB962C8B-B14F-4D97-AF65-F5344CB8AC3E}">
        <p14:creationId xmlns:p14="http://schemas.microsoft.com/office/powerpoint/2010/main" val="345791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FD8A7D88-F12F-4D29-976C-A053ACAF0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93" y="0"/>
            <a:ext cx="7880813" cy="6858000"/>
          </a:xfrm>
          <a:prstGeom prst="rect">
            <a:avLst/>
          </a:prstGeom>
        </p:spPr>
      </p:pic>
    </p:spTree>
    <p:extLst>
      <p:ext uri="{BB962C8B-B14F-4D97-AF65-F5344CB8AC3E}">
        <p14:creationId xmlns:p14="http://schemas.microsoft.com/office/powerpoint/2010/main" val="1090521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Additional Recommendations</a:t>
            </a:r>
          </a:p>
        </p:txBody>
      </p:sp>
      <p:sp>
        <p:nvSpPr>
          <p:cNvPr id="3" name="Content Placeholder 2"/>
          <p:cNvSpPr>
            <a:spLocks noGrp="1"/>
          </p:cNvSpPr>
          <p:nvPr>
            <p:ph idx="1"/>
          </p:nvPr>
        </p:nvSpPr>
        <p:spPr>
          <a:xfrm>
            <a:off x="457200" y="1066800"/>
            <a:ext cx="8229600" cy="4525963"/>
          </a:xfrm>
        </p:spPr>
        <p:txBody>
          <a:bodyPr>
            <a:normAutofit lnSpcReduction="10000"/>
          </a:bodyPr>
          <a:lstStyle/>
          <a:p>
            <a:pPr marL="0" indent="0">
              <a:buNone/>
            </a:pPr>
            <a:r>
              <a:rPr lang="en-US" sz="2600" dirty="0"/>
              <a:t>Only 32% of public can name an organization in their area that is cleaning and protecting the natural environment.</a:t>
            </a:r>
          </a:p>
          <a:p>
            <a:pPr marL="0" indent="0">
              <a:buNone/>
            </a:pPr>
            <a:r>
              <a:rPr lang="en-US" sz="2600" dirty="0"/>
              <a:t>Less than half of people actively get involved in their community and of those a very small percentage are involved related to environmental issues.</a:t>
            </a:r>
          </a:p>
          <a:p>
            <a:pPr marL="0" indent="0">
              <a:buNone/>
            </a:pPr>
            <a:r>
              <a:rPr lang="en-US" sz="2800" b="1" dirty="0"/>
              <a:t>Recommendations:</a:t>
            </a:r>
          </a:p>
          <a:p>
            <a:pPr lvl="1" indent="-342900">
              <a:buFont typeface="Arial" panose="020B0604020202020204" pitchFamily="34" charset="0"/>
              <a:buChar char="•"/>
            </a:pPr>
            <a:r>
              <a:rPr lang="en-US" sz="2400" dirty="0"/>
              <a:t>Trainings to create informed communications campaigns that target audiences</a:t>
            </a:r>
          </a:p>
          <a:p>
            <a:pPr lvl="1" indent="-342900">
              <a:buFont typeface="Arial" panose="020B0604020202020204" pitchFamily="34" charset="0"/>
              <a:buChar char="•"/>
            </a:pPr>
            <a:r>
              <a:rPr lang="en-US" sz="2400" dirty="0"/>
              <a:t>Innovate new ways to connect people with opportunities in their community - concept test new volunteerism program models </a:t>
            </a:r>
          </a:p>
          <a:p>
            <a:endParaRPr lang="en-US" sz="2800" dirty="0"/>
          </a:p>
          <a:p>
            <a:endParaRPr lang="en-US" sz="2800" dirty="0"/>
          </a:p>
        </p:txBody>
      </p:sp>
    </p:spTree>
    <p:extLst>
      <p:ext uri="{BB962C8B-B14F-4D97-AF65-F5344CB8AC3E}">
        <p14:creationId xmlns:p14="http://schemas.microsoft.com/office/powerpoint/2010/main" val="807010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Indicator Accessibility</a:t>
            </a:r>
          </a:p>
        </p:txBody>
      </p:sp>
      <p:sp>
        <p:nvSpPr>
          <p:cNvPr id="3" name="Content Placeholder 2"/>
          <p:cNvSpPr>
            <a:spLocks noGrp="1"/>
          </p:cNvSpPr>
          <p:nvPr>
            <p:ph idx="1"/>
          </p:nvPr>
        </p:nvSpPr>
        <p:spPr>
          <a:xfrm>
            <a:off x="457200" y="1417638"/>
            <a:ext cx="8229600" cy="5165724"/>
          </a:xfrm>
        </p:spPr>
        <p:txBody>
          <a:bodyPr>
            <a:normAutofit/>
          </a:bodyPr>
          <a:lstStyle/>
          <a:p>
            <a:pPr marL="0" indent="0">
              <a:buNone/>
            </a:pPr>
            <a:r>
              <a:rPr lang="en-US" dirty="0"/>
              <a:t>Overview of data access methods:</a:t>
            </a:r>
          </a:p>
          <a:p>
            <a:r>
              <a:rPr lang="en-US" dirty="0"/>
              <a:t>Methodology document</a:t>
            </a:r>
          </a:p>
          <a:p>
            <a:r>
              <a:rPr lang="en-US" dirty="0"/>
              <a:t>Raw data</a:t>
            </a:r>
          </a:p>
          <a:p>
            <a:endParaRPr lang="en-US" dirty="0"/>
          </a:p>
          <a:p>
            <a:endParaRPr lang="en-US" dirty="0"/>
          </a:p>
          <a:p>
            <a:r>
              <a:rPr lang="en-US" dirty="0"/>
              <a:t>On-line Public Dashboard – In process</a:t>
            </a:r>
          </a:p>
          <a:p>
            <a:pPr lvl="1"/>
            <a:r>
              <a:rPr lang="en-US" dirty="0"/>
              <a:t>Segment data</a:t>
            </a:r>
          </a:p>
          <a:p>
            <a:pPr lvl="1"/>
            <a:r>
              <a:rPr lang="en-US" dirty="0"/>
              <a:t>Create correlations</a:t>
            </a:r>
          </a:p>
          <a:p>
            <a:pPr lvl="1"/>
            <a:r>
              <a:rPr lang="en-US" dirty="0"/>
              <a:t>Customize reports</a:t>
            </a:r>
          </a:p>
          <a:p>
            <a:endParaRPr lang="en-US" dirty="0"/>
          </a:p>
        </p:txBody>
      </p:sp>
      <p:pic>
        <p:nvPicPr>
          <p:cNvPr id="5" name="Picture 4" descr="Screen Clipping">
            <a:extLst>
              <a:ext uri="{FF2B5EF4-FFF2-40B4-BE49-F238E27FC236}">
                <a16:creationId xmlns:a16="http://schemas.microsoft.com/office/drawing/2014/main" id="{5F42CC2F-5C7F-476D-A28B-B237A9691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85920"/>
            <a:ext cx="4567874" cy="1686160"/>
          </a:xfrm>
          <a:prstGeom prst="rect">
            <a:avLst/>
          </a:prstGeom>
        </p:spPr>
      </p:pic>
    </p:spTree>
    <p:extLst>
      <p:ext uri="{BB962C8B-B14F-4D97-AF65-F5344CB8AC3E}">
        <p14:creationId xmlns:p14="http://schemas.microsoft.com/office/powerpoint/2010/main" val="476664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009900" y="4714313"/>
            <a:ext cx="3124200"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Photos Courtesy Chesapeake Bay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942" y="1608129"/>
            <a:ext cx="2057400" cy="30891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249" y="1608130"/>
            <a:ext cx="4652393" cy="3089189"/>
          </a:xfrm>
          <a:prstGeom prst="rect">
            <a:avLst/>
          </a:prstGeom>
        </p:spPr>
      </p:pic>
      <p:sp>
        <p:nvSpPr>
          <p:cNvPr id="3" name="Rectangle 2">
            <a:extLst>
              <a:ext uri="{FF2B5EF4-FFF2-40B4-BE49-F238E27FC236}">
                <a16:creationId xmlns:a16="http://schemas.microsoft.com/office/drawing/2014/main" id="{998096F0-DDCA-4336-83DD-1C95BD18B101}"/>
              </a:ext>
            </a:extLst>
          </p:cNvPr>
          <p:cNvSpPr/>
          <p:nvPr/>
        </p:nvSpPr>
        <p:spPr>
          <a:xfrm>
            <a:off x="6629400" y="6172200"/>
            <a:ext cx="2057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E88274-F8FB-49FE-A74D-A7BDBFACDA83}"/>
              </a:ext>
            </a:extLst>
          </p:cNvPr>
          <p:cNvPicPr/>
          <p:nvPr/>
        </p:nvPicPr>
        <p:blipFill>
          <a:blip r:embed="rId5"/>
          <a:srcRect/>
          <a:stretch>
            <a:fillRect/>
          </a:stretch>
        </p:blipFill>
        <p:spPr bwMode="auto">
          <a:xfrm>
            <a:off x="3276600" y="76200"/>
            <a:ext cx="2590800" cy="1447800"/>
          </a:xfrm>
          <a:prstGeom prst="rect">
            <a:avLst/>
          </a:prstGeom>
          <a:noFill/>
        </p:spPr>
      </p:pic>
      <p:sp>
        <p:nvSpPr>
          <p:cNvPr id="9" name="TextBox 8"/>
          <p:cNvSpPr txBox="1"/>
          <p:nvPr/>
        </p:nvSpPr>
        <p:spPr>
          <a:xfrm>
            <a:off x="495300" y="4953900"/>
            <a:ext cx="8153400"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70C0"/>
                </a:solidFill>
                <a:latin typeface="Arial Black" pitchFamily="34" charset="0"/>
              </a:rPr>
              <a:t>Chesapeake Bay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5000" dirty="0">
                <a:solidFill>
                  <a:srgbClr val="009900"/>
                </a:solidFill>
                <a:latin typeface="Arial Black" pitchFamily="34" charset="0"/>
              </a:rPr>
              <a:t>Stewardship Indicator</a:t>
            </a:r>
          </a:p>
        </p:txBody>
      </p:sp>
    </p:spTree>
    <p:extLst>
      <p:ext uri="{BB962C8B-B14F-4D97-AF65-F5344CB8AC3E}">
        <p14:creationId xmlns:p14="http://schemas.microsoft.com/office/powerpoint/2010/main" val="303449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42489" cy="1325563"/>
          </a:xfrm>
        </p:spPr>
        <p:txBody>
          <a:bodyPr>
            <a:normAutofit/>
          </a:bodyPr>
          <a:lstStyle/>
          <a:p>
            <a:pPr algn="ctr"/>
            <a:r>
              <a:rPr lang="en-US" sz="4000" b="1" dirty="0">
                <a:solidFill>
                  <a:srgbClr val="0070C0"/>
                </a:solidFill>
              </a:rPr>
              <a:t>Why Measure Stewardship?</a:t>
            </a:r>
          </a:p>
        </p:txBody>
      </p:sp>
      <p:sp>
        <p:nvSpPr>
          <p:cNvPr id="4" name="Content Placeholder 3"/>
          <p:cNvSpPr>
            <a:spLocks noGrp="1"/>
          </p:cNvSpPr>
          <p:nvPr>
            <p:ph idx="1"/>
          </p:nvPr>
        </p:nvSpPr>
        <p:spPr>
          <a:xfrm>
            <a:off x="533400" y="1407624"/>
            <a:ext cx="8382000" cy="3659458"/>
          </a:xfrm>
        </p:spPr>
        <p:txBody>
          <a:bodyPr>
            <a:normAutofit fontScale="92500" lnSpcReduction="10000"/>
          </a:bodyPr>
          <a:lstStyle/>
          <a:p>
            <a:pPr marL="171450" lvl="1">
              <a:spcBef>
                <a:spcPts val="750"/>
              </a:spcBef>
              <a:spcAft>
                <a:spcPts val="600"/>
              </a:spcAft>
              <a:buClr>
                <a:srgbClr val="00B0F0"/>
              </a:buClr>
            </a:pPr>
            <a:r>
              <a:rPr lang="en-US" sz="3000" dirty="0"/>
              <a:t>Track progress in engaging the public</a:t>
            </a:r>
          </a:p>
          <a:p>
            <a:pPr marL="171450" lvl="1">
              <a:spcBef>
                <a:spcPts val="750"/>
              </a:spcBef>
              <a:spcAft>
                <a:spcPts val="600"/>
              </a:spcAft>
              <a:buClr>
                <a:srgbClr val="00B0F0"/>
              </a:buClr>
            </a:pPr>
            <a:r>
              <a:rPr lang="en-US" sz="3000" dirty="0"/>
              <a:t>Design social marketing campaigns for BMP adoption and behavior change</a:t>
            </a:r>
          </a:p>
          <a:p>
            <a:pPr marL="171450" lvl="1">
              <a:spcBef>
                <a:spcPts val="750"/>
              </a:spcBef>
              <a:spcAft>
                <a:spcPts val="600"/>
              </a:spcAft>
              <a:buClr>
                <a:srgbClr val="00B0F0"/>
              </a:buClr>
            </a:pPr>
            <a:r>
              <a:rPr lang="en-US" sz="3000" dirty="0"/>
              <a:t>Improve strategic communications  to build public support for Bay restoration work</a:t>
            </a:r>
          </a:p>
          <a:p>
            <a:pPr marL="171450" lvl="1">
              <a:spcBef>
                <a:spcPts val="750"/>
              </a:spcBef>
              <a:spcAft>
                <a:spcPts val="600"/>
              </a:spcAft>
              <a:buClr>
                <a:srgbClr val="00B0F0"/>
              </a:buClr>
            </a:pPr>
            <a:r>
              <a:rPr lang="en-US" sz="3000" dirty="0"/>
              <a:t>Prioritize investments in citizen-led action</a:t>
            </a:r>
          </a:p>
          <a:p>
            <a:pPr marL="171450" lvl="1">
              <a:spcBef>
                <a:spcPts val="750"/>
              </a:spcBef>
              <a:spcAft>
                <a:spcPts val="600"/>
              </a:spcAft>
              <a:buClr>
                <a:srgbClr val="00B0F0"/>
              </a:buClr>
            </a:pPr>
            <a:r>
              <a:rPr lang="en-US" sz="3000" dirty="0"/>
              <a:t>Improve local decision-making</a:t>
            </a:r>
          </a:p>
          <a:p>
            <a:pPr>
              <a:spcAft>
                <a:spcPts val="600"/>
              </a:spcAft>
              <a:buClr>
                <a:srgbClr val="00B0F0"/>
              </a:buClr>
            </a:pPr>
            <a:endParaRPr lang="en-US" sz="3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4953000"/>
            <a:ext cx="2132336" cy="1525138"/>
          </a:xfrm>
          <a:prstGeom prst="rect">
            <a:avLst/>
          </a:prstGeom>
        </p:spPr>
      </p:pic>
    </p:spTree>
    <p:extLst>
      <p:ext uri="{BB962C8B-B14F-4D97-AF65-F5344CB8AC3E}">
        <p14:creationId xmlns:p14="http://schemas.microsoft.com/office/powerpoint/2010/main" val="3331808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761999" y="206001"/>
            <a:ext cx="79127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a:ea typeface="+mn-ea"/>
                <a:cs typeface="+mn-cs"/>
              </a:rPr>
              <a:t>Stewardship Behavior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a:ea typeface="+mn-ea"/>
                <a:cs typeface="+mn-cs"/>
              </a:rPr>
              <a:t>Criteria</a:t>
            </a:r>
          </a:p>
        </p:txBody>
      </p:sp>
      <p:sp>
        <p:nvSpPr>
          <p:cNvPr id="8" name="Content Placeholder 3"/>
          <p:cNvSpPr txBox="1">
            <a:spLocks/>
          </p:cNvSpPr>
          <p:nvPr/>
        </p:nvSpPr>
        <p:spPr>
          <a:xfrm>
            <a:off x="867701" y="1614451"/>
            <a:ext cx="7675350" cy="4852499"/>
          </a:xfrm>
          <a:prstGeom prst="rect">
            <a:avLst/>
          </a:prstGeom>
        </p:spPr>
        <p:txBody>
          <a:bodyPr vert="horz" lIns="91440" tIns="45720" rIns="91440" bIns="45720" rtlCol="0" anchor="t">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90000"/>
              </a:lnSpc>
              <a:spcBef>
                <a:spcPts val="750"/>
              </a:spcBef>
              <a:spcAft>
                <a:spcPts val="600"/>
              </a:spcAft>
              <a:buClr>
                <a:srgbClr val="00B0F0"/>
              </a:buClr>
              <a:buSzTx/>
              <a:buFont typeface="Arial" panose="020B0604020202020204" pitchFamily="34" charset="0"/>
              <a:buNone/>
              <a:tabLst/>
              <a:defRPr/>
            </a:pPr>
            <a:endParaRPr kumimoji="0" lang="en-US" sz="3000" b="1" i="0" u="none" strike="noStrike" kern="1200" cap="none" spc="0" normalizeH="0" baseline="0" noProof="0" dirty="0">
              <a:ln>
                <a:noFill/>
              </a:ln>
              <a:gradFill>
                <a:gsLst>
                  <a:gs pos="34000">
                    <a:prstClr val="black">
                      <a:lumMod val="93000"/>
                    </a:prstClr>
                  </a:gs>
                  <a:gs pos="0">
                    <a:prstClr val="white">
                      <a:lumMod val="25000"/>
                      <a:lumOff val="75000"/>
                    </a:prstClr>
                  </a:gs>
                  <a:gs pos="100000">
                    <a:srgbClr val="1F497D">
                      <a:lumMod val="0"/>
                      <a:lumOff val="100000"/>
                    </a:srgbClr>
                  </a:gs>
                </a:gsLst>
                <a:lin ang="4800000" scaled="0"/>
              </a:gradFill>
              <a:effectLst/>
              <a:uLnTx/>
              <a:uFillTx/>
              <a:latin typeface="Calibri"/>
              <a:ea typeface="+mn-ea"/>
              <a:cs typeface="+mn-cs"/>
            </a:endParaRPr>
          </a:p>
        </p:txBody>
      </p:sp>
      <p:sp>
        <p:nvSpPr>
          <p:cNvPr id="5" name="Content Placeholder 6"/>
          <p:cNvSpPr txBox="1">
            <a:spLocks/>
          </p:cNvSpPr>
          <p:nvPr/>
        </p:nvSpPr>
        <p:spPr>
          <a:xfrm>
            <a:off x="445175" y="1943100"/>
            <a:ext cx="8229600" cy="4294151"/>
          </a:xfrm>
          <a:prstGeom prst="rect">
            <a:avLst/>
          </a:prstGeom>
        </p:spPr>
        <p:txBody>
          <a:bodyPr vert="horz" lIns="91440" tIns="45720" rIns="91440" bIns="45720" rtlCol="0" anchor="b">
            <a:no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marR="0" lvl="0" indent="-514350" algn="l" defTabSz="685800" rtl="0" eaLnBrk="1" fontAlgn="auto" latinLnBrk="0" hangingPunct="1">
              <a:lnSpc>
                <a:spcPct val="90000"/>
              </a:lnSpc>
              <a:spcBef>
                <a:spcPts val="240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Involves individual decision-making</a:t>
            </a:r>
          </a:p>
          <a:p>
            <a:pPr marL="514350" marR="0" lvl="0" indent="-514350" algn="l" defTabSz="685800" rtl="0" eaLnBrk="1" fontAlgn="auto" latinLnBrk="0" hangingPunct="1">
              <a:lnSpc>
                <a:spcPct val="90000"/>
              </a:lnSpc>
              <a:spcBef>
                <a:spcPts val="240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Is repetitive and can be tracked over time</a:t>
            </a:r>
          </a:p>
          <a:p>
            <a:pPr marL="514350" marR="0" lvl="0" indent="-514350" algn="l" defTabSz="685800" rtl="0" eaLnBrk="1" fontAlgn="auto" latinLnBrk="0" hangingPunct="1">
              <a:lnSpc>
                <a:spcPct val="90000"/>
              </a:lnSpc>
              <a:spcBef>
                <a:spcPts val="240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Can be broadly adopted</a:t>
            </a:r>
          </a:p>
          <a:p>
            <a:pPr marL="914400" marR="0" lvl="1" indent="-514350" algn="l" defTabSz="685800" rtl="0" eaLnBrk="1" fontAlgn="auto" latinLnBrk="0" hangingPunct="1">
              <a:lnSpc>
                <a:spcPct val="90000"/>
              </a:lnSpc>
              <a:spcBef>
                <a:spcPts val="1200"/>
              </a:spcBef>
              <a:spcAft>
                <a:spcPts val="0"/>
              </a:spcAft>
              <a:buClrTx/>
              <a:buSzTx/>
              <a:buFont typeface="+mj-lt"/>
              <a:buAutoNum type="alphaU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Not just by experts</a:t>
            </a:r>
          </a:p>
          <a:p>
            <a:pPr marL="914400" marR="0" lvl="1" indent="-514350" algn="l" defTabSz="685800" rtl="0" eaLnBrk="1" fontAlgn="auto" latinLnBrk="0" hangingPunct="1">
              <a:lnSpc>
                <a:spcPct val="90000"/>
              </a:lnSpc>
              <a:spcBef>
                <a:spcPts val="1200"/>
              </a:spcBef>
              <a:spcAft>
                <a:spcPts val="0"/>
              </a:spcAft>
              <a:buClrTx/>
              <a:buSzTx/>
              <a:buFont typeface="+mj-lt"/>
              <a:buAutoNum type="alphaUcPeriod"/>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Not pre-emergent</a:t>
            </a:r>
          </a:p>
          <a:p>
            <a:pPr marL="514350" marR="0" lvl="0" indent="-514350" algn="l" defTabSz="685800" rtl="0" eaLnBrk="1" fontAlgn="auto" latinLnBrk="0" hangingPunct="1">
              <a:lnSpc>
                <a:spcPct val="90000"/>
              </a:lnSpc>
              <a:spcBef>
                <a:spcPts val="24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Has an impact on water health</a:t>
            </a:r>
          </a:p>
          <a:p>
            <a:pPr marL="514350" marR="0" lvl="0" indent="-514350" algn="l" defTabSz="685800" rtl="0" eaLnBrk="1" fontAlgn="auto" latinLnBrk="0" hangingPunct="1">
              <a:lnSpc>
                <a:spcPct val="90000"/>
              </a:lnSpc>
              <a:spcBef>
                <a:spcPts val="24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And/or will engage the public</a:t>
            </a:r>
          </a:p>
        </p:txBody>
      </p:sp>
    </p:spTree>
    <p:extLst>
      <p:ext uri="{BB962C8B-B14F-4D97-AF65-F5344CB8AC3E}">
        <p14:creationId xmlns:p14="http://schemas.microsoft.com/office/powerpoint/2010/main" val="3860432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395416" y="301937"/>
            <a:ext cx="831609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a:ea typeface="+mn-ea"/>
                <a:cs typeface="+mn-cs"/>
              </a:rPr>
              <a:t>Measured Behaviors</a:t>
            </a:r>
          </a:p>
        </p:txBody>
      </p:sp>
      <p:sp>
        <p:nvSpPr>
          <p:cNvPr id="3" name="Rectangle 2"/>
          <p:cNvSpPr/>
          <p:nvPr/>
        </p:nvSpPr>
        <p:spPr>
          <a:xfrm>
            <a:off x="568296" y="1219200"/>
            <a:ext cx="7970335" cy="5416868"/>
          </a:xfrm>
          <a:prstGeom prst="rect">
            <a:avLst/>
          </a:prstGeom>
        </p:spPr>
        <p:txBody>
          <a:bodyPr wrap="square" numCol="1">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Pet waste (2: on property/off property)</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Leaves/Lawn clippings (2)</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Litter (2: drop/pick-up)</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Fats, grease/Medicines down the drain (2)</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Fertilizer use/keep off hard surfaces (2)</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Pesticide/Herbicide use (2)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Conservation landscaping</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Rain garden installation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Septic system</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Tree planting</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Downspout redirect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Rain barrel/Connected, emptied (2)</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Water conservation</a:t>
            </a:r>
          </a:p>
        </p:txBody>
      </p:sp>
      <p:pic>
        <p:nvPicPr>
          <p:cNvPr id="5" name="Picture 4" descr="A large brown dog standing on top of a grass covered field&#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29" y="1785839"/>
            <a:ext cx="2629401" cy="1753790"/>
          </a:xfrm>
          <a:prstGeom prst="rect">
            <a:avLst/>
          </a:prstGeom>
        </p:spPr>
      </p:pic>
      <p:pic>
        <p:nvPicPr>
          <p:cNvPr id="12" name="Picture 11" descr="A picture containing grass, outdoor, person, thing&#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872" y="3759723"/>
            <a:ext cx="2099038" cy="1574278"/>
          </a:xfrm>
          <a:prstGeom prst="rect">
            <a:avLst/>
          </a:prstGeom>
        </p:spPr>
      </p:pic>
      <p:pic>
        <p:nvPicPr>
          <p:cNvPr id="7" name="Picture 6" descr="A white house&#10;&#10;Description generated with high confidence"/>
          <p:cNvPicPr>
            <a:picLocks noChangeAspect="1"/>
          </p:cNvPicPr>
          <p:nvPr/>
        </p:nvPicPr>
        <p:blipFill rotWithShape="1">
          <a:blip r:embed="rId5">
            <a:extLst>
              <a:ext uri="{28A0092B-C50C-407E-A947-70E740481C1C}">
                <a14:useLocalDpi xmlns:a14="http://schemas.microsoft.com/office/drawing/2010/main" val="0"/>
              </a:ext>
            </a:extLst>
          </a:blip>
          <a:srcRect l="45313" t="28661" r="25625" b="6067"/>
          <a:stretch/>
        </p:blipFill>
        <p:spPr>
          <a:xfrm>
            <a:off x="5638800" y="3354181"/>
            <a:ext cx="1771650" cy="2971800"/>
          </a:xfrm>
          <a:prstGeom prst="rect">
            <a:avLst/>
          </a:prstGeom>
        </p:spPr>
      </p:pic>
    </p:spTree>
    <p:extLst>
      <p:ext uri="{BB962C8B-B14F-4D97-AF65-F5344CB8AC3E}">
        <p14:creationId xmlns:p14="http://schemas.microsoft.com/office/powerpoint/2010/main" val="370833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a:spLocks noChangeAspect="1"/>
          </p:cNvSpPr>
          <p:nvPr/>
        </p:nvSpPr>
        <p:spPr>
          <a:xfrm>
            <a:off x="383405" y="152400"/>
            <a:ext cx="8305800" cy="5893921"/>
          </a:xfrm>
          <a:prstGeom prst="rect">
            <a:avLst/>
          </a:prstGeom>
          <a:noFill/>
        </p:spPr>
        <p:txBody>
          <a:bodyPr wrap="square" rtlCol="0">
            <a:spAutoFit/>
          </a:bodyPr>
          <a:lstStyle/>
          <a:p>
            <a:pPr algn="ctr"/>
            <a:r>
              <a:rPr lang="en-US" sz="4800" b="1" dirty="0">
                <a:solidFill>
                  <a:srgbClr val="0070C0"/>
                </a:solidFill>
                <a:latin typeface="+mj-lt"/>
                <a:ea typeface="+mj-ea"/>
                <a:cs typeface="+mj-cs"/>
              </a:rPr>
              <a:t>What This Survey Tool Can Do</a:t>
            </a:r>
            <a:endParaRPr lang="en-US" sz="4800" b="1" i="1" dirty="0">
              <a:solidFill>
                <a:srgbClr val="0070C0"/>
              </a:solidFill>
              <a:latin typeface="+mj-lt"/>
              <a:ea typeface="+mj-ea"/>
              <a:cs typeface="+mj-cs"/>
            </a:endParaRPr>
          </a:p>
          <a:p>
            <a:pPr marL="457200" indent="-457200">
              <a:spcBef>
                <a:spcPts val="1800"/>
              </a:spcBef>
              <a:buFont typeface="Wingdings" panose="05000000000000000000" pitchFamily="2" charset="2"/>
              <a:buChar char="ü"/>
            </a:pPr>
            <a:r>
              <a:rPr lang="en-US" sz="2800" dirty="0">
                <a:latin typeface="+mj-lt"/>
                <a:ea typeface="+mj-ea"/>
                <a:cs typeface="+mj-cs"/>
              </a:rPr>
              <a:t>Measure and track Stewardship progress.</a:t>
            </a:r>
          </a:p>
          <a:p>
            <a:pPr marL="457200" indent="-457200">
              <a:spcBef>
                <a:spcPts val="1800"/>
              </a:spcBef>
              <a:buFont typeface="Wingdings" panose="05000000000000000000" pitchFamily="2" charset="2"/>
              <a:buChar char="ü"/>
            </a:pPr>
            <a:r>
              <a:rPr lang="en-US" sz="2800" dirty="0">
                <a:latin typeface="+mj-lt"/>
                <a:ea typeface="+mj-ea"/>
                <a:cs typeface="+mj-cs"/>
              </a:rPr>
              <a:t>Inform smart behavior selection for practitioners.</a:t>
            </a:r>
          </a:p>
          <a:p>
            <a:pPr marL="457200" indent="-457200">
              <a:spcBef>
                <a:spcPts val="1800"/>
              </a:spcBef>
              <a:buFont typeface="Wingdings" panose="05000000000000000000" pitchFamily="2" charset="2"/>
              <a:buChar char="ü"/>
            </a:pPr>
            <a:r>
              <a:rPr lang="en-US" sz="2800" dirty="0">
                <a:latin typeface="+mj-lt"/>
                <a:ea typeface="+mj-ea"/>
                <a:cs typeface="+mj-cs"/>
              </a:rPr>
              <a:t>Segment data by major jurisdiction, demographic.</a:t>
            </a:r>
          </a:p>
          <a:p>
            <a:pPr>
              <a:spcBef>
                <a:spcPts val="1800"/>
              </a:spcBef>
            </a:pPr>
            <a:endParaRPr lang="en-US" sz="2800" dirty="0">
              <a:latin typeface="+mj-lt"/>
              <a:ea typeface="+mj-ea"/>
              <a:cs typeface="+mj-cs"/>
            </a:endParaRPr>
          </a:p>
          <a:p>
            <a:pPr>
              <a:spcBef>
                <a:spcPts val="1800"/>
              </a:spcBef>
            </a:pPr>
            <a:endParaRPr lang="en-US" sz="2800" dirty="0">
              <a:latin typeface="+mj-lt"/>
              <a:ea typeface="+mj-ea"/>
              <a:cs typeface="+mj-cs"/>
            </a:endParaRPr>
          </a:p>
          <a:p>
            <a:pPr marL="457200" indent="-457200">
              <a:spcBef>
                <a:spcPts val="1800"/>
              </a:spcBef>
              <a:buFont typeface="Wingdings" panose="05000000000000000000" pitchFamily="2" charset="2"/>
              <a:buChar char="ü"/>
            </a:pPr>
            <a:endParaRPr lang="en-US" sz="2800" dirty="0">
              <a:latin typeface="+mj-lt"/>
              <a:ea typeface="+mj-ea"/>
              <a:cs typeface="+mj-cs"/>
            </a:endParaRPr>
          </a:p>
          <a:p>
            <a:pPr marL="457200" indent="-457200">
              <a:spcBef>
                <a:spcPts val="1800"/>
              </a:spcBef>
              <a:buFont typeface="Wingdings" panose="05000000000000000000" pitchFamily="2" charset="2"/>
              <a:buChar char="ü"/>
            </a:pPr>
            <a:r>
              <a:rPr lang="en-US" sz="2800" dirty="0">
                <a:latin typeface="+mj-lt"/>
                <a:ea typeface="+mj-ea"/>
                <a:cs typeface="+mj-cs"/>
              </a:rPr>
              <a:t>Be a resource for other Bay Program priorities: Access, Diversity.</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693" y="3352800"/>
            <a:ext cx="1524000" cy="139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589" y="3048000"/>
            <a:ext cx="1533622" cy="201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6DE9E256-ADDF-4527-AB0F-DCA3C21DE2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2805" y="3429000"/>
            <a:ext cx="2667000" cy="1197119"/>
          </a:xfrm>
          <a:prstGeom prst="rect">
            <a:avLst/>
          </a:prstGeom>
        </p:spPr>
      </p:pic>
    </p:spTree>
    <p:extLst>
      <p:ext uri="{BB962C8B-B14F-4D97-AF65-F5344CB8AC3E}">
        <p14:creationId xmlns:p14="http://schemas.microsoft.com/office/powerpoint/2010/main" val="2233286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GBgXFxcYFxwcFxwaGhwcFxcYGhUaHCggGBwlHBccITEhJSksLi4uGCAzODMtNygtLisBCgoKDg0OGxAQGy8kHyUwLC4tLCw0LCwsLCwsLCwsLCwvLCwsLCwsLC80LCwsLCwsLCwsLCwsNCwsLCwsLCwsLP/AABEIAKgBLAMBIgACEQEDEQH/xAAcAAACAgMBAQAAAAAAAAAAAAAFBgMEAAIHAQj/xABHEAACAQIDBQUEBwUHAwMFAAABAgMAEQQSIQUGMUFREyJhcYEykaGxBxQjQlLB8GJykrLRFSQzQ4LC4aLS8RaTo1NVY2SD/8QAGQEAAgMBAAAAAAAAAAAAAAAAAQMAAgQF/8QAMBEAAgIBAwMDAQcEAwAAAAAAAAECEQMSITEEE0EiUWEycYGhscHR8AUjQpGi4fH/2gAMAwEAAhEDEQA/AEV4lPFVPmBUbYOP8C+gt8q22fh2nXPHJYXI7663sDyzdasHZE4/zIj/ABf9lZHlhF05Dlim1aiUTs2I/d+J/rWjbIj/AGh6/wBRVrF4eWJC7mPKLXIzcyANLdTVaHHhvvR+rhT/ANVqvGWpXF2VlHS6kqIm2Kn4m9bH8qjfYY/GPVf+avHE+MXpNGf91SMJB/lP6C/youbXLAo3wCG2CeTJ8RUbbBf9k/6j+Yo2C/8A9KXz7NrfKvPrAHHMPNSPyqdxk0oAPsSQfd9zD+tRNsmQfcb3X+VMoxS/iFbDEL+Ie+j3H7E0oU2wDj7rDzU1EcOfCnRZfGvc1Tu/BNAk9gfCtexPSnZ0U8VX1AqFsJH+BfdR7qBpYnGM9DXmU9Kb22bEfufE/wBa0Oyoz+Iev9aPcRNLFK1e2pnbYyfib4H8qibYg5OPVf8AmjriDSxeAr2jjbDPJl9xFRnYbfs/xH8xR1IlAcUX2bu/NJGZsjLh1IzSmwGrBTkuRnbXgK8TZDBhmU5bi+o4V1/dvBxYvAIikh4i3PQtc3uvQ0rNl0rYbhxqb9Ry7ae7BjhOIjkDwiwuylJMxIGXLqCbG9w1rA0EUV2PbGwuwwOJMzAxCN8kY0UOwGQgHn2mWx5Ec71yFIT4UcGRyW4ephGEqiSRrViNaiVDU8amnmRlmJKMbJwWdgKFQV076IpIu0mEioWyKyFgCRlJDZb8CcwvbpV1srMuR+A7u3ucGUEgUS2huUhsAtwTbTTzN+VHNjbViClLgZSQKh29t5UAyXYggmw6UdUrFdvD29Te5xXe/ZBw2IkiJvlIsQLXBAYG3kRSrOtOO++2vrOIeSwANgOtlFrnx0pQnkqrQ3F8FKRarSLVqSSq0j1U0oquKjYVM71EzUGMImFa1uxrS9QI8bq4c9mQQQQTcGtyTeh021ZIMQ5SxUhQynge6PcdePzq3gsWknsmx5qeP/IrlZMc9TyPhm6OSOlQXKINtk9g2p4r8xS1ambbw+xP7y0tgVs6X6PvM2f6iOQaU9JiXAAvwHQUjyDSnZhSutSajfyM6ZtN0brjXvxHuoDtra84mOWaVNF0WRgOF+ANFgNPEGlzbB+3f/T/ACrS+khHW9vBfqJycd2bpt3EjQTNbxCt/MDTFuhtDte2+sRxzWyZbxoLXz34Jrew91J9qZtzF7sviyfJv610lCLfBjcnQ0pDhCBfCp5gC9ats/An/JYeTMPk9YFrW1M7aK6mYdkYMnQzKPB2/MmtDsDCnhPMvnY/7K2jFelaHaiHUyJt24/u4s/6kU/0qltPYxhiaX6xG4W2gXU3YL+PxvUmL2nFG+VmN7agAm3uoOuLEuMSzXj1Cg8PYN+6f2r0uUIcDYanu+CFcZ5e4j5E14Md4X8ifzFbbU2ayyv2cbFNCMoJAuNRp43oewpThToeoxkrRfGNH4TUgxq9D8P60LFYTQ0g7aC0cgc5Re58Kd/oskK9vGfx/AqD82+NJuwMLa8h4EWHv1HnoKbfo9kGeU82fX3D8gKz5XyhkMaSTLH0qYpg0UWchGUsRfQkNYedvzpJX0py+mOHXDN07RffkI+RrnqpenYktJlzN6gkYh+Ee4Vgw6/hHuoaoq1gsRkkVuQN/wDn86duhAZweyEJUsQqm+ovcWtp059fdVsYVY3Chjp94fMV5BLnVSpJAYXN76eIJsBcLqdLiqe2cUAoKOpbMQcuo53N/dw0qmPJLVRfNghouh92VvDh4BfI0jDmQNfU/wBKj2t9I7OMscCJ0LsW+AC2rmuHxrKePGp5sYWIJAuBYcelvyrQ37mCOGlSJ9rZpXZ2K3Y3NhYdNBQeXBN4e+rcmM8PjULYwdDVHJj4wS4B8mCfp8RVWXBP0Puox9aXx91afWl6/ChqY1IAvhmHI+41AyGmb6wv4hXnaqeYoaiwrFDXmU0zNGp5KfQV42ET8A91HUErbX/xn8x/KKpW6aHlVnab3lZhezWKki1xYa61XFCC9K+wkvqYRw0kmIUwki4GcMeOhAsSP3uPhQ2eBkbKwsf1qOoonu4PtW/cP8y0bxGHWQZXFxy6jyPKs08yxT01sPji1xu9xNkGlO7rSztLYzpcr306jiPMfmKapBSurnGSi4v3/QZ08XFtMrKLMaWdsLbEOP3f5VpomFmFLW2Red/9P8q1Ok+v7idR9P3lG1Nm5CdyX94fKljJTZuOAIpidAGBJ6DLr8q6ceTEw+5Cgk6AAknoBxNCsHtyJ3yd5SdFLDQn0OnrUO0t4ImjkRQ5LKyg2AGotfU3t6UtwsAynoQfcb1J5d9h+PBa9Q+onGt8tDxvDh/xN/A39K9/9QYf8Z/gb+lM1x9xXbn7A7amylM+c3YNa6Djcd0a8gbDx4+j3u+iLFZYkQ24AA/Gwv8AGhWzo0dROGvGwYE9LG3A68vhU+xtqJm9lyt7ZxawJNlv0vXK6qctXpOj0kIyXr/0TbaiVbsVGg9pRltbjmUaEW56VzveJgZ2KiwIX17o19a6RjNpxlyln0tfNltrroL3I9KVPpEwCxSQZFIvGbjllzHJr6t7hR6fLOS0yL5cUISuPn9BSQV7DGWZVHEm1aqwopsGNTmbiwYAeAINz5/0rRJ0mxNcBvFQrFGFW4GUE+fWi30aQEqXP3nNvS3/ADS5vBixlI8AB8qeNzIDHFEOguf9WtY99G/kbKtdLwefS/F/d4W6SgehRvzArmCiur/St3sIgHEyr/K1cxiwMhBIFx8K0YpJR3MWWLctivpzrV2voBx0FWZMI4UsV0Gp4cOF7etEN1MGJJb5Q1rBb3HeJ0OnGwB99MeRKOoUsUnLTQy7OwAw2DZzYyMMkdxeztwIv01b0pL2vhexlyEk6Kw66jXXzBp23zmyvh4OGTvtb8TG2b4NS9vlAC0T8ypB9DcfM1mwTalv5s1dRjTg68UAA3CrDvb3fmaqCPXjwq3MwKJYAEFwT19kj3Xrc2c+iJnqMmsIrXQ0Cx4WFRtWzCvBQCaFa0IqUmtGqENRHXuSvKHO5Btc+80QnSdn4GOXZ6h1BsoIPMHKBcHlShjtjvHcjvp1HEeY/MfCumbTiCxOUtlezqBwAYi/xvQBRXFw9ROE5e18HUz4ItRXmuRY3YF3c/sj4n/ijxGtUtqTLhyrqgu5Ie2lwNR4XqzhMYkuqHlqDxHmKbmbn/cS2FYqj6L3LHAHypT2Ztd4wAe+nQ8R5H8vlTg690+R+VIUfCm9HGM1JSXt+pTqJOLTQ3riElQMhvYi45jzFLu1R9u/+n+UVVjcqbqbHw/WtEMThJHUYjLdXF2y/dI7puOndven48KxSu9mJnkeSPG5Sq/snGNHmHFCRnQ8GHMH0qherOD5+laZOkVwK5pMaoMfgmZVWEBmKqLxroSbC5v1NE5dkwG94o/4QPlSPFJlZXHFWVh5qQR8qacRvNFkuobPbRSOfi3C1WhNNeoblxSTWmyssuzzyA/0yflXuXZ3h/8ALSyqWFYRVO58Id2flj7s2VFiywkGI6214g20v5m/kKuTsw7JYVjvcMysSB4DTzpY2HhpUh7Sx7Nm7vS6nK1+l/jlNGY8TE7L2hAK2AYgajxvz0rDlg1O2bMDjVL+UH01S0gXtB+G5W19ONB97t5WQonZ5+4rFrkW4jL7OugB9avCZVv2eU5ugGp9KNPgXaBEAOe40JHDXU9NKZ0eOTk5LZC+tyY4xSatnNU3qFtYtf3x/wBtRrtHt3AijOc6BF7zE9QANa6Rht15CTmKADxJ/KlnZ2/2GgZVELMFY5plCXbU6qvHLY9QTlU2roTxNqpSOWssYu4x3+0L7qblRkl8WqvKP8ltVS/AsODk9dQLaXOoco9nIl8gsDrbkPLoPCqmIxAljTF4Vw4tmFuEifeXX2W08LEC/CppNsx2GVwWZA6qAcxBF1NuQNrX4X0verz6aMsemJSOaSlqYqfSKrOIIxqTJoL2ucp+Fr0LwMuQBDGb21sQfD8qX8TtSbFzduTYhvs1+6o5D+vmaO4fGBs5tYnU63sTqdbDma4eRtKjs9PFS9QL3seIIAmjZtVINxobkX5ajh1ox9HOE1B6anzOvysKV96cYCyoVBMeue+puBYW9KMbt76YbDwPmz57d1Qt72HDNwq+iTxJRXInJOPebk+EV96sQZMdMQbqpVPKwH+69Vt5J80MV+IYg+6m47rJ3nDWZtSb3DEm5J8zSHvBODJ2a6hCbnlfTn4UcMlKSS8Fc0dGN35Bq6mp3TuA9GI94Fv5TVRmINeQpJIwRWOpAtfT3Vv+Tm1eyJa1ING9rbrSYeLtCxYDUi3LmRQRfO9UhOMlaGTxSg6kjzNWpNbvatDarlDwmtMtbGsBqAPAbVA+GUkm51qwSa0y1AnX9oxr2SoqHRgmUG/dHeHjyt60tyte5sF8BoKZNu41cwkiIN15frpSpisUkQvKct+vHUX4cTob1xJQfhcnczSQH3sHcj/ePypfidlYMpKsOBFHN48SkkcbIwYZiNPLgRyNAwa6nSr+0k/k5Gd+u0MWztvhhllGViLBh7JPiOXy8qWgpGhBBGhB4jzFbZrEHoRTlt7CRsjOwGZQbNz04A9RfketVbhgmkl9X6f+lkpZY7vgT3iNvOruy8NiGsIu00uRYnzOnA+6tthQdviFj1y/e8hqa7ZsvaECxFUBsg1AS2g0FjzFWz5tG1FsGDWtTOIJH2khjbLHKdFNrKx/Cy/dY9Rp4VgwzxFldSp0t0PHUHgaZfpASKZBicOVJRgJMrKWF9FLFCQNR1PGh+08UJYYnBBOoPnYX+NVWSTrbZ7P4YyGJRyV7figZatJNK3tTt9HW76SZsVMuZY/8NTwLD71udjoB116U/HBydIflmoRtgrY+5WKnAbKIkOoaS4JHUIBf32pr2Z9G0K6zyPKei/Zr8CW+Ip2luHjHM3J9zX+JHuFSt4VujhhH5ObPqckvgB4jCJhkRFT7EAIAdRbhlYnj5njS1jtjrJM/wBWIUgBssnAk2JVH1J0I4j1roFgwIIuDoQeFQYPBKlwLjXQ8TY8Qeovr6edMnDHkjUluKhlyY3cWIWHgkjyM6FnDqOyUguTqwUAGw9k3JIAAJp/wuI7RFcAjhoRZhrqCOFVMHBCSzDKHaTMdbNfVfS4J08T1q5AmUlQLAjQfu90/DLVMOFYoV5GdRn7s78FnLbTkTY+ViPyr572lsZsJiTBIua2sdyQHTirAgi+nEDgbivoMnVf1w/80B2/s8SqAY1cWtYgEllCslieBILpca98dKs8ansJboVvov2tHFC0MsgAknPY2bVSVGYHW66ger+NS7x7djw0OKw79lJPHrCTYnLOeNuTISTYcsvKkLGYBTNIsLMLOyC+jgElULDlqAGGhB5aigUcRuQRYjQjoRx+NJ7rjHSFKw9sDHLl7NiFbkWOh8L8j50f243ZWky6EDW2hJ1tSQydPjWrkhGUsxU2ut/w8Le81z59MpS1Jm/H1jjDS19hcx2MzBiGuW9r9dKFxmtIxYeB/KstoD6fAVojFJUjLKTk7Y3Rb2TNh1w97FRlDg6lBwB8QNL9KFBgOVDYZLEEVbxEwIFuf6tVFjUXsgynKVW+CMyXuPEUV3aD9qDGqvY2N2y62ue98L0ElsBc/iHDpRzd7EiMnXIw8TY34HTiL/Chl+h0XwJa1Y0YzamJlQxtGjAXVirC57oNgMtuDHUfhbQUiYfQAHiNPdTfjcQYos91U66KxsW1C929tSenAmlGFWNyeJN/fqT76V062Y/q+UrJCK1tWzL51Ps/A9tdRIqyfdVr97ybr4U9tJWzLGLk6RWy1qV8akxWGkiNpEZPMaHyPA+lRgipdgaa2Zqa8Br116VqL/oUQH0G+6kcc9o1CxkX65eVhfj+vChH0ibrROoxHZs2VURxHbMEQmzDMbWANmtrYDpRbBbS7IqshLK1sr6cTyfx8edMSEMtuN+vP0q3Yira8jXlk6T8HzhtaGMv3IuzXu2BOp9qx0Y8PHXWqRw69PiaePpF3Mkw9pYFeSEk+zxiIswB5leNm8LHWxZcwexZ5Y1kRAysL3DKPSxNL0yWw+DxybtIp4LZ8bZs4c2GgXmSba+FTbXmdVMYLMpPFtT42Y6+GtZFHIhPcYcVItY35jz/AKVtt3BSxOEkR4xa4Dixs2t/D/il6bluTJpinpL/ANHCRCWQSqrIyhTmFwQeI1ror4iKM2iiCplPs9mq6ag2LDoOVcb2TjWw8yuozfdK/iDch48CPGuk7M2/g3JkDtE8gGZQLM3AcANeHEdKR1ON6r8DuknDTpfKJt8NpLJgZ1Cj2X1XVdNRqNNDYedcphdlXT2b8D1tqfd8qb/pA2yzCPDopjjPeN/aIUjKD0F9bcdB5UoIC18oJA10HIaXpvTRqFsR1U/7np8BDYeBkxUyxggAnvG3BR7R/XMiu3YHDLHEkaaKrRqB5EOQfQ/9NJP0WbJtG0zD/EOVf3F9o+pv7hT5hSMysebSP6AWrq4IaVZiyZJS5ZpiJ/tr/gVR/FIAfhf3VeOjEeooBiMVwsB33DOwPAKcwW1ulj60bkkvYj09adONULTJbVuorVTet1pYRNuRnDcQxB870zYJ7xxM3G7AnqO9/QUP2vb6ygK3DZfXXnRpo9AANA2lOyStICRozG+n3Rf5f0qlsrE3Re0PtAHN48deQ4Ciccep8wP176VN78Hlw0igkBELePKw+PwpTlUWyVbRyCfFgYmaTDnLaSUItvaia6W155TqDyOmo1rKc13LFix1JN28yTqfPwqOaPLI1+OYn36j51IsoAseHI9OoPhzHr1rDd7jWa2raFspDZVaxDZWF1NtcrLzB4Ec71qTrXt6gAhvJttsWVJjjQXJAUc7G5voLkW5chVHCYEdmb/eB9AeFvgagU6jzPwFqMYHCSOgyKSANT/5qr2RZP3F3KVYg8RUwq1tLCG97EMBqLcapxo34Tx6GrIgQwewZ5kzRwyOgPFVuDY2IX8ZvpZbm+lM+w92xiAVfMGXQZR3h4e+qG6W82NwzJHCrSqWIWBlYglzchctmBub8dDc8zXV9yVxEUEnbxWnmmefKsMyoplbMytJ2bcCTwuAABfnS5wlPZOhuKcYcqzk+9W7skJUrnaNB37nvD9oj3jwoDhmA0ze+uzfSps/E4nDBkVVMRvIolJLrqLIhQF7aNyNmIsSK4gVN9RRhBxjTdlcklKVpUEG4cbitYnZTdGKnqND7xVASFG6j9fGiOcEXHCi0VTHTd7bsU6iLEhDJ7IzqLSX0vfk3I0J3x3a+r2ljUiMnKRe+VuVj+E/A+eixiGtYnqNenjTlt/aats+JA+bNkYa30B1v4gi1uIrO4OE048M2d1ZcbU+Vw/Ing1mW/SvUNZl/V60GM6/upDbBIrgWy3YNwu3eNyeI1NZu1vdaZsOzB1BPZsTZyoOnH2tOuvnSIdtt2RXNaFDZEH3rcCSNW14Dyoa+DdZo4yrfWpCCBcd0HhbXibE66cqb3LdJbIOilfln0lgMSr6hha1/G/AaetaNsnDtqYo7nj3Rrxvfxvf3muZ7MGMiJKMJgCRlbjbiLSjS9tLEcaY9ib5QyxkuSliVufZzLoQJB3Wt4GrJp8BnCUdpIMHc7CmRJAhGRsyqD3b8eYvxF+PL0qPfPdmPF4eSPKna5LxSMO8rA3AzWvbkfAmrOB25E6lkkRsnt2INujeKnrRPCPnJbkQP18qlFFRxnYX0W4ozxNMY1jR1ZrPmYhSGsoHC9rXNrUeggijx2JRVTIXLINNHYksq9ASCbcrX510kuI0djwQMx8hc/KuMbGzyYtJXe/afZyd1i129p1GuRQMpudAEFxltSM2JTWk39Dicm5eEX9t7n/WmlkJysqARnkDnFjYfd4g6cGvypE3f2CZ2lhLPFIilrixFgQCrC4J46W0ruOygqxvGJM5BBIY94BuBIvcKcul+lVcXGvaaKoZgMzAAE3Nzc8/8NffTcODRFRZn6uu7KmabLwwhiVVFlRQoHQaD5Vs5tYDj2IH8bkX9ymrDr3D+uFD8TIFnLE2VMNGx9GlJ+FdCBhkC8bjVVrAEsL5R90qCY7g/vKQfSruxMS5yIfu8T+yBp87elLWxdvRyxEzRkNfPGpB0ViTcE+1diTm/atyo7sjbMQuGvGTwzCwPrTZ7oERoik1tU4NUcE4IzAgg86uCsrRcD7yCzxOBqD77EED4mim1b9hNlJVuykKkaEHIbEHkQbVR3gjusbdHUe//wAUWxKXVx1Uj3ijJ+lEE/c7YbYvAnEPjMaJLyCy4ghbr7OhBPTnQP6Odn/2hJKmKnxLBYwwAmbW5sb3vcaim36GJc2z3HSdx6GONv8Acas7i7hts+VpDiBLmiMZURZNcyNmvnP4SLeNYtxtHOp91g+1XwMOih7Zm7xVModmJ5m3DqbCn5txtkI6YZ2/vDrdQZiJW494IDl+6dMvI6aVBsqLLvJir84Aw/gw4/JqW/pCmMe2kkvbKcM48lKn5g0CAPe3dmTB4rsBeQPYwtaxYMcoU8swbQ+h0vXQv/SGy8BAhx5DO1lLs0li3EhEQ6KOpHDiavfSLhl+sbLkYezjY4/42VvnGKD/AEu4Ez4rZ0OYL2rSxhiLgMzQrw9RQIAPpG3QTBiOfDEnDynLYtmysRmWz/eVlBtfpxNxa59FO7GHxSTyYmMSBWREuWFjYlvZIvfMnuqxvju1jYNnESYxZMPAIlEKwhdMyxqc983dzX15CpNgmTD7vtLArGaSYSIApJJWZI72GpGWK9TyQT97dlLg9oPHb7EOsig8OyYhst+Nh3k692ugfSRuTAmDaXCwrG8Jztlv3o+D3ueQ73kp60P+mbACbD4fGopF1yOCLMFkGePMDqMpzC3V6cMXtwJPgVexhxkTob8O0tG0V/Bg7rbmWXpRII21sJh8Phdk4xR2BYxiaWId/vRXdvZa5GVzwPE6a0Ug3rwLHu7ZxCH8MkcQH/yYUH41Jv3sw4XZMKqdcJiUeInWyh5Fiv1IV1B8QapYXbG13HsbMxQ//HICfe0gHwokDUW8sP3NsYT/APoIv9siVx76QMGiY1mjngnWYCYvAAIw7Fg65RI9jdc3tffro8s2OP8AibAwz+IaE/kaQPpDaTtIe02emB7rWVMtpNRcnKoHdvb/AFVGQUZlvaruw5BdoyBr3l08NR8j76qmqruQbgkEHQjjVWrREMckQLIuUat05D/kij28uz4YooVWKNWYliVUAmwA1NvGlLd3aijEKcQxyad48vMDlRzfzHdpKnYyDKiDVSCCXudLcRYCs0oy7iRpi4rE35BmNhAS4AGo4etD7/q9RJiJL5WcsLcKn/XCnpUZ2N2Nw6R4gH78gJUcg2paw62/OmzZGEjm7OQxo0iAAORdlI0OvUGufttc4jFIyRNmU90Bhz7t9VsOgvzNMUW1ZMHBJiSFZHmKhe8XDDOHzKwW2qEcTwoYsmiKjk5/U13DVJx4H0Q8b6g8QeB8xz5e6q2OnMKqoUZbgCx4AmwAHO1b7QjnBcQz4NnjOVlkzx62DWzZjfQ8vEcRXPdq7yYyGZFxEQQsQQTcoVJF2Q3toPdcXp7nG9i7mlu7/wBMv72QuZYez7vausVxo12dBoR1DXI4d0dK7dgx3RauPYDHx47FYeNY3XsJBPmuCLRg2zDldio48665s5uNG090Zcta3RW3ge0Eoyhswy5TwYNYMOI+6TzHmKUsLsw4V2ijQuScypGyBgL2uGlYd2+nE+zY0y7VnYzZVD2QFiUaMHMTlUWkPS54etVpJGt3hKRro+Hjk48f8M9aolcrUqomHJmi32+OHx+Tf4mYeAKD/dzCxCXuUbNbPpmRjfLfnb2tKGxm8znkD7rdz5rf1q/h8QO+eOUC4ETxcF4ZXPSw00oZh5AJZIzx7gJ5aCxPqfnWqKt+4mdr6tmELcvD56/nQ3aM0ccj9o4TtIlgS+t5HEojUAftEe6it9WNtL6dOFcx+lzaZTEYdV4xlZyPFTZPk3vqzlpTF8sY8bsgoqqF7qZQttRZRb5VIMOCtmW55Vdm2kpjEl+61iLakg6i3nx9arqXYZn+yTp94+ZrVba3KcBHAIEjyjXXl1PKr+Ek7oA9/L0qnBAMt3IRBwBNtPE8vKrOHxUbew6t+6bj3ikSRZEW3m7kY6yLRhTc0v7fe5hX9rN7rVJtDebDwHLJJ3xxVQWYeduHrVZbRTYVyUvoRFsNOnScfyKP9tBtwNozHazxPNK6/wB4UK8jsvdJIsrG2gWh24+08UpxZwsmHiiDCWRpwbBTnsQRoLAG9/CosJs3FwbTiyyxLNP2sqSqM0Zzq7PZSOYvp4iuTPqsUZOLlut39lX+W5oUJNJ0Me8m01wm34pXNkaJFkPIK4ePMT0BAY/u0U353HkxmMgniZMmVElzGxCqxbMtgcxKsRbT2R1uEDbsUuIMWIxmJXvSPhmfswAgiZtSFtcXJ8daOxti8LPhsDFtF8sga47JT2ahSyZe0zaNYgAEWtVX1mFOr93w/wDHnwHtyf8APcK/TRtYJ9VjQjtVk+sD9nJ3UJHizG37hovtrAptnBQzYeQRyKwdCb9x7WeNiuqkGxuPwqeBrm+8O78irHPiJJWklxJhcuNct2CyAk80QEDgL25Ve2zsX+zmjME+MjMkyRs4ZVRlIJNimpYcswtxqq6/C2knd3X3ck7Utx52xs76vsafDSTdrLHh5JXYkliA5kzd4k5Qe6Cfw1HtDbjbK2XgiIg7lY0KlioBMbSObgG/eFvWk7fTdwQQzzibFdoCkZaaVW7ZXtcC3eIFzo34DpbWo97NhQx4eJkExMhiCyPNmRc+pvGTe1hxtbhVIf1HDPS436nS/B/qWeGSv4HbZm1RtnZ2KjdFjkuUC3uAwAkhfXlnH/SaVt9sRm2Nstw1pE7JdD31IhOtuIIaMetDt6N2cKsWKWFHWXB9iWZ2zCRZQDex0BFzwtqvjV/ePdvBpg5ZUhVCIonR0d2kzObWdDcBDoL3/Fwy1Vf1LG9Oz9Trx5qvPm0Tsy3D+8e8EOO2G7GSNZmVC0eYBu0jkUuFQm9jlJHgRXM8PhMMwvJsnEkHUSQSyOCOtmRlHW16a59iYeTBhhh1jP1FcSJ1uPtFF2RjwN/+7wrmYiRXLLiEjbibrKCCeWaNGv51p6fqY5rpVWwucHHkZi2AT7u2IvAGG3xsaX95cRAzp2D4xtDf6yUNtfu5CemtEExeJHDaijyxGJHw7OhO22lazSYsYmw0HayuR/7qC1aChUqnOCCb89R41ahbMDpYjkb+/hVmJQVyuARy8PI0LICQtF8LhfsrgcBmPqf+fhVc4ACxDG1+BH50QXEHLluba6ctaDZGCXa0gNXcpOtU8cmV18QDwI4+flxq4KjCdX3c3TgTZQxIh7bEmI4pQcxvKoaSFQqEHTRbDjr1rfeG85kEuEU3aU5D2pS8f1uOJx9oFvaPDd0Wz9uTzBVU3T+kJ8NCcNJ/hgt2b5cxUE3KEX9m5NiASL2tbgVwmIgkAyYqAhrA5igdAALFQQDcFFFj58qGiLdtbjFdcjQMdI6qqXWMI6LI5Ase0kKSOjOCQIoweAv2nBcthY3owCS7LkbExojKpm0t3XDFls443By35hj1rleP20yTBVmWOIx95kVCVYZ+AAub3tbo54XvTluhjJNpSKGMhwkHZGQuxPbTJYoAlyqICM5UcSEvxtQhPVVR5DO1dysYNx93kwsTMQBJKbtfkgJ7NPcb+bGm/CTBIxIxsoBJJ5BRreqkq94i3E0vb7Y90gigiPelck3/AAJqw8CWK+gatHCBixvJNRXkrbJ2vJM00jJiQpkIXLHE4AA0W9ib2I01qeTafZ6u5jXjebCnysTHINdelbbG2PjYowIZUW4zGN7mzHib2trar+JXaJiYMIy2U8bWOh1p8MOKSTlp/wB/9GfJnywm41dOvpi/xBOz9vRyRyMkkb/aC5QOALBpACr6i4jI9a12MoYuzhs4IJKnXvai49/uoTh8NPED2scYuy2IAsTlkGtueot51HtIGKGSaN8syxxsGFi3elQPcHQg6ix092lpVibS4DqeTeqHqJtNFYg+Q+BIrjv0t4ZhjEkawV4gFGl+4TmBA4e0Kb9nfSIFUDFRG/DtIdQfOP2l9M3pSV9J0WIbFhpInAKXjUd6ydSFJykm/Gx08KTLJGUbQXCUZU0UNj74YjDqIxkkQWVA41XXQKw1I8DfwtVvF7zY2TNcqLm66XKkcLNpb1vSzs45nHhrRd3NKeWa2TDpRRO1MVG+dndm43cB7eIJuB6UZ2dvzjDcXDW4d3n00NqouoNT4JrL1sTQ70l5DoTDeI25PJZnazWt3eXM2PXxoWwrxpb1qrGlzySlvJllFLgL7obdXCDFFjZ3itF3cw7RQ2XMOlyONXNr70xnH4fFoJDkUB4mFspswYISejnpqPHSDclo/wC/rPnMRwUzOEIDkI8ZIUtpmte16cN4MFg5W2jI4ieS5bMz2kU/VoGw4jCm5DSZlOUEk3HK1ZZdFilkeV8tU/saousklHSJO9G3MPNEIcOkgXtpJ3MhW+aS91UAnu94+4casf24cTtDCywQu8iJHH2dxmdkzlrHgAQ3PhbWug47BYOGZO0TBph4+0QBhHlLmWPtVCnuq6xAA3Bdhe2U60L2bt/AQPCqvh1WIQWdVUsSfrMMxLgFm7giY3/EDzq8ejxxSj9v/LkDySbv+bCPvDvQ00bwOpDLinmDNJmKe0BFa3BcxA1tpwovvlicRNAk0mAWLtmQxyiTPJci6DIBdSyjQEC9Gdn734cQYY5h24jKnLhzeN/q7iQ91LEPOEYAXHM2ArbB70wDLO8E5nbsGkVcO10aOPsHIlvldcpLoLCxDXPe0kejwxaaXG63fmr8/BHlk/Ir7S2/i8Us0ZwpKzMhyiOQlXS0d08SUCnxBHWqmKwGOxnZ/wB1kYxRrhwVicXCErZifvA5r8LG+gpzffoo3+BMyrKvfdVRmh+r9nLdWbRzKO0AOhubkXqjtLfRjmKxvlEeJXWWH/NSJUkZI2tmVomNgNA5sTc1fH0+LHWlVX7UVlNvlgrFDa2JhSFopGR2KC6qrO0WYlXYkElezY62uUPEiocJhtpzxt2YLIQuCYfZC6qwQJY6lVaUAyDhn48aMr9IDu5eLBMzM7XIdjdLzsqAKmjA4l+90A050v4be84VVhXDQpJEUaMyZi8b2i7VgjWt2nZK1uWZrGxqLBiSpRXvwiOcvcK4fdjaksXYdtGIVKoFMwCMto2QqUBzoRLHY6+0OdJE+EkBdexgcrcNmkCyAqSDoJlJ1FuBvannZu9mPnVjhYICiAd1SCY1VUQAK0oYgdkp4HUdKB43Yk2d5MTsuadpWeTNG7pbMwYhVQMCAWNr/i8BTYQjH6VRVuygNjzf/blOn3ZZiPMETn51n9jTWB/s6Pl3jNLl48R/ebW9akfA4MKc2zNop3Abhjx173ei9mrS7OwhW/8AZO0Se61gz5T4huxvY8fWr0AHzYFwpEgwOFTixEqvIwGuUASSynlotgeelCMOw43Guo1p7wOyWJP1fd9iTZlOJmkZdRpdJMi8R150pb6YGWKe+IeAzyAtJHCRaE6BY2Ve6py24X8zxIaID58Rrx0rxZgaHW4dOvTnWwv+v141Wg0SY975f1p+jV9ALDyoTKdDRLD+yKhDbeDCiLFZQTl+zPwAPyNEnwcf4F9Reh29EwfEBl5qnzNFZjpRAa7PiXNcgADwAru+70MYw8YiN0Khgw+8SLknob8uVrcq4BhGuW8Db4CjuxN9J8AcoAkhJBMbG1ieJRvuk9NR4X1qyZEduQnnSFvXt6MY3sxlLxp3GLZVVlJvma2lmJGl72taiWD36gmhMkItJrZJiIxcWzd8nK1s19D7q0lwP1cmd44y8rghlOYxKxGe76XXUsWGpJ8rjNk7aUvf8Sd6WO3B7mmxdszmKPtWytIwJZWZWRCwKlmY6BsxIXSwsLagUcVHB720MQi2tm/u7REjRgGaEm97jjpbWkTePZPalphBOhQRu0KLYsntB1KkqxUXFgAQRyBFB8BvCpU4d5FSBnzBxceOYKb2NtdBxOvWpjnBt6Vyzp48eDLhTbSdbvzfn+cfmdAmwTIJc+MbER5GsrLELHRlcNGoJKkeR1pe2rJnw7oT3syqB65mPl3f+oUMixGy4XDieYkG+gJHiCMvAjQ1cnjNjqNNCep4aVryQUdjkKTYo4N8yjmCL+lr1cmSMx2ZsgOgIOtzw4G4oFs/HKjMj6ZWZeAsQCbakGx9KvYlBJHYEgX0OnHr3Rc1ypQakdWGVOHyC8Fhwksig3C2ANrXB8PSrpodsgm73N9QL+V6IGnswGHhVXFY5obAAENc6+Fv61YY1U2lhmdQRxW+nn/4qEI/7df8K1q23ZOi0LPjWpNHSiWFH2ux4ot/1yrVdosb91QB4ePnQ69T4Qa+dxr46UQDmuLbEwJLiJpZSAwGeRmsMxHdDHT2Re3SisOHwgT/AAMzWGpdrX/ipO2X/hR6ng3lqx5U04M5l8xalyCjbe+cR4P7CIR3dAWUtdQbm4N9LkBb+NW9zCpwcRZI2e7gsyKzGzta7EX0Fh6VDvAmbBSD9nN/CCazcZ74S1/Zdx77N/uql+kv5DOPkSyho4m14GNDpa3C3UirGxdiYd1ZTDGucEHIuTRtPu2vpQyWItLx4Lp4XJufgKPbE0e3QVW6Ct2cv2FeNVs8qc2AkddeZspFjRfYeFld1b6jHiywaQFpQC65cpV+0vcgyofRbcKE4kfazoOUkij0JH5Uc3NSHOi/XJMM+RRbtVSzsEz92UEWJS9uB7pFaYcimX9qbMwFpTidn4zAMACJY7vErW9nMuZe8D+H1FV8LDs3KDBtnFxsF1DM62OlgO6unHnyroxwePjSUxYqHEqQNJo8hIKjXtodD/Br1qtM2MaECTZ+GkHZtYriB4cni8OtMogkSxldE3hDd1luW0sL2U3lPH86thbQA/8AqOxyDuBteAGUfbXottmG4BbYiqGYE2OFN7gaDKb30NTYaFfqq5dhi+RQzEYUXsRqCXzHnyHGpRAHiMLgAL4rb2Im5FY5GYNrYWUdpQne3ZcBwbHZ+DkEMLLJJi5e7IbkoY8jAMy/aq1xYCx6V0fYss6qow2yYoTYd95IY1BI7x+xV2NyDy51tvFs6eaJxj8VDhoSjoFhkKoxIJtLJMNQLAgLl4Ne99BRD5zVra1hNYtzr1rDblVCGH51gk6itWW3OsZL1CF7GH7aO/IL8GNG5Wv5VlZRAylsl/bblnPHyFQbTYtbT2jf0GgHxrKyoQ7NuYRBgYE7xCgSvlKOrdoWaRbEXzgEXW+ltDfQtbBWXI9xG6lQCCp73Pw5el6ysrD1Unrkn/jx96f7FMb18gzY2zTh5JFY3iBIhF3Y98k2DElVC2yKAFtfnegW29nxIl0M6mWUl1vGTnIDXYlDbSxJvYWPrlZVMeeeOUlH+bAWyr3/AHKuBsLZsRJbSzZ4V0Nv2ATx+FDdutlYskkJQqCS8ymTNbXuqNfO9ZWV0e7OS3f5fsdTF/T4Sx6rfFnJ3YkljxNyfXWvY8Y6qyqxCtxH64elZWVDCi/sI6P5j9fCiN6ysqrIamoySxsDYeHGsrKAAbtKJSe4GJ5njeh1ZWVcJlSfdPpXlZUIHsK1oYz4f1NMOy30086yspUgLkJ4s58PKttTFNb+AgfOhG5OIBMoX2SsZtw17wJ/XSvayqr6WXfKDYmJe6k6XFHNgsTIST92srKqwx5OZ4xv75ih/wDsTfzvTjuXMO3Pa4ZpVyrfIgkWwVvue0faGmU/1ysrRDkW+RzlwOzSr9kfqjtYgRl8I5NuHZ9zN4gqeFWo9hSiLubQxVuzY2PYOLdAWhvb1v41lZTSEe09k4vsVP18m2Q6wRcfZ1ygda22ds/GthRfGoFC6ZcMoblbMzOwI8lHLUcDlZUIWdn7LxTIofHNl0v2cMaNbMbjOc1jbmALVL9Tw0UgcyTYiS9ljedpjc80hZsoYfiAFhm1AvWVlB8kPn/fDDGPHYlCjIe2dwrWDBZD2iA5SR7LjgaCMt+FZWVRkNLVqT0rKyoE/9k="/>
          <p:cNvSpPr>
            <a:spLocks noChangeAspect="1" noChangeArrowheads="1"/>
          </p:cNvSpPr>
          <p:nvPr/>
        </p:nvSpPr>
        <p:spPr bwMode="auto">
          <a:xfrm>
            <a:off x="20574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a:spLocks noChangeAspect="1"/>
          </p:cNvSpPr>
          <p:nvPr/>
        </p:nvSpPr>
        <p:spPr>
          <a:xfrm>
            <a:off x="838200" y="381000"/>
            <a:ext cx="7427559" cy="5632311"/>
          </a:xfrm>
          <a:prstGeom prst="rect">
            <a:avLst/>
          </a:prstGeom>
          <a:noFill/>
        </p:spPr>
        <p:txBody>
          <a:bodyPr wrap="square" rtlCol="0">
            <a:spAutoFit/>
          </a:bodyPr>
          <a:lstStyle/>
          <a:p>
            <a:pPr algn="ctr"/>
            <a:r>
              <a:rPr lang="en-US" sz="4800" b="1" dirty="0">
                <a:solidFill>
                  <a:srgbClr val="0070C0"/>
                </a:solidFill>
                <a:latin typeface="+mj-lt"/>
                <a:ea typeface="+mj-ea"/>
                <a:cs typeface="+mj-cs"/>
              </a:rPr>
              <a:t>What This Survey Tool is </a:t>
            </a:r>
            <a:r>
              <a:rPr lang="en-US" sz="4800" b="1" i="1" dirty="0">
                <a:solidFill>
                  <a:srgbClr val="0070C0"/>
                </a:solidFill>
                <a:latin typeface="+mj-lt"/>
                <a:ea typeface="+mj-ea"/>
                <a:cs typeface="+mj-cs"/>
              </a:rPr>
              <a:t>Not</a:t>
            </a:r>
          </a:p>
          <a:p>
            <a:pPr marL="457200" indent="-457200">
              <a:spcBef>
                <a:spcPts val="1800"/>
              </a:spcBef>
              <a:buFont typeface="Wingdings" panose="05000000000000000000" pitchFamily="2" charset="2"/>
              <a:buChar char="ü"/>
            </a:pPr>
            <a:r>
              <a:rPr lang="en-US" sz="2800" dirty="0">
                <a:latin typeface="+mj-lt"/>
                <a:ea typeface="+mj-ea"/>
                <a:cs typeface="+mj-cs"/>
              </a:rPr>
              <a:t>The citizen stewardship index will NOT </a:t>
            </a:r>
            <a:r>
              <a:rPr lang="en-US" sz="2800" u="sng" dirty="0">
                <a:latin typeface="+mj-lt"/>
                <a:ea typeface="+mj-ea"/>
                <a:cs typeface="+mj-cs"/>
              </a:rPr>
              <a:t>verify implementation</a:t>
            </a:r>
            <a:r>
              <a:rPr lang="en-US" sz="2800" dirty="0">
                <a:latin typeface="+mj-lt"/>
                <a:ea typeface="+mj-ea"/>
                <a:cs typeface="+mj-cs"/>
              </a:rPr>
              <a:t> of behaviors or practices per Bay Program protocols.  Other tools like the Smart Tracker exist for this purpose.</a:t>
            </a:r>
          </a:p>
          <a:p>
            <a:pPr marL="457200" indent="-457200">
              <a:spcBef>
                <a:spcPts val="1800"/>
              </a:spcBef>
              <a:buFont typeface="Wingdings" panose="05000000000000000000" pitchFamily="2" charset="2"/>
              <a:buChar char="ü"/>
            </a:pPr>
            <a:r>
              <a:rPr lang="en-US" sz="2800" dirty="0">
                <a:latin typeface="+mj-lt"/>
                <a:ea typeface="+mj-ea"/>
                <a:cs typeface="+mj-cs"/>
              </a:rPr>
              <a:t>It will NOT answer </a:t>
            </a:r>
            <a:r>
              <a:rPr lang="en-US" sz="2800" u="sng" dirty="0">
                <a:latin typeface="+mj-lt"/>
                <a:ea typeface="+mj-ea"/>
                <a:cs typeface="+mj-cs"/>
              </a:rPr>
              <a:t>why</a:t>
            </a:r>
            <a:r>
              <a:rPr lang="en-US" sz="2800" dirty="0">
                <a:latin typeface="+mj-lt"/>
                <a:ea typeface="+mj-ea"/>
                <a:cs typeface="+mj-cs"/>
              </a:rPr>
              <a:t> questions.</a:t>
            </a:r>
          </a:p>
          <a:p>
            <a:pPr marL="457200" indent="-457200">
              <a:spcBef>
                <a:spcPts val="1800"/>
              </a:spcBef>
              <a:buFont typeface="Wingdings" panose="05000000000000000000" pitchFamily="2" charset="2"/>
              <a:buChar char="ü"/>
            </a:pPr>
            <a:r>
              <a:rPr lang="en-US" sz="2800" dirty="0">
                <a:latin typeface="+mj-lt"/>
                <a:ea typeface="+mj-ea"/>
                <a:cs typeface="+mj-cs"/>
              </a:rPr>
              <a:t>It will NOT measure </a:t>
            </a:r>
            <a:r>
              <a:rPr lang="en-US" sz="2800" u="sng" dirty="0">
                <a:latin typeface="+mj-lt"/>
                <a:ea typeface="+mj-ea"/>
                <a:cs typeface="+mj-cs"/>
              </a:rPr>
              <a:t>public policy preferences</a:t>
            </a:r>
            <a:r>
              <a:rPr lang="en-US" sz="2800" dirty="0">
                <a:latin typeface="+mj-lt"/>
                <a:ea typeface="+mj-ea"/>
                <a:cs typeface="+mj-cs"/>
              </a:rPr>
              <a:t>.</a:t>
            </a:r>
          </a:p>
          <a:p>
            <a:pPr marL="457200" indent="-457200">
              <a:spcBef>
                <a:spcPts val="1800"/>
              </a:spcBef>
              <a:buFont typeface="Wingdings" panose="05000000000000000000" pitchFamily="2" charset="2"/>
              <a:buChar char="ü"/>
            </a:pPr>
            <a:r>
              <a:rPr lang="en-US" sz="2800" dirty="0">
                <a:latin typeface="+mj-lt"/>
                <a:ea typeface="+mj-ea"/>
                <a:cs typeface="+mj-cs"/>
              </a:rPr>
              <a:t>It will not measure </a:t>
            </a:r>
            <a:r>
              <a:rPr lang="en-US" sz="2800" u="sng" dirty="0">
                <a:latin typeface="+mj-lt"/>
                <a:ea typeface="+mj-ea"/>
                <a:cs typeface="+mj-cs"/>
              </a:rPr>
              <a:t>perceptions and attitudes</a:t>
            </a:r>
            <a:r>
              <a:rPr lang="en-US" sz="2800" dirty="0">
                <a:latin typeface="+mj-lt"/>
                <a:ea typeface="+mj-ea"/>
                <a:cs typeface="+mj-cs"/>
              </a:rPr>
              <a:t>, except those that directly drive stewardship behavior.</a:t>
            </a:r>
          </a:p>
        </p:txBody>
      </p:sp>
    </p:spTree>
    <p:extLst>
      <p:ext uri="{BB962C8B-B14F-4D97-AF65-F5344CB8AC3E}">
        <p14:creationId xmlns:p14="http://schemas.microsoft.com/office/powerpoint/2010/main" val="2349294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W PowerPoint template - new logo">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 PowerPoint template - new logo</Template>
  <TotalTime>7811</TotalTime>
  <Words>2160</Words>
  <Application>Microsoft Office PowerPoint</Application>
  <PresentationFormat>On-screen Show (4:3)</PresentationFormat>
  <Paragraphs>352</Paragraphs>
  <Slides>46</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6" baseType="lpstr">
      <vt:lpstr>Arial</vt:lpstr>
      <vt:lpstr>Arial Black</vt:lpstr>
      <vt:lpstr>Calibri</vt:lpstr>
      <vt:lpstr>Corbel</vt:lpstr>
      <vt:lpstr>Times New Roman</vt:lpstr>
      <vt:lpstr>Verdana</vt:lpstr>
      <vt:lpstr>Wingdings</vt:lpstr>
      <vt:lpstr>OW PowerPoint template - new logo</vt:lpstr>
      <vt:lpstr>2_Office Theme</vt:lpstr>
      <vt:lpstr>Acrobat Document</vt:lpstr>
      <vt:lpstr>PowerPoint Presentation</vt:lpstr>
      <vt:lpstr>PowerPoint Presentation</vt:lpstr>
      <vt:lpstr>Stewardship Outcome</vt:lpstr>
      <vt:lpstr>PowerPoint Presentation</vt:lpstr>
      <vt:lpstr>Why Measure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If people work together, water pollution around here can be fixed. Level of Agreement</vt:lpstr>
      <vt:lpstr>My actions contribute to water pollution  where I live. Level of Agreement</vt:lpstr>
      <vt:lpstr>Strong federal and state action is needed  to help clean up the Chesapeake Bay. Level of Agreement</vt:lpstr>
      <vt:lpstr>PowerPoint Presentation</vt:lpstr>
      <vt:lpstr>PowerPoint Presentation</vt:lpstr>
      <vt:lpstr>PowerPoint Presentation</vt:lpstr>
      <vt:lpstr>Volunteerism</vt:lpstr>
      <vt:lpstr>PowerPoint Presentation</vt:lpstr>
      <vt:lpstr>Positive Behaviors: Higher Tier</vt:lpstr>
      <vt:lpstr>Positive Behaviors: Lower Tier</vt:lpstr>
      <vt:lpstr>Negative Behaviors</vt:lpstr>
      <vt:lpstr>PowerPoint Presentation</vt:lpstr>
      <vt:lpstr>Focus Behavior: Picking up Dog Waste</vt:lpstr>
      <vt:lpstr>Focus Behavior: Picking up Dog Waste</vt:lpstr>
      <vt:lpstr>PowerPoint Presentation</vt:lpstr>
      <vt:lpstr>Focus Behavior: Picking up Dog Waste “Very Likely” to Begin Picking Up</vt:lpstr>
      <vt:lpstr>PowerPoint Presentation</vt:lpstr>
      <vt:lpstr>PowerPoint Presentation</vt:lpstr>
      <vt:lpstr>Behaviors More Susceptible to Change Asked Only of Those Not Taking the Desired Action Today</vt:lpstr>
      <vt:lpstr>Behaviors Less Susceptible to Change Asked Only of Those Not Taking the Desired Action Today</vt:lpstr>
      <vt:lpstr>Behaviors Susceptible to Change Asked Only of Those Not Taking the Desired Action Today</vt:lpstr>
      <vt:lpstr>PowerPoint Presentation</vt:lpstr>
      <vt:lpstr>Choosing the Right Behavior to Influence</vt:lpstr>
      <vt:lpstr>PowerPoint Presentation</vt:lpstr>
      <vt:lpstr>PowerPoint Presentation</vt:lpstr>
      <vt:lpstr>PowerPoint Presentation</vt:lpstr>
      <vt:lpstr>PowerPoint Presentation</vt:lpstr>
      <vt:lpstr>PowerPoint Presentation</vt:lpstr>
      <vt:lpstr>Recommendations: Behavior Adoption</vt:lpstr>
      <vt:lpstr>Recommendations: Behavior Adoption</vt:lpstr>
      <vt:lpstr>PowerPoint Presentation</vt:lpstr>
      <vt:lpstr>Additional Recommendations</vt:lpstr>
      <vt:lpstr>Stewardship Indicator Accessibility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State Arts Council</dc:title>
  <dc:creator>Steve Raabe</dc:creator>
  <cp:lastModifiedBy>Steve Raabe</cp:lastModifiedBy>
  <cp:revision>309</cp:revision>
  <cp:lastPrinted>2017-07-11T11:10:07Z</cp:lastPrinted>
  <dcterms:created xsi:type="dcterms:W3CDTF">2013-10-25T10:25:16Z</dcterms:created>
  <dcterms:modified xsi:type="dcterms:W3CDTF">2017-11-29T00:37:14Z</dcterms:modified>
</cp:coreProperties>
</file>