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58" r:id="rId2"/>
    <p:sldId id="256" r:id="rId3"/>
    <p:sldId id="267" r:id="rId4"/>
    <p:sldId id="262" r:id="rId5"/>
    <p:sldId id="263" r:id="rId6"/>
    <p:sldId id="264" r:id="rId7"/>
    <p:sldId id="265" r:id="rId8"/>
    <p:sldId id="270" r:id="rId9"/>
    <p:sldId id="287" r:id="rId10"/>
    <p:sldId id="268" r:id="rId11"/>
    <p:sldId id="281" r:id="rId12"/>
    <p:sldId id="276" r:id="rId13"/>
    <p:sldId id="277" r:id="rId14"/>
    <p:sldId id="278" r:id="rId15"/>
    <p:sldId id="279" r:id="rId16"/>
    <p:sldId id="280" r:id="rId17"/>
    <p:sldId id="257" r:id="rId18"/>
    <p:sldId id="291" r:id="rId19"/>
    <p:sldId id="261" r:id="rId20"/>
    <p:sldId id="266" r:id="rId21"/>
    <p:sldId id="288" r:id="rId22"/>
    <p:sldId id="289" r:id="rId23"/>
    <p:sldId id="290" r:id="rId24"/>
    <p:sldId id="260" r:id="rId25"/>
    <p:sldId id="295" r:id="rId26"/>
    <p:sldId id="292" r:id="rId27"/>
    <p:sldId id="293" r:id="rId28"/>
    <p:sldId id="294" r:id="rId29"/>
    <p:sldId id="296" r:id="rId30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99" autoAdjust="0"/>
    <p:restoredTop sz="89111" autoAdjust="0"/>
  </p:normalViewPr>
  <p:slideViewPr>
    <p:cSldViewPr snapToGrid="0">
      <p:cViewPr>
        <p:scale>
          <a:sx n="100" d="100"/>
          <a:sy n="100" d="100"/>
        </p:scale>
        <p:origin x="-365" y="5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396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png"/></Relationships>
</file>

<file path=ppt/drawings/_rels/vmlDrawing14.v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emf"/><Relationship Id="rId1" Type="http://schemas.openxmlformats.org/officeDocument/2006/relationships/image" Target="../media/image32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png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1163BF23-1C10-4E7B-97AA-17EAAC765563}" type="datetimeFigureOut">
              <a:rPr lang="en-US"/>
              <a:pPr>
                <a:defRPr/>
              </a:pPr>
              <a:t>3/31/2016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9DD6E67D-3687-4046-8A6B-38D26A3064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71450" indent="-171450" eaLnBrk="1" hangingPunct="1">
              <a:spcBef>
                <a:spcPct val="0"/>
              </a:spcBef>
              <a:buFontTx/>
              <a:buChar char="-"/>
            </a:pPr>
            <a:r>
              <a:rPr lang="en-US" smtClean="0"/>
              <a:t>UP 2015 was not statistically different  than any other year</a:t>
            </a:r>
          </a:p>
          <a:p>
            <a:pPr marL="171450" indent="-171450" eaLnBrk="1" hangingPunct="1">
              <a:spcBef>
                <a:spcPct val="0"/>
              </a:spcBef>
              <a:buFontTx/>
              <a:buChar char="-"/>
            </a:pPr>
            <a:r>
              <a:rPr lang="en-US" smtClean="0"/>
              <a:t>GR was lower than 2014 (high noise) and not different from 2012</a:t>
            </a:r>
          </a:p>
          <a:p>
            <a:pPr marL="171450" indent="-171450" eaLnBrk="1" hangingPunct="1">
              <a:spcBef>
                <a:spcPct val="0"/>
              </a:spcBef>
              <a:buFontTx/>
              <a:buChar char="-"/>
            </a:pPr>
            <a:r>
              <a:rPr lang="en-US" smtClean="0"/>
              <a:t>SN much higher in 2015, which dropped after a WQM swap, so this was due to noise</a:t>
            </a:r>
          </a:p>
          <a:p>
            <a:pPr marL="171450" indent="-171450" eaLnBrk="1" hangingPunct="1">
              <a:spcBef>
                <a:spcPct val="0"/>
              </a:spcBef>
              <a:buFontTx/>
              <a:buChar char="-"/>
            </a:pPr>
            <a:r>
              <a:rPr lang="en-US" smtClean="0"/>
              <a:t>S &amp; J showed higher than majority of previous years and was lower than others. </a:t>
            </a:r>
          </a:p>
          <a:p>
            <a:pPr marL="628650" lvl="1" indent="-171450" eaLnBrk="1" hangingPunct="1">
              <a:spcBef>
                <a:spcPct val="0"/>
              </a:spcBef>
              <a:buFontTx/>
              <a:buChar char="-"/>
            </a:pPr>
            <a:r>
              <a:rPr lang="en-US" smtClean="0"/>
              <a:t>J was lower than 2 years that showed high noise – otherwise highest in 2015.</a:t>
            </a:r>
          </a:p>
          <a:p>
            <a:pPr marL="628650" lvl="1" indent="-171450" eaLnBrk="1" hangingPunct="1">
              <a:spcBef>
                <a:spcPct val="0"/>
              </a:spcBef>
              <a:buFontTx/>
              <a:buChar char="-"/>
            </a:pPr>
            <a:r>
              <a:rPr lang="en-US" smtClean="0"/>
              <a:t>S was lower than 2012 but higher than 2008, statistically, but majority of non-statistically different years, higher in 2015.</a:t>
            </a:r>
          </a:p>
          <a:p>
            <a:pPr marL="171450" indent="-171450" eaLnBrk="1" hangingPunct="1">
              <a:spcBef>
                <a:spcPct val="0"/>
              </a:spcBef>
              <a:buFontTx/>
              <a:buChar char="-"/>
            </a:pPr>
            <a:endParaRPr lang="en-US" smtClean="0"/>
          </a:p>
        </p:txBody>
      </p:sp>
      <p:sp>
        <p:nvSpPr>
          <p:cNvPr id="5939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F3E772C-4F93-4C80-AEC0-45477FDF014D}" type="slidenum">
              <a:rPr lang="en-US" smtClean="0"/>
              <a:pPr/>
              <a:t>9</a:t>
            </a:fld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E5C68C-88A7-4CFE-B65D-045180169E3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17A31A-7CA8-459D-8805-6D990C371EC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44DFAF-1786-4F58-9BFA-297D2B94935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23D891-C987-4E1D-A2B1-C74854905BE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795306-3A5B-48D4-961F-16271E67BDD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CD5EA7-5AF9-4925-AF6A-9F399F1100A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28A638-53CE-49D2-AF3D-572EF6F6484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B82247-3416-4F74-A62F-D32E932ED24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6254B5-C903-41CA-96B9-43812F97A5D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F86822-0F6F-40D0-96BE-6B71F24C490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592867-747C-4D7C-A87B-07950743F46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A6FBD3-0388-4832-820C-D142D0884A0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7CE688-0048-40B1-9D7F-A51A48FD183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83E117F1-989D-4B05-8C27-20A7F7EC066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9" r:id="rId2"/>
    <p:sldLayoutId id="2147483658" r:id="rId3"/>
    <p:sldLayoutId id="2147483657" r:id="rId4"/>
    <p:sldLayoutId id="2147483656" r:id="rId5"/>
    <p:sldLayoutId id="2147483655" r:id="rId6"/>
    <p:sldLayoutId id="2147483654" r:id="rId7"/>
    <p:sldLayoutId id="2147483653" r:id="rId8"/>
    <p:sldLayoutId id="2147483652" r:id="rId9"/>
    <p:sldLayoutId id="2147483651" r:id="rId10"/>
    <p:sldLayoutId id="2147483650" r:id="rId11"/>
    <p:sldLayoutId id="2147483649" r:id="rId12"/>
    <p:sldLayoutId id="214748366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16.png"/><Relationship Id="rId4" Type="http://schemas.openxmlformats.org/officeDocument/2006/relationships/hyperlink" Target="http://www.umces.edu/hpl/choptank-river-horn-point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0.vml"/><Relationship Id="rId5" Type="http://schemas.openxmlformats.org/officeDocument/2006/relationships/image" Target="../media/image20.jpe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1.vml"/><Relationship Id="rId5" Type="http://schemas.openxmlformats.org/officeDocument/2006/relationships/image" Target="../media/image20.jpe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2.vml"/><Relationship Id="rId5" Type="http://schemas.openxmlformats.org/officeDocument/2006/relationships/image" Target="../media/image20.jpe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3.vml"/><Relationship Id="rId5" Type="http://schemas.openxmlformats.org/officeDocument/2006/relationships/image" Target="../media/image2.png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2.png"/><Relationship Id="rId4" Type="http://schemas.openxmlformats.org/officeDocument/2006/relationships/oleObject" Target="../embeddings/oleObject3.bin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31.w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35.png"/><Relationship Id="rId5" Type="http://schemas.openxmlformats.org/officeDocument/2006/relationships/oleObject" Target="../embeddings/oleObject17.bin"/><Relationship Id="rId4" Type="http://schemas.openxmlformats.org/officeDocument/2006/relationships/oleObject" Target="../embeddings/oleObject16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5.v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6.vml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hyperlink" Target="file:///C:\Data\Pwrpntfiles\2016_March_SAVWG\CorsicaTurbidity2003to2015%20(1).pptx" TargetMode="Externa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7.v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8.v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9" name="Text Box 4"/>
          <p:cNvSpPr txBox="1">
            <a:spLocks noChangeArrowheads="1"/>
          </p:cNvSpPr>
          <p:nvPr/>
        </p:nvSpPr>
        <p:spPr bwMode="auto">
          <a:xfrm>
            <a:off x="4724400" y="304800"/>
            <a:ext cx="4572000" cy="280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en-US"/>
              <a:t>2015 Fall Water Clarity</a:t>
            </a:r>
          </a:p>
          <a:p>
            <a:pPr algn="ctr"/>
            <a:r>
              <a:rPr lang="en-US" altLang="en-US"/>
              <a:t>and Water Clarity Assessment Results 2004-2014</a:t>
            </a:r>
          </a:p>
          <a:p>
            <a:pPr algn="ctr"/>
            <a:endParaRPr lang="en-US" altLang="en-US" sz="1600"/>
          </a:p>
          <a:p>
            <a:pPr algn="ctr"/>
            <a:r>
              <a:rPr lang="en-US" altLang="en-US" sz="1200"/>
              <a:t>Presentation for the CBP SAV Workgroup</a:t>
            </a:r>
          </a:p>
          <a:p>
            <a:pPr algn="ctr"/>
            <a:r>
              <a:rPr lang="en-US" altLang="en-US" sz="1200"/>
              <a:t>March 31, 2016</a:t>
            </a:r>
          </a:p>
          <a:p>
            <a:pPr algn="ctr"/>
            <a:endParaRPr lang="en-US" altLang="en-US" sz="1200"/>
          </a:p>
          <a:p>
            <a:pPr algn="ctr"/>
            <a:r>
              <a:rPr lang="en-US" altLang="en-US" sz="1800" b="1"/>
              <a:t>Mark Trice</a:t>
            </a:r>
          </a:p>
          <a:p>
            <a:pPr algn="ctr"/>
            <a:r>
              <a:rPr lang="en-US" altLang="en-US" sz="1200"/>
              <a:t>Program Chief, Water Quality Informatics</a:t>
            </a:r>
          </a:p>
          <a:p>
            <a:pPr algn="ctr"/>
            <a:r>
              <a:rPr lang="en-US" altLang="en-US" sz="1200"/>
              <a:t>Maryland Department of Natural Resources</a:t>
            </a:r>
          </a:p>
          <a:p>
            <a:pPr algn="ctr"/>
            <a:endParaRPr lang="en-US" altLang="en-US" sz="1200"/>
          </a:p>
        </p:txBody>
      </p:sp>
      <p:pic>
        <p:nvPicPr>
          <p:cNvPr id="4140" name="Picture 5" descr="DNR_logo_fina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73913" y="6113463"/>
            <a:ext cx="1828800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4138" name="Object 42"/>
          <p:cNvGraphicFramePr>
            <a:graphicFrameLocks noGrp="1" noChangeAspect="1"/>
          </p:cNvGraphicFramePr>
          <p:nvPr>
            <p:ph/>
          </p:nvPr>
        </p:nvGraphicFramePr>
        <p:xfrm>
          <a:off x="0" y="0"/>
          <a:ext cx="4686300" cy="6858000"/>
        </p:xfrm>
        <a:graphic>
          <a:graphicData uri="http://schemas.openxmlformats.org/presentationml/2006/ole">
            <p:oleObj spid="_x0000_s4138" name="Image" r:id="rId4" imgW="13815873" imgH="20215873" progId="Photoshop.Image.12">
              <p:embed/>
            </p:oleObj>
          </a:graphicData>
        </a:graphic>
      </p:graphicFrame>
      <p:sp>
        <p:nvSpPr>
          <p:cNvPr id="4142" name="Text Box 18"/>
          <p:cNvSpPr txBox="1">
            <a:spLocks noChangeArrowheads="1"/>
          </p:cNvSpPr>
          <p:nvPr/>
        </p:nvSpPr>
        <p:spPr bwMode="auto">
          <a:xfrm>
            <a:off x="0" y="6426200"/>
            <a:ext cx="16240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000" b="1">
                <a:solidFill>
                  <a:schemeClr val="bg1"/>
                </a:solidFill>
              </a:rPr>
              <a:t>October 12, 2015 NASA </a:t>
            </a:r>
          </a:p>
          <a:p>
            <a:r>
              <a:rPr lang="en-US" altLang="en-US" sz="1000" b="1">
                <a:solidFill>
                  <a:schemeClr val="bg1"/>
                </a:solidFill>
              </a:rPr>
              <a:t>MODIS TERRA image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ext Box 2"/>
          <p:cNvSpPr txBox="1">
            <a:spLocks noChangeArrowheads="1"/>
          </p:cNvSpPr>
          <p:nvPr/>
        </p:nvSpPr>
        <p:spPr bwMode="auto">
          <a:xfrm>
            <a:off x="1455738" y="225425"/>
            <a:ext cx="6053137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en-US"/>
              <a:t>Maryland DNR Continuous Monitoring Data</a:t>
            </a:r>
          </a:p>
          <a:p>
            <a:pPr algn="ctr"/>
            <a:r>
              <a:rPr lang="en-US" altLang="en-US"/>
              <a:t>and the Choptank River Complex</a:t>
            </a:r>
          </a:p>
        </p:txBody>
      </p:sp>
      <p:pic>
        <p:nvPicPr>
          <p:cNvPr id="29698" name="Picture 3" descr="harriscreek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1497013"/>
            <a:ext cx="5316538" cy="398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9" name="Text Box 4"/>
          <p:cNvSpPr txBox="1">
            <a:spLocks noChangeArrowheads="1"/>
          </p:cNvSpPr>
          <p:nvPr/>
        </p:nvSpPr>
        <p:spPr bwMode="auto">
          <a:xfrm>
            <a:off x="5657850" y="1527175"/>
            <a:ext cx="3394075" cy="349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altLang="en-US" sz="1400"/>
              <a:t> Continuous Monitoring (ConMon)</a:t>
            </a:r>
          </a:p>
          <a:p>
            <a:pPr lvl="1">
              <a:buFontTx/>
              <a:buChar char="•"/>
            </a:pPr>
            <a:r>
              <a:rPr lang="en-US" altLang="en-US" sz="1400"/>
              <a:t> Readings every 15 minutes</a:t>
            </a:r>
          </a:p>
          <a:p>
            <a:pPr lvl="1">
              <a:buFontTx/>
              <a:buChar char="•"/>
            </a:pPr>
            <a:r>
              <a:rPr lang="en-US" altLang="en-US" sz="1400"/>
              <a:t> Dissolved Oxygen, Turbidity, Chl,</a:t>
            </a:r>
          </a:p>
          <a:p>
            <a:pPr lvl="1"/>
            <a:r>
              <a:rPr lang="en-US" altLang="en-US" sz="1400"/>
              <a:t>   ph, salinity, water temperature</a:t>
            </a:r>
          </a:p>
          <a:p>
            <a:pPr lvl="1">
              <a:buFontTx/>
              <a:buChar char="•"/>
            </a:pPr>
            <a:r>
              <a:rPr lang="en-US" altLang="en-US" sz="1400"/>
              <a:t> Most sites deployed for 3 years</a:t>
            </a:r>
          </a:p>
          <a:p>
            <a:pPr lvl="1">
              <a:buFontTx/>
              <a:buChar char="•"/>
            </a:pPr>
            <a:r>
              <a:rPr lang="en-US" altLang="en-US" sz="1400"/>
              <a:t> Some sentinel sites exist</a:t>
            </a:r>
          </a:p>
          <a:p>
            <a:pPr>
              <a:buFontTx/>
              <a:buChar char="•"/>
            </a:pPr>
            <a:r>
              <a:rPr lang="en-US" altLang="en-US" sz="1400"/>
              <a:t> Vertical Profiler</a:t>
            </a:r>
          </a:p>
          <a:p>
            <a:pPr lvl="1">
              <a:buFontTx/>
              <a:buChar char="•"/>
            </a:pPr>
            <a:r>
              <a:rPr lang="en-US" altLang="en-US" sz="1400"/>
              <a:t> Water column profile every hour</a:t>
            </a:r>
          </a:p>
          <a:p>
            <a:pPr lvl="1">
              <a:buFontTx/>
              <a:buChar char="•"/>
            </a:pPr>
            <a:r>
              <a:rPr lang="en-US" altLang="en-US" sz="1400"/>
              <a:t> Same parameters as ConMon</a:t>
            </a:r>
          </a:p>
          <a:p>
            <a:pPr lvl="1">
              <a:buFontTx/>
              <a:buChar char="•"/>
            </a:pPr>
            <a:r>
              <a:rPr lang="en-US" altLang="en-US" sz="1400"/>
              <a:t> Readings at every half meter</a:t>
            </a:r>
          </a:p>
          <a:p>
            <a:pPr lvl="1">
              <a:buFontTx/>
              <a:buChar char="•"/>
            </a:pPr>
            <a:r>
              <a:rPr lang="en-US" altLang="en-US" sz="1400"/>
              <a:t> Deployed in Harris Creek for past</a:t>
            </a:r>
          </a:p>
          <a:p>
            <a:pPr lvl="1"/>
            <a:r>
              <a:rPr lang="en-US" altLang="en-US" sz="1400"/>
              <a:t>    4 years</a:t>
            </a:r>
          </a:p>
          <a:p>
            <a:endParaRPr lang="en-US" altLang="en-US" sz="1400"/>
          </a:p>
          <a:p>
            <a:r>
              <a:rPr lang="en-US" altLang="en-US" sz="1400"/>
              <a:t>Maintenance on each is performed every</a:t>
            </a:r>
          </a:p>
          <a:p>
            <a:r>
              <a:rPr lang="en-US" altLang="en-US" sz="1400"/>
              <a:t>two weeks, and calibration samples are</a:t>
            </a:r>
          </a:p>
          <a:p>
            <a:r>
              <a:rPr lang="en-US" altLang="en-US" sz="1400"/>
              <a:t>taken at those times.</a:t>
            </a:r>
          </a:p>
        </p:txBody>
      </p:sp>
      <p:pic>
        <p:nvPicPr>
          <p:cNvPr id="29700" name="Picture 5" descr="DNR_logo_fina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24800" y="6462713"/>
            <a:ext cx="1143000" cy="319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1" name="Text Box 6"/>
          <p:cNvSpPr txBox="1">
            <a:spLocks noChangeArrowheads="1"/>
          </p:cNvSpPr>
          <p:nvPr/>
        </p:nvSpPr>
        <p:spPr bwMode="auto">
          <a:xfrm>
            <a:off x="373063" y="5105400"/>
            <a:ext cx="21526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200">
                <a:solidFill>
                  <a:schemeClr val="bg1"/>
                </a:solidFill>
              </a:rPr>
              <a:t>Vertical Profiler, Harris Creek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934" name="Group 5"/>
          <p:cNvGrpSpPr>
            <a:grpSpLocks/>
          </p:cNvGrpSpPr>
          <p:nvPr/>
        </p:nvGrpSpPr>
        <p:grpSpPr bwMode="auto">
          <a:xfrm>
            <a:off x="0" y="838200"/>
            <a:ext cx="6061075" cy="5391150"/>
            <a:chOff x="1008" y="240"/>
            <a:chExt cx="3818" cy="3396"/>
          </a:xfrm>
        </p:grpSpPr>
        <p:graphicFrame>
          <p:nvGraphicFramePr>
            <p:cNvPr id="37933" name="Object 45"/>
            <p:cNvGraphicFramePr>
              <a:graphicFrameLocks noChangeAspect="1"/>
            </p:cNvGraphicFramePr>
            <p:nvPr/>
          </p:nvGraphicFramePr>
          <p:xfrm>
            <a:off x="1152" y="240"/>
            <a:ext cx="3674" cy="3396"/>
          </p:xfrm>
          <a:graphic>
            <a:graphicData uri="http://schemas.openxmlformats.org/presentationml/2006/ole">
              <p:oleObj spid="_x0000_s37933" name="Image" r:id="rId3" imgW="8393651" imgH="7758730" progId="Photoshop.Image.12">
                <p:embed/>
              </p:oleObj>
            </a:graphicData>
          </a:graphic>
        </p:graphicFrame>
        <p:sp>
          <p:nvSpPr>
            <p:cNvPr id="37939" name="Text Box 7"/>
            <p:cNvSpPr txBox="1">
              <a:spLocks noChangeArrowheads="1"/>
            </p:cNvSpPr>
            <p:nvPr/>
          </p:nvSpPr>
          <p:spPr bwMode="auto">
            <a:xfrm>
              <a:off x="2630" y="3253"/>
              <a:ext cx="755" cy="25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en-US" sz="1000"/>
                <a:t>Horn Pt. ConMon</a:t>
              </a:r>
            </a:p>
            <a:p>
              <a:r>
                <a:rPr lang="en-US" altLang="en-US" sz="1000"/>
                <a:t>Horn Pt. Hatchery</a:t>
              </a:r>
            </a:p>
          </p:txBody>
        </p:sp>
        <p:sp>
          <p:nvSpPr>
            <p:cNvPr id="37940" name="Text Box 8"/>
            <p:cNvSpPr txBox="1">
              <a:spLocks noChangeArrowheads="1"/>
            </p:cNvSpPr>
            <p:nvPr/>
          </p:nvSpPr>
          <p:spPr bwMode="auto">
            <a:xfrm>
              <a:off x="3552" y="3264"/>
              <a:ext cx="334" cy="16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en-US" sz="1000"/>
                <a:t>ET5.2</a:t>
              </a:r>
            </a:p>
          </p:txBody>
        </p:sp>
        <p:sp>
          <p:nvSpPr>
            <p:cNvPr id="37941" name="Text Box 9"/>
            <p:cNvSpPr txBox="1">
              <a:spLocks noChangeArrowheads="1"/>
            </p:cNvSpPr>
            <p:nvPr/>
          </p:nvSpPr>
          <p:spPr bwMode="auto">
            <a:xfrm>
              <a:off x="3984" y="768"/>
              <a:ext cx="334" cy="16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en-US" sz="1000"/>
                <a:t>ET5.1</a:t>
              </a:r>
            </a:p>
          </p:txBody>
        </p:sp>
        <p:sp>
          <p:nvSpPr>
            <p:cNvPr id="37942" name="Text Box 10"/>
            <p:cNvSpPr txBox="1">
              <a:spLocks noChangeArrowheads="1"/>
            </p:cNvSpPr>
            <p:nvPr/>
          </p:nvSpPr>
          <p:spPr bwMode="auto">
            <a:xfrm>
              <a:off x="1536" y="2256"/>
              <a:ext cx="338" cy="16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en-US" sz="1000"/>
                <a:t>EE2.1</a:t>
              </a:r>
            </a:p>
          </p:txBody>
        </p:sp>
        <p:sp>
          <p:nvSpPr>
            <p:cNvPr id="37943" name="Text Box 11"/>
            <p:cNvSpPr txBox="1">
              <a:spLocks noChangeArrowheads="1"/>
            </p:cNvSpPr>
            <p:nvPr/>
          </p:nvSpPr>
          <p:spPr bwMode="auto">
            <a:xfrm>
              <a:off x="2843" y="1520"/>
              <a:ext cx="432" cy="25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altLang="en-US" sz="1000"/>
                <a:t>Dataflow</a:t>
              </a:r>
            </a:p>
            <a:p>
              <a:pPr algn="ctr"/>
              <a:r>
                <a:rPr lang="en-US" altLang="en-US" sz="1000"/>
                <a:t>Cruises</a:t>
              </a:r>
            </a:p>
          </p:txBody>
        </p:sp>
        <p:sp>
          <p:nvSpPr>
            <p:cNvPr id="37944" name="Text Box 12"/>
            <p:cNvSpPr txBox="1">
              <a:spLocks noChangeArrowheads="1"/>
            </p:cNvSpPr>
            <p:nvPr/>
          </p:nvSpPr>
          <p:spPr bwMode="auto">
            <a:xfrm>
              <a:off x="3264" y="2016"/>
              <a:ext cx="516" cy="25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altLang="en-US" sz="1000"/>
                <a:t>Jamaica Pt</a:t>
              </a:r>
            </a:p>
            <a:p>
              <a:pPr algn="ctr"/>
              <a:r>
                <a:rPr lang="en-US" altLang="en-US" sz="1000"/>
                <a:t>ConMon</a:t>
              </a:r>
            </a:p>
          </p:txBody>
        </p:sp>
        <p:sp>
          <p:nvSpPr>
            <p:cNvPr id="37945" name="Text Box 13"/>
            <p:cNvSpPr txBox="1">
              <a:spLocks noChangeArrowheads="1"/>
            </p:cNvSpPr>
            <p:nvPr/>
          </p:nvSpPr>
          <p:spPr bwMode="auto">
            <a:xfrm>
              <a:off x="2688" y="1104"/>
              <a:ext cx="552" cy="25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altLang="en-US" sz="1000"/>
                <a:t>Mulberry Pt.</a:t>
              </a:r>
            </a:p>
            <a:p>
              <a:pPr algn="ctr"/>
              <a:r>
                <a:rPr lang="en-US" altLang="en-US" sz="1000"/>
                <a:t>ConMon</a:t>
              </a:r>
            </a:p>
          </p:txBody>
        </p:sp>
        <p:sp>
          <p:nvSpPr>
            <p:cNvPr id="37946" name="Text Box 14"/>
            <p:cNvSpPr txBox="1">
              <a:spLocks noChangeArrowheads="1"/>
            </p:cNvSpPr>
            <p:nvPr/>
          </p:nvSpPr>
          <p:spPr bwMode="auto">
            <a:xfrm>
              <a:off x="3264" y="912"/>
              <a:ext cx="649" cy="25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altLang="en-US" sz="1000"/>
                <a:t>Ganey’s Wharf</a:t>
              </a:r>
            </a:p>
            <a:p>
              <a:pPr algn="ctr"/>
              <a:r>
                <a:rPr lang="en-US" altLang="en-US" sz="1000"/>
                <a:t>ConMon</a:t>
              </a:r>
            </a:p>
          </p:txBody>
        </p:sp>
        <p:sp>
          <p:nvSpPr>
            <p:cNvPr id="37947" name="Text Box 15"/>
            <p:cNvSpPr txBox="1">
              <a:spLocks noChangeArrowheads="1"/>
            </p:cNvSpPr>
            <p:nvPr/>
          </p:nvSpPr>
          <p:spPr bwMode="auto">
            <a:xfrm>
              <a:off x="1008" y="1584"/>
              <a:ext cx="769" cy="35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altLang="en-US" sz="1000"/>
                <a:t>Harris Cr.</a:t>
              </a:r>
            </a:p>
            <a:p>
              <a:pPr algn="ctr"/>
              <a:r>
                <a:rPr lang="en-US" altLang="en-US" sz="1000"/>
                <a:t>Up &amp; Downstream</a:t>
              </a:r>
            </a:p>
            <a:p>
              <a:pPr algn="ctr"/>
              <a:r>
                <a:rPr lang="en-US" altLang="en-US" sz="1000"/>
                <a:t>Bottom ConMon</a:t>
              </a:r>
            </a:p>
          </p:txBody>
        </p:sp>
        <p:sp>
          <p:nvSpPr>
            <p:cNvPr id="37948" name="Text Box 16"/>
            <p:cNvSpPr txBox="1">
              <a:spLocks noChangeArrowheads="1"/>
            </p:cNvSpPr>
            <p:nvPr/>
          </p:nvSpPr>
          <p:spPr bwMode="auto">
            <a:xfrm>
              <a:off x="1632" y="1008"/>
              <a:ext cx="663" cy="25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altLang="en-US" sz="1000"/>
                <a:t>Harris Cr.</a:t>
              </a:r>
            </a:p>
            <a:p>
              <a:pPr algn="ctr"/>
              <a:r>
                <a:rPr lang="en-US" altLang="en-US" sz="1000"/>
                <a:t>Vertical Profiler</a:t>
              </a:r>
            </a:p>
          </p:txBody>
        </p:sp>
      </p:grpSp>
      <p:sp>
        <p:nvSpPr>
          <p:cNvPr id="37935" name="Text Box 17"/>
          <p:cNvSpPr txBox="1">
            <a:spLocks noChangeArrowheads="1"/>
          </p:cNvSpPr>
          <p:nvPr/>
        </p:nvSpPr>
        <p:spPr bwMode="auto">
          <a:xfrm>
            <a:off x="6067425" y="866775"/>
            <a:ext cx="2847975" cy="53816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000" b="1" u="sng"/>
              <a:t>DNR Harris Creek Sites</a:t>
            </a:r>
          </a:p>
          <a:p>
            <a:pPr>
              <a:buFontTx/>
              <a:buChar char="•"/>
            </a:pPr>
            <a:r>
              <a:rPr lang="en-US" altLang="en-US" sz="1000"/>
              <a:t>Upstream (0.3m off bottom)</a:t>
            </a:r>
          </a:p>
          <a:p>
            <a:r>
              <a:rPr lang="en-US" altLang="en-US" sz="800" i="1"/>
              <a:t>(Sept 13-Jan14; Apr14 – Dec14; Apr15)</a:t>
            </a:r>
          </a:p>
          <a:p>
            <a:pPr>
              <a:buFontTx/>
              <a:buChar char="•"/>
            </a:pPr>
            <a:r>
              <a:rPr lang="en-US" altLang="en-US" sz="1000"/>
              <a:t>Downstream (0.3m off bottom)</a:t>
            </a:r>
          </a:p>
          <a:p>
            <a:r>
              <a:rPr lang="en-US" altLang="en-US" sz="800" i="1"/>
              <a:t>(Sept 13-Jan14; Apr14 – Dec14; Apr15)</a:t>
            </a:r>
          </a:p>
          <a:p>
            <a:r>
              <a:rPr lang="en-US" altLang="en-US" sz="800" i="1"/>
              <a:t>Wtemp, salin, cond, chl, turb, pH, depth every 15 minutes</a:t>
            </a:r>
          </a:p>
          <a:p>
            <a:r>
              <a:rPr lang="en-US" altLang="en-US" sz="800" i="1"/>
              <a:t>Biweekly profiles, nutrients, chl, sediment, &amp; alkalinity</a:t>
            </a:r>
          </a:p>
          <a:p>
            <a:endParaRPr lang="en-US" altLang="en-US" sz="1000"/>
          </a:p>
          <a:p>
            <a:pPr>
              <a:buFontTx/>
              <a:buChar char="•"/>
            </a:pPr>
            <a:r>
              <a:rPr lang="en-US" altLang="en-US" sz="1000"/>
              <a:t>Vertical Profiler (Depths 1,2,3,4,4+) </a:t>
            </a:r>
          </a:p>
          <a:p>
            <a:r>
              <a:rPr lang="en-US" altLang="en-US" sz="800" i="1"/>
              <a:t>June 26, 2012 - January 22, 2013 </a:t>
            </a:r>
          </a:p>
          <a:p>
            <a:r>
              <a:rPr lang="en-US" altLang="en-US" sz="800" i="1"/>
              <a:t>April 30, 2013 - December 19, 2013</a:t>
            </a:r>
          </a:p>
          <a:p>
            <a:r>
              <a:rPr lang="en-US" altLang="en-US" sz="800" i="1"/>
              <a:t>March 27, 2014 - December 16, 2014</a:t>
            </a:r>
          </a:p>
          <a:p>
            <a:r>
              <a:rPr lang="en-US" altLang="en-US" sz="800" i="1"/>
              <a:t>Wtemp, salin, cond, chl, turb, pH, every hour</a:t>
            </a:r>
          </a:p>
          <a:p>
            <a:r>
              <a:rPr lang="en-US" altLang="en-US" sz="800" i="1"/>
              <a:t>Biweekly profiles, nutrients, chl, sediment, &amp; alkalinity</a:t>
            </a:r>
          </a:p>
          <a:p>
            <a:endParaRPr lang="en-US" altLang="en-US" sz="800" b="1" u="sng"/>
          </a:p>
          <a:p>
            <a:r>
              <a:rPr lang="en-US" altLang="en-US" sz="1000" b="1" u="sng"/>
              <a:t>DNR Long-Term Sites (1985-Present)</a:t>
            </a:r>
          </a:p>
          <a:p>
            <a:pPr>
              <a:buFontTx/>
              <a:buChar char="•"/>
            </a:pPr>
            <a:r>
              <a:rPr lang="en-US" altLang="en-US" sz="1000"/>
              <a:t>EE2.1; ET5.2; ET5.1</a:t>
            </a:r>
          </a:p>
          <a:p>
            <a:r>
              <a:rPr lang="en-US" altLang="en-US" sz="800" i="1"/>
              <a:t>Monthly WQ profiles; Sediment, Nutrient, Chl samples at </a:t>
            </a:r>
          </a:p>
          <a:p>
            <a:r>
              <a:rPr lang="en-US" altLang="en-US" sz="800" i="1"/>
              <a:t>surface &amp; depth</a:t>
            </a:r>
          </a:p>
          <a:p>
            <a:endParaRPr lang="en-US" altLang="en-US" sz="800" i="1"/>
          </a:p>
          <a:p>
            <a:r>
              <a:rPr lang="en-US" altLang="en-US" sz="1000" b="1" u="sng"/>
              <a:t>DNR ConMon Sites (~Apr-Oct 2006-08)</a:t>
            </a:r>
          </a:p>
          <a:p>
            <a:pPr>
              <a:buFontTx/>
              <a:buChar char="•"/>
            </a:pPr>
            <a:r>
              <a:rPr lang="en-US" altLang="en-US" sz="1000"/>
              <a:t>Ganey’s Wharf; Jamaica Pt.; Horn Pt.</a:t>
            </a:r>
          </a:p>
          <a:p>
            <a:pPr>
              <a:buFontTx/>
              <a:buChar char="•"/>
            </a:pPr>
            <a:r>
              <a:rPr lang="en-US" altLang="en-US" sz="1000"/>
              <a:t>Mulberry Pt. </a:t>
            </a:r>
          </a:p>
          <a:p>
            <a:pPr>
              <a:buFontTx/>
              <a:buChar char="•"/>
            </a:pPr>
            <a:r>
              <a:rPr lang="en-US" altLang="en-US" sz="800" i="1"/>
              <a:t>1-meter below surface; </a:t>
            </a:r>
          </a:p>
          <a:p>
            <a:r>
              <a:rPr lang="en-US" altLang="en-US" sz="800" i="1"/>
              <a:t>Wtemp, salin, cond, chl, turb, pH, every 15 minutes</a:t>
            </a:r>
          </a:p>
          <a:p>
            <a:r>
              <a:rPr lang="en-US" altLang="en-US" sz="800" i="1"/>
              <a:t>Bi-weekly profiles, surface nutrients, chl, sediment</a:t>
            </a:r>
          </a:p>
          <a:p>
            <a:endParaRPr lang="en-US" altLang="en-US" sz="1000" b="1" u="sng"/>
          </a:p>
          <a:p>
            <a:r>
              <a:rPr lang="en-US" altLang="en-US" sz="1000" b="1" u="sng"/>
              <a:t>DNR Choptank Dataflow (Apr-Oct 2006-08)</a:t>
            </a:r>
          </a:p>
          <a:p>
            <a:r>
              <a:rPr lang="en-US" altLang="en-US" sz="800" i="1"/>
              <a:t>Monthly cruises throughout extent of river and creeks with</a:t>
            </a:r>
          </a:p>
          <a:p>
            <a:r>
              <a:rPr lang="en-US" altLang="en-US" sz="800" i="1"/>
              <a:t>a four second sample rate of surface waters. 10 calibration</a:t>
            </a:r>
          </a:p>
          <a:p>
            <a:r>
              <a:rPr lang="en-US" altLang="en-US" sz="800" i="1"/>
              <a:t>sites with profiles, nutrient, sediment, chl samples</a:t>
            </a:r>
          </a:p>
          <a:p>
            <a:endParaRPr lang="en-US" altLang="en-US" sz="800" i="1"/>
          </a:p>
          <a:p>
            <a:r>
              <a:rPr lang="en-US" altLang="en-US" sz="1000" b="1" u="sng"/>
              <a:t>Other Efforts</a:t>
            </a:r>
          </a:p>
          <a:p>
            <a:pPr>
              <a:buFontTx/>
              <a:buChar char="•"/>
            </a:pPr>
            <a:r>
              <a:rPr lang="en-US" altLang="en-US" sz="1000"/>
              <a:t>Horn Pt. Hatchery ConMon</a:t>
            </a:r>
          </a:p>
          <a:p>
            <a:r>
              <a:rPr lang="en-US" altLang="en-US" sz="800" i="1">
                <a:hlinkClick r:id="rId4"/>
              </a:rPr>
              <a:t>http://www.umces.edu/hpl/choptank-river-horn-point</a:t>
            </a:r>
            <a:endParaRPr lang="en-US" altLang="en-US" sz="800" i="1"/>
          </a:p>
          <a:p>
            <a:r>
              <a:rPr lang="en-US" altLang="en-US" sz="800" i="1"/>
              <a:t>(wtemp, cond, chl, salin.)</a:t>
            </a:r>
          </a:p>
          <a:p>
            <a:pPr>
              <a:buFontTx/>
              <a:buChar char="•"/>
            </a:pPr>
            <a:r>
              <a:rPr lang="en-US" altLang="en-US" sz="1000"/>
              <a:t>Green Eyes Chop River Bridge ConMon (?) </a:t>
            </a:r>
          </a:p>
          <a:p>
            <a:pPr>
              <a:buFontTx/>
              <a:buChar char="•"/>
            </a:pPr>
            <a:r>
              <a:rPr lang="en-US" altLang="en-US" sz="1000"/>
              <a:t>NOAA site 8571892 </a:t>
            </a:r>
            <a:r>
              <a:rPr lang="en-US" altLang="en-US" sz="800" i="1"/>
              <a:t>(Met, Water Level, Wtemp)</a:t>
            </a:r>
          </a:p>
          <a:p>
            <a:pPr>
              <a:buFontTx/>
              <a:buChar char="•"/>
            </a:pPr>
            <a:r>
              <a:rPr lang="en-US" altLang="en-US" sz="1000"/>
              <a:t>Gooses Reef (Surface/Bottom WQ; Met)</a:t>
            </a:r>
          </a:p>
        </p:txBody>
      </p:sp>
      <p:sp>
        <p:nvSpPr>
          <p:cNvPr id="37936" name="Text Box 18"/>
          <p:cNvSpPr txBox="1">
            <a:spLocks noChangeArrowheads="1"/>
          </p:cNvSpPr>
          <p:nvPr/>
        </p:nvSpPr>
        <p:spPr bwMode="auto">
          <a:xfrm>
            <a:off x="669925" y="47609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altLang="en-US" sz="1800"/>
          </a:p>
        </p:txBody>
      </p:sp>
      <p:sp>
        <p:nvSpPr>
          <p:cNvPr id="37937" name="Text Box 19"/>
          <p:cNvSpPr txBox="1">
            <a:spLocks noChangeArrowheads="1"/>
          </p:cNvSpPr>
          <p:nvPr/>
        </p:nvSpPr>
        <p:spPr bwMode="auto">
          <a:xfrm>
            <a:off x="990600" y="212725"/>
            <a:ext cx="73644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2000"/>
              <a:t>Summary of MD DNR Tidal Choptank River Water Quality Data </a:t>
            </a:r>
          </a:p>
        </p:txBody>
      </p:sp>
      <p:pic>
        <p:nvPicPr>
          <p:cNvPr id="37938" name="Picture 21" descr="DNR_Logo_Final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543800" y="6324600"/>
            <a:ext cx="1295400" cy="52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8920" name="Object 8"/>
          <p:cNvGraphicFramePr>
            <a:graphicFrameLocks noGrp="1" noChangeAspect="1"/>
          </p:cNvGraphicFramePr>
          <p:nvPr>
            <p:ph/>
          </p:nvPr>
        </p:nvGraphicFramePr>
        <p:xfrm>
          <a:off x="128588" y="1588"/>
          <a:ext cx="8936037" cy="6550025"/>
        </p:xfrm>
        <a:graphic>
          <a:graphicData uri="http://schemas.openxmlformats.org/presentationml/2006/ole">
            <p:oleObj spid="_x0000_s38920" r:id="rId3" imgW="8937511" imgH="6553768" progId="Excel.Chart.8">
              <p:embed/>
            </p:oleObj>
          </a:graphicData>
        </a:graphic>
      </p:graphicFrame>
      <p:pic>
        <p:nvPicPr>
          <p:cNvPr id="38921" name="Picture 3" descr="DNR_logo_final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24800" y="6462713"/>
            <a:ext cx="1143000" cy="319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9944" name="Object 8"/>
          <p:cNvGraphicFramePr>
            <a:graphicFrameLocks noGrp="1" noChangeAspect="1"/>
          </p:cNvGraphicFramePr>
          <p:nvPr>
            <p:ph/>
          </p:nvPr>
        </p:nvGraphicFramePr>
        <p:xfrm>
          <a:off x="209550" y="52388"/>
          <a:ext cx="8618538" cy="6735762"/>
        </p:xfrm>
        <a:graphic>
          <a:graphicData uri="http://schemas.openxmlformats.org/presentationml/2006/ole">
            <p:oleObj spid="_x0000_s39944" r:id="rId3" imgW="8620491" imgH="6736664" progId="Excel.Chart.8">
              <p:embed/>
            </p:oleObj>
          </a:graphicData>
        </a:graphic>
      </p:graphicFrame>
      <p:pic>
        <p:nvPicPr>
          <p:cNvPr id="39945" name="Picture 3" descr="DNR_logo_final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24800" y="6462713"/>
            <a:ext cx="1143000" cy="319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968" name="Object 8"/>
          <p:cNvGraphicFramePr>
            <a:graphicFrameLocks noGrp="1" noChangeAspect="1"/>
          </p:cNvGraphicFramePr>
          <p:nvPr>
            <p:ph/>
          </p:nvPr>
        </p:nvGraphicFramePr>
        <p:xfrm>
          <a:off x="636588" y="46038"/>
          <a:ext cx="7512050" cy="6923087"/>
        </p:xfrm>
        <a:graphic>
          <a:graphicData uri="http://schemas.openxmlformats.org/presentationml/2006/ole">
            <p:oleObj spid="_x0000_s40968" name="Chart" r:id="rId3" imgW="7078996" imgH="6522768" progId="Excel.Chart.8">
              <p:embed/>
            </p:oleObj>
          </a:graphicData>
        </a:graphic>
      </p:graphicFrame>
      <p:pic>
        <p:nvPicPr>
          <p:cNvPr id="40969" name="Picture 3" descr="DNR_logo_final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24800" y="6462713"/>
            <a:ext cx="1143000" cy="319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70" name="Picture 4" descr="McGintyStns"/>
          <p:cNvPicPr>
            <a:picLocks noChangeAspect="1" noChangeArrowheads="1"/>
          </p:cNvPicPr>
          <p:nvPr/>
        </p:nvPicPr>
        <p:blipFill>
          <a:blip r:embed="rId5"/>
          <a:srcRect l="6761" t="3644" r="65578" b="18216"/>
          <a:stretch>
            <a:fillRect/>
          </a:stretch>
        </p:blipFill>
        <p:spPr bwMode="auto">
          <a:xfrm>
            <a:off x="7199313" y="1409700"/>
            <a:ext cx="1768475" cy="37068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0971" name="Rectangle 5"/>
          <p:cNvSpPr>
            <a:spLocks noChangeArrowheads="1"/>
          </p:cNvSpPr>
          <p:nvPr/>
        </p:nvSpPr>
        <p:spPr bwMode="auto">
          <a:xfrm>
            <a:off x="8686800" y="2981325"/>
            <a:ext cx="141288" cy="131763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40972" name="Rectangle 6"/>
          <p:cNvSpPr>
            <a:spLocks noChangeArrowheads="1"/>
          </p:cNvSpPr>
          <p:nvPr/>
        </p:nvSpPr>
        <p:spPr bwMode="auto">
          <a:xfrm>
            <a:off x="8240713" y="3362325"/>
            <a:ext cx="141287" cy="131763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40973" name="Rectangle 7"/>
          <p:cNvSpPr>
            <a:spLocks noChangeArrowheads="1"/>
          </p:cNvSpPr>
          <p:nvPr/>
        </p:nvSpPr>
        <p:spPr bwMode="auto">
          <a:xfrm>
            <a:off x="7958138" y="3776663"/>
            <a:ext cx="141287" cy="131762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1992" name="Object 8"/>
          <p:cNvGraphicFramePr>
            <a:graphicFrameLocks noGrp="1" noChangeAspect="1"/>
          </p:cNvGraphicFramePr>
          <p:nvPr>
            <p:ph/>
          </p:nvPr>
        </p:nvGraphicFramePr>
        <p:xfrm>
          <a:off x="0" y="119063"/>
          <a:ext cx="8105775" cy="6710362"/>
        </p:xfrm>
        <a:graphic>
          <a:graphicData uri="http://schemas.openxmlformats.org/presentationml/2006/ole">
            <p:oleObj spid="_x0000_s41992" name="Chart" r:id="rId3" imgW="7078996" imgH="5859864" progId="Excel.Chart.8">
              <p:embed/>
            </p:oleObj>
          </a:graphicData>
        </a:graphic>
      </p:graphicFrame>
      <p:pic>
        <p:nvPicPr>
          <p:cNvPr id="41993" name="Picture 3" descr="DNR_logo_final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24800" y="6462713"/>
            <a:ext cx="1143000" cy="319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1994" name="Group 9"/>
          <p:cNvGrpSpPr>
            <a:grpSpLocks/>
          </p:cNvGrpSpPr>
          <p:nvPr/>
        </p:nvGrpSpPr>
        <p:grpSpPr bwMode="auto">
          <a:xfrm>
            <a:off x="7058025" y="2160588"/>
            <a:ext cx="2008188" cy="2276475"/>
            <a:chOff x="4488" y="1340"/>
            <a:chExt cx="1265" cy="1434"/>
          </a:xfrm>
        </p:grpSpPr>
        <p:pic>
          <p:nvPicPr>
            <p:cNvPr id="41995" name="Picture 10" descr="McGintyStns"/>
            <p:cNvPicPr>
              <a:picLocks noChangeAspect="1" noChangeArrowheads="1"/>
            </p:cNvPicPr>
            <p:nvPr/>
          </p:nvPicPr>
          <p:blipFill>
            <a:blip r:embed="rId5"/>
            <a:srcRect l="64902" t="36432" r="5408" b="18216"/>
            <a:stretch>
              <a:fillRect/>
            </a:stretch>
          </p:blipFill>
          <p:spPr bwMode="auto">
            <a:xfrm>
              <a:off x="4488" y="1340"/>
              <a:ext cx="1265" cy="143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41996" name="Rectangle 11"/>
            <p:cNvSpPr>
              <a:spLocks noChangeArrowheads="1"/>
            </p:cNvSpPr>
            <p:nvPr/>
          </p:nvSpPr>
          <p:spPr bwMode="auto">
            <a:xfrm>
              <a:off x="5280" y="1659"/>
              <a:ext cx="89" cy="83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/>
            </a:p>
          </p:txBody>
        </p:sp>
        <p:sp>
          <p:nvSpPr>
            <p:cNvPr id="41997" name="Rectangle 12"/>
            <p:cNvSpPr>
              <a:spLocks noChangeArrowheads="1"/>
            </p:cNvSpPr>
            <p:nvPr/>
          </p:nvSpPr>
          <p:spPr bwMode="auto">
            <a:xfrm>
              <a:off x="4814" y="2084"/>
              <a:ext cx="89" cy="83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/>
            </a:p>
          </p:txBody>
        </p:sp>
        <p:sp>
          <p:nvSpPr>
            <p:cNvPr id="41998" name="Rectangle 13"/>
            <p:cNvSpPr>
              <a:spLocks noChangeArrowheads="1"/>
            </p:cNvSpPr>
            <p:nvPr/>
          </p:nvSpPr>
          <p:spPr bwMode="auto">
            <a:xfrm>
              <a:off x="4712" y="2324"/>
              <a:ext cx="89" cy="83"/>
            </a:xfrm>
            <a:prstGeom prst="rect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3016" name="Object 8"/>
          <p:cNvGraphicFramePr>
            <a:graphicFrameLocks noGrp="1" noChangeAspect="1"/>
          </p:cNvGraphicFramePr>
          <p:nvPr>
            <p:ph/>
          </p:nvPr>
        </p:nvGraphicFramePr>
        <p:xfrm>
          <a:off x="0" y="0"/>
          <a:ext cx="8228013" cy="6810375"/>
        </p:xfrm>
        <a:graphic>
          <a:graphicData uri="http://schemas.openxmlformats.org/presentationml/2006/ole">
            <p:oleObj spid="_x0000_s43016" name="Chart" r:id="rId3" imgW="7078996" imgH="5859864" progId="Excel.Chart.8">
              <p:embed/>
            </p:oleObj>
          </a:graphicData>
        </a:graphic>
      </p:graphicFrame>
      <p:pic>
        <p:nvPicPr>
          <p:cNvPr id="43017" name="Picture 3" descr="DNR_logo_final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24800" y="6462713"/>
            <a:ext cx="1143000" cy="319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3018" name="Group 8"/>
          <p:cNvGrpSpPr>
            <a:grpSpLocks/>
          </p:cNvGrpSpPr>
          <p:nvPr/>
        </p:nvGrpSpPr>
        <p:grpSpPr bwMode="auto">
          <a:xfrm>
            <a:off x="7446963" y="1460500"/>
            <a:ext cx="1322387" cy="3922713"/>
            <a:chOff x="4554" y="954"/>
            <a:chExt cx="833" cy="2471"/>
          </a:xfrm>
        </p:grpSpPr>
        <p:pic>
          <p:nvPicPr>
            <p:cNvPr id="43019" name="Picture 9" descr="McGintyStns"/>
            <p:cNvPicPr>
              <a:picLocks noChangeAspect="1" noChangeArrowheads="1"/>
            </p:cNvPicPr>
            <p:nvPr/>
          </p:nvPicPr>
          <p:blipFill>
            <a:blip r:embed="rId5"/>
            <a:srcRect l="33127" t="3644" r="47324" b="18216"/>
            <a:stretch>
              <a:fillRect/>
            </a:stretch>
          </p:blipFill>
          <p:spPr bwMode="auto">
            <a:xfrm>
              <a:off x="4554" y="954"/>
              <a:ext cx="833" cy="2471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43020" name="Rectangle 10"/>
            <p:cNvSpPr>
              <a:spLocks noChangeArrowheads="1"/>
            </p:cNvSpPr>
            <p:nvPr/>
          </p:nvSpPr>
          <p:spPr bwMode="auto">
            <a:xfrm>
              <a:off x="4759" y="1878"/>
              <a:ext cx="89" cy="83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/>
            </a:p>
          </p:txBody>
        </p:sp>
        <p:sp>
          <p:nvSpPr>
            <p:cNvPr id="43021" name="Rectangle 11"/>
            <p:cNvSpPr>
              <a:spLocks noChangeArrowheads="1"/>
            </p:cNvSpPr>
            <p:nvPr/>
          </p:nvSpPr>
          <p:spPr bwMode="auto">
            <a:xfrm>
              <a:off x="4766" y="2310"/>
              <a:ext cx="89" cy="83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/>
            </a:p>
          </p:txBody>
        </p:sp>
        <p:sp>
          <p:nvSpPr>
            <p:cNvPr id="43022" name="Rectangle 12"/>
            <p:cNvSpPr>
              <a:spLocks noChangeArrowheads="1"/>
            </p:cNvSpPr>
            <p:nvPr/>
          </p:nvSpPr>
          <p:spPr bwMode="auto">
            <a:xfrm>
              <a:off x="4821" y="2550"/>
              <a:ext cx="89" cy="83"/>
            </a:xfrm>
            <a:prstGeom prst="rect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464" name="Object 8"/>
          <p:cNvGraphicFramePr>
            <a:graphicFrameLocks noGrp="1" noChangeAspect="1"/>
          </p:cNvGraphicFramePr>
          <p:nvPr>
            <p:ph/>
          </p:nvPr>
        </p:nvGraphicFramePr>
        <p:xfrm>
          <a:off x="1524000" y="1066800"/>
          <a:ext cx="7078663" cy="5524500"/>
        </p:xfrm>
        <a:graphic>
          <a:graphicData uri="http://schemas.openxmlformats.org/presentationml/2006/ole">
            <p:oleObj spid="_x0000_s19464" r:id="rId3" imgW="7078069" imgH="5523455" progId="Excel.Chart.8">
              <p:embed/>
            </p:oleObj>
          </a:graphicData>
        </a:graphic>
      </p:graphicFrame>
      <p:pic>
        <p:nvPicPr>
          <p:cNvPr id="3077" name="Picture 5" descr="plo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9600" y="990600"/>
            <a:ext cx="7924800" cy="540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6" name="Text Box 11"/>
          <p:cNvSpPr txBox="1">
            <a:spLocks noChangeArrowheads="1"/>
          </p:cNvSpPr>
          <p:nvPr/>
        </p:nvSpPr>
        <p:spPr bwMode="auto">
          <a:xfrm>
            <a:off x="2025650" y="217488"/>
            <a:ext cx="5073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800"/>
              <a:t>Flow Mostly Average or Below Average for 2015</a:t>
            </a:r>
          </a:p>
        </p:txBody>
      </p:sp>
      <p:pic>
        <p:nvPicPr>
          <p:cNvPr id="19467" name="Picture 12" descr="DNR_logo_final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924800" y="6462713"/>
            <a:ext cx="1143000" cy="319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august_septrai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5425" y="820738"/>
            <a:ext cx="8442325" cy="50657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2" descr="sig995_uanm_20151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609600"/>
            <a:ext cx="6191250" cy="508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2" name="Text Box 3"/>
          <p:cNvSpPr txBox="1">
            <a:spLocks noChangeArrowheads="1"/>
          </p:cNvSpPr>
          <p:nvPr/>
        </p:nvSpPr>
        <p:spPr bwMode="auto">
          <a:xfrm>
            <a:off x="6994525" y="5699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altLang="en-US" sz="1800"/>
          </a:p>
        </p:txBody>
      </p:sp>
      <p:pic>
        <p:nvPicPr>
          <p:cNvPr id="20483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81800" y="276225"/>
            <a:ext cx="1936750" cy="581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4" name="Text Box 5"/>
          <p:cNvSpPr txBox="1">
            <a:spLocks noChangeArrowheads="1"/>
          </p:cNvSpPr>
          <p:nvPr/>
        </p:nvSpPr>
        <p:spPr bwMode="auto">
          <a:xfrm>
            <a:off x="1981200" y="152400"/>
            <a:ext cx="2622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800"/>
              <a:t>Recent Wind Anomalies</a:t>
            </a:r>
          </a:p>
        </p:txBody>
      </p:sp>
      <p:pic>
        <p:nvPicPr>
          <p:cNvPr id="20485" name="Picture 6" descr="DNR_logo_final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24800" y="6462713"/>
            <a:ext cx="1143000" cy="319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06" name="Group 7"/>
          <p:cNvGrpSpPr>
            <a:grpSpLocks/>
          </p:cNvGrpSpPr>
          <p:nvPr/>
        </p:nvGrpSpPr>
        <p:grpSpPr bwMode="auto">
          <a:xfrm>
            <a:off x="1219200" y="914400"/>
            <a:ext cx="7162800" cy="5527675"/>
            <a:chOff x="528" y="144"/>
            <a:chExt cx="4976" cy="3840"/>
          </a:xfrm>
        </p:grpSpPr>
        <p:graphicFrame>
          <p:nvGraphicFramePr>
            <p:cNvPr id="2104" name="Object 56"/>
            <p:cNvGraphicFramePr>
              <a:graphicFrameLocks noChangeAspect="1"/>
            </p:cNvGraphicFramePr>
            <p:nvPr/>
          </p:nvGraphicFramePr>
          <p:xfrm>
            <a:off x="528" y="624"/>
            <a:ext cx="4748" cy="3284"/>
          </p:xfrm>
          <a:graphic>
            <a:graphicData uri="http://schemas.openxmlformats.org/presentationml/2006/ole">
              <p:oleObj spid="_x0000_s2104" name="Image" r:id="rId3" imgW="15073016" imgH="10425397" progId="Photoshop.Image.12">
                <p:embed/>
              </p:oleObj>
            </a:graphicData>
          </a:graphic>
        </p:graphicFrame>
        <p:graphicFrame>
          <p:nvGraphicFramePr>
            <p:cNvPr id="2105" name="Object 57"/>
            <p:cNvGraphicFramePr>
              <a:graphicFrameLocks noChangeAspect="1"/>
            </p:cNvGraphicFramePr>
            <p:nvPr/>
          </p:nvGraphicFramePr>
          <p:xfrm>
            <a:off x="720" y="144"/>
            <a:ext cx="4784" cy="440"/>
          </p:xfrm>
          <a:graphic>
            <a:graphicData uri="http://schemas.openxmlformats.org/presentationml/2006/ole">
              <p:oleObj spid="_x0000_s2105" name="Image" r:id="rId4" imgW="15187302" imgH="1396825" progId="Photoshop.Image.12">
                <p:embed/>
              </p:oleObj>
            </a:graphicData>
          </a:graphic>
        </p:graphicFrame>
        <p:sp>
          <p:nvSpPr>
            <p:cNvPr id="2109" name="Rectangle 6"/>
            <p:cNvSpPr>
              <a:spLocks noChangeArrowheads="1"/>
            </p:cNvSpPr>
            <p:nvPr/>
          </p:nvSpPr>
          <p:spPr bwMode="auto">
            <a:xfrm>
              <a:off x="3936" y="1872"/>
              <a:ext cx="1344" cy="211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/>
            </a:p>
          </p:txBody>
        </p:sp>
      </p:grpSp>
      <p:pic>
        <p:nvPicPr>
          <p:cNvPr id="2107" name="Picture 8" descr="DNR_logo_final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924800" y="6477000"/>
            <a:ext cx="1143000" cy="319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08" name="Text Box 9"/>
          <p:cNvSpPr txBox="1">
            <a:spLocks noChangeArrowheads="1"/>
          </p:cNvSpPr>
          <p:nvPr/>
        </p:nvSpPr>
        <p:spPr bwMode="auto">
          <a:xfrm>
            <a:off x="1524000" y="152400"/>
            <a:ext cx="6140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800"/>
              <a:t>Citizen and Newspaper Reports of Extremely Clear Waters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ext Box 8"/>
          <p:cNvSpPr txBox="1">
            <a:spLocks noChangeArrowheads="1"/>
          </p:cNvSpPr>
          <p:nvPr/>
        </p:nvSpPr>
        <p:spPr bwMode="auto">
          <a:xfrm>
            <a:off x="1447800" y="6096000"/>
            <a:ext cx="66627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400"/>
              <a:t>Maryland tributary stations (WT/ET) on average 1ppt greater than previous 4 years</a:t>
            </a:r>
          </a:p>
        </p:txBody>
      </p:sp>
      <p:pic>
        <p:nvPicPr>
          <p:cNvPr id="28674" name="Picture 9" descr="DNR_logo_fina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24800" y="6462713"/>
            <a:ext cx="1143000" cy="319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5" name="Picture 1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8275" y="0"/>
            <a:ext cx="8670925" cy="592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EarlyOctSali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3111500"/>
            <a:ext cx="6673850" cy="207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1" name="Picture 3" descr="MidSeptSali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1447800"/>
            <a:ext cx="6673850" cy="207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58063" y="914400"/>
            <a:ext cx="1785937" cy="476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3493" name="Text Box 5"/>
          <p:cNvSpPr txBox="1">
            <a:spLocks noChangeArrowheads="1"/>
          </p:cNvSpPr>
          <p:nvPr/>
        </p:nvSpPr>
        <p:spPr bwMode="auto">
          <a:xfrm>
            <a:off x="7315200" y="930275"/>
            <a:ext cx="1828800" cy="7302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 sz="1400"/>
          </a:p>
          <a:p>
            <a:endParaRPr lang="en-US" sz="1400"/>
          </a:p>
          <a:p>
            <a:r>
              <a:rPr lang="en-US" sz="1400"/>
              <a:t>Salinity (ppt)              </a:t>
            </a:r>
          </a:p>
        </p:txBody>
      </p:sp>
      <p:sp>
        <p:nvSpPr>
          <p:cNvPr id="63494" name="Text Box 6"/>
          <p:cNvSpPr txBox="1">
            <a:spLocks noChangeArrowheads="1"/>
          </p:cNvSpPr>
          <p:nvPr/>
        </p:nvSpPr>
        <p:spPr bwMode="auto">
          <a:xfrm>
            <a:off x="7640638" y="1684338"/>
            <a:ext cx="525462" cy="2143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800"/>
              <a:t>Bottom</a:t>
            </a:r>
          </a:p>
        </p:txBody>
      </p:sp>
      <p:sp>
        <p:nvSpPr>
          <p:cNvPr id="63495" name="Text Box 7"/>
          <p:cNvSpPr txBox="1">
            <a:spLocks noChangeArrowheads="1"/>
          </p:cNvSpPr>
          <p:nvPr/>
        </p:nvSpPr>
        <p:spPr bwMode="auto">
          <a:xfrm>
            <a:off x="2547938" y="4729163"/>
            <a:ext cx="684212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800"/>
              <a:t>Bay Bridge</a:t>
            </a:r>
          </a:p>
        </p:txBody>
      </p:sp>
      <p:sp>
        <p:nvSpPr>
          <p:cNvPr id="63496" name="Text Box 8"/>
          <p:cNvSpPr txBox="1">
            <a:spLocks noChangeArrowheads="1"/>
          </p:cNvSpPr>
          <p:nvPr/>
        </p:nvSpPr>
        <p:spPr bwMode="auto">
          <a:xfrm>
            <a:off x="3822700" y="4729163"/>
            <a:ext cx="622300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800"/>
              <a:t>Choptank</a:t>
            </a:r>
          </a:p>
        </p:txBody>
      </p:sp>
      <p:sp>
        <p:nvSpPr>
          <p:cNvPr id="63497" name="Text Box 9"/>
          <p:cNvSpPr txBox="1">
            <a:spLocks noChangeArrowheads="1"/>
          </p:cNvSpPr>
          <p:nvPr/>
        </p:nvSpPr>
        <p:spPr bwMode="auto">
          <a:xfrm>
            <a:off x="6699250" y="4729163"/>
            <a:ext cx="506413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800"/>
              <a:t>MD/VA</a:t>
            </a:r>
          </a:p>
        </p:txBody>
      </p:sp>
      <p:sp>
        <p:nvSpPr>
          <p:cNvPr id="63498" name="Text Box 10"/>
          <p:cNvSpPr txBox="1">
            <a:spLocks noChangeArrowheads="1"/>
          </p:cNvSpPr>
          <p:nvPr/>
        </p:nvSpPr>
        <p:spPr bwMode="auto">
          <a:xfrm>
            <a:off x="5273675" y="4729163"/>
            <a:ext cx="388938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800"/>
              <a:t>PAX</a:t>
            </a:r>
          </a:p>
        </p:txBody>
      </p:sp>
      <p:sp>
        <p:nvSpPr>
          <p:cNvPr id="63499" name="Text Box 11"/>
          <p:cNvSpPr txBox="1">
            <a:spLocks noChangeArrowheads="1"/>
          </p:cNvSpPr>
          <p:nvPr/>
        </p:nvSpPr>
        <p:spPr bwMode="auto">
          <a:xfrm>
            <a:off x="3116263" y="1339850"/>
            <a:ext cx="2317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/>
              <a:t>Mid-September 2015</a:t>
            </a:r>
          </a:p>
        </p:txBody>
      </p:sp>
      <p:sp>
        <p:nvSpPr>
          <p:cNvPr id="63500" name="Text Box 12"/>
          <p:cNvSpPr txBox="1">
            <a:spLocks noChangeArrowheads="1"/>
          </p:cNvSpPr>
          <p:nvPr/>
        </p:nvSpPr>
        <p:spPr bwMode="auto">
          <a:xfrm>
            <a:off x="3155950" y="3113088"/>
            <a:ext cx="2152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/>
              <a:t>Early October 2015</a:t>
            </a:r>
          </a:p>
        </p:txBody>
      </p:sp>
      <p:sp>
        <p:nvSpPr>
          <p:cNvPr id="63501" name="Rectangle 13"/>
          <p:cNvSpPr>
            <a:spLocks noChangeArrowheads="1"/>
          </p:cNvSpPr>
          <p:nvPr/>
        </p:nvSpPr>
        <p:spPr bwMode="auto">
          <a:xfrm>
            <a:off x="576263" y="1905000"/>
            <a:ext cx="6375400" cy="10747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3502" name="Text Box 14"/>
          <p:cNvSpPr txBox="1">
            <a:spLocks noChangeArrowheads="1"/>
          </p:cNvSpPr>
          <p:nvPr/>
        </p:nvSpPr>
        <p:spPr bwMode="auto">
          <a:xfrm>
            <a:off x="252413" y="4729163"/>
            <a:ext cx="695325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800"/>
              <a:t>Susq. Flats</a:t>
            </a:r>
          </a:p>
        </p:txBody>
      </p:sp>
      <p:sp>
        <p:nvSpPr>
          <p:cNvPr id="63503" name="Text Box 15"/>
          <p:cNvSpPr txBox="1">
            <a:spLocks noChangeArrowheads="1"/>
          </p:cNvSpPr>
          <p:nvPr/>
        </p:nvSpPr>
        <p:spPr bwMode="auto">
          <a:xfrm>
            <a:off x="1784350" y="4729163"/>
            <a:ext cx="611188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800"/>
              <a:t>Patapsco</a:t>
            </a:r>
          </a:p>
        </p:txBody>
      </p:sp>
      <p:sp>
        <p:nvSpPr>
          <p:cNvPr id="63504" name="Text Box 16"/>
          <p:cNvSpPr txBox="1">
            <a:spLocks noChangeArrowheads="1"/>
          </p:cNvSpPr>
          <p:nvPr/>
        </p:nvSpPr>
        <p:spPr bwMode="auto">
          <a:xfrm>
            <a:off x="6362700" y="2090738"/>
            <a:ext cx="3841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800"/>
              <a:t>no</a:t>
            </a:r>
          </a:p>
          <a:p>
            <a:pPr algn="ctr"/>
            <a:r>
              <a:rPr lang="en-US" sz="800"/>
              <a:t>data</a:t>
            </a:r>
          </a:p>
        </p:txBody>
      </p:sp>
      <p:sp>
        <p:nvSpPr>
          <p:cNvPr id="63505" name="Text Box 17"/>
          <p:cNvSpPr txBox="1">
            <a:spLocks noChangeArrowheads="1"/>
          </p:cNvSpPr>
          <p:nvPr/>
        </p:nvSpPr>
        <p:spPr bwMode="auto">
          <a:xfrm>
            <a:off x="1357313" y="307975"/>
            <a:ext cx="6394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/>
              <a:t>Salinity Along the Mainstem Channel of MD Chesapeake Bay</a:t>
            </a:r>
          </a:p>
        </p:txBody>
      </p:sp>
      <p:sp>
        <p:nvSpPr>
          <p:cNvPr id="63506" name="Text Box 18"/>
          <p:cNvSpPr txBox="1">
            <a:spLocks noChangeArrowheads="1"/>
          </p:cNvSpPr>
          <p:nvPr/>
        </p:nvSpPr>
        <p:spPr bwMode="auto">
          <a:xfrm rot="-5400000">
            <a:off x="-646906" y="3196432"/>
            <a:ext cx="1708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/>
              <a:t>Depth (meters)</a:t>
            </a:r>
          </a:p>
        </p:txBody>
      </p:sp>
      <p:sp>
        <p:nvSpPr>
          <p:cNvPr id="63507" name="Text Box 19"/>
          <p:cNvSpPr txBox="1">
            <a:spLocks noChangeArrowheads="1"/>
          </p:cNvSpPr>
          <p:nvPr/>
        </p:nvSpPr>
        <p:spPr bwMode="auto">
          <a:xfrm>
            <a:off x="341313" y="1847850"/>
            <a:ext cx="298450" cy="119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800"/>
              <a:t>0</a:t>
            </a:r>
          </a:p>
          <a:p>
            <a:endParaRPr lang="en-US" sz="800"/>
          </a:p>
          <a:p>
            <a:endParaRPr lang="en-US" sz="800"/>
          </a:p>
          <a:p>
            <a:endParaRPr lang="en-US" sz="800"/>
          </a:p>
          <a:p>
            <a:endParaRPr lang="en-US" sz="800"/>
          </a:p>
          <a:p>
            <a:endParaRPr lang="en-US" sz="800"/>
          </a:p>
          <a:p>
            <a:endParaRPr lang="en-US" sz="800"/>
          </a:p>
          <a:p>
            <a:endParaRPr lang="en-US" sz="800"/>
          </a:p>
          <a:p>
            <a:r>
              <a:rPr lang="en-US" sz="800"/>
              <a:t>33</a:t>
            </a:r>
          </a:p>
        </p:txBody>
      </p:sp>
      <p:sp>
        <p:nvSpPr>
          <p:cNvPr id="63508" name="Text Box 20"/>
          <p:cNvSpPr txBox="1">
            <a:spLocks noChangeArrowheads="1"/>
          </p:cNvSpPr>
          <p:nvPr/>
        </p:nvSpPr>
        <p:spPr bwMode="auto">
          <a:xfrm>
            <a:off x="354013" y="3508375"/>
            <a:ext cx="298450" cy="119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800"/>
              <a:t>0</a:t>
            </a:r>
          </a:p>
          <a:p>
            <a:endParaRPr lang="en-US" sz="800"/>
          </a:p>
          <a:p>
            <a:endParaRPr lang="en-US" sz="800"/>
          </a:p>
          <a:p>
            <a:endParaRPr lang="en-US" sz="800"/>
          </a:p>
          <a:p>
            <a:endParaRPr lang="en-US" sz="800"/>
          </a:p>
          <a:p>
            <a:endParaRPr lang="en-US" sz="800"/>
          </a:p>
          <a:p>
            <a:endParaRPr lang="en-US" sz="800"/>
          </a:p>
          <a:p>
            <a:endParaRPr lang="en-US" sz="800"/>
          </a:p>
          <a:p>
            <a:r>
              <a:rPr lang="en-US" sz="800"/>
              <a:t>33</a:t>
            </a:r>
          </a:p>
        </p:txBody>
      </p:sp>
      <p:pic>
        <p:nvPicPr>
          <p:cNvPr id="63509" name="Picture 21" descr="DNR_logo_final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24700" y="6180138"/>
            <a:ext cx="1911350" cy="533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4514" name="Object 2"/>
          <p:cNvGraphicFramePr>
            <a:graphicFrameLocks noChangeAspect="1"/>
          </p:cNvGraphicFramePr>
          <p:nvPr>
            <p:ph sz="half" idx="1"/>
          </p:nvPr>
        </p:nvGraphicFramePr>
        <p:xfrm>
          <a:off x="101600" y="120650"/>
          <a:ext cx="4038600" cy="3248025"/>
        </p:xfrm>
        <a:graphic>
          <a:graphicData uri="http://schemas.openxmlformats.org/presentationml/2006/ole">
            <p:oleObj spid="_x0000_s64514" name="Chart" r:id="rId3" imgW="7078996" imgH="5692248" progId="Excel.Chart.8">
              <p:embed/>
            </p:oleObj>
          </a:graphicData>
        </a:graphic>
      </p:graphicFrame>
      <p:graphicFrame>
        <p:nvGraphicFramePr>
          <p:cNvPr id="64515" name="Object 3"/>
          <p:cNvGraphicFramePr>
            <a:graphicFrameLocks noChangeAspect="1"/>
          </p:cNvGraphicFramePr>
          <p:nvPr>
            <p:ph sz="quarter" idx="3"/>
          </p:nvPr>
        </p:nvGraphicFramePr>
        <p:xfrm>
          <a:off x="4478338" y="0"/>
          <a:ext cx="4302125" cy="3357563"/>
        </p:xfrm>
        <a:graphic>
          <a:graphicData uri="http://schemas.openxmlformats.org/presentationml/2006/ole">
            <p:oleObj spid="_x0000_s64515" name="Chart" r:id="rId4" imgW="7078996" imgH="5524416" progId="Excel.Chart.8">
              <p:embed/>
            </p:oleObj>
          </a:graphicData>
        </a:graphic>
      </p:graphicFrame>
      <p:graphicFrame>
        <p:nvGraphicFramePr>
          <p:cNvPr id="64516" name="Object 4"/>
          <p:cNvGraphicFramePr>
            <a:graphicFrameLocks noChangeAspect="1"/>
          </p:cNvGraphicFramePr>
          <p:nvPr>
            <p:ph sz="quarter" idx="2"/>
          </p:nvPr>
        </p:nvGraphicFramePr>
        <p:xfrm>
          <a:off x="0" y="3276600"/>
          <a:ext cx="4287838" cy="3041650"/>
        </p:xfrm>
        <a:graphic>
          <a:graphicData uri="http://schemas.openxmlformats.org/presentationml/2006/ole">
            <p:oleObj spid="_x0000_s64516" name="Chart" r:id="rId5" imgW="7078996" imgH="5021568" progId="Excel.Chart.8">
              <p:embed/>
            </p:oleObj>
          </a:graphicData>
        </a:graphic>
      </p:graphicFrame>
      <p:pic>
        <p:nvPicPr>
          <p:cNvPr id="64517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927600" y="3646488"/>
            <a:ext cx="3497263" cy="262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4518" name="Text Box 6"/>
          <p:cNvSpPr txBox="1">
            <a:spLocks noChangeArrowheads="1"/>
          </p:cNvSpPr>
          <p:nvPr/>
        </p:nvSpPr>
        <p:spPr bwMode="auto">
          <a:xfrm>
            <a:off x="6257925" y="3368675"/>
            <a:ext cx="1192213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000"/>
              <a:t>Harris Creek sites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5538" name="Object 2"/>
          <p:cNvGraphicFramePr>
            <a:graphicFrameLocks noChangeAspect="1"/>
          </p:cNvGraphicFramePr>
          <p:nvPr>
            <p:ph/>
          </p:nvPr>
        </p:nvGraphicFramePr>
        <p:xfrm>
          <a:off x="596900" y="-15875"/>
          <a:ext cx="8304213" cy="6873875"/>
        </p:xfrm>
        <a:graphic>
          <a:graphicData uri="http://schemas.openxmlformats.org/presentationml/2006/ole">
            <p:oleObj spid="_x0000_s65538" name="Chart" r:id="rId3" imgW="7078996" imgH="5859864" progId="Excel.Chart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8" name="Text Box 4"/>
          <p:cNvSpPr txBox="1">
            <a:spLocks noChangeArrowheads="1"/>
          </p:cNvSpPr>
          <p:nvPr/>
        </p:nvSpPr>
        <p:spPr bwMode="auto">
          <a:xfrm>
            <a:off x="1371600" y="381000"/>
            <a:ext cx="6318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800"/>
              <a:t>Reports of Abundant Submerged Aquatic Vegetation in 2015</a:t>
            </a:r>
          </a:p>
        </p:txBody>
      </p:sp>
      <p:sp>
        <p:nvSpPr>
          <p:cNvPr id="8229" name="Text Box 5"/>
          <p:cNvSpPr txBox="1">
            <a:spLocks noChangeArrowheads="1"/>
          </p:cNvSpPr>
          <p:nvPr/>
        </p:nvSpPr>
        <p:spPr bwMode="auto">
          <a:xfrm>
            <a:off x="533400" y="1941513"/>
            <a:ext cx="3733800" cy="3122612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en-US" altLang="en-US" sz="1800"/>
              <a:t> Numerous inquiries from citizens regarding channel clogging from ‘nuisance’ SAV</a:t>
            </a:r>
          </a:p>
          <a:p>
            <a:pPr>
              <a:buFontTx/>
              <a:buChar char="•"/>
            </a:pPr>
            <a:endParaRPr lang="en-US" altLang="en-US" sz="1800"/>
          </a:p>
          <a:p>
            <a:pPr>
              <a:buFontTx/>
              <a:buChar char="•"/>
            </a:pPr>
            <a:r>
              <a:rPr lang="en-US" altLang="en-US" sz="1800"/>
              <a:t> Biologists reporting increases in SAV</a:t>
            </a:r>
          </a:p>
          <a:p>
            <a:pPr>
              <a:buFontTx/>
              <a:buChar char="•"/>
            </a:pPr>
            <a:endParaRPr lang="en-US" altLang="en-US" sz="1800"/>
          </a:p>
          <a:p>
            <a:pPr>
              <a:buFontTx/>
              <a:buChar char="•"/>
            </a:pPr>
            <a:r>
              <a:rPr lang="en-US" altLang="en-US" sz="1800"/>
              <a:t> Grasses found in some places where they have not been found before</a:t>
            </a:r>
          </a:p>
          <a:p>
            <a:pPr>
              <a:buFontTx/>
              <a:buChar char="•"/>
            </a:pPr>
            <a:endParaRPr lang="en-US" altLang="en-US" sz="1800"/>
          </a:p>
        </p:txBody>
      </p:sp>
      <p:graphicFrame>
        <p:nvGraphicFramePr>
          <p:cNvPr id="8227" name="Object 35"/>
          <p:cNvGraphicFramePr>
            <a:graphicFrameLocks noGrp="1" noChangeAspect="1"/>
          </p:cNvGraphicFramePr>
          <p:nvPr>
            <p:ph/>
          </p:nvPr>
        </p:nvGraphicFramePr>
        <p:xfrm>
          <a:off x="4572000" y="1828800"/>
          <a:ext cx="4273550" cy="3200400"/>
        </p:xfrm>
        <a:graphic>
          <a:graphicData uri="http://schemas.openxmlformats.org/presentationml/2006/ole">
            <p:oleObj spid="_x0000_s8227" name="Image" r:id="rId3" imgW="9155556" imgH="6857143" progId="Photoshop.Image.12">
              <p:embed/>
            </p:oleObj>
          </a:graphicData>
        </a:graphic>
      </p:graphicFrame>
      <p:sp>
        <p:nvSpPr>
          <p:cNvPr id="8230" name="Text Box 10"/>
          <p:cNvSpPr txBox="1">
            <a:spLocks noChangeArrowheads="1"/>
          </p:cNvSpPr>
          <p:nvPr/>
        </p:nvSpPr>
        <p:spPr bwMode="auto">
          <a:xfrm>
            <a:off x="4724400" y="5029200"/>
            <a:ext cx="409575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en-US" sz="1000"/>
              <a:t>MD DNR Biologist, Mark Lewandowski</a:t>
            </a:r>
          </a:p>
          <a:p>
            <a:pPr algn="ctr"/>
            <a:r>
              <a:rPr lang="en-US" altLang="en-US" sz="1000"/>
              <a:t>Photo by: Barbara Haddock Taylor, Baltimore Sun</a:t>
            </a:r>
          </a:p>
          <a:p>
            <a:pPr algn="ctr"/>
            <a:r>
              <a:rPr lang="en-US" altLang="en-US" sz="1000"/>
              <a:t>A Baltimore Sun 2015 Picture of the Year</a:t>
            </a:r>
          </a:p>
        </p:txBody>
      </p:sp>
      <p:pic>
        <p:nvPicPr>
          <p:cNvPr id="8231" name="Picture 11" descr="DNR_logo_final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24800" y="6462713"/>
            <a:ext cx="1143000" cy="319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2" name="Text Box 4">
            <a:hlinkClick r:id="rId2" action="ppaction://hlinkpres?slideindex=1&amp;slidetitle="/>
          </p:cNvPr>
          <p:cNvSpPr txBox="1">
            <a:spLocks noChangeArrowheads="1"/>
          </p:cNvSpPr>
          <p:nvPr/>
        </p:nvSpPr>
        <p:spPr bwMode="auto">
          <a:xfrm>
            <a:off x="2247900" y="2317750"/>
            <a:ext cx="45545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Water Clarity Acres Assessment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8273" name="Object 689"/>
          <p:cNvGraphicFramePr>
            <a:graphicFrameLocks noChangeAspect="1"/>
          </p:cNvGraphicFramePr>
          <p:nvPr>
            <p:ph/>
          </p:nvPr>
        </p:nvGraphicFramePr>
        <p:xfrm>
          <a:off x="457200" y="1366838"/>
          <a:ext cx="8229600" cy="3665537"/>
        </p:xfrm>
        <a:graphic>
          <a:graphicData uri="http://schemas.openxmlformats.org/presentationml/2006/ole">
            <p:oleObj spid="_x0000_s68273" name="Worksheet" r:id="rId3" imgW="9192724" imgH="4093633" progId="Excel.Sheet.8">
              <p:embed/>
            </p:oleObj>
          </a:graphicData>
        </a:graphic>
      </p:graphicFrame>
      <p:sp>
        <p:nvSpPr>
          <p:cNvPr id="68275" name="Rectangle 691"/>
          <p:cNvSpPr>
            <a:spLocks noChangeArrowheads="1"/>
          </p:cNvSpPr>
          <p:nvPr/>
        </p:nvSpPr>
        <p:spPr bwMode="auto">
          <a:xfrm>
            <a:off x="3146425" y="5780088"/>
            <a:ext cx="315913" cy="163512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8276" name="Rectangle 692"/>
          <p:cNvSpPr>
            <a:spLocks noChangeArrowheads="1"/>
          </p:cNvSpPr>
          <p:nvPr/>
        </p:nvSpPr>
        <p:spPr bwMode="auto">
          <a:xfrm>
            <a:off x="809625" y="5299075"/>
            <a:ext cx="315913" cy="163513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8277" name="Rectangle 693"/>
          <p:cNvSpPr>
            <a:spLocks noChangeArrowheads="1"/>
          </p:cNvSpPr>
          <p:nvPr/>
        </p:nvSpPr>
        <p:spPr bwMode="auto">
          <a:xfrm>
            <a:off x="3144838" y="5284788"/>
            <a:ext cx="315912" cy="163512"/>
          </a:xfrm>
          <a:prstGeom prst="rect">
            <a:avLst/>
          </a:prstGeom>
          <a:solidFill>
            <a:srgbClr val="99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8278" name="Rectangle 694"/>
          <p:cNvSpPr>
            <a:spLocks noChangeArrowheads="1"/>
          </p:cNvSpPr>
          <p:nvPr/>
        </p:nvSpPr>
        <p:spPr bwMode="auto">
          <a:xfrm>
            <a:off x="5737225" y="5773738"/>
            <a:ext cx="315913" cy="163512"/>
          </a:xfrm>
          <a:prstGeom prst="rect">
            <a:avLst/>
          </a:prstGeom>
          <a:solidFill>
            <a:srgbClr val="FF99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8279" name="Rectangle 695"/>
          <p:cNvSpPr>
            <a:spLocks noChangeArrowheads="1"/>
          </p:cNvSpPr>
          <p:nvPr/>
        </p:nvSpPr>
        <p:spPr bwMode="auto">
          <a:xfrm>
            <a:off x="5724525" y="5276850"/>
            <a:ext cx="315913" cy="163513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8281" name="Text Box 697"/>
          <p:cNvSpPr txBox="1">
            <a:spLocks noChangeArrowheads="1"/>
          </p:cNvSpPr>
          <p:nvPr/>
        </p:nvSpPr>
        <p:spPr bwMode="auto">
          <a:xfrm>
            <a:off x="1216025" y="5237163"/>
            <a:ext cx="1233488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/>
              <a:t>Pass SAV Goal</a:t>
            </a:r>
          </a:p>
        </p:txBody>
      </p:sp>
      <p:sp>
        <p:nvSpPr>
          <p:cNvPr id="68282" name="Text Box 698"/>
          <p:cNvSpPr txBox="1">
            <a:spLocks noChangeArrowheads="1"/>
          </p:cNvSpPr>
          <p:nvPr/>
        </p:nvSpPr>
        <p:spPr bwMode="auto">
          <a:xfrm>
            <a:off x="6096000" y="5222875"/>
            <a:ext cx="183356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/>
              <a:t>Within 10% of SAV Goal</a:t>
            </a:r>
          </a:p>
        </p:txBody>
      </p:sp>
      <p:sp>
        <p:nvSpPr>
          <p:cNvPr id="68283" name="Text Box 699"/>
          <p:cNvSpPr txBox="1">
            <a:spLocks noChangeArrowheads="1"/>
          </p:cNvSpPr>
          <p:nvPr/>
        </p:nvSpPr>
        <p:spPr bwMode="auto">
          <a:xfrm>
            <a:off x="1190625" y="5734050"/>
            <a:ext cx="183356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/>
              <a:t>Within 25% of SAV Goal</a:t>
            </a:r>
          </a:p>
        </p:txBody>
      </p:sp>
      <p:sp>
        <p:nvSpPr>
          <p:cNvPr id="68284" name="Text Box 700"/>
          <p:cNvSpPr txBox="1">
            <a:spLocks noChangeArrowheads="1"/>
          </p:cNvSpPr>
          <p:nvPr/>
        </p:nvSpPr>
        <p:spPr bwMode="auto">
          <a:xfrm>
            <a:off x="3543300" y="5726113"/>
            <a:ext cx="1922463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/>
              <a:t>Within &lt;25% of SAV Goal</a:t>
            </a:r>
          </a:p>
        </p:txBody>
      </p:sp>
      <p:sp>
        <p:nvSpPr>
          <p:cNvPr id="68286" name="Text Box 702"/>
          <p:cNvSpPr txBox="1">
            <a:spLocks noChangeArrowheads="1"/>
          </p:cNvSpPr>
          <p:nvPr/>
        </p:nvSpPr>
        <p:spPr bwMode="auto">
          <a:xfrm>
            <a:off x="3557588" y="5230813"/>
            <a:ext cx="14287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/>
              <a:t>Passed WQ Acres</a:t>
            </a:r>
          </a:p>
        </p:txBody>
      </p:sp>
      <p:sp>
        <p:nvSpPr>
          <p:cNvPr id="68287" name="Rectangle 703"/>
          <p:cNvSpPr>
            <a:spLocks noChangeArrowheads="1"/>
          </p:cNvSpPr>
          <p:nvPr/>
        </p:nvSpPr>
        <p:spPr bwMode="auto">
          <a:xfrm>
            <a:off x="798513" y="5786438"/>
            <a:ext cx="315912" cy="163512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8289" name="Text Box 705"/>
          <p:cNvSpPr txBox="1">
            <a:spLocks noChangeArrowheads="1"/>
          </p:cNvSpPr>
          <p:nvPr/>
        </p:nvSpPr>
        <p:spPr bwMode="auto">
          <a:xfrm>
            <a:off x="6086475" y="5711825"/>
            <a:ext cx="133508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/>
              <a:t>Failed WQ Acres</a:t>
            </a:r>
          </a:p>
        </p:txBody>
      </p:sp>
      <p:sp>
        <p:nvSpPr>
          <p:cNvPr id="68290" name="Text Box 706"/>
          <p:cNvSpPr txBox="1">
            <a:spLocks noChangeArrowheads="1"/>
          </p:cNvSpPr>
          <p:nvPr/>
        </p:nvSpPr>
        <p:spPr bwMode="auto">
          <a:xfrm>
            <a:off x="2505075" y="646113"/>
            <a:ext cx="4108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/>
              <a:t>Upper Bay Zone of SAV (2004 – 2014)</a:t>
            </a:r>
          </a:p>
        </p:txBody>
      </p:sp>
      <p:sp>
        <p:nvSpPr>
          <p:cNvPr id="68291" name="Text Box 707"/>
          <p:cNvSpPr txBox="1">
            <a:spLocks noChangeArrowheads="1"/>
          </p:cNvSpPr>
          <p:nvPr/>
        </p:nvSpPr>
        <p:spPr bwMode="auto">
          <a:xfrm>
            <a:off x="1184275" y="6219825"/>
            <a:ext cx="20701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/>
              <a:t>Zero Goal or No Grow Zone</a:t>
            </a:r>
          </a:p>
        </p:txBody>
      </p:sp>
      <p:sp>
        <p:nvSpPr>
          <p:cNvPr id="68292" name="Rectangle 708"/>
          <p:cNvSpPr>
            <a:spLocks noChangeArrowheads="1"/>
          </p:cNvSpPr>
          <p:nvPr/>
        </p:nvSpPr>
        <p:spPr bwMode="auto">
          <a:xfrm>
            <a:off x="792163" y="6272213"/>
            <a:ext cx="315912" cy="163512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4050" name="Object 1346"/>
          <p:cNvGraphicFramePr>
            <a:graphicFrameLocks noChangeAspect="1"/>
          </p:cNvGraphicFramePr>
          <p:nvPr>
            <p:ph/>
          </p:nvPr>
        </p:nvGraphicFramePr>
        <p:xfrm>
          <a:off x="1008063" y="808038"/>
          <a:ext cx="7127875" cy="5851525"/>
        </p:xfrm>
        <a:graphic>
          <a:graphicData uri="http://schemas.openxmlformats.org/presentationml/2006/ole">
            <p:oleObj spid="_x0000_s74050" name="Worksheet" r:id="rId3" imgW="9192724" imgH="7546983" progId="Excel.Sheet.8">
              <p:embed/>
            </p:oleObj>
          </a:graphicData>
        </a:graphic>
      </p:graphicFrame>
      <p:sp>
        <p:nvSpPr>
          <p:cNvPr id="74052" name="Text Box 1348"/>
          <p:cNvSpPr txBox="1">
            <a:spLocks noChangeArrowheads="1"/>
          </p:cNvSpPr>
          <p:nvPr/>
        </p:nvSpPr>
        <p:spPr bwMode="auto">
          <a:xfrm>
            <a:off x="2505075" y="249238"/>
            <a:ext cx="4159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/>
              <a:t>Middle Bay Zone of SAV (2004 – 2014)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ext Box 2"/>
          <p:cNvSpPr txBox="1">
            <a:spLocks noChangeArrowheads="1"/>
          </p:cNvSpPr>
          <p:nvPr/>
        </p:nvSpPr>
        <p:spPr bwMode="auto">
          <a:xfrm>
            <a:off x="914400" y="304800"/>
            <a:ext cx="72866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Maryland SAV and Clarity Assessments 2004 - 2014</a:t>
            </a:r>
          </a:p>
        </p:txBody>
      </p:sp>
      <p:sp>
        <p:nvSpPr>
          <p:cNvPr id="76803" name="Text Box 3"/>
          <p:cNvSpPr txBox="1">
            <a:spLocks noChangeArrowheads="1"/>
          </p:cNvSpPr>
          <p:nvPr/>
        </p:nvSpPr>
        <p:spPr bwMode="auto">
          <a:xfrm>
            <a:off x="5715000" y="990600"/>
            <a:ext cx="218122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600"/>
              <a:t>Segments Passing</a:t>
            </a:r>
          </a:p>
          <a:p>
            <a:pPr algn="ctr"/>
            <a:r>
              <a:rPr lang="en-US" sz="1600"/>
              <a:t>SAV Goal in Any Year</a:t>
            </a:r>
          </a:p>
        </p:txBody>
      </p:sp>
      <p:sp>
        <p:nvSpPr>
          <p:cNvPr id="76804" name="Text Box 4"/>
          <p:cNvSpPr txBox="1">
            <a:spLocks noChangeArrowheads="1"/>
          </p:cNvSpPr>
          <p:nvPr/>
        </p:nvSpPr>
        <p:spPr bwMode="auto">
          <a:xfrm>
            <a:off x="4845050" y="1600200"/>
            <a:ext cx="1930400" cy="337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PAXOH</a:t>
            </a:r>
          </a:p>
          <a:p>
            <a:r>
              <a:rPr lang="en-US"/>
              <a:t>PAXTF</a:t>
            </a:r>
          </a:p>
          <a:p>
            <a:r>
              <a:rPr lang="en-US"/>
              <a:t>POTTF_MD</a:t>
            </a:r>
          </a:p>
          <a:p>
            <a:r>
              <a:rPr lang="en-US"/>
              <a:t>C&amp;DOH_MD</a:t>
            </a:r>
          </a:p>
          <a:p>
            <a:r>
              <a:rPr lang="en-US"/>
              <a:t>CB1TF1</a:t>
            </a:r>
          </a:p>
          <a:p>
            <a:r>
              <a:rPr lang="en-US"/>
              <a:t>CB1TF2</a:t>
            </a:r>
          </a:p>
          <a:p>
            <a:r>
              <a:rPr lang="en-US"/>
              <a:t>NORTF</a:t>
            </a:r>
          </a:p>
          <a:p>
            <a:r>
              <a:rPr lang="en-US"/>
              <a:t>ELKOH1</a:t>
            </a:r>
          </a:p>
          <a:p>
            <a:endParaRPr lang="en-US"/>
          </a:p>
        </p:txBody>
      </p:sp>
      <p:sp>
        <p:nvSpPr>
          <p:cNvPr id="76805" name="Text Box 5"/>
          <p:cNvSpPr txBox="1">
            <a:spLocks noChangeArrowheads="1"/>
          </p:cNvSpPr>
          <p:nvPr/>
        </p:nvSpPr>
        <p:spPr bwMode="auto">
          <a:xfrm>
            <a:off x="7283450" y="1600200"/>
            <a:ext cx="1489075" cy="301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ELKOH2</a:t>
            </a:r>
          </a:p>
          <a:p>
            <a:r>
              <a:rPr lang="en-US"/>
              <a:t>BOHOH</a:t>
            </a:r>
          </a:p>
          <a:p>
            <a:r>
              <a:rPr lang="en-US"/>
              <a:t>CB2OH</a:t>
            </a:r>
          </a:p>
          <a:p>
            <a:r>
              <a:rPr lang="en-US"/>
              <a:t>SASOH1</a:t>
            </a:r>
          </a:p>
          <a:p>
            <a:r>
              <a:rPr lang="en-US"/>
              <a:t>SASOH2</a:t>
            </a:r>
          </a:p>
          <a:p>
            <a:r>
              <a:rPr lang="en-US"/>
              <a:t>BSHOH</a:t>
            </a:r>
          </a:p>
          <a:p>
            <a:r>
              <a:rPr lang="en-US"/>
              <a:t>GUNOH2</a:t>
            </a:r>
          </a:p>
          <a:p>
            <a:r>
              <a:rPr lang="en-US"/>
              <a:t>MATTF</a:t>
            </a:r>
          </a:p>
        </p:txBody>
      </p:sp>
      <p:sp>
        <p:nvSpPr>
          <p:cNvPr id="76806" name="Text Box 6"/>
          <p:cNvSpPr txBox="1">
            <a:spLocks noChangeArrowheads="1"/>
          </p:cNvSpPr>
          <p:nvPr/>
        </p:nvSpPr>
        <p:spPr bwMode="auto">
          <a:xfrm>
            <a:off x="533400" y="4724400"/>
            <a:ext cx="8154988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>
                <a:solidFill>
                  <a:srgbClr val="00CC00"/>
                </a:solidFill>
              </a:rPr>
              <a:t>24 OUT OF 58 MD SEGMENTS THAT HAVE SAV GOALS</a:t>
            </a:r>
          </a:p>
          <a:p>
            <a:pPr algn="ctr"/>
            <a:r>
              <a:rPr lang="en-US">
                <a:solidFill>
                  <a:srgbClr val="00CC00"/>
                </a:solidFill>
              </a:rPr>
              <a:t>PASSED (8 SEGMENTS HAD ZERO OR NGV)</a:t>
            </a:r>
          </a:p>
        </p:txBody>
      </p:sp>
      <p:sp>
        <p:nvSpPr>
          <p:cNvPr id="76807" name="Text Box 7"/>
          <p:cNvSpPr txBox="1">
            <a:spLocks noChangeArrowheads="1"/>
          </p:cNvSpPr>
          <p:nvPr/>
        </p:nvSpPr>
        <p:spPr bwMode="auto">
          <a:xfrm>
            <a:off x="1600200" y="990600"/>
            <a:ext cx="1935163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600"/>
              <a:t>Segments Passing</a:t>
            </a:r>
          </a:p>
          <a:p>
            <a:pPr algn="ctr"/>
            <a:r>
              <a:rPr lang="en-US" sz="1600"/>
              <a:t>Water Clarity Acres</a:t>
            </a:r>
          </a:p>
        </p:txBody>
      </p:sp>
      <p:sp>
        <p:nvSpPr>
          <p:cNvPr id="76808" name="Text Box 8"/>
          <p:cNvSpPr txBox="1">
            <a:spLocks noChangeArrowheads="1"/>
          </p:cNvSpPr>
          <p:nvPr/>
        </p:nvSpPr>
        <p:spPr bwMode="auto">
          <a:xfrm>
            <a:off x="501650" y="1600200"/>
            <a:ext cx="4132263" cy="301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NANMH – very small goal</a:t>
            </a:r>
          </a:p>
          <a:p>
            <a:r>
              <a:rPr lang="en-US"/>
              <a:t>RHDMH – segment oddity</a:t>
            </a:r>
          </a:p>
          <a:p>
            <a:r>
              <a:rPr lang="en-US"/>
              <a:t>FSBMH – small goal</a:t>
            </a:r>
          </a:p>
          <a:p>
            <a:r>
              <a:rPr lang="en-US"/>
              <a:t>WICMH – very small goal</a:t>
            </a:r>
          </a:p>
          <a:p>
            <a:r>
              <a:rPr lang="en-US"/>
              <a:t>MANMH2 – small goal</a:t>
            </a:r>
          </a:p>
          <a:p>
            <a:r>
              <a:rPr lang="en-US"/>
              <a:t>BIGMH2 – small goal</a:t>
            </a:r>
          </a:p>
          <a:p>
            <a:r>
              <a:rPr lang="en-US"/>
              <a:t>GUNOH1 – close to goal</a:t>
            </a:r>
          </a:p>
          <a:p>
            <a:r>
              <a:rPr lang="en-US"/>
              <a:t>POTOH1_MD – close to goal</a:t>
            </a:r>
          </a:p>
        </p:txBody>
      </p:sp>
      <p:sp>
        <p:nvSpPr>
          <p:cNvPr id="76809" name="Text Box 9"/>
          <p:cNvSpPr txBox="1">
            <a:spLocks noChangeArrowheads="1"/>
          </p:cNvSpPr>
          <p:nvPr/>
        </p:nvSpPr>
        <p:spPr bwMode="auto">
          <a:xfrm>
            <a:off x="471488" y="5775325"/>
            <a:ext cx="8172450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600"/>
              <a:t>PISTF could have passed water clarity acres, but upriver is too shallow for sampling.</a:t>
            </a:r>
          </a:p>
          <a:p>
            <a:pPr algn="ctr"/>
            <a:r>
              <a:rPr lang="en-US" sz="1600"/>
              <a:t>MIDOH had a possibility of passing but sampling was not complete.</a:t>
            </a:r>
          </a:p>
          <a:p>
            <a:pPr algn="ctr"/>
            <a:r>
              <a:rPr lang="en-US" sz="1600"/>
              <a:t>Many segments fail the water quality acres goal because of insufficient habitat to assess.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7" name="Picture 5" descr="SAV&amp;ClarAssess2004_201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963" y="-28575"/>
            <a:ext cx="8982075" cy="69151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3" descr="DNR_logo_fina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24800" y="6462713"/>
            <a:ext cx="1143000" cy="319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3554" name="Group 6"/>
          <p:cNvGrpSpPr>
            <a:grpSpLocks/>
          </p:cNvGrpSpPr>
          <p:nvPr/>
        </p:nvGrpSpPr>
        <p:grpSpPr bwMode="auto">
          <a:xfrm>
            <a:off x="158750" y="-320675"/>
            <a:ext cx="5946775" cy="7696200"/>
            <a:chOff x="814" y="-144"/>
            <a:chExt cx="3746" cy="4848"/>
          </a:xfrm>
        </p:grpSpPr>
        <p:pic>
          <p:nvPicPr>
            <p:cNvPr id="23556" name="Picture 4" descr="ChesBayStations_v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814" y="-144"/>
              <a:ext cx="3746" cy="48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3557" name="Rectangle 5"/>
            <p:cNvSpPr>
              <a:spLocks noChangeArrowheads="1"/>
            </p:cNvSpPr>
            <p:nvPr/>
          </p:nvSpPr>
          <p:spPr bwMode="auto">
            <a:xfrm>
              <a:off x="1104" y="4254"/>
              <a:ext cx="3168" cy="9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/>
            </a:p>
          </p:txBody>
        </p:sp>
      </p:grpSp>
      <p:sp>
        <p:nvSpPr>
          <p:cNvPr id="23555" name="Text Box 8"/>
          <p:cNvSpPr txBox="1">
            <a:spLocks noChangeArrowheads="1"/>
          </p:cNvSpPr>
          <p:nvPr/>
        </p:nvSpPr>
        <p:spPr bwMode="auto">
          <a:xfrm>
            <a:off x="5935663" y="1187450"/>
            <a:ext cx="2740025" cy="201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altLang="en-US" sz="1800"/>
              <a:t>Stations visited by boat</a:t>
            </a:r>
          </a:p>
          <a:p>
            <a:r>
              <a:rPr lang="en-US" altLang="en-US" sz="1800"/>
              <a:t>once or twice monthly</a:t>
            </a:r>
          </a:p>
          <a:p>
            <a:pPr>
              <a:buFontTx/>
              <a:buChar char="•"/>
            </a:pPr>
            <a:endParaRPr lang="en-US" altLang="en-US" sz="1800"/>
          </a:p>
          <a:p>
            <a:pPr>
              <a:buFontTx/>
              <a:buChar char="•"/>
            </a:pPr>
            <a:r>
              <a:rPr lang="en-US" altLang="en-US" sz="1800"/>
              <a:t>Water Quality Profiles</a:t>
            </a:r>
          </a:p>
          <a:p>
            <a:pPr>
              <a:buFontTx/>
              <a:buChar char="•"/>
            </a:pPr>
            <a:endParaRPr lang="en-US" altLang="en-US" sz="1800"/>
          </a:p>
          <a:p>
            <a:pPr>
              <a:buFontTx/>
              <a:buChar char="•"/>
            </a:pPr>
            <a:r>
              <a:rPr lang="en-US" altLang="en-US" sz="1800"/>
              <a:t>Sediment, Chl, Nutrients</a:t>
            </a:r>
          </a:p>
          <a:p>
            <a:r>
              <a:rPr lang="en-US" altLang="en-US" sz="1800"/>
              <a:t>analyzed at laboratories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584" name="Object 8"/>
          <p:cNvGraphicFramePr>
            <a:graphicFrameLocks noGrp="1" noChangeAspect="1"/>
          </p:cNvGraphicFramePr>
          <p:nvPr>
            <p:ph/>
          </p:nvPr>
        </p:nvGraphicFramePr>
        <p:xfrm>
          <a:off x="1031875" y="522288"/>
          <a:ext cx="7078663" cy="5356225"/>
        </p:xfrm>
        <a:graphic>
          <a:graphicData uri="http://schemas.openxmlformats.org/presentationml/2006/ole">
            <p:oleObj spid="_x0000_s24584" r:id="rId3" imgW="7078069" imgH="5352752" progId="Excel.Chart.8">
              <p:embed/>
            </p:oleObj>
          </a:graphicData>
        </a:graphic>
      </p:graphicFrame>
      <p:sp>
        <p:nvSpPr>
          <p:cNvPr id="24585" name="Text Box 6"/>
          <p:cNvSpPr txBox="1">
            <a:spLocks noChangeArrowheads="1"/>
          </p:cNvSpPr>
          <p:nvPr/>
        </p:nvSpPr>
        <p:spPr bwMode="auto">
          <a:xfrm>
            <a:off x="1355725" y="5856288"/>
            <a:ext cx="6634163" cy="24447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000" b="1">
                <a:latin typeface="Segoe UI Semibold" pitchFamily="34" charset="0"/>
              </a:rPr>
              <a:t>Susq.                    Bay Bridge                           PAX       MD/VA            Rapp.              York                               Mouth</a:t>
            </a:r>
          </a:p>
        </p:txBody>
      </p:sp>
      <p:pic>
        <p:nvPicPr>
          <p:cNvPr id="24586" name="Picture 7" descr="DNR_logo_final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24800" y="6462713"/>
            <a:ext cx="1143000" cy="319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608" name="Object 8"/>
          <p:cNvGraphicFramePr>
            <a:graphicFrameLocks noGrp="1" noChangeAspect="1"/>
          </p:cNvGraphicFramePr>
          <p:nvPr>
            <p:ph/>
          </p:nvPr>
        </p:nvGraphicFramePr>
        <p:xfrm>
          <a:off x="1031875" y="522288"/>
          <a:ext cx="7078663" cy="5356225"/>
        </p:xfrm>
        <a:graphic>
          <a:graphicData uri="http://schemas.openxmlformats.org/presentationml/2006/ole">
            <p:oleObj spid="_x0000_s25608" r:id="rId3" imgW="7078069" imgH="5352752" progId="Excel.Chart.8">
              <p:embed/>
            </p:oleObj>
          </a:graphicData>
        </a:graphic>
      </p:graphicFrame>
      <p:sp>
        <p:nvSpPr>
          <p:cNvPr id="25609" name="Text Box 4"/>
          <p:cNvSpPr txBox="1">
            <a:spLocks noChangeArrowheads="1"/>
          </p:cNvSpPr>
          <p:nvPr/>
        </p:nvSpPr>
        <p:spPr bwMode="auto">
          <a:xfrm>
            <a:off x="1355725" y="5856288"/>
            <a:ext cx="6634163" cy="24447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000" b="1">
                <a:latin typeface="Segoe UI Semibold" pitchFamily="34" charset="0"/>
              </a:rPr>
              <a:t>Susq.                    Bay Bridge                           PAX       MD/VA            Rapp.              York                               Mouth</a:t>
            </a:r>
          </a:p>
        </p:txBody>
      </p:sp>
      <p:pic>
        <p:nvPicPr>
          <p:cNvPr id="25610" name="Picture 5" descr="DNR_logo_final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24800" y="6462713"/>
            <a:ext cx="1143000" cy="319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632" name="Object 8"/>
          <p:cNvGraphicFramePr>
            <a:graphicFrameLocks noGrp="1" noChangeAspect="1"/>
          </p:cNvGraphicFramePr>
          <p:nvPr>
            <p:ph/>
          </p:nvPr>
        </p:nvGraphicFramePr>
        <p:xfrm>
          <a:off x="1031875" y="522288"/>
          <a:ext cx="7078663" cy="5356225"/>
        </p:xfrm>
        <a:graphic>
          <a:graphicData uri="http://schemas.openxmlformats.org/presentationml/2006/ole">
            <p:oleObj spid="_x0000_s26632" r:id="rId3" imgW="7078069" imgH="5352752" progId="Excel.Chart.8">
              <p:embed/>
            </p:oleObj>
          </a:graphicData>
        </a:graphic>
      </p:graphicFrame>
      <p:sp>
        <p:nvSpPr>
          <p:cNvPr id="26633" name="Text Box 5"/>
          <p:cNvSpPr txBox="1">
            <a:spLocks noChangeArrowheads="1"/>
          </p:cNvSpPr>
          <p:nvPr/>
        </p:nvSpPr>
        <p:spPr bwMode="auto">
          <a:xfrm>
            <a:off x="1355725" y="5856288"/>
            <a:ext cx="6634163" cy="24447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000" b="1">
                <a:latin typeface="Segoe UI Semibold" pitchFamily="34" charset="0"/>
              </a:rPr>
              <a:t>Susq.                    Bay Bridge                           PAX       MD/VA            Rapp.              York                               Mouth</a:t>
            </a:r>
          </a:p>
        </p:txBody>
      </p:sp>
      <p:pic>
        <p:nvPicPr>
          <p:cNvPr id="26634" name="Picture 6" descr="DNR_logo_final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24800" y="6462713"/>
            <a:ext cx="1143000" cy="319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7656" name="Object 8"/>
          <p:cNvGraphicFramePr>
            <a:graphicFrameLocks noGrp="1" noChangeAspect="1"/>
          </p:cNvGraphicFramePr>
          <p:nvPr>
            <p:ph/>
          </p:nvPr>
        </p:nvGraphicFramePr>
        <p:xfrm>
          <a:off x="1031875" y="522288"/>
          <a:ext cx="7078663" cy="5356225"/>
        </p:xfrm>
        <a:graphic>
          <a:graphicData uri="http://schemas.openxmlformats.org/presentationml/2006/ole">
            <p:oleObj spid="_x0000_s27656" r:id="rId3" imgW="7078069" imgH="5352752" progId="Excel.Chart.8">
              <p:embed/>
            </p:oleObj>
          </a:graphicData>
        </a:graphic>
      </p:graphicFrame>
      <p:sp>
        <p:nvSpPr>
          <p:cNvPr id="27657" name="Text Box 7"/>
          <p:cNvSpPr txBox="1">
            <a:spLocks noChangeArrowheads="1"/>
          </p:cNvSpPr>
          <p:nvPr/>
        </p:nvSpPr>
        <p:spPr bwMode="auto">
          <a:xfrm>
            <a:off x="1355725" y="5856288"/>
            <a:ext cx="6634163" cy="24447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000" b="1">
                <a:latin typeface="Segoe UI Semibold" pitchFamily="34" charset="0"/>
              </a:rPr>
              <a:t>Susq.                    Bay Bridge                           PAX       MD/VA            Rapp.              York                               Mouth</a:t>
            </a:r>
          </a:p>
        </p:txBody>
      </p:sp>
      <p:pic>
        <p:nvPicPr>
          <p:cNvPr id="27658" name="Picture 8" descr="DNR_logo_final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24800" y="6462713"/>
            <a:ext cx="1143000" cy="319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Content Placeholder 6" descr="MODWCW_MONTHLY-10OCT_CLIMATOL-2010-2014_AQUA_K490NOAA_CD_1KM.png"/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457200" y="1084263"/>
            <a:ext cx="4038600" cy="4140200"/>
          </a:xfrm>
        </p:spPr>
      </p:pic>
      <p:pic>
        <p:nvPicPr>
          <p:cNvPr id="46082" name="Picture 7" descr="MODWCW_2015274_MONTHLY_AQUA_K490NOAA_CD_1KM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8200" y="1084263"/>
            <a:ext cx="4013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3" name="TextBox 8"/>
          <p:cNvSpPr txBox="1">
            <a:spLocks noChangeArrowheads="1"/>
          </p:cNvSpPr>
          <p:nvPr/>
        </p:nvSpPr>
        <p:spPr bwMode="auto">
          <a:xfrm>
            <a:off x="1920875" y="322263"/>
            <a:ext cx="501967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en-US">
                <a:latin typeface="Calibri" pitchFamily="34" charset="0"/>
              </a:rPr>
              <a:t>Satellite Turbidity (Clarity):   October</a:t>
            </a:r>
          </a:p>
          <a:p>
            <a:pPr algn="ctr"/>
            <a:r>
              <a:rPr lang="en-US" altLang="en-US" sz="2000">
                <a:latin typeface="Calibri" pitchFamily="34" charset="0"/>
              </a:rPr>
              <a:t>high values more turbid, low values more clear</a:t>
            </a:r>
          </a:p>
        </p:txBody>
      </p:sp>
      <p:sp>
        <p:nvSpPr>
          <p:cNvPr id="46084" name="TextBox 9"/>
          <p:cNvSpPr txBox="1">
            <a:spLocks noChangeArrowheads="1"/>
          </p:cNvSpPr>
          <p:nvPr/>
        </p:nvSpPr>
        <p:spPr bwMode="auto">
          <a:xfrm>
            <a:off x="457200" y="5199063"/>
            <a:ext cx="40100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800">
                <a:latin typeface="Calibri" pitchFamily="34" charset="0"/>
              </a:rPr>
              <a:t>October monthly climatology: 2010-2014</a:t>
            </a:r>
          </a:p>
        </p:txBody>
      </p:sp>
      <p:sp>
        <p:nvSpPr>
          <p:cNvPr id="46085" name="TextBox 10"/>
          <p:cNvSpPr txBox="1">
            <a:spLocks noChangeArrowheads="1"/>
          </p:cNvSpPr>
          <p:nvPr/>
        </p:nvSpPr>
        <p:spPr bwMode="auto">
          <a:xfrm>
            <a:off x="4953000" y="5199063"/>
            <a:ext cx="31400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800">
                <a:latin typeface="Calibri" pitchFamily="34" charset="0"/>
              </a:rPr>
              <a:t>October monthly average: 2015</a:t>
            </a:r>
          </a:p>
        </p:txBody>
      </p:sp>
      <p:sp>
        <p:nvSpPr>
          <p:cNvPr id="46086" name="TextBox 11"/>
          <p:cNvSpPr txBox="1">
            <a:spLocks noChangeArrowheads="1"/>
          </p:cNvSpPr>
          <p:nvPr/>
        </p:nvSpPr>
        <p:spPr bwMode="auto">
          <a:xfrm>
            <a:off x="306388" y="5634038"/>
            <a:ext cx="839152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en-US" b="1">
                <a:latin typeface="Calibri" pitchFamily="34" charset="0"/>
              </a:rPr>
              <a:t>October 2015 is clearer than average October of previous 5 years</a:t>
            </a:r>
          </a:p>
          <a:p>
            <a:pPr algn="ctr"/>
            <a:r>
              <a:rPr lang="en-US" altLang="en-US" sz="1600">
                <a:latin typeface="Calibri" pitchFamily="34" charset="0"/>
              </a:rPr>
              <a:t>(climatology excludes Oct 2011 due to remaining high sediment from Tropical Storm Lee) </a:t>
            </a:r>
          </a:p>
        </p:txBody>
      </p:sp>
      <p:sp>
        <p:nvSpPr>
          <p:cNvPr id="46088" name="Text Box 8"/>
          <p:cNvSpPr txBox="1">
            <a:spLocks noChangeArrowheads="1"/>
          </p:cNvSpPr>
          <p:nvPr/>
        </p:nvSpPr>
        <p:spPr bwMode="auto">
          <a:xfrm>
            <a:off x="5024438" y="6437313"/>
            <a:ext cx="4032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/>
              <a:t>Slide from Ron Vogel, NOAA NESDIS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69" name="Picture 2" descr="Locations Ma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71625" y="1257300"/>
            <a:ext cx="3440113" cy="5503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0" name="Title 1"/>
          <p:cNvSpPr>
            <a:spLocks noGrp="1"/>
          </p:cNvSpPr>
          <p:nvPr>
            <p:ph type="title"/>
          </p:nvPr>
        </p:nvSpPr>
        <p:spPr>
          <a:xfrm>
            <a:off x="457200" y="112713"/>
            <a:ext cx="8509000" cy="1033462"/>
          </a:xfrm>
        </p:spPr>
        <p:txBody>
          <a:bodyPr/>
          <a:lstStyle/>
          <a:p>
            <a:pPr eaLnBrk="1" hangingPunct="1"/>
            <a:r>
              <a:rPr lang="en-US" sz="4000" smtClean="0"/>
              <a:t>CBIBS Nov. 2015 Turbidity Results</a:t>
            </a:r>
          </a:p>
        </p:txBody>
      </p:sp>
      <p:sp>
        <p:nvSpPr>
          <p:cNvPr id="58371" name="TextBox 4"/>
          <p:cNvSpPr txBox="1">
            <a:spLocks noChangeArrowheads="1"/>
          </p:cNvSpPr>
          <p:nvPr/>
        </p:nvSpPr>
        <p:spPr bwMode="auto">
          <a:xfrm>
            <a:off x="5643563" y="2524125"/>
            <a:ext cx="3560762" cy="147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/>
              <a:t> Increase turbidity</a:t>
            </a:r>
          </a:p>
          <a:p>
            <a:endParaRPr lang="en-US" sz="1800"/>
          </a:p>
          <a:p>
            <a:r>
              <a:rPr lang="en-US" sz="1800"/>
              <a:t> Decrease turbidity (“clearer”)</a:t>
            </a:r>
          </a:p>
          <a:p>
            <a:endParaRPr lang="en-US" sz="1800"/>
          </a:p>
          <a:p>
            <a:r>
              <a:rPr lang="en-US" sz="1800"/>
              <a:t> Inconclusive results</a:t>
            </a:r>
          </a:p>
        </p:txBody>
      </p:sp>
      <p:sp>
        <p:nvSpPr>
          <p:cNvPr id="6" name="Plus 5"/>
          <p:cNvSpPr/>
          <p:nvPr/>
        </p:nvSpPr>
        <p:spPr>
          <a:xfrm>
            <a:off x="5330825" y="2460625"/>
            <a:ext cx="357188" cy="427038"/>
          </a:xfrm>
          <a:prstGeom prst="mathPlus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FF0000"/>
              </a:solidFill>
            </a:endParaRPr>
          </a:p>
        </p:txBody>
      </p:sp>
      <p:sp>
        <p:nvSpPr>
          <p:cNvPr id="7" name="Minus 6"/>
          <p:cNvSpPr/>
          <p:nvPr/>
        </p:nvSpPr>
        <p:spPr>
          <a:xfrm>
            <a:off x="5353050" y="3144838"/>
            <a:ext cx="334963" cy="220662"/>
          </a:xfrm>
          <a:prstGeom prst="mathMinus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8" name="Flowchart: Connector 7"/>
          <p:cNvSpPr/>
          <p:nvPr/>
        </p:nvSpPr>
        <p:spPr>
          <a:xfrm>
            <a:off x="5407025" y="3690938"/>
            <a:ext cx="220663" cy="288925"/>
          </a:xfrm>
          <a:prstGeom prst="flowChartConnector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9" name="Flowchart: Connector 8"/>
          <p:cNvSpPr/>
          <p:nvPr/>
        </p:nvSpPr>
        <p:spPr>
          <a:xfrm>
            <a:off x="3230563" y="2855913"/>
            <a:ext cx="220662" cy="288925"/>
          </a:xfrm>
          <a:prstGeom prst="flowChartConnector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17" name="Flowchart: Connector 16"/>
          <p:cNvSpPr/>
          <p:nvPr/>
        </p:nvSpPr>
        <p:spPr>
          <a:xfrm>
            <a:off x="2259013" y="2784475"/>
            <a:ext cx="220662" cy="288925"/>
          </a:xfrm>
          <a:prstGeom prst="flowChartConnector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18" name="Flowchart: Connector 17"/>
          <p:cNvSpPr/>
          <p:nvPr/>
        </p:nvSpPr>
        <p:spPr>
          <a:xfrm>
            <a:off x="3009900" y="1920875"/>
            <a:ext cx="220663" cy="288925"/>
          </a:xfrm>
          <a:prstGeom prst="flowChartConnector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26" name="Minus 25"/>
          <p:cNvSpPr/>
          <p:nvPr/>
        </p:nvSpPr>
        <p:spPr>
          <a:xfrm>
            <a:off x="3562350" y="3621088"/>
            <a:ext cx="333375" cy="220662"/>
          </a:xfrm>
          <a:prstGeom prst="mathMinus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27" name="Minus 26"/>
          <p:cNvSpPr/>
          <p:nvPr/>
        </p:nvSpPr>
        <p:spPr>
          <a:xfrm>
            <a:off x="3662363" y="4279900"/>
            <a:ext cx="334962" cy="222250"/>
          </a:xfrm>
          <a:prstGeom prst="mathMinus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28" name="Minus 27"/>
          <p:cNvSpPr/>
          <p:nvPr/>
        </p:nvSpPr>
        <p:spPr>
          <a:xfrm>
            <a:off x="4176713" y="5170488"/>
            <a:ext cx="333375" cy="220662"/>
          </a:xfrm>
          <a:prstGeom prst="mathMinus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29" name="Minus 28"/>
          <p:cNvSpPr/>
          <p:nvPr/>
        </p:nvSpPr>
        <p:spPr>
          <a:xfrm>
            <a:off x="3678238" y="5394325"/>
            <a:ext cx="334962" cy="220663"/>
          </a:xfrm>
          <a:prstGeom prst="mathMinus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30" name="Minus 29"/>
          <p:cNvSpPr/>
          <p:nvPr/>
        </p:nvSpPr>
        <p:spPr>
          <a:xfrm>
            <a:off x="3040063" y="2192338"/>
            <a:ext cx="334962" cy="220662"/>
          </a:xfrm>
          <a:prstGeom prst="mathMinus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31" name="Plus 30"/>
          <p:cNvSpPr/>
          <p:nvPr/>
        </p:nvSpPr>
        <p:spPr>
          <a:xfrm>
            <a:off x="3206750" y="1247775"/>
            <a:ext cx="358775" cy="425450"/>
          </a:xfrm>
          <a:prstGeom prst="mathPlus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FF0000"/>
              </a:solidFill>
            </a:endParaRPr>
          </a:p>
        </p:txBody>
      </p:sp>
      <p:sp>
        <p:nvSpPr>
          <p:cNvPr id="32" name="Plus 31"/>
          <p:cNvSpPr/>
          <p:nvPr/>
        </p:nvSpPr>
        <p:spPr>
          <a:xfrm>
            <a:off x="3206750" y="4967288"/>
            <a:ext cx="358775" cy="427037"/>
          </a:xfrm>
          <a:prstGeom prst="mathPlus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FF0000"/>
              </a:solidFill>
            </a:endParaRPr>
          </a:p>
        </p:txBody>
      </p:sp>
      <p:pic>
        <p:nvPicPr>
          <p:cNvPr id="58385" name="Picture 2" descr="C:\Users\katie.kirk\Desktop\CBIBS\User Manuals\CBIBS O&amp;M\Appendix G_Other Components\about-the-buoy-technology_files\chesapeakebay-logo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08625" y="6051550"/>
            <a:ext cx="319087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87" name="Text Box 19"/>
          <p:cNvSpPr txBox="1">
            <a:spLocks noChangeArrowheads="1"/>
          </p:cNvSpPr>
          <p:nvPr/>
        </p:nvSpPr>
        <p:spPr bwMode="auto">
          <a:xfrm>
            <a:off x="5335588" y="5511800"/>
            <a:ext cx="3740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/>
              <a:t>Slide from Katie Kirk, NOAA CBPO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1854</TotalTime>
  <Words>833</Words>
  <Application>Microsoft Office PowerPoint</Application>
  <PresentationFormat>On-screen Show (4:3)</PresentationFormat>
  <Paragraphs>212</Paragraphs>
  <Slides>29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Design Template</vt:lpstr>
      </vt:variant>
      <vt:variant>
        <vt:i4>1</vt:i4>
      </vt:variant>
      <vt:variant>
        <vt:lpstr>Embedded OLE Servers</vt:lpstr>
      </vt:variant>
      <vt:variant>
        <vt:i4>5</vt:i4>
      </vt:variant>
      <vt:variant>
        <vt:lpstr>Slide Titles</vt:lpstr>
      </vt:variant>
      <vt:variant>
        <vt:i4>29</vt:i4>
      </vt:variant>
    </vt:vector>
  </HeadingPairs>
  <TitlesOfParts>
    <vt:vector size="38" baseType="lpstr">
      <vt:lpstr>Arial</vt:lpstr>
      <vt:lpstr>Calibri</vt:lpstr>
      <vt:lpstr>Segoe UI Semibold</vt:lpstr>
      <vt:lpstr>Default Design</vt:lpstr>
      <vt:lpstr>Image</vt:lpstr>
      <vt:lpstr>Microsoft Excel Chart</vt:lpstr>
      <vt:lpstr>Chart</vt:lpstr>
      <vt:lpstr>Microsoft Office Excel Chart</vt:lpstr>
      <vt:lpstr>Microsoft Office Excel Worksheet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CBIBS Nov. 2015 Turbidity Results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mtrice</dc:creator>
  <cp:lastModifiedBy>mtrice</cp:lastModifiedBy>
  <cp:revision>28</cp:revision>
  <dcterms:created xsi:type="dcterms:W3CDTF">2016-01-26T14:30:39Z</dcterms:created>
  <dcterms:modified xsi:type="dcterms:W3CDTF">2016-03-31T16:11:44Z</dcterms:modified>
</cp:coreProperties>
</file>