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14"/>
  </p:notesMasterIdLst>
  <p:sldIdLst>
    <p:sldId id="261" r:id="rId3"/>
    <p:sldId id="257" r:id="rId4"/>
    <p:sldId id="258" r:id="rId5"/>
    <p:sldId id="262" r:id="rId6"/>
    <p:sldId id="264" r:id="rId7"/>
    <p:sldId id="259" r:id="rId8"/>
    <p:sldId id="260" r:id="rId9"/>
    <p:sldId id="265"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1" d="100"/>
          <a:sy n="81" d="100"/>
        </p:scale>
        <p:origin x="120" y="7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01EE27-D37F-40C7-87C7-9C739810158B}" type="datetimeFigureOut">
              <a:rPr lang="en-US" smtClean="0"/>
              <a:t>6/3/2015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1EB039-28D0-4047-A347-57C9F53C0A19}" type="slidenum">
              <a:rPr lang="en-US" smtClean="0"/>
              <a:t>‹#›</a:t>
            </a:fld>
            <a:endParaRPr lang="en-US"/>
          </a:p>
        </p:txBody>
      </p:sp>
    </p:spTree>
    <p:extLst>
      <p:ext uri="{BB962C8B-B14F-4D97-AF65-F5344CB8AC3E}">
        <p14:creationId xmlns:p14="http://schemas.microsoft.com/office/powerpoint/2010/main" val="4149465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I’m pleased to be here today to talk about our re-designed ChesapeakeStat, and the directions we’re heading to develop a suite of web products</a:t>
            </a:r>
            <a:r>
              <a:rPr lang="en-US" sz="1200" baseline="0" dirty="0" smtClean="0"/>
              <a:t> to improve information-sharing and decision-making at the Bay Program.</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 year and a half ago, as the Watershed Agreement evolved, we realized we needed a tool that would help us track progress toward the new goals and outcomes.</a:t>
            </a:r>
            <a:r>
              <a:rPr lang="en-US" sz="1200" baseline="0" dirty="0" smtClean="0"/>
              <a:t>  We hypothesized that our core audience for this site would be </a:t>
            </a:r>
            <a:r>
              <a:rPr lang="en-US" sz="1200" dirty="0" smtClean="0"/>
              <a:t>oversight groups -</a:t>
            </a:r>
            <a:r>
              <a:rPr lang="en-US" sz="1200" baseline="0" dirty="0" smtClean="0"/>
              <a:t> </a:t>
            </a:r>
            <a:r>
              <a:rPr lang="en-US" sz="1200" dirty="0" smtClean="0"/>
              <a:t>those groups that hold</a:t>
            </a:r>
            <a:r>
              <a:rPr lang="en-US" sz="1200" baseline="0" dirty="0" smtClean="0"/>
              <a:t> us accountable for making progress - and considered </a:t>
            </a:r>
            <a:r>
              <a:rPr lang="en-US" sz="1200" dirty="0" smtClean="0"/>
              <a:t>the information they needed about our work. </a:t>
            </a:r>
          </a:p>
          <a:p>
            <a:endParaRPr lang="en-US" dirty="0"/>
          </a:p>
        </p:txBody>
      </p:sp>
      <p:sp>
        <p:nvSpPr>
          <p:cNvPr id="4" name="Slide Number Placeholder 3"/>
          <p:cNvSpPr>
            <a:spLocks noGrp="1"/>
          </p:cNvSpPr>
          <p:nvPr>
            <p:ph type="sldNum" sz="quarter" idx="10"/>
          </p:nvPr>
        </p:nvSpPr>
        <p:spPr/>
        <p:txBody>
          <a:bodyPr/>
          <a:lstStyle/>
          <a:p>
            <a:fld id="{F71DC8E9-BE0C-4D40-94B1-24AC44D4D31C}"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005307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a:t>
            </a:r>
            <a:r>
              <a:rPr lang="en-US" baseline="0" dirty="0" smtClean="0"/>
              <a:t>e’ve just finished conducting an additional round of </a:t>
            </a:r>
            <a:r>
              <a:rPr lang="en-US" dirty="0" smtClean="0"/>
              <a:t>research into ChesapeakeProgress. We know it will be a web tool; </a:t>
            </a:r>
            <a:r>
              <a:rPr lang="en-US" baseline="0" dirty="0" smtClean="0"/>
              <a:t>we know it will serve oversight groups (Public, Internal, Federal); and we know it will include information about environmental health, habitat restoration and funding to help these groups track our progress toward the Watershed Agreement.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Members of these oversight groups have discussed their needs with us in small groups and in one-on-one interviews, and we have come to an understanding of what users need.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While there was some variability, there were common themes across our user groups.</a:t>
            </a:r>
            <a:endParaRPr lang="en-US" dirty="0" smtClean="0"/>
          </a:p>
        </p:txBody>
      </p:sp>
      <p:sp>
        <p:nvSpPr>
          <p:cNvPr id="4" name="Slide Number Placeholder 3"/>
          <p:cNvSpPr>
            <a:spLocks noGrp="1"/>
          </p:cNvSpPr>
          <p:nvPr>
            <p:ph type="sldNum" sz="quarter" idx="10"/>
          </p:nvPr>
        </p:nvSpPr>
        <p:spPr/>
        <p:txBody>
          <a:bodyPr/>
          <a:lstStyle/>
          <a:p>
            <a:fld id="{F71DC8E9-BE0C-4D40-94B1-24AC44D4D31C}"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508452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Our research shows that users want a high-level understanding of Bay health and a deeper understanding of how the Chesapeake Bay Program is doing in its efforts to reach the goals of the Watershed Agreement.</a:t>
            </a:r>
            <a:endParaRPr lang="en-US" dirty="0" smtClean="0"/>
          </a:p>
        </p:txBody>
      </p:sp>
      <p:sp>
        <p:nvSpPr>
          <p:cNvPr id="4" name="Slide Number Placeholder 3"/>
          <p:cNvSpPr>
            <a:spLocks noGrp="1"/>
          </p:cNvSpPr>
          <p:nvPr>
            <p:ph type="sldNum" sz="quarter" idx="10"/>
          </p:nvPr>
        </p:nvSpPr>
        <p:spPr/>
        <p:txBody>
          <a:bodyPr/>
          <a:lstStyle/>
          <a:p>
            <a:fld id="{F71DC8E9-BE0C-4D40-94B1-24AC44D4D31C}"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497849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Our research shows that users want a high-level understanding of Bay health and a deeper understanding of how the Chesapeake Bay Program is doing in its efforts to reach the goals of the Watershed Agreement.</a:t>
            </a:r>
            <a:endParaRPr lang="en-US" dirty="0" smtClean="0"/>
          </a:p>
        </p:txBody>
      </p:sp>
      <p:sp>
        <p:nvSpPr>
          <p:cNvPr id="4" name="Slide Number Placeholder 3"/>
          <p:cNvSpPr>
            <a:spLocks noGrp="1"/>
          </p:cNvSpPr>
          <p:nvPr>
            <p:ph type="sldNum" sz="quarter" idx="10"/>
          </p:nvPr>
        </p:nvSpPr>
        <p:spPr/>
        <p:txBody>
          <a:bodyPr/>
          <a:lstStyle/>
          <a:p>
            <a:fld id="{F71DC8E9-BE0C-4D40-94B1-24AC44D4D31C}"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173200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Users want the who, what,</a:t>
            </a:r>
            <a:r>
              <a:rPr lang="en-US" baseline="0" dirty="0" smtClean="0"/>
              <a:t> when, where and why of our goals, outcomes and management strategies, and have asked that our site connect the dots between different areas of our work to show how they relate to and impact one another. </a:t>
            </a:r>
            <a:endParaRPr lang="en-US" dirty="0" smtClean="0"/>
          </a:p>
        </p:txBody>
      </p:sp>
      <p:sp>
        <p:nvSpPr>
          <p:cNvPr id="4" name="Slide Number Placeholder 3"/>
          <p:cNvSpPr>
            <a:spLocks noGrp="1"/>
          </p:cNvSpPr>
          <p:nvPr>
            <p:ph type="sldNum" sz="quarter" idx="10"/>
          </p:nvPr>
        </p:nvSpPr>
        <p:spPr/>
        <p:txBody>
          <a:bodyPr/>
          <a:lstStyle/>
          <a:p>
            <a:fld id="{F71DC8E9-BE0C-4D40-94B1-24AC44D4D31C}"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861653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Users want clear, concise</a:t>
            </a:r>
            <a:r>
              <a:rPr lang="en-US" baseline="0" dirty="0" smtClean="0"/>
              <a:t> and sharable content, and have asked for statistical and spatial representations of our progress that are bolstered with data that tell a story. </a:t>
            </a:r>
            <a:endParaRPr lang="en-US" dirty="0" smtClean="0"/>
          </a:p>
        </p:txBody>
      </p:sp>
      <p:sp>
        <p:nvSpPr>
          <p:cNvPr id="4" name="Slide Number Placeholder 3"/>
          <p:cNvSpPr>
            <a:spLocks noGrp="1"/>
          </p:cNvSpPr>
          <p:nvPr>
            <p:ph type="sldNum" sz="quarter" idx="10"/>
          </p:nvPr>
        </p:nvSpPr>
        <p:spPr/>
        <p:txBody>
          <a:bodyPr/>
          <a:lstStyle/>
          <a:p>
            <a:fld id="{F71DC8E9-BE0C-4D40-94B1-24AC44D4D31C}"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974322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Users want clear, concise</a:t>
            </a:r>
            <a:r>
              <a:rPr lang="en-US" baseline="0" dirty="0" smtClean="0"/>
              <a:t> and sharable content, and have asked for statistical and spatial representations of our progress that are bolstered with data that tell a story. </a:t>
            </a:r>
            <a:endParaRPr lang="en-US" dirty="0" smtClean="0"/>
          </a:p>
        </p:txBody>
      </p:sp>
      <p:sp>
        <p:nvSpPr>
          <p:cNvPr id="4" name="Slide Number Placeholder 3"/>
          <p:cNvSpPr>
            <a:spLocks noGrp="1"/>
          </p:cNvSpPr>
          <p:nvPr>
            <p:ph type="sldNum" sz="quarter" idx="10"/>
          </p:nvPr>
        </p:nvSpPr>
        <p:spPr/>
        <p:txBody>
          <a:bodyPr/>
          <a:lstStyle/>
          <a:p>
            <a:fld id="{F71DC8E9-BE0C-4D40-94B1-24AC44D4D31C}"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405305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Users want clear, concise</a:t>
            </a:r>
            <a:r>
              <a:rPr lang="en-US" baseline="0" dirty="0" smtClean="0"/>
              <a:t> and sharable content, and have asked for statistical and spatial representations of our progress that are bolstered with data that tell a story. </a:t>
            </a:r>
            <a:endParaRPr lang="en-US" dirty="0" smtClean="0"/>
          </a:p>
        </p:txBody>
      </p:sp>
      <p:sp>
        <p:nvSpPr>
          <p:cNvPr id="4" name="Slide Number Placeholder 3"/>
          <p:cNvSpPr>
            <a:spLocks noGrp="1"/>
          </p:cNvSpPr>
          <p:nvPr>
            <p:ph type="sldNum" sz="quarter" idx="10"/>
          </p:nvPr>
        </p:nvSpPr>
        <p:spPr/>
        <p:txBody>
          <a:bodyPr/>
          <a:lstStyle/>
          <a:p>
            <a:fld id="{F71DC8E9-BE0C-4D40-94B1-24AC44D4D31C}"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226808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I’m pleased to be here today to talk about our re-designed ChesapeakeStat, and the directions we’re heading to develop a suite of web products</a:t>
            </a:r>
            <a:r>
              <a:rPr lang="en-US" sz="1200" baseline="0" dirty="0" smtClean="0"/>
              <a:t> to improve information-sharing and decision-making at the Bay Program.</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 year and a half ago, as the Watershed Agreement evolved, we realized we needed a tool that would help us track progress toward the new goals and outcomes.</a:t>
            </a:r>
            <a:r>
              <a:rPr lang="en-US" sz="1200" baseline="0" dirty="0" smtClean="0"/>
              <a:t>  We hypothesized that our core audience for this site would be </a:t>
            </a:r>
            <a:r>
              <a:rPr lang="en-US" sz="1200" dirty="0" smtClean="0"/>
              <a:t>oversight groups -</a:t>
            </a:r>
            <a:r>
              <a:rPr lang="en-US" sz="1200" baseline="0" dirty="0" smtClean="0"/>
              <a:t> </a:t>
            </a:r>
            <a:r>
              <a:rPr lang="en-US" sz="1200" dirty="0" smtClean="0"/>
              <a:t>those groups that hold</a:t>
            </a:r>
            <a:r>
              <a:rPr lang="en-US" sz="1200" baseline="0" dirty="0" smtClean="0"/>
              <a:t> us accountable for making progress - and considered </a:t>
            </a:r>
            <a:r>
              <a:rPr lang="en-US" sz="1200" dirty="0" smtClean="0"/>
              <a:t>the information they needed about our work. </a:t>
            </a:r>
          </a:p>
          <a:p>
            <a:endParaRPr lang="en-US" dirty="0"/>
          </a:p>
        </p:txBody>
      </p:sp>
      <p:sp>
        <p:nvSpPr>
          <p:cNvPr id="4" name="Slide Number Placeholder 3"/>
          <p:cNvSpPr>
            <a:spLocks noGrp="1"/>
          </p:cNvSpPr>
          <p:nvPr>
            <p:ph type="sldNum" sz="quarter" idx="10"/>
          </p:nvPr>
        </p:nvSpPr>
        <p:spPr/>
        <p:txBody>
          <a:bodyPr/>
          <a:lstStyle/>
          <a:p>
            <a:fld id="{F71DC8E9-BE0C-4D40-94B1-24AC44D4D31C}"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726444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AC6FD92F-90DF-4443-82DD-704A541061A8}"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6/3/2015</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FF442F9D-EFC2-4451-A91A-845430E2FE3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43352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6FD92F-90DF-4443-82DD-704A541061A8}"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6/3/2015</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FF442F9D-EFC2-4451-A91A-845430E2FE3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854029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6FD92F-90DF-4443-82DD-704A541061A8}"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6/3/2015</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FF442F9D-EFC2-4451-A91A-845430E2FE3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2754101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6FD92F-90DF-4443-82DD-704A541061A8}"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6/3/2015</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FF442F9D-EFC2-4451-A91A-845430E2FE3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white"/>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Tree>
    <p:extLst>
      <p:ext uri="{BB962C8B-B14F-4D97-AF65-F5344CB8AC3E}">
        <p14:creationId xmlns:p14="http://schemas.microsoft.com/office/powerpoint/2010/main" val="3978857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6FD92F-90DF-4443-82DD-704A541061A8}"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6/3/2015</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FF442F9D-EFC2-4451-A91A-845430E2FE3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383495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AC6FD92F-90DF-4443-82DD-704A541061A8}"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6/3/2015</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FF442F9D-EFC2-4451-A91A-845430E2FE3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350617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AC6FD92F-90DF-4443-82DD-704A541061A8}"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6/3/2015</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FF442F9D-EFC2-4451-A91A-845430E2FE3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1623877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6FD92F-90DF-4443-82DD-704A541061A8}"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6/3/2015</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FF442F9D-EFC2-4451-A91A-845430E2FE3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0639970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6FD92F-90DF-4443-82DD-704A541061A8}"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6/3/2015</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FF442F9D-EFC2-4451-A91A-845430E2FE3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910674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AC6FD92F-90DF-4443-82DD-704A541061A8}"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6/3/2015</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FF442F9D-EFC2-4451-A91A-845430E2FE3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4528706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6FD92F-90DF-4443-82DD-704A541061A8}"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6/3/2015</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FF442F9D-EFC2-4451-A91A-845430E2FE3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848010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6FD92F-90DF-4443-82DD-704A541061A8}"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6/3/2015</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FF442F9D-EFC2-4451-A91A-845430E2FE3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0710993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C6FD92F-90DF-4443-82DD-704A541061A8}"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6/3/2015</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FF442F9D-EFC2-4451-A91A-845430E2FE3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4850072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C6FD92F-90DF-4443-82DD-704A541061A8}"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6/3/2015</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FF442F9D-EFC2-4451-A91A-845430E2FE3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009825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C6FD92F-90DF-4443-82DD-704A541061A8}"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6/3/2015</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FF442F9D-EFC2-4451-A91A-845430E2FE3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2253188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C6FD92F-90DF-4443-82DD-704A541061A8}"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6/3/2015</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FF442F9D-EFC2-4451-A91A-845430E2FE3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0428492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6FD92F-90DF-4443-82DD-704A541061A8}"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6/3/2015</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3" name="Footer Placeholder 2"/>
          <p:cNvSpPr>
            <a:spLocks noGrp="1"/>
          </p:cNvSpPr>
          <p:nvPr>
            <p:ph type="ftr" sz="quarter" idx="11"/>
          </p:nvPr>
        </p:nvSpPr>
        <p:spPr/>
        <p:txBody>
          <a:bodyPr/>
          <a:lstStyle/>
          <a:p>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Slide Number Placeholder 3"/>
          <p:cNvSpPr>
            <a:spLocks noGrp="1"/>
          </p:cNvSpPr>
          <p:nvPr>
            <p:ph type="sldNum" sz="quarter" idx="12"/>
          </p:nvPr>
        </p:nvSpPr>
        <p:spPr/>
        <p:txBody>
          <a:bodyPr/>
          <a:lstStyle/>
          <a:p>
            <a:fld id="{FF442F9D-EFC2-4451-A91A-845430E2FE3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5526795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6FD92F-90DF-4443-82DD-704A541061A8}"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6/3/2015</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FF442F9D-EFC2-4451-A91A-845430E2FE3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9328197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6FD92F-90DF-4443-82DD-704A541061A8}"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6/3/2015</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FF442F9D-EFC2-4451-A91A-845430E2FE3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3438289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6FD92F-90DF-4443-82DD-704A541061A8}"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6/3/2015</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FF442F9D-EFC2-4451-A91A-845430E2FE3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5699042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6FD92F-90DF-4443-82DD-704A541061A8}"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6/3/2015</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FF442F9D-EFC2-4451-A91A-845430E2FE3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6877177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6FD92F-90DF-4443-82DD-704A541061A8}"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6/3/2015</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FF442F9D-EFC2-4451-A91A-845430E2FE3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white"/>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Tree>
    <p:extLst>
      <p:ext uri="{BB962C8B-B14F-4D97-AF65-F5344CB8AC3E}">
        <p14:creationId xmlns:p14="http://schemas.microsoft.com/office/powerpoint/2010/main" val="3173974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C6FD92F-90DF-4443-82DD-704A541061A8}"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6/3/2015</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FF442F9D-EFC2-4451-A91A-845430E2FE3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8772703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6FD92F-90DF-4443-82DD-704A541061A8}"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6/3/2015</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FF442F9D-EFC2-4451-A91A-845430E2FE3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7950760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AC6FD92F-90DF-4443-82DD-704A541061A8}"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6/3/2015</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FF442F9D-EFC2-4451-A91A-845430E2FE3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8522618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AC6FD92F-90DF-4443-82DD-704A541061A8}"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6/3/2015</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FF442F9D-EFC2-4451-A91A-845430E2FE3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9534488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6FD92F-90DF-4443-82DD-704A541061A8}"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6/3/2015</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FF442F9D-EFC2-4451-A91A-845430E2FE3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5107685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6FD92F-90DF-4443-82DD-704A541061A8}"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6/3/2015</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FF442F9D-EFC2-4451-A91A-845430E2FE3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680122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C6FD92F-90DF-4443-82DD-704A541061A8}"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6/3/2015</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FF442F9D-EFC2-4451-A91A-845430E2FE3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819742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C6FD92F-90DF-4443-82DD-704A541061A8}"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6/3/2015</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FF442F9D-EFC2-4451-A91A-845430E2FE3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084269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C6FD92F-90DF-4443-82DD-704A541061A8}"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6/3/2015</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FF442F9D-EFC2-4451-A91A-845430E2FE3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173318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6FD92F-90DF-4443-82DD-704A541061A8}"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6/3/2015</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3" name="Footer Placeholder 2"/>
          <p:cNvSpPr>
            <a:spLocks noGrp="1"/>
          </p:cNvSpPr>
          <p:nvPr>
            <p:ph type="ftr" sz="quarter" idx="11"/>
          </p:nvPr>
        </p:nvSpPr>
        <p:spPr/>
        <p:txBody>
          <a:bodyPr/>
          <a:lstStyle/>
          <a:p>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Slide Number Placeholder 3"/>
          <p:cNvSpPr>
            <a:spLocks noGrp="1"/>
          </p:cNvSpPr>
          <p:nvPr>
            <p:ph type="sldNum" sz="quarter" idx="12"/>
          </p:nvPr>
        </p:nvSpPr>
        <p:spPr/>
        <p:txBody>
          <a:bodyPr/>
          <a:lstStyle/>
          <a:p>
            <a:fld id="{FF442F9D-EFC2-4451-A91A-845430E2FE3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682898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6FD92F-90DF-4443-82DD-704A541061A8}"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6/3/2015</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FF442F9D-EFC2-4451-A91A-845430E2FE3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984841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6FD92F-90DF-4443-82DD-704A541061A8}"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6/3/2015</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FF442F9D-EFC2-4451-A91A-845430E2FE3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486315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AC6FD92F-90DF-4443-82DD-704A541061A8}"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6/3/2015</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FF442F9D-EFC2-4451-A91A-845430E2FE3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3843849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AC6FD92F-90DF-4443-82DD-704A541061A8}"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6/3/2015</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FF442F9D-EFC2-4451-A91A-845430E2FE3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122335031"/>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0.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ChesapeakeProgress</a:t>
            </a:r>
            <a:endParaRPr lang="en-US" dirty="0"/>
          </a:p>
        </p:txBody>
      </p:sp>
      <p:sp>
        <p:nvSpPr>
          <p:cNvPr id="3" name="Subtitle 2"/>
          <p:cNvSpPr>
            <a:spLocks noGrp="1"/>
          </p:cNvSpPr>
          <p:nvPr>
            <p:ph type="subTitle" idx="1"/>
          </p:nvPr>
        </p:nvSpPr>
        <p:spPr/>
        <p:txBody>
          <a:bodyPr/>
          <a:lstStyle/>
          <a:p>
            <a:r>
              <a:rPr lang="en-US" dirty="0" smtClean="0"/>
              <a:t>Research Results</a:t>
            </a:r>
            <a:endParaRPr lang="en-US" dirty="0"/>
          </a:p>
        </p:txBody>
      </p:sp>
      <p:sp>
        <p:nvSpPr>
          <p:cNvPr id="4" name="Subtitle 2"/>
          <p:cNvSpPr txBox="1">
            <a:spLocks/>
          </p:cNvSpPr>
          <p:nvPr/>
        </p:nvSpPr>
        <p:spPr>
          <a:xfrm>
            <a:off x="0" y="5966977"/>
            <a:ext cx="11826910" cy="754025"/>
          </a:xfrm>
          <a:prstGeom prst="rect">
            <a:avLst/>
          </a:prstGeom>
        </p:spPr>
        <p:txBody>
          <a:bodyPr vert="horz" lIns="91440" tIns="45720" rIns="91440" bIns="45720" rtlCol="0" anchor="b">
            <a:normAutofit/>
          </a:bodyPr>
          <a:lstStyle>
            <a:lvl1pPr marL="0" indent="0" algn="r" defTabSz="914400" rtl="0" eaLnBrk="1" latinLnBrk="0" hangingPunct="1">
              <a:lnSpc>
                <a:spcPct val="90000"/>
              </a:lnSpc>
              <a:spcBef>
                <a:spcPts val="1000"/>
              </a:spcBef>
              <a:buFont typeface="Arial" panose="020B0604020202020204" pitchFamily="34" charset="0"/>
              <a:buNone/>
              <a:defRPr sz="3200" b="0" kern="120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400" dirty="0" smtClean="0">
                <a:gradFill flip="none" rotWithShape="1">
                  <a:gsLst>
                    <a:gs pos="15000">
                      <a:srgbClr val="94D7E4"/>
                    </a:gs>
                    <a:gs pos="73000">
                      <a:srgbClr val="94D7E4">
                        <a:lumMod val="60000"/>
                        <a:lumOff val="40000"/>
                      </a:srgbClr>
                    </a:gs>
                    <a:gs pos="0">
                      <a:srgbClr val="94D7E4">
                        <a:lumMod val="90000"/>
                        <a:lumOff val="10000"/>
                      </a:srgbClr>
                    </a:gs>
                    <a:gs pos="100000">
                      <a:srgbClr val="94D7E4">
                        <a:lumMod val="0"/>
                        <a:lumOff val="100000"/>
                      </a:srgbClr>
                    </a:gs>
                  </a:gsLst>
                  <a:lin ang="16200000" scaled="1"/>
                  <a:tileRect/>
                </a:gradFill>
              </a:rPr>
              <a:t>Partnering  and Leadership Goal Team Meeting       				          June 3, 2015</a:t>
            </a:r>
            <a:endParaRPr lang="en-US" sz="2400" dirty="0">
              <a:gradFill flip="none" rotWithShape="1">
                <a:gsLst>
                  <a:gs pos="15000">
                    <a:srgbClr val="94D7E4"/>
                  </a:gs>
                  <a:gs pos="73000">
                    <a:srgbClr val="94D7E4">
                      <a:lumMod val="60000"/>
                      <a:lumOff val="40000"/>
                    </a:srgbClr>
                  </a:gs>
                  <a:gs pos="0">
                    <a:srgbClr val="94D7E4">
                      <a:lumMod val="90000"/>
                      <a:lumOff val="10000"/>
                    </a:srgbClr>
                  </a:gs>
                  <a:gs pos="100000">
                    <a:srgbClr val="94D7E4">
                      <a:lumMod val="0"/>
                      <a:lumOff val="100000"/>
                    </a:srgbClr>
                  </a:gs>
                </a:gsLst>
                <a:lin ang="16200000" scaled="1"/>
                <a:tileRect/>
              </a:gradFill>
            </a:endParaRPr>
          </a:p>
        </p:txBody>
      </p:sp>
    </p:spTree>
    <p:extLst>
      <p:ext uri="{BB962C8B-B14F-4D97-AF65-F5344CB8AC3E}">
        <p14:creationId xmlns:p14="http://schemas.microsoft.com/office/powerpoint/2010/main" val="1681755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Next Steps</a:t>
            </a:r>
            <a:endParaRPr lang="en-US" sz="4400" b="1" dirty="0"/>
          </a:p>
        </p:txBody>
      </p:sp>
      <p:sp>
        <p:nvSpPr>
          <p:cNvPr id="3" name="Subtitle 2"/>
          <p:cNvSpPr>
            <a:spLocks noGrp="1"/>
          </p:cNvSpPr>
          <p:nvPr>
            <p:ph idx="1"/>
          </p:nvPr>
        </p:nvSpPr>
        <p:spPr/>
        <p:txBody>
          <a:bodyPr>
            <a:normAutofit/>
          </a:bodyPr>
          <a:lstStyle/>
          <a:p>
            <a:r>
              <a:rPr lang="en-US" sz="4400" dirty="0" smtClean="0"/>
              <a:t>Content Strategy (under development)</a:t>
            </a:r>
          </a:p>
          <a:p>
            <a:r>
              <a:rPr lang="en-US" sz="4400" dirty="0" smtClean="0"/>
              <a:t>Site Architecture (under development)</a:t>
            </a:r>
          </a:p>
          <a:p>
            <a:r>
              <a:rPr lang="en-US" sz="4400" dirty="0" smtClean="0"/>
              <a:t>Design</a:t>
            </a:r>
          </a:p>
          <a:p>
            <a:r>
              <a:rPr lang="en-US" sz="4400" dirty="0" smtClean="0"/>
              <a:t>Development </a:t>
            </a:r>
            <a:endParaRPr lang="en-US" sz="4400" dirty="0"/>
          </a:p>
        </p:txBody>
      </p:sp>
    </p:spTree>
    <p:extLst>
      <p:ext uri="{BB962C8B-B14F-4D97-AF65-F5344CB8AC3E}">
        <p14:creationId xmlns:p14="http://schemas.microsoft.com/office/powerpoint/2010/main" val="37918838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27752" y="847120"/>
            <a:ext cx="7736495" cy="5163760"/>
          </a:xfrm>
          <a:prstGeom prst="rect">
            <a:avLst/>
          </a:prstGeom>
        </p:spPr>
      </p:pic>
      <p:sp>
        <p:nvSpPr>
          <p:cNvPr id="3" name="Text Placeholder 7"/>
          <p:cNvSpPr txBox="1">
            <a:spLocks/>
          </p:cNvSpPr>
          <p:nvPr/>
        </p:nvSpPr>
        <p:spPr>
          <a:xfrm>
            <a:off x="2227752" y="6112070"/>
            <a:ext cx="8333508" cy="745930"/>
          </a:xfrm>
          <a:prstGeom prst="rect">
            <a:avLst/>
          </a:prstGeom>
          <a:noFill/>
          <a:ln>
            <a:noFill/>
          </a:ln>
        </p:spPr>
        <p:txBody>
          <a:bodyPr lIns="91425" tIns="91425" rIns="91425" bIns="91425" anchor="t" anchorCtr="0">
            <a:normAutofit/>
          </a:bodyPr>
          <a:lstStyle>
            <a:defPPr marR="0" algn="l" rtl="0">
              <a:lnSpc>
                <a:spcPct val="100000"/>
              </a:lnSpc>
              <a:spcBef>
                <a:spcPts val="0"/>
              </a:spcBef>
              <a:spcAft>
                <a:spcPts val="0"/>
              </a:spcAft>
            </a:defPPr>
            <a:lvl1pPr marL="0" marR="0" indent="0" algn="l" rtl="0">
              <a:lnSpc>
                <a:spcPct val="100000"/>
              </a:lnSpc>
              <a:spcBef>
                <a:spcPts val="600"/>
              </a:spcBef>
              <a:spcAft>
                <a:spcPts val="0"/>
              </a:spcAft>
              <a:buClr>
                <a:schemeClr val="dk1"/>
              </a:buClr>
              <a:buSzPct val="100000"/>
              <a:buNone/>
              <a:defRPr sz="1200" b="0" i="0" u="none" strike="noStrike" cap="none" baseline="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latin typeface="Arial"/>
                <a:ea typeface="Arial"/>
                <a:cs typeface="Arial"/>
                <a:sym typeface="Arial"/>
                <a:rtl val="0"/>
              </a:defRPr>
            </a:lvl1pPr>
            <a:lvl2pPr marL="342900" marR="0" indent="0" algn="l" rtl="0">
              <a:lnSpc>
                <a:spcPct val="100000"/>
              </a:lnSpc>
              <a:spcBef>
                <a:spcPts val="480"/>
              </a:spcBef>
              <a:spcAft>
                <a:spcPts val="0"/>
              </a:spcAft>
              <a:buClr>
                <a:schemeClr val="dk1"/>
              </a:buClr>
              <a:buSzPct val="100000"/>
              <a:buNone/>
              <a:defRPr sz="1050" b="0" i="0" u="none" strike="noStrike" cap="none" baseline="0">
                <a:solidFill>
                  <a:schemeClr val="dk1"/>
                </a:solidFill>
                <a:latin typeface="Arial"/>
                <a:ea typeface="Arial"/>
                <a:cs typeface="Arial"/>
                <a:sym typeface="Arial"/>
                <a:rtl val="0"/>
              </a:defRPr>
            </a:lvl2pPr>
            <a:lvl3pPr marL="685800" marR="0" indent="0" algn="l" rtl="0">
              <a:lnSpc>
                <a:spcPct val="100000"/>
              </a:lnSpc>
              <a:spcBef>
                <a:spcPts val="480"/>
              </a:spcBef>
              <a:spcAft>
                <a:spcPts val="0"/>
              </a:spcAft>
              <a:buClr>
                <a:schemeClr val="dk1"/>
              </a:buClr>
              <a:buSzPct val="100000"/>
              <a:buNone/>
              <a:defRPr sz="900" b="0" i="0" u="none" strike="noStrike" cap="none" baseline="0">
                <a:solidFill>
                  <a:schemeClr val="dk1"/>
                </a:solidFill>
                <a:latin typeface="Arial"/>
                <a:ea typeface="Arial"/>
                <a:cs typeface="Arial"/>
                <a:sym typeface="Arial"/>
                <a:rtl val="0"/>
              </a:defRPr>
            </a:lvl3pPr>
            <a:lvl4pPr marL="1028700" marR="0" indent="0" algn="l" rtl="0">
              <a:lnSpc>
                <a:spcPct val="100000"/>
              </a:lnSpc>
              <a:spcBef>
                <a:spcPts val="360"/>
              </a:spcBef>
              <a:spcAft>
                <a:spcPts val="0"/>
              </a:spcAft>
              <a:buClr>
                <a:schemeClr val="dk1"/>
              </a:buClr>
              <a:buSzPct val="100000"/>
              <a:buNone/>
              <a:defRPr sz="750" b="0" i="0" u="none" strike="noStrike" cap="none" baseline="0">
                <a:solidFill>
                  <a:schemeClr val="dk1"/>
                </a:solidFill>
                <a:latin typeface="Arial"/>
                <a:ea typeface="Arial"/>
                <a:cs typeface="Arial"/>
                <a:sym typeface="Arial"/>
                <a:rtl val="0"/>
              </a:defRPr>
            </a:lvl4pPr>
            <a:lvl5pPr marL="1371600" marR="0" indent="0" algn="l" rtl="0">
              <a:lnSpc>
                <a:spcPct val="100000"/>
              </a:lnSpc>
              <a:spcBef>
                <a:spcPts val="360"/>
              </a:spcBef>
              <a:spcAft>
                <a:spcPts val="0"/>
              </a:spcAft>
              <a:buClr>
                <a:schemeClr val="dk1"/>
              </a:buClr>
              <a:buSzPct val="100000"/>
              <a:buNone/>
              <a:defRPr sz="750" b="0" i="0" u="none" strike="noStrike" cap="none" baseline="0">
                <a:solidFill>
                  <a:schemeClr val="dk1"/>
                </a:solidFill>
                <a:latin typeface="Arial"/>
                <a:ea typeface="Arial"/>
                <a:cs typeface="Arial"/>
                <a:sym typeface="Arial"/>
                <a:rtl val="0"/>
              </a:defRPr>
            </a:lvl5pPr>
            <a:lvl6pPr marL="1714500" marR="0" indent="0" algn="l" rtl="0">
              <a:lnSpc>
                <a:spcPct val="100000"/>
              </a:lnSpc>
              <a:spcBef>
                <a:spcPts val="360"/>
              </a:spcBef>
              <a:spcAft>
                <a:spcPts val="0"/>
              </a:spcAft>
              <a:buClr>
                <a:schemeClr val="dk1"/>
              </a:buClr>
              <a:buSzPct val="100000"/>
              <a:buNone/>
              <a:defRPr sz="750" b="0" i="0" u="none" strike="noStrike" cap="none" baseline="0">
                <a:solidFill>
                  <a:schemeClr val="dk1"/>
                </a:solidFill>
                <a:latin typeface="Arial"/>
                <a:ea typeface="Arial"/>
                <a:cs typeface="Arial"/>
                <a:sym typeface="Arial"/>
                <a:rtl val="0"/>
              </a:defRPr>
            </a:lvl6pPr>
            <a:lvl7pPr marL="2057400" marR="0" indent="0" algn="l" rtl="0">
              <a:lnSpc>
                <a:spcPct val="100000"/>
              </a:lnSpc>
              <a:spcBef>
                <a:spcPts val="360"/>
              </a:spcBef>
              <a:spcAft>
                <a:spcPts val="0"/>
              </a:spcAft>
              <a:buClr>
                <a:schemeClr val="dk1"/>
              </a:buClr>
              <a:buSzPct val="100000"/>
              <a:buNone/>
              <a:defRPr sz="750" b="0" i="0" u="none" strike="noStrike" cap="none" baseline="0">
                <a:solidFill>
                  <a:schemeClr val="dk1"/>
                </a:solidFill>
                <a:latin typeface="Arial"/>
                <a:ea typeface="Arial"/>
                <a:cs typeface="Arial"/>
                <a:sym typeface="Arial"/>
                <a:rtl val="0"/>
              </a:defRPr>
            </a:lvl7pPr>
            <a:lvl8pPr marL="2400300" marR="0" indent="0" algn="l" rtl="0">
              <a:lnSpc>
                <a:spcPct val="100000"/>
              </a:lnSpc>
              <a:spcBef>
                <a:spcPts val="360"/>
              </a:spcBef>
              <a:spcAft>
                <a:spcPts val="0"/>
              </a:spcAft>
              <a:buClr>
                <a:schemeClr val="dk1"/>
              </a:buClr>
              <a:buSzPct val="100000"/>
              <a:buNone/>
              <a:defRPr sz="750" b="0" i="0" u="none" strike="noStrike" cap="none" baseline="0">
                <a:solidFill>
                  <a:schemeClr val="dk1"/>
                </a:solidFill>
                <a:latin typeface="Arial"/>
                <a:ea typeface="Arial"/>
                <a:cs typeface="Arial"/>
                <a:sym typeface="Arial"/>
                <a:rtl val="0"/>
              </a:defRPr>
            </a:lvl8pPr>
            <a:lvl9pPr marL="2743200" marR="0" indent="0" algn="l" rtl="0">
              <a:lnSpc>
                <a:spcPct val="100000"/>
              </a:lnSpc>
              <a:spcBef>
                <a:spcPts val="360"/>
              </a:spcBef>
              <a:spcAft>
                <a:spcPts val="0"/>
              </a:spcAft>
              <a:buClr>
                <a:schemeClr val="dk1"/>
              </a:buClr>
              <a:buSzPct val="100000"/>
              <a:buNone/>
              <a:defRPr sz="750" b="0" i="0" u="none" strike="noStrike" cap="none" baseline="0">
                <a:solidFill>
                  <a:schemeClr val="dk1"/>
                </a:solidFill>
                <a:latin typeface="Arial"/>
                <a:ea typeface="Arial"/>
                <a:cs typeface="Arial"/>
                <a:sym typeface="Arial"/>
                <a:rtl val="0"/>
              </a:defRPr>
            </a:lvl9pPr>
          </a:lstStyle>
          <a:p>
            <a:pPr marL="0" marR="0" lvl="0" indent="0" algn="l" defTabSz="914400" rtl="0" eaLnBrk="1" fontAlgn="auto" latinLnBrk="0" hangingPunct="1">
              <a:lnSpc>
                <a:spcPct val="100000"/>
              </a:lnSpc>
              <a:spcBef>
                <a:spcPts val="600"/>
              </a:spcBef>
              <a:spcAft>
                <a:spcPts val="0"/>
              </a:spcAft>
              <a:buClr>
                <a:srgbClr val="000000"/>
              </a:buClr>
              <a:buSzPct val="100000"/>
              <a:buFontTx/>
              <a:buNone/>
              <a:tabLst/>
              <a:defRPr/>
            </a:pPr>
            <a:r>
              <a:rPr kumimoji="0" lang="en-US" sz="24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a:cs typeface="Arial"/>
                <a:sym typeface="Arial"/>
                <a:rtl val="0"/>
              </a:rPr>
              <a:t>ChesapeakeStat.com	       Vetter.Doreen@epa.gov</a:t>
            </a:r>
            <a:endParaRPr kumimoji="0" lang="en-US" sz="2400" b="0" i="0" u="none" strike="noStrike" kern="0" cap="none" spc="0" normalizeH="0" baseline="0" noProof="0" dirty="0" smtClean="0">
              <a:ln>
                <a:noFill/>
              </a:ln>
              <a:solidFill>
                <a:srgbClr val="FFFFFF"/>
              </a:solidFill>
              <a:effectLst/>
              <a:uLnTx/>
              <a:uFillTx/>
              <a:latin typeface="Arial"/>
              <a:cs typeface="Arial"/>
              <a:sym typeface="Arial"/>
              <a:rtl val="0"/>
            </a:endParaRPr>
          </a:p>
        </p:txBody>
      </p:sp>
    </p:spTree>
    <p:extLst>
      <p:ext uri="{BB962C8B-B14F-4D97-AF65-F5344CB8AC3E}">
        <p14:creationId xmlns:p14="http://schemas.microsoft.com/office/powerpoint/2010/main" val="3204782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a:xfrm>
            <a:off x="839788" y="4545874"/>
            <a:ext cx="10514012" cy="1323114"/>
          </a:xfrm>
        </p:spPr>
        <p:txBody>
          <a:bodyPr>
            <a:noAutofit/>
          </a:bodyPr>
          <a:lstStyle/>
          <a:p>
            <a:pPr algn="ctr"/>
            <a:r>
              <a:rPr lang="en-US" sz="3600" dirty="0" smtClean="0"/>
              <a:t>Our progress toward the Watershed Agreement is measured by accurate, up-to-date and accessible information on environmental health, habitat restoration and funding.</a:t>
            </a:r>
            <a:r>
              <a:rPr lang="en-US" sz="4400" dirty="0" smtClean="0"/>
              <a:t> </a:t>
            </a:r>
            <a:endParaRPr lang="en-US" sz="4400" dirty="0"/>
          </a:p>
        </p:txBody>
      </p:sp>
      <p:graphicFrame>
        <p:nvGraphicFramePr>
          <p:cNvPr id="2" name="Object 1"/>
          <p:cNvGraphicFramePr>
            <a:graphicFrameLocks noChangeAspect="1"/>
          </p:cNvGraphicFramePr>
          <p:nvPr>
            <p:extLst/>
          </p:nvPr>
        </p:nvGraphicFramePr>
        <p:xfrm>
          <a:off x="3746500" y="314643"/>
          <a:ext cx="4517934" cy="3992877"/>
        </p:xfrm>
        <a:graphic>
          <a:graphicData uri="http://schemas.openxmlformats.org/presentationml/2006/ole">
            <mc:AlternateContent xmlns:mc="http://schemas.openxmlformats.org/markup-compatibility/2006">
              <mc:Choice xmlns:v="urn:schemas-microsoft-com:vml" Requires="v">
                <p:oleObj spid="_x0000_s1031" name="Image" r:id="rId4" imgW="4698360" imgH="4152240" progId="Photoshop.Image.15">
                  <p:embed/>
                </p:oleObj>
              </mc:Choice>
              <mc:Fallback>
                <p:oleObj name="Image" r:id="rId4" imgW="4698360" imgH="4152240" progId="Photoshop.Image.15">
                  <p:embed/>
                  <p:pic>
                    <p:nvPicPr>
                      <p:cNvPr id="0" name=""/>
                      <p:cNvPicPr/>
                      <p:nvPr/>
                    </p:nvPicPr>
                    <p:blipFill>
                      <a:blip r:embed="rId5"/>
                      <a:stretch>
                        <a:fillRect/>
                      </a:stretch>
                    </p:blipFill>
                    <p:spPr>
                      <a:xfrm>
                        <a:off x="3746500" y="314643"/>
                        <a:ext cx="4517934" cy="3992877"/>
                      </a:xfrm>
                      <a:prstGeom prst="rect">
                        <a:avLst/>
                      </a:prstGeom>
                    </p:spPr>
                  </p:pic>
                </p:oleObj>
              </mc:Fallback>
            </mc:AlternateContent>
          </a:graphicData>
        </a:graphic>
      </p:graphicFrame>
    </p:spTree>
    <p:extLst>
      <p:ext uri="{BB962C8B-B14F-4D97-AF65-F5344CB8AC3E}">
        <p14:creationId xmlns:p14="http://schemas.microsoft.com/office/powerpoint/2010/main" val="16613763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22514" y="461416"/>
            <a:ext cx="11447064" cy="5509200"/>
          </a:xfrm>
          <a:prstGeom prst="rect">
            <a:avLst/>
          </a:prstGeom>
          <a:noFill/>
        </p:spPr>
        <p:txBody>
          <a:bodyPr wrap="square" rtlCol="0">
            <a:spAutoFit/>
          </a:bodyPr>
          <a:lstStyle/>
          <a:p>
            <a:r>
              <a:rPr lang="en-US" sz="4400" b="1" dirty="0" smtClean="0">
                <a:solidFill>
                  <a:prstClr val="white"/>
                </a:solidFill>
              </a:rPr>
              <a:t>Specifically tracking progress toward… </a:t>
            </a:r>
            <a:endParaRPr lang="en-US" sz="4400" b="1" dirty="0">
              <a:solidFill>
                <a:prstClr val="white"/>
              </a:solidFill>
            </a:endParaRPr>
          </a:p>
          <a:p>
            <a:endParaRPr lang="en-US" sz="4400" dirty="0">
              <a:solidFill>
                <a:prstClr val="white"/>
              </a:solidFill>
            </a:endParaRPr>
          </a:p>
          <a:p>
            <a:pPr marL="1028700" lvl="1" indent="-571500">
              <a:buFont typeface="Arial" panose="020B0604020202020204" pitchFamily="34" charset="0"/>
              <a:buChar char="•"/>
            </a:pPr>
            <a:r>
              <a:rPr lang="en-US" sz="4400" dirty="0">
                <a:solidFill>
                  <a:prstClr val="white"/>
                </a:solidFill>
              </a:rPr>
              <a:t>g</a:t>
            </a:r>
            <a:r>
              <a:rPr lang="en-US" sz="4400" dirty="0" smtClean="0">
                <a:solidFill>
                  <a:prstClr val="white"/>
                </a:solidFill>
              </a:rPr>
              <a:t>oals</a:t>
            </a:r>
          </a:p>
          <a:p>
            <a:pPr marL="1028700" lvl="1" indent="-571500">
              <a:buFont typeface="Arial" panose="020B0604020202020204" pitchFamily="34" charset="0"/>
              <a:buChar char="•"/>
            </a:pPr>
            <a:r>
              <a:rPr lang="en-US" sz="4400" dirty="0">
                <a:solidFill>
                  <a:prstClr val="white"/>
                </a:solidFill>
              </a:rPr>
              <a:t>o</a:t>
            </a:r>
            <a:r>
              <a:rPr lang="en-US" sz="4400" dirty="0" smtClean="0">
                <a:solidFill>
                  <a:prstClr val="white"/>
                </a:solidFill>
              </a:rPr>
              <a:t>utcomes</a:t>
            </a:r>
          </a:p>
          <a:p>
            <a:pPr marL="1028700" lvl="1" indent="-571500">
              <a:buFont typeface="Arial" panose="020B0604020202020204" pitchFamily="34" charset="0"/>
              <a:buChar char="•"/>
            </a:pPr>
            <a:r>
              <a:rPr lang="en-US" sz="4400" dirty="0">
                <a:solidFill>
                  <a:prstClr val="white"/>
                </a:solidFill>
              </a:rPr>
              <a:t>m</a:t>
            </a:r>
            <a:r>
              <a:rPr lang="en-US" sz="4400" dirty="0" smtClean="0">
                <a:solidFill>
                  <a:prstClr val="white"/>
                </a:solidFill>
              </a:rPr>
              <a:t>anagement strategies, and</a:t>
            </a:r>
          </a:p>
          <a:p>
            <a:pPr marL="1028700" lvl="1" indent="-571500">
              <a:buFont typeface="Arial" panose="020B0604020202020204" pitchFamily="34" charset="0"/>
              <a:buChar char="•"/>
            </a:pPr>
            <a:r>
              <a:rPr lang="en-US" sz="4400" dirty="0">
                <a:solidFill>
                  <a:prstClr val="white"/>
                </a:solidFill>
              </a:rPr>
              <a:t>f</a:t>
            </a:r>
            <a:r>
              <a:rPr lang="en-US" sz="4400" dirty="0" smtClean="0">
                <a:solidFill>
                  <a:prstClr val="white"/>
                </a:solidFill>
              </a:rPr>
              <a:t>unding </a:t>
            </a:r>
          </a:p>
          <a:p>
            <a:pPr lvl="8"/>
            <a:endParaRPr lang="en-US" sz="4400" dirty="0" smtClean="0">
              <a:solidFill>
                <a:prstClr val="white"/>
              </a:solidFill>
            </a:endParaRPr>
          </a:p>
          <a:p>
            <a:pPr lvl="8"/>
            <a:r>
              <a:rPr lang="en-US" sz="4400" b="1" dirty="0" smtClean="0">
                <a:solidFill>
                  <a:prstClr val="white"/>
                </a:solidFill>
              </a:rPr>
              <a:t>…of </a:t>
            </a:r>
            <a:r>
              <a:rPr lang="en-US" sz="4400" b="1" dirty="0">
                <a:solidFill>
                  <a:prstClr val="white"/>
                </a:solidFill>
              </a:rPr>
              <a:t>the Watershed Agreement</a:t>
            </a:r>
          </a:p>
        </p:txBody>
      </p:sp>
    </p:spTree>
    <p:extLst>
      <p:ext uri="{BB962C8B-B14F-4D97-AF65-F5344CB8AC3E}">
        <p14:creationId xmlns:p14="http://schemas.microsoft.com/office/powerpoint/2010/main" val="21829825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2924431" y="1088382"/>
            <a:ext cx="5601731" cy="4134078"/>
          </a:xfrm>
          <a:prstGeom prst="rect">
            <a:avLst/>
          </a:prstGeom>
        </p:spPr>
      </p:pic>
      <p:pic>
        <p:nvPicPr>
          <p:cNvPr id="10" name="Picture 9"/>
          <p:cNvPicPr>
            <a:picLocks noChangeAspect="1"/>
          </p:cNvPicPr>
          <p:nvPr/>
        </p:nvPicPr>
        <p:blipFill>
          <a:blip r:embed="rId3"/>
          <a:stretch>
            <a:fillRect/>
          </a:stretch>
        </p:blipFill>
        <p:spPr>
          <a:xfrm>
            <a:off x="6884579" y="1707596"/>
            <a:ext cx="1641583" cy="1447825"/>
          </a:xfrm>
          <a:prstGeom prst="rect">
            <a:avLst/>
          </a:prstGeom>
        </p:spPr>
      </p:pic>
      <p:sp>
        <p:nvSpPr>
          <p:cNvPr id="12" name="TextBox 11"/>
          <p:cNvSpPr txBox="1"/>
          <p:nvPr/>
        </p:nvSpPr>
        <p:spPr>
          <a:xfrm>
            <a:off x="774357" y="5782962"/>
            <a:ext cx="10997513" cy="769441"/>
          </a:xfrm>
          <a:prstGeom prst="rect">
            <a:avLst/>
          </a:prstGeom>
          <a:noFill/>
        </p:spPr>
        <p:txBody>
          <a:bodyPr wrap="square" rtlCol="0">
            <a:spAutoFit/>
          </a:bodyPr>
          <a:lstStyle/>
          <a:p>
            <a:pPr lvl="0"/>
            <a:r>
              <a:rPr lang="en-US" sz="4400" b="1" dirty="0" smtClean="0">
                <a:solidFill>
                  <a:prstClr val="white"/>
                </a:solidFill>
              </a:rPr>
              <a:t>Oversight Groups: Public, Internal, Federal</a:t>
            </a:r>
            <a:endParaRPr lang="en-US" sz="4400" b="1" dirty="0">
              <a:solidFill>
                <a:prstClr val="white"/>
              </a:solidFill>
            </a:endParaRPr>
          </a:p>
        </p:txBody>
      </p:sp>
    </p:spTree>
    <p:extLst>
      <p:ext uri="{BB962C8B-B14F-4D97-AF65-F5344CB8AC3E}">
        <p14:creationId xmlns:p14="http://schemas.microsoft.com/office/powerpoint/2010/main" val="1266074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22514" y="461416"/>
            <a:ext cx="11155680" cy="4154984"/>
          </a:xfrm>
          <a:prstGeom prst="rect">
            <a:avLst/>
          </a:prstGeom>
          <a:noFill/>
        </p:spPr>
        <p:txBody>
          <a:bodyPr wrap="square" rtlCol="0">
            <a:spAutoFit/>
          </a:bodyPr>
          <a:lstStyle/>
          <a:p>
            <a:r>
              <a:rPr lang="en-US" sz="4400" b="1" dirty="0">
                <a:solidFill>
                  <a:prstClr val="white"/>
                </a:solidFill>
              </a:rPr>
              <a:t>Users need… </a:t>
            </a:r>
          </a:p>
          <a:p>
            <a:endParaRPr lang="en-US" sz="4400" dirty="0">
              <a:solidFill>
                <a:prstClr val="white"/>
              </a:solidFill>
            </a:endParaRPr>
          </a:p>
          <a:p>
            <a:pPr marL="1028700" lvl="1" indent="-571500">
              <a:buFont typeface="Arial" panose="020B0604020202020204" pitchFamily="34" charset="0"/>
              <a:buChar char="•"/>
            </a:pPr>
            <a:r>
              <a:rPr lang="en-US" sz="4400" dirty="0">
                <a:solidFill>
                  <a:prstClr val="white"/>
                </a:solidFill>
              </a:rPr>
              <a:t>A high-level understanding of Bay health</a:t>
            </a:r>
          </a:p>
          <a:p>
            <a:pPr marL="1028700" lvl="1" indent="-571500">
              <a:buFont typeface="Arial" panose="020B0604020202020204" pitchFamily="34" charset="0"/>
              <a:buChar char="•"/>
            </a:pPr>
            <a:r>
              <a:rPr lang="en-US" sz="4400" dirty="0">
                <a:solidFill>
                  <a:prstClr val="white"/>
                </a:solidFill>
              </a:rPr>
              <a:t>A deeper understanding of how we are doing in our work to reach the goals of the Watershed Agreement</a:t>
            </a:r>
          </a:p>
        </p:txBody>
      </p:sp>
    </p:spTree>
    <p:extLst>
      <p:ext uri="{BB962C8B-B14F-4D97-AF65-F5344CB8AC3E}">
        <p14:creationId xmlns:p14="http://schemas.microsoft.com/office/powerpoint/2010/main" val="11868728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22514" y="461416"/>
            <a:ext cx="11155680" cy="3477875"/>
          </a:xfrm>
          <a:prstGeom prst="rect">
            <a:avLst/>
          </a:prstGeom>
          <a:noFill/>
        </p:spPr>
        <p:txBody>
          <a:bodyPr wrap="square" rtlCol="0">
            <a:spAutoFit/>
          </a:bodyPr>
          <a:lstStyle/>
          <a:p>
            <a:r>
              <a:rPr lang="en-US" sz="4400" b="1" dirty="0">
                <a:solidFill>
                  <a:prstClr val="white"/>
                </a:solidFill>
              </a:rPr>
              <a:t>Users need… </a:t>
            </a:r>
          </a:p>
          <a:p>
            <a:endParaRPr lang="en-US" sz="4400" dirty="0">
              <a:solidFill>
                <a:prstClr val="white"/>
              </a:solidFill>
            </a:endParaRPr>
          </a:p>
          <a:p>
            <a:pPr marL="1028700" lvl="1" indent="-571500">
              <a:buFont typeface="Arial" panose="020B0604020202020204" pitchFamily="34" charset="0"/>
              <a:buChar char="•"/>
            </a:pPr>
            <a:r>
              <a:rPr lang="en-US" sz="4400" dirty="0">
                <a:solidFill>
                  <a:prstClr val="white"/>
                </a:solidFill>
              </a:rPr>
              <a:t>The who, what, when, where and why</a:t>
            </a:r>
          </a:p>
          <a:p>
            <a:pPr marL="1028700" lvl="1" indent="-571500">
              <a:buFont typeface="Arial" panose="020B0604020202020204" pitchFamily="34" charset="0"/>
              <a:buChar char="•"/>
            </a:pPr>
            <a:r>
              <a:rPr lang="en-US" sz="4400" dirty="0">
                <a:solidFill>
                  <a:prstClr val="white"/>
                </a:solidFill>
              </a:rPr>
              <a:t>The connections between areas of our work</a:t>
            </a:r>
          </a:p>
        </p:txBody>
      </p:sp>
    </p:spTree>
    <p:extLst>
      <p:ext uri="{BB962C8B-B14F-4D97-AF65-F5344CB8AC3E}">
        <p14:creationId xmlns:p14="http://schemas.microsoft.com/office/powerpoint/2010/main" val="19682066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22514" y="461416"/>
            <a:ext cx="11155680" cy="4154984"/>
          </a:xfrm>
          <a:prstGeom prst="rect">
            <a:avLst/>
          </a:prstGeom>
          <a:noFill/>
        </p:spPr>
        <p:txBody>
          <a:bodyPr wrap="square" rtlCol="0">
            <a:spAutoFit/>
          </a:bodyPr>
          <a:lstStyle/>
          <a:p>
            <a:r>
              <a:rPr lang="en-US" sz="4400" b="1" dirty="0">
                <a:solidFill>
                  <a:prstClr val="white"/>
                </a:solidFill>
              </a:rPr>
              <a:t>Users need… </a:t>
            </a:r>
          </a:p>
          <a:p>
            <a:endParaRPr lang="en-US" sz="4400" dirty="0">
              <a:solidFill>
                <a:prstClr val="white"/>
              </a:solidFill>
            </a:endParaRPr>
          </a:p>
          <a:p>
            <a:pPr marL="1028700" lvl="1" indent="-571500">
              <a:buFont typeface="Arial" panose="020B0604020202020204" pitchFamily="34" charset="0"/>
              <a:buChar char="•"/>
            </a:pPr>
            <a:r>
              <a:rPr lang="en-US" sz="4400" dirty="0">
                <a:solidFill>
                  <a:prstClr val="white"/>
                </a:solidFill>
              </a:rPr>
              <a:t>Clear, concise and shareable content</a:t>
            </a:r>
          </a:p>
          <a:p>
            <a:pPr marL="1028700" lvl="1" indent="-571500">
              <a:buFont typeface="Arial" panose="020B0604020202020204" pitchFamily="34" charset="0"/>
              <a:buChar char="•"/>
            </a:pPr>
            <a:r>
              <a:rPr lang="en-US" sz="4400" dirty="0">
                <a:solidFill>
                  <a:prstClr val="white"/>
                </a:solidFill>
              </a:rPr>
              <a:t>Statistical and spatial representations of progress, bolstered with data that tell a story</a:t>
            </a:r>
          </a:p>
        </p:txBody>
      </p:sp>
    </p:spTree>
    <p:extLst>
      <p:ext uri="{BB962C8B-B14F-4D97-AF65-F5344CB8AC3E}">
        <p14:creationId xmlns:p14="http://schemas.microsoft.com/office/powerpoint/2010/main" val="30346340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22514" y="461416"/>
            <a:ext cx="11155680" cy="4154984"/>
          </a:xfrm>
          <a:prstGeom prst="rect">
            <a:avLst/>
          </a:prstGeom>
          <a:noFill/>
        </p:spPr>
        <p:txBody>
          <a:bodyPr wrap="square" rtlCol="0">
            <a:spAutoFit/>
          </a:bodyPr>
          <a:lstStyle/>
          <a:p>
            <a:r>
              <a:rPr lang="en-US" sz="4400" b="1" dirty="0" smtClean="0">
                <a:solidFill>
                  <a:prstClr val="white"/>
                </a:solidFill>
              </a:rPr>
              <a:t>Additionally… </a:t>
            </a:r>
            <a:endParaRPr lang="en-US" sz="4400" b="1" dirty="0">
              <a:solidFill>
                <a:prstClr val="white"/>
              </a:solidFill>
            </a:endParaRPr>
          </a:p>
          <a:p>
            <a:endParaRPr lang="en-US" sz="4400" dirty="0">
              <a:solidFill>
                <a:prstClr val="white"/>
              </a:solidFill>
            </a:endParaRPr>
          </a:p>
          <a:p>
            <a:pPr marL="1028700" lvl="1" indent="-571500">
              <a:buFont typeface="Arial" panose="020B0604020202020204" pitchFamily="34" charset="0"/>
              <a:buChar char="•"/>
            </a:pPr>
            <a:r>
              <a:rPr lang="en-US" sz="4400" dirty="0" smtClean="0">
                <a:solidFill>
                  <a:prstClr val="white"/>
                </a:solidFill>
              </a:rPr>
              <a:t>Funding: high-level data spent on federal and state projects</a:t>
            </a:r>
            <a:endParaRPr lang="en-US" sz="4400" dirty="0">
              <a:solidFill>
                <a:prstClr val="white"/>
              </a:solidFill>
            </a:endParaRPr>
          </a:p>
          <a:p>
            <a:pPr marL="1028700" lvl="1" indent="-571500">
              <a:buFont typeface="Arial" panose="020B0604020202020204" pitchFamily="34" charset="0"/>
              <a:buChar char="•"/>
            </a:pPr>
            <a:r>
              <a:rPr lang="en-US" sz="4400" dirty="0" smtClean="0">
                <a:solidFill>
                  <a:prstClr val="white"/>
                </a:solidFill>
              </a:rPr>
              <a:t>Show, don’t tell</a:t>
            </a:r>
          </a:p>
          <a:p>
            <a:pPr marL="1028700" lvl="1" indent="-571500">
              <a:buFont typeface="Arial" panose="020B0604020202020204" pitchFamily="34" charset="0"/>
              <a:buChar char="•"/>
            </a:pPr>
            <a:r>
              <a:rPr lang="en-US" sz="4400" dirty="0" smtClean="0">
                <a:solidFill>
                  <a:prstClr val="white"/>
                </a:solidFill>
              </a:rPr>
              <a:t>Keep it simple focusing on the big picture.</a:t>
            </a:r>
            <a:endParaRPr lang="en-US" sz="4400" dirty="0">
              <a:solidFill>
                <a:prstClr val="white"/>
              </a:solidFill>
            </a:endParaRPr>
          </a:p>
        </p:txBody>
      </p:sp>
    </p:spTree>
    <p:extLst>
      <p:ext uri="{BB962C8B-B14F-4D97-AF65-F5344CB8AC3E}">
        <p14:creationId xmlns:p14="http://schemas.microsoft.com/office/powerpoint/2010/main" val="5687032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22514" y="461416"/>
            <a:ext cx="11155680" cy="4154984"/>
          </a:xfrm>
          <a:prstGeom prst="rect">
            <a:avLst/>
          </a:prstGeom>
          <a:noFill/>
        </p:spPr>
        <p:txBody>
          <a:bodyPr wrap="square" rtlCol="0">
            <a:spAutoFit/>
          </a:bodyPr>
          <a:lstStyle/>
          <a:p>
            <a:r>
              <a:rPr lang="en-US" sz="4400" b="1" dirty="0" smtClean="0">
                <a:solidFill>
                  <a:prstClr val="white"/>
                </a:solidFill>
              </a:rPr>
              <a:t>Additionally… </a:t>
            </a:r>
            <a:endParaRPr lang="en-US" sz="4400" b="1" dirty="0">
              <a:solidFill>
                <a:prstClr val="white"/>
              </a:solidFill>
            </a:endParaRPr>
          </a:p>
          <a:p>
            <a:endParaRPr lang="en-US" sz="4400" dirty="0">
              <a:solidFill>
                <a:prstClr val="white"/>
              </a:solidFill>
            </a:endParaRPr>
          </a:p>
          <a:p>
            <a:pPr marL="1028700" lvl="1" indent="-571500">
              <a:buFont typeface="Arial" panose="020B0604020202020204" pitchFamily="34" charset="0"/>
              <a:buChar char="•"/>
            </a:pPr>
            <a:r>
              <a:rPr lang="en-US" sz="4400" dirty="0" smtClean="0">
                <a:solidFill>
                  <a:prstClr val="white"/>
                </a:solidFill>
              </a:rPr>
              <a:t>Funding: high-level data spent on federal and state projects</a:t>
            </a:r>
            <a:endParaRPr lang="en-US" sz="4400" dirty="0">
              <a:solidFill>
                <a:prstClr val="white"/>
              </a:solidFill>
            </a:endParaRPr>
          </a:p>
          <a:p>
            <a:pPr marL="1028700" lvl="1" indent="-571500">
              <a:buFont typeface="Arial" panose="020B0604020202020204" pitchFamily="34" charset="0"/>
              <a:buChar char="•"/>
            </a:pPr>
            <a:r>
              <a:rPr lang="en-US" sz="4400" dirty="0" smtClean="0">
                <a:solidFill>
                  <a:prstClr val="white"/>
                </a:solidFill>
              </a:rPr>
              <a:t>Show, don’t tell</a:t>
            </a:r>
          </a:p>
          <a:p>
            <a:pPr marL="1028700" lvl="1" indent="-571500">
              <a:buFont typeface="Arial" panose="020B0604020202020204" pitchFamily="34" charset="0"/>
              <a:buChar char="•"/>
            </a:pPr>
            <a:r>
              <a:rPr lang="en-US" sz="4400" dirty="0" smtClean="0">
                <a:solidFill>
                  <a:prstClr val="white"/>
                </a:solidFill>
              </a:rPr>
              <a:t>Keep it simple focusing on the big picture.</a:t>
            </a:r>
            <a:endParaRPr lang="en-US" sz="4400" dirty="0">
              <a:solidFill>
                <a:prstClr val="white"/>
              </a:solidFill>
            </a:endParaRPr>
          </a:p>
        </p:txBody>
      </p:sp>
    </p:spTree>
    <p:extLst>
      <p:ext uri="{BB962C8B-B14F-4D97-AF65-F5344CB8AC3E}">
        <p14:creationId xmlns:p14="http://schemas.microsoft.com/office/powerpoint/2010/main" val="94536009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1_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TotalTime>
  <Words>724</Words>
  <Application>Microsoft Office PowerPoint</Application>
  <PresentationFormat>Widescreen</PresentationFormat>
  <Paragraphs>67</Paragraphs>
  <Slides>11</Slides>
  <Notes>9</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11</vt:i4>
      </vt:variant>
    </vt:vector>
  </HeadingPairs>
  <TitlesOfParts>
    <vt:vector size="17" baseType="lpstr">
      <vt:lpstr>Arial</vt:lpstr>
      <vt:lpstr>Calibri</vt:lpstr>
      <vt:lpstr>Corbel</vt:lpstr>
      <vt:lpstr>Depth</vt:lpstr>
      <vt:lpstr>1_Depth</vt:lpstr>
      <vt:lpstr>Image</vt:lpstr>
      <vt:lpstr>ChesapeakeProgress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Steps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ChesapeakeProgress</dc:title>
  <dc:creator>Vetter, Doreen</dc:creator>
  <cp:lastModifiedBy>Watterson, Samantha</cp:lastModifiedBy>
  <cp:revision>6</cp:revision>
  <dcterms:created xsi:type="dcterms:W3CDTF">2015-06-02T15:34:20Z</dcterms:created>
  <dcterms:modified xsi:type="dcterms:W3CDTF">2015-06-03T14:45:05Z</dcterms:modified>
</cp:coreProperties>
</file>