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57" r:id="rId6"/>
    <p:sldId id="263" r:id="rId7"/>
    <p:sldId id="265" r:id="rId8"/>
    <p:sldId id="258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4C47-C62C-4DF2-97E6-2B2D65B8783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9ADA-D21B-43BF-B9E5-E08784E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51D09-749D-41DA-BF1B-BDA66F5C6F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613F2F9-A91F-491B-82FB-9BE993B72435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1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0DEF-755B-4F3B-82CF-F467F674D83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B765-D2FE-4EAD-9021-41F924D8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7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Assessing Citizen Stewardship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7" descr="WSA8x5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562600" cy="27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370" y="537002"/>
            <a:ext cx="6888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Engage your community in REAL pollution reducing BEHAVIOR CHANGE!  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1" y="1676400"/>
            <a:ext cx="6502908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1"/>
            <a:ext cx="14751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72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Challenges and Needs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Its difficult to get people to report on things they are not required to report 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Privacy concerns.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Need guidance on behavior change metrics.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Balance of ROBUST and PRACTICAL – We need  a system that is simple enough so you can get a wide range of people reporting, and robust enough to be a real measure of success.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Make it easy for people – multiple ways  to report.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What do Master Watershed Stewards do? </a:t>
            </a:r>
            <a:br>
              <a:rPr lang="en-US" sz="320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 Assess Their Community</a:t>
            </a:r>
            <a:endParaRPr lang="en-US" sz="3200" dirty="0" smtClean="0">
              <a:solidFill>
                <a:srgbClr val="FFFF00"/>
              </a:solidFill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B26049-0E00-454C-B944-387724B4AECF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pic>
        <p:nvPicPr>
          <p:cNvPr id="10244" name="Picture 2" descr="DSCN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ictures 00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8317" r="7172"/>
          <a:stretch/>
        </p:blipFill>
        <p:spPr>
          <a:xfrm>
            <a:off x="142363" y="1656772"/>
            <a:ext cx="5720419" cy="40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4900FB-B519-49E7-9430-2AEC5783287B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15900"/>
            <a:ext cx="8229600" cy="13843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What do Master Watershed Stewards do?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Educate and Engage their Community</a:t>
            </a: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11268" name="Content Placeholder 3" descr="0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28800"/>
            <a:ext cx="4776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Content Placeholder 3" descr="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471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04800" y="5780088"/>
            <a:ext cx="8534400" cy="1077912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Over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97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presentations and outreach events were held, reaching over 9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,000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people </a:t>
            </a:r>
          </a:p>
        </p:txBody>
      </p:sp>
    </p:spTree>
    <p:extLst>
      <p:ext uri="{BB962C8B-B14F-4D97-AF65-F5344CB8AC3E}">
        <p14:creationId xmlns:p14="http://schemas.microsoft.com/office/powerpoint/2010/main" val="13224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2CD6FE-72F2-490F-BF3D-31EE565ED18B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229600" cy="13843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What do Master Watershed Stewards do?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Bell MT" pitchFamily="18" charset="0"/>
                <a:cs typeface="Times New Roman" pitchFamily="18" charset="0"/>
              </a:rPr>
              <a:t>Coordinate Action</a:t>
            </a: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12292" name="Picture 1" descr="Poop1-10_pr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7575"/>
            <a:ext cx="1981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:\ALL-USERS\GENERAL\Watershed Stewards Academy\Photos\2010 April Class Restoration\New Folder\DSCN01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2362200"/>
            <a:ext cx="2438400" cy="18288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294" name="Picture 3" descr="S:\ALL-USERS\GENERAL\Watershed Stewards Academy\Photos\2010 June Simon Property Crofton\P1000322a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4195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207803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27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pictures 0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1524000"/>
            <a:ext cx="3505200" cy="46196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Reduce Pollutants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1524000"/>
            <a:ext cx="3505200" cy="46196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RainScape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6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2384BD-C792-4259-91A0-2270E80C4B34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953000" y="4572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00"/>
                </a:solidFill>
                <a:latin typeface="+mn-lt"/>
              </a:rPr>
              <a:t>Master Watershed Steward Distribution </a:t>
            </a:r>
          </a:p>
        </p:txBody>
      </p:sp>
      <p:sp>
        <p:nvSpPr>
          <p:cNvPr id="26628" name="Isosceles Triangle 6"/>
          <p:cNvSpPr>
            <a:spLocks noChangeArrowheads="1"/>
          </p:cNvSpPr>
          <p:nvPr/>
        </p:nvSpPr>
        <p:spPr bwMode="auto">
          <a:xfrm>
            <a:off x="4876800" y="1828800"/>
            <a:ext cx="685800" cy="762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onstantia" pitchFamily="18" charset="0"/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4876800" y="3276600"/>
            <a:ext cx="762000" cy="762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onstantia" pitchFamily="18" charset="0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791200" y="2052638"/>
            <a:ext cx="304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+mn-lt"/>
              </a:rPr>
              <a:t>Certified 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Stewards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13o Certified Stewards  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5943600" y="3516313"/>
            <a:ext cx="304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+mn-lt"/>
              </a:rPr>
              <a:t>Steward 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Candidates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45 Steward Candidates 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419600" cy="61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Evaluation Criteria Driven by Funders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39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 2013, Stewards: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Installed over 400,000 sf of </a:t>
            </a:r>
            <a:r>
              <a:rPr lang="en-US" sz="2400" dirty="0" err="1" smtClean="0">
                <a:solidFill>
                  <a:srgbClr val="FFFF00"/>
                </a:solidFill>
              </a:rPr>
              <a:t>RainScaping</a:t>
            </a:r>
            <a:r>
              <a:rPr lang="en-US" sz="2400" dirty="0" smtClean="0">
                <a:solidFill>
                  <a:srgbClr val="FFFF00"/>
                </a:solidFill>
              </a:rPr>
              <a:t> Restoration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Planted over 5,000 native plants and trees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Installed 87 rain barrels</a:t>
            </a: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Gave 3,500 hours to coordinate restoration action and educate their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Stewards reached almost 10,000 people with community relevant outreach and education.  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do we Track Steward Work ?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t="22009" r="14209" b="15815"/>
          <a:stretch/>
        </p:blipFill>
        <p:spPr bwMode="auto">
          <a:xfrm>
            <a:off x="1752600" y="1295400"/>
            <a:ext cx="6002216" cy="51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3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Berlin Sans FB" pitchFamily="34" charset="0"/>
              </a:rPr>
              <a:t>Because Gravley has a Master Watershed Steward…</a:t>
            </a:r>
          </a:p>
        </p:txBody>
      </p:sp>
      <p:pic>
        <p:nvPicPr>
          <p:cNvPr id="25603" name="Picture 2" descr="MWS Imp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76400"/>
            <a:ext cx="49530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5334000" y="1703388"/>
            <a:ext cx="3505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/>
              <a:t>· </a:t>
            </a:r>
            <a:r>
              <a:rPr lang="en-US" dirty="0">
                <a:solidFill>
                  <a:srgbClr val="FFFF00"/>
                </a:solidFill>
              </a:rPr>
              <a:t>23 % of the homes have installed rain barrels.  </a:t>
            </a:r>
          </a:p>
          <a:p>
            <a:pPr eaLnBrk="1" hangingPunct="1"/>
            <a:endParaRPr lang="en-US" sz="800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· 19 % have “shrunk their lawn”. </a:t>
            </a:r>
          </a:p>
          <a:p>
            <a:pPr eaLnBrk="1" hangingPunct="1"/>
            <a:endParaRPr lang="en-US" sz="800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· </a:t>
            </a:r>
            <a:r>
              <a:rPr lang="en-US" dirty="0" err="1" smtClean="0">
                <a:solidFill>
                  <a:srgbClr val="FFFF00"/>
                </a:solidFill>
              </a:rPr>
              <a:t>Gravley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home to 4 rain gardens.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· The community has planted over 100 trees, including a 1/3 acre reforestation area and over 50 backyard buffer trees. 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· A Forestry Stewardship plan is being created for the entire community.   </a:t>
            </a:r>
          </a:p>
          <a:p>
            <a:pPr eaLnBrk="1" hangingPunct="1"/>
            <a:endParaRPr lang="en-US" sz="800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· 3 projects are planned for later this year. 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Other Interesting Data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 2013, Stewards: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Steward and Community Volunteer Hours 	$191,468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 Kind Services 				$54,733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Community Matching CASH			$66,947</a:t>
            </a:r>
          </a:p>
          <a:p>
            <a:r>
              <a:rPr lang="en-US" sz="2400" u="sng" dirty="0" smtClean="0">
                <a:solidFill>
                  <a:srgbClr val="FFFF00"/>
                </a:solidFill>
              </a:rPr>
              <a:t>Steward Solicited Grants			$148,445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Total Value of Community Match 		$461,593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234</Words>
  <Application>Microsoft Office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What do Master Watershed Stewards do?   Assess Their Community</vt:lpstr>
      <vt:lpstr>PowerPoint Presentation</vt:lpstr>
      <vt:lpstr>PowerPoint Presentation</vt:lpstr>
      <vt:lpstr>PowerPoint Presentation</vt:lpstr>
      <vt:lpstr>Evaluation Criteria Driven by Funders </vt:lpstr>
      <vt:lpstr>How do we Track Steward Work ?  </vt:lpstr>
      <vt:lpstr>Because Gravley has a Master Watershed Steward…</vt:lpstr>
      <vt:lpstr>Other Interesting Data 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Etgen, Suzanne K</dc:creator>
  <cp:lastModifiedBy>Etgen, Suzanne K</cp:lastModifiedBy>
  <cp:revision>5</cp:revision>
  <dcterms:created xsi:type="dcterms:W3CDTF">2014-11-17T19:40:39Z</dcterms:created>
  <dcterms:modified xsi:type="dcterms:W3CDTF">2014-11-18T02:20:26Z</dcterms:modified>
</cp:coreProperties>
</file>