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7" r:id="rId3"/>
    <p:sldId id="265" r:id="rId4"/>
    <p:sldId id="319" r:id="rId5"/>
    <p:sldId id="289" r:id="rId6"/>
    <p:sldId id="272" r:id="rId7"/>
    <p:sldId id="321" r:id="rId8"/>
    <p:sldId id="298" r:id="rId9"/>
    <p:sldId id="299" r:id="rId10"/>
    <p:sldId id="300" r:id="rId11"/>
    <p:sldId id="307" r:id="rId12"/>
    <p:sldId id="301" r:id="rId13"/>
    <p:sldId id="308" r:id="rId14"/>
    <p:sldId id="302" r:id="rId15"/>
    <p:sldId id="309" r:id="rId16"/>
    <p:sldId id="303" r:id="rId17"/>
    <p:sldId id="310" r:id="rId18"/>
    <p:sldId id="304" r:id="rId19"/>
    <p:sldId id="320" r:id="rId20"/>
    <p:sldId id="305" r:id="rId21"/>
    <p:sldId id="311" r:id="rId22"/>
    <p:sldId id="306" r:id="rId23"/>
    <p:sldId id="312" r:id="rId24"/>
    <p:sldId id="32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787"/>
    <a:srgbClr val="8DC358"/>
    <a:srgbClr val="276F92"/>
    <a:srgbClr val="2D85B6"/>
    <a:srgbClr val="48B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85591"/>
  </p:normalViewPr>
  <p:slideViewPr>
    <p:cSldViewPr snapToGrid="0" snapToObjects="1">
      <p:cViewPr>
        <p:scale>
          <a:sx n="99" d="100"/>
          <a:sy n="99" d="100"/>
        </p:scale>
        <p:origin x="-7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5433-B170-F446-A969-B4526AFA6D2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33F0-452B-AB4D-8813-481588552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9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7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9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4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4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/>
              <a:t>ChesapeakeProgress</a:t>
            </a:r>
            <a:r>
              <a:rPr lang="en-US" sz="1200" dirty="0" smtClean="0"/>
              <a:t> is designed to help oversight groups track our progress toward the </a:t>
            </a:r>
            <a:r>
              <a:rPr lang="en-US" sz="1200" i="1" dirty="0" smtClean="0"/>
              <a:t>Chesapeake Bay Watershed Agreement</a:t>
            </a:r>
            <a:r>
              <a:rPr lang="en-US" sz="1200" dirty="0" smtClean="0"/>
              <a:t>, understand what impacts our work and determine how this work is funded.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6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6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33F0-452B-AB4D-8813-4815885521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Citizen Stewardship Index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ChesapeakeProgress</a:t>
            </a:r>
            <a:r>
              <a:rPr lang="en-US" dirty="0" smtClean="0">
                <a:latin typeface="+mj-lt"/>
              </a:rPr>
              <a:t> Charts</a:t>
            </a:r>
          </a:p>
          <a:p>
            <a:r>
              <a:rPr lang="en-US" dirty="0" smtClean="0">
                <a:latin typeface="+mj-lt"/>
              </a:rPr>
              <a:t>October 18, 2017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3-6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series </a:t>
            </a:r>
            <a:r>
              <a:rPr lang="en-US" sz="2800" dirty="0"/>
              <a:t>of bar </a:t>
            </a:r>
            <a:r>
              <a:rPr lang="en-US" sz="2800" dirty="0" smtClean="0"/>
              <a:t>charts that depict the most </a:t>
            </a:r>
            <a:r>
              <a:rPr lang="en-US" sz="2800" dirty="0"/>
              <a:t>adopted actions; </a:t>
            </a:r>
            <a:r>
              <a:rPr lang="en-US" sz="2800" dirty="0" smtClean="0"/>
              <a:t>least </a:t>
            </a:r>
            <a:r>
              <a:rPr lang="en-US" sz="2800" dirty="0"/>
              <a:t>adopted actions; </a:t>
            </a:r>
            <a:r>
              <a:rPr lang="en-US" sz="2800" dirty="0" smtClean="0"/>
              <a:t>most </a:t>
            </a:r>
            <a:r>
              <a:rPr lang="en-US" sz="2800" dirty="0"/>
              <a:t>likely to be adopted actions; and </a:t>
            </a:r>
            <a:r>
              <a:rPr lang="en-US" sz="2800" dirty="0" smtClean="0"/>
              <a:t>least </a:t>
            </a:r>
            <a:r>
              <a:rPr lang="en-US" sz="2800" dirty="0"/>
              <a:t>likely to be adopted </a:t>
            </a:r>
            <a:r>
              <a:rPr lang="en-US" sz="2800" dirty="0" smtClean="0"/>
              <a:t>actions.</a:t>
            </a:r>
          </a:p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400" i="1" dirty="0" smtClean="0"/>
              <a:t>We don’t have this data, but we do have a mock-up of the bars that will appear in the “most adopted” and “least adopted” action charts.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5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2859" y="974636"/>
            <a:ext cx="10226282" cy="4908729"/>
            <a:chOff x="983100" y="1322605"/>
            <a:chExt cx="10226282" cy="4908729"/>
          </a:xfrm>
        </p:grpSpPr>
        <p:sp>
          <p:nvSpPr>
            <p:cNvPr id="3" name="Rectangle 2"/>
            <p:cNvSpPr/>
            <p:nvPr/>
          </p:nvSpPr>
          <p:spPr>
            <a:xfrm>
              <a:off x="1729861" y="1882839"/>
              <a:ext cx="2709332" cy="2133599"/>
            </a:xfrm>
            <a:prstGeom prst="rect">
              <a:avLst/>
            </a:prstGeom>
            <a:solidFill>
              <a:srgbClr val="48BC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26194" y="5014072"/>
              <a:ext cx="2116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Percentage </a:t>
              </a:r>
              <a:r>
                <a:rPr lang="en-US" dirty="0"/>
                <a:t>of residents who have taken </a:t>
              </a:r>
              <a:r>
                <a:rPr lang="en-US" dirty="0" smtClean="0"/>
                <a:t>an action.</a:t>
              </a:r>
              <a:endParaRPr lang="en-US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5400000">
              <a:off x="-442445" y="2748150"/>
              <a:ext cx="325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A Stewardship </a:t>
              </a:r>
              <a:r>
                <a:rPr lang="en-US" sz="2000" dirty="0" smtClean="0"/>
                <a:t>Action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0927" y="1881407"/>
              <a:ext cx="1735665" cy="2133599"/>
            </a:xfrm>
            <a:prstGeom prst="rect">
              <a:avLst/>
            </a:prstGeom>
            <a:solidFill>
              <a:srgbClr val="527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39193" y="1881407"/>
              <a:ext cx="2861733" cy="2133599"/>
            </a:xfrm>
            <a:prstGeom prst="rect">
              <a:avLst/>
            </a:prstGeom>
            <a:solidFill>
              <a:srgbClr val="2D85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084527" y="4033371"/>
              <a:ext cx="0" cy="997634"/>
            </a:xfrm>
            <a:prstGeom prst="line">
              <a:avLst/>
            </a:prstGeom>
            <a:ln w="38100">
              <a:solidFill>
                <a:srgbClr val="8DC3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769394" y="5031005"/>
              <a:ext cx="2116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Percentage </a:t>
              </a:r>
              <a:r>
                <a:rPr lang="en-US" dirty="0"/>
                <a:t>of residents who are likely to take </a:t>
              </a:r>
              <a:r>
                <a:rPr lang="en-US" dirty="0" smtClean="0"/>
                <a:t>an action.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827727" y="4031939"/>
              <a:ext cx="0" cy="923329"/>
            </a:xfrm>
            <a:prstGeom prst="line">
              <a:avLst/>
            </a:prstGeom>
            <a:ln w="38100">
              <a:solidFill>
                <a:srgbClr val="8DC3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38460" y="5014072"/>
              <a:ext cx="2116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Percentage of residents who could adopt an </a:t>
              </a:r>
              <a:r>
                <a:rPr lang="en-US" dirty="0" smtClean="0"/>
                <a:t>action.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096793" y="4017480"/>
              <a:ext cx="0" cy="923329"/>
            </a:xfrm>
            <a:prstGeom prst="line">
              <a:avLst/>
            </a:prstGeom>
            <a:ln w="38100">
              <a:solidFill>
                <a:srgbClr val="8DC3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036592" y="1881406"/>
              <a:ext cx="2031999" cy="21335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92716" y="5014072"/>
              <a:ext cx="2116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Percentage of residents who are unable to adopt </a:t>
              </a:r>
              <a:r>
                <a:rPr lang="en-US" dirty="0" smtClean="0"/>
                <a:t>an </a:t>
              </a:r>
              <a:r>
                <a:rPr lang="en-US" dirty="0"/>
                <a:t>action.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0151049" y="4015006"/>
              <a:ext cx="0" cy="923329"/>
            </a:xfrm>
            <a:prstGeom prst="line">
              <a:avLst/>
            </a:prstGeom>
            <a:ln w="38100">
              <a:solidFill>
                <a:srgbClr val="8DC3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6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donut chart that depicts the percentage of residents who reported volunteering their time for a charitable organization and those who reported volunteering their time for an environmental organization.</a:t>
            </a:r>
          </a:p>
          <a:p>
            <a:pPr marL="0" lvl="0" indent="0" algn="ctr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sz="2000" i="1" dirty="0" smtClean="0"/>
              <a:t>Needed clarification from Data Provider: Are the environmental volunteers a subset of or separate from the general volunteers?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0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" y="590550"/>
            <a:ext cx="12156338" cy="5676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2499" y="2967335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Mock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7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donut chart that depicts the percentage of residents who reported getting personally involved in an important issue and those who reported getting personally involved for an environmental issue.</a:t>
            </a:r>
          </a:p>
          <a:p>
            <a:pPr marL="0" lvl="0" indent="0" algn="ctr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sz="2000" i="1" dirty="0" smtClean="0"/>
              <a:t>Needed clarification from Data Provider: Are the environmentally engaged a subset of or separate from the generally engaged?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03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0" y="514350"/>
            <a:ext cx="12200860" cy="5829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2499" y="2967335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Mock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2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donut chart that depicts the percentage of residents who reported being able to think of at least one group in their community working to clean up and protect local waters.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9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94"/>
            <a:ext cx="12192000" cy="6121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6182" y="2967335"/>
            <a:ext cx="335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8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10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bar chart that depicts the three components of the Factors Influencing indicator.</a:t>
            </a:r>
          </a:p>
          <a:p>
            <a:pPr marL="0" lvl="0" indent="0" algn="ctr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sz="2000" i="1" dirty="0"/>
              <a:t>Needed clarification from Data Provider: Are each of these scores on a one-to-100 scale</a:t>
            </a:r>
            <a:r>
              <a:rPr lang="en-US" sz="2000" i="1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81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04"/>
            <a:ext cx="12192000" cy="6437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6182" y="2967335"/>
            <a:ext cx="335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0163" y="1369880"/>
            <a:ext cx="6275387" cy="4116653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88883" y="2294863"/>
            <a:ext cx="3513784" cy="2531137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ChesapeakeProgress</a:t>
            </a:r>
            <a:r>
              <a:rPr lang="en-US" sz="2200" dirty="0" smtClean="0"/>
              <a:t> is designed to help oversight groups track our progress toward the </a:t>
            </a:r>
            <a:r>
              <a:rPr lang="en-US" sz="2200" i="1" dirty="0" smtClean="0"/>
              <a:t>Chesapeake Bay Watershed Agreement</a:t>
            </a:r>
            <a:r>
              <a:rPr lang="en-US" sz="2200" dirty="0" smtClean="0"/>
              <a:t>, understand what impacts our work and determine how this work is funded.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19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11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bar chart that depicts responses to the following statements that measure Individual Engagement: </a:t>
            </a:r>
          </a:p>
          <a:p>
            <a:pPr marL="0" lvl="0" indent="0" algn="ctr">
              <a:buNone/>
            </a:pPr>
            <a:r>
              <a:rPr lang="en-US" dirty="0" smtClean="0"/>
              <a:t>My actions contribute to water pollution where I live.</a:t>
            </a:r>
            <a:endParaRPr lang="en-US" dirty="0"/>
          </a:p>
          <a:p>
            <a:pPr marL="0" lvl="0" indent="0" algn="ctr">
              <a:buNone/>
            </a:pPr>
            <a:r>
              <a:rPr lang="en-US" dirty="0" smtClean="0"/>
              <a:t>Polluted water affects me personally.</a:t>
            </a:r>
          </a:p>
          <a:p>
            <a:pPr marL="0" lvl="0" indent="0" algn="ctr">
              <a:buNone/>
            </a:pPr>
            <a:r>
              <a:rPr lang="en-US" dirty="0" smtClean="0"/>
              <a:t>I want to do more to help make local creeks, rivers and lakes healthier.</a:t>
            </a:r>
          </a:p>
          <a:p>
            <a:pPr marL="0" lvl="0" indent="0" algn="ctr">
              <a:buNone/>
            </a:pPr>
            <a:r>
              <a:rPr lang="en-US" dirty="0" smtClean="0"/>
              <a:t>I know some things I can do to help reduce water pollution where I live.</a:t>
            </a:r>
          </a:p>
          <a:p>
            <a:pPr marL="0" lvl="0" indent="0" algn="ctr">
              <a:buNone/>
            </a:pPr>
            <a:r>
              <a:rPr lang="en-US" dirty="0" smtClean="0"/>
              <a:t>The water near where I live is healthy and safe for boating, fishing or swimming.</a:t>
            </a:r>
          </a:p>
        </p:txBody>
      </p:sp>
    </p:spTree>
    <p:extLst>
      <p:ext uri="{BB962C8B-B14F-4D97-AF65-F5344CB8AC3E}">
        <p14:creationId xmlns:p14="http://schemas.microsoft.com/office/powerpoint/2010/main" val="6524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06"/>
            <a:ext cx="12192000" cy="6117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6182" y="2967335"/>
            <a:ext cx="335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850" y="6519446"/>
            <a:ext cx="671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6"/>
                </a:solidFill>
              </a:rPr>
              <a:t>Note: Web Content Strategist will discuss X-axis issue with Web Team.</a:t>
            </a:r>
            <a:endParaRPr lang="en-US" sz="1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12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bar chart that depicts the roll-up Index score for each jurisdiction.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67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07"/>
            <a:ext cx="12192000" cy="6643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2499" y="2967335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Mock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311957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6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835937"/>
          </a:xfrm>
        </p:spPr>
        <p:txBody>
          <a:bodyPr>
            <a:noAutofit/>
          </a:bodyPr>
          <a:lstStyle/>
          <a:p>
            <a:r>
              <a:rPr lang="en-US" sz="2600" dirty="0" smtClean="0"/>
              <a:t>Our Goal: 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To </a:t>
            </a:r>
            <a:r>
              <a:rPr lang="en-US" sz="2600" b="1" dirty="0" smtClean="0"/>
              <a:t>visually depict progress </a:t>
            </a:r>
            <a:r>
              <a:rPr lang="en-US" sz="2600" dirty="0" smtClean="0"/>
              <a:t>toward increasing the number and diversity of trained and mobilized citizen volunteers who have the knowledge and skills needed to enhance the health of their local watersheds.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338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835937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Citizen Stewardship Team believes the following </a:t>
            </a:r>
            <a:r>
              <a:rPr lang="en-US" sz="2600" b="1" dirty="0" smtClean="0"/>
              <a:t>12 charts </a:t>
            </a:r>
            <a:r>
              <a:rPr lang="en-US" sz="2600" dirty="0" smtClean="0"/>
              <a:t>will accomplish this goal.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27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1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donut chart that depicts the 2017 </a:t>
            </a:r>
            <a:r>
              <a:rPr lang="en-US" sz="2800" dirty="0"/>
              <a:t>Citizen Stewardship Index score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8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" y="372534"/>
            <a:ext cx="12157661" cy="6112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6182" y="2967335"/>
            <a:ext cx="335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4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43"/>
            <a:ext cx="12192000" cy="62455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02200" y="2463800"/>
            <a:ext cx="2730500" cy="800100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0" y="2432903"/>
            <a:ext cx="29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6"/>
                </a:solidFill>
              </a:rPr>
              <a:t>All charts are interactive and allow users to hover over a segment to display the value.</a:t>
            </a:r>
            <a:endParaRPr lang="en-US" sz="1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2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/>
              <a:t>A bar chart that depicts the three components of the Citizen </a:t>
            </a:r>
            <a:r>
              <a:rPr lang="en-US" sz="2800" dirty="0"/>
              <a:t>Stewardship Index score</a:t>
            </a:r>
            <a:r>
              <a:rPr lang="en-US" sz="2800" dirty="0" smtClean="0"/>
              <a:t>.</a:t>
            </a:r>
          </a:p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000" i="1" dirty="0" smtClean="0"/>
              <a:t>Needed clarification from Data Provider: Are each of these scores on a one-to-100 scale</a:t>
            </a:r>
            <a:r>
              <a:rPr lang="en-US" sz="2000" i="1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54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" y="465667"/>
            <a:ext cx="12195423" cy="5926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6182" y="2967335"/>
            <a:ext cx="335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 Data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4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3699D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569</Words>
  <Application>Microsoft Office PowerPoint</Application>
  <PresentationFormat>Custom</PresentationFormat>
  <Paragraphs>78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Atlas</vt:lpstr>
      <vt:lpstr>Citizen Stewardship Index</vt:lpstr>
      <vt:lpstr>ChesapeakeProgress is designed to help oversight groups track our progress toward the Chesapeake Bay Watershed Agreement, understand what impacts our work and determine how this work is funded.</vt:lpstr>
      <vt:lpstr>Our Goal:   To visually depict progress toward increasing the number and diversity of trained and mobilized citizen volunteers who have the knowledge and skills needed to enhance the health of their local watersheds. </vt:lpstr>
      <vt:lpstr>The Citizen Stewardship Team believes the following 12 charts will accomplish this goal.</vt:lpstr>
      <vt:lpstr>1</vt:lpstr>
      <vt:lpstr>PowerPoint Presentation</vt:lpstr>
      <vt:lpstr>PowerPoint Presentation</vt:lpstr>
      <vt:lpstr>2</vt:lpstr>
      <vt:lpstr>PowerPoint Presentation</vt:lpstr>
      <vt:lpstr>3-6</vt:lpstr>
      <vt:lpstr>PowerPoint Presentation</vt:lpstr>
      <vt:lpstr>7</vt:lpstr>
      <vt:lpstr>PowerPoint Presentation</vt:lpstr>
      <vt:lpstr>8</vt:lpstr>
      <vt:lpstr>PowerPoint Presentation</vt:lpstr>
      <vt:lpstr>9</vt:lpstr>
      <vt:lpstr>PowerPoint Presentation</vt:lpstr>
      <vt:lpstr>10</vt:lpstr>
      <vt:lpstr>PowerPoint Presentation</vt:lpstr>
      <vt:lpstr>11</vt:lpstr>
      <vt:lpstr>PowerPoint Presentation</vt:lpstr>
      <vt:lpstr>12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Stewardship Index</dc:title>
  <dc:creator>Catherine Krikstan</dc:creator>
  <cp:lastModifiedBy>Pizzala, Andrew Michael</cp:lastModifiedBy>
  <cp:revision>61</cp:revision>
  <dcterms:created xsi:type="dcterms:W3CDTF">2017-08-24T13:43:39Z</dcterms:created>
  <dcterms:modified xsi:type="dcterms:W3CDTF">2017-11-15T17:14:32Z</dcterms:modified>
</cp:coreProperties>
</file>