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5" r:id="rId3"/>
    <p:sldMasterId id="2147483698" r:id="rId4"/>
    <p:sldMasterId id="2147483705" r:id="rId5"/>
  </p:sldMasterIdLst>
  <p:notesMasterIdLst>
    <p:notesMasterId r:id="rId29"/>
  </p:notesMasterIdLst>
  <p:sldIdLst>
    <p:sldId id="256" r:id="rId6"/>
    <p:sldId id="257" r:id="rId7"/>
    <p:sldId id="258" r:id="rId8"/>
    <p:sldId id="260" r:id="rId9"/>
    <p:sldId id="263" r:id="rId10"/>
    <p:sldId id="277" r:id="rId11"/>
    <p:sldId id="265" r:id="rId12"/>
    <p:sldId id="261" r:id="rId13"/>
    <p:sldId id="268" r:id="rId14"/>
    <p:sldId id="269" r:id="rId15"/>
    <p:sldId id="278" r:id="rId16"/>
    <p:sldId id="264" r:id="rId17"/>
    <p:sldId id="987" r:id="rId18"/>
    <p:sldId id="1174" r:id="rId19"/>
    <p:sldId id="985" r:id="rId20"/>
    <p:sldId id="381" r:id="rId21"/>
    <p:sldId id="385" r:id="rId22"/>
    <p:sldId id="486" r:id="rId23"/>
    <p:sldId id="981" r:id="rId24"/>
    <p:sldId id="980" r:id="rId25"/>
    <p:sldId id="983" r:id="rId26"/>
    <p:sldId id="1173" r:id="rId27"/>
    <p:sldId id="259"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p:scale>
          <a:sx n="105" d="100"/>
          <a:sy n="105" d="100"/>
        </p:scale>
        <p:origin x="528"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08F098-ED38-453D-BBBF-5622340DF316}" type="doc">
      <dgm:prSet loTypeId="urn:microsoft.com/office/officeart/2016/7/layout/ChevronBlockProcess" loCatId="process" qsTypeId="urn:microsoft.com/office/officeart/2005/8/quickstyle/simple4" qsCatId="simple" csTypeId="urn:microsoft.com/office/officeart/2005/8/colors/colorful1" csCatId="colorful" phldr="1"/>
      <dgm:spPr/>
      <dgm:t>
        <a:bodyPr/>
        <a:lstStyle/>
        <a:p>
          <a:endParaRPr lang="en-US"/>
        </a:p>
      </dgm:t>
    </dgm:pt>
    <dgm:pt modelId="{64D9DDA1-2051-4C8F-8D6F-265970E64CC2}">
      <dgm:prSet phldrT="[Text]" custT="1"/>
      <dgm:spPr/>
      <dgm:t>
        <a:bodyPr/>
        <a:lstStyle/>
        <a:p>
          <a:r>
            <a:rPr lang="en-US" sz="2400" dirty="0"/>
            <a:t>2018</a:t>
          </a:r>
        </a:p>
      </dgm:t>
    </dgm:pt>
    <dgm:pt modelId="{B85598F6-5489-4016-B999-656D8C6F1CEE}" type="parTrans" cxnId="{5642AD42-429F-44DE-BFD5-961D80F2698C}">
      <dgm:prSet/>
      <dgm:spPr/>
      <dgm:t>
        <a:bodyPr/>
        <a:lstStyle/>
        <a:p>
          <a:endParaRPr lang="en-US" sz="3200"/>
        </a:p>
      </dgm:t>
    </dgm:pt>
    <dgm:pt modelId="{B9D31FC7-395A-4606-A57F-4AC019B48814}" type="sibTrans" cxnId="{5642AD42-429F-44DE-BFD5-961D80F2698C}">
      <dgm:prSet/>
      <dgm:spPr/>
      <dgm:t>
        <a:bodyPr/>
        <a:lstStyle/>
        <a:p>
          <a:endParaRPr lang="en-US" sz="3200" dirty="0"/>
        </a:p>
      </dgm:t>
    </dgm:pt>
    <dgm:pt modelId="{50D11034-F5E2-46BE-AF9C-EDCFBF89023F}">
      <dgm:prSet phldrT="[Text]" custT="1"/>
      <dgm:spPr/>
      <dgm:t>
        <a:bodyPr/>
        <a:lstStyle/>
        <a:p>
          <a:r>
            <a:rPr lang="en-US" sz="1800"/>
            <a:t>Scientific Workshop from CBP’s Scientific and Technical Advisory Committee</a:t>
          </a:r>
          <a:endParaRPr lang="en-US" sz="1800" dirty="0"/>
        </a:p>
      </dgm:t>
    </dgm:pt>
    <dgm:pt modelId="{72FC599F-7B49-467B-BB1C-3847F36E6816}" type="parTrans" cxnId="{B804695F-E18B-47D9-BC15-E9E28C2F7EE1}">
      <dgm:prSet/>
      <dgm:spPr/>
      <dgm:t>
        <a:bodyPr/>
        <a:lstStyle/>
        <a:p>
          <a:endParaRPr lang="en-US" sz="3200"/>
        </a:p>
      </dgm:t>
    </dgm:pt>
    <dgm:pt modelId="{0A1D36A3-5B85-482C-B92F-2D12AD86CCB9}" type="sibTrans" cxnId="{B804695F-E18B-47D9-BC15-E9E28C2F7EE1}">
      <dgm:prSet/>
      <dgm:spPr/>
      <dgm:t>
        <a:bodyPr/>
        <a:lstStyle/>
        <a:p>
          <a:endParaRPr lang="en-US" sz="3200"/>
        </a:p>
      </dgm:t>
    </dgm:pt>
    <dgm:pt modelId="{C689F410-1164-4156-A057-30CF2A53BD94}">
      <dgm:prSet phldrT="[Text]" custT="1"/>
      <dgm:spPr/>
      <dgm:t>
        <a:bodyPr/>
        <a:lstStyle/>
        <a:p>
          <a:r>
            <a:rPr lang="en-US" sz="2400"/>
            <a:t>2019</a:t>
          </a:r>
        </a:p>
      </dgm:t>
    </dgm:pt>
    <dgm:pt modelId="{2A8A509E-6900-4902-AB8A-E10D07B73665}" type="parTrans" cxnId="{410EC5B5-2245-4651-A1D1-5271A4D118D5}">
      <dgm:prSet/>
      <dgm:spPr/>
      <dgm:t>
        <a:bodyPr/>
        <a:lstStyle/>
        <a:p>
          <a:endParaRPr lang="en-US" sz="3200"/>
        </a:p>
      </dgm:t>
    </dgm:pt>
    <dgm:pt modelId="{D4368013-E07C-41D2-92AC-8D7A6E0A833B}" type="sibTrans" cxnId="{410EC5B5-2245-4651-A1D1-5271A4D118D5}">
      <dgm:prSet/>
      <dgm:spPr/>
      <dgm:t>
        <a:bodyPr/>
        <a:lstStyle/>
        <a:p>
          <a:endParaRPr lang="en-US" sz="3200" dirty="0"/>
        </a:p>
      </dgm:t>
    </dgm:pt>
    <dgm:pt modelId="{E44A22AE-25E5-4F21-8A72-FADC058BD8CA}">
      <dgm:prSet phldrT="[Text]" custT="1"/>
      <dgm:spPr/>
      <dgm:t>
        <a:bodyPr/>
        <a:lstStyle/>
        <a:p>
          <a:r>
            <a:rPr lang="en-US" sz="1800" dirty="0"/>
            <a:t>CBP’s Modeling Workgroup oversees </a:t>
          </a:r>
          <a:r>
            <a:rPr lang="en-US" sz="1800" b="1" i="1" dirty="0"/>
            <a:t>changes to data and models </a:t>
          </a:r>
          <a:r>
            <a:rPr lang="en-US" sz="1800" dirty="0"/>
            <a:t>to improve estimates of climate effects </a:t>
          </a:r>
        </a:p>
      </dgm:t>
    </dgm:pt>
    <dgm:pt modelId="{806B287E-963D-4CFB-8A06-73C8FD32EC5F}" type="parTrans" cxnId="{CBE75A3C-259B-4E72-93AA-97515BA8B726}">
      <dgm:prSet/>
      <dgm:spPr/>
      <dgm:t>
        <a:bodyPr/>
        <a:lstStyle/>
        <a:p>
          <a:endParaRPr lang="en-US" sz="3200"/>
        </a:p>
      </dgm:t>
    </dgm:pt>
    <dgm:pt modelId="{02D87279-847B-4D1C-A7B0-75A467D551A1}" type="sibTrans" cxnId="{CBE75A3C-259B-4E72-93AA-97515BA8B726}">
      <dgm:prSet/>
      <dgm:spPr/>
      <dgm:t>
        <a:bodyPr/>
        <a:lstStyle/>
        <a:p>
          <a:endParaRPr lang="en-US" sz="3200"/>
        </a:p>
      </dgm:t>
    </dgm:pt>
    <dgm:pt modelId="{3D621B76-C1C4-4904-AA14-658FA5EFA830}">
      <dgm:prSet phldrT="[Text]" custT="1"/>
      <dgm:spPr/>
      <dgm:t>
        <a:bodyPr/>
        <a:lstStyle/>
        <a:p>
          <a:r>
            <a:rPr lang="en-US" sz="2400" dirty="0"/>
            <a:t>2020</a:t>
          </a:r>
        </a:p>
      </dgm:t>
    </dgm:pt>
    <dgm:pt modelId="{4A92AB5B-12C2-4C99-A1B4-9DC836A11A5D}" type="parTrans" cxnId="{BD20BF4B-CBF4-4F02-A460-22B78FC532E4}">
      <dgm:prSet/>
      <dgm:spPr/>
      <dgm:t>
        <a:bodyPr/>
        <a:lstStyle/>
        <a:p>
          <a:endParaRPr lang="en-US" sz="3200"/>
        </a:p>
      </dgm:t>
    </dgm:pt>
    <dgm:pt modelId="{5F41A224-5516-46A2-81C9-B61B74F6BE6B}" type="sibTrans" cxnId="{BD20BF4B-CBF4-4F02-A460-22B78FC532E4}">
      <dgm:prSet/>
      <dgm:spPr/>
      <dgm:t>
        <a:bodyPr/>
        <a:lstStyle/>
        <a:p>
          <a:endParaRPr lang="en-US" sz="3200" dirty="0"/>
        </a:p>
      </dgm:t>
    </dgm:pt>
    <dgm:pt modelId="{D43E67D5-3FFE-4A1D-8380-67AB01391F11}">
      <dgm:prSet phldrT="[Text]" custT="1"/>
      <dgm:spPr/>
      <dgm:t>
        <a:bodyPr/>
        <a:lstStyle/>
        <a:p>
          <a:r>
            <a:rPr lang="en-US" sz="1800" spc="-20" dirty="0">
              <a:latin typeface="Calibri" panose="020F0502020204030204" pitchFamily="34" charset="0"/>
            </a:rPr>
            <a:t>CBP’s policy workgroups decide how to </a:t>
          </a:r>
          <a:r>
            <a:rPr lang="en-US" sz="1800" b="1" i="1" spc="-20" dirty="0">
              <a:latin typeface="Calibri" panose="020F0502020204030204" pitchFamily="34" charset="0"/>
            </a:rPr>
            <a:t>allocate additional effort </a:t>
          </a:r>
          <a:r>
            <a:rPr lang="en-US" sz="1800" spc="-20" dirty="0">
              <a:latin typeface="Calibri" panose="020F0502020204030204" pitchFamily="34" charset="0"/>
            </a:rPr>
            <a:t>necessary to counteract the effects of climate change</a:t>
          </a:r>
          <a:endParaRPr lang="en-US" sz="1800" dirty="0"/>
        </a:p>
      </dgm:t>
    </dgm:pt>
    <dgm:pt modelId="{AB8CF744-56CC-437E-9A50-AF15300FAE10}" type="parTrans" cxnId="{53F42A80-F4E8-4242-A5A4-EB72643B2E73}">
      <dgm:prSet/>
      <dgm:spPr/>
      <dgm:t>
        <a:bodyPr/>
        <a:lstStyle/>
        <a:p>
          <a:endParaRPr lang="en-US" sz="3200"/>
        </a:p>
      </dgm:t>
    </dgm:pt>
    <dgm:pt modelId="{1866ED00-7116-405E-89DA-0B6B8728C25A}" type="sibTrans" cxnId="{53F42A80-F4E8-4242-A5A4-EB72643B2E73}">
      <dgm:prSet/>
      <dgm:spPr/>
      <dgm:t>
        <a:bodyPr/>
        <a:lstStyle/>
        <a:p>
          <a:endParaRPr lang="en-US" sz="3200"/>
        </a:p>
      </dgm:t>
    </dgm:pt>
    <dgm:pt modelId="{2522E5F3-2EA5-4F0B-A8E5-F6C07F206187}">
      <dgm:prSet phldrT="[Text]" custT="1"/>
      <dgm:spPr/>
      <dgm:t>
        <a:bodyPr/>
        <a:lstStyle/>
        <a:p>
          <a:r>
            <a:rPr lang="en-US" sz="2400" dirty="0"/>
            <a:t>2021</a:t>
          </a:r>
        </a:p>
      </dgm:t>
    </dgm:pt>
    <dgm:pt modelId="{CC72D7DE-29D5-4F1E-8938-39D569F9DC54}" type="parTrans" cxnId="{3264883E-002E-4D5B-9CDE-5902379C5038}">
      <dgm:prSet/>
      <dgm:spPr/>
      <dgm:t>
        <a:bodyPr/>
        <a:lstStyle/>
        <a:p>
          <a:endParaRPr lang="en-US" sz="3200"/>
        </a:p>
      </dgm:t>
    </dgm:pt>
    <dgm:pt modelId="{C7ACE71A-6D90-43DD-A785-2AF118A47C3B}" type="sibTrans" cxnId="{3264883E-002E-4D5B-9CDE-5902379C5038}">
      <dgm:prSet/>
      <dgm:spPr/>
      <dgm:t>
        <a:bodyPr/>
        <a:lstStyle/>
        <a:p>
          <a:endParaRPr lang="en-US" sz="3200"/>
        </a:p>
      </dgm:t>
    </dgm:pt>
    <dgm:pt modelId="{76EB508D-189E-43ED-83D1-43497E65ACE2}">
      <dgm:prSet custT="1"/>
      <dgm:spPr/>
      <dgm:t>
        <a:bodyPr/>
        <a:lstStyle/>
        <a:p>
          <a:r>
            <a:rPr lang="en-US" sz="1800" dirty="0"/>
            <a:t>Climate change considerations will be implemented into the 2022-2023 </a:t>
          </a:r>
          <a:r>
            <a:rPr lang="en-US" sz="1800" b="1" i="1" dirty="0"/>
            <a:t>WIP milestones</a:t>
          </a:r>
          <a:r>
            <a:rPr lang="en-US" sz="1800" dirty="0"/>
            <a:t>. </a:t>
          </a:r>
        </a:p>
      </dgm:t>
    </dgm:pt>
    <dgm:pt modelId="{F682CA0A-E9C1-47E4-806A-1B5240BEB4C3}" type="parTrans" cxnId="{79D05FD9-FD9C-4505-9A56-1622D1D9469E}">
      <dgm:prSet/>
      <dgm:spPr/>
      <dgm:t>
        <a:bodyPr/>
        <a:lstStyle/>
        <a:p>
          <a:endParaRPr lang="en-US" sz="3200"/>
        </a:p>
      </dgm:t>
    </dgm:pt>
    <dgm:pt modelId="{8D664EE7-73A2-4662-B672-5E0E906D5226}" type="sibTrans" cxnId="{79D05FD9-FD9C-4505-9A56-1622D1D9469E}">
      <dgm:prSet/>
      <dgm:spPr/>
      <dgm:t>
        <a:bodyPr/>
        <a:lstStyle/>
        <a:p>
          <a:endParaRPr lang="en-US" sz="3200"/>
        </a:p>
      </dgm:t>
    </dgm:pt>
    <dgm:pt modelId="{8A98C7D2-3FDA-4160-B11D-6F65B70B766A}">
      <dgm:prSet custT="1"/>
      <dgm:spPr/>
      <dgm:t>
        <a:bodyPr/>
        <a:lstStyle/>
        <a:p>
          <a:endParaRPr lang="en-US" sz="2000" dirty="0"/>
        </a:p>
      </dgm:t>
    </dgm:pt>
    <dgm:pt modelId="{EB097BE7-EB00-474D-9276-4ED5003BEF2F}" type="parTrans" cxnId="{FDBEC25D-C5B2-4572-A4F2-2D65B7BFB402}">
      <dgm:prSet/>
      <dgm:spPr/>
      <dgm:t>
        <a:bodyPr/>
        <a:lstStyle/>
        <a:p>
          <a:endParaRPr lang="en-US"/>
        </a:p>
      </dgm:t>
    </dgm:pt>
    <dgm:pt modelId="{C08E9256-BC66-4B99-AEC8-9AA3BAD41B4A}" type="sibTrans" cxnId="{FDBEC25D-C5B2-4572-A4F2-2D65B7BFB402}">
      <dgm:prSet/>
      <dgm:spPr/>
      <dgm:t>
        <a:bodyPr/>
        <a:lstStyle/>
        <a:p>
          <a:endParaRPr lang="en-US"/>
        </a:p>
      </dgm:t>
    </dgm:pt>
    <dgm:pt modelId="{C4019F10-6825-4187-A20A-33A86D19CC86}">
      <dgm:prSet custT="1"/>
      <dgm:spPr/>
      <dgm:t>
        <a:bodyPr/>
        <a:lstStyle/>
        <a:p>
          <a:r>
            <a:rPr lang="en-US" sz="2000" dirty="0"/>
            <a:t>Preliminary work</a:t>
          </a:r>
        </a:p>
      </dgm:t>
    </dgm:pt>
    <dgm:pt modelId="{EC37BA0D-BB0D-4AAB-AA6C-00CF67C26501}" type="parTrans" cxnId="{6B9C88AC-1F9F-47C6-9D48-A69342F6379C}">
      <dgm:prSet/>
      <dgm:spPr/>
      <dgm:t>
        <a:bodyPr/>
        <a:lstStyle/>
        <a:p>
          <a:endParaRPr lang="en-US"/>
        </a:p>
      </dgm:t>
    </dgm:pt>
    <dgm:pt modelId="{E504D5A9-20DA-4F68-8CE3-23A2AB28F85E}" type="sibTrans" cxnId="{6B9C88AC-1F9F-47C6-9D48-A69342F6379C}">
      <dgm:prSet/>
      <dgm:spPr/>
      <dgm:t>
        <a:bodyPr/>
        <a:lstStyle/>
        <a:p>
          <a:endParaRPr lang="en-US"/>
        </a:p>
      </dgm:t>
    </dgm:pt>
    <dgm:pt modelId="{2C615C6A-C338-4AC2-A678-48842AA6AD17}" type="pres">
      <dgm:prSet presAssocID="{2508F098-ED38-453D-BBBF-5622340DF316}" presName="Name0" presStyleCnt="0">
        <dgm:presLayoutVars>
          <dgm:dir/>
          <dgm:animLvl val="lvl"/>
          <dgm:resizeHandles val="exact"/>
        </dgm:presLayoutVars>
      </dgm:prSet>
      <dgm:spPr/>
    </dgm:pt>
    <dgm:pt modelId="{9DB0F5E1-1591-44B5-946E-3632B20EE784}" type="pres">
      <dgm:prSet presAssocID="{64D9DDA1-2051-4C8F-8D6F-265970E64CC2}" presName="composite" presStyleCnt="0"/>
      <dgm:spPr/>
    </dgm:pt>
    <dgm:pt modelId="{9A32DF27-9E8D-40F4-B7CC-BFC02172F888}" type="pres">
      <dgm:prSet presAssocID="{64D9DDA1-2051-4C8F-8D6F-265970E64CC2}" presName="parTx" presStyleLbl="alignNode1" presStyleIdx="0" presStyleCnt="4">
        <dgm:presLayoutVars>
          <dgm:chMax val="0"/>
          <dgm:chPref val="0"/>
        </dgm:presLayoutVars>
      </dgm:prSet>
      <dgm:spPr/>
    </dgm:pt>
    <dgm:pt modelId="{8422597A-6A61-4B8D-AD7D-E10E42E004CA}" type="pres">
      <dgm:prSet presAssocID="{64D9DDA1-2051-4C8F-8D6F-265970E64CC2}" presName="desTx" presStyleLbl="alignAccFollowNode1" presStyleIdx="0" presStyleCnt="4">
        <dgm:presLayoutVars/>
      </dgm:prSet>
      <dgm:spPr/>
    </dgm:pt>
    <dgm:pt modelId="{C2338721-49B3-489D-B2D9-3482D43D095E}" type="pres">
      <dgm:prSet presAssocID="{B9D31FC7-395A-4606-A57F-4AC019B48814}" presName="space" presStyleCnt="0"/>
      <dgm:spPr/>
    </dgm:pt>
    <dgm:pt modelId="{D2A8E0FC-F7A2-4DC3-ACE5-F8C6407F4161}" type="pres">
      <dgm:prSet presAssocID="{C689F410-1164-4156-A057-30CF2A53BD94}" presName="composite" presStyleCnt="0"/>
      <dgm:spPr/>
    </dgm:pt>
    <dgm:pt modelId="{32979ACF-1320-43B5-AB27-42A618FB7A55}" type="pres">
      <dgm:prSet presAssocID="{C689F410-1164-4156-A057-30CF2A53BD94}" presName="parTx" presStyleLbl="alignNode1" presStyleIdx="1" presStyleCnt="4">
        <dgm:presLayoutVars>
          <dgm:chMax val="0"/>
          <dgm:chPref val="0"/>
        </dgm:presLayoutVars>
      </dgm:prSet>
      <dgm:spPr/>
    </dgm:pt>
    <dgm:pt modelId="{0BB1CBCF-2475-4FBB-839E-33B37FBE9DC8}" type="pres">
      <dgm:prSet presAssocID="{C689F410-1164-4156-A057-30CF2A53BD94}" presName="desTx" presStyleLbl="alignAccFollowNode1" presStyleIdx="1" presStyleCnt="4">
        <dgm:presLayoutVars/>
      </dgm:prSet>
      <dgm:spPr/>
    </dgm:pt>
    <dgm:pt modelId="{431A14ED-4603-4798-8281-905DBCB0D73D}" type="pres">
      <dgm:prSet presAssocID="{D4368013-E07C-41D2-92AC-8D7A6E0A833B}" presName="space" presStyleCnt="0"/>
      <dgm:spPr/>
    </dgm:pt>
    <dgm:pt modelId="{6BCD3B25-5AEF-4011-9BE7-1DB8F5F116FE}" type="pres">
      <dgm:prSet presAssocID="{3D621B76-C1C4-4904-AA14-658FA5EFA830}" presName="composite" presStyleCnt="0"/>
      <dgm:spPr/>
    </dgm:pt>
    <dgm:pt modelId="{D09D9C07-A569-4618-9049-1D93DE2AB02B}" type="pres">
      <dgm:prSet presAssocID="{3D621B76-C1C4-4904-AA14-658FA5EFA830}" presName="parTx" presStyleLbl="alignNode1" presStyleIdx="2" presStyleCnt="4">
        <dgm:presLayoutVars>
          <dgm:chMax val="0"/>
          <dgm:chPref val="0"/>
        </dgm:presLayoutVars>
      </dgm:prSet>
      <dgm:spPr/>
    </dgm:pt>
    <dgm:pt modelId="{370EA17A-ABC7-4E97-8D6F-FF2C756EDAEF}" type="pres">
      <dgm:prSet presAssocID="{3D621B76-C1C4-4904-AA14-658FA5EFA830}" presName="desTx" presStyleLbl="alignAccFollowNode1" presStyleIdx="2" presStyleCnt="4">
        <dgm:presLayoutVars/>
      </dgm:prSet>
      <dgm:spPr/>
    </dgm:pt>
    <dgm:pt modelId="{8793D6FC-20FD-41BD-BE15-EF02A4719E34}" type="pres">
      <dgm:prSet presAssocID="{5F41A224-5516-46A2-81C9-B61B74F6BE6B}" presName="space" presStyleCnt="0"/>
      <dgm:spPr/>
    </dgm:pt>
    <dgm:pt modelId="{9BD5F7A1-4DF7-468C-B215-7AB486031693}" type="pres">
      <dgm:prSet presAssocID="{2522E5F3-2EA5-4F0B-A8E5-F6C07F206187}" presName="composite" presStyleCnt="0"/>
      <dgm:spPr/>
    </dgm:pt>
    <dgm:pt modelId="{F8BE127F-DE81-4B0A-B8CB-B9BFAC42B4B8}" type="pres">
      <dgm:prSet presAssocID="{2522E5F3-2EA5-4F0B-A8E5-F6C07F206187}" presName="parTx" presStyleLbl="alignNode1" presStyleIdx="3" presStyleCnt="4">
        <dgm:presLayoutVars>
          <dgm:chMax val="0"/>
          <dgm:chPref val="0"/>
        </dgm:presLayoutVars>
      </dgm:prSet>
      <dgm:spPr/>
    </dgm:pt>
    <dgm:pt modelId="{311EB8E2-D6C2-4364-BC25-E7CCAA9C1756}" type="pres">
      <dgm:prSet presAssocID="{2522E5F3-2EA5-4F0B-A8E5-F6C07F206187}" presName="desTx" presStyleLbl="alignAccFollowNode1" presStyleIdx="3" presStyleCnt="4">
        <dgm:presLayoutVars/>
      </dgm:prSet>
      <dgm:spPr/>
    </dgm:pt>
  </dgm:ptLst>
  <dgm:cxnLst>
    <dgm:cxn modelId="{9834880F-08AC-41A6-B37B-0F790F69610D}" type="presOf" srcId="{64D9DDA1-2051-4C8F-8D6F-265970E64CC2}" destId="{9A32DF27-9E8D-40F4-B7CC-BFC02172F888}" srcOrd="0" destOrd="0" presId="urn:microsoft.com/office/officeart/2016/7/layout/ChevronBlockProcess"/>
    <dgm:cxn modelId="{BCCAB02D-A861-4154-9246-9F4C8477E61A}" type="presOf" srcId="{2508F098-ED38-453D-BBBF-5622340DF316}" destId="{2C615C6A-C338-4AC2-A678-48842AA6AD17}" srcOrd="0" destOrd="0" presId="urn:microsoft.com/office/officeart/2016/7/layout/ChevronBlockProcess"/>
    <dgm:cxn modelId="{CBE75A3C-259B-4E72-93AA-97515BA8B726}" srcId="{C689F410-1164-4156-A057-30CF2A53BD94}" destId="{E44A22AE-25E5-4F21-8A72-FADC058BD8CA}" srcOrd="0" destOrd="0" parTransId="{806B287E-963D-4CFB-8A06-73C8FD32EC5F}" sibTransId="{02D87279-847B-4D1C-A7B0-75A467D551A1}"/>
    <dgm:cxn modelId="{3264883E-002E-4D5B-9CDE-5902379C5038}" srcId="{2508F098-ED38-453D-BBBF-5622340DF316}" destId="{2522E5F3-2EA5-4F0B-A8E5-F6C07F206187}" srcOrd="3" destOrd="0" parTransId="{CC72D7DE-29D5-4F1E-8938-39D569F9DC54}" sibTransId="{C7ACE71A-6D90-43DD-A785-2AF118A47C3B}"/>
    <dgm:cxn modelId="{FDBEC25D-C5B2-4572-A4F2-2D65B7BFB402}" srcId="{64D9DDA1-2051-4C8F-8D6F-265970E64CC2}" destId="{8A98C7D2-3FDA-4160-B11D-6F65B70B766A}" srcOrd="1" destOrd="0" parTransId="{EB097BE7-EB00-474D-9276-4ED5003BEF2F}" sibTransId="{C08E9256-BC66-4B99-AEC8-9AA3BAD41B4A}"/>
    <dgm:cxn modelId="{B804695F-E18B-47D9-BC15-E9E28C2F7EE1}" srcId="{64D9DDA1-2051-4C8F-8D6F-265970E64CC2}" destId="{50D11034-F5E2-46BE-AF9C-EDCFBF89023F}" srcOrd="0" destOrd="0" parTransId="{72FC599F-7B49-467B-BB1C-3847F36E6816}" sibTransId="{0A1D36A3-5B85-482C-B92F-2D12AD86CCB9}"/>
    <dgm:cxn modelId="{1B704E61-6541-4045-A7BC-F9C2FF91F1EB}" type="presOf" srcId="{D43E67D5-3FFE-4A1D-8380-67AB01391F11}" destId="{370EA17A-ABC7-4E97-8D6F-FF2C756EDAEF}" srcOrd="0" destOrd="0" presId="urn:microsoft.com/office/officeart/2016/7/layout/ChevronBlockProcess"/>
    <dgm:cxn modelId="{5642AD42-429F-44DE-BFD5-961D80F2698C}" srcId="{2508F098-ED38-453D-BBBF-5622340DF316}" destId="{64D9DDA1-2051-4C8F-8D6F-265970E64CC2}" srcOrd="0" destOrd="0" parTransId="{B85598F6-5489-4016-B999-656D8C6F1CEE}" sibTransId="{B9D31FC7-395A-4606-A57F-4AC019B48814}"/>
    <dgm:cxn modelId="{2BF22D65-E615-480C-B9C3-052C144FA1AB}" type="presOf" srcId="{C689F410-1164-4156-A057-30CF2A53BD94}" destId="{32979ACF-1320-43B5-AB27-42A618FB7A55}" srcOrd="0" destOrd="0" presId="urn:microsoft.com/office/officeart/2016/7/layout/ChevronBlockProcess"/>
    <dgm:cxn modelId="{BD20BF4B-CBF4-4F02-A460-22B78FC532E4}" srcId="{2508F098-ED38-453D-BBBF-5622340DF316}" destId="{3D621B76-C1C4-4904-AA14-658FA5EFA830}" srcOrd="2" destOrd="0" parTransId="{4A92AB5B-12C2-4C99-A1B4-9DC836A11A5D}" sibTransId="{5F41A224-5516-46A2-81C9-B61B74F6BE6B}"/>
    <dgm:cxn modelId="{C2623273-9E58-4120-AFAB-2BC68071723E}" type="presOf" srcId="{E44A22AE-25E5-4F21-8A72-FADC058BD8CA}" destId="{0BB1CBCF-2475-4FBB-839E-33B37FBE9DC8}" srcOrd="0" destOrd="0" presId="urn:microsoft.com/office/officeart/2016/7/layout/ChevronBlockProcess"/>
    <dgm:cxn modelId="{53F42A80-F4E8-4242-A5A4-EB72643B2E73}" srcId="{3D621B76-C1C4-4904-AA14-658FA5EFA830}" destId="{D43E67D5-3FFE-4A1D-8380-67AB01391F11}" srcOrd="0" destOrd="0" parTransId="{AB8CF744-56CC-437E-9A50-AF15300FAE10}" sibTransId="{1866ED00-7116-405E-89DA-0B6B8728C25A}"/>
    <dgm:cxn modelId="{94F69D94-4B30-48BE-B6D8-19FACDA72A71}" type="presOf" srcId="{3D621B76-C1C4-4904-AA14-658FA5EFA830}" destId="{D09D9C07-A569-4618-9049-1D93DE2AB02B}" srcOrd="0" destOrd="0" presId="urn:microsoft.com/office/officeart/2016/7/layout/ChevronBlockProcess"/>
    <dgm:cxn modelId="{6B9C88AC-1F9F-47C6-9D48-A69342F6379C}" srcId="{64D9DDA1-2051-4C8F-8D6F-265970E64CC2}" destId="{C4019F10-6825-4187-A20A-33A86D19CC86}" srcOrd="2" destOrd="0" parTransId="{EC37BA0D-BB0D-4AAB-AA6C-00CF67C26501}" sibTransId="{E504D5A9-20DA-4F68-8CE3-23A2AB28F85E}"/>
    <dgm:cxn modelId="{410EC5B5-2245-4651-A1D1-5271A4D118D5}" srcId="{2508F098-ED38-453D-BBBF-5622340DF316}" destId="{C689F410-1164-4156-A057-30CF2A53BD94}" srcOrd="1" destOrd="0" parTransId="{2A8A509E-6900-4902-AB8A-E10D07B73665}" sibTransId="{D4368013-E07C-41D2-92AC-8D7A6E0A833B}"/>
    <dgm:cxn modelId="{348E0AB9-E6C5-47D2-BAA8-FFE3FE40BAED}" type="presOf" srcId="{2522E5F3-2EA5-4F0B-A8E5-F6C07F206187}" destId="{F8BE127F-DE81-4B0A-B8CB-B9BFAC42B4B8}" srcOrd="0" destOrd="0" presId="urn:microsoft.com/office/officeart/2016/7/layout/ChevronBlockProcess"/>
    <dgm:cxn modelId="{1560D5C8-4602-45A6-A45A-E618F2B72F97}" type="presOf" srcId="{8A98C7D2-3FDA-4160-B11D-6F65B70B766A}" destId="{8422597A-6A61-4B8D-AD7D-E10E42E004CA}" srcOrd="0" destOrd="1" presId="urn:microsoft.com/office/officeart/2016/7/layout/ChevronBlockProcess"/>
    <dgm:cxn modelId="{79D05FD9-FD9C-4505-9A56-1622D1D9469E}" srcId="{2522E5F3-2EA5-4F0B-A8E5-F6C07F206187}" destId="{76EB508D-189E-43ED-83D1-43497E65ACE2}" srcOrd="0" destOrd="0" parTransId="{F682CA0A-E9C1-47E4-806A-1B5240BEB4C3}" sibTransId="{8D664EE7-73A2-4662-B672-5E0E906D5226}"/>
    <dgm:cxn modelId="{1228A2F4-BEF9-4D7F-B048-3267F8077596}" type="presOf" srcId="{50D11034-F5E2-46BE-AF9C-EDCFBF89023F}" destId="{8422597A-6A61-4B8D-AD7D-E10E42E004CA}" srcOrd="0" destOrd="0" presId="urn:microsoft.com/office/officeart/2016/7/layout/ChevronBlockProcess"/>
    <dgm:cxn modelId="{4E7641F8-1629-404C-B6EC-B77539AB05FB}" type="presOf" srcId="{C4019F10-6825-4187-A20A-33A86D19CC86}" destId="{8422597A-6A61-4B8D-AD7D-E10E42E004CA}" srcOrd="0" destOrd="2" presId="urn:microsoft.com/office/officeart/2016/7/layout/ChevronBlockProcess"/>
    <dgm:cxn modelId="{BAE9C4FE-A55E-4BD6-B82E-2C76FC005C77}" type="presOf" srcId="{76EB508D-189E-43ED-83D1-43497E65ACE2}" destId="{311EB8E2-D6C2-4364-BC25-E7CCAA9C1756}" srcOrd="0" destOrd="0" presId="urn:microsoft.com/office/officeart/2016/7/layout/ChevronBlockProcess"/>
    <dgm:cxn modelId="{0B1A0AB5-2F89-4C57-AD63-54243282BCB7}" type="presParOf" srcId="{2C615C6A-C338-4AC2-A678-48842AA6AD17}" destId="{9DB0F5E1-1591-44B5-946E-3632B20EE784}" srcOrd="0" destOrd="0" presId="urn:microsoft.com/office/officeart/2016/7/layout/ChevronBlockProcess"/>
    <dgm:cxn modelId="{4601EA46-7587-41D0-887B-FF2DBC475DB2}" type="presParOf" srcId="{9DB0F5E1-1591-44B5-946E-3632B20EE784}" destId="{9A32DF27-9E8D-40F4-B7CC-BFC02172F888}" srcOrd="0" destOrd="0" presId="urn:microsoft.com/office/officeart/2016/7/layout/ChevronBlockProcess"/>
    <dgm:cxn modelId="{0EC13CCF-1607-46F2-9EDC-07472CBD256E}" type="presParOf" srcId="{9DB0F5E1-1591-44B5-946E-3632B20EE784}" destId="{8422597A-6A61-4B8D-AD7D-E10E42E004CA}" srcOrd="1" destOrd="0" presId="urn:microsoft.com/office/officeart/2016/7/layout/ChevronBlockProcess"/>
    <dgm:cxn modelId="{D5FCA159-2517-4FA5-8419-9841F0552316}" type="presParOf" srcId="{2C615C6A-C338-4AC2-A678-48842AA6AD17}" destId="{C2338721-49B3-489D-B2D9-3482D43D095E}" srcOrd="1" destOrd="0" presId="urn:microsoft.com/office/officeart/2016/7/layout/ChevronBlockProcess"/>
    <dgm:cxn modelId="{0610DD84-6BD9-4352-A179-B4460A2AF812}" type="presParOf" srcId="{2C615C6A-C338-4AC2-A678-48842AA6AD17}" destId="{D2A8E0FC-F7A2-4DC3-ACE5-F8C6407F4161}" srcOrd="2" destOrd="0" presId="urn:microsoft.com/office/officeart/2016/7/layout/ChevronBlockProcess"/>
    <dgm:cxn modelId="{E08F196C-24D6-45F3-B9E3-C73034BF18CE}" type="presParOf" srcId="{D2A8E0FC-F7A2-4DC3-ACE5-F8C6407F4161}" destId="{32979ACF-1320-43B5-AB27-42A618FB7A55}" srcOrd="0" destOrd="0" presId="urn:microsoft.com/office/officeart/2016/7/layout/ChevronBlockProcess"/>
    <dgm:cxn modelId="{BD4D806B-54FA-42E2-B730-3EF4ADA4B573}" type="presParOf" srcId="{D2A8E0FC-F7A2-4DC3-ACE5-F8C6407F4161}" destId="{0BB1CBCF-2475-4FBB-839E-33B37FBE9DC8}" srcOrd="1" destOrd="0" presId="urn:microsoft.com/office/officeart/2016/7/layout/ChevronBlockProcess"/>
    <dgm:cxn modelId="{FC9C0701-37E4-4731-B026-DAD241CA0A57}" type="presParOf" srcId="{2C615C6A-C338-4AC2-A678-48842AA6AD17}" destId="{431A14ED-4603-4798-8281-905DBCB0D73D}" srcOrd="3" destOrd="0" presId="urn:microsoft.com/office/officeart/2016/7/layout/ChevronBlockProcess"/>
    <dgm:cxn modelId="{41EC9B1F-A8DD-4AFA-BD28-C737E64CE465}" type="presParOf" srcId="{2C615C6A-C338-4AC2-A678-48842AA6AD17}" destId="{6BCD3B25-5AEF-4011-9BE7-1DB8F5F116FE}" srcOrd="4" destOrd="0" presId="urn:microsoft.com/office/officeart/2016/7/layout/ChevronBlockProcess"/>
    <dgm:cxn modelId="{5E70E4E0-72E1-4A95-BAD4-3B9BA649B0AC}" type="presParOf" srcId="{6BCD3B25-5AEF-4011-9BE7-1DB8F5F116FE}" destId="{D09D9C07-A569-4618-9049-1D93DE2AB02B}" srcOrd="0" destOrd="0" presId="urn:microsoft.com/office/officeart/2016/7/layout/ChevronBlockProcess"/>
    <dgm:cxn modelId="{B6C83617-2F00-49CB-91F5-C86F9BA4CB47}" type="presParOf" srcId="{6BCD3B25-5AEF-4011-9BE7-1DB8F5F116FE}" destId="{370EA17A-ABC7-4E97-8D6F-FF2C756EDAEF}" srcOrd="1" destOrd="0" presId="urn:microsoft.com/office/officeart/2016/7/layout/ChevronBlockProcess"/>
    <dgm:cxn modelId="{A0EC05A3-12EC-4BB6-A955-0A3CD930CD84}" type="presParOf" srcId="{2C615C6A-C338-4AC2-A678-48842AA6AD17}" destId="{8793D6FC-20FD-41BD-BE15-EF02A4719E34}" srcOrd="5" destOrd="0" presId="urn:microsoft.com/office/officeart/2016/7/layout/ChevronBlockProcess"/>
    <dgm:cxn modelId="{8BCC39D7-8301-4476-A725-E0D23F689FCD}" type="presParOf" srcId="{2C615C6A-C338-4AC2-A678-48842AA6AD17}" destId="{9BD5F7A1-4DF7-468C-B215-7AB486031693}" srcOrd="6" destOrd="0" presId="urn:microsoft.com/office/officeart/2016/7/layout/ChevronBlockProcess"/>
    <dgm:cxn modelId="{0AAD2817-48D7-4672-8DA9-160F467BA97B}" type="presParOf" srcId="{9BD5F7A1-4DF7-468C-B215-7AB486031693}" destId="{F8BE127F-DE81-4B0A-B8CB-B9BFAC42B4B8}" srcOrd="0" destOrd="0" presId="urn:microsoft.com/office/officeart/2016/7/layout/ChevronBlockProcess"/>
    <dgm:cxn modelId="{C75CF556-CE00-4A60-96AF-F9D8E52EF899}" type="presParOf" srcId="{9BD5F7A1-4DF7-468C-B215-7AB486031693}" destId="{311EB8E2-D6C2-4364-BC25-E7CCAA9C1756}" srcOrd="1" destOrd="0" presId="urn:microsoft.com/office/officeart/2016/7/layout/ChevronBlock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32DF27-9E8D-40F4-B7CC-BFC02172F888}">
      <dsp:nvSpPr>
        <dsp:cNvPr id="0" name=""/>
        <dsp:cNvSpPr/>
      </dsp:nvSpPr>
      <dsp:spPr>
        <a:xfrm>
          <a:off x="5039" y="1050488"/>
          <a:ext cx="1923320" cy="576996"/>
        </a:xfrm>
        <a:prstGeom prst="chevron">
          <a:avLst>
            <a:gd name="adj" fmla="val 3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71243" tIns="71243" rIns="71243" bIns="71243" numCol="1" spcCol="1270" anchor="ctr" anchorCtr="0">
          <a:noAutofit/>
        </a:bodyPr>
        <a:lstStyle/>
        <a:p>
          <a:pPr marL="0" lvl="0" indent="0" algn="ctr" defTabSz="1066800">
            <a:lnSpc>
              <a:spcPct val="90000"/>
            </a:lnSpc>
            <a:spcBef>
              <a:spcPct val="0"/>
            </a:spcBef>
            <a:spcAft>
              <a:spcPct val="35000"/>
            </a:spcAft>
            <a:buNone/>
          </a:pPr>
          <a:r>
            <a:rPr lang="en-US" sz="2400" kern="1200" dirty="0"/>
            <a:t>2018</a:t>
          </a:r>
        </a:p>
      </dsp:txBody>
      <dsp:txXfrm>
        <a:off x="178138" y="1050488"/>
        <a:ext cx="1577122" cy="576996"/>
      </dsp:txXfrm>
    </dsp:sp>
    <dsp:sp modelId="{8422597A-6A61-4B8D-AD7D-E10E42E004CA}">
      <dsp:nvSpPr>
        <dsp:cNvPr id="0" name=""/>
        <dsp:cNvSpPr/>
      </dsp:nvSpPr>
      <dsp:spPr>
        <a:xfrm>
          <a:off x="5039" y="1627484"/>
          <a:ext cx="1750221" cy="3018343"/>
        </a:xfrm>
        <a:prstGeom prst="rect">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38306" tIns="138306" rIns="138306" bIns="276613" numCol="1" spcCol="1270" anchor="t" anchorCtr="0">
          <a:noAutofit/>
        </a:bodyPr>
        <a:lstStyle/>
        <a:p>
          <a:pPr marL="0" lvl="0" indent="0" algn="l" defTabSz="800100">
            <a:lnSpc>
              <a:spcPct val="90000"/>
            </a:lnSpc>
            <a:spcBef>
              <a:spcPct val="0"/>
            </a:spcBef>
            <a:spcAft>
              <a:spcPct val="35000"/>
            </a:spcAft>
            <a:buNone/>
          </a:pPr>
          <a:r>
            <a:rPr lang="en-US" sz="1800" kern="1200"/>
            <a:t>Scientific Workshop from CBP’s Scientific and Technical Advisory Committee</a:t>
          </a:r>
          <a:endParaRPr lang="en-US" sz="1800" kern="1200" dirty="0"/>
        </a:p>
        <a:p>
          <a:pPr marL="0" lvl="0" indent="0" algn="l" defTabSz="889000">
            <a:lnSpc>
              <a:spcPct val="90000"/>
            </a:lnSpc>
            <a:spcBef>
              <a:spcPct val="0"/>
            </a:spcBef>
            <a:spcAft>
              <a:spcPct val="35000"/>
            </a:spcAft>
            <a:buNone/>
          </a:pPr>
          <a:endParaRPr lang="en-US" sz="2000" kern="1200" dirty="0"/>
        </a:p>
        <a:p>
          <a:pPr marL="0" lvl="0" indent="0" algn="l" defTabSz="889000">
            <a:lnSpc>
              <a:spcPct val="90000"/>
            </a:lnSpc>
            <a:spcBef>
              <a:spcPct val="0"/>
            </a:spcBef>
            <a:spcAft>
              <a:spcPct val="35000"/>
            </a:spcAft>
            <a:buNone/>
          </a:pPr>
          <a:r>
            <a:rPr lang="en-US" sz="2000" kern="1200" dirty="0"/>
            <a:t>Preliminary work</a:t>
          </a:r>
        </a:p>
      </dsp:txBody>
      <dsp:txXfrm>
        <a:off x="5039" y="1627484"/>
        <a:ext cx="1750221" cy="3018343"/>
      </dsp:txXfrm>
    </dsp:sp>
    <dsp:sp modelId="{32979ACF-1320-43B5-AB27-42A618FB7A55}">
      <dsp:nvSpPr>
        <dsp:cNvPr id="0" name=""/>
        <dsp:cNvSpPr/>
      </dsp:nvSpPr>
      <dsp:spPr>
        <a:xfrm>
          <a:off x="1890413" y="1050488"/>
          <a:ext cx="1923320" cy="576996"/>
        </a:xfrm>
        <a:prstGeom prst="chevron">
          <a:avLst>
            <a:gd name="adj" fmla="val 3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71243" tIns="71243" rIns="71243" bIns="71243" numCol="1" spcCol="1270" anchor="ctr" anchorCtr="0">
          <a:noAutofit/>
        </a:bodyPr>
        <a:lstStyle/>
        <a:p>
          <a:pPr marL="0" lvl="0" indent="0" algn="ctr" defTabSz="1066800">
            <a:lnSpc>
              <a:spcPct val="90000"/>
            </a:lnSpc>
            <a:spcBef>
              <a:spcPct val="0"/>
            </a:spcBef>
            <a:spcAft>
              <a:spcPct val="35000"/>
            </a:spcAft>
            <a:buNone/>
          </a:pPr>
          <a:r>
            <a:rPr lang="en-US" sz="2400" kern="1200"/>
            <a:t>2019</a:t>
          </a:r>
        </a:p>
      </dsp:txBody>
      <dsp:txXfrm>
        <a:off x="2063512" y="1050488"/>
        <a:ext cx="1577122" cy="576996"/>
      </dsp:txXfrm>
    </dsp:sp>
    <dsp:sp modelId="{0BB1CBCF-2475-4FBB-839E-33B37FBE9DC8}">
      <dsp:nvSpPr>
        <dsp:cNvPr id="0" name=""/>
        <dsp:cNvSpPr/>
      </dsp:nvSpPr>
      <dsp:spPr>
        <a:xfrm>
          <a:off x="1890413" y="1627484"/>
          <a:ext cx="1750221" cy="3018343"/>
        </a:xfrm>
        <a:prstGeom prst="rect">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38306" tIns="138306" rIns="138306" bIns="276613" numCol="1" spcCol="1270" anchor="t" anchorCtr="0">
          <a:noAutofit/>
        </a:bodyPr>
        <a:lstStyle/>
        <a:p>
          <a:pPr marL="0" lvl="0" indent="0" algn="l" defTabSz="800100">
            <a:lnSpc>
              <a:spcPct val="90000"/>
            </a:lnSpc>
            <a:spcBef>
              <a:spcPct val="0"/>
            </a:spcBef>
            <a:spcAft>
              <a:spcPct val="35000"/>
            </a:spcAft>
            <a:buNone/>
          </a:pPr>
          <a:r>
            <a:rPr lang="en-US" sz="1800" kern="1200" dirty="0"/>
            <a:t>CBP’s Modeling Workgroup oversees </a:t>
          </a:r>
          <a:r>
            <a:rPr lang="en-US" sz="1800" b="1" i="1" kern="1200" dirty="0"/>
            <a:t>changes to data and models </a:t>
          </a:r>
          <a:r>
            <a:rPr lang="en-US" sz="1800" kern="1200" dirty="0"/>
            <a:t>to improve estimates of climate effects </a:t>
          </a:r>
        </a:p>
      </dsp:txBody>
      <dsp:txXfrm>
        <a:off x="1890413" y="1627484"/>
        <a:ext cx="1750221" cy="3018343"/>
      </dsp:txXfrm>
    </dsp:sp>
    <dsp:sp modelId="{D09D9C07-A569-4618-9049-1D93DE2AB02B}">
      <dsp:nvSpPr>
        <dsp:cNvPr id="0" name=""/>
        <dsp:cNvSpPr/>
      </dsp:nvSpPr>
      <dsp:spPr>
        <a:xfrm>
          <a:off x="3775786" y="1050488"/>
          <a:ext cx="1923320" cy="576996"/>
        </a:xfrm>
        <a:prstGeom prst="chevron">
          <a:avLst>
            <a:gd name="adj" fmla="val 3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71243" tIns="71243" rIns="71243" bIns="71243" numCol="1" spcCol="1270" anchor="ctr" anchorCtr="0">
          <a:noAutofit/>
        </a:bodyPr>
        <a:lstStyle/>
        <a:p>
          <a:pPr marL="0" lvl="0" indent="0" algn="ctr" defTabSz="1066800">
            <a:lnSpc>
              <a:spcPct val="90000"/>
            </a:lnSpc>
            <a:spcBef>
              <a:spcPct val="0"/>
            </a:spcBef>
            <a:spcAft>
              <a:spcPct val="35000"/>
            </a:spcAft>
            <a:buNone/>
          </a:pPr>
          <a:r>
            <a:rPr lang="en-US" sz="2400" kern="1200" dirty="0"/>
            <a:t>2020</a:t>
          </a:r>
        </a:p>
      </dsp:txBody>
      <dsp:txXfrm>
        <a:off x="3948885" y="1050488"/>
        <a:ext cx="1577122" cy="576996"/>
      </dsp:txXfrm>
    </dsp:sp>
    <dsp:sp modelId="{370EA17A-ABC7-4E97-8D6F-FF2C756EDAEF}">
      <dsp:nvSpPr>
        <dsp:cNvPr id="0" name=""/>
        <dsp:cNvSpPr/>
      </dsp:nvSpPr>
      <dsp:spPr>
        <a:xfrm>
          <a:off x="3775786" y="1627484"/>
          <a:ext cx="1750221" cy="3018343"/>
        </a:xfrm>
        <a:prstGeom prst="rect">
          <a:avLst/>
        </a:prstGeom>
        <a:solidFill>
          <a:schemeClr val="accent4">
            <a:tint val="40000"/>
            <a:alpha val="90000"/>
            <a:hueOff val="0"/>
            <a:satOff val="0"/>
            <a:lumOff val="0"/>
            <a:alphaOff val="0"/>
          </a:schemeClr>
        </a:solidFill>
        <a:ln w="6350" cap="flat" cmpd="sng" algn="ctr">
          <a:solidFill>
            <a:schemeClr val="accent4">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38306" tIns="138306" rIns="138306" bIns="276613" numCol="1" spcCol="1270" anchor="t" anchorCtr="0">
          <a:noAutofit/>
        </a:bodyPr>
        <a:lstStyle/>
        <a:p>
          <a:pPr marL="0" lvl="0" indent="0" algn="l" defTabSz="800100">
            <a:lnSpc>
              <a:spcPct val="90000"/>
            </a:lnSpc>
            <a:spcBef>
              <a:spcPct val="0"/>
            </a:spcBef>
            <a:spcAft>
              <a:spcPct val="35000"/>
            </a:spcAft>
            <a:buNone/>
          </a:pPr>
          <a:r>
            <a:rPr lang="en-US" sz="1800" kern="1200" spc="-20" dirty="0">
              <a:latin typeface="Calibri" panose="020F0502020204030204" pitchFamily="34" charset="0"/>
            </a:rPr>
            <a:t>CBP’s policy workgroups decide how to </a:t>
          </a:r>
          <a:r>
            <a:rPr lang="en-US" sz="1800" b="1" i="1" kern="1200" spc="-20" dirty="0">
              <a:latin typeface="Calibri" panose="020F0502020204030204" pitchFamily="34" charset="0"/>
            </a:rPr>
            <a:t>allocate additional effort </a:t>
          </a:r>
          <a:r>
            <a:rPr lang="en-US" sz="1800" kern="1200" spc="-20" dirty="0">
              <a:latin typeface="Calibri" panose="020F0502020204030204" pitchFamily="34" charset="0"/>
            </a:rPr>
            <a:t>necessary to counteract the effects of climate change</a:t>
          </a:r>
          <a:endParaRPr lang="en-US" sz="1800" kern="1200" dirty="0"/>
        </a:p>
      </dsp:txBody>
      <dsp:txXfrm>
        <a:off x="3775786" y="1627484"/>
        <a:ext cx="1750221" cy="3018343"/>
      </dsp:txXfrm>
    </dsp:sp>
    <dsp:sp modelId="{F8BE127F-DE81-4B0A-B8CB-B9BFAC42B4B8}">
      <dsp:nvSpPr>
        <dsp:cNvPr id="0" name=""/>
        <dsp:cNvSpPr/>
      </dsp:nvSpPr>
      <dsp:spPr>
        <a:xfrm>
          <a:off x="5661159" y="1050488"/>
          <a:ext cx="1923320" cy="576996"/>
        </a:xfrm>
        <a:prstGeom prst="chevron">
          <a:avLst>
            <a:gd name="adj" fmla="val 3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71243" tIns="71243" rIns="71243" bIns="71243" numCol="1" spcCol="1270" anchor="ctr" anchorCtr="0">
          <a:noAutofit/>
        </a:bodyPr>
        <a:lstStyle/>
        <a:p>
          <a:pPr marL="0" lvl="0" indent="0" algn="ctr" defTabSz="1066800">
            <a:lnSpc>
              <a:spcPct val="90000"/>
            </a:lnSpc>
            <a:spcBef>
              <a:spcPct val="0"/>
            </a:spcBef>
            <a:spcAft>
              <a:spcPct val="35000"/>
            </a:spcAft>
            <a:buNone/>
          </a:pPr>
          <a:r>
            <a:rPr lang="en-US" sz="2400" kern="1200" dirty="0"/>
            <a:t>2021</a:t>
          </a:r>
        </a:p>
      </dsp:txBody>
      <dsp:txXfrm>
        <a:off x="5834258" y="1050488"/>
        <a:ext cx="1577122" cy="576996"/>
      </dsp:txXfrm>
    </dsp:sp>
    <dsp:sp modelId="{311EB8E2-D6C2-4364-BC25-E7CCAA9C1756}">
      <dsp:nvSpPr>
        <dsp:cNvPr id="0" name=""/>
        <dsp:cNvSpPr/>
      </dsp:nvSpPr>
      <dsp:spPr>
        <a:xfrm>
          <a:off x="5661159" y="1627484"/>
          <a:ext cx="1750221" cy="3018343"/>
        </a:xfrm>
        <a:prstGeom prst="rect">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38306" tIns="138306" rIns="138306" bIns="276613" numCol="1" spcCol="1270" anchor="t" anchorCtr="0">
          <a:noAutofit/>
        </a:bodyPr>
        <a:lstStyle/>
        <a:p>
          <a:pPr marL="0" lvl="0" indent="0" algn="l" defTabSz="800100">
            <a:lnSpc>
              <a:spcPct val="90000"/>
            </a:lnSpc>
            <a:spcBef>
              <a:spcPct val="0"/>
            </a:spcBef>
            <a:spcAft>
              <a:spcPct val="35000"/>
            </a:spcAft>
            <a:buNone/>
          </a:pPr>
          <a:r>
            <a:rPr lang="en-US" sz="1800" kern="1200" dirty="0"/>
            <a:t>Climate change considerations will be implemented into the 2022-2023 </a:t>
          </a:r>
          <a:r>
            <a:rPr lang="en-US" sz="1800" b="1" i="1" kern="1200" dirty="0"/>
            <a:t>WIP milestones</a:t>
          </a:r>
          <a:r>
            <a:rPr lang="en-US" sz="1800" kern="1200" dirty="0"/>
            <a:t>. </a:t>
          </a:r>
        </a:p>
      </dsp:txBody>
      <dsp:txXfrm>
        <a:off x="5661159" y="1627484"/>
        <a:ext cx="1750221" cy="3018343"/>
      </dsp:txXfrm>
    </dsp:sp>
  </dsp:spTree>
</dsp:drawing>
</file>

<file path=ppt/diagrams/layout1.xml><?xml version="1.0" encoding="utf-8"?>
<dgm:layoutDef xmlns:dgm="http://schemas.openxmlformats.org/drawingml/2006/diagram" xmlns:a="http://schemas.openxmlformats.org/drawingml/2006/main" uniqueId="urn:microsoft.com/office/officeart/2016/7/layout/ChevronBlockProcess">
  <dgm:title val="Chevron Block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28"/>
      <dgm:constr type="primFontSz" for="des" forName="desTx" refType="primFontSz" refFor="des" refForName="parTx" op="lte" fact="0.75"/>
      <dgm:constr type="h" for="des" forName="desTx" op="equ"/>
      <dgm:constr type="w" for="ch" forName="space" refType="w" op="equ" fact="-0.005"/>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91"/>
              <dgm:constr type="t" for="ch" forName="desTx" refType="h" refFor="ch" refForName="parTx"/>
            </dgm:constrLst>
          </dgm:if>
          <dgm:else name="Name9">
            <dgm:constrLst>
              <dgm:constr type="l" for="ch" forName="parTx"/>
              <dgm:constr type="w" for="ch" forName="parTx" refType="w"/>
              <dgm:constr type="t" for="ch" forName="parTx"/>
              <dgm:constr type="l" for="ch" forName="desTx" refType="w" fact="0.09"/>
              <dgm:constr type="w" for="ch" forName="desTx" refType="w" refFor="ch" refForName="parTx" fact="0.91"/>
              <dgm:constr type="t" for="ch" forName="desTx" refType="h" refFor="ch" refForName="parTx"/>
            </dgm:constrLst>
          </dgm:else>
        </dgm:choose>
        <dgm:ruleLst>
          <dgm:rule type="h" val="INF" fact="NaN" max="NaN"/>
        </dgm:ruleLst>
        <dgm:layoutNode name="parTx" styleLbl="alignNode1">
          <dgm:varLst>
            <dgm:chMax val="0"/>
            <dgm:chPref val="0"/>
          </dgm:varLst>
          <dgm:alg type="tx"/>
          <dgm:choose name="Name10">
            <dgm:if name="Name11" func="var" arg="dir" op="equ" val="norm">
              <dgm:shape xmlns:r="http://schemas.openxmlformats.org/officeDocument/2006/relationships" type="chevron" r:blip="">
                <dgm:adjLst>
                  <dgm:adj idx="1" val="0.3"/>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3"/>
                <dgm:constr type="h"/>
                <dgm:constr type="tMarg" refType="w" fact="0.105"/>
                <dgm:constr type="bMarg" refType="w" fact="0.105"/>
                <dgm:constr type="lMarg" refType="w" fact="0.105"/>
                <dgm:constr type="rMarg" refType="w" fact="0.105"/>
              </dgm:constrLst>
            </dgm:if>
            <dgm:else name="Name15">
              <dgm:constrLst>
                <dgm:constr type="h" refType="w" op="lte" fact="0.3"/>
                <dgm:constr type="h"/>
                <dgm:constr type="tMarg" refType="w" fact="0.105"/>
                <dgm:constr type="bMarg" refType="w" fact="0.105"/>
                <dgm:constr type="lMarg" refType="w" fact="0.105"/>
                <dgm:constr type="rMarg" refType="w" fact="0.105"/>
              </dgm:constrLst>
            </dgm:else>
          </dgm:choose>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0"/>
            <dgm:constr type="tMarg" refType="w" fact="0.224"/>
            <dgm:constr type="bMarg" refType="w" fact="0.448"/>
            <dgm:constr type="lMarg" refType="w" fact="0.224"/>
            <dgm:constr type="rMarg" refType="w" fact="0.224"/>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18AF53-D3EF-4E7B-A2D2-DD37DA560E10}" type="datetimeFigureOut">
              <a:rPr lang="en-US" smtClean="0"/>
              <a:t>2/26/2021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DC2032-D576-4E12-82B2-7DE8CA3ED0C4}" type="slidenum">
              <a:rPr lang="en-US" smtClean="0"/>
              <a:t>‹#›</a:t>
            </a:fld>
            <a:endParaRPr lang="en-US"/>
          </a:p>
        </p:txBody>
      </p:sp>
    </p:spTree>
    <p:extLst>
      <p:ext uri="{BB962C8B-B14F-4D97-AF65-F5344CB8AC3E}">
        <p14:creationId xmlns:p14="http://schemas.microsoft.com/office/powerpoint/2010/main" val="1735667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9" name="Google Shape;69;p2:notes"/>
          <p:cNvSpPr txBox="1">
            <a:spLocks noGrp="1"/>
          </p:cNvSpPr>
          <p:nvPr>
            <p:ph type="body" idx="1"/>
          </p:nvPr>
        </p:nvSpPr>
        <p:spPr>
          <a:xfrm>
            <a:off x="701042" y="4415790"/>
            <a:ext cx="5608319" cy="4183380"/>
          </a:xfrm>
          <a:prstGeom prst="rect">
            <a:avLst/>
          </a:prstGeom>
          <a:noFill/>
          <a:ln>
            <a:noFill/>
          </a:ln>
        </p:spPr>
        <p:txBody>
          <a:bodyPr spcFirstLastPara="1" wrap="square" lIns="93125" tIns="93125" rIns="93125" bIns="93125" anchor="t" anchorCtr="0">
            <a:noAutofit/>
          </a:bodyPr>
          <a:lstStyle/>
          <a:p>
            <a:pPr marL="0" lvl="0" indent="0" algn="l" rtl="0">
              <a:spcBef>
                <a:spcPts val="0"/>
              </a:spcBef>
              <a:spcAft>
                <a:spcPts val="0"/>
              </a:spcAft>
              <a:buNone/>
            </a:pPr>
            <a:r>
              <a:rPr lang="en-US" dirty="0"/>
              <a:t>Connections – emphasize how does monitoring and assessment connect with informing adaptation strategies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INSTRUCTIONS: </a:t>
            </a:r>
            <a:endParaRPr dirty="0"/>
          </a:p>
          <a:p>
            <a:pPr marL="0" lvl="0" indent="0" algn="l" rtl="0">
              <a:spcBef>
                <a:spcPts val="0"/>
              </a:spcBef>
              <a:spcAft>
                <a:spcPts val="0"/>
              </a:spcAft>
              <a:buNone/>
            </a:pPr>
            <a:endParaRPr dirty="0"/>
          </a:p>
          <a:p>
            <a:pPr marL="171450" lvl="0" indent="-171450" algn="l" rtl="0">
              <a:spcBef>
                <a:spcPts val="0"/>
              </a:spcBef>
              <a:spcAft>
                <a:spcPts val="0"/>
              </a:spcAft>
              <a:buClr>
                <a:schemeClr val="dk1"/>
              </a:buClr>
              <a:buSzPts val="1100"/>
              <a:buFont typeface="Arial"/>
              <a:buChar char="•"/>
            </a:pPr>
            <a:r>
              <a:rPr lang="en-US" dirty="0"/>
              <a:t>Add the title of your goal and the language of your outcome from the 2014 Agreement (copy and paste).</a:t>
            </a:r>
            <a:endParaRPr dirty="0"/>
          </a:p>
          <a:p>
            <a:pPr marL="171450" lvl="0" indent="-171450" algn="l" rtl="0">
              <a:spcBef>
                <a:spcPts val="0"/>
              </a:spcBef>
              <a:spcAft>
                <a:spcPts val="0"/>
              </a:spcAft>
              <a:buClr>
                <a:schemeClr val="dk1"/>
              </a:buClr>
              <a:buSzPts val="1100"/>
              <a:buFont typeface="Arial"/>
              <a:buChar char="•"/>
            </a:pPr>
            <a:r>
              <a:rPr lang="en-US" dirty="0"/>
              <a:t>Add a relevant photo (if it all fits). </a:t>
            </a:r>
            <a:endParaRPr dirty="0"/>
          </a:p>
          <a:p>
            <a:pPr marL="171450" lvl="0" indent="-171450" algn="l" rtl="0">
              <a:spcBef>
                <a:spcPts val="0"/>
              </a:spcBef>
              <a:spcAft>
                <a:spcPts val="0"/>
              </a:spcAft>
              <a:buClr>
                <a:schemeClr val="dk1"/>
              </a:buClr>
              <a:buSzPts val="1100"/>
              <a:buFont typeface="Arial"/>
              <a:buChar char="•"/>
            </a:pPr>
            <a:r>
              <a:rPr lang="en-US" dirty="0"/>
              <a:t>If desired, talking points could include more contextual information, e.g. the importance of the outcome and the historic trends that led to the establishment of the specific target.</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3" name="Google Shape;203;p12:notes"/>
          <p:cNvSpPr txBox="1">
            <a:spLocks noGrp="1"/>
          </p:cNvSpPr>
          <p:nvPr>
            <p:ph type="body" idx="1"/>
          </p:nvPr>
        </p:nvSpPr>
        <p:spPr>
          <a:xfrm>
            <a:off x="701042" y="4415790"/>
            <a:ext cx="5608319" cy="4183380"/>
          </a:xfrm>
          <a:prstGeom prst="rect">
            <a:avLst/>
          </a:prstGeom>
          <a:noFill/>
          <a:ln>
            <a:noFill/>
          </a:ln>
        </p:spPr>
        <p:txBody>
          <a:bodyPr spcFirstLastPara="1" wrap="square" lIns="93125" tIns="93125" rIns="93125" bIns="93125" anchor="t" anchorCtr="0">
            <a:noAutofit/>
          </a:bodyPr>
          <a:lstStyle/>
          <a:p>
            <a:pPr marL="0" lvl="0" indent="0" algn="l" rtl="0">
              <a:spcBef>
                <a:spcPts val="0"/>
              </a:spcBef>
              <a:spcAft>
                <a:spcPts val="0"/>
              </a:spcAft>
              <a:buClr>
                <a:schemeClr val="dk1"/>
              </a:buClr>
              <a:buSzPts val="2800"/>
              <a:buFont typeface="Arial"/>
              <a:buNone/>
            </a:pPr>
            <a:r>
              <a:rPr lang="en-US" dirty="0">
                <a:solidFill>
                  <a:srgbClr val="114454"/>
                </a:solidFill>
                <a:latin typeface="Georgia"/>
                <a:ea typeface="Georgia"/>
                <a:cs typeface="Georgia"/>
                <a:sym typeface="Georgia"/>
              </a:rPr>
              <a:t>From Breck: (Ppl liked it when we included the risks </a:t>
            </a:r>
            <a:endParaRPr dirty="0">
              <a:solidFill>
                <a:srgbClr val="114454"/>
              </a:solidFill>
              <a:latin typeface="Georgia"/>
              <a:ea typeface="Georgia"/>
              <a:cs typeface="Georgia"/>
              <a:sym typeface="Georgia"/>
            </a:endParaRPr>
          </a:p>
          <a:p>
            <a:pPr marL="0" lvl="0" indent="0" algn="l" rtl="0">
              <a:spcBef>
                <a:spcPts val="0"/>
              </a:spcBef>
              <a:spcAft>
                <a:spcPts val="0"/>
              </a:spcAft>
              <a:buClr>
                <a:schemeClr val="dk1"/>
              </a:buClr>
              <a:buSzPts val="2800"/>
              <a:buFont typeface="Arial"/>
              <a:buNone/>
            </a:pPr>
            <a:r>
              <a:rPr lang="en-US" dirty="0">
                <a:solidFill>
                  <a:srgbClr val="114454"/>
                </a:solidFill>
                <a:latin typeface="Georgia"/>
                <a:ea typeface="Georgia"/>
                <a:cs typeface="Georgia"/>
                <a:sym typeface="Georgia"/>
              </a:rPr>
              <a:t>or benefits in our WQSAM outcome presentation)</a:t>
            </a:r>
            <a:endParaRPr sz="200" dirty="0"/>
          </a:p>
          <a:p>
            <a:pPr marL="0" marR="0" lvl="0" indent="0" algn="l" rtl="0">
              <a:lnSpc>
                <a:spcPct val="100000"/>
              </a:lnSpc>
              <a:spcBef>
                <a:spcPts val="0"/>
              </a:spcBef>
              <a:spcAft>
                <a:spcPts val="0"/>
              </a:spcAft>
              <a:buClr>
                <a:schemeClr val="dk1"/>
              </a:buClr>
              <a:buSzPts val="1100"/>
              <a:buFont typeface="Arial"/>
              <a:buNone/>
            </a:pPr>
            <a:endParaRPr dirty="0"/>
          </a:p>
          <a:p>
            <a:pPr marL="0" marR="0" lvl="0" indent="0" algn="l" rtl="0">
              <a:lnSpc>
                <a:spcPct val="100000"/>
              </a:lnSpc>
              <a:spcBef>
                <a:spcPts val="0"/>
              </a:spcBef>
              <a:spcAft>
                <a:spcPts val="0"/>
              </a:spcAft>
              <a:buClr>
                <a:schemeClr val="dk1"/>
              </a:buClr>
              <a:buSzPts val="1100"/>
              <a:buFont typeface="Arial"/>
              <a:buNone/>
            </a:pPr>
            <a:r>
              <a:rPr lang="en-US" dirty="0"/>
              <a:t>INSTRUCTIONS: This slide should </a:t>
            </a:r>
            <a:r>
              <a:rPr lang="en-US" b="1" dirty="0"/>
              <a:t>briefly summarize </a:t>
            </a:r>
            <a:r>
              <a:rPr lang="en-US" dirty="0"/>
              <a:t>your answer to narrative analysis question #3</a:t>
            </a:r>
            <a:r>
              <a:rPr lang="en-US" dirty="0">
                <a:latin typeface="Rockwell"/>
                <a:ea typeface="Rockwell"/>
                <a:cs typeface="Rockwell"/>
                <a:sym typeface="Rockwell"/>
              </a:rPr>
              <a:t>.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FROM NARRATIVE ANALYSIS (</a:t>
            </a:r>
            <a:r>
              <a:rPr lang="en-US" sz="1100" i="0" dirty="0">
                <a:solidFill>
                  <a:schemeClr val="dk1"/>
                </a:solidFill>
                <a:latin typeface="Arial"/>
                <a:ea typeface="Arial"/>
                <a:cs typeface="Arial"/>
                <a:sym typeface="Arial"/>
              </a:rPr>
              <a:t>FOR YOUR REFERENCE ONLY): </a:t>
            </a:r>
            <a:endParaRPr dirty="0"/>
          </a:p>
          <a:p>
            <a:pPr marL="0" lvl="0" indent="0" algn="l" rtl="0">
              <a:spcBef>
                <a:spcPts val="0"/>
              </a:spcBef>
              <a:spcAft>
                <a:spcPts val="0"/>
              </a:spcAft>
              <a:buNone/>
            </a:pPr>
            <a:r>
              <a:rPr lang="en-US" sz="1100" i="0" dirty="0">
                <a:solidFill>
                  <a:schemeClr val="dk1"/>
                </a:solidFill>
                <a:latin typeface="Arial"/>
                <a:ea typeface="Arial"/>
                <a:cs typeface="Arial"/>
                <a:sym typeface="Arial"/>
              </a:rPr>
              <a:t>“3. What scientific, fiscal and policy-related developments will influence your work over the next two years? </a:t>
            </a:r>
            <a:endParaRPr dirty="0"/>
          </a:p>
          <a:p>
            <a:pPr marL="0" lvl="0" indent="0" algn="l" rtl="0">
              <a:spcBef>
                <a:spcPts val="0"/>
              </a:spcBef>
              <a:spcAft>
                <a:spcPts val="0"/>
              </a:spcAft>
              <a:buNone/>
            </a:pPr>
            <a:endParaRPr sz="1100" i="0" dirty="0">
              <a:solidFill>
                <a:schemeClr val="dk1"/>
              </a:solidFill>
              <a:latin typeface="Arial"/>
              <a:ea typeface="Arial"/>
              <a:cs typeface="Arial"/>
              <a:sym typeface="Arial"/>
            </a:endParaRPr>
          </a:p>
          <a:p>
            <a:pPr marL="0" lvl="0" indent="0" algn="l" rtl="0">
              <a:spcBef>
                <a:spcPts val="0"/>
              </a:spcBef>
              <a:spcAft>
                <a:spcPts val="0"/>
              </a:spcAft>
              <a:buNone/>
            </a:pPr>
            <a:r>
              <a:rPr lang="en-US" sz="1100" i="1" dirty="0">
                <a:solidFill>
                  <a:schemeClr val="dk1"/>
                </a:solidFill>
                <a:latin typeface="Arial"/>
                <a:ea typeface="Arial"/>
                <a:cs typeface="Arial"/>
                <a:sym typeface="Arial"/>
              </a:rPr>
              <a:t>This may include information learned at the previous biennial SRS meeting or more specific information about your outcome such as an increase or decrease in funding, new programs that address gaps, and new scientific data or research. Describe how these developments are likely to impact your recommended measure(s) of progress, the factors you believe impact your ability to succeed, and newly created or filled gaps. These changes should be reflected in the first three columns of your revised logic and action plan after your quarterly progress meeting.” </a:t>
            </a:r>
            <a:endParaRPr dirty="0"/>
          </a:p>
          <a:p>
            <a:pPr marL="0" lvl="0" indent="0" algn="l" rtl="0">
              <a:spcBef>
                <a:spcPts val="0"/>
              </a:spcBef>
              <a:spcAft>
                <a:spcPts val="0"/>
              </a:spcAft>
              <a:buNone/>
            </a:pPr>
            <a:endParaRPr sz="1100" i="0"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9411700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B4D25D-AF55-48F9-A342-3BCB71B5FE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12624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Attachment 1</a:t>
            </a:r>
            <a:r>
              <a:rPr lang="en-US" baseline="0" dirty="0"/>
              <a:t> in your materials</a:t>
            </a:r>
            <a:endParaRPr lang="en-US" dirty="0"/>
          </a:p>
          <a:p>
            <a:r>
              <a:rPr lang="en-US" dirty="0"/>
              <a:t>Arrow indicates where we are</a:t>
            </a:r>
            <a:r>
              <a:rPr lang="en-US" baseline="0" dirty="0"/>
              <a:t> today</a:t>
            </a:r>
          </a:p>
          <a:p>
            <a:r>
              <a:rPr lang="en-US" baseline="0" dirty="0"/>
              <a:t>Circle show a key deliverable, the revised assessment.</a:t>
            </a:r>
            <a:endParaRPr lang="en-US" dirty="0"/>
          </a:p>
        </p:txBody>
      </p:sp>
      <p:sp>
        <p:nvSpPr>
          <p:cNvPr id="4" name="Slide Number Placeholder 3"/>
          <p:cNvSpPr>
            <a:spLocks noGrp="1"/>
          </p:cNvSpPr>
          <p:nvPr>
            <p:ph type="sldNum" sz="quarter" idx="10"/>
          </p:nvPr>
        </p:nvSpPr>
        <p:spPr/>
        <p:txBody>
          <a:bodyPr/>
          <a:lstStyle/>
          <a:p>
            <a:fld id="{02712C2F-3B2B-4743-B1EF-00050DA659B9}" type="slidenum">
              <a:rPr lang="en-US" smtClean="0"/>
              <a:pPr/>
              <a:t>15</a:t>
            </a:fld>
            <a:endParaRPr lang="en-US" dirty="0"/>
          </a:p>
        </p:txBody>
      </p:sp>
    </p:spTree>
    <p:extLst>
      <p:ext uri="{BB962C8B-B14F-4D97-AF65-F5344CB8AC3E}">
        <p14:creationId xmlns:p14="http://schemas.microsoft.com/office/powerpoint/2010/main" val="2467975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Note that the change is in degrees Celsius, it’s kind of a lot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7396B8-CA46-4895-A6DB-6507243ACE8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23906603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97e26f9050_0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9" name="Google Shape;79;g97e26f9050_0_0:notes"/>
          <p:cNvSpPr txBox="1">
            <a:spLocks noGrp="1"/>
          </p:cNvSpPr>
          <p:nvPr>
            <p:ph type="body" idx="1"/>
          </p:nvPr>
        </p:nvSpPr>
        <p:spPr>
          <a:xfrm>
            <a:off x="701042" y="4415790"/>
            <a:ext cx="5608200" cy="4183500"/>
          </a:xfrm>
          <a:prstGeom prst="rect">
            <a:avLst/>
          </a:prstGeom>
          <a:noFill/>
          <a:ln>
            <a:noFill/>
          </a:ln>
        </p:spPr>
        <p:txBody>
          <a:bodyPr spcFirstLastPara="1" wrap="square" lIns="93125" tIns="93125" rIns="93125" bIns="931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b="1" dirty="0"/>
              <a:t>Note: 2015-2020 - Main focus of actions was</a:t>
            </a:r>
            <a:r>
              <a:rPr lang="en-US" b="1" baseline="0" dirty="0"/>
              <a:t> on Monitoring and Assessment; 2021-2023 -Working towards a main focus of adaptation using knowledge gained from Monitoring &amp; Assessment. Work plans include actions for both outcomes, but the main focus varies based on what is needed and resources.</a:t>
            </a:r>
            <a:endParaRPr lang="en-US" b="1" dirty="0"/>
          </a:p>
          <a:p>
            <a:pPr marL="0" marR="0" lvl="0" indent="0" algn="l" rtl="0">
              <a:lnSpc>
                <a:spcPct val="100000"/>
              </a:lnSpc>
              <a:spcBef>
                <a:spcPts val="0"/>
              </a:spcBef>
              <a:spcAft>
                <a:spcPts val="0"/>
              </a:spcAft>
              <a:buClr>
                <a:schemeClr val="dk1"/>
              </a:buClr>
              <a:buSzPts val="1100"/>
              <a:buFont typeface="Arial"/>
              <a:buNone/>
            </a:pPr>
            <a:endParaRPr lang="en-US" dirty="0"/>
          </a:p>
          <a:p>
            <a:pPr marL="0" marR="0" lvl="0" indent="0" algn="l" rtl="0">
              <a:lnSpc>
                <a:spcPct val="100000"/>
              </a:lnSpc>
              <a:spcBef>
                <a:spcPts val="0"/>
              </a:spcBef>
              <a:spcAft>
                <a:spcPts val="0"/>
              </a:spcAft>
              <a:buClr>
                <a:schemeClr val="dk1"/>
              </a:buClr>
              <a:buSzPts val="1100"/>
              <a:buFont typeface="Arial"/>
              <a:buNone/>
            </a:pPr>
            <a:r>
              <a:rPr lang="en-US" dirty="0"/>
              <a:t>INSTRUCTIONS: Copy and paste the graph or chart you used to answer narrative analysis question #2. The editable graph from the Narrative Analysis template has been included here for your reference. </a:t>
            </a:r>
            <a:endParaRPr dirty="0"/>
          </a:p>
          <a:p>
            <a:pPr marL="0" marR="0" lvl="0" indent="0" algn="l" rtl="0">
              <a:lnSpc>
                <a:spcPct val="100000"/>
              </a:lnSpc>
              <a:spcBef>
                <a:spcPts val="0"/>
              </a:spcBef>
              <a:spcAft>
                <a:spcPts val="0"/>
              </a:spcAft>
              <a:buClr>
                <a:schemeClr val="dk1"/>
              </a:buClr>
              <a:buSzPts val="1100"/>
              <a:buFont typeface="Arial"/>
              <a:buNone/>
            </a:pPr>
            <a:endParaRPr dirty="0"/>
          </a:p>
          <a:p>
            <a:pPr marL="0" lvl="0" indent="0" algn="l" rtl="0">
              <a:spcBef>
                <a:spcPts val="0"/>
              </a:spcBef>
              <a:spcAft>
                <a:spcPts val="0"/>
              </a:spcAft>
              <a:buNone/>
            </a:pPr>
            <a:r>
              <a:rPr lang="en-US" dirty="0"/>
              <a:t>FROM NARRATIVE ANALYSIS (FOR YOUR REFERENCE ONLY):</a:t>
            </a:r>
            <a:endParaRPr dirty="0"/>
          </a:p>
          <a:p>
            <a:pPr marL="0" lvl="0" indent="0" algn="l" rtl="0">
              <a:spcBef>
                <a:spcPts val="0"/>
              </a:spcBef>
              <a:spcAft>
                <a:spcPts val="0"/>
              </a:spcAft>
              <a:buNone/>
            </a:pPr>
            <a:r>
              <a:rPr lang="en-US" dirty="0"/>
              <a:t>“2. Regardless of how successful your short-term progress has been over the past two years, indicate whether we are making progress at a rate that is necessary to achieve the outcome you are working toward.  </a:t>
            </a:r>
            <a:endParaRPr dirty="0"/>
          </a:p>
          <a:p>
            <a:pPr marL="0" lvl="0" indent="0" algn="l" rtl="0">
              <a:spcBef>
                <a:spcPts val="0"/>
              </a:spcBef>
              <a:spcAft>
                <a:spcPts val="0"/>
              </a:spcAft>
              <a:buNone/>
            </a:pPr>
            <a:r>
              <a:rPr lang="en-US" i="1" dirty="0"/>
              <a:t>Use the editable graph or your own chart to illustrate your progress. Explain any gap(s) between our actual progress and our anticipated trajectory.” </a:t>
            </a:r>
            <a:endParaRPr dirty="0"/>
          </a:p>
          <a:p>
            <a:pPr marL="0" marR="0" lvl="0" indent="0" algn="l" rtl="0">
              <a:lnSpc>
                <a:spcPct val="100000"/>
              </a:lnSpc>
              <a:spcBef>
                <a:spcPts val="0"/>
              </a:spcBef>
              <a:spcAft>
                <a:spcPts val="0"/>
              </a:spcAft>
              <a:buClr>
                <a:schemeClr val="dk1"/>
              </a:buClr>
              <a:buSzPts val="1100"/>
              <a:buFont typeface="Arial"/>
              <a:buNone/>
            </a:pPr>
            <a:endParaRPr dirty="0"/>
          </a:p>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0" name="Google Shape;110;p5:notes"/>
          <p:cNvSpPr txBox="1">
            <a:spLocks noGrp="1"/>
          </p:cNvSpPr>
          <p:nvPr>
            <p:ph type="body" idx="1"/>
          </p:nvPr>
        </p:nvSpPr>
        <p:spPr>
          <a:xfrm>
            <a:off x="701042" y="4415790"/>
            <a:ext cx="5608319" cy="4183380"/>
          </a:xfrm>
          <a:prstGeom prst="rect">
            <a:avLst/>
          </a:prstGeom>
          <a:noFill/>
          <a:ln>
            <a:noFill/>
          </a:ln>
        </p:spPr>
        <p:txBody>
          <a:bodyPr spcFirstLastPara="1" wrap="square" lIns="93125" tIns="93125" rIns="93125" bIns="931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dirty="0"/>
              <a:t>INSTRUCTIONS: This slide should </a:t>
            </a:r>
            <a:r>
              <a:rPr lang="en-US" b="1" dirty="0"/>
              <a:t>briefly summarize </a:t>
            </a:r>
            <a:r>
              <a:rPr lang="en-US" dirty="0"/>
              <a:t>your answer to narrative analysis question #1.</a:t>
            </a:r>
            <a:endParaRPr dirty="0"/>
          </a:p>
          <a:p>
            <a:pPr marL="0" marR="0" lvl="0" indent="0" algn="l" rtl="0">
              <a:lnSpc>
                <a:spcPct val="100000"/>
              </a:lnSpc>
              <a:spcBef>
                <a:spcPts val="0"/>
              </a:spcBef>
              <a:spcAft>
                <a:spcPts val="0"/>
              </a:spcAft>
              <a:buClr>
                <a:schemeClr val="dk1"/>
              </a:buClr>
              <a:buSzPts val="1100"/>
              <a:buFont typeface="Arial"/>
              <a:buNone/>
            </a:pPr>
            <a:endParaRPr dirty="0"/>
          </a:p>
          <a:p>
            <a:pPr marL="0" lvl="0" indent="0" algn="l" rtl="0">
              <a:spcBef>
                <a:spcPts val="0"/>
              </a:spcBef>
              <a:spcAft>
                <a:spcPts val="0"/>
              </a:spcAft>
              <a:buNone/>
            </a:pPr>
            <a:r>
              <a:rPr lang="en-US" dirty="0"/>
              <a:t>FROM NARRATIVE ANALYSIS (FOR YOUR REFERENCE ONLY):</a:t>
            </a:r>
            <a:endParaRPr dirty="0"/>
          </a:p>
          <a:p>
            <a:pPr marL="0" lvl="0" indent="0" algn="l" rtl="0">
              <a:spcBef>
                <a:spcPts val="0"/>
              </a:spcBef>
              <a:spcAft>
                <a:spcPts val="0"/>
              </a:spcAft>
              <a:buNone/>
            </a:pPr>
            <a:r>
              <a:rPr lang="en-US" dirty="0"/>
              <a:t>“1. Examine your red/yellow/green analysis of your management actions. What lessons have you learned over the past two years of implementation?</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i="1" dirty="0"/>
              <a:t>Summarize what you have learned about what worked and what didn’t. For example, have you identified additional factors to consider or filled an information gap?” </a:t>
            </a:r>
            <a:endParaRPr dirty="0"/>
          </a:p>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0" name="Google Shape;150;p7:notes"/>
          <p:cNvSpPr txBox="1">
            <a:spLocks noGrp="1"/>
          </p:cNvSpPr>
          <p:nvPr>
            <p:ph type="body" idx="1"/>
          </p:nvPr>
        </p:nvSpPr>
        <p:spPr>
          <a:xfrm>
            <a:off x="701042" y="4415790"/>
            <a:ext cx="5608319" cy="4183380"/>
          </a:xfrm>
          <a:prstGeom prst="rect">
            <a:avLst/>
          </a:prstGeom>
          <a:noFill/>
          <a:ln>
            <a:noFill/>
          </a:ln>
        </p:spPr>
        <p:txBody>
          <a:bodyPr spcFirstLastPara="1" wrap="square" lIns="93125" tIns="93125" rIns="93125" bIns="931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dirty="0"/>
              <a:t>INSTRUCTIONS: This slide should </a:t>
            </a:r>
            <a:r>
              <a:rPr lang="en-US" b="1" dirty="0"/>
              <a:t>briefly summarize </a:t>
            </a:r>
            <a:r>
              <a:rPr lang="en-US" dirty="0"/>
              <a:t>your answer to narrative analysis question #1.</a:t>
            </a:r>
            <a:endParaRPr dirty="0"/>
          </a:p>
          <a:p>
            <a:pPr marL="0" marR="0" lvl="0" indent="0" algn="l" rtl="0">
              <a:lnSpc>
                <a:spcPct val="100000"/>
              </a:lnSpc>
              <a:spcBef>
                <a:spcPts val="0"/>
              </a:spcBef>
              <a:spcAft>
                <a:spcPts val="0"/>
              </a:spcAft>
              <a:buClr>
                <a:schemeClr val="dk1"/>
              </a:buClr>
              <a:buSzPts val="1100"/>
              <a:buFont typeface="Arial"/>
              <a:buNone/>
            </a:pPr>
            <a:endParaRPr dirty="0"/>
          </a:p>
          <a:p>
            <a:pPr marL="0" lvl="0" indent="0" algn="l" rtl="0">
              <a:spcBef>
                <a:spcPts val="0"/>
              </a:spcBef>
              <a:spcAft>
                <a:spcPts val="0"/>
              </a:spcAft>
              <a:buNone/>
            </a:pPr>
            <a:r>
              <a:rPr lang="en-US" dirty="0"/>
              <a:t>FROM NARRATIVE ANALYSIS (FOR YOUR REFERENCE ONLY):</a:t>
            </a:r>
            <a:endParaRPr dirty="0"/>
          </a:p>
          <a:p>
            <a:pPr marL="0" lvl="0" indent="0" algn="l" rtl="0">
              <a:spcBef>
                <a:spcPts val="0"/>
              </a:spcBef>
              <a:spcAft>
                <a:spcPts val="0"/>
              </a:spcAft>
              <a:buNone/>
            </a:pPr>
            <a:r>
              <a:rPr lang="en-US" dirty="0"/>
              <a:t>“1. Examine your red/yellow/green analysis of your management actions. What lessons have you learned over the past two years of implementation?</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i="1" dirty="0"/>
              <a:t>Summarize what you have learned about what worked and what didn’t. For example, have you identified additional factors to consider or filled an information gap?” </a:t>
            </a:r>
            <a:endParaRPr dirty="0"/>
          </a:p>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5" name="Google Shape;165;p8:notes"/>
          <p:cNvSpPr txBox="1">
            <a:spLocks noGrp="1"/>
          </p:cNvSpPr>
          <p:nvPr>
            <p:ph type="body" idx="1"/>
          </p:nvPr>
        </p:nvSpPr>
        <p:spPr>
          <a:xfrm>
            <a:off x="701042" y="4415790"/>
            <a:ext cx="5608319" cy="4183380"/>
          </a:xfrm>
          <a:prstGeom prst="rect">
            <a:avLst/>
          </a:prstGeom>
          <a:noFill/>
          <a:ln>
            <a:noFill/>
          </a:ln>
        </p:spPr>
        <p:txBody>
          <a:bodyPr spcFirstLastPara="1" wrap="square" lIns="93125" tIns="93125" rIns="93125" bIns="931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dirty="0"/>
              <a:t>INSTRUCTIONS: This slide should </a:t>
            </a:r>
            <a:r>
              <a:rPr lang="en-US" b="1" dirty="0"/>
              <a:t>briefly summarize </a:t>
            </a:r>
            <a:r>
              <a:rPr lang="en-US" dirty="0"/>
              <a:t>your answer to narrative analysis question #1.</a:t>
            </a:r>
            <a:endParaRPr dirty="0"/>
          </a:p>
          <a:p>
            <a:pPr marL="0" marR="0" lvl="0" indent="0" algn="l" rtl="0">
              <a:lnSpc>
                <a:spcPct val="100000"/>
              </a:lnSpc>
              <a:spcBef>
                <a:spcPts val="0"/>
              </a:spcBef>
              <a:spcAft>
                <a:spcPts val="0"/>
              </a:spcAft>
              <a:buClr>
                <a:schemeClr val="dk1"/>
              </a:buClr>
              <a:buSzPts val="1100"/>
              <a:buFont typeface="Arial"/>
              <a:buNone/>
            </a:pPr>
            <a:endParaRPr dirty="0"/>
          </a:p>
          <a:p>
            <a:pPr marL="0" lvl="0" indent="0" algn="l" rtl="0">
              <a:spcBef>
                <a:spcPts val="0"/>
              </a:spcBef>
              <a:spcAft>
                <a:spcPts val="0"/>
              </a:spcAft>
              <a:buNone/>
            </a:pPr>
            <a:r>
              <a:rPr lang="en-US" dirty="0"/>
              <a:t>FROM NARRATIVE ANALYSIS (FOR YOUR REFERENCE ONLY):</a:t>
            </a:r>
            <a:endParaRPr dirty="0"/>
          </a:p>
          <a:p>
            <a:pPr marL="0" lvl="0" indent="0" algn="l" rtl="0">
              <a:spcBef>
                <a:spcPts val="0"/>
              </a:spcBef>
              <a:spcAft>
                <a:spcPts val="0"/>
              </a:spcAft>
              <a:buNone/>
            </a:pPr>
            <a:r>
              <a:rPr lang="en-US" dirty="0"/>
              <a:t>“1. Examine your red/yellow/green analysis of your management actions. What lessons have you learned over the past two years of implementation?</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i="1" dirty="0"/>
              <a:t>Summarize what you have learned about what worked and what didn’t. For example, have you identified additional factors to consider or filled an information gap?” </a:t>
            </a:r>
            <a:endParaRPr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20000348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8" name="Google Shape;178;p10:notes"/>
          <p:cNvSpPr txBox="1">
            <a:spLocks noGrp="1"/>
          </p:cNvSpPr>
          <p:nvPr>
            <p:ph type="body" idx="1"/>
          </p:nvPr>
        </p:nvSpPr>
        <p:spPr>
          <a:xfrm>
            <a:off x="701042" y="4415790"/>
            <a:ext cx="5608319" cy="4183380"/>
          </a:xfrm>
          <a:prstGeom prst="rect">
            <a:avLst/>
          </a:prstGeom>
          <a:noFill/>
          <a:ln>
            <a:noFill/>
          </a:ln>
        </p:spPr>
        <p:txBody>
          <a:bodyPr spcFirstLastPara="1" wrap="square" lIns="93125" tIns="93125" rIns="93125" bIns="931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dirty="0"/>
              <a:t>INSTRUCTIONS: This slide should </a:t>
            </a:r>
            <a:r>
              <a:rPr lang="en-US" b="1" dirty="0"/>
              <a:t>briefly summarize </a:t>
            </a:r>
            <a:r>
              <a:rPr lang="en-US" dirty="0"/>
              <a:t>your answer to narrative analysis question #1.</a:t>
            </a:r>
            <a:endParaRPr dirty="0"/>
          </a:p>
          <a:p>
            <a:pPr marL="0" marR="0" lvl="0" indent="0" algn="l" rtl="0">
              <a:lnSpc>
                <a:spcPct val="100000"/>
              </a:lnSpc>
              <a:spcBef>
                <a:spcPts val="0"/>
              </a:spcBef>
              <a:spcAft>
                <a:spcPts val="0"/>
              </a:spcAft>
              <a:buClr>
                <a:schemeClr val="dk1"/>
              </a:buClr>
              <a:buSzPts val="1100"/>
              <a:buFont typeface="Arial"/>
              <a:buNone/>
            </a:pPr>
            <a:endParaRPr dirty="0"/>
          </a:p>
          <a:p>
            <a:pPr marL="0" lvl="0" indent="0" algn="l" rtl="0">
              <a:spcBef>
                <a:spcPts val="0"/>
              </a:spcBef>
              <a:spcAft>
                <a:spcPts val="0"/>
              </a:spcAft>
              <a:buNone/>
            </a:pPr>
            <a:r>
              <a:rPr lang="en-US" dirty="0"/>
              <a:t>FROM NARRATIVE ANALYSIS (FOR YOUR REFERENCE ONLY):</a:t>
            </a:r>
            <a:endParaRPr dirty="0"/>
          </a:p>
          <a:p>
            <a:pPr marL="0" lvl="0" indent="0" algn="l" rtl="0">
              <a:spcBef>
                <a:spcPts val="0"/>
              </a:spcBef>
              <a:spcAft>
                <a:spcPts val="0"/>
              </a:spcAft>
              <a:buNone/>
            </a:pPr>
            <a:r>
              <a:rPr lang="en-US" dirty="0"/>
              <a:t>“1. Examine your red/yellow/green analysis of your management actions. What lessons have you learned over the past two years of implementation?</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i="1" dirty="0"/>
              <a:t>Summarize what you have learned about what worked and what didn’t. For example, have you identified additional factors to consider or filled an information gap?” </a:t>
            </a:r>
            <a:endParaRPr dirty="0"/>
          </a:p>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97e26f9050_0_44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4" name="Google Shape;124;g97e26f9050_0_440:notes"/>
          <p:cNvSpPr txBox="1">
            <a:spLocks noGrp="1"/>
          </p:cNvSpPr>
          <p:nvPr>
            <p:ph type="body" idx="1"/>
          </p:nvPr>
        </p:nvSpPr>
        <p:spPr>
          <a:xfrm>
            <a:off x="701042" y="4415790"/>
            <a:ext cx="5608200" cy="4183500"/>
          </a:xfrm>
          <a:prstGeom prst="rect">
            <a:avLst/>
          </a:prstGeom>
          <a:noFill/>
          <a:ln>
            <a:noFill/>
          </a:ln>
        </p:spPr>
        <p:txBody>
          <a:bodyPr spcFirstLastPara="1" wrap="square" lIns="93125" tIns="93125" rIns="93125" bIns="931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dirty="0"/>
              <a:t>INSTRUCTIONS: This slide should </a:t>
            </a:r>
            <a:r>
              <a:rPr lang="en-US" b="1" dirty="0"/>
              <a:t>briefly summarize </a:t>
            </a:r>
            <a:r>
              <a:rPr lang="en-US" dirty="0"/>
              <a:t>your answer to narrative analysis question #1.</a:t>
            </a:r>
            <a:endParaRPr dirty="0"/>
          </a:p>
          <a:p>
            <a:pPr marL="0" marR="0" lvl="0" indent="0" algn="l" rtl="0">
              <a:lnSpc>
                <a:spcPct val="100000"/>
              </a:lnSpc>
              <a:spcBef>
                <a:spcPts val="0"/>
              </a:spcBef>
              <a:spcAft>
                <a:spcPts val="0"/>
              </a:spcAft>
              <a:buClr>
                <a:schemeClr val="dk1"/>
              </a:buClr>
              <a:buSzPts val="1100"/>
              <a:buFont typeface="Arial"/>
              <a:buNone/>
            </a:pPr>
            <a:endParaRPr dirty="0"/>
          </a:p>
          <a:p>
            <a:pPr marL="0" lvl="0" indent="0" algn="l" rtl="0">
              <a:spcBef>
                <a:spcPts val="0"/>
              </a:spcBef>
              <a:spcAft>
                <a:spcPts val="0"/>
              </a:spcAft>
              <a:buNone/>
            </a:pPr>
            <a:r>
              <a:rPr lang="en-US" dirty="0"/>
              <a:t>FROM NARRATIVE ANALYSIS (FOR YOUR REFERENCE ONLY):</a:t>
            </a:r>
            <a:endParaRPr dirty="0"/>
          </a:p>
          <a:p>
            <a:pPr marL="0" lvl="0" indent="0" algn="l" rtl="0">
              <a:spcBef>
                <a:spcPts val="0"/>
              </a:spcBef>
              <a:spcAft>
                <a:spcPts val="0"/>
              </a:spcAft>
              <a:buNone/>
            </a:pPr>
            <a:r>
              <a:rPr lang="en-US" dirty="0"/>
              <a:t>“1. Examine your red/yellow/green analysis of your management actions. What lessons have you learned over the past two years of implementation?</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i="1" dirty="0"/>
              <a:t>Summarize what you have learned about what worked and what didn’t. For example, have you identified additional factors to consider or filled an information gap?” </a:t>
            </a:r>
            <a:endParaRPr dirty="0"/>
          </a:p>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4" name="Google Shape;214;p13:notes"/>
          <p:cNvSpPr txBox="1">
            <a:spLocks noGrp="1"/>
          </p:cNvSpPr>
          <p:nvPr>
            <p:ph type="body" idx="1"/>
          </p:nvPr>
        </p:nvSpPr>
        <p:spPr>
          <a:xfrm>
            <a:off x="701042" y="4415790"/>
            <a:ext cx="5608319" cy="4183380"/>
          </a:xfrm>
          <a:prstGeom prst="rect">
            <a:avLst/>
          </a:prstGeom>
          <a:noFill/>
          <a:ln>
            <a:noFill/>
          </a:ln>
        </p:spPr>
        <p:txBody>
          <a:bodyPr spcFirstLastPara="1" wrap="square" lIns="93125" tIns="93125" rIns="93125" bIns="931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dirty="0"/>
              <a:t>INSTRUCTIONS: This slide should </a:t>
            </a:r>
            <a:r>
              <a:rPr lang="en-US" b="1" dirty="0"/>
              <a:t>briefly summarize </a:t>
            </a:r>
            <a:r>
              <a:rPr lang="en-US" dirty="0"/>
              <a:t>your answer to narrative analysis question #3</a:t>
            </a:r>
            <a:r>
              <a:rPr lang="en-US" dirty="0">
                <a:latin typeface="Rockwell"/>
                <a:ea typeface="Rockwell"/>
                <a:cs typeface="Rockwell"/>
                <a:sym typeface="Rockwell"/>
              </a:rPr>
              <a:t>.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FROM NARRATIVE ANALYSIS (</a:t>
            </a:r>
            <a:r>
              <a:rPr lang="en-US" sz="1100" i="0" dirty="0">
                <a:solidFill>
                  <a:schemeClr val="dk1"/>
                </a:solidFill>
                <a:latin typeface="Arial"/>
                <a:ea typeface="Arial"/>
                <a:cs typeface="Arial"/>
                <a:sym typeface="Arial"/>
              </a:rPr>
              <a:t>FOR YOUR REFERENCE ONLY): </a:t>
            </a:r>
            <a:endParaRPr dirty="0"/>
          </a:p>
          <a:p>
            <a:pPr marL="0" lvl="0" indent="0" algn="l" rtl="0">
              <a:spcBef>
                <a:spcPts val="0"/>
              </a:spcBef>
              <a:spcAft>
                <a:spcPts val="0"/>
              </a:spcAft>
              <a:buNone/>
            </a:pPr>
            <a:r>
              <a:rPr lang="en-US" sz="1100" i="0" dirty="0">
                <a:solidFill>
                  <a:schemeClr val="dk1"/>
                </a:solidFill>
                <a:latin typeface="Arial"/>
                <a:ea typeface="Arial"/>
                <a:cs typeface="Arial"/>
                <a:sym typeface="Arial"/>
              </a:rPr>
              <a:t>“3. What scientific, fiscal and policy-related developments will influence your work over the next two years? </a:t>
            </a:r>
            <a:endParaRPr dirty="0"/>
          </a:p>
          <a:p>
            <a:pPr marL="0" lvl="0" indent="0" algn="l" rtl="0">
              <a:spcBef>
                <a:spcPts val="0"/>
              </a:spcBef>
              <a:spcAft>
                <a:spcPts val="0"/>
              </a:spcAft>
              <a:buNone/>
            </a:pPr>
            <a:endParaRPr sz="1100" i="0" dirty="0">
              <a:solidFill>
                <a:schemeClr val="dk1"/>
              </a:solidFill>
              <a:latin typeface="Arial"/>
              <a:ea typeface="Arial"/>
              <a:cs typeface="Arial"/>
              <a:sym typeface="Arial"/>
            </a:endParaRPr>
          </a:p>
          <a:p>
            <a:pPr marL="0" lvl="0" indent="0" algn="l" rtl="0">
              <a:spcBef>
                <a:spcPts val="0"/>
              </a:spcBef>
              <a:spcAft>
                <a:spcPts val="0"/>
              </a:spcAft>
              <a:buNone/>
            </a:pPr>
            <a:r>
              <a:rPr lang="en-US" sz="1100" i="1" dirty="0">
                <a:solidFill>
                  <a:schemeClr val="dk1"/>
                </a:solidFill>
                <a:latin typeface="Arial"/>
                <a:ea typeface="Arial"/>
                <a:cs typeface="Arial"/>
                <a:sym typeface="Arial"/>
              </a:rPr>
              <a:t>This may include information learned at the previous biennial SRS meeting or more specific information about your outcome such as an increase or decrease in funding, new programs that address gaps, and new scientific data or research. Describe how these developments are likely to impact your recommended measure(s) of progress, the factors you believe impact your ability to succeed, and newly created or filled gaps. These changes should be reflected in the first three columns of your revised logic and action plan after your quarterly progress meeting.” </a:t>
            </a:r>
            <a:endParaRPr dirty="0"/>
          </a:p>
          <a:p>
            <a:pPr marL="0" lvl="0" indent="0" algn="l" rtl="0">
              <a:spcBef>
                <a:spcPts val="0"/>
              </a:spcBef>
              <a:spcAft>
                <a:spcPts val="0"/>
              </a:spcAft>
              <a:buNone/>
            </a:pPr>
            <a:endParaRPr sz="1100" i="0" dirty="0">
              <a:solidFill>
                <a:schemeClr val="dk1"/>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98fd51ec7f_0_1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4" name="Google Shape;224;g98fd51ec7f_0_16:notes"/>
          <p:cNvSpPr txBox="1">
            <a:spLocks noGrp="1"/>
          </p:cNvSpPr>
          <p:nvPr>
            <p:ph type="body" idx="1"/>
          </p:nvPr>
        </p:nvSpPr>
        <p:spPr>
          <a:xfrm>
            <a:off x="701042" y="4415790"/>
            <a:ext cx="5608200" cy="4183500"/>
          </a:xfrm>
          <a:prstGeom prst="rect">
            <a:avLst/>
          </a:prstGeom>
          <a:noFill/>
          <a:ln>
            <a:noFill/>
          </a:ln>
        </p:spPr>
        <p:txBody>
          <a:bodyPr spcFirstLastPara="1" wrap="square" lIns="93125" tIns="93125" rIns="93125" bIns="931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dirty="0"/>
              <a:t>INSTRUCTIONS: This slide should </a:t>
            </a:r>
            <a:r>
              <a:rPr lang="en-US" b="1" dirty="0"/>
              <a:t>briefly summarize </a:t>
            </a:r>
            <a:r>
              <a:rPr lang="en-US" dirty="0"/>
              <a:t>your answer to narrative analysis question #3</a:t>
            </a:r>
            <a:r>
              <a:rPr lang="en-US" dirty="0">
                <a:latin typeface="Rockwell"/>
                <a:ea typeface="Rockwell"/>
                <a:cs typeface="Rockwell"/>
                <a:sym typeface="Rockwell"/>
              </a:rPr>
              <a:t>.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FROM NARRATIVE ANALYSIS (</a:t>
            </a:r>
            <a:r>
              <a:rPr lang="en-US" sz="1100" i="0" dirty="0">
                <a:solidFill>
                  <a:schemeClr val="dk1"/>
                </a:solidFill>
                <a:latin typeface="Arial"/>
                <a:ea typeface="Arial"/>
                <a:cs typeface="Arial"/>
                <a:sym typeface="Arial"/>
              </a:rPr>
              <a:t>FOR YOUR REFERENCE ONLY): </a:t>
            </a:r>
            <a:endParaRPr dirty="0"/>
          </a:p>
          <a:p>
            <a:pPr marL="0" lvl="0" indent="0" algn="l" rtl="0">
              <a:spcBef>
                <a:spcPts val="0"/>
              </a:spcBef>
              <a:spcAft>
                <a:spcPts val="0"/>
              </a:spcAft>
              <a:buNone/>
            </a:pPr>
            <a:r>
              <a:rPr lang="en-US" sz="1100" i="0" dirty="0">
                <a:solidFill>
                  <a:schemeClr val="dk1"/>
                </a:solidFill>
                <a:latin typeface="Arial"/>
                <a:ea typeface="Arial"/>
                <a:cs typeface="Arial"/>
                <a:sym typeface="Arial"/>
              </a:rPr>
              <a:t>“3. What scientific, fiscal and policy-related developments will influence your work over the next two years? </a:t>
            </a:r>
            <a:endParaRPr dirty="0"/>
          </a:p>
          <a:p>
            <a:pPr marL="0" lvl="0" indent="0" algn="l" rtl="0">
              <a:spcBef>
                <a:spcPts val="0"/>
              </a:spcBef>
              <a:spcAft>
                <a:spcPts val="0"/>
              </a:spcAft>
              <a:buNone/>
            </a:pPr>
            <a:endParaRPr sz="1100" i="0" dirty="0">
              <a:solidFill>
                <a:schemeClr val="dk1"/>
              </a:solidFill>
              <a:latin typeface="Arial"/>
              <a:ea typeface="Arial"/>
              <a:cs typeface="Arial"/>
              <a:sym typeface="Arial"/>
            </a:endParaRPr>
          </a:p>
          <a:p>
            <a:pPr marL="0" lvl="0" indent="0" algn="l" rtl="0">
              <a:spcBef>
                <a:spcPts val="0"/>
              </a:spcBef>
              <a:spcAft>
                <a:spcPts val="0"/>
              </a:spcAft>
              <a:buNone/>
            </a:pPr>
            <a:r>
              <a:rPr lang="en-US" sz="1100" i="1" dirty="0">
                <a:solidFill>
                  <a:schemeClr val="dk1"/>
                </a:solidFill>
                <a:latin typeface="Arial"/>
                <a:ea typeface="Arial"/>
                <a:cs typeface="Arial"/>
                <a:sym typeface="Arial"/>
              </a:rPr>
              <a:t>This may include information learned at the previous biennial SRS meeting or more specific information about your outcome such as an increase or decrease in funding, new programs that address gaps, and new scientific data or research. Describe how these developments are likely to impact your recommended measure(s) of progress, the factors you believe impact your ability to succeed, and newly created or filled gaps. These changes should be reflected in the first three columns of your revised logic and action plan after your quarterly progress meeting.” </a:t>
            </a:r>
            <a:endParaRPr dirty="0"/>
          </a:p>
          <a:p>
            <a:pPr marL="0" lvl="0" indent="0" algn="l" rtl="0">
              <a:spcBef>
                <a:spcPts val="0"/>
              </a:spcBef>
              <a:spcAft>
                <a:spcPts val="0"/>
              </a:spcAft>
              <a:buNone/>
            </a:pPr>
            <a:endParaRPr sz="1100" i="0" dirty="0">
              <a:solidFill>
                <a:schemeClr val="dk1"/>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E2BCBD9-58FA-4285-90AF-220059D4B0CD}" type="datetime1">
              <a:rPr lang="en-US" smtClean="0"/>
              <a:t>2/26/2021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4CDC27-E500-40CC-9A92-C74DD8D06A99}" type="slidenum">
              <a:rPr lang="en-US" smtClean="0"/>
              <a:t>‹#›</a:t>
            </a:fld>
            <a:endParaRPr lang="en-US"/>
          </a:p>
        </p:txBody>
      </p:sp>
    </p:spTree>
    <p:extLst>
      <p:ext uri="{BB962C8B-B14F-4D97-AF65-F5344CB8AC3E}">
        <p14:creationId xmlns:p14="http://schemas.microsoft.com/office/powerpoint/2010/main" val="3590401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2203AF-FF76-4187-AE79-6592D32BC257}" type="datetime1">
              <a:rPr lang="en-US" smtClean="0"/>
              <a:t>2/26/2021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4CDC27-E500-40CC-9A92-C74DD8D06A99}" type="slidenum">
              <a:rPr lang="en-US" smtClean="0"/>
              <a:t>‹#›</a:t>
            </a:fld>
            <a:endParaRPr lang="en-US"/>
          </a:p>
        </p:txBody>
      </p:sp>
    </p:spTree>
    <p:extLst>
      <p:ext uri="{BB962C8B-B14F-4D97-AF65-F5344CB8AC3E}">
        <p14:creationId xmlns:p14="http://schemas.microsoft.com/office/powerpoint/2010/main" val="2543976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63B971-B20E-42E7-9894-A210DDB028B6}" type="datetime1">
              <a:rPr lang="en-US" smtClean="0"/>
              <a:t>2/26/2021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4CDC27-E500-40CC-9A92-C74DD8D06A99}" type="slidenum">
              <a:rPr lang="en-US" smtClean="0"/>
              <a:t>‹#›</a:t>
            </a:fld>
            <a:endParaRPr lang="en-US"/>
          </a:p>
        </p:txBody>
      </p:sp>
    </p:spTree>
    <p:extLst>
      <p:ext uri="{BB962C8B-B14F-4D97-AF65-F5344CB8AC3E}">
        <p14:creationId xmlns:p14="http://schemas.microsoft.com/office/powerpoint/2010/main" val="6518667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02A49AE-42E6-4447-A07D-29F45B78640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6795116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92C3C8D-D727-4FA3-84DB-6E58DCC646D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9165104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097F70E-1129-42A5-ACE9-4C55322B7F9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2308259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03E1A83-58AB-40FA-9E30-B8245111DE5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8972508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751C9EB-2A43-4129-81BE-51C20767CFF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6312760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5E5D762-1F16-4DC8-AE21-20DB460224E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372625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2D04521-0D69-4043-9B3E-7F39777179A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7862236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1D7CCA4-571A-4D62-BED5-EF3CDDDA371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190891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0AB4A23-9F85-48E0-B433-3998A53B922C}" type="datetime1">
              <a:rPr lang="en-US" smtClean="0"/>
              <a:t>2/26/2021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4CDC27-E500-40CC-9A92-C74DD8D06A99}" type="slidenum">
              <a:rPr lang="en-US" smtClean="0"/>
              <a:t>‹#›</a:t>
            </a:fld>
            <a:endParaRPr lang="en-US"/>
          </a:p>
        </p:txBody>
      </p:sp>
    </p:spTree>
    <p:extLst>
      <p:ext uri="{BB962C8B-B14F-4D97-AF65-F5344CB8AC3E}">
        <p14:creationId xmlns:p14="http://schemas.microsoft.com/office/powerpoint/2010/main" val="2473813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A426C89-182C-4CEE-8E16-C1454EC6EF2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309993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3FF65DE-BC79-413D-9184-DCE140C95ED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624274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BAFF405-52E7-413E-9356-C266F42721B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180606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8229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 y="3938590"/>
            <a:ext cx="8229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AF85788-3EAD-44A6-8C07-3C9E8D7448E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3936953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E1031-A737-4AEE-B5BC-FBAA938BB122}"/>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D4702225-24F1-4815-BEB1-9B40BD9631C9}"/>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15FD39C1-0485-49F0-9B3C-25583795BFA7}"/>
              </a:ext>
            </a:extLst>
          </p:cNvPr>
          <p:cNvSpPr>
            <a:spLocks noGrp="1"/>
          </p:cNvSpPr>
          <p:nvPr>
            <p:ph type="dt" sz="half" idx="10"/>
          </p:nvPr>
        </p:nvSpPr>
        <p:spPr/>
        <p:txBody>
          <a:bodyPr/>
          <a:lstStyle/>
          <a:p>
            <a:fld id="{766D0BF9-43BE-4DBE-85FF-95B1215F0460}" type="datetime1">
              <a:rPr lang="en-US" smtClean="0"/>
              <a:t>2/26/2021</a:t>
            </a:fld>
            <a:endParaRPr lang="en-US"/>
          </a:p>
        </p:txBody>
      </p:sp>
      <p:sp>
        <p:nvSpPr>
          <p:cNvPr id="5" name="Footer Placeholder 4">
            <a:extLst>
              <a:ext uri="{FF2B5EF4-FFF2-40B4-BE49-F238E27FC236}">
                <a16:creationId xmlns:a16="http://schemas.microsoft.com/office/drawing/2014/main" id="{BBD3C697-DE3A-40AF-A158-AEAA0788AF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433F8D-8CAF-4DD1-8154-C58255D00EC9}"/>
              </a:ext>
            </a:extLst>
          </p:cNvPr>
          <p:cNvSpPr>
            <a:spLocks noGrp="1"/>
          </p:cNvSpPr>
          <p:nvPr>
            <p:ph type="sldNum" sz="quarter" idx="12"/>
          </p:nvPr>
        </p:nvSpPr>
        <p:spPr/>
        <p:txBody>
          <a:bodyPr/>
          <a:lstStyle/>
          <a:p>
            <a:fld id="{3D9E0250-409D-4623-8627-D776EBEBD97D}" type="slidenum">
              <a:rPr lang="en-US" smtClean="0"/>
              <a:t>‹#›</a:t>
            </a:fld>
            <a:endParaRPr lang="en-US"/>
          </a:p>
        </p:txBody>
      </p:sp>
    </p:spTree>
    <p:extLst>
      <p:ext uri="{BB962C8B-B14F-4D97-AF65-F5344CB8AC3E}">
        <p14:creationId xmlns:p14="http://schemas.microsoft.com/office/powerpoint/2010/main" val="42358050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0E79F-69D0-4E80-9BB3-03EAA74590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D0741A-F71A-46C5-8EEE-01A3FDB166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EFFDFA-D6EB-4668-A30A-C9D8895B9F03}"/>
              </a:ext>
            </a:extLst>
          </p:cNvPr>
          <p:cNvSpPr>
            <a:spLocks noGrp="1"/>
          </p:cNvSpPr>
          <p:nvPr>
            <p:ph type="dt" sz="half" idx="10"/>
          </p:nvPr>
        </p:nvSpPr>
        <p:spPr/>
        <p:txBody>
          <a:bodyPr/>
          <a:lstStyle/>
          <a:p>
            <a:fld id="{FAF56C9B-EE42-4C87-8972-0FFABDC8C18C}" type="datetime1">
              <a:rPr lang="en-US" smtClean="0"/>
              <a:t>2/26/2021</a:t>
            </a:fld>
            <a:endParaRPr lang="en-US"/>
          </a:p>
        </p:txBody>
      </p:sp>
      <p:sp>
        <p:nvSpPr>
          <p:cNvPr id="5" name="Footer Placeholder 4">
            <a:extLst>
              <a:ext uri="{FF2B5EF4-FFF2-40B4-BE49-F238E27FC236}">
                <a16:creationId xmlns:a16="http://schemas.microsoft.com/office/drawing/2014/main" id="{E4187E3C-2CD5-4CC9-87B8-A88A9E0180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1874AC-CA93-4493-BF6B-EEF91D5BB6F1}"/>
              </a:ext>
            </a:extLst>
          </p:cNvPr>
          <p:cNvSpPr>
            <a:spLocks noGrp="1"/>
          </p:cNvSpPr>
          <p:nvPr>
            <p:ph type="sldNum" sz="quarter" idx="12"/>
          </p:nvPr>
        </p:nvSpPr>
        <p:spPr/>
        <p:txBody>
          <a:bodyPr/>
          <a:lstStyle/>
          <a:p>
            <a:fld id="{3D9E0250-409D-4623-8627-D776EBEBD97D}" type="slidenum">
              <a:rPr lang="en-US" smtClean="0"/>
              <a:t>‹#›</a:t>
            </a:fld>
            <a:endParaRPr lang="en-US"/>
          </a:p>
        </p:txBody>
      </p:sp>
    </p:spTree>
    <p:extLst>
      <p:ext uri="{BB962C8B-B14F-4D97-AF65-F5344CB8AC3E}">
        <p14:creationId xmlns:p14="http://schemas.microsoft.com/office/powerpoint/2010/main" val="34447642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468E7-5564-4040-B0F7-B94287CA90D4}"/>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B661C6C8-DEE4-4D44-8E4E-9BE1B92BB119}"/>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9D76A7A-FFA6-417A-B834-A9ED90B487B9}"/>
              </a:ext>
            </a:extLst>
          </p:cNvPr>
          <p:cNvSpPr>
            <a:spLocks noGrp="1"/>
          </p:cNvSpPr>
          <p:nvPr>
            <p:ph type="dt" sz="half" idx="10"/>
          </p:nvPr>
        </p:nvSpPr>
        <p:spPr/>
        <p:txBody>
          <a:bodyPr/>
          <a:lstStyle/>
          <a:p>
            <a:fld id="{792CAEEC-AA69-4FE6-A6D3-2A76DE70E61B}" type="datetime1">
              <a:rPr lang="en-US" smtClean="0"/>
              <a:t>2/26/2021</a:t>
            </a:fld>
            <a:endParaRPr lang="en-US"/>
          </a:p>
        </p:txBody>
      </p:sp>
      <p:sp>
        <p:nvSpPr>
          <p:cNvPr id="5" name="Footer Placeholder 4">
            <a:extLst>
              <a:ext uri="{FF2B5EF4-FFF2-40B4-BE49-F238E27FC236}">
                <a16:creationId xmlns:a16="http://schemas.microsoft.com/office/drawing/2014/main" id="{8BB1E676-45CD-4458-99E9-B4A7187BAC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BBCFCC-E04F-4DE1-8AB3-A5A9F6980761}"/>
              </a:ext>
            </a:extLst>
          </p:cNvPr>
          <p:cNvSpPr>
            <a:spLocks noGrp="1"/>
          </p:cNvSpPr>
          <p:nvPr>
            <p:ph type="sldNum" sz="quarter" idx="12"/>
          </p:nvPr>
        </p:nvSpPr>
        <p:spPr/>
        <p:txBody>
          <a:bodyPr/>
          <a:lstStyle/>
          <a:p>
            <a:fld id="{3D9E0250-409D-4623-8627-D776EBEBD97D}" type="slidenum">
              <a:rPr lang="en-US" smtClean="0"/>
              <a:t>‹#›</a:t>
            </a:fld>
            <a:endParaRPr lang="en-US"/>
          </a:p>
        </p:txBody>
      </p:sp>
    </p:spTree>
    <p:extLst>
      <p:ext uri="{BB962C8B-B14F-4D97-AF65-F5344CB8AC3E}">
        <p14:creationId xmlns:p14="http://schemas.microsoft.com/office/powerpoint/2010/main" val="16476137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73D36-AC81-4474-84DC-87470C88FD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A9B29AA-ABBD-41F1-A4E6-21F14E0FE281}"/>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A241CA6-8687-443A-91ED-0DD76DE43710}"/>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85F1B8A-95FD-42EE-A690-D2843C7B2185}"/>
              </a:ext>
            </a:extLst>
          </p:cNvPr>
          <p:cNvSpPr>
            <a:spLocks noGrp="1"/>
          </p:cNvSpPr>
          <p:nvPr>
            <p:ph type="dt" sz="half" idx="10"/>
          </p:nvPr>
        </p:nvSpPr>
        <p:spPr/>
        <p:txBody>
          <a:bodyPr/>
          <a:lstStyle/>
          <a:p>
            <a:fld id="{AB380A9D-93DB-4690-8B77-2463E0368106}" type="datetime1">
              <a:rPr lang="en-US" smtClean="0"/>
              <a:t>2/26/2021</a:t>
            </a:fld>
            <a:endParaRPr lang="en-US"/>
          </a:p>
        </p:txBody>
      </p:sp>
      <p:sp>
        <p:nvSpPr>
          <p:cNvPr id="6" name="Footer Placeholder 5">
            <a:extLst>
              <a:ext uri="{FF2B5EF4-FFF2-40B4-BE49-F238E27FC236}">
                <a16:creationId xmlns:a16="http://schemas.microsoft.com/office/drawing/2014/main" id="{086EF246-B3C7-4AE4-8C04-EB950193B9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B5ADD8-9533-4768-AE6B-BA98FE9555BB}"/>
              </a:ext>
            </a:extLst>
          </p:cNvPr>
          <p:cNvSpPr>
            <a:spLocks noGrp="1"/>
          </p:cNvSpPr>
          <p:nvPr>
            <p:ph type="sldNum" sz="quarter" idx="12"/>
          </p:nvPr>
        </p:nvSpPr>
        <p:spPr/>
        <p:txBody>
          <a:bodyPr/>
          <a:lstStyle/>
          <a:p>
            <a:fld id="{3D9E0250-409D-4623-8627-D776EBEBD97D}" type="slidenum">
              <a:rPr lang="en-US" smtClean="0"/>
              <a:t>‹#›</a:t>
            </a:fld>
            <a:endParaRPr lang="en-US"/>
          </a:p>
        </p:txBody>
      </p:sp>
    </p:spTree>
    <p:extLst>
      <p:ext uri="{BB962C8B-B14F-4D97-AF65-F5344CB8AC3E}">
        <p14:creationId xmlns:p14="http://schemas.microsoft.com/office/powerpoint/2010/main" val="14697118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42C6C-A19A-49F4-8E40-035E24904C1A}"/>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5315560-043E-4BAA-9375-CDB39E41D8A0}"/>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AD987F38-0A23-448C-B800-9A4FF192AD9F}"/>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D649C0F-7545-4AC8-A8CE-F0740EF25337}"/>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EA74DC5E-85DA-4728-9F2A-D216084ADB9C}"/>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AF60EFC-13E9-48FE-9F94-8CDAF3ADB61B}"/>
              </a:ext>
            </a:extLst>
          </p:cNvPr>
          <p:cNvSpPr>
            <a:spLocks noGrp="1"/>
          </p:cNvSpPr>
          <p:nvPr>
            <p:ph type="dt" sz="half" idx="10"/>
          </p:nvPr>
        </p:nvSpPr>
        <p:spPr/>
        <p:txBody>
          <a:bodyPr/>
          <a:lstStyle/>
          <a:p>
            <a:fld id="{35C80AC4-0588-4A11-A42F-EC8AEC488CB9}" type="datetime1">
              <a:rPr lang="en-US" smtClean="0"/>
              <a:t>2/26/2021</a:t>
            </a:fld>
            <a:endParaRPr lang="en-US"/>
          </a:p>
        </p:txBody>
      </p:sp>
      <p:sp>
        <p:nvSpPr>
          <p:cNvPr id="8" name="Footer Placeholder 7">
            <a:extLst>
              <a:ext uri="{FF2B5EF4-FFF2-40B4-BE49-F238E27FC236}">
                <a16:creationId xmlns:a16="http://schemas.microsoft.com/office/drawing/2014/main" id="{77AA93B0-0810-4CC6-95A6-80FBD01BF6B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C2C445C-F677-455F-B5BF-53B41F8417F1}"/>
              </a:ext>
            </a:extLst>
          </p:cNvPr>
          <p:cNvSpPr>
            <a:spLocks noGrp="1"/>
          </p:cNvSpPr>
          <p:nvPr>
            <p:ph type="sldNum" sz="quarter" idx="12"/>
          </p:nvPr>
        </p:nvSpPr>
        <p:spPr/>
        <p:txBody>
          <a:bodyPr/>
          <a:lstStyle/>
          <a:p>
            <a:fld id="{3D9E0250-409D-4623-8627-D776EBEBD97D}" type="slidenum">
              <a:rPr lang="en-US" smtClean="0"/>
              <a:t>‹#›</a:t>
            </a:fld>
            <a:endParaRPr lang="en-US"/>
          </a:p>
        </p:txBody>
      </p:sp>
    </p:spTree>
    <p:extLst>
      <p:ext uri="{BB962C8B-B14F-4D97-AF65-F5344CB8AC3E}">
        <p14:creationId xmlns:p14="http://schemas.microsoft.com/office/powerpoint/2010/main" val="16826754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1FA7C-7421-45A2-AFEF-812D2455518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C33E1B3-2BC1-4C96-9761-2828EC437F30}"/>
              </a:ext>
            </a:extLst>
          </p:cNvPr>
          <p:cNvSpPr>
            <a:spLocks noGrp="1"/>
          </p:cNvSpPr>
          <p:nvPr>
            <p:ph type="dt" sz="half" idx="10"/>
          </p:nvPr>
        </p:nvSpPr>
        <p:spPr/>
        <p:txBody>
          <a:bodyPr/>
          <a:lstStyle/>
          <a:p>
            <a:fld id="{50B4F570-02FE-44C7-B0C2-2B171F424040}" type="datetime1">
              <a:rPr lang="en-US" smtClean="0"/>
              <a:t>2/26/2021</a:t>
            </a:fld>
            <a:endParaRPr lang="en-US"/>
          </a:p>
        </p:txBody>
      </p:sp>
      <p:sp>
        <p:nvSpPr>
          <p:cNvPr id="4" name="Footer Placeholder 3">
            <a:extLst>
              <a:ext uri="{FF2B5EF4-FFF2-40B4-BE49-F238E27FC236}">
                <a16:creationId xmlns:a16="http://schemas.microsoft.com/office/drawing/2014/main" id="{46FE4E9D-83CE-4807-8468-D79FD6AE697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9450A98-6E96-461D-9865-E2D7E3FC3A43}"/>
              </a:ext>
            </a:extLst>
          </p:cNvPr>
          <p:cNvSpPr>
            <a:spLocks noGrp="1"/>
          </p:cNvSpPr>
          <p:nvPr>
            <p:ph type="sldNum" sz="quarter" idx="12"/>
          </p:nvPr>
        </p:nvSpPr>
        <p:spPr/>
        <p:txBody>
          <a:bodyPr/>
          <a:lstStyle/>
          <a:p>
            <a:fld id="{3D9E0250-409D-4623-8627-D776EBEBD97D}" type="slidenum">
              <a:rPr lang="en-US" smtClean="0"/>
              <a:t>‹#›</a:t>
            </a:fld>
            <a:endParaRPr lang="en-US"/>
          </a:p>
        </p:txBody>
      </p:sp>
    </p:spTree>
    <p:extLst>
      <p:ext uri="{BB962C8B-B14F-4D97-AF65-F5344CB8AC3E}">
        <p14:creationId xmlns:p14="http://schemas.microsoft.com/office/powerpoint/2010/main" val="42363305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5D3F1BD-8A88-4F41-8807-74256938D2D7}" type="datetime1">
              <a:rPr lang="en-US" smtClean="0"/>
              <a:t>2/26/2021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4CDC27-E500-40CC-9A92-C74DD8D06A99}" type="slidenum">
              <a:rPr lang="en-US" smtClean="0"/>
              <a:t>‹#›</a:t>
            </a:fld>
            <a:endParaRPr lang="en-US"/>
          </a:p>
        </p:txBody>
      </p:sp>
    </p:spTree>
    <p:extLst>
      <p:ext uri="{BB962C8B-B14F-4D97-AF65-F5344CB8AC3E}">
        <p14:creationId xmlns:p14="http://schemas.microsoft.com/office/powerpoint/2010/main" val="116008941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BDE322E-D387-4B77-A2DA-1F4F8B0AEA03}"/>
              </a:ext>
            </a:extLst>
          </p:cNvPr>
          <p:cNvSpPr>
            <a:spLocks noGrp="1"/>
          </p:cNvSpPr>
          <p:nvPr>
            <p:ph type="dt" sz="half" idx="10"/>
          </p:nvPr>
        </p:nvSpPr>
        <p:spPr/>
        <p:txBody>
          <a:bodyPr/>
          <a:lstStyle/>
          <a:p>
            <a:fld id="{CDA26A52-48C3-43AD-A414-8983A0A72B96}" type="datetime1">
              <a:rPr lang="en-US" smtClean="0"/>
              <a:t>2/26/2021</a:t>
            </a:fld>
            <a:endParaRPr lang="en-US"/>
          </a:p>
        </p:txBody>
      </p:sp>
      <p:sp>
        <p:nvSpPr>
          <p:cNvPr id="3" name="Footer Placeholder 2">
            <a:extLst>
              <a:ext uri="{FF2B5EF4-FFF2-40B4-BE49-F238E27FC236}">
                <a16:creationId xmlns:a16="http://schemas.microsoft.com/office/drawing/2014/main" id="{CED3BC5A-8FED-4DFD-9BD8-09F9471DDBB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93D059B-CA0A-4D8B-BB1A-665341D9D565}"/>
              </a:ext>
            </a:extLst>
          </p:cNvPr>
          <p:cNvSpPr>
            <a:spLocks noGrp="1"/>
          </p:cNvSpPr>
          <p:nvPr>
            <p:ph type="sldNum" sz="quarter" idx="12"/>
          </p:nvPr>
        </p:nvSpPr>
        <p:spPr/>
        <p:txBody>
          <a:bodyPr/>
          <a:lstStyle/>
          <a:p>
            <a:fld id="{3D9E0250-409D-4623-8627-D776EBEBD97D}" type="slidenum">
              <a:rPr lang="en-US" smtClean="0"/>
              <a:t>‹#›</a:t>
            </a:fld>
            <a:endParaRPr lang="en-US"/>
          </a:p>
        </p:txBody>
      </p:sp>
    </p:spTree>
    <p:extLst>
      <p:ext uri="{BB962C8B-B14F-4D97-AF65-F5344CB8AC3E}">
        <p14:creationId xmlns:p14="http://schemas.microsoft.com/office/powerpoint/2010/main" val="7644783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2E569-46C0-4FB2-AAD4-7F885C26643E}"/>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8AF66CEF-AC68-4F18-A8E8-789159AE3C87}"/>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0543760-D398-4FC8-B38B-9D3EF8AA723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8006845-53FA-412C-9515-47652F17F08E}"/>
              </a:ext>
            </a:extLst>
          </p:cNvPr>
          <p:cNvSpPr>
            <a:spLocks noGrp="1"/>
          </p:cNvSpPr>
          <p:nvPr>
            <p:ph type="dt" sz="half" idx="10"/>
          </p:nvPr>
        </p:nvSpPr>
        <p:spPr/>
        <p:txBody>
          <a:bodyPr/>
          <a:lstStyle/>
          <a:p>
            <a:fld id="{25A31610-91E5-45E9-9859-5E8D6E71F2A2}" type="datetime1">
              <a:rPr lang="en-US" smtClean="0"/>
              <a:t>2/26/2021</a:t>
            </a:fld>
            <a:endParaRPr lang="en-US"/>
          </a:p>
        </p:txBody>
      </p:sp>
      <p:sp>
        <p:nvSpPr>
          <p:cNvPr id="6" name="Footer Placeholder 5">
            <a:extLst>
              <a:ext uri="{FF2B5EF4-FFF2-40B4-BE49-F238E27FC236}">
                <a16:creationId xmlns:a16="http://schemas.microsoft.com/office/drawing/2014/main" id="{30326046-DD8C-400A-9692-0AD267EA81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AACBC40-2ACB-4FF9-A367-10003BE281E5}"/>
              </a:ext>
            </a:extLst>
          </p:cNvPr>
          <p:cNvSpPr>
            <a:spLocks noGrp="1"/>
          </p:cNvSpPr>
          <p:nvPr>
            <p:ph type="sldNum" sz="quarter" idx="12"/>
          </p:nvPr>
        </p:nvSpPr>
        <p:spPr/>
        <p:txBody>
          <a:bodyPr/>
          <a:lstStyle/>
          <a:p>
            <a:fld id="{3D9E0250-409D-4623-8627-D776EBEBD97D}" type="slidenum">
              <a:rPr lang="en-US" smtClean="0"/>
              <a:t>‹#›</a:t>
            </a:fld>
            <a:endParaRPr lang="en-US"/>
          </a:p>
        </p:txBody>
      </p:sp>
    </p:spTree>
    <p:extLst>
      <p:ext uri="{BB962C8B-B14F-4D97-AF65-F5344CB8AC3E}">
        <p14:creationId xmlns:p14="http://schemas.microsoft.com/office/powerpoint/2010/main" val="17435443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DCBC9-B866-4368-B2EA-1B6445C26CA6}"/>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99C0A4B5-3903-4F16-BFC3-C651A51AFD7B}"/>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81192F07-7E2E-42A4-A2BC-D931997F6BA7}"/>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77AC4E82-7398-4EDC-8DF3-B08E083F9BB1}"/>
              </a:ext>
            </a:extLst>
          </p:cNvPr>
          <p:cNvSpPr>
            <a:spLocks noGrp="1"/>
          </p:cNvSpPr>
          <p:nvPr>
            <p:ph type="dt" sz="half" idx="10"/>
          </p:nvPr>
        </p:nvSpPr>
        <p:spPr/>
        <p:txBody>
          <a:bodyPr/>
          <a:lstStyle/>
          <a:p>
            <a:fld id="{07AA2CD4-18DD-47D4-80C4-2FC89DE33D05}" type="datetime1">
              <a:rPr lang="en-US" smtClean="0"/>
              <a:t>2/26/2021</a:t>
            </a:fld>
            <a:endParaRPr lang="en-US"/>
          </a:p>
        </p:txBody>
      </p:sp>
      <p:sp>
        <p:nvSpPr>
          <p:cNvPr id="6" name="Footer Placeholder 5">
            <a:extLst>
              <a:ext uri="{FF2B5EF4-FFF2-40B4-BE49-F238E27FC236}">
                <a16:creationId xmlns:a16="http://schemas.microsoft.com/office/drawing/2014/main" id="{E0213B89-16EC-4DE6-B3FD-B5B2E06B3C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A96970-352E-436E-BC2E-F810F95EF864}"/>
              </a:ext>
            </a:extLst>
          </p:cNvPr>
          <p:cNvSpPr>
            <a:spLocks noGrp="1"/>
          </p:cNvSpPr>
          <p:nvPr>
            <p:ph type="sldNum" sz="quarter" idx="12"/>
          </p:nvPr>
        </p:nvSpPr>
        <p:spPr/>
        <p:txBody>
          <a:bodyPr/>
          <a:lstStyle/>
          <a:p>
            <a:fld id="{3D9E0250-409D-4623-8627-D776EBEBD97D}" type="slidenum">
              <a:rPr lang="en-US" smtClean="0"/>
              <a:t>‹#›</a:t>
            </a:fld>
            <a:endParaRPr lang="en-US"/>
          </a:p>
        </p:txBody>
      </p:sp>
    </p:spTree>
    <p:extLst>
      <p:ext uri="{BB962C8B-B14F-4D97-AF65-F5344CB8AC3E}">
        <p14:creationId xmlns:p14="http://schemas.microsoft.com/office/powerpoint/2010/main" val="23833381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D5301-B739-436A-842F-319D9B831D8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CE31145-683D-42BB-A3BA-E708255EE1F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F54E31-D83C-4A61-B65D-C3BA2C842CF0}"/>
              </a:ext>
            </a:extLst>
          </p:cNvPr>
          <p:cNvSpPr>
            <a:spLocks noGrp="1"/>
          </p:cNvSpPr>
          <p:nvPr>
            <p:ph type="dt" sz="half" idx="10"/>
          </p:nvPr>
        </p:nvSpPr>
        <p:spPr/>
        <p:txBody>
          <a:bodyPr/>
          <a:lstStyle/>
          <a:p>
            <a:fld id="{BC119710-45D0-47C2-A52B-53DD8E6A338C}" type="datetime1">
              <a:rPr lang="en-US" smtClean="0"/>
              <a:t>2/26/2021</a:t>
            </a:fld>
            <a:endParaRPr lang="en-US"/>
          </a:p>
        </p:txBody>
      </p:sp>
      <p:sp>
        <p:nvSpPr>
          <p:cNvPr id="5" name="Footer Placeholder 4">
            <a:extLst>
              <a:ext uri="{FF2B5EF4-FFF2-40B4-BE49-F238E27FC236}">
                <a16:creationId xmlns:a16="http://schemas.microsoft.com/office/drawing/2014/main" id="{B82328AD-25E5-4320-A237-1D0B5EB270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FC5D73-E63A-407D-B6D6-AE910EA50593}"/>
              </a:ext>
            </a:extLst>
          </p:cNvPr>
          <p:cNvSpPr>
            <a:spLocks noGrp="1"/>
          </p:cNvSpPr>
          <p:nvPr>
            <p:ph type="sldNum" sz="quarter" idx="12"/>
          </p:nvPr>
        </p:nvSpPr>
        <p:spPr/>
        <p:txBody>
          <a:bodyPr/>
          <a:lstStyle/>
          <a:p>
            <a:fld id="{3D9E0250-409D-4623-8627-D776EBEBD97D}" type="slidenum">
              <a:rPr lang="en-US" smtClean="0"/>
              <a:t>‹#›</a:t>
            </a:fld>
            <a:endParaRPr lang="en-US"/>
          </a:p>
        </p:txBody>
      </p:sp>
    </p:spTree>
    <p:extLst>
      <p:ext uri="{BB962C8B-B14F-4D97-AF65-F5344CB8AC3E}">
        <p14:creationId xmlns:p14="http://schemas.microsoft.com/office/powerpoint/2010/main" val="31026750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1A644BF-A345-4819-99AA-EE0B70301E66}"/>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7ADF526-D3F3-4294-A5F1-D3BA67663834}"/>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2BAB95-1F54-41A9-BC70-20BCC016E649}"/>
              </a:ext>
            </a:extLst>
          </p:cNvPr>
          <p:cNvSpPr>
            <a:spLocks noGrp="1"/>
          </p:cNvSpPr>
          <p:nvPr>
            <p:ph type="dt" sz="half" idx="10"/>
          </p:nvPr>
        </p:nvSpPr>
        <p:spPr/>
        <p:txBody>
          <a:bodyPr/>
          <a:lstStyle/>
          <a:p>
            <a:fld id="{C9AEA60F-33E9-464E-B6D1-791A73201318}" type="datetime1">
              <a:rPr lang="en-US" smtClean="0"/>
              <a:t>2/26/2021</a:t>
            </a:fld>
            <a:endParaRPr lang="en-US"/>
          </a:p>
        </p:txBody>
      </p:sp>
      <p:sp>
        <p:nvSpPr>
          <p:cNvPr id="5" name="Footer Placeholder 4">
            <a:extLst>
              <a:ext uri="{FF2B5EF4-FFF2-40B4-BE49-F238E27FC236}">
                <a16:creationId xmlns:a16="http://schemas.microsoft.com/office/drawing/2014/main" id="{AD8A28E7-C10F-4216-8B6E-586B7377D1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71EAFB-514D-439F-B7C2-EBA0348B2A7F}"/>
              </a:ext>
            </a:extLst>
          </p:cNvPr>
          <p:cNvSpPr>
            <a:spLocks noGrp="1"/>
          </p:cNvSpPr>
          <p:nvPr>
            <p:ph type="sldNum" sz="quarter" idx="12"/>
          </p:nvPr>
        </p:nvSpPr>
        <p:spPr/>
        <p:txBody>
          <a:bodyPr/>
          <a:lstStyle/>
          <a:p>
            <a:fld id="{3D9E0250-409D-4623-8627-D776EBEBD97D}" type="slidenum">
              <a:rPr lang="en-US" smtClean="0"/>
              <a:t>‹#›</a:t>
            </a:fld>
            <a:endParaRPr lang="en-US"/>
          </a:p>
        </p:txBody>
      </p:sp>
    </p:spTree>
    <p:extLst>
      <p:ext uri="{BB962C8B-B14F-4D97-AF65-F5344CB8AC3E}">
        <p14:creationId xmlns:p14="http://schemas.microsoft.com/office/powerpoint/2010/main" val="27389331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0995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8"/>
        <p:cNvGrpSpPr/>
        <p:nvPr/>
      </p:nvGrpSpPr>
      <p:grpSpPr>
        <a:xfrm>
          <a:off x="0" y="0"/>
          <a:ext cx="0" cy="0"/>
          <a:chOff x="0" y="0"/>
          <a:chExt cx="0" cy="0"/>
        </a:xfrm>
      </p:grpSpPr>
      <p:sp>
        <p:nvSpPr>
          <p:cNvPr id="9" name="Google Shape;9;p22"/>
          <p:cNvSpPr/>
          <p:nvPr/>
        </p:nvSpPr>
        <p:spPr>
          <a:xfrm>
            <a:off x="0" y="1"/>
            <a:ext cx="247200" cy="707599"/>
          </a:xfrm>
          <a:prstGeom prst="rect">
            <a:avLst/>
          </a:prstGeom>
          <a:solidFill>
            <a:srgbClr val="18637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114454"/>
              </a:solidFill>
              <a:latin typeface="Arial"/>
              <a:ea typeface="Arial"/>
              <a:cs typeface="Arial"/>
              <a:sym typeface="Arial"/>
            </a:endParaRPr>
          </a:p>
        </p:txBody>
      </p:sp>
      <p:sp>
        <p:nvSpPr>
          <p:cNvPr id="10" name="Google Shape;10;p22"/>
          <p:cNvSpPr/>
          <p:nvPr/>
        </p:nvSpPr>
        <p:spPr>
          <a:xfrm>
            <a:off x="0" y="667501"/>
            <a:ext cx="4572000" cy="1411599"/>
          </a:xfrm>
          <a:prstGeom prst="rect">
            <a:avLst/>
          </a:prstGeom>
          <a:solidFill>
            <a:srgbClr val="12405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1" name="Google Shape;11;p22"/>
          <p:cNvSpPr/>
          <p:nvPr/>
        </p:nvSpPr>
        <p:spPr>
          <a:xfrm>
            <a:off x="0" y="2071207"/>
            <a:ext cx="247200" cy="2043600"/>
          </a:xfrm>
          <a:prstGeom prst="rect">
            <a:avLst/>
          </a:prstGeom>
          <a:solidFill>
            <a:srgbClr val="16575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2" name="Google Shape;12;p22"/>
          <p:cNvSpPr/>
          <p:nvPr/>
        </p:nvSpPr>
        <p:spPr>
          <a:xfrm>
            <a:off x="0" y="4114800"/>
            <a:ext cx="247200" cy="807200"/>
          </a:xfrm>
          <a:prstGeom prst="rect">
            <a:avLst/>
          </a:prstGeom>
          <a:solidFill>
            <a:srgbClr val="3B8D6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3" name="Google Shape;13;p22"/>
          <p:cNvSpPr/>
          <p:nvPr/>
        </p:nvSpPr>
        <p:spPr>
          <a:xfrm>
            <a:off x="0" y="4922001"/>
            <a:ext cx="247200" cy="1935999"/>
          </a:xfrm>
          <a:prstGeom prst="rect">
            <a:avLst/>
          </a:prstGeom>
          <a:solidFill>
            <a:srgbClr val="94BF6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cxnSp>
        <p:nvCxnSpPr>
          <p:cNvPr id="14" name="Google Shape;14;p22"/>
          <p:cNvCxnSpPr/>
          <p:nvPr/>
        </p:nvCxnSpPr>
        <p:spPr>
          <a:xfrm>
            <a:off x="1037450" y="1079633"/>
            <a:ext cx="0" cy="627600"/>
          </a:xfrm>
          <a:prstGeom prst="straightConnector1">
            <a:avLst/>
          </a:prstGeom>
          <a:noFill/>
          <a:ln w="9525" cap="flat" cmpd="sng">
            <a:solidFill>
              <a:srgbClr val="18637B"/>
            </a:solidFill>
            <a:prstDash val="solid"/>
            <a:round/>
            <a:headEnd type="none" w="sm" len="sm"/>
            <a:tailEnd type="none" w="sm" len="sm"/>
          </a:ln>
        </p:spPr>
      </p:cxnSp>
      <p:sp>
        <p:nvSpPr>
          <p:cNvPr id="15" name="Google Shape;15;p22"/>
          <p:cNvSpPr txBox="1">
            <a:spLocks noGrp="1"/>
          </p:cNvSpPr>
          <p:nvPr>
            <p:ph type="title"/>
          </p:nvPr>
        </p:nvSpPr>
        <p:spPr>
          <a:xfrm>
            <a:off x="1146026" y="707633"/>
            <a:ext cx="3208799" cy="13716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16" name="Google Shape;16;p22"/>
          <p:cNvSpPr txBox="1">
            <a:spLocks noGrp="1"/>
          </p:cNvSpPr>
          <p:nvPr>
            <p:ph type="body" idx="1"/>
          </p:nvPr>
        </p:nvSpPr>
        <p:spPr>
          <a:xfrm>
            <a:off x="1146025" y="2356367"/>
            <a:ext cx="7540800" cy="4211599"/>
          </a:xfrm>
          <a:prstGeom prst="rect">
            <a:avLst/>
          </a:prstGeom>
          <a:noFill/>
          <a:ln>
            <a:noFill/>
          </a:ln>
        </p:spPr>
        <p:txBody>
          <a:bodyPr spcFirstLastPara="1" wrap="square" lIns="91425" tIns="91425" rIns="91425" bIns="91425" anchor="t" anchorCtr="0">
            <a:noAutofit/>
          </a:bodyPr>
          <a:lstStyle>
            <a:lvl1pPr marL="457200" lvl="0" indent="-406400" algn="l">
              <a:lnSpc>
                <a:spcPct val="100000"/>
              </a:lnSpc>
              <a:spcBef>
                <a:spcPts val="0"/>
              </a:spcBef>
              <a:spcAft>
                <a:spcPts val="0"/>
              </a:spcAft>
              <a:buSzPts val="2800"/>
              <a:buChar char="▪"/>
              <a:defRPr sz="2800"/>
            </a:lvl1pPr>
            <a:lvl2pPr marL="914400" lvl="1" indent="-406400" algn="l">
              <a:lnSpc>
                <a:spcPct val="100000"/>
              </a:lnSpc>
              <a:spcBef>
                <a:spcPts val="0"/>
              </a:spcBef>
              <a:spcAft>
                <a:spcPts val="0"/>
              </a:spcAft>
              <a:buSzPts val="2800"/>
              <a:buChar char="▫"/>
              <a:defRPr sz="2800"/>
            </a:lvl2pPr>
            <a:lvl3pPr marL="1371600" lvl="2" indent="-228600" algn="l">
              <a:lnSpc>
                <a:spcPct val="100000"/>
              </a:lnSpc>
              <a:spcBef>
                <a:spcPts val="0"/>
              </a:spcBef>
              <a:spcAft>
                <a:spcPts val="0"/>
              </a:spcAft>
              <a:buSzPts val="2800"/>
              <a:buNone/>
              <a:defRPr sz="2800"/>
            </a:lvl3pPr>
            <a:lvl4pPr marL="1828800" lvl="3" indent="-228600" algn="l">
              <a:lnSpc>
                <a:spcPct val="100000"/>
              </a:lnSpc>
              <a:spcBef>
                <a:spcPts val="0"/>
              </a:spcBef>
              <a:spcAft>
                <a:spcPts val="0"/>
              </a:spcAft>
              <a:buSzPts val="2800"/>
              <a:buNone/>
              <a:defRPr sz="2800"/>
            </a:lvl4pPr>
            <a:lvl5pPr marL="2286000" lvl="4" indent="-228600" algn="l">
              <a:lnSpc>
                <a:spcPct val="100000"/>
              </a:lnSpc>
              <a:spcBef>
                <a:spcPts val="0"/>
              </a:spcBef>
              <a:spcAft>
                <a:spcPts val="0"/>
              </a:spcAft>
              <a:buSzPts val="2800"/>
              <a:buNone/>
              <a:defRPr sz="2800"/>
            </a:lvl5pPr>
            <a:lvl6pPr marL="2743200" lvl="5" indent="-228600" algn="l">
              <a:lnSpc>
                <a:spcPct val="100000"/>
              </a:lnSpc>
              <a:spcBef>
                <a:spcPts val="0"/>
              </a:spcBef>
              <a:spcAft>
                <a:spcPts val="0"/>
              </a:spcAft>
              <a:buSzPts val="2800"/>
              <a:buNone/>
              <a:defRPr sz="2800"/>
            </a:lvl6pPr>
            <a:lvl7pPr marL="3200400" lvl="6" indent="-228600" algn="l">
              <a:lnSpc>
                <a:spcPct val="100000"/>
              </a:lnSpc>
              <a:spcBef>
                <a:spcPts val="0"/>
              </a:spcBef>
              <a:spcAft>
                <a:spcPts val="0"/>
              </a:spcAft>
              <a:buSzPts val="2800"/>
              <a:buNone/>
              <a:defRPr sz="2800"/>
            </a:lvl7pPr>
            <a:lvl8pPr marL="3657600" lvl="7" indent="-228600" algn="l">
              <a:lnSpc>
                <a:spcPct val="100000"/>
              </a:lnSpc>
              <a:spcBef>
                <a:spcPts val="0"/>
              </a:spcBef>
              <a:spcAft>
                <a:spcPts val="0"/>
              </a:spcAft>
              <a:buSzPts val="2800"/>
              <a:buNone/>
              <a:defRPr sz="2800"/>
            </a:lvl8pPr>
            <a:lvl9pPr marL="4114800" lvl="8" indent="-228600" algn="l">
              <a:lnSpc>
                <a:spcPct val="100000"/>
              </a:lnSpc>
              <a:spcBef>
                <a:spcPts val="0"/>
              </a:spcBef>
              <a:spcAft>
                <a:spcPts val="0"/>
              </a:spcAft>
              <a:buSzPts val="2800"/>
              <a:buNone/>
              <a:defRPr sz="2800"/>
            </a:lvl9pPr>
          </a:lstStyle>
          <a:p>
            <a:endParaRPr/>
          </a:p>
        </p:txBody>
      </p:sp>
    </p:spTree>
    <p:extLst>
      <p:ext uri="{BB962C8B-B14F-4D97-AF65-F5344CB8AC3E}">
        <p14:creationId xmlns:p14="http://schemas.microsoft.com/office/powerpoint/2010/main" val="42384482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7"/>
        <p:cNvGrpSpPr/>
        <p:nvPr/>
      </p:nvGrpSpPr>
      <p:grpSpPr>
        <a:xfrm>
          <a:off x="0" y="0"/>
          <a:ext cx="0" cy="0"/>
          <a:chOff x="0" y="0"/>
          <a:chExt cx="0" cy="0"/>
        </a:xfrm>
      </p:grpSpPr>
      <p:sp>
        <p:nvSpPr>
          <p:cNvPr id="18" name="Google Shape;18;p23"/>
          <p:cNvSpPr/>
          <p:nvPr/>
        </p:nvSpPr>
        <p:spPr>
          <a:xfrm>
            <a:off x="0" y="1531000"/>
            <a:ext cx="9144000" cy="3796000"/>
          </a:xfrm>
          <a:prstGeom prst="rect">
            <a:avLst/>
          </a:prstGeom>
          <a:solidFill>
            <a:srgbClr val="16575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9" name="Google Shape;19;p23"/>
          <p:cNvSpPr/>
          <p:nvPr/>
        </p:nvSpPr>
        <p:spPr>
          <a:xfrm>
            <a:off x="3398538" y="2132717"/>
            <a:ext cx="2346925" cy="2592567"/>
          </a:xfrm>
          <a:prstGeom prst="rect">
            <a:avLst/>
          </a:prstGeom>
        </p:spPr>
        <p:txBody>
          <a:bodyPr>
            <a:prstTxWarp prst="textPlain">
              <a:avLst/>
            </a:prstTxWarp>
          </a:bodyPr>
          <a:lstStyle/>
          <a:p>
            <a:pPr lvl="0" algn="ctr"/>
            <a:r>
              <a:rPr sz="1800" b="0" i="0" dirty="0">
                <a:ln>
                  <a:noFill/>
                </a:ln>
                <a:solidFill>
                  <a:srgbClr val="0E3142">
                    <a:alpha val="20000"/>
                  </a:srgbClr>
                </a:solidFill>
                <a:latin typeface="Impact"/>
              </a:rPr>
              <a:t>“</a:t>
            </a:r>
          </a:p>
        </p:txBody>
      </p:sp>
      <p:sp>
        <p:nvSpPr>
          <p:cNvPr id="20" name="Google Shape;20;p23"/>
          <p:cNvSpPr/>
          <p:nvPr/>
        </p:nvSpPr>
        <p:spPr>
          <a:xfrm>
            <a:off x="0" y="1"/>
            <a:ext cx="9144000" cy="707599"/>
          </a:xfrm>
          <a:prstGeom prst="rect">
            <a:avLst/>
          </a:prstGeom>
          <a:solidFill>
            <a:srgbClr val="18637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114454"/>
              </a:solidFill>
              <a:latin typeface="Arial"/>
              <a:ea typeface="Arial"/>
              <a:cs typeface="Arial"/>
              <a:sym typeface="Arial"/>
            </a:endParaRPr>
          </a:p>
        </p:txBody>
      </p:sp>
      <p:sp>
        <p:nvSpPr>
          <p:cNvPr id="21" name="Google Shape;21;p23"/>
          <p:cNvSpPr/>
          <p:nvPr/>
        </p:nvSpPr>
        <p:spPr>
          <a:xfrm>
            <a:off x="0" y="667499"/>
            <a:ext cx="9144000" cy="976000"/>
          </a:xfrm>
          <a:prstGeom prst="rect">
            <a:avLst/>
          </a:prstGeom>
          <a:solidFill>
            <a:srgbClr val="12405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2" name="Google Shape;22;p23"/>
          <p:cNvSpPr/>
          <p:nvPr/>
        </p:nvSpPr>
        <p:spPr>
          <a:xfrm>
            <a:off x="0" y="5283733"/>
            <a:ext cx="9144000" cy="493600"/>
          </a:xfrm>
          <a:prstGeom prst="rect">
            <a:avLst/>
          </a:prstGeom>
          <a:solidFill>
            <a:srgbClr val="3B8D6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3" name="Google Shape;23;p23"/>
          <p:cNvSpPr/>
          <p:nvPr/>
        </p:nvSpPr>
        <p:spPr>
          <a:xfrm>
            <a:off x="0" y="5777501"/>
            <a:ext cx="9144000" cy="1080399"/>
          </a:xfrm>
          <a:prstGeom prst="rect">
            <a:avLst/>
          </a:prstGeom>
          <a:solidFill>
            <a:srgbClr val="94BF6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4" name="Google Shape;24;p23"/>
          <p:cNvSpPr txBox="1">
            <a:spLocks noGrp="1"/>
          </p:cNvSpPr>
          <p:nvPr>
            <p:ph type="body" idx="1"/>
          </p:nvPr>
        </p:nvSpPr>
        <p:spPr>
          <a:xfrm>
            <a:off x="1556175" y="3067033"/>
            <a:ext cx="6031800" cy="806800"/>
          </a:xfrm>
          <a:prstGeom prst="rect">
            <a:avLst/>
          </a:prstGeom>
          <a:noFill/>
          <a:ln>
            <a:noFill/>
          </a:ln>
        </p:spPr>
        <p:txBody>
          <a:bodyPr spcFirstLastPara="1" wrap="square" lIns="91425" tIns="91425" rIns="91425" bIns="91425" anchor="ctr" anchorCtr="0">
            <a:noAutofit/>
          </a:bodyPr>
          <a:lstStyle>
            <a:lvl1pPr marL="457200" lvl="0" indent="-355600" algn="ctr">
              <a:lnSpc>
                <a:spcPct val="100000"/>
              </a:lnSpc>
              <a:spcBef>
                <a:spcPts val="0"/>
              </a:spcBef>
              <a:spcAft>
                <a:spcPts val="0"/>
              </a:spcAft>
              <a:buClr>
                <a:srgbClr val="FFFFFF"/>
              </a:buClr>
              <a:buSzPts val="2000"/>
              <a:buChar char="▪"/>
              <a:defRPr sz="2000">
                <a:solidFill>
                  <a:srgbClr val="FFFFFF"/>
                </a:solidFill>
              </a:defRPr>
            </a:lvl1pPr>
            <a:lvl2pPr marL="914400" lvl="1" indent="-355600" algn="ctr">
              <a:lnSpc>
                <a:spcPct val="100000"/>
              </a:lnSpc>
              <a:spcBef>
                <a:spcPts val="0"/>
              </a:spcBef>
              <a:spcAft>
                <a:spcPts val="0"/>
              </a:spcAft>
              <a:buClr>
                <a:srgbClr val="FFFFFF"/>
              </a:buClr>
              <a:buSzPts val="2000"/>
              <a:buChar char="▫"/>
              <a:defRPr sz="2000">
                <a:solidFill>
                  <a:srgbClr val="FFFFFF"/>
                </a:solidFill>
              </a:defRPr>
            </a:lvl2pPr>
            <a:lvl3pPr marL="1371600" lvl="2" indent="-228600" algn="ctr">
              <a:lnSpc>
                <a:spcPct val="100000"/>
              </a:lnSpc>
              <a:spcBef>
                <a:spcPts val="0"/>
              </a:spcBef>
              <a:spcAft>
                <a:spcPts val="0"/>
              </a:spcAft>
              <a:buClr>
                <a:srgbClr val="FFFFFF"/>
              </a:buClr>
              <a:buSzPts val="2000"/>
              <a:buNone/>
              <a:defRPr sz="2000">
                <a:solidFill>
                  <a:srgbClr val="FFFFFF"/>
                </a:solidFill>
              </a:defRPr>
            </a:lvl3pPr>
            <a:lvl4pPr marL="1828800" lvl="3" indent="-228600" algn="ctr">
              <a:lnSpc>
                <a:spcPct val="100000"/>
              </a:lnSpc>
              <a:spcBef>
                <a:spcPts val="0"/>
              </a:spcBef>
              <a:spcAft>
                <a:spcPts val="0"/>
              </a:spcAft>
              <a:buClr>
                <a:srgbClr val="FFFFFF"/>
              </a:buClr>
              <a:buSzPts val="2000"/>
              <a:buNone/>
              <a:defRPr sz="2000">
                <a:solidFill>
                  <a:srgbClr val="FFFFFF"/>
                </a:solidFill>
              </a:defRPr>
            </a:lvl4pPr>
            <a:lvl5pPr marL="2286000" lvl="4" indent="-228600" algn="ctr">
              <a:lnSpc>
                <a:spcPct val="100000"/>
              </a:lnSpc>
              <a:spcBef>
                <a:spcPts val="0"/>
              </a:spcBef>
              <a:spcAft>
                <a:spcPts val="0"/>
              </a:spcAft>
              <a:buClr>
                <a:srgbClr val="FFFFFF"/>
              </a:buClr>
              <a:buSzPts val="2000"/>
              <a:buNone/>
              <a:defRPr sz="2000">
                <a:solidFill>
                  <a:srgbClr val="FFFFFF"/>
                </a:solidFill>
              </a:defRPr>
            </a:lvl5pPr>
            <a:lvl6pPr marL="2743200" lvl="5" indent="-228600" algn="ctr">
              <a:lnSpc>
                <a:spcPct val="100000"/>
              </a:lnSpc>
              <a:spcBef>
                <a:spcPts val="0"/>
              </a:spcBef>
              <a:spcAft>
                <a:spcPts val="0"/>
              </a:spcAft>
              <a:buClr>
                <a:srgbClr val="FFFFFF"/>
              </a:buClr>
              <a:buSzPts val="2000"/>
              <a:buNone/>
              <a:defRPr sz="2000">
                <a:solidFill>
                  <a:srgbClr val="FFFFFF"/>
                </a:solidFill>
              </a:defRPr>
            </a:lvl6pPr>
            <a:lvl7pPr marL="3200400" lvl="6" indent="-228600" algn="ctr">
              <a:lnSpc>
                <a:spcPct val="100000"/>
              </a:lnSpc>
              <a:spcBef>
                <a:spcPts val="0"/>
              </a:spcBef>
              <a:spcAft>
                <a:spcPts val="0"/>
              </a:spcAft>
              <a:buClr>
                <a:srgbClr val="FFFFFF"/>
              </a:buClr>
              <a:buSzPts val="2000"/>
              <a:buNone/>
              <a:defRPr sz="2000">
                <a:solidFill>
                  <a:srgbClr val="FFFFFF"/>
                </a:solidFill>
              </a:defRPr>
            </a:lvl7pPr>
            <a:lvl8pPr marL="3657600" lvl="7" indent="-228600" algn="ctr">
              <a:lnSpc>
                <a:spcPct val="100000"/>
              </a:lnSpc>
              <a:spcBef>
                <a:spcPts val="0"/>
              </a:spcBef>
              <a:spcAft>
                <a:spcPts val="0"/>
              </a:spcAft>
              <a:buClr>
                <a:srgbClr val="FFFFFF"/>
              </a:buClr>
              <a:buSzPts val="2000"/>
              <a:buNone/>
              <a:defRPr sz="2000">
                <a:solidFill>
                  <a:srgbClr val="FFFFFF"/>
                </a:solidFill>
              </a:defRPr>
            </a:lvl8pPr>
            <a:lvl9pPr marL="4114800" lvl="8" indent="-228600" algn="ctr">
              <a:lnSpc>
                <a:spcPct val="100000"/>
              </a:lnSpc>
              <a:spcBef>
                <a:spcPts val="0"/>
              </a:spcBef>
              <a:spcAft>
                <a:spcPts val="0"/>
              </a:spcAft>
              <a:buClr>
                <a:srgbClr val="FFFFFF"/>
              </a:buClr>
              <a:buSzPts val="2000"/>
              <a:buNone/>
              <a:defRPr sz="2000">
                <a:solidFill>
                  <a:srgbClr val="FFFFFF"/>
                </a:solidFill>
              </a:defRPr>
            </a:lvl9pPr>
          </a:lstStyle>
          <a:p>
            <a:endParaRPr/>
          </a:p>
        </p:txBody>
      </p:sp>
    </p:spTree>
    <p:extLst>
      <p:ext uri="{BB962C8B-B14F-4D97-AF65-F5344CB8AC3E}">
        <p14:creationId xmlns:p14="http://schemas.microsoft.com/office/powerpoint/2010/main" val="318602295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24"/>
          <p:cNvSpPr/>
          <p:nvPr/>
        </p:nvSpPr>
        <p:spPr>
          <a:xfrm>
            <a:off x="0" y="1"/>
            <a:ext cx="247200" cy="707599"/>
          </a:xfrm>
          <a:prstGeom prst="rect">
            <a:avLst/>
          </a:prstGeom>
          <a:solidFill>
            <a:srgbClr val="18637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114454"/>
              </a:solidFill>
              <a:latin typeface="Arial"/>
              <a:ea typeface="Arial"/>
              <a:cs typeface="Arial"/>
              <a:sym typeface="Arial"/>
            </a:endParaRPr>
          </a:p>
        </p:txBody>
      </p:sp>
      <p:sp>
        <p:nvSpPr>
          <p:cNvPr id="27" name="Google Shape;27;p24"/>
          <p:cNvSpPr/>
          <p:nvPr/>
        </p:nvSpPr>
        <p:spPr>
          <a:xfrm>
            <a:off x="0" y="667501"/>
            <a:ext cx="4572000" cy="1411599"/>
          </a:xfrm>
          <a:prstGeom prst="rect">
            <a:avLst/>
          </a:prstGeom>
          <a:solidFill>
            <a:srgbClr val="12405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8" name="Google Shape;28;p24"/>
          <p:cNvSpPr/>
          <p:nvPr/>
        </p:nvSpPr>
        <p:spPr>
          <a:xfrm>
            <a:off x="0" y="2071207"/>
            <a:ext cx="247200" cy="2043600"/>
          </a:xfrm>
          <a:prstGeom prst="rect">
            <a:avLst/>
          </a:prstGeom>
          <a:solidFill>
            <a:srgbClr val="16575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9" name="Google Shape;29;p24"/>
          <p:cNvSpPr/>
          <p:nvPr/>
        </p:nvSpPr>
        <p:spPr>
          <a:xfrm>
            <a:off x="0" y="4114800"/>
            <a:ext cx="247200" cy="807200"/>
          </a:xfrm>
          <a:prstGeom prst="rect">
            <a:avLst/>
          </a:prstGeom>
          <a:solidFill>
            <a:srgbClr val="3B8D6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30" name="Google Shape;30;p24"/>
          <p:cNvSpPr/>
          <p:nvPr/>
        </p:nvSpPr>
        <p:spPr>
          <a:xfrm>
            <a:off x="0" y="4922001"/>
            <a:ext cx="247200" cy="1935999"/>
          </a:xfrm>
          <a:prstGeom prst="rect">
            <a:avLst/>
          </a:prstGeom>
          <a:solidFill>
            <a:srgbClr val="94BF6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cxnSp>
        <p:nvCxnSpPr>
          <p:cNvPr id="31" name="Google Shape;31;p24"/>
          <p:cNvCxnSpPr/>
          <p:nvPr/>
        </p:nvCxnSpPr>
        <p:spPr>
          <a:xfrm>
            <a:off x="1037450" y="1079633"/>
            <a:ext cx="0" cy="627600"/>
          </a:xfrm>
          <a:prstGeom prst="straightConnector1">
            <a:avLst/>
          </a:prstGeom>
          <a:noFill/>
          <a:ln w="9525" cap="flat" cmpd="sng">
            <a:solidFill>
              <a:srgbClr val="18637B"/>
            </a:solidFill>
            <a:prstDash val="solid"/>
            <a:round/>
            <a:headEnd type="none" w="sm" len="sm"/>
            <a:tailEnd type="none" w="sm" len="sm"/>
          </a:ln>
        </p:spPr>
      </p:cxnSp>
      <p:sp>
        <p:nvSpPr>
          <p:cNvPr id="32" name="Google Shape;32;p24"/>
          <p:cNvSpPr txBox="1">
            <a:spLocks noGrp="1"/>
          </p:cNvSpPr>
          <p:nvPr>
            <p:ph type="title"/>
          </p:nvPr>
        </p:nvSpPr>
        <p:spPr>
          <a:xfrm>
            <a:off x="1146026" y="707633"/>
            <a:ext cx="3208799" cy="13716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Tree>
    <p:extLst>
      <p:ext uri="{BB962C8B-B14F-4D97-AF65-F5344CB8AC3E}">
        <p14:creationId xmlns:p14="http://schemas.microsoft.com/office/powerpoint/2010/main" val="340741584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33"/>
        <p:cNvGrpSpPr/>
        <p:nvPr/>
      </p:nvGrpSpPr>
      <p:grpSpPr>
        <a:xfrm>
          <a:off x="0" y="0"/>
          <a:ext cx="0" cy="0"/>
          <a:chOff x="0" y="0"/>
          <a:chExt cx="0" cy="0"/>
        </a:xfrm>
      </p:grpSpPr>
      <p:sp>
        <p:nvSpPr>
          <p:cNvPr id="34" name="Google Shape;34;p25"/>
          <p:cNvSpPr txBox="1">
            <a:spLocks noGrp="1"/>
          </p:cNvSpPr>
          <p:nvPr>
            <p:ph type="ctrTitle"/>
          </p:nvPr>
        </p:nvSpPr>
        <p:spPr>
          <a:xfrm>
            <a:off x="4113601" y="3838334"/>
            <a:ext cx="4505699" cy="1546399"/>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rgbClr val="114454"/>
              </a:buClr>
              <a:buSzPts val="4800"/>
              <a:buNone/>
              <a:defRPr sz="4800">
                <a:solidFill>
                  <a:srgbClr val="114454"/>
                </a:solidFill>
              </a:defRPr>
            </a:lvl1pPr>
            <a:lvl2pPr lvl="1">
              <a:spcBef>
                <a:spcPts val="0"/>
              </a:spcBef>
              <a:spcAft>
                <a:spcPts val="0"/>
              </a:spcAft>
              <a:buClr>
                <a:srgbClr val="114454"/>
              </a:buClr>
              <a:buSzPts val="4800"/>
              <a:buNone/>
              <a:defRPr sz="4800">
                <a:solidFill>
                  <a:srgbClr val="114454"/>
                </a:solidFill>
              </a:defRPr>
            </a:lvl2pPr>
            <a:lvl3pPr lvl="2">
              <a:spcBef>
                <a:spcPts val="0"/>
              </a:spcBef>
              <a:spcAft>
                <a:spcPts val="0"/>
              </a:spcAft>
              <a:buClr>
                <a:srgbClr val="114454"/>
              </a:buClr>
              <a:buSzPts val="4800"/>
              <a:buNone/>
              <a:defRPr sz="4800">
                <a:solidFill>
                  <a:srgbClr val="114454"/>
                </a:solidFill>
              </a:defRPr>
            </a:lvl3pPr>
            <a:lvl4pPr lvl="3">
              <a:spcBef>
                <a:spcPts val="0"/>
              </a:spcBef>
              <a:spcAft>
                <a:spcPts val="0"/>
              </a:spcAft>
              <a:buClr>
                <a:srgbClr val="114454"/>
              </a:buClr>
              <a:buSzPts val="4800"/>
              <a:buNone/>
              <a:defRPr sz="4800">
                <a:solidFill>
                  <a:srgbClr val="114454"/>
                </a:solidFill>
              </a:defRPr>
            </a:lvl4pPr>
            <a:lvl5pPr lvl="4">
              <a:spcBef>
                <a:spcPts val="0"/>
              </a:spcBef>
              <a:spcAft>
                <a:spcPts val="0"/>
              </a:spcAft>
              <a:buClr>
                <a:srgbClr val="114454"/>
              </a:buClr>
              <a:buSzPts val="4800"/>
              <a:buNone/>
              <a:defRPr sz="4800">
                <a:solidFill>
                  <a:srgbClr val="114454"/>
                </a:solidFill>
              </a:defRPr>
            </a:lvl5pPr>
            <a:lvl6pPr lvl="5">
              <a:spcBef>
                <a:spcPts val="0"/>
              </a:spcBef>
              <a:spcAft>
                <a:spcPts val="0"/>
              </a:spcAft>
              <a:buClr>
                <a:srgbClr val="114454"/>
              </a:buClr>
              <a:buSzPts val="4800"/>
              <a:buNone/>
              <a:defRPr sz="4800">
                <a:solidFill>
                  <a:srgbClr val="114454"/>
                </a:solidFill>
              </a:defRPr>
            </a:lvl6pPr>
            <a:lvl7pPr lvl="6">
              <a:spcBef>
                <a:spcPts val="0"/>
              </a:spcBef>
              <a:spcAft>
                <a:spcPts val="0"/>
              </a:spcAft>
              <a:buClr>
                <a:srgbClr val="114454"/>
              </a:buClr>
              <a:buSzPts val="4800"/>
              <a:buNone/>
              <a:defRPr sz="4800">
                <a:solidFill>
                  <a:srgbClr val="114454"/>
                </a:solidFill>
              </a:defRPr>
            </a:lvl7pPr>
            <a:lvl8pPr lvl="7">
              <a:spcBef>
                <a:spcPts val="0"/>
              </a:spcBef>
              <a:spcAft>
                <a:spcPts val="0"/>
              </a:spcAft>
              <a:buClr>
                <a:srgbClr val="114454"/>
              </a:buClr>
              <a:buSzPts val="4800"/>
              <a:buNone/>
              <a:defRPr sz="4800">
                <a:solidFill>
                  <a:srgbClr val="114454"/>
                </a:solidFill>
              </a:defRPr>
            </a:lvl8pPr>
            <a:lvl9pPr lvl="8">
              <a:spcBef>
                <a:spcPts val="0"/>
              </a:spcBef>
              <a:spcAft>
                <a:spcPts val="0"/>
              </a:spcAft>
              <a:buClr>
                <a:srgbClr val="114454"/>
              </a:buClr>
              <a:buSzPts val="4800"/>
              <a:buNone/>
              <a:defRPr sz="4800">
                <a:solidFill>
                  <a:srgbClr val="114454"/>
                </a:solidFill>
              </a:defRPr>
            </a:lvl9pPr>
          </a:lstStyle>
          <a:p>
            <a:endParaRPr/>
          </a:p>
        </p:txBody>
      </p:sp>
      <p:sp>
        <p:nvSpPr>
          <p:cNvPr id="35" name="Google Shape;35;p25"/>
          <p:cNvSpPr txBox="1">
            <a:spLocks noGrp="1"/>
          </p:cNvSpPr>
          <p:nvPr>
            <p:ph type="subTitle" idx="1"/>
          </p:nvPr>
        </p:nvSpPr>
        <p:spPr>
          <a:xfrm>
            <a:off x="4113601" y="5310734"/>
            <a:ext cx="4505699" cy="1046399"/>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94BF6E"/>
              </a:buClr>
              <a:buSzPts val="1800"/>
              <a:buNone/>
              <a:defRPr sz="1800" b="1">
                <a:solidFill>
                  <a:srgbClr val="94BF6E"/>
                </a:solidFill>
              </a:defRPr>
            </a:lvl1pPr>
            <a:lvl2pPr lvl="1" algn="l">
              <a:lnSpc>
                <a:spcPct val="100000"/>
              </a:lnSpc>
              <a:spcBef>
                <a:spcPts val="0"/>
              </a:spcBef>
              <a:spcAft>
                <a:spcPts val="0"/>
              </a:spcAft>
              <a:buClr>
                <a:srgbClr val="94BF6E"/>
              </a:buClr>
              <a:buSzPts val="1800"/>
              <a:buNone/>
              <a:defRPr sz="1800" b="1">
                <a:solidFill>
                  <a:srgbClr val="94BF6E"/>
                </a:solidFill>
              </a:defRPr>
            </a:lvl2pPr>
            <a:lvl3pPr lvl="2" algn="l">
              <a:lnSpc>
                <a:spcPct val="100000"/>
              </a:lnSpc>
              <a:spcBef>
                <a:spcPts val="0"/>
              </a:spcBef>
              <a:spcAft>
                <a:spcPts val="0"/>
              </a:spcAft>
              <a:buClr>
                <a:srgbClr val="94BF6E"/>
              </a:buClr>
              <a:buSzPts val="1800"/>
              <a:buNone/>
              <a:defRPr sz="1800" b="1">
                <a:solidFill>
                  <a:srgbClr val="94BF6E"/>
                </a:solidFill>
              </a:defRPr>
            </a:lvl3pPr>
            <a:lvl4pPr lvl="3" algn="l">
              <a:lnSpc>
                <a:spcPct val="100000"/>
              </a:lnSpc>
              <a:spcBef>
                <a:spcPts val="0"/>
              </a:spcBef>
              <a:spcAft>
                <a:spcPts val="0"/>
              </a:spcAft>
              <a:buClr>
                <a:srgbClr val="94BF6E"/>
              </a:buClr>
              <a:buSzPts val="1800"/>
              <a:buNone/>
              <a:defRPr b="1">
                <a:solidFill>
                  <a:srgbClr val="94BF6E"/>
                </a:solidFill>
              </a:defRPr>
            </a:lvl4pPr>
            <a:lvl5pPr lvl="4" algn="l">
              <a:lnSpc>
                <a:spcPct val="100000"/>
              </a:lnSpc>
              <a:spcBef>
                <a:spcPts val="0"/>
              </a:spcBef>
              <a:spcAft>
                <a:spcPts val="0"/>
              </a:spcAft>
              <a:buClr>
                <a:srgbClr val="94BF6E"/>
              </a:buClr>
              <a:buSzPts val="1800"/>
              <a:buNone/>
              <a:defRPr b="1">
                <a:solidFill>
                  <a:srgbClr val="94BF6E"/>
                </a:solidFill>
              </a:defRPr>
            </a:lvl5pPr>
            <a:lvl6pPr lvl="5" algn="l">
              <a:lnSpc>
                <a:spcPct val="100000"/>
              </a:lnSpc>
              <a:spcBef>
                <a:spcPts val="0"/>
              </a:spcBef>
              <a:spcAft>
                <a:spcPts val="0"/>
              </a:spcAft>
              <a:buClr>
                <a:srgbClr val="94BF6E"/>
              </a:buClr>
              <a:buSzPts val="1800"/>
              <a:buNone/>
              <a:defRPr b="1">
                <a:solidFill>
                  <a:srgbClr val="94BF6E"/>
                </a:solidFill>
              </a:defRPr>
            </a:lvl6pPr>
            <a:lvl7pPr lvl="6" algn="l">
              <a:lnSpc>
                <a:spcPct val="100000"/>
              </a:lnSpc>
              <a:spcBef>
                <a:spcPts val="0"/>
              </a:spcBef>
              <a:spcAft>
                <a:spcPts val="0"/>
              </a:spcAft>
              <a:buClr>
                <a:srgbClr val="94BF6E"/>
              </a:buClr>
              <a:buSzPts val="1800"/>
              <a:buNone/>
              <a:defRPr b="1">
                <a:solidFill>
                  <a:srgbClr val="94BF6E"/>
                </a:solidFill>
              </a:defRPr>
            </a:lvl7pPr>
            <a:lvl8pPr lvl="7" algn="l">
              <a:lnSpc>
                <a:spcPct val="100000"/>
              </a:lnSpc>
              <a:spcBef>
                <a:spcPts val="0"/>
              </a:spcBef>
              <a:spcAft>
                <a:spcPts val="0"/>
              </a:spcAft>
              <a:buClr>
                <a:srgbClr val="94BF6E"/>
              </a:buClr>
              <a:buSzPts val="1800"/>
              <a:buNone/>
              <a:defRPr b="1">
                <a:solidFill>
                  <a:srgbClr val="94BF6E"/>
                </a:solidFill>
              </a:defRPr>
            </a:lvl8pPr>
            <a:lvl9pPr lvl="8" algn="l">
              <a:lnSpc>
                <a:spcPct val="100000"/>
              </a:lnSpc>
              <a:spcBef>
                <a:spcPts val="0"/>
              </a:spcBef>
              <a:spcAft>
                <a:spcPts val="0"/>
              </a:spcAft>
              <a:buClr>
                <a:srgbClr val="94BF6E"/>
              </a:buClr>
              <a:buSzPts val="1800"/>
              <a:buNone/>
              <a:defRPr b="1">
                <a:solidFill>
                  <a:srgbClr val="94BF6E"/>
                </a:solidFill>
              </a:defRPr>
            </a:lvl9pPr>
          </a:lstStyle>
          <a:p>
            <a:endParaRPr/>
          </a:p>
        </p:txBody>
      </p:sp>
      <p:sp>
        <p:nvSpPr>
          <p:cNvPr id="36" name="Google Shape;36;p25"/>
          <p:cNvSpPr/>
          <p:nvPr/>
        </p:nvSpPr>
        <p:spPr>
          <a:xfrm>
            <a:off x="0" y="5717999"/>
            <a:ext cx="3474300" cy="330000"/>
          </a:xfrm>
          <a:prstGeom prst="rect">
            <a:avLst/>
          </a:prstGeom>
          <a:solidFill>
            <a:srgbClr val="16575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37" name="Google Shape;37;p25"/>
          <p:cNvSpPr/>
          <p:nvPr/>
        </p:nvSpPr>
        <p:spPr>
          <a:xfrm>
            <a:off x="0" y="1"/>
            <a:ext cx="3474300" cy="707599"/>
          </a:xfrm>
          <a:prstGeom prst="rect">
            <a:avLst/>
          </a:prstGeom>
          <a:solidFill>
            <a:srgbClr val="18637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114454"/>
              </a:solidFill>
              <a:latin typeface="Arial"/>
              <a:ea typeface="Arial"/>
              <a:cs typeface="Arial"/>
              <a:sym typeface="Arial"/>
            </a:endParaRPr>
          </a:p>
        </p:txBody>
      </p:sp>
      <p:sp>
        <p:nvSpPr>
          <p:cNvPr id="38" name="Google Shape;38;p25"/>
          <p:cNvSpPr/>
          <p:nvPr/>
        </p:nvSpPr>
        <p:spPr>
          <a:xfrm>
            <a:off x="0" y="667500"/>
            <a:ext cx="3474300" cy="5098800"/>
          </a:xfrm>
          <a:prstGeom prst="rect">
            <a:avLst/>
          </a:prstGeom>
          <a:solidFill>
            <a:srgbClr val="12405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39" name="Google Shape;39;p25"/>
          <p:cNvSpPr/>
          <p:nvPr/>
        </p:nvSpPr>
        <p:spPr>
          <a:xfrm>
            <a:off x="0" y="5991472"/>
            <a:ext cx="3474300" cy="157600"/>
          </a:xfrm>
          <a:prstGeom prst="rect">
            <a:avLst/>
          </a:prstGeom>
          <a:solidFill>
            <a:srgbClr val="3B8D6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40" name="Google Shape;40;p25"/>
          <p:cNvSpPr/>
          <p:nvPr/>
        </p:nvSpPr>
        <p:spPr>
          <a:xfrm>
            <a:off x="0" y="6112101"/>
            <a:ext cx="3474300" cy="745999"/>
          </a:xfrm>
          <a:prstGeom prst="rect">
            <a:avLst/>
          </a:prstGeom>
          <a:solidFill>
            <a:srgbClr val="94BF6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5905880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8208CF-BDC6-4810-9607-D0EA1880ED2D}" type="datetime1">
              <a:rPr lang="en-US" smtClean="0"/>
              <a:t>2/26/2021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4CDC27-E500-40CC-9A92-C74DD8D06A99}" type="slidenum">
              <a:rPr lang="en-US" smtClean="0"/>
              <a:t>‹#›</a:t>
            </a:fld>
            <a:endParaRPr lang="en-US"/>
          </a:p>
        </p:txBody>
      </p:sp>
    </p:spTree>
    <p:extLst>
      <p:ext uri="{BB962C8B-B14F-4D97-AF65-F5344CB8AC3E}">
        <p14:creationId xmlns:p14="http://schemas.microsoft.com/office/powerpoint/2010/main" val="43116696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41"/>
        <p:cNvGrpSpPr/>
        <p:nvPr/>
      </p:nvGrpSpPr>
      <p:grpSpPr>
        <a:xfrm>
          <a:off x="0" y="0"/>
          <a:ext cx="0" cy="0"/>
          <a:chOff x="0" y="0"/>
          <a:chExt cx="0" cy="0"/>
        </a:xfrm>
      </p:grpSpPr>
      <p:sp>
        <p:nvSpPr>
          <p:cNvPr id="42" name="Google Shape;42;p26"/>
          <p:cNvSpPr/>
          <p:nvPr/>
        </p:nvSpPr>
        <p:spPr>
          <a:xfrm>
            <a:off x="0" y="1"/>
            <a:ext cx="247200" cy="707599"/>
          </a:xfrm>
          <a:prstGeom prst="rect">
            <a:avLst/>
          </a:prstGeom>
          <a:solidFill>
            <a:srgbClr val="18637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114454"/>
              </a:solidFill>
              <a:latin typeface="Arial"/>
              <a:ea typeface="Arial"/>
              <a:cs typeface="Arial"/>
              <a:sym typeface="Arial"/>
            </a:endParaRPr>
          </a:p>
        </p:txBody>
      </p:sp>
      <p:sp>
        <p:nvSpPr>
          <p:cNvPr id="43" name="Google Shape;43;p26"/>
          <p:cNvSpPr/>
          <p:nvPr/>
        </p:nvSpPr>
        <p:spPr>
          <a:xfrm>
            <a:off x="0" y="667501"/>
            <a:ext cx="4572000" cy="1411599"/>
          </a:xfrm>
          <a:prstGeom prst="rect">
            <a:avLst/>
          </a:prstGeom>
          <a:solidFill>
            <a:srgbClr val="12405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44" name="Google Shape;44;p26"/>
          <p:cNvSpPr/>
          <p:nvPr/>
        </p:nvSpPr>
        <p:spPr>
          <a:xfrm>
            <a:off x="0" y="2071207"/>
            <a:ext cx="247200" cy="2043600"/>
          </a:xfrm>
          <a:prstGeom prst="rect">
            <a:avLst/>
          </a:prstGeom>
          <a:solidFill>
            <a:srgbClr val="16575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45" name="Google Shape;45;p26"/>
          <p:cNvSpPr/>
          <p:nvPr/>
        </p:nvSpPr>
        <p:spPr>
          <a:xfrm>
            <a:off x="0" y="4114800"/>
            <a:ext cx="247200" cy="807200"/>
          </a:xfrm>
          <a:prstGeom prst="rect">
            <a:avLst/>
          </a:prstGeom>
          <a:solidFill>
            <a:srgbClr val="3B8D6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46" name="Google Shape;46;p26"/>
          <p:cNvSpPr/>
          <p:nvPr/>
        </p:nvSpPr>
        <p:spPr>
          <a:xfrm>
            <a:off x="0" y="4922001"/>
            <a:ext cx="247200" cy="1935999"/>
          </a:xfrm>
          <a:prstGeom prst="rect">
            <a:avLst/>
          </a:prstGeom>
          <a:solidFill>
            <a:srgbClr val="94BF6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cxnSp>
        <p:nvCxnSpPr>
          <p:cNvPr id="47" name="Google Shape;47;p26"/>
          <p:cNvCxnSpPr/>
          <p:nvPr/>
        </p:nvCxnSpPr>
        <p:spPr>
          <a:xfrm>
            <a:off x="1037450" y="1079633"/>
            <a:ext cx="0" cy="627600"/>
          </a:xfrm>
          <a:prstGeom prst="straightConnector1">
            <a:avLst/>
          </a:prstGeom>
          <a:noFill/>
          <a:ln w="9525" cap="flat" cmpd="sng">
            <a:solidFill>
              <a:srgbClr val="18637B"/>
            </a:solidFill>
            <a:prstDash val="solid"/>
            <a:round/>
            <a:headEnd type="none" w="sm" len="sm"/>
            <a:tailEnd type="none" w="sm" len="sm"/>
          </a:ln>
        </p:spPr>
      </p:cxnSp>
      <p:sp>
        <p:nvSpPr>
          <p:cNvPr id="48" name="Google Shape;48;p26"/>
          <p:cNvSpPr txBox="1">
            <a:spLocks noGrp="1"/>
          </p:cNvSpPr>
          <p:nvPr>
            <p:ph type="title"/>
          </p:nvPr>
        </p:nvSpPr>
        <p:spPr>
          <a:xfrm>
            <a:off x="1146026" y="707633"/>
            <a:ext cx="3208799" cy="13716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49" name="Google Shape;49;p26"/>
          <p:cNvSpPr txBox="1">
            <a:spLocks noGrp="1"/>
          </p:cNvSpPr>
          <p:nvPr>
            <p:ph type="body" idx="1"/>
          </p:nvPr>
        </p:nvSpPr>
        <p:spPr>
          <a:xfrm>
            <a:off x="1146025" y="2356367"/>
            <a:ext cx="3660300" cy="4211599"/>
          </a:xfrm>
          <a:prstGeom prst="rect">
            <a:avLst/>
          </a:prstGeom>
          <a:noFill/>
          <a:ln>
            <a:noFill/>
          </a:ln>
        </p:spPr>
        <p:txBody>
          <a:bodyPr spcFirstLastPara="1" wrap="square" lIns="91425" tIns="91425" rIns="91425" bIns="91425" anchor="t" anchorCtr="0">
            <a:noAutofit/>
          </a:bodyPr>
          <a:lstStyle>
            <a:lvl1pPr marL="457200" lvl="0" indent="-355600" algn="l">
              <a:lnSpc>
                <a:spcPct val="100000"/>
              </a:lnSpc>
              <a:spcBef>
                <a:spcPts val="0"/>
              </a:spcBef>
              <a:spcAft>
                <a:spcPts val="0"/>
              </a:spcAft>
              <a:buSzPts val="2000"/>
              <a:buChar char="▪"/>
              <a:defRPr sz="2000"/>
            </a:lvl1pPr>
            <a:lvl2pPr marL="914400" lvl="1" indent="-355600" algn="l">
              <a:lnSpc>
                <a:spcPct val="100000"/>
              </a:lnSpc>
              <a:spcBef>
                <a:spcPts val="0"/>
              </a:spcBef>
              <a:spcAft>
                <a:spcPts val="0"/>
              </a:spcAft>
              <a:buSzPts val="2000"/>
              <a:buChar char="▫"/>
              <a:defRPr sz="2000"/>
            </a:lvl2pPr>
            <a:lvl3pPr marL="1371600" lvl="2" indent="-228600" algn="l">
              <a:lnSpc>
                <a:spcPct val="100000"/>
              </a:lnSpc>
              <a:spcBef>
                <a:spcPts val="0"/>
              </a:spcBef>
              <a:spcAft>
                <a:spcPts val="0"/>
              </a:spcAft>
              <a:buSzPts val="2000"/>
              <a:buNone/>
              <a:defRPr sz="2000"/>
            </a:lvl3pPr>
            <a:lvl4pPr marL="1828800" lvl="3" indent="-228600" algn="l">
              <a:lnSpc>
                <a:spcPct val="100000"/>
              </a:lnSpc>
              <a:spcBef>
                <a:spcPts val="0"/>
              </a:spcBef>
              <a:spcAft>
                <a:spcPts val="0"/>
              </a:spcAft>
              <a:buSzPts val="2000"/>
              <a:buNone/>
              <a:defRPr sz="2000"/>
            </a:lvl4pPr>
            <a:lvl5pPr marL="2286000" lvl="4" indent="-228600" algn="l">
              <a:lnSpc>
                <a:spcPct val="100000"/>
              </a:lnSpc>
              <a:spcBef>
                <a:spcPts val="0"/>
              </a:spcBef>
              <a:spcAft>
                <a:spcPts val="0"/>
              </a:spcAft>
              <a:buSzPts val="2000"/>
              <a:buNone/>
              <a:defRPr sz="2000"/>
            </a:lvl5pPr>
            <a:lvl6pPr marL="2743200" lvl="5" indent="-228600" algn="l">
              <a:lnSpc>
                <a:spcPct val="100000"/>
              </a:lnSpc>
              <a:spcBef>
                <a:spcPts val="0"/>
              </a:spcBef>
              <a:spcAft>
                <a:spcPts val="0"/>
              </a:spcAft>
              <a:buSzPts val="2000"/>
              <a:buNone/>
              <a:defRPr sz="2000"/>
            </a:lvl6pPr>
            <a:lvl7pPr marL="3200400" lvl="6" indent="-228600" algn="l">
              <a:lnSpc>
                <a:spcPct val="100000"/>
              </a:lnSpc>
              <a:spcBef>
                <a:spcPts val="0"/>
              </a:spcBef>
              <a:spcAft>
                <a:spcPts val="0"/>
              </a:spcAft>
              <a:buSzPts val="2000"/>
              <a:buNone/>
              <a:defRPr sz="2000"/>
            </a:lvl7pPr>
            <a:lvl8pPr marL="3657600" lvl="7" indent="-228600" algn="l">
              <a:lnSpc>
                <a:spcPct val="100000"/>
              </a:lnSpc>
              <a:spcBef>
                <a:spcPts val="0"/>
              </a:spcBef>
              <a:spcAft>
                <a:spcPts val="0"/>
              </a:spcAft>
              <a:buSzPts val="2000"/>
              <a:buNone/>
              <a:defRPr sz="2000"/>
            </a:lvl8pPr>
            <a:lvl9pPr marL="4114800" lvl="8" indent="-228600" algn="l">
              <a:lnSpc>
                <a:spcPct val="100000"/>
              </a:lnSpc>
              <a:spcBef>
                <a:spcPts val="0"/>
              </a:spcBef>
              <a:spcAft>
                <a:spcPts val="0"/>
              </a:spcAft>
              <a:buSzPts val="2000"/>
              <a:buNone/>
              <a:defRPr sz="2000"/>
            </a:lvl9pPr>
          </a:lstStyle>
          <a:p>
            <a:endParaRPr/>
          </a:p>
        </p:txBody>
      </p:sp>
      <p:sp>
        <p:nvSpPr>
          <p:cNvPr id="50" name="Google Shape;50;p26"/>
          <p:cNvSpPr txBox="1">
            <a:spLocks noGrp="1"/>
          </p:cNvSpPr>
          <p:nvPr>
            <p:ph type="body" idx="2"/>
          </p:nvPr>
        </p:nvSpPr>
        <p:spPr>
          <a:xfrm>
            <a:off x="5026623" y="2356367"/>
            <a:ext cx="3660300" cy="4211599"/>
          </a:xfrm>
          <a:prstGeom prst="rect">
            <a:avLst/>
          </a:prstGeom>
          <a:noFill/>
          <a:ln>
            <a:noFill/>
          </a:ln>
        </p:spPr>
        <p:txBody>
          <a:bodyPr spcFirstLastPara="1" wrap="square" lIns="91425" tIns="91425" rIns="91425" bIns="91425" anchor="t" anchorCtr="0">
            <a:noAutofit/>
          </a:bodyPr>
          <a:lstStyle>
            <a:lvl1pPr marL="457200" lvl="0" indent="-355600" algn="l">
              <a:lnSpc>
                <a:spcPct val="100000"/>
              </a:lnSpc>
              <a:spcBef>
                <a:spcPts val="0"/>
              </a:spcBef>
              <a:spcAft>
                <a:spcPts val="0"/>
              </a:spcAft>
              <a:buSzPts val="2000"/>
              <a:buChar char="▪"/>
              <a:defRPr sz="2000"/>
            </a:lvl1pPr>
            <a:lvl2pPr marL="914400" lvl="1" indent="-355600" algn="l">
              <a:lnSpc>
                <a:spcPct val="100000"/>
              </a:lnSpc>
              <a:spcBef>
                <a:spcPts val="0"/>
              </a:spcBef>
              <a:spcAft>
                <a:spcPts val="0"/>
              </a:spcAft>
              <a:buSzPts val="2000"/>
              <a:buChar char="▫"/>
              <a:defRPr sz="2000"/>
            </a:lvl2pPr>
            <a:lvl3pPr marL="1371600" lvl="2" indent="-228600" algn="l">
              <a:lnSpc>
                <a:spcPct val="100000"/>
              </a:lnSpc>
              <a:spcBef>
                <a:spcPts val="0"/>
              </a:spcBef>
              <a:spcAft>
                <a:spcPts val="0"/>
              </a:spcAft>
              <a:buSzPts val="2000"/>
              <a:buNone/>
              <a:defRPr sz="2000"/>
            </a:lvl3pPr>
            <a:lvl4pPr marL="1828800" lvl="3" indent="-228600" algn="l">
              <a:lnSpc>
                <a:spcPct val="100000"/>
              </a:lnSpc>
              <a:spcBef>
                <a:spcPts val="0"/>
              </a:spcBef>
              <a:spcAft>
                <a:spcPts val="0"/>
              </a:spcAft>
              <a:buSzPts val="2000"/>
              <a:buNone/>
              <a:defRPr sz="2000"/>
            </a:lvl4pPr>
            <a:lvl5pPr marL="2286000" lvl="4" indent="-228600" algn="l">
              <a:lnSpc>
                <a:spcPct val="100000"/>
              </a:lnSpc>
              <a:spcBef>
                <a:spcPts val="0"/>
              </a:spcBef>
              <a:spcAft>
                <a:spcPts val="0"/>
              </a:spcAft>
              <a:buSzPts val="2000"/>
              <a:buNone/>
              <a:defRPr sz="2000"/>
            </a:lvl5pPr>
            <a:lvl6pPr marL="2743200" lvl="5" indent="-228600" algn="l">
              <a:lnSpc>
                <a:spcPct val="100000"/>
              </a:lnSpc>
              <a:spcBef>
                <a:spcPts val="0"/>
              </a:spcBef>
              <a:spcAft>
                <a:spcPts val="0"/>
              </a:spcAft>
              <a:buSzPts val="2000"/>
              <a:buNone/>
              <a:defRPr sz="2000"/>
            </a:lvl6pPr>
            <a:lvl7pPr marL="3200400" lvl="6" indent="-228600" algn="l">
              <a:lnSpc>
                <a:spcPct val="100000"/>
              </a:lnSpc>
              <a:spcBef>
                <a:spcPts val="0"/>
              </a:spcBef>
              <a:spcAft>
                <a:spcPts val="0"/>
              </a:spcAft>
              <a:buSzPts val="2000"/>
              <a:buNone/>
              <a:defRPr sz="2000"/>
            </a:lvl7pPr>
            <a:lvl8pPr marL="3657600" lvl="7" indent="-228600" algn="l">
              <a:lnSpc>
                <a:spcPct val="100000"/>
              </a:lnSpc>
              <a:spcBef>
                <a:spcPts val="0"/>
              </a:spcBef>
              <a:spcAft>
                <a:spcPts val="0"/>
              </a:spcAft>
              <a:buSzPts val="2000"/>
              <a:buNone/>
              <a:defRPr sz="2000"/>
            </a:lvl8pPr>
            <a:lvl9pPr marL="4114800" lvl="8" indent="-228600" algn="l">
              <a:lnSpc>
                <a:spcPct val="100000"/>
              </a:lnSpc>
              <a:spcBef>
                <a:spcPts val="0"/>
              </a:spcBef>
              <a:spcAft>
                <a:spcPts val="0"/>
              </a:spcAft>
              <a:buSzPts val="2000"/>
              <a:buNone/>
              <a:defRPr sz="2000"/>
            </a:lvl9pPr>
          </a:lstStyle>
          <a:p>
            <a:endParaRPr/>
          </a:p>
        </p:txBody>
      </p:sp>
    </p:spTree>
    <p:extLst>
      <p:ext uri="{BB962C8B-B14F-4D97-AF65-F5344CB8AC3E}">
        <p14:creationId xmlns:p14="http://schemas.microsoft.com/office/powerpoint/2010/main" val="404547709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Blank style B">
  <p:cSld name="Blank style B">
    <p:spTree>
      <p:nvGrpSpPr>
        <p:cNvPr id="1" name="Shape 51"/>
        <p:cNvGrpSpPr/>
        <p:nvPr/>
      </p:nvGrpSpPr>
      <p:grpSpPr>
        <a:xfrm>
          <a:off x="0" y="0"/>
          <a:ext cx="0" cy="0"/>
          <a:chOff x="0" y="0"/>
          <a:chExt cx="0" cy="0"/>
        </a:xfrm>
      </p:grpSpPr>
      <p:sp>
        <p:nvSpPr>
          <p:cNvPr id="52" name="Google Shape;52;p27"/>
          <p:cNvSpPr/>
          <p:nvPr/>
        </p:nvSpPr>
        <p:spPr>
          <a:xfrm>
            <a:off x="0" y="5726067"/>
            <a:ext cx="9144000" cy="321599"/>
          </a:xfrm>
          <a:prstGeom prst="rect">
            <a:avLst/>
          </a:prstGeom>
          <a:solidFill>
            <a:srgbClr val="16575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53" name="Google Shape;53;p27"/>
          <p:cNvSpPr/>
          <p:nvPr/>
        </p:nvSpPr>
        <p:spPr>
          <a:xfrm>
            <a:off x="0" y="1"/>
            <a:ext cx="9144000" cy="707599"/>
          </a:xfrm>
          <a:prstGeom prst="rect">
            <a:avLst/>
          </a:prstGeom>
          <a:solidFill>
            <a:srgbClr val="18637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114454"/>
              </a:solidFill>
              <a:latin typeface="Arial"/>
              <a:ea typeface="Arial"/>
              <a:cs typeface="Arial"/>
              <a:sym typeface="Arial"/>
            </a:endParaRPr>
          </a:p>
        </p:txBody>
      </p:sp>
      <p:sp>
        <p:nvSpPr>
          <p:cNvPr id="54" name="Google Shape;54;p27"/>
          <p:cNvSpPr/>
          <p:nvPr/>
        </p:nvSpPr>
        <p:spPr>
          <a:xfrm>
            <a:off x="0" y="667500"/>
            <a:ext cx="9144000" cy="5098800"/>
          </a:xfrm>
          <a:prstGeom prst="rect">
            <a:avLst/>
          </a:prstGeom>
          <a:solidFill>
            <a:srgbClr val="12405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55" name="Google Shape;55;p27"/>
          <p:cNvSpPr/>
          <p:nvPr/>
        </p:nvSpPr>
        <p:spPr>
          <a:xfrm>
            <a:off x="0" y="5991472"/>
            <a:ext cx="9144000" cy="157600"/>
          </a:xfrm>
          <a:prstGeom prst="rect">
            <a:avLst/>
          </a:prstGeom>
          <a:solidFill>
            <a:srgbClr val="3B8D6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56" name="Google Shape;56;p27"/>
          <p:cNvSpPr/>
          <p:nvPr/>
        </p:nvSpPr>
        <p:spPr>
          <a:xfrm>
            <a:off x="0" y="6112101"/>
            <a:ext cx="9144000" cy="745999"/>
          </a:xfrm>
          <a:prstGeom prst="rect">
            <a:avLst/>
          </a:prstGeom>
          <a:solidFill>
            <a:srgbClr val="94BF6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36034687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9144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2404534"/>
            <a:ext cx="5825202" cy="1646302"/>
          </a:xfrm>
        </p:spPr>
        <p:txBody>
          <a:bodyPr anchor="b">
            <a:noAutofit/>
          </a:bodyPr>
          <a:lstStyle>
            <a:lvl1pPr algn="r">
              <a:defRPr sz="405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300" y="4050834"/>
            <a:ext cx="5825202" cy="1096899"/>
          </a:xfrm>
        </p:spPr>
        <p:txBody>
          <a:bodyPr anchor="t"/>
          <a:lstStyle>
            <a:lvl1pPr marL="0" indent="0" algn="r">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1BBF212-8A6F-4BDC-B884-11EEF6F086FE}" type="datetimeFigureOut">
              <a:rPr lang="en-US" smtClean="0"/>
              <a:t>2/26/2021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65475D0-739F-41BE-A14B-691727D3AAD9}" type="slidenum">
              <a:rPr lang="en-US" smtClean="0"/>
              <a:t>‹#›</a:t>
            </a:fld>
            <a:endParaRPr lang="en-US" dirty="0"/>
          </a:p>
        </p:txBody>
      </p:sp>
    </p:spTree>
    <p:extLst>
      <p:ext uri="{BB962C8B-B14F-4D97-AF65-F5344CB8AC3E}">
        <p14:creationId xmlns:p14="http://schemas.microsoft.com/office/powerpoint/2010/main" val="213303758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7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1BBF212-8A6F-4BDC-B884-11EEF6F086FE}" type="datetimeFigureOut">
              <a:rPr lang="en-US" smtClean="0"/>
              <a:t>2/26/2021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65475D0-739F-41BE-A14B-691727D3AAD9}" type="slidenum">
              <a:rPr lang="en-US" smtClean="0"/>
              <a:t>‹#›</a:t>
            </a:fld>
            <a:endParaRPr lang="en-US" dirty="0"/>
          </a:p>
        </p:txBody>
      </p:sp>
    </p:spTree>
    <p:extLst>
      <p:ext uri="{BB962C8B-B14F-4D97-AF65-F5344CB8AC3E}">
        <p14:creationId xmlns:p14="http://schemas.microsoft.com/office/powerpoint/2010/main" val="310988624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08001" y="2700868"/>
            <a:ext cx="6447501" cy="1826581"/>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4527448"/>
            <a:ext cx="6447501" cy="860400"/>
          </a:xfrm>
        </p:spPr>
        <p:txBody>
          <a:bodyPr anchor="t"/>
          <a:lstStyle>
            <a:lvl1pPr marL="0" indent="0" algn="l">
              <a:buNone/>
              <a:defRPr sz="150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1BBF212-8A6F-4BDC-B884-11EEF6F086FE}" type="datetimeFigureOut">
              <a:rPr lang="en-US" smtClean="0"/>
              <a:t>2/26/2021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65475D0-739F-41BE-A14B-691727D3AAD9}" type="slidenum">
              <a:rPr lang="en-US" smtClean="0"/>
              <a:t>‹#›</a:t>
            </a:fld>
            <a:endParaRPr lang="en-US" dirty="0"/>
          </a:p>
        </p:txBody>
      </p:sp>
    </p:spTree>
    <p:extLst>
      <p:ext uri="{BB962C8B-B14F-4D97-AF65-F5344CB8AC3E}">
        <p14:creationId xmlns:p14="http://schemas.microsoft.com/office/powerpoint/2010/main" val="211167561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8001" y="2160589"/>
            <a:ext cx="3138026"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17477" y="2160590"/>
            <a:ext cx="3138026"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1BBF212-8A6F-4BDC-B884-11EEF6F086FE}" type="datetimeFigureOut">
              <a:rPr lang="en-US" smtClean="0"/>
              <a:t>2/26/2021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65475D0-739F-41BE-A14B-691727D3AAD9}" type="slidenum">
              <a:rPr lang="en-US" smtClean="0"/>
              <a:t>‹#›</a:t>
            </a:fld>
            <a:endParaRPr lang="en-US" dirty="0"/>
          </a:p>
        </p:txBody>
      </p:sp>
    </p:spTree>
    <p:extLst>
      <p:ext uri="{BB962C8B-B14F-4D97-AF65-F5344CB8AC3E}">
        <p14:creationId xmlns:p14="http://schemas.microsoft.com/office/powerpoint/2010/main" val="289114281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506809" y="2160983"/>
            <a:ext cx="3139217"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506809" y="2737246"/>
            <a:ext cx="31392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16287" y="2160983"/>
            <a:ext cx="3139214"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816288" y="2737246"/>
            <a:ext cx="313921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1BBF212-8A6F-4BDC-B884-11EEF6F086FE}" type="datetimeFigureOut">
              <a:rPr lang="en-US" smtClean="0"/>
              <a:t>2/26/2021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65475D0-739F-41BE-A14B-691727D3AAD9}" type="slidenum">
              <a:rPr lang="en-US" smtClean="0"/>
              <a:t>‹#›</a:t>
            </a:fld>
            <a:endParaRPr lang="en-US" dirty="0"/>
          </a:p>
        </p:txBody>
      </p:sp>
    </p:spTree>
    <p:extLst>
      <p:ext uri="{BB962C8B-B14F-4D97-AF65-F5344CB8AC3E}">
        <p14:creationId xmlns:p14="http://schemas.microsoft.com/office/powerpoint/2010/main" val="191295588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1BBF212-8A6F-4BDC-B884-11EEF6F086FE}" type="datetimeFigureOut">
              <a:rPr lang="en-US" smtClean="0"/>
              <a:t>2/26/2021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65475D0-739F-41BE-A14B-691727D3AAD9}" type="slidenum">
              <a:rPr lang="en-US" smtClean="0"/>
              <a:t>‹#›</a:t>
            </a:fld>
            <a:endParaRPr lang="en-US" dirty="0"/>
          </a:p>
        </p:txBody>
      </p:sp>
    </p:spTree>
    <p:extLst>
      <p:ext uri="{BB962C8B-B14F-4D97-AF65-F5344CB8AC3E}">
        <p14:creationId xmlns:p14="http://schemas.microsoft.com/office/powerpoint/2010/main" val="181324115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212-8A6F-4BDC-B884-11EEF6F086FE}" type="datetimeFigureOut">
              <a:rPr lang="en-US" smtClean="0"/>
              <a:t>2/26/2021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65475D0-739F-41BE-A14B-691727D3AAD9}" type="slidenum">
              <a:rPr lang="en-US" smtClean="0"/>
              <a:t>‹#›</a:t>
            </a:fld>
            <a:endParaRPr lang="en-US" dirty="0"/>
          </a:p>
        </p:txBody>
      </p:sp>
    </p:spTree>
    <p:extLst>
      <p:ext uri="{BB962C8B-B14F-4D97-AF65-F5344CB8AC3E}">
        <p14:creationId xmlns:p14="http://schemas.microsoft.com/office/powerpoint/2010/main" val="94593131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1498604"/>
            <a:ext cx="2890896" cy="1278466"/>
          </a:xfrm>
        </p:spPr>
        <p:txBody>
          <a:bodyPr anchor="b">
            <a:normAutofit/>
          </a:bodyPr>
          <a:lstStyle>
            <a:lvl1pPr>
              <a:defRPr sz="1500"/>
            </a:lvl1pPr>
          </a:lstStyle>
          <a:p>
            <a:r>
              <a:rPr lang="en-US"/>
              <a:t>Click to edit Master title style</a:t>
            </a:r>
            <a:endParaRPr lang="en-US" dirty="0"/>
          </a:p>
        </p:txBody>
      </p:sp>
      <p:sp>
        <p:nvSpPr>
          <p:cNvPr id="3" name="Content Placeholder 2"/>
          <p:cNvSpPr>
            <a:spLocks noGrp="1"/>
          </p:cNvSpPr>
          <p:nvPr>
            <p:ph idx="1"/>
          </p:nvPr>
        </p:nvSpPr>
        <p:spPr>
          <a:xfrm>
            <a:off x="3570346" y="514925"/>
            <a:ext cx="3385156"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08001" y="2777069"/>
            <a:ext cx="2890896" cy="2584449"/>
          </a:xfrm>
        </p:spPr>
        <p:txBody>
          <a:bodyPr>
            <a:normAutofit/>
          </a:bodyPr>
          <a:lstStyle>
            <a:lvl1pPr marL="0" indent="0">
              <a:buNone/>
              <a:defRPr sz="1050"/>
            </a:lvl1pPr>
            <a:lvl2pPr marL="342797" indent="0">
              <a:buNone/>
              <a:defRPr sz="1050"/>
            </a:lvl2pPr>
            <a:lvl3pPr marL="685595" indent="0">
              <a:buNone/>
              <a:defRPr sz="900"/>
            </a:lvl3pPr>
            <a:lvl4pPr marL="1028392" indent="0">
              <a:buNone/>
              <a:defRPr sz="750"/>
            </a:lvl4pPr>
            <a:lvl5pPr marL="1371188" indent="0">
              <a:buNone/>
              <a:defRPr sz="750"/>
            </a:lvl5pPr>
            <a:lvl6pPr marL="1713986" indent="0">
              <a:buNone/>
              <a:defRPr sz="750"/>
            </a:lvl6pPr>
            <a:lvl7pPr marL="2056783" indent="0">
              <a:buNone/>
              <a:defRPr sz="750"/>
            </a:lvl7pPr>
            <a:lvl8pPr marL="2399580" indent="0">
              <a:buNone/>
              <a:defRPr sz="750"/>
            </a:lvl8pPr>
            <a:lvl9pPr marL="2742377"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51BBF212-8A6F-4BDC-B884-11EEF6F086FE}" type="datetimeFigureOut">
              <a:rPr lang="en-US" smtClean="0"/>
              <a:t>2/26/2021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65475D0-739F-41BE-A14B-691727D3AAD9}" type="slidenum">
              <a:rPr lang="en-US" smtClean="0"/>
              <a:t>‹#›</a:t>
            </a:fld>
            <a:endParaRPr lang="en-US" dirty="0"/>
          </a:p>
        </p:txBody>
      </p:sp>
    </p:spTree>
    <p:extLst>
      <p:ext uri="{BB962C8B-B14F-4D97-AF65-F5344CB8AC3E}">
        <p14:creationId xmlns:p14="http://schemas.microsoft.com/office/powerpoint/2010/main" val="4006820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4A3EA27-3432-49C7-8433-5E5F89B7EF81}" type="datetime1">
              <a:rPr lang="en-US" smtClean="0"/>
              <a:t>2/26/2021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24CDC27-E500-40CC-9A92-C74DD8D06A99}" type="slidenum">
              <a:rPr lang="en-US" smtClean="0"/>
              <a:t>‹#›</a:t>
            </a:fld>
            <a:endParaRPr lang="en-US"/>
          </a:p>
        </p:txBody>
      </p:sp>
    </p:spTree>
    <p:extLst>
      <p:ext uri="{BB962C8B-B14F-4D97-AF65-F5344CB8AC3E}">
        <p14:creationId xmlns:p14="http://schemas.microsoft.com/office/powerpoint/2010/main" val="297673806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4800600"/>
            <a:ext cx="6447500" cy="566738"/>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08001" y="609600"/>
            <a:ext cx="6447501" cy="3845718"/>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dirty="0"/>
              <a:t>Click icon to add picture</a:t>
            </a:r>
          </a:p>
        </p:txBody>
      </p:sp>
      <p:sp>
        <p:nvSpPr>
          <p:cNvPr id="4" name="Text Placeholder 3"/>
          <p:cNvSpPr>
            <a:spLocks noGrp="1"/>
          </p:cNvSpPr>
          <p:nvPr>
            <p:ph type="body" sz="half" idx="2"/>
          </p:nvPr>
        </p:nvSpPr>
        <p:spPr>
          <a:xfrm>
            <a:off x="508001" y="5367338"/>
            <a:ext cx="6447500" cy="674024"/>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51BBF212-8A6F-4BDC-B884-11EEF6F086FE}" type="datetimeFigureOut">
              <a:rPr lang="en-US" smtClean="0"/>
              <a:t>2/26/2021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65475D0-739F-41BE-A14B-691727D3AAD9}" type="slidenum">
              <a:rPr lang="en-US" smtClean="0"/>
              <a:t>‹#›</a:t>
            </a:fld>
            <a:endParaRPr lang="en-US" dirty="0"/>
          </a:p>
        </p:txBody>
      </p:sp>
    </p:spTree>
    <p:extLst>
      <p:ext uri="{BB962C8B-B14F-4D97-AF65-F5344CB8AC3E}">
        <p14:creationId xmlns:p14="http://schemas.microsoft.com/office/powerpoint/2010/main" val="309249778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3403600"/>
          </a:xfrm>
        </p:spPr>
        <p:txBody>
          <a:bodyPr anchor="ctr">
            <a:normAutofit/>
          </a:bodyPr>
          <a:lstStyle>
            <a:lvl1pPr algn="l">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1BBF212-8A6F-4BDC-B884-11EEF6F086FE}" type="datetimeFigureOut">
              <a:rPr lang="en-US" smtClean="0"/>
              <a:t>2/26/2021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65475D0-739F-41BE-A14B-691727D3AAD9}" type="slidenum">
              <a:rPr lang="en-US" smtClean="0"/>
              <a:t>‹#›</a:t>
            </a:fld>
            <a:endParaRPr lang="en-US" dirty="0"/>
          </a:p>
        </p:txBody>
      </p:sp>
    </p:spTree>
    <p:extLst>
      <p:ext uri="{BB962C8B-B14F-4D97-AF65-F5344CB8AC3E}">
        <p14:creationId xmlns:p14="http://schemas.microsoft.com/office/powerpoint/2010/main" val="141241700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8500" y="609600"/>
            <a:ext cx="6070601" cy="302260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024604" y="3632200"/>
            <a:ext cx="5418393" cy="38100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Edit Master text styles</a:t>
            </a:r>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1BBF212-8A6F-4BDC-B884-11EEF6F086FE}" type="datetimeFigureOut">
              <a:rPr lang="en-US" smtClean="0"/>
              <a:t>2/26/2021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65475D0-739F-41BE-A14B-691727D3AAD9}" type="slidenum">
              <a:rPr lang="en-US" smtClean="0"/>
              <a:t>‹#›</a:t>
            </a:fld>
            <a:endParaRPr lang="en-US" dirty="0"/>
          </a:p>
        </p:txBody>
      </p:sp>
      <p:sp>
        <p:nvSpPr>
          <p:cNvPr id="20" name="TextBox 19"/>
          <p:cNvSpPr txBox="1"/>
          <p:nvPr/>
        </p:nvSpPr>
        <p:spPr>
          <a:xfrm>
            <a:off x="406403" y="790378"/>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6669758" y="2886556"/>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latin typeface="Arial"/>
              </a:rPr>
              <a:t>”</a:t>
            </a:r>
            <a:endParaRPr lang="en-US" sz="1350" dirty="0">
              <a:solidFill>
                <a:schemeClr val="accent1">
                  <a:lumMod val="60000"/>
                  <a:lumOff val="40000"/>
                </a:schemeClr>
              </a:solidFill>
              <a:latin typeface="Arial"/>
            </a:endParaRPr>
          </a:p>
        </p:txBody>
      </p:sp>
    </p:spTree>
    <p:extLst>
      <p:ext uri="{BB962C8B-B14F-4D97-AF65-F5344CB8AC3E}">
        <p14:creationId xmlns:p14="http://schemas.microsoft.com/office/powerpoint/2010/main" val="306547825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08001" y="1931988"/>
            <a:ext cx="6447501" cy="2595460"/>
          </a:xfrm>
        </p:spPr>
        <p:txBody>
          <a:bodyPr anchor="b">
            <a:normAutofit/>
          </a:bodyPr>
          <a:lstStyle>
            <a:lvl1pPr algn="l">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1BBF212-8A6F-4BDC-B884-11EEF6F086FE}" type="datetimeFigureOut">
              <a:rPr lang="en-US" smtClean="0"/>
              <a:t>2/26/2021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65475D0-739F-41BE-A14B-691727D3AAD9}" type="slidenum">
              <a:rPr lang="en-US" smtClean="0"/>
              <a:t>‹#›</a:t>
            </a:fld>
            <a:endParaRPr lang="en-US" dirty="0"/>
          </a:p>
        </p:txBody>
      </p:sp>
    </p:spTree>
    <p:extLst>
      <p:ext uri="{BB962C8B-B14F-4D97-AF65-F5344CB8AC3E}">
        <p14:creationId xmlns:p14="http://schemas.microsoft.com/office/powerpoint/2010/main" val="271436928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698500" y="609600"/>
            <a:ext cx="6070601" cy="302260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1800">
                <a:solidFill>
                  <a:schemeClr val="tx1">
                    <a:lumMod val="75000"/>
                    <a:lumOff val="25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Edit Master text styles</a:t>
            </a:r>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1BBF212-8A6F-4BDC-B884-11EEF6F086FE}" type="datetimeFigureOut">
              <a:rPr lang="en-US" smtClean="0"/>
              <a:t>2/26/2021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65475D0-739F-41BE-A14B-691727D3AAD9}" type="slidenum">
              <a:rPr lang="en-US" smtClean="0"/>
              <a:t>‹#›</a:t>
            </a:fld>
            <a:endParaRPr lang="en-US" dirty="0"/>
          </a:p>
        </p:txBody>
      </p:sp>
      <p:sp>
        <p:nvSpPr>
          <p:cNvPr id="24" name="TextBox 23"/>
          <p:cNvSpPr txBox="1"/>
          <p:nvPr/>
        </p:nvSpPr>
        <p:spPr>
          <a:xfrm>
            <a:off x="406403" y="790378"/>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669758" y="2886556"/>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28940410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4350" y="609600"/>
            <a:ext cx="6441152" cy="302260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Edit Master text styles</a:t>
            </a:r>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1BBF212-8A6F-4BDC-B884-11EEF6F086FE}" type="datetimeFigureOut">
              <a:rPr lang="en-US" smtClean="0"/>
              <a:t>2/26/2021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65475D0-739F-41BE-A14B-691727D3AAD9}" type="slidenum">
              <a:rPr lang="en-US" smtClean="0"/>
              <a:t>‹#›</a:t>
            </a:fld>
            <a:endParaRPr lang="en-US" dirty="0"/>
          </a:p>
        </p:txBody>
      </p:sp>
    </p:spTree>
    <p:extLst>
      <p:ext uri="{BB962C8B-B14F-4D97-AF65-F5344CB8AC3E}">
        <p14:creationId xmlns:p14="http://schemas.microsoft.com/office/powerpoint/2010/main" val="326426301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1BBF212-8A6F-4BDC-B884-11EEF6F086FE}" type="datetimeFigureOut">
              <a:rPr lang="en-US" smtClean="0"/>
              <a:t>2/26/2021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65475D0-739F-41BE-A14B-691727D3AAD9}" type="slidenum">
              <a:rPr lang="en-US" smtClean="0"/>
              <a:t>‹#›</a:t>
            </a:fld>
            <a:endParaRPr lang="en-US" dirty="0"/>
          </a:p>
        </p:txBody>
      </p:sp>
    </p:spTree>
    <p:extLst>
      <p:ext uri="{BB962C8B-B14F-4D97-AF65-F5344CB8AC3E}">
        <p14:creationId xmlns:p14="http://schemas.microsoft.com/office/powerpoint/2010/main" val="329732796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755" y="609600"/>
            <a:ext cx="978557"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508001" y="609600"/>
            <a:ext cx="5295113"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1BBF212-8A6F-4BDC-B884-11EEF6F086FE}" type="datetimeFigureOut">
              <a:rPr lang="en-US" smtClean="0"/>
              <a:t>2/26/2021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65475D0-739F-41BE-A14B-691727D3AAD9}" type="slidenum">
              <a:rPr lang="en-US" smtClean="0"/>
              <a:t>‹#›</a:t>
            </a:fld>
            <a:endParaRPr lang="en-US" dirty="0"/>
          </a:p>
        </p:txBody>
      </p:sp>
    </p:spTree>
    <p:extLst>
      <p:ext uri="{BB962C8B-B14F-4D97-AF65-F5344CB8AC3E}">
        <p14:creationId xmlns:p14="http://schemas.microsoft.com/office/powerpoint/2010/main" val="158973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F56C9B0-50C4-4C3B-B83E-C90173BBCB34}" type="datetime1">
              <a:rPr lang="en-US" smtClean="0"/>
              <a:t>2/26/2021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4CDC27-E500-40CC-9A92-C74DD8D06A99}" type="slidenum">
              <a:rPr lang="en-US" smtClean="0"/>
              <a:t>‹#›</a:t>
            </a:fld>
            <a:endParaRPr lang="en-US"/>
          </a:p>
        </p:txBody>
      </p:sp>
    </p:spTree>
    <p:extLst>
      <p:ext uri="{BB962C8B-B14F-4D97-AF65-F5344CB8AC3E}">
        <p14:creationId xmlns:p14="http://schemas.microsoft.com/office/powerpoint/2010/main" val="1922538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733CC2-6FE7-4A5C-8B0E-0FC56F9CDF35}" type="datetime1">
              <a:rPr lang="en-US" smtClean="0"/>
              <a:t>2/26/2021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24CDC27-E500-40CC-9A92-C74DD8D06A99}" type="slidenum">
              <a:rPr lang="en-US" smtClean="0"/>
              <a:t>‹#›</a:t>
            </a:fld>
            <a:endParaRPr lang="en-US"/>
          </a:p>
        </p:txBody>
      </p:sp>
    </p:spTree>
    <p:extLst>
      <p:ext uri="{BB962C8B-B14F-4D97-AF65-F5344CB8AC3E}">
        <p14:creationId xmlns:p14="http://schemas.microsoft.com/office/powerpoint/2010/main" val="910361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44B9923-5803-46FE-ADC8-9439B62BEEE4}" type="datetime1">
              <a:rPr lang="en-US" smtClean="0"/>
              <a:t>2/26/2021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4CDC27-E500-40CC-9A92-C74DD8D06A99}" type="slidenum">
              <a:rPr lang="en-US" smtClean="0"/>
              <a:t>‹#›</a:t>
            </a:fld>
            <a:endParaRPr lang="en-US"/>
          </a:p>
        </p:txBody>
      </p:sp>
    </p:spTree>
    <p:extLst>
      <p:ext uri="{BB962C8B-B14F-4D97-AF65-F5344CB8AC3E}">
        <p14:creationId xmlns:p14="http://schemas.microsoft.com/office/powerpoint/2010/main" val="2065464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8CDA9D6-9AA9-49E8-8639-7FF2BA74C009}" type="datetime1">
              <a:rPr lang="en-US" smtClean="0"/>
              <a:t>2/26/2021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4CDC27-E500-40CC-9A92-C74DD8D06A99}" type="slidenum">
              <a:rPr lang="en-US" smtClean="0"/>
              <a:t>‹#›</a:t>
            </a:fld>
            <a:endParaRPr lang="en-US"/>
          </a:p>
        </p:txBody>
      </p:sp>
    </p:spTree>
    <p:extLst>
      <p:ext uri="{BB962C8B-B14F-4D97-AF65-F5344CB8AC3E}">
        <p14:creationId xmlns:p14="http://schemas.microsoft.com/office/powerpoint/2010/main" val="4268957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8.xml"/><Relationship Id="rId7"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5" Type="http://schemas.openxmlformats.org/officeDocument/2006/relationships/slideLayout" Target="../slideLayouts/slideLayout40.xml"/><Relationship Id="rId4" Type="http://schemas.openxmlformats.org/officeDocument/2006/relationships/slideLayout" Target="../slideLayouts/slideLayout3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theme" Target="../theme/theme5.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3614FC-87D1-465B-98C7-24623BDA82EF}" type="datetime1">
              <a:rPr lang="en-US" smtClean="0"/>
              <a:t>2/26/2021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4CDC27-E500-40CC-9A92-C74DD8D06A99}" type="slidenum">
              <a:rPr lang="en-US" smtClean="0"/>
              <a:t>‹#›</a:t>
            </a:fld>
            <a:endParaRPr lang="en-US"/>
          </a:p>
        </p:txBody>
      </p:sp>
    </p:spTree>
    <p:extLst>
      <p:ext uri="{BB962C8B-B14F-4D97-AF65-F5344CB8AC3E}">
        <p14:creationId xmlns:p14="http://schemas.microsoft.com/office/powerpoint/2010/main" val="11189939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50">
                <a:latin typeface="Arial" pitchFamily="34"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50">
                <a:latin typeface="Arial" pitchFamily="34"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50"/>
            </a:lvl1pPr>
          </a:lstStyle>
          <a:p>
            <a:pPr fontAlgn="base">
              <a:spcBef>
                <a:spcPct val="0"/>
              </a:spcBef>
              <a:spcAft>
                <a:spcPct val="0"/>
              </a:spcAft>
              <a:defRPr/>
            </a:pPr>
            <a:fld id="{A5E1842F-6FED-472B-8ADF-A20145A2F92B}"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36413617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pitchFamily="34" charset="0"/>
        </a:defRPr>
      </a:lvl2pPr>
      <a:lvl3pPr algn="ctr" rtl="0" eaLnBrk="0" fontAlgn="base" hangingPunct="0">
        <a:spcBef>
          <a:spcPct val="0"/>
        </a:spcBef>
        <a:spcAft>
          <a:spcPct val="0"/>
        </a:spcAft>
        <a:defRPr sz="3300">
          <a:solidFill>
            <a:schemeClr val="tx2"/>
          </a:solidFill>
          <a:latin typeface="Arial" pitchFamily="34" charset="0"/>
        </a:defRPr>
      </a:lvl3pPr>
      <a:lvl4pPr algn="ctr" rtl="0" eaLnBrk="0" fontAlgn="base" hangingPunct="0">
        <a:spcBef>
          <a:spcPct val="0"/>
        </a:spcBef>
        <a:spcAft>
          <a:spcPct val="0"/>
        </a:spcAft>
        <a:defRPr sz="3300">
          <a:solidFill>
            <a:schemeClr val="tx2"/>
          </a:solidFill>
          <a:latin typeface="Arial" pitchFamily="34" charset="0"/>
        </a:defRPr>
      </a:lvl4pPr>
      <a:lvl5pPr algn="ctr" rtl="0" eaLnBrk="0" fontAlgn="base" hangingPunct="0">
        <a:spcBef>
          <a:spcPct val="0"/>
        </a:spcBef>
        <a:spcAft>
          <a:spcPct val="0"/>
        </a:spcAft>
        <a:defRPr sz="3300">
          <a:solidFill>
            <a:schemeClr val="tx2"/>
          </a:solidFill>
          <a:latin typeface="Arial" pitchFamily="34" charset="0"/>
        </a:defRPr>
      </a:lvl5pPr>
      <a:lvl6pPr marL="342900" algn="ctr" rtl="0" fontAlgn="base">
        <a:spcBef>
          <a:spcPct val="0"/>
        </a:spcBef>
        <a:spcAft>
          <a:spcPct val="0"/>
        </a:spcAft>
        <a:defRPr sz="3300">
          <a:solidFill>
            <a:schemeClr val="tx2"/>
          </a:solidFill>
          <a:latin typeface="Arial" pitchFamily="34" charset="0"/>
        </a:defRPr>
      </a:lvl6pPr>
      <a:lvl7pPr marL="685800" algn="ctr" rtl="0" fontAlgn="base">
        <a:spcBef>
          <a:spcPct val="0"/>
        </a:spcBef>
        <a:spcAft>
          <a:spcPct val="0"/>
        </a:spcAft>
        <a:defRPr sz="3300">
          <a:solidFill>
            <a:schemeClr val="tx2"/>
          </a:solidFill>
          <a:latin typeface="Arial" pitchFamily="34" charset="0"/>
        </a:defRPr>
      </a:lvl7pPr>
      <a:lvl8pPr marL="1028700" algn="ctr" rtl="0" fontAlgn="base">
        <a:spcBef>
          <a:spcPct val="0"/>
        </a:spcBef>
        <a:spcAft>
          <a:spcPct val="0"/>
        </a:spcAft>
        <a:defRPr sz="3300">
          <a:solidFill>
            <a:schemeClr val="tx2"/>
          </a:solidFill>
          <a:latin typeface="Arial" pitchFamily="34" charset="0"/>
        </a:defRPr>
      </a:lvl8pPr>
      <a:lvl9pPr marL="1371600" algn="ctr" rtl="0" fontAlgn="base">
        <a:spcBef>
          <a:spcPct val="0"/>
        </a:spcBef>
        <a:spcAft>
          <a:spcPct val="0"/>
        </a:spcAft>
        <a:defRPr sz="3300">
          <a:solidFill>
            <a:schemeClr val="tx2"/>
          </a:solidFill>
          <a:latin typeface="Arial" pitchFamily="34" charset="0"/>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ECE82B6-C953-4E82-B4D1-95DEF4CC4543}"/>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641FAAE-E29D-4108-83E1-4DCFA4A0DDF1}"/>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8A5A0A-90F9-4BFD-A7AE-1BB8357A4579}"/>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5E52C05-83B5-4116-96B2-F2DF9D1ED8C9}" type="datetime1">
              <a:rPr lang="en-US" smtClean="0"/>
              <a:t>2/26/2021</a:t>
            </a:fld>
            <a:endParaRPr lang="en-US"/>
          </a:p>
        </p:txBody>
      </p:sp>
      <p:sp>
        <p:nvSpPr>
          <p:cNvPr id="5" name="Footer Placeholder 4">
            <a:extLst>
              <a:ext uri="{FF2B5EF4-FFF2-40B4-BE49-F238E27FC236}">
                <a16:creationId xmlns:a16="http://schemas.microsoft.com/office/drawing/2014/main" id="{2D385189-7CD0-4772-9816-9F36F974F1B7}"/>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E3C1682-012E-46D0-8E97-0C27B0DC6374}"/>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D9E0250-409D-4623-8627-D776EBEBD97D}" type="slidenum">
              <a:rPr lang="en-US" smtClean="0"/>
              <a:t>‹#›</a:t>
            </a:fld>
            <a:endParaRPr lang="en-US"/>
          </a:p>
        </p:txBody>
      </p:sp>
    </p:spTree>
    <p:extLst>
      <p:ext uri="{BB962C8B-B14F-4D97-AF65-F5344CB8AC3E}">
        <p14:creationId xmlns:p14="http://schemas.microsoft.com/office/powerpoint/2010/main" val="3759089752"/>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1"/>
          <p:cNvSpPr txBox="1">
            <a:spLocks noGrp="1"/>
          </p:cNvSpPr>
          <p:nvPr>
            <p:ph type="title"/>
          </p:nvPr>
        </p:nvSpPr>
        <p:spPr>
          <a:xfrm>
            <a:off x="1146026" y="707633"/>
            <a:ext cx="3208799" cy="13716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FFFFFF"/>
              </a:buClr>
              <a:buSzPts val="1800"/>
              <a:buFont typeface="Roboto Slab"/>
              <a:buNone/>
              <a:defRPr sz="1800" b="1" i="0" u="none" strike="noStrike" cap="none">
                <a:solidFill>
                  <a:srgbClr val="FFFFFF"/>
                </a:solidFill>
                <a:latin typeface="Roboto Slab"/>
                <a:ea typeface="Roboto Slab"/>
                <a:cs typeface="Roboto Slab"/>
                <a:sym typeface="Roboto Slab"/>
              </a:defRPr>
            </a:lvl1pPr>
            <a:lvl2pPr lvl="1">
              <a:spcBef>
                <a:spcPts val="0"/>
              </a:spcBef>
              <a:spcAft>
                <a:spcPts val="0"/>
              </a:spcAft>
              <a:buClr>
                <a:srgbClr val="FFFFFF"/>
              </a:buClr>
              <a:buSzPts val="1800"/>
              <a:buFont typeface="Roboto Slab"/>
              <a:buNone/>
              <a:defRPr sz="1800" b="1">
                <a:solidFill>
                  <a:srgbClr val="FFFFFF"/>
                </a:solidFill>
                <a:latin typeface="Roboto Slab"/>
                <a:ea typeface="Roboto Slab"/>
                <a:cs typeface="Roboto Slab"/>
                <a:sym typeface="Roboto Slab"/>
              </a:defRPr>
            </a:lvl2pPr>
            <a:lvl3pPr lvl="2">
              <a:spcBef>
                <a:spcPts val="0"/>
              </a:spcBef>
              <a:spcAft>
                <a:spcPts val="0"/>
              </a:spcAft>
              <a:buClr>
                <a:srgbClr val="FFFFFF"/>
              </a:buClr>
              <a:buSzPts val="1800"/>
              <a:buFont typeface="Roboto Slab"/>
              <a:buNone/>
              <a:defRPr sz="1800" b="1">
                <a:solidFill>
                  <a:srgbClr val="FFFFFF"/>
                </a:solidFill>
                <a:latin typeface="Roboto Slab"/>
                <a:ea typeface="Roboto Slab"/>
                <a:cs typeface="Roboto Slab"/>
                <a:sym typeface="Roboto Slab"/>
              </a:defRPr>
            </a:lvl3pPr>
            <a:lvl4pPr lvl="3">
              <a:spcBef>
                <a:spcPts val="0"/>
              </a:spcBef>
              <a:spcAft>
                <a:spcPts val="0"/>
              </a:spcAft>
              <a:buClr>
                <a:srgbClr val="FFFFFF"/>
              </a:buClr>
              <a:buSzPts val="1800"/>
              <a:buFont typeface="Roboto Slab"/>
              <a:buNone/>
              <a:defRPr sz="1800" b="1">
                <a:solidFill>
                  <a:srgbClr val="FFFFFF"/>
                </a:solidFill>
                <a:latin typeface="Roboto Slab"/>
                <a:ea typeface="Roboto Slab"/>
                <a:cs typeface="Roboto Slab"/>
                <a:sym typeface="Roboto Slab"/>
              </a:defRPr>
            </a:lvl4pPr>
            <a:lvl5pPr lvl="4">
              <a:spcBef>
                <a:spcPts val="0"/>
              </a:spcBef>
              <a:spcAft>
                <a:spcPts val="0"/>
              </a:spcAft>
              <a:buClr>
                <a:srgbClr val="FFFFFF"/>
              </a:buClr>
              <a:buSzPts val="1800"/>
              <a:buFont typeface="Roboto Slab"/>
              <a:buNone/>
              <a:defRPr sz="1800" b="1">
                <a:solidFill>
                  <a:srgbClr val="FFFFFF"/>
                </a:solidFill>
                <a:latin typeface="Roboto Slab"/>
                <a:ea typeface="Roboto Slab"/>
                <a:cs typeface="Roboto Slab"/>
                <a:sym typeface="Roboto Slab"/>
              </a:defRPr>
            </a:lvl5pPr>
            <a:lvl6pPr lvl="5">
              <a:spcBef>
                <a:spcPts val="0"/>
              </a:spcBef>
              <a:spcAft>
                <a:spcPts val="0"/>
              </a:spcAft>
              <a:buClr>
                <a:srgbClr val="FFFFFF"/>
              </a:buClr>
              <a:buSzPts val="1800"/>
              <a:buFont typeface="Roboto Slab"/>
              <a:buNone/>
              <a:defRPr sz="1800" b="1">
                <a:solidFill>
                  <a:srgbClr val="FFFFFF"/>
                </a:solidFill>
                <a:latin typeface="Roboto Slab"/>
                <a:ea typeface="Roboto Slab"/>
                <a:cs typeface="Roboto Slab"/>
                <a:sym typeface="Roboto Slab"/>
              </a:defRPr>
            </a:lvl6pPr>
            <a:lvl7pPr lvl="6">
              <a:spcBef>
                <a:spcPts val="0"/>
              </a:spcBef>
              <a:spcAft>
                <a:spcPts val="0"/>
              </a:spcAft>
              <a:buClr>
                <a:srgbClr val="FFFFFF"/>
              </a:buClr>
              <a:buSzPts val="1800"/>
              <a:buFont typeface="Roboto Slab"/>
              <a:buNone/>
              <a:defRPr sz="1800" b="1">
                <a:solidFill>
                  <a:srgbClr val="FFFFFF"/>
                </a:solidFill>
                <a:latin typeface="Roboto Slab"/>
                <a:ea typeface="Roboto Slab"/>
                <a:cs typeface="Roboto Slab"/>
                <a:sym typeface="Roboto Slab"/>
              </a:defRPr>
            </a:lvl7pPr>
            <a:lvl8pPr lvl="7">
              <a:spcBef>
                <a:spcPts val="0"/>
              </a:spcBef>
              <a:spcAft>
                <a:spcPts val="0"/>
              </a:spcAft>
              <a:buClr>
                <a:srgbClr val="FFFFFF"/>
              </a:buClr>
              <a:buSzPts val="1800"/>
              <a:buFont typeface="Roboto Slab"/>
              <a:buNone/>
              <a:defRPr sz="1800" b="1">
                <a:solidFill>
                  <a:srgbClr val="FFFFFF"/>
                </a:solidFill>
                <a:latin typeface="Roboto Slab"/>
                <a:ea typeface="Roboto Slab"/>
                <a:cs typeface="Roboto Slab"/>
                <a:sym typeface="Roboto Slab"/>
              </a:defRPr>
            </a:lvl8pPr>
            <a:lvl9pPr lvl="8">
              <a:spcBef>
                <a:spcPts val="0"/>
              </a:spcBef>
              <a:spcAft>
                <a:spcPts val="0"/>
              </a:spcAft>
              <a:buClr>
                <a:srgbClr val="FFFFFF"/>
              </a:buClr>
              <a:buSzPts val="1800"/>
              <a:buFont typeface="Roboto Slab"/>
              <a:buNone/>
              <a:defRPr sz="1800" b="1">
                <a:solidFill>
                  <a:srgbClr val="FFFFFF"/>
                </a:solidFill>
                <a:latin typeface="Roboto Slab"/>
                <a:ea typeface="Roboto Slab"/>
                <a:cs typeface="Roboto Slab"/>
                <a:sym typeface="Roboto Slab"/>
              </a:defRPr>
            </a:lvl9pPr>
          </a:lstStyle>
          <a:p>
            <a:endParaRPr/>
          </a:p>
        </p:txBody>
      </p:sp>
      <p:sp>
        <p:nvSpPr>
          <p:cNvPr id="7" name="Google Shape;7;p21"/>
          <p:cNvSpPr txBox="1">
            <a:spLocks noGrp="1"/>
          </p:cNvSpPr>
          <p:nvPr>
            <p:ph type="body" idx="1"/>
          </p:nvPr>
        </p:nvSpPr>
        <p:spPr>
          <a:xfrm>
            <a:off x="1146025" y="2356367"/>
            <a:ext cx="7540800" cy="4211599"/>
          </a:xfrm>
          <a:prstGeom prst="rect">
            <a:avLst/>
          </a:prstGeom>
          <a:noFill/>
          <a:ln>
            <a:noFill/>
          </a:ln>
        </p:spPr>
        <p:txBody>
          <a:bodyPr spcFirstLastPara="1" wrap="square" lIns="91425" tIns="91425" rIns="91425" bIns="91425" anchor="t" anchorCtr="0">
            <a:noAutofit/>
          </a:bodyPr>
          <a:lstStyle>
            <a:lvl1pPr marL="457200" marR="0" lvl="0" indent="-419100" algn="l" rtl="0">
              <a:lnSpc>
                <a:spcPct val="100000"/>
              </a:lnSpc>
              <a:spcBef>
                <a:spcPts val="600"/>
              </a:spcBef>
              <a:spcAft>
                <a:spcPts val="0"/>
              </a:spcAft>
              <a:buClr>
                <a:srgbClr val="114454"/>
              </a:buClr>
              <a:buSzPts val="3000"/>
              <a:buFont typeface="Nixie One"/>
              <a:buChar char="▪"/>
              <a:defRPr sz="3000" b="0" i="0" u="none" strike="noStrike" cap="none">
                <a:solidFill>
                  <a:srgbClr val="114454"/>
                </a:solidFill>
                <a:latin typeface="Nixie One"/>
                <a:ea typeface="Nixie One"/>
                <a:cs typeface="Nixie One"/>
                <a:sym typeface="Nixie One"/>
              </a:defRPr>
            </a:lvl1pPr>
            <a:lvl2pPr marL="914400" marR="0" lvl="1" indent="-381000" algn="l" rtl="0">
              <a:lnSpc>
                <a:spcPct val="100000"/>
              </a:lnSpc>
              <a:spcBef>
                <a:spcPts val="480"/>
              </a:spcBef>
              <a:spcAft>
                <a:spcPts val="0"/>
              </a:spcAft>
              <a:buClr>
                <a:srgbClr val="114454"/>
              </a:buClr>
              <a:buSzPts val="2400"/>
              <a:buFont typeface="Nixie One"/>
              <a:buChar char="▫"/>
              <a:defRPr sz="2400" b="0" i="0" u="none" strike="noStrike" cap="none">
                <a:solidFill>
                  <a:srgbClr val="114454"/>
                </a:solidFill>
                <a:latin typeface="Nixie One"/>
                <a:ea typeface="Nixie One"/>
                <a:cs typeface="Nixie One"/>
                <a:sym typeface="Nixie One"/>
              </a:defRPr>
            </a:lvl2pPr>
            <a:lvl3pPr marL="1371600" marR="0" lvl="2" indent="-228600" algn="l" rtl="0">
              <a:lnSpc>
                <a:spcPct val="100000"/>
              </a:lnSpc>
              <a:spcBef>
                <a:spcPts val="480"/>
              </a:spcBef>
              <a:spcAft>
                <a:spcPts val="0"/>
              </a:spcAft>
              <a:buClr>
                <a:srgbClr val="114454"/>
              </a:buClr>
              <a:buSzPts val="2400"/>
              <a:buFont typeface="Nixie One"/>
              <a:buNone/>
              <a:defRPr sz="2400" b="0" i="0" u="none" strike="noStrike" cap="none">
                <a:solidFill>
                  <a:srgbClr val="114454"/>
                </a:solidFill>
                <a:latin typeface="Nixie One"/>
                <a:ea typeface="Nixie One"/>
                <a:cs typeface="Nixie One"/>
                <a:sym typeface="Nixie One"/>
              </a:defRPr>
            </a:lvl3pPr>
            <a:lvl4pPr marL="1828800" marR="0" lvl="3" indent="-228600" algn="l" rtl="0">
              <a:lnSpc>
                <a:spcPct val="100000"/>
              </a:lnSpc>
              <a:spcBef>
                <a:spcPts val="360"/>
              </a:spcBef>
              <a:spcAft>
                <a:spcPts val="0"/>
              </a:spcAft>
              <a:buClr>
                <a:srgbClr val="114454"/>
              </a:buClr>
              <a:buSzPts val="1800"/>
              <a:buFont typeface="Nixie One"/>
              <a:buNone/>
              <a:defRPr sz="1800" b="0" i="0" u="none" strike="noStrike" cap="none">
                <a:solidFill>
                  <a:srgbClr val="114454"/>
                </a:solidFill>
                <a:latin typeface="Nixie One"/>
                <a:ea typeface="Nixie One"/>
                <a:cs typeface="Nixie One"/>
                <a:sym typeface="Nixie One"/>
              </a:defRPr>
            </a:lvl4pPr>
            <a:lvl5pPr marL="2286000" marR="0" lvl="4" indent="-228600" algn="l" rtl="0">
              <a:lnSpc>
                <a:spcPct val="100000"/>
              </a:lnSpc>
              <a:spcBef>
                <a:spcPts val="360"/>
              </a:spcBef>
              <a:spcAft>
                <a:spcPts val="0"/>
              </a:spcAft>
              <a:buClr>
                <a:srgbClr val="114454"/>
              </a:buClr>
              <a:buSzPts val="1800"/>
              <a:buFont typeface="Nixie One"/>
              <a:buNone/>
              <a:defRPr sz="1800" b="0" i="0" u="none" strike="noStrike" cap="none">
                <a:solidFill>
                  <a:srgbClr val="114454"/>
                </a:solidFill>
                <a:latin typeface="Nixie One"/>
                <a:ea typeface="Nixie One"/>
                <a:cs typeface="Nixie One"/>
                <a:sym typeface="Nixie One"/>
              </a:defRPr>
            </a:lvl5pPr>
            <a:lvl6pPr marL="2743200" marR="0" lvl="5" indent="-228600" algn="l" rtl="0">
              <a:lnSpc>
                <a:spcPct val="100000"/>
              </a:lnSpc>
              <a:spcBef>
                <a:spcPts val="360"/>
              </a:spcBef>
              <a:spcAft>
                <a:spcPts val="0"/>
              </a:spcAft>
              <a:buClr>
                <a:srgbClr val="114454"/>
              </a:buClr>
              <a:buSzPts val="1800"/>
              <a:buFont typeface="Nixie One"/>
              <a:buNone/>
              <a:defRPr sz="1800" b="0" i="0" u="none" strike="noStrike" cap="none">
                <a:solidFill>
                  <a:srgbClr val="114454"/>
                </a:solidFill>
                <a:latin typeface="Nixie One"/>
                <a:ea typeface="Nixie One"/>
                <a:cs typeface="Nixie One"/>
                <a:sym typeface="Nixie One"/>
              </a:defRPr>
            </a:lvl6pPr>
            <a:lvl7pPr marL="3200400" marR="0" lvl="6" indent="-228600" algn="l" rtl="0">
              <a:lnSpc>
                <a:spcPct val="100000"/>
              </a:lnSpc>
              <a:spcBef>
                <a:spcPts val="360"/>
              </a:spcBef>
              <a:spcAft>
                <a:spcPts val="0"/>
              </a:spcAft>
              <a:buClr>
                <a:srgbClr val="114454"/>
              </a:buClr>
              <a:buSzPts val="1800"/>
              <a:buFont typeface="Nixie One"/>
              <a:buNone/>
              <a:defRPr sz="1800" b="0" i="0" u="none" strike="noStrike" cap="none">
                <a:solidFill>
                  <a:srgbClr val="114454"/>
                </a:solidFill>
                <a:latin typeface="Nixie One"/>
                <a:ea typeface="Nixie One"/>
                <a:cs typeface="Nixie One"/>
                <a:sym typeface="Nixie One"/>
              </a:defRPr>
            </a:lvl7pPr>
            <a:lvl8pPr marL="3657600" marR="0" lvl="7" indent="-228600" algn="l" rtl="0">
              <a:lnSpc>
                <a:spcPct val="100000"/>
              </a:lnSpc>
              <a:spcBef>
                <a:spcPts val="360"/>
              </a:spcBef>
              <a:spcAft>
                <a:spcPts val="0"/>
              </a:spcAft>
              <a:buClr>
                <a:srgbClr val="114454"/>
              </a:buClr>
              <a:buSzPts val="1800"/>
              <a:buFont typeface="Nixie One"/>
              <a:buNone/>
              <a:defRPr sz="1800" b="0" i="0" u="none" strike="noStrike" cap="none">
                <a:solidFill>
                  <a:srgbClr val="114454"/>
                </a:solidFill>
                <a:latin typeface="Nixie One"/>
                <a:ea typeface="Nixie One"/>
                <a:cs typeface="Nixie One"/>
                <a:sym typeface="Nixie One"/>
              </a:defRPr>
            </a:lvl8pPr>
            <a:lvl9pPr marL="4114800" marR="0" lvl="8" indent="-228600" algn="l" rtl="0">
              <a:lnSpc>
                <a:spcPct val="100000"/>
              </a:lnSpc>
              <a:spcBef>
                <a:spcPts val="360"/>
              </a:spcBef>
              <a:spcAft>
                <a:spcPts val="0"/>
              </a:spcAft>
              <a:buClr>
                <a:srgbClr val="114454"/>
              </a:buClr>
              <a:buSzPts val="1800"/>
              <a:buFont typeface="Nixie One"/>
              <a:buNone/>
              <a:defRPr sz="1800" b="0" i="0" u="none" strike="noStrike" cap="none">
                <a:solidFill>
                  <a:srgbClr val="114454"/>
                </a:solidFill>
                <a:latin typeface="Nixie One"/>
                <a:ea typeface="Nixie One"/>
                <a:cs typeface="Nixie One"/>
                <a:sym typeface="Nixie One"/>
              </a:defRPr>
            </a:lvl9pPr>
          </a:lstStyle>
          <a:p>
            <a:endParaRPr/>
          </a:p>
        </p:txBody>
      </p:sp>
    </p:spTree>
    <p:extLst>
      <p:ext uri="{BB962C8B-B14F-4D97-AF65-F5344CB8AC3E}">
        <p14:creationId xmlns:p14="http://schemas.microsoft.com/office/powerpoint/2010/main" val="2272684755"/>
      </p:ext>
    </p:extLst>
  </p:cSld>
  <p:clrMap bg1="lt1" tx1="dk1" bg2="dk2" tx2="lt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9144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609600"/>
            <a:ext cx="6447501"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508001" y="2160590"/>
            <a:ext cx="6447501"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3850" y="6041363"/>
            <a:ext cx="683954" cy="365125"/>
          </a:xfrm>
          <a:prstGeom prst="rect">
            <a:avLst/>
          </a:prstGeom>
        </p:spPr>
        <p:txBody>
          <a:bodyPr vert="horz" lIns="91440" tIns="45720" rIns="91440" bIns="45720" rtlCol="0" anchor="ctr"/>
          <a:lstStyle>
            <a:lvl1pPr algn="r">
              <a:defRPr sz="675">
                <a:solidFill>
                  <a:schemeClr val="tx1">
                    <a:tint val="75000"/>
                  </a:schemeClr>
                </a:solidFill>
              </a:defRPr>
            </a:lvl1pPr>
          </a:lstStyle>
          <a:p>
            <a:fld id="{51BBF212-8A6F-4BDC-B884-11EEF6F086FE}" type="datetimeFigureOut">
              <a:rPr lang="en-US" smtClean="0"/>
              <a:t>2/26/2021</a:t>
            </a:fld>
            <a:endParaRPr lang="en-US" dirty="0"/>
          </a:p>
        </p:txBody>
      </p:sp>
      <p:sp>
        <p:nvSpPr>
          <p:cNvPr id="5" name="Footer Placeholder 4"/>
          <p:cNvSpPr>
            <a:spLocks noGrp="1"/>
          </p:cNvSpPr>
          <p:nvPr>
            <p:ph type="ftr" sz="quarter" idx="3"/>
          </p:nvPr>
        </p:nvSpPr>
        <p:spPr>
          <a:xfrm>
            <a:off x="508001" y="6041363"/>
            <a:ext cx="4723209" cy="365125"/>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42998" y="6041363"/>
            <a:ext cx="512504" cy="365125"/>
          </a:xfrm>
          <a:prstGeom prst="rect">
            <a:avLst/>
          </a:prstGeom>
        </p:spPr>
        <p:txBody>
          <a:bodyPr vert="horz" lIns="91440" tIns="45720" rIns="91440" bIns="45720" rtlCol="0" anchor="ctr"/>
          <a:lstStyle>
            <a:lvl1pPr algn="r">
              <a:defRPr sz="675">
                <a:solidFill>
                  <a:schemeClr val="accent1"/>
                </a:solidFill>
              </a:defRPr>
            </a:lvl1pPr>
          </a:lstStyle>
          <a:p>
            <a:fld id="{665475D0-739F-41BE-A14B-691727D3AAD9}" type="slidenum">
              <a:rPr lang="en-US" smtClean="0"/>
              <a:t>‹#›</a:t>
            </a:fld>
            <a:endParaRPr lang="en-US" dirty="0"/>
          </a:p>
        </p:txBody>
      </p:sp>
    </p:spTree>
    <p:extLst>
      <p:ext uri="{BB962C8B-B14F-4D97-AF65-F5344CB8AC3E}">
        <p14:creationId xmlns:p14="http://schemas.microsoft.com/office/powerpoint/2010/main" val="3758119146"/>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Lst>
  <p:txStyles>
    <p:title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3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png"/><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8.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5.xml"/><Relationship Id="rId4" Type="http://schemas.openxmlformats.org/officeDocument/2006/relationships/image" Target="../media/image28.emf"/></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8.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6.xml"/><Relationship Id="rId4" Type="http://schemas.openxmlformats.org/officeDocument/2006/relationships/hyperlink" Target="https://www.chesapeakeprogress.com/climate-change/climate-monitoring-and-assessment"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6.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6.xml"/><Relationship Id="rId4" Type="http://schemas.openxmlformats.org/officeDocument/2006/relationships/hyperlink" Target="http://ian.umces.edu/imagelibrary/"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EB2E6-B8C0-4DA0-A744-351EE80AEA31}"/>
              </a:ext>
            </a:extLst>
          </p:cNvPr>
          <p:cNvSpPr>
            <a:spLocks noGrp="1"/>
          </p:cNvSpPr>
          <p:nvPr>
            <p:ph type="ctrTitle"/>
          </p:nvPr>
        </p:nvSpPr>
        <p:spPr>
          <a:xfrm>
            <a:off x="181669" y="805734"/>
            <a:ext cx="8598993" cy="2450228"/>
          </a:xfrm>
        </p:spPr>
        <p:txBody>
          <a:bodyPr>
            <a:normAutofit fontScale="90000"/>
          </a:bodyPr>
          <a:lstStyle/>
          <a:p>
            <a:pPr>
              <a:lnSpc>
                <a:spcPct val="100000"/>
              </a:lnSpc>
              <a:spcAft>
                <a:spcPts val="600"/>
              </a:spcAft>
            </a:pPr>
            <a:r>
              <a:rPr lang="en-US" dirty="0"/>
              <a:t>Climate Workgroup Actions </a:t>
            </a:r>
            <a:br>
              <a:rPr lang="en-US" dirty="0"/>
            </a:br>
            <a:r>
              <a:rPr lang="en-US" dirty="0"/>
              <a:t>&amp; </a:t>
            </a:r>
            <a:br>
              <a:rPr lang="en-US" dirty="0"/>
            </a:br>
            <a:r>
              <a:rPr lang="en-US" dirty="0"/>
              <a:t>Climate Change and the TMDL</a:t>
            </a:r>
          </a:p>
        </p:txBody>
      </p:sp>
      <p:sp>
        <p:nvSpPr>
          <p:cNvPr id="3" name="Subtitle 2">
            <a:extLst>
              <a:ext uri="{FF2B5EF4-FFF2-40B4-BE49-F238E27FC236}">
                <a16:creationId xmlns:a16="http://schemas.microsoft.com/office/drawing/2014/main" id="{55BD12CA-B3AB-497E-ACED-269117B864D2}"/>
              </a:ext>
            </a:extLst>
          </p:cNvPr>
          <p:cNvSpPr>
            <a:spLocks noGrp="1"/>
          </p:cNvSpPr>
          <p:nvPr>
            <p:ph type="subTitle" idx="1"/>
          </p:nvPr>
        </p:nvSpPr>
        <p:spPr/>
        <p:txBody>
          <a:bodyPr/>
          <a:lstStyle/>
          <a:p>
            <a:r>
              <a:rPr lang="en-US" dirty="0"/>
              <a:t>Mark Bennett</a:t>
            </a:r>
          </a:p>
          <a:p>
            <a:r>
              <a:rPr lang="en-US" dirty="0"/>
              <a:t>USGS / Climate Resiliency Workgroup</a:t>
            </a:r>
          </a:p>
          <a:p>
            <a:r>
              <a:rPr lang="en-US" dirty="0"/>
              <a:t>Citizens Advisory Committee – 02/26/21</a:t>
            </a:r>
          </a:p>
        </p:txBody>
      </p:sp>
      <p:sp>
        <p:nvSpPr>
          <p:cNvPr id="4" name="Slide Number Placeholder 3">
            <a:extLst>
              <a:ext uri="{FF2B5EF4-FFF2-40B4-BE49-F238E27FC236}">
                <a16:creationId xmlns:a16="http://schemas.microsoft.com/office/drawing/2014/main" id="{F19AB03D-84CB-4ABC-B8B2-88C160435A69}"/>
              </a:ext>
            </a:extLst>
          </p:cNvPr>
          <p:cNvSpPr>
            <a:spLocks noGrp="1"/>
          </p:cNvSpPr>
          <p:nvPr>
            <p:ph type="sldNum" sz="quarter" idx="12"/>
          </p:nvPr>
        </p:nvSpPr>
        <p:spPr/>
        <p:txBody>
          <a:bodyPr/>
          <a:lstStyle/>
          <a:p>
            <a:fld id="{124CDC27-E500-40CC-9A92-C74DD8D06A99}" type="slidenum">
              <a:rPr lang="en-US" smtClean="0"/>
              <a:t>1</a:t>
            </a:fld>
            <a:endParaRPr lang="en-US"/>
          </a:p>
        </p:txBody>
      </p:sp>
    </p:spTree>
    <p:extLst>
      <p:ext uri="{BB962C8B-B14F-4D97-AF65-F5344CB8AC3E}">
        <p14:creationId xmlns:p14="http://schemas.microsoft.com/office/powerpoint/2010/main" val="22306657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g98fd51ec7f_0_16"/>
          <p:cNvSpPr txBox="1">
            <a:spLocks noGrp="1"/>
          </p:cNvSpPr>
          <p:nvPr>
            <p:ph type="title"/>
          </p:nvPr>
        </p:nvSpPr>
        <p:spPr>
          <a:xfrm>
            <a:off x="1146025" y="1387975"/>
            <a:ext cx="3208800" cy="1028700"/>
          </a:xfrm>
          <a:prstGeom prst="rect">
            <a:avLst/>
          </a:prstGeom>
          <a:noFill/>
          <a:ln>
            <a:noFill/>
          </a:ln>
        </p:spPr>
        <p:txBody>
          <a:bodyPr spcFirstLastPara="1" wrap="square" lIns="91425" tIns="91425" rIns="91425" bIns="91425" anchor="ctr" anchorCtr="0">
            <a:noAutofit/>
          </a:bodyPr>
          <a:lstStyle/>
          <a:p>
            <a:r>
              <a:rPr lang="en-US" dirty="0">
                <a:latin typeface="Georgia"/>
                <a:ea typeface="Georgia"/>
                <a:cs typeface="Georgia"/>
                <a:sym typeface="Georgia"/>
              </a:rPr>
              <a:t>On the Horizon</a:t>
            </a:r>
            <a:endParaRPr dirty="0"/>
          </a:p>
        </p:txBody>
      </p:sp>
      <p:sp>
        <p:nvSpPr>
          <p:cNvPr id="227" name="Google Shape;227;g98fd51ec7f_0_16"/>
          <p:cNvSpPr txBox="1">
            <a:spLocks noGrp="1"/>
          </p:cNvSpPr>
          <p:nvPr>
            <p:ph type="body" idx="1"/>
          </p:nvPr>
        </p:nvSpPr>
        <p:spPr>
          <a:xfrm>
            <a:off x="562850" y="2406275"/>
            <a:ext cx="8407200" cy="3378000"/>
          </a:xfrm>
          <a:prstGeom prst="rect">
            <a:avLst/>
          </a:prstGeom>
          <a:noFill/>
          <a:ln>
            <a:noFill/>
          </a:ln>
        </p:spPr>
        <p:txBody>
          <a:bodyPr spcFirstLastPara="1" wrap="square" lIns="91425" tIns="91425" rIns="91425" bIns="91425" anchor="t" anchorCtr="0">
            <a:noAutofit/>
          </a:bodyPr>
          <a:lstStyle/>
          <a:p>
            <a:pPr marL="0" indent="0">
              <a:buNone/>
            </a:pPr>
            <a:r>
              <a:rPr lang="en-US" sz="2000" b="1" dirty="0">
                <a:latin typeface="Georgia"/>
                <a:ea typeface="Georgia"/>
                <a:cs typeface="Georgia"/>
                <a:sym typeface="Georgia"/>
              </a:rPr>
              <a:t>Adaptation:</a:t>
            </a:r>
            <a:endParaRPr sz="2000" b="1" dirty="0">
              <a:latin typeface="Georgia"/>
              <a:ea typeface="Georgia"/>
              <a:cs typeface="Georgia"/>
              <a:sym typeface="Georgia"/>
            </a:endParaRPr>
          </a:p>
          <a:p>
            <a:pPr marL="0" indent="0">
              <a:buNone/>
            </a:pPr>
            <a:endParaRPr sz="2000" b="1" dirty="0">
              <a:latin typeface="Georgia"/>
              <a:ea typeface="Georgia"/>
              <a:cs typeface="Georgia"/>
              <a:sym typeface="Georgia"/>
            </a:endParaRPr>
          </a:p>
          <a:p>
            <a:pPr marL="342900" indent="-342900">
              <a:buSzPts val="2000"/>
            </a:pPr>
            <a:r>
              <a:rPr lang="en-US" sz="2000" dirty="0">
                <a:latin typeface="Georgia"/>
                <a:ea typeface="Georgia"/>
                <a:cs typeface="Georgia"/>
                <a:sym typeface="Georgia"/>
              </a:rPr>
              <a:t>Assist localities with design plans for adaptation projects</a:t>
            </a:r>
          </a:p>
          <a:p>
            <a:pPr marL="800100" lvl="1" indent="-342900">
              <a:buSzPts val="2000"/>
            </a:pPr>
            <a:r>
              <a:rPr lang="en-US" sz="2000" dirty="0">
                <a:latin typeface="Georgia"/>
                <a:ea typeface="Georgia"/>
                <a:cs typeface="Georgia"/>
                <a:sym typeface="Georgia"/>
              </a:rPr>
              <a:t>FY19 GIT-Funded project, “Targeted Local Outreach for Green Infrastructure in Vulnerable Areas” (Lead: Habitat GIT; Support from CRWG) </a:t>
            </a:r>
          </a:p>
          <a:p>
            <a:pPr marL="0" indent="0">
              <a:buNone/>
            </a:pPr>
            <a:endParaRPr sz="2000" dirty="0">
              <a:latin typeface="Georgia"/>
              <a:ea typeface="Georgia"/>
              <a:cs typeface="Georgia"/>
              <a:sym typeface="Georgia"/>
            </a:endParaRPr>
          </a:p>
          <a:p>
            <a:pPr marL="342900" indent="-342900">
              <a:buSzPts val="2000"/>
            </a:pPr>
            <a:r>
              <a:rPr lang="en-US" sz="2000" dirty="0">
                <a:latin typeface="Georgia"/>
                <a:ea typeface="Georgia"/>
                <a:cs typeface="Georgia"/>
                <a:sym typeface="Georgia"/>
              </a:rPr>
              <a:t>Consulting with finance experts on investment strategies for adaptation projects</a:t>
            </a:r>
            <a:endParaRPr sz="2000" dirty="0">
              <a:latin typeface="Georgia"/>
              <a:ea typeface="Georgia"/>
              <a:cs typeface="Georgia"/>
              <a:sym typeface="Georgia"/>
            </a:endParaRPr>
          </a:p>
        </p:txBody>
      </p:sp>
      <p:grpSp>
        <p:nvGrpSpPr>
          <p:cNvPr id="228" name="Google Shape;228;g98fd51ec7f_0_16"/>
          <p:cNvGrpSpPr/>
          <p:nvPr/>
        </p:nvGrpSpPr>
        <p:grpSpPr>
          <a:xfrm>
            <a:off x="369725" y="1686093"/>
            <a:ext cx="549251" cy="430889"/>
            <a:chOff x="5247525" y="3007275"/>
            <a:chExt cx="517575" cy="384825"/>
          </a:xfrm>
        </p:grpSpPr>
        <p:sp>
          <p:nvSpPr>
            <p:cNvPr id="229" name="Google Shape;229;g98fd51ec7f_0_16"/>
            <p:cNvSpPr/>
            <p:nvPr/>
          </p:nvSpPr>
          <p:spPr>
            <a:xfrm>
              <a:off x="5247525" y="3007275"/>
              <a:ext cx="348900" cy="348900"/>
            </a:xfrm>
            <a:custGeom>
              <a:avLst/>
              <a:gdLst/>
              <a:ahLst/>
              <a:cxnLst/>
              <a:rect l="l" t="t" r="r" b="b"/>
              <a:pathLst>
                <a:path w="13956" h="13956" fill="none" extrusionOk="0">
                  <a:moveTo>
                    <a:pt x="13323" y="5772"/>
                  </a:moveTo>
                  <a:lnTo>
                    <a:pt x="11861" y="5626"/>
                  </a:lnTo>
                  <a:lnTo>
                    <a:pt x="11861" y="5626"/>
                  </a:lnTo>
                  <a:lnTo>
                    <a:pt x="11788" y="5334"/>
                  </a:lnTo>
                  <a:lnTo>
                    <a:pt x="11667" y="5042"/>
                  </a:lnTo>
                  <a:lnTo>
                    <a:pt x="11545" y="4750"/>
                  </a:lnTo>
                  <a:lnTo>
                    <a:pt x="11399" y="4482"/>
                  </a:lnTo>
                  <a:lnTo>
                    <a:pt x="12300" y="3337"/>
                  </a:lnTo>
                  <a:lnTo>
                    <a:pt x="12300" y="3337"/>
                  </a:lnTo>
                  <a:lnTo>
                    <a:pt x="12373" y="3240"/>
                  </a:lnTo>
                  <a:lnTo>
                    <a:pt x="12422" y="3118"/>
                  </a:lnTo>
                  <a:lnTo>
                    <a:pt x="12446" y="2996"/>
                  </a:lnTo>
                  <a:lnTo>
                    <a:pt x="12446" y="2850"/>
                  </a:lnTo>
                  <a:lnTo>
                    <a:pt x="12422" y="2728"/>
                  </a:lnTo>
                  <a:lnTo>
                    <a:pt x="12397" y="2606"/>
                  </a:lnTo>
                  <a:lnTo>
                    <a:pt x="12324" y="2485"/>
                  </a:lnTo>
                  <a:lnTo>
                    <a:pt x="12251" y="2387"/>
                  </a:lnTo>
                  <a:lnTo>
                    <a:pt x="11569" y="1705"/>
                  </a:lnTo>
                  <a:lnTo>
                    <a:pt x="11569" y="1705"/>
                  </a:lnTo>
                  <a:lnTo>
                    <a:pt x="11472" y="1632"/>
                  </a:lnTo>
                  <a:lnTo>
                    <a:pt x="11350" y="1559"/>
                  </a:lnTo>
                  <a:lnTo>
                    <a:pt x="11228" y="1510"/>
                  </a:lnTo>
                  <a:lnTo>
                    <a:pt x="11106" y="1510"/>
                  </a:lnTo>
                  <a:lnTo>
                    <a:pt x="10960" y="1510"/>
                  </a:lnTo>
                  <a:lnTo>
                    <a:pt x="10838" y="1535"/>
                  </a:lnTo>
                  <a:lnTo>
                    <a:pt x="10717" y="1583"/>
                  </a:lnTo>
                  <a:lnTo>
                    <a:pt x="10619" y="1656"/>
                  </a:lnTo>
                  <a:lnTo>
                    <a:pt x="9475" y="2558"/>
                  </a:lnTo>
                  <a:lnTo>
                    <a:pt x="9475" y="2558"/>
                  </a:lnTo>
                  <a:lnTo>
                    <a:pt x="9207" y="2411"/>
                  </a:lnTo>
                  <a:lnTo>
                    <a:pt x="8914" y="2290"/>
                  </a:lnTo>
                  <a:lnTo>
                    <a:pt x="8622" y="2168"/>
                  </a:lnTo>
                  <a:lnTo>
                    <a:pt x="8330" y="2070"/>
                  </a:lnTo>
                  <a:lnTo>
                    <a:pt x="8159" y="634"/>
                  </a:lnTo>
                  <a:lnTo>
                    <a:pt x="8159" y="634"/>
                  </a:lnTo>
                  <a:lnTo>
                    <a:pt x="8135" y="512"/>
                  </a:lnTo>
                  <a:lnTo>
                    <a:pt x="8086" y="390"/>
                  </a:lnTo>
                  <a:lnTo>
                    <a:pt x="8013" y="293"/>
                  </a:lnTo>
                  <a:lnTo>
                    <a:pt x="7940" y="195"/>
                  </a:lnTo>
                  <a:lnTo>
                    <a:pt x="7818" y="122"/>
                  </a:lnTo>
                  <a:lnTo>
                    <a:pt x="7721" y="49"/>
                  </a:lnTo>
                  <a:lnTo>
                    <a:pt x="7575" y="25"/>
                  </a:lnTo>
                  <a:lnTo>
                    <a:pt x="7453" y="0"/>
                  </a:lnTo>
                  <a:lnTo>
                    <a:pt x="6479" y="0"/>
                  </a:lnTo>
                  <a:lnTo>
                    <a:pt x="6479" y="0"/>
                  </a:lnTo>
                  <a:lnTo>
                    <a:pt x="6357" y="25"/>
                  </a:lnTo>
                  <a:lnTo>
                    <a:pt x="6235" y="49"/>
                  </a:lnTo>
                  <a:lnTo>
                    <a:pt x="6114" y="122"/>
                  </a:lnTo>
                  <a:lnTo>
                    <a:pt x="6016" y="195"/>
                  </a:lnTo>
                  <a:lnTo>
                    <a:pt x="5919" y="293"/>
                  </a:lnTo>
                  <a:lnTo>
                    <a:pt x="5846" y="390"/>
                  </a:lnTo>
                  <a:lnTo>
                    <a:pt x="5797" y="512"/>
                  </a:lnTo>
                  <a:lnTo>
                    <a:pt x="5773" y="634"/>
                  </a:lnTo>
                  <a:lnTo>
                    <a:pt x="5602" y="2070"/>
                  </a:lnTo>
                  <a:lnTo>
                    <a:pt x="5602" y="2070"/>
                  </a:lnTo>
                  <a:lnTo>
                    <a:pt x="5310" y="2168"/>
                  </a:lnTo>
                  <a:lnTo>
                    <a:pt x="5018" y="2290"/>
                  </a:lnTo>
                  <a:lnTo>
                    <a:pt x="4750" y="2411"/>
                  </a:lnTo>
                  <a:lnTo>
                    <a:pt x="4482" y="2558"/>
                  </a:lnTo>
                  <a:lnTo>
                    <a:pt x="3337" y="1656"/>
                  </a:lnTo>
                  <a:lnTo>
                    <a:pt x="3337" y="1656"/>
                  </a:lnTo>
                  <a:lnTo>
                    <a:pt x="3215" y="1583"/>
                  </a:lnTo>
                  <a:lnTo>
                    <a:pt x="3094" y="1535"/>
                  </a:lnTo>
                  <a:lnTo>
                    <a:pt x="2972" y="1510"/>
                  </a:lnTo>
                  <a:lnTo>
                    <a:pt x="2850" y="1510"/>
                  </a:lnTo>
                  <a:lnTo>
                    <a:pt x="2728" y="1510"/>
                  </a:lnTo>
                  <a:lnTo>
                    <a:pt x="2582" y="1559"/>
                  </a:lnTo>
                  <a:lnTo>
                    <a:pt x="2485" y="1632"/>
                  </a:lnTo>
                  <a:lnTo>
                    <a:pt x="2387" y="1705"/>
                  </a:lnTo>
                  <a:lnTo>
                    <a:pt x="1705" y="2387"/>
                  </a:lnTo>
                  <a:lnTo>
                    <a:pt x="1705" y="2387"/>
                  </a:lnTo>
                  <a:lnTo>
                    <a:pt x="1608" y="2485"/>
                  </a:lnTo>
                  <a:lnTo>
                    <a:pt x="1559" y="2606"/>
                  </a:lnTo>
                  <a:lnTo>
                    <a:pt x="1511" y="2728"/>
                  </a:lnTo>
                  <a:lnTo>
                    <a:pt x="1486" y="2850"/>
                  </a:lnTo>
                  <a:lnTo>
                    <a:pt x="1486" y="2996"/>
                  </a:lnTo>
                  <a:lnTo>
                    <a:pt x="1511" y="3118"/>
                  </a:lnTo>
                  <a:lnTo>
                    <a:pt x="1559" y="3240"/>
                  </a:lnTo>
                  <a:lnTo>
                    <a:pt x="1632" y="3337"/>
                  </a:lnTo>
                  <a:lnTo>
                    <a:pt x="2533" y="4482"/>
                  </a:lnTo>
                  <a:lnTo>
                    <a:pt x="2533" y="4482"/>
                  </a:lnTo>
                  <a:lnTo>
                    <a:pt x="2387" y="4750"/>
                  </a:lnTo>
                  <a:lnTo>
                    <a:pt x="2266" y="5042"/>
                  </a:lnTo>
                  <a:lnTo>
                    <a:pt x="2168" y="5334"/>
                  </a:lnTo>
                  <a:lnTo>
                    <a:pt x="2071" y="5626"/>
                  </a:lnTo>
                  <a:lnTo>
                    <a:pt x="634" y="5772"/>
                  </a:lnTo>
                  <a:lnTo>
                    <a:pt x="634" y="5772"/>
                  </a:lnTo>
                  <a:lnTo>
                    <a:pt x="512" y="5821"/>
                  </a:lnTo>
                  <a:lnTo>
                    <a:pt x="390" y="5870"/>
                  </a:lnTo>
                  <a:lnTo>
                    <a:pt x="268" y="5943"/>
                  </a:lnTo>
                  <a:lnTo>
                    <a:pt x="171" y="6016"/>
                  </a:lnTo>
                  <a:lnTo>
                    <a:pt x="98" y="6138"/>
                  </a:lnTo>
                  <a:lnTo>
                    <a:pt x="49" y="6235"/>
                  </a:lnTo>
                  <a:lnTo>
                    <a:pt x="1" y="6381"/>
                  </a:lnTo>
                  <a:lnTo>
                    <a:pt x="1" y="6503"/>
                  </a:lnTo>
                  <a:lnTo>
                    <a:pt x="1" y="7453"/>
                  </a:lnTo>
                  <a:lnTo>
                    <a:pt x="1" y="7453"/>
                  </a:lnTo>
                  <a:lnTo>
                    <a:pt x="1" y="7599"/>
                  </a:lnTo>
                  <a:lnTo>
                    <a:pt x="49" y="7721"/>
                  </a:lnTo>
                  <a:lnTo>
                    <a:pt x="98" y="7843"/>
                  </a:lnTo>
                  <a:lnTo>
                    <a:pt x="171" y="7940"/>
                  </a:lnTo>
                  <a:lnTo>
                    <a:pt x="268" y="8037"/>
                  </a:lnTo>
                  <a:lnTo>
                    <a:pt x="390" y="8111"/>
                  </a:lnTo>
                  <a:lnTo>
                    <a:pt x="512" y="8159"/>
                  </a:lnTo>
                  <a:lnTo>
                    <a:pt x="634" y="8184"/>
                  </a:lnTo>
                  <a:lnTo>
                    <a:pt x="2071" y="8354"/>
                  </a:lnTo>
                  <a:lnTo>
                    <a:pt x="2071" y="8354"/>
                  </a:lnTo>
                  <a:lnTo>
                    <a:pt x="2168" y="8646"/>
                  </a:lnTo>
                  <a:lnTo>
                    <a:pt x="2266" y="8914"/>
                  </a:lnTo>
                  <a:lnTo>
                    <a:pt x="2387" y="9206"/>
                  </a:lnTo>
                  <a:lnTo>
                    <a:pt x="2533" y="9474"/>
                  </a:lnTo>
                  <a:lnTo>
                    <a:pt x="1632" y="10619"/>
                  </a:lnTo>
                  <a:lnTo>
                    <a:pt x="1632" y="10619"/>
                  </a:lnTo>
                  <a:lnTo>
                    <a:pt x="1559" y="10741"/>
                  </a:lnTo>
                  <a:lnTo>
                    <a:pt x="1511" y="10863"/>
                  </a:lnTo>
                  <a:lnTo>
                    <a:pt x="1486" y="10984"/>
                  </a:lnTo>
                  <a:lnTo>
                    <a:pt x="1486" y="11106"/>
                  </a:lnTo>
                  <a:lnTo>
                    <a:pt x="1511" y="11228"/>
                  </a:lnTo>
                  <a:lnTo>
                    <a:pt x="1559" y="11350"/>
                  </a:lnTo>
                  <a:lnTo>
                    <a:pt x="1608" y="11472"/>
                  </a:lnTo>
                  <a:lnTo>
                    <a:pt x="1705" y="11569"/>
                  </a:lnTo>
                  <a:lnTo>
                    <a:pt x="2387" y="12251"/>
                  </a:lnTo>
                  <a:lnTo>
                    <a:pt x="2387" y="12251"/>
                  </a:lnTo>
                  <a:lnTo>
                    <a:pt x="2485" y="12348"/>
                  </a:lnTo>
                  <a:lnTo>
                    <a:pt x="2582" y="12397"/>
                  </a:lnTo>
                  <a:lnTo>
                    <a:pt x="2728" y="12446"/>
                  </a:lnTo>
                  <a:lnTo>
                    <a:pt x="2850" y="12470"/>
                  </a:lnTo>
                  <a:lnTo>
                    <a:pt x="2972" y="12470"/>
                  </a:lnTo>
                  <a:lnTo>
                    <a:pt x="3094" y="12421"/>
                  </a:lnTo>
                  <a:lnTo>
                    <a:pt x="3215" y="12373"/>
                  </a:lnTo>
                  <a:lnTo>
                    <a:pt x="3337" y="12324"/>
                  </a:lnTo>
                  <a:lnTo>
                    <a:pt x="4482" y="11423"/>
                  </a:lnTo>
                  <a:lnTo>
                    <a:pt x="4482" y="11423"/>
                  </a:lnTo>
                  <a:lnTo>
                    <a:pt x="4750" y="11545"/>
                  </a:lnTo>
                  <a:lnTo>
                    <a:pt x="5018" y="11691"/>
                  </a:lnTo>
                  <a:lnTo>
                    <a:pt x="5310" y="11788"/>
                  </a:lnTo>
                  <a:lnTo>
                    <a:pt x="5602" y="11886"/>
                  </a:lnTo>
                  <a:lnTo>
                    <a:pt x="5773" y="13322"/>
                  </a:lnTo>
                  <a:lnTo>
                    <a:pt x="5773" y="13322"/>
                  </a:lnTo>
                  <a:lnTo>
                    <a:pt x="5797" y="13444"/>
                  </a:lnTo>
                  <a:lnTo>
                    <a:pt x="5846" y="13566"/>
                  </a:lnTo>
                  <a:lnTo>
                    <a:pt x="5919" y="13688"/>
                  </a:lnTo>
                  <a:lnTo>
                    <a:pt x="6016" y="13785"/>
                  </a:lnTo>
                  <a:lnTo>
                    <a:pt x="6114" y="13858"/>
                  </a:lnTo>
                  <a:lnTo>
                    <a:pt x="6235" y="13907"/>
                  </a:lnTo>
                  <a:lnTo>
                    <a:pt x="6357" y="13956"/>
                  </a:lnTo>
                  <a:lnTo>
                    <a:pt x="6479" y="13956"/>
                  </a:lnTo>
                  <a:lnTo>
                    <a:pt x="7453" y="13956"/>
                  </a:lnTo>
                  <a:lnTo>
                    <a:pt x="7453" y="13956"/>
                  </a:lnTo>
                  <a:lnTo>
                    <a:pt x="7575" y="13956"/>
                  </a:lnTo>
                  <a:lnTo>
                    <a:pt x="7721" y="13907"/>
                  </a:lnTo>
                  <a:lnTo>
                    <a:pt x="7818" y="13858"/>
                  </a:lnTo>
                  <a:lnTo>
                    <a:pt x="7940" y="13785"/>
                  </a:lnTo>
                  <a:lnTo>
                    <a:pt x="8013" y="13688"/>
                  </a:lnTo>
                  <a:lnTo>
                    <a:pt x="8086" y="13566"/>
                  </a:lnTo>
                  <a:lnTo>
                    <a:pt x="8135" y="13444"/>
                  </a:lnTo>
                  <a:lnTo>
                    <a:pt x="8159" y="13322"/>
                  </a:lnTo>
                  <a:lnTo>
                    <a:pt x="8330" y="11886"/>
                  </a:lnTo>
                  <a:lnTo>
                    <a:pt x="8330" y="11886"/>
                  </a:lnTo>
                  <a:lnTo>
                    <a:pt x="8622" y="11788"/>
                  </a:lnTo>
                  <a:lnTo>
                    <a:pt x="8914" y="11691"/>
                  </a:lnTo>
                  <a:lnTo>
                    <a:pt x="9207" y="11545"/>
                  </a:lnTo>
                  <a:lnTo>
                    <a:pt x="9475" y="11423"/>
                  </a:lnTo>
                  <a:lnTo>
                    <a:pt x="10619" y="12324"/>
                  </a:lnTo>
                  <a:lnTo>
                    <a:pt x="10619" y="12324"/>
                  </a:lnTo>
                  <a:lnTo>
                    <a:pt x="10717" y="12373"/>
                  </a:lnTo>
                  <a:lnTo>
                    <a:pt x="10838" y="12421"/>
                  </a:lnTo>
                  <a:lnTo>
                    <a:pt x="10960" y="12470"/>
                  </a:lnTo>
                  <a:lnTo>
                    <a:pt x="11106" y="12470"/>
                  </a:lnTo>
                  <a:lnTo>
                    <a:pt x="11228" y="12446"/>
                  </a:lnTo>
                  <a:lnTo>
                    <a:pt x="11350" y="12397"/>
                  </a:lnTo>
                  <a:lnTo>
                    <a:pt x="11472" y="12348"/>
                  </a:lnTo>
                  <a:lnTo>
                    <a:pt x="11569" y="12251"/>
                  </a:lnTo>
                  <a:lnTo>
                    <a:pt x="12251" y="11569"/>
                  </a:lnTo>
                  <a:lnTo>
                    <a:pt x="12251" y="11569"/>
                  </a:lnTo>
                  <a:lnTo>
                    <a:pt x="12324" y="11472"/>
                  </a:lnTo>
                  <a:lnTo>
                    <a:pt x="12397" y="11350"/>
                  </a:lnTo>
                  <a:lnTo>
                    <a:pt x="12422" y="11228"/>
                  </a:lnTo>
                  <a:lnTo>
                    <a:pt x="12446" y="11106"/>
                  </a:lnTo>
                  <a:lnTo>
                    <a:pt x="12446" y="10984"/>
                  </a:lnTo>
                  <a:lnTo>
                    <a:pt x="12422" y="10863"/>
                  </a:lnTo>
                  <a:lnTo>
                    <a:pt x="12373" y="10741"/>
                  </a:lnTo>
                  <a:lnTo>
                    <a:pt x="12300" y="10619"/>
                  </a:lnTo>
                  <a:lnTo>
                    <a:pt x="11399" y="9474"/>
                  </a:lnTo>
                  <a:lnTo>
                    <a:pt x="11399" y="9474"/>
                  </a:lnTo>
                  <a:lnTo>
                    <a:pt x="11545" y="9206"/>
                  </a:lnTo>
                  <a:lnTo>
                    <a:pt x="11667" y="8914"/>
                  </a:lnTo>
                  <a:lnTo>
                    <a:pt x="11788" y="8646"/>
                  </a:lnTo>
                  <a:lnTo>
                    <a:pt x="11861" y="8354"/>
                  </a:lnTo>
                  <a:lnTo>
                    <a:pt x="13323" y="8184"/>
                  </a:lnTo>
                  <a:lnTo>
                    <a:pt x="13323" y="8184"/>
                  </a:lnTo>
                  <a:lnTo>
                    <a:pt x="13444" y="8159"/>
                  </a:lnTo>
                  <a:lnTo>
                    <a:pt x="13566" y="8111"/>
                  </a:lnTo>
                  <a:lnTo>
                    <a:pt x="13664" y="8037"/>
                  </a:lnTo>
                  <a:lnTo>
                    <a:pt x="13761" y="7940"/>
                  </a:lnTo>
                  <a:lnTo>
                    <a:pt x="13834" y="7843"/>
                  </a:lnTo>
                  <a:lnTo>
                    <a:pt x="13907" y="7721"/>
                  </a:lnTo>
                  <a:lnTo>
                    <a:pt x="13932" y="7599"/>
                  </a:lnTo>
                  <a:lnTo>
                    <a:pt x="13956" y="7453"/>
                  </a:lnTo>
                  <a:lnTo>
                    <a:pt x="13956" y="6503"/>
                  </a:lnTo>
                  <a:lnTo>
                    <a:pt x="13956" y="6503"/>
                  </a:lnTo>
                  <a:lnTo>
                    <a:pt x="13932" y="6381"/>
                  </a:lnTo>
                  <a:lnTo>
                    <a:pt x="13907" y="6235"/>
                  </a:lnTo>
                  <a:lnTo>
                    <a:pt x="13834" y="6138"/>
                  </a:lnTo>
                  <a:lnTo>
                    <a:pt x="13761" y="6016"/>
                  </a:lnTo>
                  <a:lnTo>
                    <a:pt x="13664" y="5943"/>
                  </a:lnTo>
                  <a:lnTo>
                    <a:pt x="13566" y="5870"/>
                  </a:lnTo>
                  <a:lnTo>
                    <a:pt x="13444" y="5821"/>
                  </a:lnTo>
                  <a:lnTo>
                    <a:pt x="13323" y="5772"/>
                  </a:lnTo>
                  <a:lnTo>
                    <a:pt x="13323" y="5772"/>
                  </a:lnTo>
                  <a:close/>
                  <a:moveTo>
                    <a:pt x="8573" y="8598"/>
                  </a:moveTo>
                  <a:lnTo>
                    <a:pt x="8573" y="8598"/>
                  </a:lnTo>
                  <a:lnTo>
                    <a:pt x="8403" y="8744"/>
                  </a:lnTo>
                  <a:lnTo>
                    <a:pt x="8232" y="8890"/>
                  </a:lnTo>
                  <a:lnTo>
                    <a:pt x="8038" y="8987"/>
                  </a:lnTo>
                  <a:lnTo>
                    <a:pt x="7818" y="9085"/>
                  </a:lnTo>
                  <a:lnTo>
                    <a:pt x="7624" y="9158"/>
                  </a:lnTo>
                  <a:lnTo>
                    <a:pt x="7404" y="9206"/>
                  </a:lnTo>
                  <a:lnTo>
                    <a:pt x="7185" y="9231"/>
                  </a:lnTo>
                  <a:lnTo>
                    <a:pt x="6966" y="9255"/>
                  </a:lnTo>
                  <a:lnTo>
                    <a:pt x="6747" y="9231"/>
                  </a:lnTo>
                  <a:lnTo>
                    <a:pt x="6528" y="9206"/>
                  </a:lnTo>
                  <a:lnTo>
                    <a:pt x="6333" y="9158"/>
                  </a:lnTo>
                  <a:lnTo>
                    <a:pt x="6114" y="9085"/>
                  </a:lnTo>
                  <a:lnTo>
                    <a:pt x="5919" y="8987"/>
                  </a:lnTo>
                  <a:lnTo>
                    <a:pt x="5724" y="8890"/>
                  </a:lnTo>
                  <a:lnTo>
                    <a:pt x="5529" y="8744"/>
                  </a:lnTo>
                  <a:lnTo>
                    <a:pt x="5359" y="8598"/>
                  </a:lnTo>
                  <a:lnTo>
                    <a:pt x="5359" y="8598"/>
                  </a:lnTo>
                  <a:lnTo>
                    <a:pt x="5212" y="8427"/>
                  </a:lnTo>
                  <a:lnTo>
                    <a:pt x="5066" y="8232"/>
                  </a:lnTo>
                  <a:lnTo>
                    <a:pt x="4969" y="8037"/>
                  </a:lnTo>
                  <a:lnTo>
                    <a:pt x="4871" y="7843"/>
                  </a:lnTo>
                  <a:lnTo>
                    <a:pt x="4798" y="7623"/>
                  </a:lnTo>
                  <a:lnTo>
                    <a:pt x="4750" y="7404"/>
                  </a:lnTo>
                  <a:lnTo>
                    <a:pt x="4701" y="7209"/>
                  </a:lnTo>
                  <a:lnTo>
                    <a:pt x="4701" y="6990"/>
                  </a:lnTo>
                  <a:lnTo>
                    <a:pt x="4701" y="6771"/>
                  </a:lnTo>
                  <a:lnTo>
                    <a:pt x="4750" y="6552"/>
                  </a:lnTo>
                  <a:lnTo>
                    <a:pt x="4798" y="6333"/>
                  </a:lnTo>
                  <a:lnTo>
                    <a:pt x="4871" y="6138"/>
                  </a:lnTo>
                  <a:lnTo>
                    <a:pt x="4969" y="5919"/>
                  </a:lnTo>
                  <a:lnTo>
                    <a:pt x="5066" y="5724"/>
                  </a:lnTo>
                  <a:lnTo>
                    <a:pt x="5212" y="5553"/>
                  </a:lnTo>
                  <a:lnTo>
                    <a:pt x="5359" y="5383"/>
                  </a:lnTo>
                  <a:lnTo>
                    <a:pt x="5359" y="5383"/>
                  </a:lnTo>
                  <a:lnTo>
                    <a:pt x="5529" y="5212"/>
                  </a:lnTo>
                  <a:lnTo>
                    <a:pt x="5724" y="5091"/>
                  </a:lnTo>
                  <a:lnTo>
                    <a:pt x="5919" y="4969"/>
                  </a:lnTo>
                  <a:lnTo>
                    <a:pt x="6114" y="4871"/>
                  </a:lnTo>
                  <a:lnTo>
                    <a:pt x="6333" y="4798"/>
                  </a:lnTo>
                  <a:lnTo>
                    <a:pt x="6528" y="4750"/>
                  </a:lnTo>
                  <a:lnTo>
                    <a:pt x="6747" y="4725"/>
                  </a:lnTo>
                  <a:lnTo>
                    <a:pt x="6966" y="4701"/>
                  </a:lnTo>
                  <a:lnTo>
                    <a:pt x="7185" y="4725"/>
                  </a:lnTo>
                  <a:lnTo>
                    <a:pt x="7404" y="4750"/>
                  </a:lnTo>
                  <a:lnTo>
                    <a:pt x="7624" y="4798"/>
                  </a:lnTo>
                  <a:lnTo>
                    <a:pt x="7818" y="4871"/>
                  </a:lnTo>
                  <a:lnTo>
                    <a:pt x="8038" y="4969"/>
                  </a:lnTo>
                  <a:lnTo>
                    <a:pt x="8232" y="5091"/>
                  </a:lnTo>
                  <a:lnTo>
                    <a:pt x="8403" y="5212"/>
                  </a:lnTo>
                  <a:lnTo>
                    <a:pt x="8573" y="5383"/>
                  </a:lnTo>
                  <a:lnTo>
                    <a:pt x="8573" y="5383"/>
                  </a:lnTo>
                  <a:lnTo>
                    <a:pt x="8744" y="5553"/>
                  </a:lnTo>
                  <a:lnTo>
                    <a:pt x="8866" y="5724"/>
                  </a:lnTo>
                  <a:lnTo>
                    <a:pt x="8987" y="5919"/>
                  </a:lnTo>
                  <a:lnTo>
                    <a:pt x="9085" y="6138"/>
                  </a:lnTo>
                  <a:lnTo>
                    <a:pt x="9158" y="6333"/>
                  </a:lnTo>
                  <a:lnTo>
                    <a:pt x="9207" y="6552"/>
                  </a:lnTo>
                  <a:lnTo>
                    <a:pt x="9231" y="6771"/>
                  </a:lnTo>
                  <a:lnTo>
                    <a:pt x="9231" y="6990"/>
                  </a:lnTo>
                  <a:lnTo>
                    <a:pt x="9231" y="7209"/>
                  </a:lnTo>
                  <a:lnTo>
                    <a:pt x="9207" y="7404"/>
                  </a:lnTo>
                  <a:lnTo>
                    <a:pt x="9158" y="7623"/>
                  </a:lnTo>
                  <a:lnTo>
                    <a:pt x="9085" y="7843"/>
                  </a:lnTo>
                  <a:lnTo>
                    <a:pt x="8987" y="8037"/>
                  </a:lnTo>
                  <a:lnTo>
                    <a:pt x="8866" y="8232"/>
                  </a:lnTo>
                  <a:lnTo>
                    <a:pt x="8744" y="8427"/>
                  </a:lnTo>
                  <a:lnTo>
                    <a:pt x="8573" y="8598"/>
                  </a:lnTo>
                  <a:lnTo>
                    <a:pt x="8573" y="8598"/>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SzPts val="1400"/>
              </a:pPr>
              <a:endParaRPr sz="1400" kern="0" dirty="0">
                <a:solidFill>
                  <a:srgbClr val="000000"/>
                </a:solidFill>
                <a:latin typeface="Arial"/>
                <a:ea typeface="Arial"/>
                <a:cs typeface="Arial"/>
                <a:sym typeface="Arial"/>
              </a:endParaRPr>
            </a:p>
          </p:txBody>
        </p:sp>
        <p:sp>
          <p:nvSpPr>
            <p:cNvPr id="230" name="Google Shape;230;g98fd51ec7f_0_16"/>
            <p:cNvSpPr/>
            <p:nvPr/>
          </p:nvSpPr>
          <p:spPr>
            <a:xfrm>
              <a:off x="5566575" y="3193575"/>
              <a:ext cx="198525" cy="198525"/>
            </a:xfrm>
            <a:custGeom>
              <a:avLst/>
              <a:gdLst/>
              <a:ahLst/>
              <a:cxnLst/>
              <a:rect l="l" t="t" r="r" b="b"/>
              <a:pathLst>
                <a:path w="7941" h="7941" fill="none" extrusionOk="0">
                  <a:moveTo>
                    <a:pt x="7258" y="2144"/>
                  </a:moveTo>
                  <a:lnTo>
                    <a:pt x="6138" y="2388"/>
                  </a:lnTo>
                  <a:lnTo>
                    <a:pt x="6138" y="2388"/>
                  </a:lnTo>
                  <a:lnTo>
                    <a:pt x="6016" y="2217"/>
                  </a:lnTo>
                  <a:lnTo>
                    <a:pt x="5870" y="2071"/>
                  </a:lnTo>
                  <a:lnTo>
                    <a:pt x="6260" y="975"/>
                  </a:lnTo>
                  <a:lnTo>
                    <a:pt x="6260" y="975"/>
                  </a:lnTo>
                  <a:lnTo>
                    <a:pt x="6284" y="902"/>
                  </a:lnTo>
                  <a:lnTo>
                    <a:pt x="6284" y="829"/>
                  </a:lnTo>
                  <a:lnTo>
                    <a:pt x="6260" y="683"/>
                  </a:lnTo>
                  <a:lnTo>
                    <a:pt x="6162" y="561"/>
                  </a:lnTo>
                  <a:lnTo>
                    <a:pt x="6114" y="488"/>
                  </a:lnTo>
                  <a:lnTo>
                    <a:pt x="6065" y="464"/>
                  </a:lnTo>
                  <a:lnTo>
                    <a:pt x="5553" y="196"/>
                  </a:lnTo>
                  <a:lnTo>
                    <a:pt x="5553" y="196"/>
                  </a:lnTo>
                  <a:lnTo>
                    <a:pt x="5480" y="171"/>
                  </a:lnTo>
                  <a:lnTo>
                    <a:pt x="5407" y="171"/>
                  </a:lnTo>
                  <a:lnTo>
                    <a:pt x="5261" y="171"/>
                  </a:lnTo>
                  <a:lnTo>
                    <a:pt x="5115" y="244"/>
                  </a:lnTo>
                  <a:lnTo>
                    <a:pt x="5066" y="293"/>
                  </a:lnTo>
                  <a:lnTo>
                    <a:pt x="5018" y="342"/>
                  </a:lnTo>
                  <a:lnTo>
                    <a:pt x="4384" y="1316"/>
                  </a:lnTo>
                  <a:lnTo>
                    <a:pt x="4384" y="1316"/>
                  </a:lnTo>
                  <a:lnTo>
                    <a:pt x="4165" y="1292"/>
                  </a:lnTo>
                  <a:lnTo>
                    <a:pt x="3970" y="1292"/>
                  </a:lnTo>
                  <a:lnTo>
                    <a:pt x="3483" y="244"/>
                  </a:lnTo>
                  <a:lnTo>
                    <a:pt x="3483" y="244"/>
                  </a:lnTo>
                  <a:lnTo>
                    <a:pt x="3435" y="171"/>
                  </a:lnTo>
                  <a:lnTo>
                    <a:pt x="3386" y="123"/>
                  </a:lnTo>
                  <a:lnTo>
                    <a:pt x="3264" y="50"/>
                  </a:lnTo>
                  <a:lnTo>
                    <a:pt x="3118" y="1"/>
                  </a:lnTo>
                  <a:lnTo>
                    <a:pt x="3045" y="1"/>
                  </a:lnTo>
                  <a:lnTo>
                    <a:pt x="2972" y="25"/>
                  </a:lnTo>
                  <a:lnTo>
                    <a:pt x="2436" y="196"/>
                  </a:lnTo>
                  <a:lnTo>
                    <a:pt x="2436" y="196"/>
                  </a:lnTo>
                  <a:lnTo>
                    <a:pt x="2363" y="220"/>
                  </a:lnTo>
                  <a:lnTo>
                    <a:pt x="2290" y="269"/>
                  </a:lnTo>
                  <a:lnTo>
                    <a:pt x="2192" y="391"/>
                  </a:lnTo>
                  <a:lnTo>
                    <a:pt x="2144" y="537"/>
                  </a:lnTo>
                  <a:lnTo>
                    <a:pt x="2144" y="610"/>
                  </a:lnTo>
                  <a:lnTo>
                    <a:pt x="2144" y="683"/>
                  </a:lnTo>
                  <a:lnTo>
                    <a:pt x="2387" y="1828"/>
                  </a:lnTo>
                  <a:lnTo>
                    <a:pt x="2387" y="1828"/>
                  </a:lnTo>
                  <a:lnTo>
                    <a:pt x="2217" y="1949"/>
                  </a:lnTo>
                  <a:lnTo>
                    <a:pt x="2071" y="2095"/>
                  </a:lnTo>
                  <a:lnTo>
                    <a:pt x="999" y="1681"/>
                  </a:lnTo>
                  <a:lnTo>
                    <a:pt x="999" y="1681"/>
                  </a:lnTo>
                  <a:lnTo>
                    <a:pt x="926" y="1681"/>
                  </a:lnTo>
                  <a:lnTo>
                    <a:pt x="829" y="1657"/>
                  </a:lnTo>
                  <a:lnTo>
                    <a:pt x="682" y="1706"/>
                  </a:lnTo>
                  <a:lnTo>
                    <a:pt x="561" y="1779"/>
                  </a:lnTo>
                  <a:lnTo>
                    <a:pt x="512" y="1828"/>
                  </a:lnTo>
                  <a:lnTo>
                    <a:pt x="463" y="1901"/>
                  </a:lnTo>
                  <a:lnTo>
                    <a:pt x="220" y="2388"/>
                  </a:lnTo>
                  <a:lnTo>
                    <a:pt x="220" y="2388"/>
                  </a:lnTo>
                  <a:lnTo>
                    <a:pt x="195" y="2461"/>
                  </a:lnTo>
                  <a:lnTo>
                    <a:pt x="171" y="2534"/>
                  </a:lnTo>
                  <a:lnTo>
                    <a:pt x="195" y="2704"/>
                  </a:lnTo>
                  <a:lnTo>
                    <a:pt x="244" y="2826"/>
                  </a:lnTo>
                  <a:lnTo>
                    <a:pt x="293" y="2899"/>
                  </a:lnTo>
                  <a:lnTo>
                    <a:pt x="366" y="2948"/>
                  </a:lnTo>
                  <a:lnTo>
                    <a:pt x="1340" y="3581"/>
                  </a:lnTo>
                  <a:lnTo>
                    <a:pt x="1340" y="3581"/>
                  </a:lnTo>
                  <a:lnTo>
                    <a:pt x="1316" y="3776"/>
                  </a:lnTo>
                  <a:lnTo>
                    <a:pt x="1291" y="3995"/>
                  </a:lnTo>
                  <a:lnTo>
                    <a:pt x="244" y="4482"/>
                  </a:lnTo>
                  <a:lnTo>
                    <a:pt x="244" y="4482"/>
                  </a:lnTo>
                  <a:lnTo>
                    <a:pt x="195" y="4507"/>
                  </a:lnTo>
                  <a:lnTo>
                    <a:pt x="122" y="4555"/>
                  </a:lnTo>
                  <a:lnTo>
                    <a:pt x="49" y="4701"/>
                  </a:lnTo>
                  <a:lnTo>
                    <a:pt x="0" y="4848"/>
                  </a:lnTo>
                  <a:lnTo>
                    <a:pt x="25" y="4921"/>
                  </a:lnTo>
                  <a:lnTo>
                    <a:pt x="25" y="4994"/>
                  </a:lnTo>
                  <a:lnTo>
                    <a:pt x="220" y="5530"/>
                  </a:lnTo>
                  <a:lnTo>
                    <a:pt x="220" y="5530"/>
                  </a:lnTo>
                  <a:lnTo>
                    <a:pt x="244" y="5578"/>
                  </a:lnTo>
                  <a:lnTo>
                    <a:pt x="293" y="5651"/>
                  </a:lnTo>
                  <a:lnTo>
                    <a:pt x="390" y="5749"/>
                  </a:lnTo>
                  <a:lnTo>
                    <a:pt x="536" y="5797"/>
                  </a:lnTo>
                  <a:lnTo>
                    <a:pt x="609" y="5797"/>
                  </a:lnTo>
                  <a:lnTo>
                    <a:pt x="682" y="5797"/>
                  </a:lnTo>
                  <a:lnTo>
                    <a:pt x="1827" y="5554"/>
                  </a:lnTo>
                  <a:lnTo>
                    <a:pt x="1827" y="5554"/>
                  </a:lnTo>
                  <a:lnTo>
                    <a:pt x="1949" y="5724"/>
                  </a:lnTo>
                  <a:lnTo>
                    <a:pt x="2095" y="5870"/>
                  </a:lnTo>
                  <a:lnTo>
                    <a:pt x="1705" y="6966"/>
                  </a:lnTo>
                  <a:lnTo>
                    <a:pt x="1705" y="6966"/>
                  </a:lnTo>
                  <a:lnTo>
                    <a:pt x="1681" y="7040"/>
                  </a:lnTo>
                  <a:lnTo>
                    <a:pt x="1681" y="7113"/>
                  </a:lnTo>
                  <a:lnTo>
                    <a:pt x="1705" y="7259"/>
                  </a:lnTo>
                  <a:lnTo>
                    <a:pt x="1778" y="7380"/>
                  </a:lnTo>
                  <a:lnTo>
                    <a:pt x="1851" y="7429"/>
                  </a:lnTo>
                  <a:lnTo>
                    <a:pt x="1900" y="7478"/>
                  </a:lnTo>
                  <a:lnTo>
                    <a:pt x="2412" y="7721"/>
                  </a:lnTo>
                  <a:lnTo>
                    <a:pt x="2412" y="7721"/>
                  </a:lnTo>
                  <a:lnTo>
                    <a:pt x="2485" y="7770"/>
                  </a:lnTo>
                  <a:lnTo>
                    <a:pt x="2558" y="7770"/>
                  </a:lnTo>
                  <a:lnTo>
                    <a:pt x="2704" y="7770"/>
                  </a:lnTo>
                  <a:lnTo>
                    <a:pt x="2850" y="7697"/>
                  </a:lnTo>
                  <a:lnTo>
                    <a:pt x="2899" y="7648"/>
                  </a:lnTo>
                  <a:lnTo>
                    <a:pt x="2947" y="7600"/>
                  </a:lnTo>
                  <a:lnTo>
                    <a:pt x="3581" y="6625"/>
                  </a:lnTo>
                  <a:lnTo>
                    <a:pt x="3581" y="6625"/>
                  </a:lnTo>
                  <a:lnTo>
                    <a:pt x="3800" y="6650"/>
                  </a:lnTo>
                  <a:lnTo>
                    <a:pt x="3995" y="6650"/>
                  </a:lnTo>
                  <a:lnTo>
                    <a:pt x="4482" y="7697"/>
                  </a:lnTo>
                  <a:lnTo>
                    <a:pt x="4482" y="7697"/>
                  </a:lnTo>
                  <a:lnTo>
                    <a:pt x="4531" y="7770"/>
                  </a:lnTo>
                  <a:lnTo>
                    <a:pt x="4579" y="7819"/>
                  </a:lnTo>
                  <a:lnTo>
                    <a:pt x="4701" y="7892"/>
                  </a:lnTo>
                  <a:lnTo>
                    <a:pt x="4847" y="7941"/>
                  </a:lnTo>
                  <a:lnTo>
                    <a:pt x="4920" y="7941"/>
                  </a:lnTo>
                  <a:lnTo>
                    <a:pt x="4993" y="7916"/>
                  </a:lnTo>
                  <a:lnTo>
                    <a:pt x="5529" y="7746"/>
                  </a:lnTo>
                  <a:lnTo>
                    <a:pt x="5529" y="7746"/>
                  </a:lnTo>
                  <a:lnTo>
                    <a:pt x="5602" y="7721"/>
                  </a:lnTo>
                  <a:lnTo>
                    <a:pt x="5651" y="7673"/>
                  </a:lnTo>
                  <a:lnTo>
                    <a:pt x="5748" y="7551"/>
                  </a:lnTo>
                  <a:lnTo>
                    <a:pt x="5821" y="7405"/>
                  </a:lnTo>
                  <a:lnTo>
                    <a:pt x="5821" y="7332"/>
                  </a:lnTo>
                  <a:lnTo>
                    <a:pt x="5821" y="7259"/>
                  </a:lnTo>
                  <a:lnTo>
                    <a:pt x="5578" y="6114"/>
                  </a:lnTo>
                  <a:lnTo>
                    <a:pt x="5578" y="6114"/>
                  </a:lnTo>
                  <a:lnTo>
                    <a:pt x="5724" y="5992"/>
                  </a:lnTo>
                  <a:lnTo>
                    <a:pt x="5894" y="5846"/>
                  </a:lnTo>
                  <a:lnTo>
                    <a:pt x="6966" y="6260"/>
                  </a:lnTo>
                  <a:lnTo>
                    <a:pt x="6966" y="6260"/>
                  </a:lnTo>
                  <a:lnTo>
                    <a:pt x="7039" y="6260"/>
                  </a:lnTo>
                  <a:lnTo>
                    <a:pt x="7112" y="6285"/>
                  </a:lnTo>
                  <a:lnTo>
                    <a:pt x="7258" y="6236"/>
                  </a:lnTo>
                  <a:lnTo>
                    <a:pt x="7404" y="6163"/>
                  </a:lnTo>
                  <a:lnTo>
                    <a:pt x="7453" y="6114"/>
                  </a:lnTo>
                  <a:lnTo>
                    <a:pt x="7502" y="6041"/>
                  </a:lnTo>
                  <a:lnTo>
                    <a:pt x="7745" y="5530"/>
                  </a:lnTo>
                  <a:lnTo>
                    <a:pt x="7745" y="5530"/>
                  </a:lnTo>
                  <a:lnTo>
                    <a:pt x="7770" y="5481"/>
                  </a:lnTo>
                  <a:lnTo>
                    <a:pt x="7794" y="5383"/>
                  </a:lnTo>
                  <a:lnTo>
                    <a:pt x="7770" y="5237"/>
                  </a:lnTo>
                  <a:lnTo>
                    <a:pt x="7697" y="5115"/>
                  </a:lnTo>
                  <a:lnTo>
                    <a:pt x="7648" y="5042"/>
                  </a:lnTo>
                  <a:lnTo>
                    <a:pt x="7599" y="4994"/>
                  </a:lnTo>
                  <a:lnTo>
                    <a:pt x="6625" y="4360"/>
                  </a:lnTo>
                  <a:lnTo>
                    <a:pt x="6625" y="4360"/>
                  </a:lnTo>
                  <a:lnTo>
                    <a:pt x="6649" y="4166"/>
                  </a:lnTo>
                  <a:lnTo>
                    <a:pt x="6649" y="3946"/>
                  </a:lnTo>
                  <a:lnTo>
                    <a:pt x="7697" y="3459"/>
                  </a:lnTo>
                  <a:lnTo>
                    <a:pt x="7697" y="3459"/>
                  </a:lnTo>
                  <a:lnTo>
                    <a:pt x="7770" y="3435"/>
                  </a:lnTo>
                  <a:lnTo>
                    <a:pt x="7843" y="3386"/>
                  </a:lnTo>
                  <a:lnTo>
                    <a:pt x="7916" y="3240"/>
                  </a:lnTo>
                  <a:lnTo>
                    <a:pt x="7940" y="3094"/>
                  </a:lnTo>
                  <a:lnTo>
                    <a:pt x="7940" y="3021"/>
                  </a:lnTo>
                  <a:lnTo>
                    <a:pt x="7940" y="2948"/>
                  </a:lnTo>
                  <a:lnTo>
                    <a:pt x="7745" y="2412"/>
                  </a:lnTo>
                  <a:lnTo>
                    <a:pt x="7745" y="2412"/>
                  </a:lnTo>
                  <a:lnTo>
                    <a:pt x="7721" y="2339"/>
                  </a:lnTo>
                  <a:lnTo>
                    <a:pt x="7672" y="2290"/>
                  </a:lnTo>
                  <a:lnTo>
                    <a:pt x="7551" y="2193"/>
                  </a:lnTo>
                  <a:lnTo>
                    <a:pt x="7429" y="2144"/>
                  </a:lnTo>
                  <a:lnTo>
                    <a:pt x="7356" y="2144"/>
                  </a:lnTo>
                  <a:lnTo>
                    <a:pt x="7258" y="2144"/>
                  </a:lnTo>
                  <a:lnTo>
                    <a:pt x="7258" y="2144"/>
                  </a:lnTo>
                  <a:close/>
                  <a:moveTo>
                    <a:pt x="5480" y="4726"/>
                  </a:moveTo>
                  <a:lnTo>
                    <a:pt x="5480" y="4726"/>
                  </a:lnTo>
                  <a:lnTo>
                    <a:pt x="5383" y="4872"/>
                  </a:lnTo>
                  <a:lnTo>
                    <a:pt x="5286" y="4994"/>
                  </a:lnTo>
                  <a:lnTo>
                    <a:pt x="5188" y="5140"/>
                  </a:lnTo>
                  <a:lnTo>
                    <a:pt x="5066" y="5237"/>
                  </a:lnTo>
                  <a:lnTo>
                    <a:pt x="4945" y="5335"/>
                  </a:lnTo>
                  <a:lnTo>
                    <a:pt x="4798" y="5432"/>
                  </a:lnTo>
                  <a:lnTo>
                    <a:pt x="4652" y="5505"/>
                  </a:lnTo>
                  <a:lnTo>
                    <a:pt x="4506" y="5554"/>
                  </a:lnTo>
                  <a:lnTo>
                    <a:pt x="4360" y="5603"/>
                  </a:lnTo>
                  <a:lnTo>
                    <a:pt x="4190" y="5627"/>
                  </a:lnTo>
                  <a:lnTo>
                    <a:pt x="4043" y="5651"/>
                  </a:lnTo>
                  <a:lnTo>
                    <a:pt x="3873" y="5627"/>
                  </a:lnTo>
                  <a:lnTo>
                    <a:pt x="3702" y="5627"/>
                  </a:lnTo>
                  <a:lnTo>
                    <a:pt x="3556" y="5578"/>
                  </a:lnTo>
                  <a:lnTo>
                    <a:pt x="3386" y="5530"/>
                  </a:lnTo>
                  <a:lnTo>
                    <a:pt x="3240" y="5456"/>
                  </a:lnTo>
                  <a:lnTo>
                    <a:pt x="3240" y="5456"/>
                  </a:lnTo>
                  <a:lnTo>
                    <a:pt x="3094" y="5383"/>
                  </a:lnTo>
                  <a:lnTo>
                    <a:pt x="2947" y="5286"/>
                  </a:lnTo>
                  <a:lnTo>
                    <a:pt x="2826" y="5164"/>
                  </a:lnTo>
                  <a:lnTo>
                    <a:pt x="2704" y="5067"/>
                  </a:lnTo>
                  <a:lnTo>
                    <a:pt x="2606" y="4921"/>
                  </a:lnTo>
                  <a:lnTo>
                    <a:pt x="2533" y="4799"/>
                  </a:lnTo>
                  <a:lnTo>
                    <a:pt x="2460" y="4653"/>
                  </a:lnTo>
                  <a:lnTo>
                    <a:pt x="2387" y="4507"/>
                  </a:lnTo>
                  <a:lnTo>
                    <a:pt x="2363" y="4336"/>
                  </a:lnTo>
                  <a:lnTo>
                    <a:pt x="2314" y="4190"/>
                  </a:lnTo>
                  <a:lnTo>
                    <a:pt x="2314" y="4020"/>
                  </a:lnTo>
                  <a:lnTo>
                    <a:pt x="2314" y="3873"/>
                  </a:lnTo>
                  <a:lnTo>
                    <a:pt x="2339" y="3703"/>
                  </a:lnTo>
                  <a:lnTo>
                    <a:pt x="2363" y="3532"/>
                  </a:lnTo>
                  <a:lnTo>
                    <a:pt x="2412" y="3386"/>
                  </a:lnTo>
                  <a:lnTo>
                    <a:pt x="2485" y="3216"/>
                  </a:lnTo>
                  <a:lnTo>
                    <a:pt x="2485" y="3216"/>
                  </a:lnTo>
                  <a:lnTo>
                    <a:pt x="2582" y="3070"/>
                  </a:lnTo>
                  <a:lnTo>
                    <a:pt x="2680" y="2948"/>
                  </a:lnTo>
                  <a:lnTo>
                    <a:pt x="2777" y="2802"/>
                  </a:lnTo>
                  <a:lnTo>
                    <a:pt x="2899" y="2704"/>
                  </a:lnTo>
                  <a:lnTo>
                    <a:pt x="3020" y="2607"/>
                  </a:lnTo>
                  <a:lnTo>
                    <a:pt x="3167" y="2509"/>
                  </a:lnTo>
                  <a:lnTo>
                    <a:pt x="3313" y="2436"/>
                  </a:lnTo>
                  <a:lnTo>
                    <a:pt x="3459" y="2388"/>
                  </a:lnTo>
                  <a:lnTo>
                    <a:pt x="3605" y="2339"/>
                  </a:lnTo>
                  <a:lnTo>
                    <a:pt x="3775" y="2315"/>
                  </a:lnTo>
                  <a:lnTo>
                    <a:pt x="3922" y="2290"/>
                  </a:lnTo>
                  <a:lnTo>
                    <a:pt x="4092" y="2315"/>
                  </a:lnTo>
                  <a:lnTo>
                    <a:pt x="4263" y="2315"/>
                  </a:lnTo>
                  <a:lnTo>
                    <a:pt x="4409" y="2363"/>
                  </a:lnTo>
                  <a:lnTo>
                    <a:pt x="4579" y="2412"/>
                  </a:lnTo>
                  <a:lnTo>
                    <a:pt x="4725" y="2485"/>
                  </a:lnTo>
                  <a:lnTo>
                    <a:pt x="4725" y="2485"/>
                  </a:lnTo>
                  <a:lnTo>
                    <a:pt x="4871" y="2558"/>
                  </a:lnTo>
                  <a:lnTo>
                    <a:pt x="5018" y="2656"/>
                  </a:lnTo>
                  <a:lnTo>
                    <a:pt x="5139" y="2777"/>
                  </a:lnTo>
                  <a:lnTo>
                    <a:pt x="5261" y="2875"/>
                  </a:lnTo>
                  <a:lnTo>
                    <a:pt x="5359" y="3021"/>
                  </a:lnTo>
                  <a:lnTo>
                    <a:pt x="5432" y="3143"/>
                  </a:lnTo>
                  <a:lnTo>
                    <a:pt x="5505" y="3289"/>
                  </a:lnTo>
                  <a:lnTo>
                    <a:pt x="5578" y="3435"/>
                  </a:lnTo>
                  <a:lnTo>
                    <a:pt x="5602" y="3605"/>
                  </a:lnTo>
                  <a:lnTo>
                    <a:pt x="5626" y="3752"/>
                  </a:lnTo>
                  <a:lnTo>
                    <a:pt x="5651" y="3922"/>
                  </a:lnTo>
                  <a:lnTo>
                    <a:pt x="5651" y="4068"/>
                  </a:lnTo>
                  <a:lnTo>
                    <a:pt x="5626" y="4239"/>
                  </a:lnTo>
                  <a:lnTo>
                    <a:pt x="5602" y="4409"/>
                  </a:lnTo>
                  <a:lnTo>
                    <a:pt x="5553" y="4555"/>
                  </a:lnTo>
                  <a:lnTo>
                    <a:pt x="5480" y="4726"/>
                  </a:lnTo>
                  <a:lnTo>
                    <a:pt x="5480" y="4726"/>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SzPts val="1400"/>
              </a:pPr>
              <a:endParaRPr sz="1400" kern="0" dirty="0">
                <a:solidFill>
                  <a:srgbClr val="000000"/>
                </a:solidFill>
                <a:latin typeface="Arial"/>
                <a:ea typeface="Arial"/>
                <a:cs typeface="Arial"/>
                <a:sym typeface="Arial"/>
              </a:endParaRPr>
            </a:p>
          </p:txBody>
        </p:sp>
      </p:grpSp>
      <p:pic>
        <p:nvPicPr>
          <p:cNvPr id="231" name="Google Shape;231;g98fd51ec7f_0_16"/>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5363576" y="911377"/>
            <a:ext cx="3161879" cy="21098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12"/>
          <p:cNvSpPr txBox="1">
            <a:spLocks noGrp="1"/>
          </p:cNvSpPr>
          <p:nvPr>
            <p:ph type="title"/>
          </p:nvPr>
        </p:nvSpPr>
        <p:spPr>
          <a:xfrm>
            <a:off x="1146026" y="1387975"/>
            <a:ext cx="3208799" cy="1028700"/>
          </a:xfrm>
          <a:prstGeom prst="rect">
            <a:avLst/>
          </a:prstGeom>
          <a:noFill/>
          <a:ln>
            <a:noFill/>
          </a:ln>
        </p:spPr>
        <p:txBody>
          <a:bodyPr spcFirstLastPara="1" wrap="square" lIns="91425" tIns="91425" rIns="91425" bIns="91425" anchor="ctr" anchorCtr="0">
            <a:noAutofit/>
          </a:bodyPr>
          <a:lstStyle/>
          <a:p>
            <a:r>
              <a:rPr lang="en-US" dirty="0">
                <a:latin typeface="Georgia"/>
                <a:ea typeface="Georgia"/>
                <a:cs typeface="Georgia"/>
                <a:sym typeface="Georgia"/>
              </a:rPr>
              <a:t>On the Horizon</a:t>
            </a:r>
            <a:endParaRPr dirty="0"/>
          </a:p>
        </p:txBody>
      </p:sp>
      <p:sp>
        <p:nvSpPr>
          <p:cNvPr id="206" name="Google Shape;206;p12"/>
          <p:cNvSpPr txBox="1">
            <a:spLocks noGrp="1"/>
          </p:cNvSpPr>
          <p:nvPr>
            <p:ph type="body" idx="1"/>
          </p:nvPr>
        </p:nvSpPr>
        <p:spPr>
          <a:xfrm>
            <a:off x="369725" y="2492875"/>
            <a:ext cx="4866600" cy="760800"/>
          </a:xfrm>
          <a:prstGeom prst="rect">
            <a:avLst/>
          </a:prstGeom>
          <a:noFill/>
          <a:ln>
            <a:noFill/>
          </a:ln>
        </p:spPr>
        <p:txBody>
          <a:bodyPr spcFirstLastPara="1" wrap="square" lIns="91425" tIns="91425" rIns="91425" bIns="91425" anchor="t" anchorCtr="0">
            <a:noAutofit/>
          </a:bodyPr>
          <a:lstStyle/>
          <a:p>
            <a:pPr marL="0" indent="0">
              <a:buNone/>
            </a:pPr>
            <a:r>
              <a:rPr lang="en-US" sz="2000" b="1" dirty="0">
                <a:latin typeface="Georgia"/>
                <a:ea typeface="Georgia"/>
                <a:cs typeface="Georgia"/>
                <a:sym typeface="Georgia"/>
              </a:rPr>
              <a:t>Local Engagement:</a:t>
            </a:r>
            <a:endParaRPr sz="1800" dirty="0">
              <a:latin typeface="Georgia"/>
              <a:ea typeface="Georgia"/>
              <a:cs typeface="Georgia"/>
              <a:sym typeface="Georgia"/>
            </a:endParaRPr>
          </a:p>
        </p:txBody>
      </p:sp>
      <p:grpSp>
        <p:nvGrpSpPr>
          <p:cNvPr id="207" name="Google Shape;207;p12"/>
          <p:cNvGrpSpPr/>
          <p:nvPr/>
        </p:nvGrpSpPr>
        <p:grpSpPr>
          <a:xfrm>
            <a:off x="369952" y="1686190"/>
            <a:ext cx="549273" cy="430901"/>
            <a:chOff x="5247525" y="3007275"/>
            <a:chExt cx="517575" cy="384825"/>
          </a:xfrm>
        </p:grpSpPr>
        <p:sp>
          <p:nvSpPr>
            <p:cNvPr id="208" name="Google Shape;208;p12"/>
            <p:cNvSpPr/>
            <p:nvPr/>
          </p:nvSpPr>
          <p:spPr>
            <a:xfrm>
              <a:off x="5247525" y="3007275"/>
              <a:ext cx="348900" cy="348900"/>
            </a:xfrm>
            <a:custGeom>
              <a:avLst/>
              <a:gdLst/>
              <a:ahLst/>
              <a:cxnLst/>
              <a:rect l="l" t="t" r="r" b="b"/>
              <a:pathLst>
                <a:path w="13956" h="13956" fill="none" extrusionOk="0">
                  <a:moveTo>
                    <a:pt x="13323" y="5772"/>
                  </a:moveTo>
                  <a:lnTo>
                    <a:pt x="11861" y="5626"/>
                  </a:lnTo>
                  <a:lnTo>
                    <a:pt x="11861" y="5626"/>
                  </a:lnTo>
                  <a:lnTo>
                    <a:pt x="11788" y="5334"/>
                  </a:lnTo>
                  <a:lnTo>
                    <a:pt x="11667" y="5042"/>
                  </a:lnTo>
                  <a:lnTo>
                    <a:pt x="11545" y="4750"/>
                  </a:lnTo>
                  <a:lnTo>
                    <a:pt x="11399" y="4482"/>
                  </a:lnTo>
                  <a:lnTo>
                    <a:pt x="12300" y="3337"/>
                  </a:lnTo>
                  <a:lnTo>
                    <a:pt x="12300" y="3337"/>
                  </a:lnTo>
                  <a:lnTo>
                    <a:pt x="12373" y="3240"/>
                  </a:lnTo>
                  <a:lnTo>
                    <a:pt x="12422" y="3118"/>
                  </a:lnTo>
                  <a:lnTo>
                    <a:pt x="12446" y="2996"/>
                  </a:lnTo>
                  <a:lnTo>
                    <a:pt x="12446" y="2850"/>
                  </a:lnTo>
                  <a:lnTo>
                    <a:pt x="12422" y="2728"/>
                  </a:lnTo>
                  <a:lnTo>
                    <a:pt x="12397" y="2606"/>
                  </a:lnTo>
                  <a:lnTo>
                    <a:pt x="12324" y="2485"/>
                  </a:lnTo>
                  <a:lnTo>
                    <a:pt x="12251" y="2387"/>
                  </a:lnTo>
                  <a:lnTo>
                    <a:pt x="11569" y="1705"/>
                  </a:lnTo>
                  <a:lnTo>
                    <a:pt x="11569" y="1705"/>
                  </a:lnTo>
                  <a:lnTo>
                    <a:pt x="11472" y="1632"/>
                  </a:lnTo>
                  <a:lnTo>
                    <a:pt x="11350" y="1559"/>
                  </a:lnTo>
                  <a:lnTo>
                    <a:pt x="11228" y="1510"/>
                  </a:lnTo>
                  <a:lnTo>
                    <a:pt x="11106" y="1510"/>
                  </a:lnTo>
                  <a:lnTo>
                    <a:pt x="10960" y="1510"/>
                  </a:lnTo>
                  <a:lnTo>
                    <a:pt x="10838" y="1535"/>
                  </a:lnTo>
                  <a:lnTo>
                    <a:pt x="10717" y="1583"/>
                  </a:lnTo>
                  <a:lnTo>
                    <a:pt x="10619" y="1656"/>
                  </a:lnTo>
                  <a:lnTo>
                    <a:pt x="9475" y="2558"/>
                  </a:lnTo>
                  <a:lnTo>
                    <a:pt x="9475" y="2558"/>
                  </a:lnTo>
                  <a:lnTo>
                    <a:pt x="9207" y="2411"/>
                  </a:lnTo>
                  <a:lnTo>
                    <a:pt x="8914" y="2290"/>
                  </a:lnTo>
                  <a:lnTo>
                    <a:pt x="8622" y="2168"/>
                  </a:lnTo>
                  <a:lnTo>
                    <a:pt x="8330" y="2070"/>
                  </a:lnTo>
                  <a:lnTo>
                    <a:pt x="8159" y="634"/>
                  </a:lnTo>
                  <a:lnTo>
                    <a:pt x="8159" y="634"/>
                  </a:lnTo>
                  <a:lnTo>
                    <a:pt x="8135" y="512"/>
                  </a:lnTo>
                  <a:lnTo>
                    <a:pt x="8086" y="390"/>
                  </a:lnTo>
                  <a:lnTo>
                    <a:pt x="8013" y="293"/>
                  </a:lnTo>
                  <a:lnTo>
                    <a:pt x="7940" y="195"/>
                  </a:lnTo>
                  <a:lnTo>
                    <a:pt x="7818" y="122"/>
                  </a:lnTo>
                  <a:lnTo>
                    <a:pt x="7721" y="49"/>
                  </a:lnTo>
                  <a:lnTo>
                    <a:pt x="7575" y="25"/>
                  </a:lnTo>
                  <a:lnTo>
                    <a:pt x="7453" y="0"/>
                  </a:lnTo>
                  <a:lnTo>
                    <a:pt x="6479" y="0"/>
                  </a:lnTo>
                  <a:lnTo>
                    <a:pt x="6479" y="0"/>
                  </a:lnTo>
                  <a:lnTo>
                    <a:pt x="6357" y="25"/>
                  </a:lnTo>
                  <a:lnTo>
                    <a:pt x="6235" y="49"/>
                  </a:lnTo>
                  <a:lnTo>
                    <a:pt x="6114" y="122"/>
                  </a:lnTo>
                  <a:lnTo>
                    <a:pt x="6016" y="195"/>
                  </a:lnTo>
                  <a:lnTo>
                    <a:pt x="5919" y="293"/>
                  </a:lnTo>
                  <a:lnTo>
                    <a:pt x="5846" y="390"/>
                  </a:lnTo>
                  <a:lnTo>
                    <a:pt x="5797" y="512"/>
                  </a:lnTo>
                  <a:lnTo>
                    <a:pt x="5773" y="634"/>
                  </a:lnTo>
                  <a:lnTo>
                    <a:pt x="5602" y="2070"/>
                  </a:lnTo>
                  <a:lnTo>
                    <a:pt x="5602" y="2070"/>
                  </a:lnTo>
                  <a:lnTo>
                    <a:pt x="5310" y="2168"/>
                  </a:lnTo>
                  <a:lnTo>
                    <a:pt x="5018" y="2290"/>
                  </a:lnTo>
                  <a:lnTo>
                    <a:pt x="4750" y="2411"/>
                  </a:lnTo>
                  <a:lnTo>
                    <a:pt x="4482" y="2558"/>
                  </a:lnTo>
                  <a:lnTo>
                    <a:pt x="3337" y="1656"/>
                  </a:lnTo>
                  <a:lnTo>
                    <a:pt x="3337" y="1656"/>
                  </a:lnTo>
                  <a:lnTo>
                    <a:pt x="3215" y="1583"/>
                  </a:lnTo>
                  <a:lnTo>
                    <a:pt x="3094" y="1535"/>
                  </a:lnTo>
                  <a:lnTo>
                    <a:pt x="2972" y="1510"/>
                  </a:lnTo>
                  <a:lnTo>
                    <a:pt x="2850" y="1510"/>
                  </a:lnTo>
                  <a:lnTo>
                    <a:pt x="2728" y="1510"/>
                  </a:lnTo>
                  <a:lnTo>
                    <a:pt x="2582" y="1559"/>
                  </a:lnTo>
                  <a:lnTo>
                    <a:pt x="2485" y="1632"/>
                  </a:lnTo>
                  <a:lnTo>
                    <a:pt x="2387" y="1705"/>
                  </a:lnTo>
                  <a:lnTo>
                    <a:pt x="1705" y="2387"/>
                  </a:lnTo>
                  <a:lnTo>
                    <a:pt x="1705" y="2387"/>
                  </a:lnTo>
                  <a:lnTo>
                    <a:pt x="1608" y="2485"/>
                  </a:lnTo>
                  <a:lnTo>
                    <a:pt x="1559" y="2606"/>
                  </a:lnTo>
                  <a:lnTo>
                    <a:pt x="1511" y="2728"/>
                  </a:lnTo>
                  <a:lnTo>
                    <a:pt x="1486" y="2850"/>
                  </a:lnTo>
                  <a:lnTo>
                    <a:pt x="1486" y="2996"/>
                  </a:lnTo>
                  <a:lnTo>
                    <a:pt x="1511" y="3118"/>
                  </a:lnTo>
                  <a:lnTo>
                    <a:pt x="1559" y="3240"/>
                  </a:lnTo>
                  <a:lnTo>
                    <a:pt x="1632" y="3337"/>
                  </a:lnTo>
                  <a:lnTo>
                    <a:pt x="2533" y="4482"/>
                  </a:lnTo>
                  <a:lnTo>
                    <a:pt x="2533" y="4482"/>
                  </a:lnTo>
                  <a:lnTo>
                    <a:pt x="2387" y="4750"/>
                  </a:lnTo>
                  <a:lnTo>
                    <a:pt x="2266" y="5042"/>
                  </a:lnTo>
                  <a:lnTo>
                    <a:pt x="2168" y="5334"/>
                  </a:lnTo>
                  <a:lnTo>
                    <a:pt x="2071" y="5626"/>
                  </a:lnTo>
                  <a:lnTo>
                    <a:pt x="634" y="5772"/>
                  </a:lnTo>
                  <a:lnTo>
                    <a:pt x="634" y="5772"/>
                  </a:lnTo>
                  <a:lnTo>
                    <a:pt x="512" y="5821"/>
                  </a:lnTo>
                  <a:lnTo>
                    <a:pt x="390" y="5870"/>
                  </a:lnTo>
                  <a:lnTo>
                    <a:pt x="268" y="5943"/>
                  </a:lnTo>
                  <a:lnTo>
                    <a:pt x="171" y="6016"/>
                  </a:lnTo>
                  <a:lnTo>
                    <a:pt x="98" y="6138"/>
                  </a:lnTo>
                  <a:lnTo>
                    <a:pt x="49" y="6235"/>
                  </a:lnTo>
                  <a:lnTo>
                    <a:pt x="1" y="6381"/>
                  </a:lnTo>
                  <a:lnTo>
                    <a:pt x="1" y="6503"/>
                  </a:lnTo>
                  <a:lnTo>
                    <a:pt x="1" y="7453"/>
                  </a:lnTo>
                  <a:lnTo>
                    <a:pt x="1" y="7453"/>
                  </a:lnTo>
                  <a:lnTo>
                    <a:pt x="1" y="7599"/>
                  </a:lnTo>
                  <a:lnTo>
                    <a:pt x="49" y="7721"/>
                  </a:lnTo>
                  <a:lnTo>
                    <a:pt x="98" y="7843"/>
                  </a:lnTo>
                  <a:lnTo>
                    <a:pt x="171" y="7940"/>
                  </a:lnTo>
                  <a:lnTo>
                    <a:pt x="268" y="8037"/>
                  </a:lnTo>
                  <a:lnTo>
                    <a:pt x="390" y="8111"/>
                  </a:lnTo>
                  <a:lnTo>
                    <a:pt x="512" y="8159"/>
                  </a:lnTo>
                  <a:lnTo>
                    <a:pt x="634" y="8184"/>
                  </a:lnTo>
                  <a:lnTo>
                    <a:pt x="2071" y="8354"/>
                  </a:lnTo>
                  <a:lnTo>
                    <a:pt x="2071" y="8354"/>
                  </a:lnTo>
                  <a:lnTo>
                    <a:pt x="2168" y="8646"/>
                  </a:lnTo>
                  <a:lnTo>
                    <a:pt x="2266" y="8914"/>
                  </a:lnTo>
                  <a:lnTo>
                    <a:pt x="2387" y="9206"/>
                  </a:lnTo>
                  <a:lnTo>
                    <a:pt x="2533" y="9474"/>
                  </a:lnTo>
                  <a:lnTo>
                    <a:pt x="1632" y="10619"/>
                  </a:lnTo>
                  <a:lnTo>
                    <a:pt x="1632" y="10619"/>
                  </a:lnTo>
                  <a:lnTo>
                    <a:pt x="1559" y="10741"/>
                  </a:lnTo>
                  <a:lnTo>
                    <a:pt x="1511" y="10863"/>
                  </a:lnTo>
                  <a:lnTo>
                    <a:pt x="1486" y="10984"/>
                  </a:lnTo>
                  <a:lnTo>
                    <a:pt x="1486" y="11106"/>
                  </a:lnTo>
                  <a:lnTo>
                    <a:pt x="1511" y="11228"/>
                  </a:lnTo>
                  <a:lnTo>
                    <a:pt x="1559" y="11350"/>
                  </a:lnTo>
                  <a:lnTo>
                    <a:pt x="1608" y="11472"/>
                  </a:lnTo>
                  <a:lnTo>
                    <a:pt x="1705" y="11569"/>
                  </a:lnTo>
                  <a:lnTo>
                    <a:pt x="2387" y="12251"/>
                  </a:lnTo>
                  <a:lnTo>
                    <a:pt x="2387" y="12251"/>
                  </a:lnTo>
                  <a:lnTo>
                    <a:pt x="2485" y="12348"/>
                  </a:lnTo>
                  <a:lnTo>
                    <a:pt x="2582" y="12397"/>
                  </a:lnTo>
                  <a:lnTo>
                    <a:pt x="2728" y="12446"/>
                  </a:lnTo>
                  <a:lnTo>
                    <a:pt x="2850" y="12470"/>
                  </a:lnTo>
                  <a:lnTo>
                    <a:pt x="2972" y="12470"/>
                  </a:lnTo>
                  <a:lnTo>
                    <a:pt x="3094" y="12421"/>
                  </a:lnTo>
                  <a:lnTo>
                    <a:pt x="3215" y="12373"/>
                  </a:lnTo>
                  <a:lnTo>
                    <a:pt x="3337" y="12324"/>
                  </a:lnTo>
                  <a:lnTo>
                    <a:pt x="4482" y="11423"/>
                  </a:lnTo>
                  <a:lnTo>
                    <a:pt x="4482" y="11423"/>
                  </a:lnTo>
                  <a:lnTo>
                    <a:pt x="4750" y="11545"/>
                  </a:lnTo>
                  <a:lnTo>
                    <a:pt x="5018" y="11691"/>
                  </a:lnTo>
                  <a:lnTo>
                    <a:pt x="5310" y="11788"/>
                  </a:lnTo>
                  <a:lnTo>
                    <a:pt x="5602" y="11886"/>
                  </a:lnTo>
                  <a:lnTo>
                    <a:pt x="5773" y="13322"/>
                  </a:lnTo>
                  <a:lnTo>
                    <a:pt x="5773" y="13322"/>
                  </a:lnTo>
                  <a:lnTo>
                    <a:pt x="5797" y="13444"/>
                  </a:lnTo>
                  <a:lnTo>
                    <a:pt x="5846" y="13566"/>
                  </a:lnTo>
                  <a:lnTo>
                    <a:pt x="5919" y="13688"/>
                  </a:lnTo>
                  <a:lnTo>
                    <a:pt x="6016" y="13785"/>
                  </a:lnTo>
                  <a:lnTo>
                    <a:pt x="6114" y="13858"/>
                  </a:lnTo>
                  <a:lnTo>
                    <a:pt x="6235" y="13907"/>
                  </a:lnTo>
                  <a:lnTo>
                    <a:pt x="6357" y="13956"/>
                  </a:lnTo>
                  <a:lnTo>
                    <a:pt x="6479" y="13956"/>
                  </a:lnTo>
                  <a:lnTo>
                    <a:pt x="7453" y="13956"/>
                  </a:lnTo>
                  <a:lnTo>
                    <a:pt x="7453" y="13956"/>
                  </a:lnTo>
                  <a:lnTo>
                    <a:pt x="7575" y="13956"/>
                  </a:lnTo>
                  <a:lnTo>
                    <a:pt x="7721" y="13907"/>
                  </a:lnTo>
                  <a:lnTo>
                    <a:pt x="7818" y="13858"/>
                  </a:lnTo>
                  <a:lnTo>
                    <a:pt x="7940" y="13785"/>
                  </a:lnTo>
                  <a:lnTo>
                    <a:pt x="8013" y="13688"/>
                  </a:lnTo>
                  <a:lnTo>
                    <a:pt x="8086" y="13566"/>
                  </a:lnTo>
                  <a:lnTo>
                    <a:pt x="8135" y="13444"/>
                  </a:lnTo>
                  <a:lnTo>
                    <a:pt x="8159" y="13322"/>
                  </a:lnTo>
                  <a:lnTo>
                    <a:pt x="8330" y="11886"/>
                  </a:lnTo>
                  <a:lnTo>
                    <a:pt x="8330" y="11886"/>
                  </a:lnTo>
                  <a:lnTo>
                    <a:pt x="8622" y="11788"/>
                  </a:lnTo>
                  <a:lnTo>
                    <a:pt x="8914" y="11691"/>
                  </a:lnTo>
                  <a:lnTo>
                    <a:pt x="9207" y="11545"/>
                  </a:lnTo>
                  <a:lnTo>
                    <a:pt x="9475" y="11423"/>
                  </a:lnTo>
                  <a:lnTo>
                    <a:pt x="10619" y="12324"/>
                  </a:lnTo>
                  <a:lnTo>
                    <a:pt x="10619" y="12324"/>
                  </a:lnTo>
                  <a:lnTo>
                    <a:pt x="10717" y="12373"/>
                  </a:lnTo>
                  <a:lnTo>
                    <a:pt x="10838" y="12421"/>
                  </a:lnTo>
                  <a:lnTo>
                    <a:pt x="10960" y="12470"/>
                  </a:lnTo>
                  <a:lnTo>
                    <a:pt x="11106" y="12470"/>
                  </a:lnTo>
                  <a:lnTo>
                    <a:pt x="11228" y="12446"/>
                  </a:lnTo>
                  <a:lnTo>
                    <a:pt x="11350" y="12397"/>
                  </a:lnTo>
                  <a:lnTo>
                    <a:pt x="11472" y="12348"/>
                  </a:lnTo>
                  <a:lnTo>
                    <a:pt x="11569" y="12251"/>
                  </a:lnTo>
                  <a:lnTo>
                    <a:pt x="12251" y="11569"/>
                  </a:lnTo>
                  <a:lnTo>
                    <a:pt x="12251" y="11569"/>
                  </a:lnTo>
                  <a:lnTo>
                    <a:pt x="12324" y="11472"/>
                  </a:lnTo>
                  <a:lnTo>
                    <a:pt x="12397" y="11350"/>
                  </a:lnTo>
                  <a:lnTo>
                    <a:pt x="12422" y="11228"/>
                  </a:lnTo>
                  <a:lnTo>
                    <a:pt x="12446" y="11106"/>
                  </a:lnTo>
                  <a:lnTo>
                    <a:pt x="12446" y="10984"/>
                  </a:lnTo>
                  <a:lnTo>
                    <a:pt x="12422" y="10863"/>
                  </a:lnTo>
                  <a:lnTo>
                    <a:pt x="12373" y="10741"/>
                  </a:lnTo>
                  <a:lnTo>
                    <a:pt x="12300" y="10619"/>
                  </a:lnTo>
                  <a:lnTo>
                    <a:pt x="11399" y="9474"/>
                  </a:lnTo>
                  <a:lnTo>
                    <a:pt x="11399" y="9474"/>
                  </a:lnTo>
                  <a:lnTo>
                    <a:pt x="11545" y="9206"/>
                  </a:lnTo>
                  <a:lnTo>
                    <a:pt x="11667" y="8914"/>
                  </a:lnTo>
                  <a:lnTo>
                    <a:pt x="11788" y="8646"/>
                  </a:lnTo>
                  <a:lnTo>
                    <a:pt x="11861" y="8354"/>
                  </a:lnTo>
                  <a:lnTo>
                    <a:pt x="13323" y="8184"/>
                  </a:lnTo>
                  <a:lnTo>
                    <a:pt x="13323" y="8184"/>
                  </a:lnTo>
                  <a:lnTo>
                    <a:pt x="13444" y="8159"/>
                  </a:lnTo>
                  <a:lnTo>
                    <a:pt x="13566" y="8111"/>
                  </a:lnTo>
                  <a:lnTo>
                    <a:pt x="13664" y="8037"/>
                  </a:lnTo>
                  <a:lnTo>
                    <a:pt x="13761" y="7940"/>
                  </a:lnTo>
                  <a:lnTo>
                    <a:pt x="13834" y="7843"/>
                  </a:lnTo>
                  <a:lnTo>
                    <a:pt x="13907" y="7721"/>
                  </a:lnTo>
                  <a:lnTo>
                    <a:pt x="13932" y="7599"/>
                  </a:lnTo>
                  <a:lnTo>
                    <a:pt x="13956" y="7453"/>
                  </a:lnTo>
                  <a:lnTo>
                    <a:pt x="13956" y="6503"/>
                  </a:lnTo>
                  <a:lnTo>
                    <a:pt x="13956" y="6503"/>
                  </a:lnTo>
                  <a:lnTo>
                    <a:pt x="13932" y="6381"/>
                  </a:lnTo>
                  <a:lnTo>
                    <a:pt x="13907" y="6235"/>
                  </a:lnTo>
                  <a:lnTo>
                    <a:pt x="13834" y="6138"/>
                  </a:lnTo>
                  <a:lnTo>
                    <a:pt x="13761" y="6016"/>
                  </a:lnTo>
                  <a:lnTo>
                    <a:pt x="13664" y="5943"/>
                  </a:lnTo>
                  <a:lnTo>
                    <a:pt x="13566" y="5870"/>
                  </a:lnTo>
                  <a:lnTo>
                    <a:pt x="13444" y="5821"/>
                  </a:lnTo>
                  <a:lnTo>
                    <a:pt x="13323" y="5772"/>
                  </a:lnTo>
                  <a:lnTo>
                    <a:pt x="13323" y="5772"/>
                  </a:lnTo>
                  <a:close/>
                  <a:moveTo>
                    <a:pt x="8573" y="8598"/>
                  </a:moveTo>
                  <a:lnTo>
                    <a:pt x="8573" y="8598"/>
                  </a:lnTo>
                  <a:lnTo>
                    <a:pt x="8403" y="8744"/>
                  </a:lnTo>
                  <a:lnTo>
                    <a:pt x="8232" y="8890"/>
                  </a:lnTo>
                  <a:lnTo>
                    <a:pt x="8038" y="8987"/>
                  </a:lnTo>
                  <a:lnTo>
                    <a:pt x="7818" y="9085"/>
                  </a:lnTo>
                  <a:lnTo>
                    <a:pt x="7624" y="9158"/>
                  </a:lnTo>
                  <a:lnTo>
                    <a:pt x="7404" y="9206"/>
                  </a:lnTo>
                  <a:lnTo>
                    <a:pt x="7185" y="9231"/>
                  </a:lnTo>
                  <a:lnTo>
                    <a:pt x="6966" y="9255"/>
                  </a:lnTo>
                  <a:lnTo>
                    <a:pt x="6747" y="9231"/>
                  </a:lnTo>
                  <a:lnTo>
                    <a:pt x="6528" y="9206"/>
                  </a:lnTo>
                  <a:lnTo>
                    <a:pt x="6333" y="9158"/>
                  </a:lnTo>
                  <a:lnTo>
                    <a:pt x="6114" y="9085"/>
                  </a:lnTo>
                  <a:lnTo>
                    <a:pt x="5919" y="8987"/>
                  </a:lnTo>
                  <a:lnTo>
                    <a:pt x="5724" y="8890"/>
                  </a:lnTo>
                  <a:lnTo>
                    <a:pt x="5529" y="8744"/>
                  </a:lnTo>
                  <a:lnTo>
                    <a:pt x="5359" y="8598"/>
                  </a:lnTo>
                  <a:lnTo>
                    <a:pt x="5359" y="8598"/>
                  </a:lnTo>
                  <a:lnTo>
                    <a:pt x="5212" y="8427"/>
                  </a:lnTo>
                  <a:lnTo>
                    <a:pt x="5066" y="8232"/>
                  </a:lnTo>
                  <a:lnTo>
                    <a:pt x="4969" y="8037"/>
                  </a:lnTo>
                  <a:lnTo>
                    <a:pt x="4871" y="7843"/>
                  </a:lnTo>
                  <a:lnTo>
                    <a:pt x="4798" y="7623"/>
                  </a:lnTo>
                  <a:lnTo>
                    <a:pt x="4750" y="7404"/>
                  </a:lnTo>
                  <a:lnTo>
                    <a:pt x="4701" y="7209"/>
                  </a:lnTo>
                  <a:lnTo>
                    <a:pt x="4701" y="6990"/>
                  </a:lnTo>
                  <a:lnTo>
                    <a:pt x="4701" y="6771"/>
                  </a:lnTo>
                  <a:lnTo>
                    <a:pt x="4750" y="6552"/>
                  </a:lnTo>
                  <a:lnTo>
                    <a:pt x="4798" y="6333"/>
                  </a:lnTo>
                  <a:lnTo>
                    <a:pt x="4871" y="6138"/>
                  </a:lnTo>
                  <a:lnTo>
                    <a:pt x="4969" y="5919"/>
                  </a:lnTo>
                  <a:lnTo>
                    <a:pt x="5066" y="5724"/>
                  </a:lnTo>
                  <a:lnTo>
                    <a:pt x="5212" y="5553"/>
                  </a:lnTo>
                  <a:lnTo>
                    <a:pt x="5359" y="5383"/>
                  </a:lnTo>
                  <a:lnTo>
                    <a:pt x="5359" y="5383"/>
                  </a:lnTo>
                  <a:lnTo>
                    <a:pt x="5529" y="5212"/>
                  </a:lnTo>
                  <a:lnTo>
                    <a:pt x="5724" y="5091"/>
                  </a:lnTo>
                  <a:lnTo>
                    <a:pt x="5919" y="4969"/>
                  </a:lnTo>
                  <a:lnTo>
                    <a:pt x="6114" y="4871"/>
                  </a:lnTo>
                  <a:lnTo>
                    <a:pt x="6333" y="4798"/>
                  </a:lnTo>
                  <a:lnTo>
                    <a:pt x="6528" y="4750"/>
                  </a:lnTo>
                  <a:lnTo>
                    <a:pt x="6747" y="4725"/>
                  </a:lnTo>
                  <a:lnTo>
                    <a:pt x="6966" y="4701"/>
                  </a:lnTo>
                  <a:lnTo>
                    <a:pt x="7185" y="4725"/>
                  </a:lnTo>
                  <a:lnTo>
                    <a:pt x="7404" y="4750"/>
                  </a:lnTo>
                  <a:lnTo>
                    <a:pt x="7624" y="4798"/>
                  </a:lnTo>
                  <a:lnTo>
                    <a:pt x="7818" y="4871"/>
                  </a:lnTo>
                  <a:lnTo>
                    <a:pt x="8038" y="4969"/>
                  </a:lnTo>
                  <a:lnTo>
                    <a:pt x="8232" y="5091"/>
                  </a:lnTo>
                  <a:lnTo>
                    <a:pt x="8403" y="5212"/>
                  </a:lnTo>
                  <a:lnTo>
                    <a:pt x="8573" y="5383"/>
                  </a:lnTo>
                  <a:lnTo>
                    <a:pt x="8573" y="5383"/>
                  </a:lnTo>
                  <a:lnTo>
                    <a:pt x="8744" y="5553"/>
                  </a:lnTo>
                  <a:lnTo>
                    <a:pt x="8866" y="5724"/>
                  </a:lnTo>
                  <a:lnTo>
                    <a:pt x="8987" y="5919"/>
                  </a:lnTo>
                  <a:lnTo>
                    <a:pt x="9085" y="6138"/>
                  </a:lnTo>
                  <a:lnTo>
                    <a:pt x="9158" y="6333"/>
                  </a:lnTo>
                  <a:lnTo>
                    <a:pt x="9207" y="6552"/>
                  </a:lnTo>
                  <a:lnTo>
                    <a:pt x="9231" y="6771"/>
                  </a:lnTo>
                  <a:lnTo>
                    <a:pt x="9231" y="6990"/>
                  </a:lnTo>
                  <a:lnTo>
                    <a:pt x="9231" y="7209"/>
                  </a:lnTo>
                  <a:lnTo>
                    <a:pt x="9207" y="7404"/>
                  </a:lnTo>
                  <a:lnTo>
                    <a:pt x="9158" y="7623"/>
                  </a:lnTo>
                  <a:lnTo>
                    <a:pt x="9085" y="7843"/>
                  </a:lnTo>
                  <a:lnTo>
                    <a:pt x="8987" y="8037"/>
                  </a:lnTo>
                  <a:lnTo>
                    <a:pt x="8866" y="8232"/>
                  </a:lnTo>
                  <a:lnTo>
                    <a:pt x="8744" y="8427"/>
                  </a:lnTo>
                  <a:lnTo>
                    <a:pt x="8573" y="8598"/>
                  </a:lnTo>
                  <a:lnTo>
                    <a:pt x="8573" y="8598"/>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SzPts val="1400"/>
              </a:pPr>
              <a:endParaRPr sz="1400" kern="0" dirty="0">
                <a:solidFill>
                  <a:srgbClr val="000000"/>
                </a:solidFill>
                <a:latin typeface="Arial"/>
                <a:ea typeface="Arial"/>
                <a:cs typeface="Arial"/>
                <a:sym typeface="Arial"/>
              </a:endParaRPr>
            </a:p>
          </p:txBody>
        </p:sp>
        <p:sp>
          <p:nvSpPr>
            <p:cNvPr id="209" name="Google Shape;209;p12"/>
            <p:cNvSpPr/>
            <p:nvPr/>
          </p:nvSpPr>
          <p:spPr>
            <a:xfrm>
              <a:off x="5566575" y="3193575"/>
              <a:ext cx="198525" cy="198525"/>
            </a:xfrm>
            <a:custGeom>
              <a:avLst/>
              <a:gdLst/>
              <a:ahLst/>
              <a:cxnLst/>
              <a:rect l="l" t="t" r="r" b="b"/>
              <a:pathLst>
                <a:path w="7941" h="7941" fill="none" extrusionOk="0">
                  <a:moveTo>
                    <a:pt x="7258" y="2144"/>
                  </a:moveTo>
                  <a:lnTo>
                    <a:pt x="6138" y="2388"/>
                  </a:lnTo>
                  <a:lnTo>
                    <a:pt x="6138" y="2388"/>
                  </a:lnTo>
                  <a:lnTo>
                    <a:pt x="6016" y="2217"/>
                  </a:lnTo>
                  <a:lnTo>
                    <a:pt x="5870" y="2071"/>
                  </a:lnTo>
                  <a:lnTo>
                    <a:pt x="6260" y="975"/>
                  </a:lnTo>
                  <a:lnTo>
                    <a:pt x="6260" y="975"/>
                  </a:lnTo>
                  <a:lnTo>
                    <a:pt x="6284" y="902"/>
                  </a:lnTo>
                  <a:lnTo>
                    <a:pt x="6284" y="829"/>
                  </a:lnTo>
                  <a:lnTo>
                    <a:pt x="6260" y="683"/>
                  </a:lnTo>
                  <a:lnTo>
                    <a:pt x="6162" y="561"/>
                  </a:lnTo>
                  <a:lnTo>
                    <a:pt x="6114" y="488"/>
                  </a:lnTo>
                  <a:lnTo>
                    <a:pt x="6065" y="464"/>
                  </a:lnTo>
                  <a:lnTo>
                    <a:pt x="5553" y="196"/>
                  </a:lnTo>
                  <a:lnTo>
                    <a:pt x="5553" y="196"/>
                  </a:lnTo>
                  <a:lnTo>
                    <a:pt x="5480" y="171"/>
                  </a:lnTo>
                  <a:lnTo>
                    <a:pt x="5407" y="171"/>
                  </a:lnTo>
                  <a:lnTo>
                    <a:pt x="5261" y="171"/>
                  </a:lnTo>
                  <a:lnTo>
                    <a:pt x="5115" y="244"/>
                  </a:lnTo>
                  <a:lnTo>
                    <a:pt x="5066" y="293"/>
                  </a:lnTo>
                  <a:lnTo>
                    <a:pt x="5018" y="342"/>
                  </a:lnTo>
                  <a:lnTo>
                    <a:pt x="4384" y="1316"/>
                  </a:lnTo>
                  <a:lnTo>
                    <a:pt x="4384" y="1316"/>
                  </a:lnTo>
                  <a:lnTo>
                    <a:pt x="4165" y="1292"/>
                  </a:lnTo>
                  <a:lnTo>
                    <a:pt x="3970" y="1292"/>
                  </a:lnTo>
                  <a:lnTo>
                    <a:pt x="3483" y="244"/>
                  </a:lnTo>
                  <a:lnTo>
                    <a:pt x="3483" y="244"/>
                  </a:lnTo>
                  <a:lnTo>
                    <a:pt x="3435" y="171"/>
                  </a:lnTo>
                  <a:lnTo>
                    <a:pt x="3386" y="123"/>
                  </a:lnTo>
                  <a:lnTo>
                    <a:pt x="3264" y="50"/>
                  </a:lnTo>
                  <a:lnTo>
                    <a:pt x="3118" y="1"/>
                  </a:lnTo>
                  <a:lnTo>
                    <a:pt x="3045" y="1"/>
                  </a:lnTo>
                  <a:lnTo>
                    <a:pt x="2972" y="25"/>
                  </a:lnTo>
                  <a:lnTo>
                    <a:pt x="2436" y="196"/>
                  </a:lnTo>
                  <a:lnTo>
                    <a:pt x="2436" y="196"/>
                  </a:lnTo>
                  <a:lnTo>
                    <a:pt x="2363" y="220"/>
                  </a:lnTo>
                  <a:lnTo>
                    <a:pt x="2290" y="269"/>
                  </a:lnTo>
                  <a:lnTo>
                    <a:pt x="2192" y="391"/>
                  </a:lnTo>
                  <a:lnTo>
                    <a:pt x="2144" y="537"/>
                  </a:lnTo>
                  <a:lnTo>
                    <a:pt x="2144" y="610"/>
                  </a:lnTo>
                  <a:lnTo>
                    <a:pt x="2144" y="683"/>
                  </a:lnTo>
                  <a:lnTo>
                    <a:pt x="2387" y="1828"/>
                  </a:lnTo>
                  <a:lnTo>
                    <a:pt x="2387" y="1828"/>
                  </a:lnTo>
                  <a:lnTo>
                    <a:pt x="2217" y="1949"/>
                  </a:lnTo>
                  <a:lnTo>
                    <a:pt x="2071" y="2095"/>
                  </a:lnTo>
                  <a:lnTo>
                    <a:pt x="999" y="1681"/>
                  </a:lnTo>
                  <a:lnTo>
                    <a:pt x="999" y="1681"/>
                  </a:lnTo>
                  <a:lnTo>
                    <a:pt x="926" y="1681"/>
                  </a:lnTo>
                  <a:lnTo>
                    <a:pt x="829" y="1657"/>
                  </a:lnTo>
                  <a:lnTo>
                    <a:pt x="682" y="1706"/>
                  </a:lnTo>
                  <a:lnTo>
                    <a:pt x="561" y="1779"/>
                  </a:lnTo>
                  <a:lnTo>
                    <a:pt x="512" y="1828"/>
                  </a:lnTo>
                  <a:lnTo>
                    <a:pt x="463" y="1901"/>
                  </a:lnTo>
                  <a:lnTo>
                    <a:pt x="220" y="2388"/>
                  </a:lnTo>
                  <a:lnTo>
                    <a:pt x="220" y="2388"/>
                  </a:lnTo>
                  <a:lnTo>
                    <a:pt x="195" y="2461"/>
                  </a:lnTo>
                  <a:lnTo>
                    <a:pt x="171" y="2534"/>
                  </a:lnTo>
                  <a:lnTo>
                    <a:pt x="195" y="2704"/>
                  </a:lnTo>
                  <a:lnTo>
                    <a:pt x="244" y="2826"/>
                  </a:lnTo>
                  <a:lnTo>
                    <a:pt x="293" y="2899"/>
                  </a:lnTo>
                  <a:lnTo>
                    <a:pt x="366" y="2948"/>
                  </a:lnTo>
                  <a:lnTo>
                    <a:pt x="1340" y="3581"/>
                  </a:lnTo>
                  <a:lnTo>
                    <a:pt x="1340" y="3581"/>
                  </a:lnTo>
                  <a:lnTo>
                    <a:pt x="1316" y="3776"/>
                  </a:lnTo>
                  <a:lnTo>
                    <a:pt x="1291" y="3995"/>
                  </a:lnTo>
                  <a:lnTo>
                    <a:pt x="244" y="4482"/>
                  </a:lnTo>
                  <a:lnTo>
                    <a:pt x="244" y="4482"/>
                  </a:lnTo>
                  <a:lnTo>
                    <a:pt x="195" y="4507"/>
                  </a:lnTo>
                  <a:lnTo>
                    <a:pt x="122" y="4555"/>
                  </a:lnTo>
                  <a:lnTo>
                    <a:pt x="49" y="4701"/>
                  </a:lnTo>
                  <a:lnTo>
                    <a:pt x="0" y="4848"/>
                  </a:lnTo>
                  <a:lnTo>
                    <a:pt x="25" y="4921"/>
                  </a:lnTo>
                  <a:lnTo>
                    <a:pt x="25" y="4994"/>
                  </a:lnTo>
                  <a:lnTo>
                    <a:pt x="220" y="5530"/>
                  </a:lnTo>
                  <a:lnTo>
                    <a:pt x="220" y="5530"/>
                  </a:lnTo>
                  <a:lnTo>
                    <a:pt x="244" y="5578"/>
                  </a:lnTo>
                  <a:lnTo>
                    <a:pt x="293" y="5651"/>
                  </a:lnTo>
                  <a:lnTo>
                    <a:pt x="390" y="5749"/>
                  </a:lnTo>
                  <a:lnTo>
                    <a:pt x="536" y="5797"/>
                  </a:lnTo>
                  <a:lnTo>
                    <a:pt x="609" y="5797"/>
                  </a:lnTo>
                  <a:lnTo>
                    <a:pt x="682" y="5797"/>
                  </a:lnTo>
                  <a:lnTo>
                    <a:pt x="1827" y="5554"/>
                  </a:lnTo>
                  <a:lnTo>
                    <a:pt x="1827" y="5554"/>
                  </a:lnTo>
                  <a:lnTo>
                    <a:pt x="1949" y="5724"/>
                  </a:lnTo>
                  <a:lnTo>
                    <a:pt x="2095" y="5870"/>
                  </a:lnTo>
                  <a:lnTo>
                    <a:pt x="1705" y="6966"/>
                  </a:lnTo>
                  <a:lnTo>
                    <a:pt x="1705" y="6966"/>
                  </a:lnTo>
                  <a:lnTo>
                    <a:pt x="1681" y="7040"/>
                  </a:lnTo>
                  <a:lnTo>
                    <a:pt x="1681" y="7113"/>
                  </a:lnTo>
                  <a:lnTo>
                    <a:pt x="1705" y="7259"/>
                  </a:lnTo>
                  <a:lnTo>
                    <a:pt x="1778" y="7380"/>
                  </a:lnTo>
                  <a:lnTo>
                    <a:pt x="1851" y="7429"/>
                  </a:lnTo>
                  <a:lnTo>
                    <a:pt x="1900" y="7478"/>
                  </a:lnTo>
                  <a:lnTo>
                    <a:pt x="2412" y="7721"/>
                  </a:lnTo>
                  <a:lnTo>
                    <a:pt x="2412" y="7721"/>
                  </a:lnTo>
                  <a:lnTo>
                    <a:pt x="2485" y="7770"/>
                  </a:lnTo>
                  <a:lnTo>
                    <a:pt x="2558" y="7770"/>
                  </a:lnTo>
                  <a:lnTo>
                    <a:pt x="2704" y="7770"/>
                  </a:lnTo>
                  <a:lnTo>
                    <a:pt x="2850" y="7697"/>
                  </a:lnTo>
                  <a:lnTo>
                    <a:pt x="2899" y="7648"/>
                  </a:lnTo>
                  <a:lnTo>
                    <a:pt x="2947" y="7600"/>
                  </a:lnTo>
                  <a:lnTo>
                    <a:pt x="3581" y="6625"/>
                  </a:lnTo>
                  <a:lnTo>
                    <a:pt x="3581" y="6625"/>
                  </a:lnTo>
                  <a:lnTo>
                    <a:pt x="3800" y="6650"/>
                  </a:lnTo>
                  <a:lnTo>
                    <a:pt x="3995" y="6650"/>
                  </a:lnTo>
                  <a:lnTo>
                    <a:pt x="4482" y="7697"/>
                  </a:lnTo>
                  <a:lnTo>
                    <a:pt x="4482" y="7697"/>
                  </a:lnTo>
                  <a:lnTo>
                    <a:pt x="4531" y="7770"/>
                  </a:lnTo>
                  <a:lnTo>
                    <a:pt x="4579" y="7819"/>
                  </a:lnTo>
                  <a:lnTo>
                    <a:pt x="4701" y="7892"/>
                  </a:lnTo>
                  <a:lnTo>
                    <a:pt x="4847" y="7941"/>
                  </a:lnTo>
                  <a:lnTo>
                    <a:pt x="4920" y="7941"/>
                  </a:lnTo>
                  <a:lnTo>
                    <a:pt x="4993" y="7916"/>
                  </a:lnTo>
                  <a:lnTo>
                    <a:pt x="5529" y="7746"/>
                  </a:lnTo>
                  <a:lnTo>
                    <a:pt x="5529" y="7746"/>
                  </a:lnTo>
                  <a:lnTo>
                    <a:pt x="5602" y="7721"/>
                  </a:lnTo>
                  <a:lnTo>
                    <a:pt x="5651" y="7673"/>
                  </a:lnTo>
                  <a:lnTo>
                    <a:pt x="5748" y="7551"/>
                  </a:lnTo>
                  <a:lnTo>
                    <a:pt x="5821" y="7405"/>
                  </a:lnTo>
                  <a:lnTo>
                    <a:pt x="5821" y="7332"/>
                  </a:lnTo>
                  <a:lnTo>
                    <a:pt x="5821" y="7259"/>
                  </a:lnTo>
                  <a:lnTo>
                    <a:pt x="5578" y="6114"/>
                  </a:lnTo>
                  <a:lnTo>
                    <a:pt x="5578" y="6114"/>
                  </a:lnTo>
                  <a:lnTo>
                    <a:pt x="5724" y="5992"/>
                  </a:lnTo>
                  <a:lnTo>
                    <a:pt x="5894" y="5846"/>
                  </a:lnTo>
                  <a:lnTo>
                    <a:pt x="6966" y="6260"/>
                  </a:lnTo>
                  <a:lnTo>
                    <a:pt x="6966" y="6260"/>
                  </a:lnTo>
                  <a:lnTo>
                    <a:pt x="7039" y="6260"/>
                  </a:lnTo>
                  <a:lnTo>
                    <a:pt x="7112" y="6285"/>
                  </a:lnTo>
                  <a:lnTo>
                    <a:pt x="7258" y="6236"/>
                  </a:lnTo>
                  <a:lnTo>
                    <a:pt x="7404" y="6163"/>
                  </a:lnTo>
                  <a:lnTo>
                    <a:pt x="7453" y="6114"/>
                  </a:lnTo>
                  <a:lnTo>
                    <a:pt x="7502" y="6041"/>
                  </a:lnTo>
                  <a:lnTo>
                    <a:pt x="7745" y="5530"/>
                  </a:lnTo>
                  <a:lnTo>
                    <a:pt x="7745" y="5530"/>
                  </a:lnTo>
                  <a:lnTo>
                    <a:pt x="7770" y="5481"/>
                  </a:lnTo>
                  <a:lnTo>
                    <a:pt x="7794" y="5383"/>
                  </a:lnTo>
                  <a:lnTo>
                    <a:pt x="7770" y="5237"/>
                  </a:lnTo>
                  <a:lnTo>
                    <a:pt x="7697" y="5115"/>
                  </a:lnTo>
                  <a:lnTo>
                    <a:pt x="7648" y="5042"/>
                  </a:lnTo>
                  <a:lnTo>
                    <a:pt x="7599" y="4994"/>
                  </a:lnTo>
                  <a:lnTo>
                    <a:pt x="6625" y="4360"/>
                  </a:lnTo>
                  <a:lnTo>
                    <a:pt x="6625" y="4360"/>
                  </a:lnTo>
                  <a:lnTo>
                    <a:pt x="6649" y="4166"/>
                  </a:lnTo>
                  <a:lnTo>
                    <a:pt x="6649" y="3946"/>
                  </a:lnTo>
                  <a:lnTo>
                    <a:pt x="7697" y="3459"/>
                  </a:lnTo>
                  <a:lnTo>
                    <a:pt x="7697" y="3459"/>
                  </a:lnTo>
                  <a:lnTo>
                    <a:pt x="7770" y="3435"/>
                  </a:lnTo>
                  <a:lnTo>
                    <a:pt x="7843" y="3386"/>
                  </a:lnTo>
                  <a:lnTo>
                    <a:pt x="7916" y="3240"/>
                  </a:lnTo>
                  <a:lnTo>
                    <a:pt x="7940" y="3094"/>
                  </a:lnTo>
                  <a:lnTo>
                    <a:pt x="7940" y="3021"/>
                  </a:lnTo>
                  <a:lnTo>
                    <a:pt x="7940" y="2948"/>
                  </a:lnTo>
                  <a:lnTo>
                    <a:pt x="7745" y="2412"/>
                  </a:lnTo>
                  <a:lnTo>
                    <a:pt x="7745" y="2412"/>
                  </a:lnTo>
                  <a:lnTo>
                    <a:pt x="7721" y="2339"/>
                  </a:lnTo>
                  <a:lnTo>
                    <a:pt x="7672" y="2290"/>
                  </a:lnTo>
                  <a:lnTo>
                    <a:pt x="7551" y="2193"/>
                  </a:lnTo>
                  <a:lnTo>
                    <a:pt x="7429" y="2144"/>
                  </a:lnTo>
                  <a:lnTo>
                    <a:pt x="7356" y="2144"/>
                  </a:lnTo>
                  <a:lnTo>
                    <a:pt x="7258" y="2144"/>
                  </a:lnTo>
                  <a:lnTo>
                    <a:pt x="7258" y="2144"/>
                  </a:lnTo>
                  <a:close/>
                  <a:moveTo>
                    <a:pt x="5480" y="4726"/>
                  </a:moveTo>
                  <a:lnTo>
                    <a:pt x="5480" y="4726"/>
                  </a:lnTo>
                  <a:lnTo>
                    <a:pt x="5383" y="4872"/>
                  </a:lnTo>
                  <a:lnTo>
                    <a:pt x="5286" y="4994"/>
                  </a:lnTo>
                  <a:lnTo>
                    <a:pt x="5188" y="5140"/>
                  </a:lnTo>
                  <a:lnTo>
                    <a:pt x="5066" y="5237"/>
                  </a:lnTo>
                  <a:lnTo>
                    <a:pt x="4945" y="5335"/>
                  </a:lnTo>
                  <a:lnTo>
                    <a:pt x="4798" y="5432"/>
                  </a:lnTo>
                  <a:lnTo>
                    <a:pt x="4652" y="5505"/>
                  </a:lnTo>
                  <a:lnTo>
                    <a:pt x="4506" y="5554"/>
                  </a:lnTo>
                  <a:lnTo>
                    <a:pt x="4360" y="5603"/>
                  </a:lnTo>
                  <a:lnTo>
                    <a:pt x="4190" y="5627"/>
                  </a:lnTo>
                  <a:lnTo>
                    <a:pt x="4043" y="5651"/>
                  </a:lnTo>
                  <a:lnTo>
                    <a:pt x="3873" y="5627"/>
                  </a:lnTo>
                  <a:lnTo>
                    <a:pt x="3702" y="5627"/>
                  </a:lnTo>
                  <a:lnTo>
                    <a:pt x="3556" y="5578"/>
                  </a:lnTo>
                  <a:lnTo>
                    <a:pt x="3386" y="5530"/>
                  </a:lnTo>
                  <a:lnTo>
                    <a:pt x="3240" y="5456"/>
                  </a:lnTo>
                  <a:lnTo>
                    <a:pt x="3240" y="5456"/>
                  </a:lnTo>
                  <a:lnTo>
                    <a:pt x="3094" y="5383"/>
                  </a:lnTo>
                  <a:lnTo>
                    <a:pt x="2947" y="5286"/>
                  </a:lnTo>
                  <a:lnTo>
                    <a:pt x="2826" y="5164"/>
                  </a:lnTo>
                  <a:lnTo>
                    <a:pt x="2704" y="5067"/>
                  </a:lnTo>
                  <a:lnTo>
                    <a:pt x="2606" y="4921"/>
                  </a:lnTo>
                  <a:lnTo>
                    <a:pt x="2533" y="4799"/>
                  </a:lnTo>
                  <a:lnTo>
                    <a:pt x="2460" y="4653"/>
                  </a:lnTo>
                  <a:lnTo>
                    <a:pt x="2387" y="4507"/>
                  </a:lnTo>
                  <a:lnTo>
                    <a:pt x="2363" y="4336"/>
                  </a:lnTo>
                  <a:lnTo>
                    <a:pt x="2314" y="4190"/>
                  </a:lnTo>
                  <a:lnTo>
                    <a:pt x="2314" y="4020"/>
                  </a:lnTo>
                  <a:lnTo>
                    <a:pt x="2314" y="3873"/>
                  </a:lnTo>
                  <a:lnTo>
                    <a:pt x="2339" y="3703"/>
                  </a:lnTo>
                  <a:lnTo>
                    <a:pt x="2363" y="3532"/>
                  </a:lnTo>
                  <a:lnTo>
                    <a:pt x="2412" y="3386"/>
                  </a:lnTo>
                  <a:lnTo>
                    <a:pt x="2485" y="3216"/>
                  </a:lnTo>
                  <a:lnTo>
                    <a:pt x="2485" y="3216"/>
                  </a:lnTo>
                  <a:lnTo>
                    <a:pt x="2582" y="3070"/>
                  </a:lnTo>
                  <a:lnTo>
                    <a:pt x="2680" y="2948"/>
                  </a:lnTo>
                  <a:lnTo>
                    <a:pt x="2777" y="2802"/>
                  </a:lnTo>
                  <a:lnTo>
                    <a:pt x="2899" y="2704"/>
                  </a:lnTo>
                  <a:lnTo>
                    <a:pt x="3020" y="2607"/>
                  </a:lnTo>
                  <a:lnTo>
                    <a:pt x="3167" y="2509"/>
                  </a:lnTo>
                  <a:lnTo>
                    <a:pt x="3313" y="2436"/>
                  </a:lnTo>
                  <a:lnTo>
                    <a:pt x="3459" y="2388"/>
                  </a:lnTo>
                  <a:lnTo>
                    <a:pt x="3605" y="2339"/>
                  </a:lnTo>
                  <a:lnTo>
                    <a:pt x="3775" y="2315"/>
                  </a:lnTo>
                  <a:lnTo>
                    <a:pt x="3922" y="2290"/>
                  </a:lnTo>
                  <a:lnTo>
                    <a:pt x="4092" y="2315"/>
                  </a:lnTo>
                  <a:lnTo>
                    <a:pt x="4263" y="2315"/>
                  </a:lnTo>
                  <a:lnTo>
                    <a:pt x="4409" y="2363"/>
                  </a:lnTo>
                  <a:lnTo>
                    <a:pt x="4579" y="2412"/>
                  </a:lnTo>
                  <a:lnTo>
                    <a:pt x="4725" y="2485"/>
                  </a:lnTo>
                  <a:lnTo>
                    <a:pt x="4725" y="2485"/>
                  </a:lnTo>
                  <a:lnTo>
                    <a:pt x="4871" y="2558"/>
                  </a:lnTo>
                  <a:lnTo>
                    <a:pt x="5018" y="2656"/>
                  </a:lnTo>
                  <a:lnTo>
                    <a:pt x="5139" y="2777"/>
                  </a:lnTo>
                  <a:lnTo>
                    <a:pt x="5261" y="2875"/>
                  </a:lnTo>
                  <a:lnTo>
                    <a:pt x="5359" y="3021"/>
                  </a:lnTo>
                  <a:lnTo>
                    <a:pt x="5432" y="3143"/>
                  </a:lnTo>
                  <a:lnTo>
                    <a:pt x="5505" y="3289"/>
                  </a:lnTo>
                  <a:lnTo>
                    <a:pt x="5578" y="3435"/>
                  </a:lnTo>
                  <a:lnTo>
                    <a:pt x="5602" y="3605"/>
                  </a:lnTo>
                  <a:lnTo>
                    <a:pt x="5626" y="3752"/>
                  </a:lnTo>
                  <a:lnTo>
                    <a:pt x="5651" y="3922"/>
                  </a:lnTo>
                  <a:lnTo>
                    <a:pt x="5651" y="4068"/>
                  </a:lnTo>
                  <a:lnTo>
                    <a:pt x="5626" y="4239"/>
                  </a:lnTo>
                  <a:lnTo>
                    <a:pt x="5602" y="4409"/>
                  </a:lnTo>
                  <a:lnTo>
                    <a:pt x="5553" y="4555"/>
                  </a:lnTo>
                  <a:lnTo>
                    <a:pt x="5480" y="4726"/>
                  </a:lnTo>
                  <a:lnTo>
                    <a:pt x="5480" y="4726"/>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SzPts val="1400"/>
              </a:pPr>
              <a:endParaRPr sz="1400" kern="0" dirty="0">
                <a:solidFill>
                  <a:srgbClr val="000000"/>
                </a:solidFill>
                <a:latin typeface="Arial"/>
                <a:ea typeface="Arial"/>
                <a:cs typeface="Arial"/>
                <a:sym typeface="Arial"/>
              </a:endParaRPr>
            </a:p>
          </p:txBody>
        </p:sp>
      </p:grpSp>
      <p:pic>
        <p:nvPicPr>
          <p:cNvPr id="210" name="Google Shape;210;p12"/>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4834126" y="989751"/>
            <a:ext cx="3917425" cy="2187725"/>
          </a:xfrm>
          <a:prstGeom prst="rect">
            <a:avLst/>
          </a:prstGeom>
          <a:noFill/>
          <a:ln>
            <a:noFill/>
          </a:ln>
        </p:spPr>
      </p:pic>
      <p:sp>
        <p:nvSpPr>
          <p:cNvPr id="211" name="Google Shape;211;p12"/>
          <p:cNvSpPr txBox="1">
            <a:spLocks noGrp="1"/>
          </p:cNvSpPr>
          <p:nvPr>
            <p:ph type="body" idx="1"/>
          </p:nvPr>
        </p:nvSpPr>
        <p:spPr>
          <a:xfrm>
            <a:off x="369725" y="2948875"/>
            <a:ext cx="8517100" cy="2930431"/>
          </a:xfrm>
          <a:prstGeom prst="rect">
            <a:avLst/>
          </a:prstGeom>
          <a:noFill/>
          <a:ln>
            <a:noFill/>
          </a:ln>
        </p:spPr>
        <p:txBody>
          <a:bodyPr spcFirstLastPara="1" wrap="square" lIns="91425" tIns="91425" rIns="91425" bIns="91425" anchor="t" anchorCtr="0">
            <a:noAutofit/>
          </a:bodyPr>
          <a:lstStyle/>
          <a:p>
            <a:pPr>
              <a:spcBef>
                <a:spcPts val="1800"/>
              </a:spcBef>
              <a:buSzPts val="2000"/>
              <a:buFont typeface="Georgia"/>
              <a:buChar char="▪"/>
            </a:pPr>
            <a:r>
              <a:rPr lang="en-US" sz="2000" dirty="0">
                <a:latin typeface="Georgia"/>
                <a:ea typeface="Georgia"/>
                <a:cs typeface="Georgia"/>
                <a:sym typeface="Georgia"/>
              </a:rPr>
              <a:t>FY19 GIT-funded project, “Bay-Wide Climate Resilience Scorecard for Watershed Communities” (Lead: CRWG; May 2020 – Nov 2021)</a:t>
            </a:r>
          </a:p>
          <a:p>
            <a:pPr lvl="1">
              <a:spcBef>
                <a:spcPts val="1800"/>
              </a:spcBef>
              <a:buSzPts val="2000"/>
              <a:buFont typeface="Georgia"/>
              <a:buChar char="▪"/>
            </a:pPr>
            <a:r>
              <a:rPr lang="en-US" sz="2000" b="1" dirty="0">
                <a:solidFill>
                  <a:srgbClr val="6AA84F"/>
                </a:solidFill>
                <a:latin typeface="Georgia"/>
                <a:ea typeface="Georgia"/>
                <a:cs typeface="Georgia"/>
                <a:sym typeface="Georgia"/>
              </a:rPr>
              <a:t>Conversation starter</a:t>
            </a:r>
            <a:r>
              <a:rPr lang="en-US" sz="2000" dirty="0">
                <a:latin typeface="Georgia"/>
                <a:ea typeface="Georgia"/>
                <a:cs typeface="Georgia"/>
                <a:sym typeface="Georgia"/>
              </a:rPr>
              <a:t> with localities to identify climate resilience actions that can be taken </a:t>
            </a:r>
          </a:p>
          <a:p>
            <a:pPr lvl="1">
              <a:spcBef>
                <a:spcPts val="1800"/>
              </a:spcBef>
              <a:buSzPts val="2000"/>
              <a:buFont typeface="Georgia"/>
              <a:buChar char="▪"/>
            </a:pPr>
            <a:r>
              <a:rPr lang="en-US" sz="2000" dirty="0">
                <a:latin typeface="Georgia"/>
                <a:ea typeface="Georgia"/>
                <a:cs typeface="Georgia"/>
                <a:sym typeface="Georgia"/>
              </a:rPr>
              <a:t>Connect </a:t>
            </a:r>
            <a:r>
              <a:rPr lang="en-US" sz="2000" b="1" dirty="0">
                <a:solidFill>
                  <a:srgbClr val="6AA84F"/>
                </a:solidFill>
                <a:latin typeface="Georgia"/>
                <a:ea typeface="Georgia"/>
                <a:cs typeface="Georgia"/>
                <a:sym typeface="Georgia"/>
              </a:rPr>
              <a:t>local priorities with program needs</a:t>
            </a:r>
            <a:endParaRPr lang="en-US" sz="2000" dirty="0">
              <a:latin typeface="Georgia"/>
              <a:ea typeface="Georgia"/>
              <a:cs typeface="Georgia"/>
              <a:sym typeface="Georgia"/>
            </a:endParaRPr>
          </a:p>
          <a:p>
            <a:pPr lvl="1">
              <a:spcBef>
                <a:spcPts val="1800"/>
              </a:spcBef>
              <a:buSzPts val="2000"/>
              <a:buFont typeface="Georgia"/>
              <a:buChar char="▪"/>
            </a:pPr>
            <a:r>
              <a:rPr lang="en-US" sz="2000" dirty="0">
                <a:latin typeface="Georgia"/>
                <a:ea typeface="Georgia"/>
                <a:cs typeface="Georgia"/>
                <a:sym typeface="Georgia"/>
              </a:rPr>
              <a:t>Track </a:t>
            </a:r>
            <a:r>
              <a:rPr lang="en-US" sz="2000" b="1" dirty="0">
                <a:solidFill>
                  <a:srgbClr val="6AA84F"/>
                </a:solidFill>
                <a:latin typeface="Georgia"/>
                <a:ea typeface="Georgia"/>
                <a:cs typeface="Georgia"/>
                <a:sym typeface="Georgia"/>
              </a:rPr>
              <a:t>progress</a:t>
            </a:r>
            <a:r>
              <a:rPr lang="en-US" sz="2000" dirty="0">
                <a:latin typeface="Georgia"/>
                <a:ea typeface="Georgia"/>
                <a:cs typeface="Georgia"/>
                <a:sym typeface="Georgia"/>
              </a:rPr>
              <a:t> in climate resilience efforts </a:t>
            </a:r>
          </a:p>
          <a:p>
            <a:pPr lvl="1">
              <a:spcBef>
                <a:spcPts val="1800"/>
              </a:spcBef>
              <a:buSzPts val="2000"/>
            </a:pPr>
            <a:endParaRPr sz="2000" dirty="0">
              <a:latin typeface="Georgia"/>
              <a:ea typeface="Georgia"/>
              <a:cs typeface="Georgia"/>
              <a:sym typeface="Georgia"/>
            </a:endParaRPr>
          </a:p>
        </p:txBody>
      </p:sp>
    </p:spTree>
    <p:extLst>
      <p:ext uri="{BB962C8B-B14F-4D97-AF65-F5344CB8AC3E}">
        <p14:creationId xmlns:p14="http://schemas.microsoft.com/office/powerpoint/2010/main" val="15741193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300" b="1" dirty="0"/>
              <a:t>PSC Charge to the Climate Change Action Team</a:t>
            </a:r>
          </a:p>
        </p:txBody>
      </p:sp>
      <p:sp>
        <p:nvSpPr>
          <p:cNvPr id="3" name="Content Placeholder 2"/>
          <p:cNvSpPr>
            <a:spLocks noGrp="1"/>
          </p:cNvSpPr>
          <p:nvPr>
            <p:ph idx="1"/>
          </p:nvPr>
        </p:nvSpPr>
        <p:spPr>
          <a:xfrm>
            <a:off x="508001" y="2477692"/>
            <a:ext cx="6945222" cy="3076641"/>
          </a:xfrm>
        </p:spPr>
        <p:txBody>
          <a:bodyPr>
            <a:normAutofit fontScale="92500" lnSpcReduction="10000"/>
          </a:bodyPr>
          <a:lstStyle/>
          <a:p>
            <a:r>
              <a:rPr lang="en-US" sz="2175" b="1" dirty="0"/>
              <a:t>Communicate an EC position that confirms and reinforces the current science-based understanding that climate change is causing severe detrimental impacts on the Chesapeake Bay and its watershed – communities and natural resources - and urgent attention is warranted.</a:t>
            </a:r>
          </a:p>
          <a:p>
            <a:r>
              <a:rPr lang="en-US" sz="2175" b="1" dirty="0"/>
              <a:t>Update the EC position on climate change by modifying the existing language of the 2014 Chesapeake Bay Watershed Agreement or preparing a new EC Directive.  </a:t>
            </a:r>
          </a:p>
          <a:p>
            <a:endParaRPr lang="en-US" dirty="0"/>
          </a:p>
        </p:txBody>
      </p:sp>
    </p:spTree>
    <p:extLst>
      <p:ext uri="{BB962C8B-B14F-4D97-AF65-F5344CB8AC3E}">
        <p14:creationId xmlns:p14="http://schemas.microsoft.com/office/powerpoint/2010/main" val="5336094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AB928-D476-42DD-866F-8988304A4CC8}"/>
              </a:ext>
            </a:extLst>
          </p:cNvPr>
          <p:cNvSpPr>
            <a:spLocks noGrp="1"/>
          </p:cNvSpPr>
          <p:nvPr>
            <p:ph type="title"/>
          </p:nvPr>
        </p:nvSpPr>
        <p:spPr>
          <a:xfrm>
            <a:off x="628650" y="365126"/>
            <a:ext cx="7659316" cy="1325563"/>
          </a:xfrm>
        </p:spPr>
        <p:txBody>
          <a:bodyPr/>
          <a:lstStyle/>
          <a:p>
            <a:r>
              <a:rPr lang="en-US" dirty="0"/>
              <a:t>Other Chesapeake Region Climate Impacts</a:t>
            </a:r>
          </a:p>
        </p:txBody>
      </p:sp>
      <p:sp>
        <p:nvSpPr>
          <p:cNvPr id="4" name="Content Placeholder 3">
            <a:extLst>
              <a:ext uri="{FF2B5EF4-FFF2-40B4-BE49-F238E27FC236}">
                <a16:creationId xmlns:a16="http://schemas.microsoft.com/office/drawing/2014/main" id="{7A9730B1-E5DE-4C05-9E7B-A5AFE0CAEF8B}"/>
              </a:ext>
            </a:extLst>
          </p:cNvPr>
          <p:cNvSpPr>
            <a:spLocks noGrp="1"/>
          </p:cNvSpPr>
          <p:nvPr>
            <p:ph idx="1"/>
          </p:nvPr>
        </p:nvSpPr>
        <p:spPr/>
        <p:txBody>
          <a:bodyPr/>
          <a:lstStyle/>
          <a:p>
            <a:r>
              <a:rPr lang="en-US" dirty="0"/>
              <a:t>Flooding</a:t>
            </a:r>
          </a:p>
          <a:p>
            <a:r>
              <a:rPr lang="en-US" dirty="0"/>
              <a:t>Shoreline erosion</a:t>
            </a:r>
          </a:p>
          <a:p>
            <a:r>
              <a:rPr lang="en-US" dirty="0"/>
              <a:t>Wetland loss</a:t>
            </a:r>
          </a:p>
          <a:p>
            <a:r>
              <a:rPr lang="en-US" dirty="0"/>
              <a:t>Habitat changes</a:t>
            </a:r>
          </a:p>
          <a:p>
            <a:r>
              <a:rPr lang="en-US" dirty="0"/>
              <a:t>Increased stream temperatures</a:t>
            </a:r>
          </a:p>
          <a:p>
            <a:r>
              <a:rPr lang="en-US" dirty="0"/>
              <a:t>Species changes</a:t>
            </a:r>
          </a:p>
          <a:p>
            <a:r>
              <a:rPr lang="en-US" dirty="0"/>
              <a:t>Drought effects on water supply</a:t>
            </a:r>
          </a:p>
          <a:p>
            <a:r>
              <a:rPr lang="en-US" dirty="0"/>
              <a:t>…</a:t>
            </a:r>
          </a:p>
        </p:txBody>
      </p:sp>
      <p:sp>
        <p:nvSpPr>
          <p:cNvPr id="3" name="Slide Number Placeholder 2">
            <a:extLst>
              <a:ext uri="{FF2B5EF4-FFF2-40B4-BE49-F238E27FC236}">
                <a16:creationId xmlns:a16="http://schemas.microsoft.com/office/drawing/2014/main" id="{14D0C40F-9102-4B53-90CB-68183FEC5B3E}"/>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24CDC27-E500-40CC-9A92-C74DD8D06A9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39121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EB2E6-B8C0-4DA0-A744-351EE80AEA31}"/>
              </a:ext>
            </a:extLst>
          </p:cNvPr>
          <p:cNvSpPr>
            <a:spLocks noGrp="1"/>
          </p:cNvSpPr>
          <p:nvPr>
            <p:ph type="ctrTitle"/>
          </p:nvPr>
        </p:nvSpPr>
        <p:spPr>
          <a:xfrm>
            <a:off x="181669" y="805734"/>
            <a:ext cx="8598993" cy="2450228"/>
          </a:xfrm>
        </p:spPr>
        <p:txBody>
          <a:bodyPr>
            <a:normAutofit fontScale="90000"/>
          </a:bodyPr>
          <a:lstStyle/>
          <a:p>
            <a:pPr>
              <a:lnSpc>
                <a:spcPct val="100000"/>
              </a:lnSpc>
              <a:spcAft>
                <a:spcPts val="600"/>
              </a:spcAft>
            </a:pPr>
            <a:r>
              <a:rPr lang="en-US" dirty="0"/>
              <a:t>Climate Workgroup Actions </a:t>
            </a:r>
            <a:br>
              <a:rPr lang="en-US" dirty="0"/>
            </a:br>
            <a:r>
              <a:rPr lang="en-US" dirty="0"/>
              <a:t>&amp; </a:t>
            </a:r>
            <a:br>
              <a:rPr lang="en-US" dirty="0"/>
            </a:br>
            <a:r>
              <a:rPr lang="en-US" dirty="0">
                <a:highlight>
                  <a:srgbClr val="FFFF00"/>
                </a:highlight>
              </a:rPr>
              <a:t>Climate Change and the TMDL</a:t>
            </a:r>
          </a:p>
        </p:txBody>
      </p:sp>
      <p:sp>
        <p:nvSpPr>
          <p:cNvPr id="3" name="Subtitle 2">
            <a:extLst>
              <a:ext uri="{FF2B5EF4-FFF2-40B4-BE49-F238E27FC236}">
                <a16:creationId xmlns:a16="http://schemas.microsoft.com/office/drawing/2014/main" id="{55BD12CA-B3AB-497E-ACED-269117B864D2}"/>
              </a:ext>
            </a:extLst>
          </p:cNvPr>
          <p:cNvSpPr>
            <a:spLocks noGrp="1"/>
          </p:cNvSpPr>
          <p:nvPr>
            <p:ph type="subTitle" idx="1"/>
          </p:nvPr>
        </p:nvSpPr>
        <p:spPr/>
        <p:txBody>
          <a:bodyPr/>
          <a:lstStyle/>
          <a:p>
            <a:r>
              <a:rPr lang="en-US" dirty="0"/>
              <a:t>Mark Bennett</a:t>
            </a:r>
          </a:p>
          <a:p>
            <a:r>
              <a:rPr lang="en-US" dirty="0"/>
              <a:t>USGS / Climate Resiliency Workgroup</a:t>
            </a:r>
          </a:p>
          <a:p>
            <a:r>
              <a:rPr lang="en-US" dirty="0"/>
              <a:t>Citizens Advisory Committee – 02/26/21</a:t>
            </a:r>
          </a:p>
        </p:txBody>
      </p:sp>
      <p:sp>
        <p:nvSpPr>
          <p:cNvPr id="4" name="Slide Number Placeholder 3">
            <a:extLst>
              <a:ext uri="{FF2B5EF4-FFF2-40B4-BE49-F238E27FC236}">
                <a16:creationId xmlns:a16="http://schemas.microsoft.com/office/drawing/2014/main" id="{F19AB03D-84CB-4ABC-B8B2-88C160435A69}"/>
              </a:ext>
            </a:extLst>
          </p:cNvPr>
          <p:cNvSpPr>
            <a:spLocks noGrp="1"/>
          </p:cNvSpPr>
          <p:nvPr>
            <p:ph type="sldNum" sz="quarter" idx="12"/>
          </p:nvPr>
        </p:nvSpPr>
        <p:spPr/>
        <p:txBody>
          <a:bodyPr/>
          <a:lstStyle/>
          <a:p>
            <a:fld id="{124CDC27-E500-40CC-9A92-C74DD8D06A99}" type="slidenum">
              <a:rPr lang="en-US" smtClean="0"/>
              <a:t>14</a:t>
            </a:fld>
            <a:endParaRPr lang="en-US"/>
          </a:p>
        </p:txBody>
      </p:sp>
    </p:spTree>
    <p:extLst>
      <p:ext uri="{BB962C8B-B14F-4D97-AF65-F5344CB8AC3E}">
        <p14:creationId xmlns:p14="http://schemas.microsoft.com/office/powerpoint/2010/main" val="26552294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9980" y="163899"/>
            <a:ext cx="7375161" cy="850090"/>
          </a:xfrm>
          <a:prstGeom prst="rect">
            <a:avLst/>
          </a:prstGeom>
        </p:spPr>
        <p:txBody>
          <a:bodyPr vert="horz" lIns="0" tIns="9525" rIns="0" bIns="0" rtlCol="0">
            <a:normAutofit/>
          </a:bodyPr>
          <a:lstStyle/>
          <a:p>
            <a:pPr marL="9525" algn="ctr">
              <a:spcBef>
                <a:spcPts val="75"/>
              </a:spcBef>
            </a:pPr>
            <a:r>
              <a:rPr lang="en-US" sz="3000" b="1" dirty="0">
                <a:cs typeface="Calibri" panose="020F0502020204030204" pitchFamily="34" charset="0"/>
              </a:rPr>
              <a:t>CBP Climate Work Plan</a:t>
            </a:r>
            <a:endParaRPr lang="en-US" sz="3000" b="1" spc="-11" dirty="0">
              <a:cs typeface="Calibri" panose="020F0502020204030204" pitchFamily="34" charset="0"/>
            </a:endParaRPr>
          </a:p>
        </p:txBody>
      </p:sp>
      <p:sp>
        <p:nvSpPr>
          <p:cNvPr id="4" name="object 4"/>
          <p:cNvSpPr txBox="1">
            <a:spLocks noGrp="1"/>
          </p:cNvSpPr>
          <p:nvPr>
            <p:ph type="sldNum" sz="quarter" idx="4294967295"/>
          </p:nvPr>
        </p:nvSpPr>
        <p:spPr>
          <a:xfrm>
            <a:off x="8119447" y="6223702"/>
            <a:ext cx="428046" cy="314067"/>
          </a:xfrm>
          <a:prstGeom prst="rect">
            <a:avLst/>
          </a:prstGeom>
        </p:spPr>
        <p:txBody>
          <a:bodyPr vert="horz" lIns="0" tIns="0" rIns="0" bIns="0" rtlCol="0">
            <a:normAutofit/>
          </a:bodyPr>
          <a:lstStyle/>
          <a:p>
            <a:pPr marL="19050" defTabSz="685800">
              <a:spcAft>
                <a:spcPts val="600"/>
              </a:spcAft>
              <a:defRPr/>
            </a:pPr>
            <a:fld id="{81D60167-4931-47E6-BA6A-407CBD079E47}" type="slidenum">
              <a:rPr lang="en-US" sz="900">
                <a:solidFill>
                  <a:srgbClr val="898989"/>
                </a:solidFill>
                <a:latin typeface="Calibri"/>
              </a:rPr>
              <a:pPr marL="19050" defTabSz="685800">
                <a:spcAft>
                  <a:spcPts val="600"/>
                </a:spcAft>
                <a:defRPr/>
              </a:pPr>
              <a:t>15</a:t>
            </a:fld>
            <a:endParaRPr lang="en-US" sz="900">
              <a:solidFill>
                <a:srgbClr val="898989"/>
              </a:solidFill>
              <a:latin typeface="Calibri"/>
            </a:endParaRPr>
          </a:p>
        </p:txBody>
      </p:sp>
      <p:sp>
        <p:nvSpPr>
          <p:cNvPr id="5" name="Rectangle 4"/>
          <p:cNvSpPr/>
          <p:nvPr/>
        </p:nvSpPr>
        <p:spPr>
          <a:xfrm>
            <a:off x="342901" y="2266316"/>
            <a:ext cx="8529320" cy="410625"/>
          </a:xfrm>
          <a:prstGeom prst="rect">
            <a:avLst/>
          </a:prstGeom>
        </p:spPr>
        <p:txBody>
          <a:bodyPr wrap="square" lIns="68580" tIns="34290" rIns="68580" bIns="34290">
            <a:spAutoFit/>
          </a:bodyPr>
          <a:lstStyle/>
          <a:p>
            <a:pPr>
              <a:spcAft>
                <a:spcPts val="600"/>
              </a:spcAft>
              <a:tabLst>
                <a:tab pos="342900" algn="l"/>
              </a:tabLst>
            </a:pPr>
            <a:endParaRPr lang="en-US" sz="90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600"/>
              </a:spcAft>
            </a:pPr>
            <a:r>
              <a:rPr lang="en-US" sz="800">
                <a:latin typeface="Calibri" panose="020F0502020204030204" pitchFamily="34" charset="0"/>
                <a:ea typeface="Calibri" panose="020F0502020204030204" pitchFamily="34" charset="0"/>
                <a:cs typeface="Times New Roman" panose="02020603050405020304" pitchFamily="18" charset="0"/>
              </a:rPr>
              <a:t> </a:t>
            </a:r>
          </a:p>
        </p:txBody>
      </p:sp>
      <p:graphicFrame>
        <p:nvGraphicFramePr>
          <p:cNvPr id="7" name="Diagram 6"/>
          <p:cNvGraphicFramePr/>
          <p:nvPr>
            <p:extLst>
              <p:ext uri="{D42A27DB-BD31-4B8C-83A1-F6EECF244321}">
                <p14:modId xmlns:p14="http://schemas.microsoft.com/office/powerpoint/2010/main" val="2250778254"/>
              </p:ext>
            </p:extLst>
          </p:nvPr>
        </p:nvGraphicFramePr>
        <p:xfrm>
          <a:off x="777240" y="1161683"/>
          <a:ext cx="7589520" cy="56963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729844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4759" y="857250"/>
            <a:ext cx="9054482" cy="5143500"/>
          </a:xfrm>
          <a:prstGeom prst="rect">
            <a:avLst/>
          </a:prstGeom>
        </p:spPr>
      </p:pic>
      <p:sp>
        <p:nvSpPr>
          <p:cNvPr id="3" name="Rectangle 2"/>
          <p:cNvSpPr/>
          <p:nvPr/>
        </p:nvSpPr>
        <p:spPr>
          <a:xfrm>
            <a:off x="3288380" y="2539930"/>
            <a:ext cx="996351" cy="14880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900" dirty="0">
                <a:solidFill>
                  <a:srgbClr val="000000"/>
                </a:solidFill>
                <a:latin typeface="Arial"/>
              </a:rPr>
              <a:t>changes in CO</a:t>
            </a:r>
            <a:r>
              <a:rPr lang="en-US" sz="900" baseline="-25000" dirty="0">
                <a:solidFill>
                  <a:srgbClr val="000000"/>
                </a:solidFill>
                <a:latin typeface="Arial"/>
              </a:rPr>
              <a:t>2</a:t>
            </a:r>
          </a:p>
        </p:txBody>
      </p:sp>
    </p:spTree>
    <p:extLst>
      <p:ext uri="{BB962C8B-B14F-4D97-AF65-F5344CB8AC3E}">
        <p14:creationId xmlns:p14="http://schemas.microsoft.com/office/powerpoint/2010/main" val="16375837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513269" y="5708649"/>
            <a:ext cx="466725" cy="273844"/>
          </a:xfrm>
        </p:spPr>
        <p:txBody>
          <a:bodyPr/>
          <a:lstStyle/>
          <a:p>
            <a:pPr defTabSz="685800">
              <a:defRPr/>
            </a:pPr>
            <a:fld id="{705EA20C-EB36-D147-8309-5DDF707CE72D}" type="slidenum">
              <a:rPr lang="en-US" sz="1500" b="1">
                <a:solidFill>
                  <a:srgbClr val="000000"/>
                </a:solidFill>
                <a:latin typeface="Arial"/>
              </a:rPr>
              <a:pPr defTabSz="685800">
                <a:defRPr/>
              </a:pPr>
              <a:t>17</a:t>
            </a:fld>
            <a:endParaRPr lang="en-US" sz="1500" b="1" dirty="0">
              <a:solidFill>
                <a:srgbClr val="000000"/>
              </a:solidFill>
              <a:latin typeface="Arial"/>
            </a:endParaRP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a:ext>
            </a:extLst>
          </a:blip>
          <a:srcRect t="13327" b="8966"/>
          <a:stretch/>
        </p:blipFill>
        <p:spPr>
          <a:xfrm>
            <a:off x="1784316" y="2636045"/>
            <a:ext cx="3327750" cy="3346447"/>
          </a:xfrm>
          <a:prstGeom prst="rect">
            <a:avLst/>
          </a:prstGeom>
        </p:spPr>
      </p:pic>
      <p:graphicFrame>
        <p:nvGraphicFramePr>
          <p:cNvPr id="7" name="Table 6"/>
          <p:cNvGraphicFramePr>
            <a:graphicFrameLocks noGrp="1"/>
          </p:cNvGraphicFramePr>
          <p:nvPr/>
        </p:nvGraphicFramePr>
        <p:xfrm>
          <a:off x="4691062" y="2469354"/>
          <a:ext cx="3224213" cy="3059430"/>
        </p:xfrm>
        <a:graphic>
          <a:graphicData uri="http://schemas.openxmlformats.org/drawingml/2006/table">
            <a:tbl>
              <a:tblPr firstRow="1" bandRow="1">
                <a:tableStyleId>{5C22544A-7EE6-4342-B048-85BDC9FD1C3A}</a:tableStyleId>
              </a:tblPr>
              <a:tblGrid>
                <a:gridCol w="2176463">
                  <a:extLst>
                    <a:ext uri="{9D8B030D-6E8A-4147-A177-3AD203B41FA5}">
                      <a16:colId xmlns:a16="http://schemas.microsoft.com/office/drawing/2014/main" val="20000"/>
                    </a:ext>
                  </a:extLst>
                </a:gridCol>
                <a:gridCol w="1047750">
                  <a:extLst>
                    <a:ext uri="{9D8B030D-6E8A-4147-A177-3AD203B41FA5}">
                      <a16:colId xmlns:a16="http://schemas.microsoft.com/office/drawing/2014/main" val="20001"/>
                    </a:ext>
                  </a:extLst>
                </a:gridCol>
              </a:tblGrid>
              <a:tr h="278130">
                <a:tc>
                  <a:txBody>
                    <a:bodyPr/>
                    <a:lstStyle/>
                    <a:p>
                      <a:pPr algn="ctr" fontAlgn="b"/>
                      <a:r>
                        <a:rPr lang="en-US" sz="1400" b="1" i="0" u="none" strike="noStrike" dirty="0">
                          <a:solidFill>
                            <a:srgbClr val="000000"/>
                          </a:solidFill>
                          <a:effectLst/>
                          <a:latin typeface="Calibri" panose="020F0502020204030204" pitchFamily="34" charset="0"/>
                        </a:rPr>
                        <a:t>Major Basins</a:t>
                      </a:r>
                    </a:p>
                  </a:txBody>
                  <a:tcPr marL="7144" marR="7144" marT="7144" marB="0" anchor="ctr"/>
                </a:tc>
                <a:tc>
                  <a:txBody>
                    <a:bodyPr/>
                    <a:lstStyle/>
                    <a:p>
                      <a:pPr algn="ctr" fontAlgn="b"/>
                      <a:r>
                        <a:rPr lang="en-US" sz="1400" b="1" i="0" u="none" strike="noStrike">
                          <a:solidFill>
                            <a:srgbClr val="000000"/>
                          </a:solidFill>
                          <a:effectLst/>
                          <a:latin typeface="Calibri" panose="020F0502020204030204" pitchFamily="34" charset="0"/>
                        </a:rPr>
                        <a:t>PRISM Trend</a:t>
                      </a:r>
                    </a:p>
                  </a:txBody>
                  <a:tcPr marL="7144" marR="7144" marT="7144" marB="0" anchor="ctr"/>
                </a:tc>
                <a:extLst>
                  <a:ext uri="{0D108BD9-81ED-4DB2-BD59-A6C34878D82A}">
                    <a16:rowId xmlns:a16="http://schemas.microsoft.com/office/drawing/2014/main" val="10000"/>
                  </a:ext>
                </a:extLst>
              </a:tr>
              <a:tr h="278130">
                <a:tc>
                  <a:txBody>
                    <a:bodyPr/>
                    <a:lstStyle/>
                    <a:p>
                      <a:pPr algn="l" fontAlgn="b"/>
                      <a:r>
                        <a:rPr lang="en-US" sz="1400" b="0" i="0" u="none" strike="noStrike" dirty="0">
                          <a:solidFill>
                            <a:srgbClr val="000000"/>
                          </a:solidFill>
                          <a:effectLst/>
                          <a:latin typeface="Calibri" panose="020F0502020204030204" pitchFamily="34" charset="0"/>
                        </a:rPr>
                        <a:t>Youghiogheny River</a:t>
                      </a:r>
                    </a:p>
                  </a:txBody>
                  <a:tcPr marL="68580" marR="7144" marT="7144" marB="0" anchor="ctr"/>
                </a:tc>
                <a:tc>
                  <a:txBody>
                    <a:bodyPr/>
                    <a:lstStyle/>
                    <a:p>
                      <a:pPr algn="ctr" fontAlgn="b"/>
                      <a:r>
                        <a:rPr lang="en-US" sz="1400" b="0" i="0" u="none" strike="noStrike" dirty="0">
                          <a:solidFill>
                            <a:srgbClr val="000000"/>
                          </a:solidFill>
                          <a:effectLst/>
                          <a:latin typeface="Calibri" panose="020F0502020204030204" pitchFamily="34" charset="0"/>
                        </a:rPr>
                        <a:t>2.1%</a:t>
                      </a:r>
                    </a:p>
                  </a:txBody>
                  <a:tcPr marL="7144" marR="7144" marT="7144" marB="0" anchor="ctr"/>
                </a:tc>
                <a:extLst>
                  <a:ext uri="{0D108BD9-81ED-4DB2-BD59-A6C34878D82A}">
                    <a16:rowId xmlns:a16="http://schemas.microsoft.com/office/drawing/2014/main" val="10001"/>
                  </a:ext>
                </a:extLst>
              </a:tr>
              <a:tr h="278130">
                <a:tc>
                  <a:txBody>
                    <a:bodyPr/>
                    <a:lstStyle/>
                    <a:p>
                      <a:pPr algn="l" fontAlgn="b"/>
                      <a:r>
                        <a:rPr lang="en-US" sz="1400" b="0" i="0" u="none" strike="noStrike" dirty="0">
                          <a:solidFill>
                            <a:srgbClr val="000000"/>
                          </a:solidFill>
                          <a:effectLst/>
                          <a:latin typeface="Calibri" panose="020F0502020204030204" pitchFamily="34" charset="0"/>
                        </a:rPr>
                        <a:t>Patuxent River Basin</a:t>
                      </a:r>
                    </a:p>
                  </a:txBody>
                  <a:tcPr marL="68580" marR="7144" marT="7144" marB="0" anchor="ctr"/>
                </a:tc>
                <a:tc>
                  <a:txBody>
                    <a:bodyPr/>
                    <a:lstStyle/>
                    <a:p>
                      <a:pPr algn="ctr" fontAlgn="b"/>
                      <a:r>
                        <a:rPr lang="en-US" sz="1400" b="0" i="0" u="none" strike="noStrike" dirty="0">
                          <a:solidFill>
                            <a:srgbClr val="000000"/>
                          </a:solidFill>
                          <a:effectLst/>
                          <a:latin typeface="Calibri" panose="020F0502020204030204" pitchFamily="34" charset="0"/>
                        </a:rPr>
                        <a:t>3.3%</a:t>
                      </a:r>
                    </a:p>
                  </a:txBody>
                  <a:tcPr marL="7144" marR="7144" marT="7144" marB="0" anchor="ctr"/>
                </a:tc>
                <a:extLst>
                  <a:ext uri="{0D108BD9-81ED-4DB2-BD59-A6C34878D82A}">
                    <a16:rowId xmlns:a16="http://schemas.microsoft.com/office/drawing/2014/main" val="10002"/>
                  </a:ext>
                </a:extLst>
              </a:tr>
              <a:tr h="278130">
                <a:tc>
                  <a:txBody>
                    <a:bodyPr/>
                    <a:lstStyle/>
                    <a:p>
                      <a:pPr algn="l" fontAlgn="b"/>
                      <a:r>
                        <a:rPr lang="en-US" sz="1400" b="0" i="0" u="none" strike="noStrike" dirty="0">
                          <a:solidFill>
                            <a:srgbClr val="000000"/>
                          </a:solidFill>
                          <a:effectLst/>
                          <a:latin typeface="Calibri" panose="020F0502020204030204" pitchFamily="34" charset="0"/>
                        </a:rPr>
                        <a:t>Western Shore</a:t>
                      </a:r>
                    </a:p>
                  </a:txBody>
                  <a:tcPr marL="68580" marR="7144" marT="7144" marB="0" anchor="ctr"/>
                </a:tc>
                <a:tc>
                  <a:txBody>
                    <a:bodyPr/>
                    <a:lstStyle/>
                    <a:p>
                      <a:pPr algn="ctr" fontAlgn="b"/>
                      <a:r>
                        <a:rPr lang="en-US" sz="1400" b="0" i="0" u="none" strike="noStrike" dirty="0">
                          <a:solidFill>
                            <a:srgbClr val="000000"/>
                          </a:solidFill>
                          <a:effectLst/>
                          <a:latin typeface="Calibri" panose="020F0502020204030204" pitchFamily="34" charset="0"/>
                        </a:rPr>
                        <a:t>4.1%</a:t>
                      </a:r>
                    </a:p>
                  </a:txBody>
                  <a:tcPr marL="7144" marR="7144" marT="7144" marB="0" anchor="ctr"/>
                </a:tc>
                <a:extLst>
                  <a:ext uri="{0D108BD9-81ED-4DB2-BD59-A6C34878D82A}">
                    <a16:rowId xmlns:a16="http://schemas.microsoft.com/office/drawing/2014/main" val="10003"/>
                  </a:ext>
                </a:extLst>
              </a:tr>
              <a:tr h="278130">
                <a:tc>
                  <a:txBody>
                    <a:bodyPr/>
                    <a:lstStyle/>
                    <a:p>
                      <a:pPr algn="l" fontAlgn="b"/>
                      <a:r>
                        <a:rPr lang="en-US" sz="1400" b="0" i="0" u="none" strike="noStrike" dirty="0">
                          <a:solidFill>
                            <a:srgbClr val="000000"/>
                          </a:solidFill>
                          <a:effectLst/>
                          <a:latin typeface="Calibri" panose="020F0502020204030204" pitchFamily="34" charset="0"/>
                        </a:rPr>
                        <a:t>Rappahannock River Basin</a:t>
                      </a:r>
                    </a:p>
                  </a:txBody>
                  <a:tcPr marL="68580" marR="7144" marT="7144" marB="0" anchor="ctr"/>
                </a:tc>
                <a:tc>
                  <a:txBody>
                    <a:bodyPr/>
                    <a:lstStyle/>
                    <a:p>
                      <a:pPr algn="ctr" fontAlgn="b"/>
                      <a:r>
                        <a:rPr lang="en-US" sz="1400" b="0" i="0" u="none" strike="noStrike" dirty="0">
                          <a:solidFill>
                            <a:srgbClr val="000000"/>
                          </a:solidFill>
                          <a:effectLst/>
                          <a:latin typeface="Calibri" panose="020F0502020204030204" pitchFamily="34" charset="0"/>
                        </a:rPr>
                        <a:t>3.2%</a:t>
                      </a:r>
                    </a:p>
                  </a:txBody>
                  <a:tcPr marL="7144" marR="7144" marT="7144" marB="0" anchor="ctr"/>
                </a:tc>
                <a:extLst>
                  <a:ext uri="{0D108BD9-81ED-4DB2-BD59-A6C34878D82A}">
                    <a16:rowId xmlns:a16="http://schemas.microsoft.com/office/drawing/2014/main" val="10004"/>
                  </a:ext>
                </a:extLst>
              </a:tr>
              <a:tr h="278130">
                <a:tc>
                  <a:txBody>
                    <a:bodyPr/>
                    <a:lstStyle/>
                    <a:p>
                      <a:pPr algn="l" fontAlgn="b"/>
                      <a:r>
                        <a:rPr lang="en-US" sz="1400" b="0" i="0" u="none" strike="noStrike" dirty="0">
                          <a:solidFill>
                            <a:srgbClr val="000000"/>
                          </a:solidFill>
                          <a:effectLst/>
                          <a:latin typeface="Calibri" panose="020F0502020204030204" pitchFamily="34" charset="0"/>
                        </a:rPr>
                        <a:t>York River Basin</a:t>
                      </a:r>
                    </a:p>
                  </a:txBody>
                  <a:tcPr marL="68580" marR="7144" marT="7144" marB="0" anchor="ctr"/>
                </a:tc>
                <a:tc>
                  <a:txBody>
                    <a:bodyPr/>
                    <a:lstStyle/>
                    <a:p>
                      <a:pPr algn="ctr" fontAlgn="b"/>
                      <a:r>
                        <a:rPr lang="en-US" sz="1400" b="0" i="0" u="none" strike="noStrike" dirty="0">
                          <a:solidFill>
                            <a:srgbClr val="000000"/>
                          </a:solidFill>
                          <a:effectLst/>
                          <a:latin typeface="Calibri" panose="020F0502020204030204" pitchFamily="34" charset="0"/>
                        </a:rPr>
                        <a:t>2.6%</a:t>
                      </a:r>
                    </a:p>
                  </a:txBody>
                  <a:tcPr marL="7144" marR="7144" marT="7144" marB="0" anchor="ctr"/>
                </a:tc>
                <a:extLst>
                  <a:ext uri="{0D108BD9-81ED-4DB2-BD59-A6C34878D82A}">
                    <a16:rowId xmlns:a16="http://schemas.microsoft.com/office/drawing/2014/main" val="10005"/>
                  </a:ext>
                </a:extLst>
              </a:tr>
              <a:tr h="278130">
                <a:tc>
                  <a:txBody>
                    <a:bodyPr/>
                    <a:lstStyle/>
                    <a:p>
                      <a:pPr algn="l" fontAlgn="b"/>
                      <a:r>
                        <a:rPr lang="en-US" sz="1400" b="0" i="0" u="none" strike="noStrike" dirty="0">
                          <a:solidFill>
                            <a:srgbClr val="000000"/>
                          </a:solidFill>
                          <a:effectLst/>
                          <a:latin typeface="Calibri" panose="020F0502020204030204" pitchFamily="34" charset="0"/>
                        </a:rPr>
                        <a:t>Eastern Shore</a:t>
                      </a:r>
                    </a:p>
                  </a:txBody>
                  <a:tcPr marL="68580" marR="7144" marT="7144" marB="0" anchor="ctr"/>
                </a:tc>
                <a:tc>
                  <a:txBody>
                    <a:bodyPr/>
                    <a:lstStyle/>
                    <a:p>
                      <a:pPr algn="ctr" fontAlgn="b"/>
                      <a:r>
                        <a:rPr lang="en-US" sz="1400" b="0" i="0" u="none" strike="noStrike" dirty="0">
                          <a:solidFill>
                            <a:srgbClr val="000000"/>
                          </a:solidFill>
                          <a:effectLst/>
                          <a:latin typeface="Calibri" panose="020F0502020204030204" pitchFamily="34" charset="0"/>
                        </a:rPr>
                        <a:t>2.5%</a:t>
                      </a:r>
                    </a:p>
                  </a:txBody>
                  <a:tcPr marL="7144" marR="7144" marT="7144" marB="0" anchor="ctr"/>
                </a:tc>
                <a:extLst>
                  <a:ext uri="{0D108BD9-81ED-4DB2-BD59-A6C34878D82A}">
                    <a16:rowId xmlns:a16="http://schemas.microsoft.com/office/drawing/2014/main" val="10006"/>
                  </a:ext>
                </a:extLst>
              </a:tr>
              <a:tr h="278130">
                <a:tc>
                  <a:txBody>
                    <a:bodyPr/>
                    <a:lstStyle/>
                    <a:p>
                      <a:pPr algn="l" fontAlgn="b"/>
                      <a:r>
                        <a:rPr lang="en-US" sz="1400" b="0" i="0" u="none" strike="noStrike" dirty="0">
                          <a:solidFill>
                            <a:srgbClr val="000000"/>
                          </a:solidFill>
                          <a:effectLst/>
                          <a:latin typeface="Calibri" panose="020F0502020204030204" pitchFamily="34" charset="0"/>
                        </a:rPr>
                        <a:t>James River Basin</a:t>
                      </a:r>
                    </a:p>
                  </a:txBody>
                  <a:tcPr marL="68580" marR="7144" marT="7144" marB="0" anchor="ctr"/>
                </a:tc>
                <a:tc>
                  <a:txBody>
                    <a:bodyPr/>
                    <a:lstStyle/>
                    <a:p>
                      <a:pPr algn="ctr" fontAlgn="b"/>
                      <a:r>
                        <a:rPr lang="en-US" sz="1400" b="0" i="0" u="none" strike="noStrike" dirty="0">
                          <a:solidFill>
                            <a:srgbClr val="000000"/>
                          </a:solidFill>
                          <a:effectLst/>
                          <a:latin typeface="Calibri" panose="020F0502020204030204" pitchFamily="34" charset="0"/>
                        </a:rPr>
                        <a:t>2.2%</a:t>
                      </a:r>
                    </a:p>
                  </a:txBody>
                  <a:tcPr marL="7144" marR="7144" marT="7144" marB="0" anchor="ctr"/>
                </a:tc>
                <a:extLst>
                  <a:ext uri="{0D108BD9-81ED-4DB2-BD59-A6C34878D82A}">
                    <a16:rowId xmlns:a16="http://schemas.microsoft.com/office/drawing/2014/main" val="10007"/>
                  </a:ext>
                </a:extLst>
              </a:tr>
              <a:tr h="278130">
                <a:tc>
                  <a:txBody>
                    <a:bodyPr/>
                    <a:lstStyle/>
                    <a:p>
                      <a:pPr algn="l" fontAlgn="b"/>
                      <a:r>
                        <a:rPr lang="en-US" sz="1400" b="0" i="0" u="none" strike="noStrike" dirty="0">
                          <a:solidFill>
                            <a:srgbClr val="000000"/>
                          </a:solidFill>
                          <a:effectLst/>
                          <a:latin typeface="Calibri" panose="020F0502020204030204" pitchFamily="34" charset="0"/>
                        </a:rPr>
                        <a:t>Potomac River Basin</a:t>
                      </a:r>
                    </a:p>
                  </a:txBody>
                  <a:tcPr marL="68580" marR="7144" marT="7144" marB="0" anchor="ctr"/>
                </a:tc>
                <a:tc>
                  <a:txBody>
                    <a:bodyPr/>
                    <a:lstStyle/>
                    <a:p>
                      <a:pPr algn="ctr" fontAlgn="b"/>
                      <a:r>
                        <a:rPr lang="en-US" sz="1400" b="0" i="0" u="none" strike="noStrike" dirty="0">
                          <a:solidFill>
                            <a:srgbClr val="000000"/>
                          </a:solidFill>
                          <a:effectLst/>
                          <a:latin typeface="Calibri" panose="020F0502020204030204" pitchFamily="34" charset="0"/>
                        </a:rPr>
                        <a:t>2.8%</a:t>
                      </a:r>
                    </a:p>
                  </a:txBody>
                  <a:tcPr marL="7144" marR="7144" marT="7144" marB="0" anchor="ctr"/>
                </a:tc>
                <a:extLst>
                  <a:ext uri="{0D108BD9-81ED-4DB2-BD59-A6C34878D82A}">
                    <a16:rowId xmlns:a16="http://schemas.microsoft.com/office/drawing/2014/main" val="10008"/>
                  </a:ext>
                </a:extLst>
              </a:tr>
              <a:tr h="278130">
                <a:tc>
                  <a:txBody>
                    <a:bodyPr/>
                    <a:lstStyle/>
                    <a:p>
                      <a:pPr algn="l" fontAlgn="b"/>
                      <a:r>
                        <a:rPr lang="en-US" sz="1400" b="0" i="0" u="none" strike="noStrike" dirty="0">
                          <a:solidFill>
                            <a:srgbClr val="000000"/>
                          </a:solidFill>
                          <a:effectLst/>
                          <a:latin typeface="Calibri" panose="020F0502020204030204" pitchFamily="34" charset="0"/>
                        </a:rPr>
                        <a:t>Susquehanna River Basin</a:t>
                      </a:r>
                    </a:p>
                  </a:txBody>
                  <a:tcPr marL="68580" marR="7144" marT="7144" marB="0" anchor="ctr"/>
                </a:tc>
                <a:tc>
                  <a:txBody>
                    <a:bodyPr/>
                    <a:lstStyle/>
                    <a:p>
                      <a:pPr algn="ctr" fontAlgn="b"/>
                      <a:r>
                        <a:rPr lang="en-US" sz="1400" b="0" i="0" u="none" strike="noStrike" dirty="0">
                          <a:solidFill>
                            <a:srgbClr val="000000"/>
                          </a:solidFill>
                          <a:effectLst/>
                          <a:latin typeface="Calibri" panose="020F0502020204030204" pitchFamily="34" charset="0"/>
                        </a:rPr>
                        <a:t>3.7%</a:t>
                      </a:r>
                    </a:p>
                  </a:txBody>
                  <a:tcPr marL="7144" marR="7144" marT="7144" marB="0" anchor="ctr"/>
                </a:tc>
                <a:extLst>
                  <a:ext uri="{0D108BD9-81ED-4DB2-BD59-A6C34878D82A}">
                    <a16:rowId xmlns:a16="http://schemas.microsoft.com/office/drawing/2014/main" val="10009"/>
                  </a:ext>
                </a:extLst>
              </a:tr>
              <a:tr h="278130">
                <a:tc>
                  <a:txBody>
                    <a:bodyPr/>
                    <a:lstStyle/>
                    <a:p>
                      <a:pPr algn="l" fontAlgn="b"/>
                      <a:r>
                        <a:rPr lang="en-US" sz="1400" b="1" i="0" u="none" strike="noStrike" dirty="0">
                          <a:solidFill>
                            <a:schemeClr val="accent2"/>
                          </a:solidFill>
                          <a:effectLst/>
                          <a:latin typeface="Calibri" panose="020F0502020204030204" pitchFamily="34" charset="0"/>
                        </a:rPr>
                        <a:t>Chesapeake Bay Watershed</a:t>
                      </a:r>
                    </a:p>
                  </a:txBody>
                  <a:tcPr marL="68580" marR="7144" marT="7144" marB="0" anchor="ctr"/>
                </a:tc>
                <a:tc>
                  <a:txBody>
                    <a:bodyPr/>
                    <a:lstStyle/>
                    <a:p>
                      <a:pPr algn="ctr" fontAlgn="b"/>
                      <a:r>
                        <a:rPr lang="en-US" sz="1400" b="1" i="0" u="none" strike="noStrike" dirty="0">
                          <a:solidFill>
                            <a:schemeClr val="accent2"/>
                          </a:solidFill>
                          <a:effectLst/>
                          <a:latin typeface="Calibri" panose="020F0502020204030204" pitchFamily="34" charset="0"/>
                        </a:rPr>
                        <a:t>3.1%</a:t>
                      </a:r>
                    </a:p>
                  </a:txBody>
                  <a:tcPr marL="7144" marR="7144" marT="7144" marB="0" anchor="ctr"/>
                </a:tc>
                <a:extLst>
                  <a:ext uri="{0D108BD9-81ED-4DB2-BD59-A6C34878D82A}">
                    <a16:rowId xmlns:a16="http://schemas.microsoft.com/office/drawing/2014/main" val="10010"/>
                  </a:ext>
                </a:extLst>
              </a:tr>
            </a:tbl>
          </a:graphicData>
        </a:graphic>
      </p:graphicFrame>
      <p:sp>
        <p:nvSpPr>
          <p:cNvPr id="8" name="TextBox 7"/>
          <p:cNvSpPr txBox="1"/>
          <p:nvPr/>
        </p:nvSpPr>
        <p:spPr>
          <a:xfrm>
            <a:off x="3910039" y="1520316"/>
            <a:ext cx="4069955" cy="577081"/>
          </a:xfrm>
          <a:prstGeom prst="rect">
            <a:avLst/>
          </a:prstGeom>
          <a:solidFill>
            <a:schemeClr val="bg1"/>
          </a:solidFill>
        </p:spPr>
        <p:txBody>
          <a:bodyPr wrap="square" rtlCol="0">
            <a:spAutoFit/>
          </a:bodyPr>
          <a:lstStyle/>
          <a:p>
            <a:pPr defTabSz="685800">
              <a:defRPr/>
            </a:pPr>
            <a:r>
              <a:rPr lang="en-US" sz="1575" b="1" dirty="0">
                <a:solidFill>
                  <a:srgbClr val="000000"/>
                </a:solidFill>
                <a:latin typeface="Arial"/>
              </a:rPr>
              <a:t>Projections of rainfall increase using trend in 88-years of annual PRISM</a:t>
            </a:r>
            <a:r>
              <a:rPr lang="en-US" sz="1575" b="1" baseline="30000" dirty="0">
                <a:solidFill>
                  <a:srgbClr val="000000"/>
                </a:solidFill>
                <a:latin typeface="Arial"/>
              </a:rPr>
              <a:t>[1]</a:t>
            </a:r>
            <a:r>
              <a:rPr lang="en-US" sz="1575" b="1" dirty="0">
                <a:solidFill>
                  <a:srgbClr val="000000"/>
                </a:solidFill>
                <a:latin typeface="Arial"/>
              </a:rPr>
              <a:t> data</a:t>
            </a:r>
          </a:p>
        </p:txBody>
      </p:sp>
      <p:sp>
        <p:nvSpPr>
          <p:cNvPr id="9" name="TextBox 8"/>
          <p:cNvSpPr txBox="1"/>
          <p:nvPr/>
        </p:nvSpPr>
        <p:spPr>
          <a:xfrm>
            <a:off x="3885481" y="2157658"/>
            <a:ext cx="4402348" cy="300082"/>
          </a:xfrm>
          <a:prstGeom prst="rect">
            <a:avLst/>
          </a:prstGeom>
          <a:noFill/>
        </p:spPr>
        <p:txBody>
          <a:bodyPr wrap="square" rtlCol="0">
            <a:spAutoFit/>
          </a:bodyPr>
          <a:lstStyle/>
          <a:p>
            <a:pPr defTabSz="685800">
              <a:defRPr/>
            </a:pPr>
            <a:r>
              <a:rPr lang="en-US" sz="1350" b="1" dirty="0">
                <a:solidFill>
                  <a:srgbClr val="000000"/>
                </a:solidFill>
                <a:latin typeface="Arial"/>
              </a:rPr>
              <a:t>Change in Rainfall Volume 2021-2030 vs. 1991-2000</a:t>
            </a:r>
          </a:p>
        </p:txBody>
      </p:sp>
      <p:pic>
        <p:nvPicPr>
          <p:cNvPr id="2" name="Picture 1"/>
          <p:cNvPicPr>
            <a:picLocks noChangeAspect="1"/>
          </p:cNvPicPr>
          <p:nvPr/>
        </p:nvPicPr>
        <p:blipFill>
          <a:blip r:embed="rId3"/>
          <a:stretch>
            <a:fillRect/>
          </a:stretch>
        </p:blipFill>
        <p:spPr>
          <a:xfrm>
            <a:off x="1294280" y="1519019"/>
            <a:ext cx="2051921" cy="1095625"/>
          </a:xfrm>
          <a:prstGeom prst="rect">
            <a:avLst/>
          </a:prstGeom>
        </p:spPr>
      </p:pic>
      <p:cxnSp>
        <p:nvCxnSpPr>
          <p:cNvPr id="14" name="Elbow Connector 13"/>
          <p:cNvCxnSpPr/>
          <p:nvPr/>
        </p:nvCxnSpPr>
        <p:spPr>
          <a:xfrm>
            <a:off x="1833560" y="1996650"/>
            <a:ext cx="1645920" cy="1920240"/>
          </a:xfrm>
          <a:prstGeom prst="bentConnector3">
            <a:avLst>
              <a:gd name="adj1" fmla="val 296"/>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691062" y="5767488"/>
            <a:ext cx="2834430" cy="196208"/>
          </a:xfrm>
          <a:prstGeom prst="rect">
            <a:avLst/>
          </a:prstGeom>
          <a:noFill/>
        </p:spPr>
        <p:txBody>
          <a:bodyPr wrap="none" rtlCol="0">
            <a:spAutoFit/>
          </a:bodyPr>
          <a:lstStyle/>
          <a:p>
            <a:pPr defTabSz="685800">
              <a:defRPr/>
            </a:pPr>
            <a:r>
              <a:rPr lang="en-US" sz="675" b="1" dirty="0">
                <a:solidFill>
                  <a:srgbClr val="000000"/>
                </a:solidFill>
                <a:latin typeface="Arial"/>
              </a:rPr>
              <a:t>[1</a:t>
            </a:r>
            <a:r>
              <a:rPr lang="en-US" sz="675" b="1">
                <a:solidFill>
                  <a:srgbClr val="000000"/>
                </a:solidFill>
                <a:latin typeface="Arial"/>
              </a:rPr>
              <a:t>]</a:t>
            </a:r>
            <a:r>
              <a:rPr lang="en-US" sz="675">
                <a:solidFill>
                  <a:srgbClr val="000000"/>
                </a:solidFill>
                <a:latin typeface="Arial"/>
              </a:rPr>
              <a:t> Parameter-elevation Relationships on Independent Slopes Model </a:t>
            </a:r>
          </a:p>
        </p:txBody>
      </p:sp>
      <p:sp>
        <p:nvSpPr>
          <p:cNvPr id="11" name="TextBox 10"/>
          <p:cNvSpPr txBox="1"/>
          <p:nvPr/>
        </p:nvSpPr>
        <p:spPr>
          <a:xfrm>
            <a:off x="973035" y="966748"/>
            <a:ext cx="8065291" cy="415498"/>
          </a:xfrm>
          <a:prstGeom prst="rect">
            <a:avLst/>
          </a:prstGeom>
          <a:noFill/>
        </p:spPr>
        <p:txBody>
          <a:bodyPr wrap="square" rtlCol="0">
            <a:spAutoFit/>
          </a:bodyPr>
          <a:lstStyle/>
          <a:p>
            <a:pPr defTabSz="685800">
              <a:defRPr/>
            </a:pPr>
            <a:r>
              <a:rPr lang="en-US" sz="2100" b="1" dirty="0">
                <a:solidFill>
                  <a:srgbClr val="000000"/>
                </a:solidFill>
                <a:latin typeface="Times New Roman" panose="02020603050405020304" pitchFamily="18" charset="0"/>
                <a:cs typeface="Times New Roman" panose="02020603050405020304" pitchFamily="18" charset="0"/>
              </a:rPr>
              <a:t>Assessment of Influence of 2025 Climate Change in the Watershed</a:t>
            </a:r>
          </a:p>
        </p:txBody>
      </p:sp>
      <p:pic>
        <p:nvPicPr>
          <p:cNvPr id="12" name="Picture 16" descr="CBPO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943" y="966748"/>
            <a:ext cx="549798" cy="339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7"/>
          <p:cNvSpPr>
            <a:spLocks noChangeArrowheads="1"/>
          </p:cNvSpPr>
          <p:nvPr/>
        </p:nvSpPr>
        <p:spPr bwMode="gray">
          <a:xfrm>
            <a:off x="973034" y="1378554"/>
            <a:ext cx="7599466" cy="34289"/>
          </a:xfrm>
          <a:prstGeom prst="rect">
            <a:avLst/>
          </a:prstGeom>
          <a:gradFill rotWithShape="0">
            <a:gsLst>
              <a:gs pos="0">
                <a:schemeClr val="bg1">
                  <a:lumMod val="50000"/>
                </a:schemeClr>
              </a:gs>
              <a:gs pos="100000">
                <a:schemeClr val="bg1"/>
              </a:gs>
            </a:gsLst>
            <a:lin ang="0" scaled="1"/>
          </a:gradFill>
          <a:ln>
            <a:noFill/>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685800" fontAlgn="base">
              <a:spcBef>
                <a:spcPct val="0"/>
              </a:spcBef>
              <a:spcAft>
                <a:spcPct val="0"/>
              </a:spcAft>
              <a:buNone/>
              <a:defRPr/>
            </a:pPr>
            <a:endParaRPr kumimoji="1" lang="en-US" altLang="en-US" sz="1350">
              <a:solidFill>
                <a:srgbClr val="000000"/>
              </a:solidFill>
              <a:latin typeface="Tahoma" panose="020B0604030504040204" pitchFamily="34" charset="0"/>
              <a:cs typeface="Arial"/>
              <a:sym typeface="Arial"/>
            </a:endParaRPr>
          </a:p>
        </p:txBody>
      </p:sp>
      <p:sp>
        <p:nvSpPr>
          <p:cNvPr id="15" name="Slide Number Placeholder 5"/>
          <p:cNvSpPr txBox="1">
            <a:spLocks noGrp="1"/>
          </p:cNvSpPr>
          <p:nvPr/>
        </p:nvSpPr>
        <p:spPr bwMode="auto">
          <a:xfrm>
            <a:off x="84249" y="1071757"/>
            <a:ext cx="1095284" cy="198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eaLnBrk="0" fontAlgn="base" hangingPunct="0">
              <a:spcAft>
                <a:spcPct val="0"/>
              </a:spcAft>
              <a:buNone/>
              <a:defRPr/>
            </a:pPr>
            <a:endParaRPr lang="en-US" altLang="en-US" sz="1050" kern="0" dirty="0">
              <a:solidFill>
                <a:srgbClr val="000000"/>
              </a:solidFill>
              <a:cs typeface="Arial"/>
              <a:sym typeface="Arial"/>
            </a:endParaRPr>
          </a:p>
          <a:p>
            <a:pPr defTabSz="685800" eaLnBrk="0" fontAlgn="base" hangingPunct="0">
              <a:spcAft>
                <a:spcPct val="0"/>
              </a:spcAft>
              <a:buNone/>
              <a:defRPr/>
            </a:pPr>
            <a:r>
              <a:rPr lang="en-US" altLang="en-US" sz="900" kern="0" dirty="0">
                <a:solidFill>
                  <a:srgbClr val="000000"/>
                </a:solidFill>
                <a:latin typeface="Times New Roman" panose="02020603050405020304" pitchFamily="18" charset="0"/>
                <a:cs typeface="Times New Roman" panose="02020603050405020304" pitchFamily="18" charset="0"/>
                <a:sym typeface="Arial"/>
              </a:rPr>
              <a:t> </a:t>
            </a:r>
            <a:r>
              <a:rPr lang="en-US" altLang="en-US" sz="450" b="1" kern="0" dirty="0">
                <a:solidFill>
                  <a:srgbClr val="000000"/>
                </a:solidFill>
                <a:latin typeface="Times New Roman" panose="02020603050405020304" pitchFamily="18" charset="0"/>
                <a:cs typeface="Times New Roman" panose="02020603050405020304" pitchFamily="18" charset="0"/>
                <a:sym typeface="Arial"/>
              </a:rPr>
              <a:t>Chesapeake Bay Program</a:t>
            </a:r>
            <a:endParaRPr lang="en-US" altLang="en-US" sz="450" kern="0" dirty="0">
              <a:solidFill>
                <a:srgbClr val="000000"/>
              </a:solidFill>
              <a:latin typeface="Times New Roman" panose="02020603050405020304" pitchFamily="18" charset="0"/>
              <a:cs typeface="Times New Roman" panose="02020603050405020304" pitchFamily="18" charset="0"/>
              <a:sym typeface="Arial"/>
            </a:endParaRPr>
          </a:p>
          <a:p>
            <a:pPr defTabSz="685800" eaLnBrk="0" fontAlgn="base" hangingPunct="0">
              <a:spcAft>
                <a:spcPct val="0"/>
              </a:spcAft>
              <a:buNone/>
              <a:defRPr/>
            </a:pPr>
            <a:r>
              <a:rPr lang="en-US" altLang="en-US" sz="450" b="1" i="1" kern="0" dirty="0">
                <a:solidFill>
                  <a:srgbClr val="000000"/>
                </a:solidFill>
                <a:latin typeface="Times New Roman" panose="02020603050405020304" pitchFamily="18" charset="0"/>
                <a:cs typeface="Times New Roman" panose="02020603050405020304" pitchFamily="18" charset="0"/>
                <a:sym typeface="Arial"/>
              </a:rPr>
              <a:t>Science, Restoration, Partnership</a:t>
            </a:r>
            <a:endParaRPr lang="en-US" altLang="en-US" sz="450" kern="0" dirty="0">
              <a:solidFill>
                <a:srgbClr val="000000"/>
              </a:solidFill>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23402337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4132" y="1068532"/>
            <a:ext cx="5940206" cy="4590158"/>
          </a:xfrm>
          <a:prstGeom prst="rect">
            <a:avLst/>
          </a:prstGeom>
        </p:spPr>
      </p:pic>
      <p:pic>
        <p:nvPicPr>
          <p:cNvPr id="3" name="Picture 16" descr="CBPO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380" y="1068532"/>
            <a:ext cx="698068" cy="431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5"/>
          <p:cNvSpPr txBox="1">
            <a:spLocks noGrp="1"/>
          </p:cNvSpPr>
          <p:nvPr/>
        </p:nvSpPr>
        <p:spPr bwMode="auto">
          <a:xfrm>
            <a:off x="191380" y="1322487"/>
            <a:ext cx="1095284" cy="198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eaLnBrk="0" fontAlgn="base" hangingPunct="0">
              <a:spcAft>
                <a:spcPct val="0"/>
              </a:spcAft>
              <a:buNone/>
              <a:defRPr/>
            </a:pPr>
            <a:endParaRPr lang="en-US" altLang="en-US" sz="1050" kern="0" dirty="0">
              <a:solidFill>
                <a:srgbClr val="000000"/>
              </a:solidFill>
              <a:cs typeface="Arial"/>
              <a:sym typeface="Arial"/>
            </a:endParaRPr>
          </a:p>
          <a:p>
            <a:pPr defTabSz="685800" eaLnBrk="0" fontAlgn="base" hangingPunct="0">
              <a:spcAft>
                <a:spcPct val="0"/>
              </a:spcAft>
              <a:buNone/>
              <a:defRPr/>
            </a:pPr>
            <a:r>
              <a:rPr lang="en-US" altLang="en-US" sz="900" kern="0" dirty="0">
                <a:solidFill>
                  <a:srgbClr val="000000"/>
                </a:solidFill>
                <a:latin typeface="Times New Roman" panose="02020603050405020304" pitchFamily="18" charset="0"/>
                <a:cs typeface="Times New Roman" panose="02020603050405020304" pitchFamily="18" charset="0"/>
                <a:sym typeface="Arial"/>
              </a:rPr>
              <a:t> </a:t>
            </a:r>
            <a:r>
              <a:rPr lang="en-US" altLang="en-US" sz="600" b="1" kern="0" dirty="0">
                <a:solidFill>
                  <a:srgbClr val="000000"/>
                </a:solidFill>
                <a:latin typeface="Times New Roman" panose="02020603050405020304" pitchFamily="18" charset="0"/>
                <a:cs typeface="Times New Roman" panose="02020603050405020304" pitchFamily="18" charset="0"/>
                <a:sym typeface="Arial"/>
              </a:rPr>
              <a:t>Chesapeake Bay Program</a:t>
            </a:r>
            <a:endParaRPr lang="en-US" altLang="en-US" sz="600" kern="0" dirty="0">
              <a:solidFill>
                <a:srgbClr val="000000"/>
              </a:solidFill>
              <a:latin typeface="Times New Roman" panose="02020603050405020304" pitchFamily="18" charset="0"/>
              <a:cs typeface="Times New Roman" panose="02020603050405020304" pitchFamily="18" charset="0"/>
              <a:sym typeface="Arial"/>
            </a:endParaRPr>
          </a:p>
          <a:p>
            <a:pPr defTabSz="685800" eaLnBrk="0" fontAlgn="base" hangingPunct="0">
              <a:spcAft>
                <a:spcPct val="0"/>
              </a:spcAft>
              <a:buNone/>
              <a:defRPr/>
            </a:pPr>
            <a:r>
              <a:rPr lang="en-US" altLang="en-US" sz="600" b="1" i="1" kern="0" dirty="0">
                <a:solidFill>
                  <a:srgbClr val="000000"/>
                </a:solidFill>
                <a:latin typeface="Times New Roman" panose="02020603050405020304" pitchFamily="18" charset="0"/>
                <a:cs typeface="Times New Roman" panose="02020603050405020304" pitchFamily="18" charset="0"/>
                <a:sym typeface="Arial"/>
              </a:rPr>
              <a:t>Science, Restoration, Partnership</a:t>
            </a:r>
            <a:endParaRPr lang="en-US" altLang="en-US" sz="600" kern="0" dirty="0">
              <a:solidFill>
                <a:srgbClr val="000000"/>
              </a:solidFill>
              <a:latin typeface="Times New Roman" panose="02020603050405020304" pitchFamily="18" charset="0"/>
              <a:cs typeface="Times New Roman" panose="02020603050405020304" pitchFamily="18" charset="0"/>
              <a:sym typeface="Arial"/>
            </a:endParaRPr>
          </a:p>
        </p:txBody>
      </p:sp>
      <p:sp>
        <p:nvSpPr>
          <p:cNvPr id="5" name="Rectangle 17"/>
          <p:cNvSpPr>
            <a:spLocks noChangeArrowheads="1"/>
          </p:cNvSpPr>
          <p:nvPr/>
        </p:nvSpPr>
        <p:spPr bwMode="gray">
          <a:xfrm flipV="1">
            <a:off x="685800" y="2027170"/>
            <a:ext cx="7536406" cy="34289"/>
          </a:xfrm>
          <a:prstGeom prst="rect">
            <a:avLst/>
          </a:prstGeom>
          <a:gradFill rotWithShape="0">
            <a:gsLst>
              <a:gs pos="0">
                <a:schemeClr val="bg1">
                  <a:lumMod val="50000"/>
                </a:schemeClr>
              </a:gs>
              <a:gs pos="100000">
                <a:schemeClr val="bg1"/>
              </a:gs>
            </a:gsLst>
            <a:lin ang="0" scaled="1"/>
          </a:gradFill>
          <a:ln>
            <a:noFill/>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685800" fontAlgn="base">
              <a:spcBef>
                <a:spcPct val="0"/>
              </a:spcBef>
              <a:spcAft>
                <a:spcPct val="0"/>
              </a:spcAft>
              <a:buNone/>
              <a:defRPr/>
            </a:pPr>
            <a:endParaRPr kumimoji="1" lang="en-US" altLang="en-US" sz="1350">
              <a:solidFill>
                <a:srgbClr val="000000"/>
              </a:solidFill>
              <a:latin typeface="Tahoma" panose="020B0604030504040204" pitchFamily="34" charset="0"/>
              <a:cs typeface="Arial"/>
              <a:sym typeface="Arial"/>
            </a:endParaRPr>
          </a:p>
        </p:txBody>
      </p:sp>
    </p:spTree>
    <p:extLst>
      <p:ext uri="{BB962C8B-B14F-4D97-AF65-F5344CB8AC3E}">
        <p14:creationId xmlns:p14="http://schemas.microsoft.com/office/powerpoint/2010/main" val="30562215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Diagram&#10;&#10;Description automatically generated">
            <a:extLst>
              <a:ext uri="{FF2B5EF4-FFF2-40B4-BE49-F238E27FC236}">
                <a16:creationId xmlns:a16="http://schemas.microsoft.com/office/drawing/2014/main" id="{3B673FFE-D8E6-4E00-AEED-4E87B9D9CD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30213"/>
            <a:ext cx="9144000" cy="5029200"/>
          </a:xfrm>
          <a:prstGeom prst="rect">
            <a:avLst/>
          </a:prstGeom>
        </p:spPr>
      </p:pic>
      <p:sp>
        <p:nvSpPr>
          <p:cNvPr id="8" name="TextBox 7">
            <a:extLst>
              <a:ext uri="{FF2B5EF4-FFF2-40B4-BE49-F238E27FC236}">
                <a16:creationId xmlns:a16="http://schemas.microsoft.com/office/drawing/2014/main" id="{8FD05005-7E5C-4559-BB7A-672D0021146F}"/>
              </a:ext>
            </a:extLst>
          </p:cNvPr>
          <p:cNvSpPr txBox="1"/>
          <p:nvPr/>
        </p:nvSpPr>
        <p:spPr>
          <a:xfrm>
            <a:off x="440674" y="5938417"/>
            <a:ext cx="2977546" cy="369332"/>
          </a:xfrm>
          <a:prstGeom prst="rect">
            <a:avLst/>
          </a:prstGeom>
          <a:noFill/>
        </p:spPr>
        <p:txBody>
          <a:bodyPr wrap="none" rtlCol="0">
            <a:spAutoFit/>
          </a:bodyPr>
          <a:lstStyle/>
          <a:p>
            <a:r>
              <a:rPr lang="en-US" dirty="0"/>
              <a:t>Increased Water Temperature</a:t>
            </a:r>
          </a:p>
        </p:txBody>
      </p:sp>
      <p:sp>
        <p:nvSpPr>
          <p:cNvPr id="9" name="TextBox 8">
            <a:extLst>
              <a:ext uri="{FF2B5EF4-FFF2-40B4-BE49-F238E27FC236}">
                <a16:creationId xmlns:a16="http://schemas.microsoft.com/office/drawing/2014/main" id="{C8919205-CD34-4100-BA59-9513C058C6C2}"/>
              </a:ext>
            </a:extLst>
          </p:cNvPr>
          <p:cNvSpPr txBox="1"/>
          <p:nvPr/>
        </p:nvSpPr>
        <p:spPr>
          <a:xfrm>
            <a:off x="2932683" y="475020"/>
            <a:ext cx="2337756" cy="369332"/>
          </a:xfrm>
          <a:prstGeom prst="rect">
            <a:avLst/>
          </a:prstGeom>
          <a:noFill/>
        </p:spPr>
        <p:txBody>
          <a:bodyPr wrap="none" rtlCol="0">
            <a:spAutoFit/>
          </a:bodyPr>
          <a:lstStyle/>
          <a:p>
            <a:r>
              <a:rPr lang="en-US" dirty="0"/>
              <a:t>Increased Precipitation</a:t>
            </a:r>
          </a:p>
        </p:txBody>
      </p:sp>
      <p:sp>
        <p:nvSpPr>
          <p:cNvPr id="10" name="TextBox 9">
            <a:extLst>
              <a:ext uri="{FF2B5EF4-FFF2-40B4-BE49-F238E27FC236}">
                <a16:creationId xmlns:a16="http://schemas.microsoft.com/office/drawing/2014/main" id="{586396A3-CEE9-44E1-BF90-A8D0FA8396B0}"/>
              </a:ext>
            </a:extLst>
          </p:cNvPr>
          <p:cNvSpPr txBox="1"/>
          <p:nvPr/>
        </p:nvSpPr>
        <p:spPr>
          <a:xfrm>
            <a:off x="440674" y="957533"/>
            <a:ext cx="2348976" cy="369332"/>
          </a:xfrm>
          <a:prstGeom prst="rect">
            <a:avLst/>
          </a:prstGeom>
          <a:noFill/>
        </p:spPr>
        <p:txBody>
          <a:bodyPr wrap="none" rtlCol="0">
            <a:spAutoFit/>
          </a:bodyPr>
          <a:lstStyle/>
          <a:p>
            <a:r>
              <a:rPr lang="en-US" dirty="0"/>
              <a:t>Increased Temperature</a:t>
            </a:r>
          </a:p>
        </p:txBody>
      </p:sp>
      <p:sp>
        <p:nvSpPr>
          <p:cNvPr id="11" name="TextBox 10">
            <a:extLst>
              <a:ext uri="{FF2B5EF4-FFF2-40B4-BE49-F238E27FC236}">
                <a16:creationId xmlns:a16="http://schemas.microsoft.com/office/drawing/2014/main" id="{8DBCC69A-7782-433A-BBDF-C2A5D2420594}"/>
              </a:ext>
            </a:extLst>
          </p:cNvPr>
          <p:cNvSpPr txBox="1"/>
          <p:nvPr/>
        </p:nvSpPr>
        <p:spPr>
          <a:xfrm>
            <a:off x="7378121" y="5574747"/>
            <a:ext cx="1589794" cy="369332"/>
          </a:xfrm>
          <a:prstGeom prst="rect">
            <a:avLst/>
          </a:prstGeom>
          <a:noFill/>
        </p:spPr>
        <p:txBody>
          <a:bodyPr wrap="none" rtlCol="0">
            <a:spAutoFit/>
          </a:bodyPr>
          <a:lstStyle/>
          <a:p>
            <a:r>
              <a:rPr lang="en-US" dirty="0"/>
              <a:t>Increased Flow</a:t>
            </a:r>
          </a:p>
        </p:txBody>
      </p:sp>
      <p:sp>
        <p:nvSpPr>
          <p:cNvPr id="12" name="TextBox 11">
            <a:extLst>
              <a:ext uri="{FF2B5EF4-FFF2-40B4-BE49-F238E27FC236}">
                <a16:creationId xmlns:a16="http://schemas.microsoft.com/office/drawing/2014/main" id="{9B68FCDA-D792-400A-9084-557E86BCBFA3}"/>
              </a:ext>
            </a:extLst>
          </p:cNvPr>
          <p:cNvSpPr txBox="1"/>
          <p:nvPr/>
        </p:nvSpPr>
        <p:spPr>
          <a:xfrm>
            <a:off x="6724248" y="5880050"/>
            <a:ext cx="2027799" cy="369332"/>
          </a:xfrm>
          <a:prstGeom prst="rect">
            <a:avLst/>
          </a:prstGeom>
          <a:noFill/>
        </p:spPr>
        <p:txBody>
          <a:bodyPr wrap="none" rtlCol="0">
            <a:spAutoFit/>
          </a:bodyPr>
          <a:lstStyle/>
          <a:p>
            <a:r>
              <a:rPr lang="en-US" dirty="0"/>
              <a:t>Increased Nutrients</a:t>
            </a:r>
          </a:p>
        </p:txBody>
      </p:sp>
      <p:sp>
        <p:nvSpPr>
          <p:cNvPr id="13" name="TextBox 12">
            <a:extLst>
              <a:ext uri="{FF2B5EF4-FFF2-40B4-BE49-F238E27FC236}">
                <a16:creationId xmlns:a16="http://schemas.microsoft.com/office/drawing/2014/main" id="{A96F61BF-8616-417D-B70E-06035D7B61E6}"/>
              </a:ext>
            </a:extLst>
          </p:cNvPr>
          <p:cNvSpPr txBox="1"/>
          <p:nvPr/>
        </p:nvSpPr>
        <p:spPr>
          <a:xfrm>
            <a:off x="176085" y="5262662"/>
            <a:ext cx="1487715" cy="369332"/>
          </a:xfrm>
          <a:prstGeom prst="rect">
            <a:avLst/>
          </a:prstGeom>
          <a:noFill/>
        </p:spPr>
        <p:txBody>
          <a:bodyPr wrap="none" rtlCol="0">
            <a:spAutoFit/>
          </a:bodyPr>
          <a:lstStyle/>
          <a:p>
            <a:r>
              <a:rPr lang="en-US" dirty="0"/>
              <a:t>Sea Level Rise</a:t>
            </a:r>
          </a:p>
        </p:txBody>
      </p:sp>
      <p:sp>
        <p:nvSpPr>
          <p:cNvPr id="16" name="TextBox 15">
            <a:extLst>
              <a:ext uri="{FF2B5EF4-FFF2-40B4-BE49-F238E27FC236}">
                <a16:creationId xmlns:a16="http://schemas.microsoft.com/office/drawing/2014/main" id="{0F5B70BF-B841-4727-AB50-5841BC3B7E31}"/>
              </a:ext>
            </a:extLst>
          </p:cNvPr>
          <p:cNvSpPr txBox="1"/>
          <p:nvPr/>
        </p:nvSpPr>
        <p:spPr>
          <a:xfrm>
            <a:off x="5553286" y="646922"/>
            <a:ext cx="3198761" cy="369332"/>
          </a:xfrm>
          <a:prstGeom prst="rect">
            <a:avLst/>
          </a:prstGeom>
          <a:noFill/>
        </p:spPr>
        <p:txBody>
          <a:bodyPr wrap="none" rtlCol="0">
            <a:spAutoFit/>
          </a:bodyPr>
          <a:lstStyle/>
          <a:p>
            <a:r>
              <a:rPr lang="en-US" dirty="0"/>
              <a:t>Increased Precipitation Intensity</a:t>
            </a:r>
          </a:p>
        </p:txBody>
      </p:sp>
      <p:sp>
        <p:nvSpPr>
          <p:cNvPr id="2" name="Slide Number Placeholder 1">
            <a:extLst>
              <a:ext uri="{FF2B5EF4-FFF2-40B4-BE49-F238E27FC236}">
                <a16:creationId xmlns:a16="http://schemas.microsoft.com/office/drawing/2014/main" id="{1AA277C6-1FC8-4D80-AAD5-322BF08F3E6E}"/>
              </a:ext>
            </a:extLst>
          </p:cNvPr>
          <p:cNvSpPr>
            <a:spLocks noGrp="1"/>
          </p:cNvSpPr>
          <p:nvPr>
            <p:ph type="sldNum" sz="quarter" idx="12"/>
          </p:nvPr>
        </p:nvSpPr>
        <p:spPr/>
        <p:txBody>
          <a:bodyPr/>
          <a:lstStyle/>
          <a:p>
            <a:fld id="{124CDC27-E500-40CC-9A92-C74DD8D06A99}" type="slidenum">
              <a:rPr lang="en-US" smtClean="0"/>
              <a:t>19</a:t>
            </a:fld>
            <a:endParaRPr lang="en-US"/>
          </a:p>
        </p:txBody>
      </p:sp>
      <p:sp>
        <p:nvSpPr>
          <p:cNvPr id="3" name="Sun 2">
            <a:extLst>
              <a:ext uri="{FF2B5EF4-FFF2-40B4-BE49-F238E27FC236}">
                <a16:creationId xmlns:a16="http://schemas.microsoft.com/office/drawing/2014/main" id="{24D9005C-7F64-45AF-802D-1BFE9701AAD9}"/>
              </a:ext>
            </a:extLst>
          </p:cNvPr>
          <p:cNvSpPr/>
          <p:nvPr/>
        </p:nvSpPr>
        <p:spPr>
          <a:xfrm>
            <a:off x="1250004" y="1303507"/>
            <a:ext cx="632298" cy="564204"/>
          </a:xfrm>
          <a:prstGeom prst="sun">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Lightning Bolt 3">
            <a:extLst>
              <a:ext uri="{FF2B5EF4-FFF2-40B4-BE49-F238E27FC236}">
                <a16:creationId xmlns:a16="http://schemas.microsoft.com/office/drawing/2014/main" id="{ECC57555-581D-49ED-831A-852FCC0844C2}"/>
              </a:ext>
            </a:extLst>
          </p:cNvPr>
          <p:cNvSpPr/>
          <p:nvPr/>
        </p:nvSpPr>
        <p:spPr>
          <a:xfrm>
            <a:off x="6965004" y="1016254"/>
            <a:ext cx="413117" cy="1055737"/>
          </a:xfrm>
          <a:prstGeom prst="lightningBol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loud 4">
            <a:extLst>
              <a:ext uri="{FF2B5EF4-FFF2-40B4-BE49-F238E27FC236}">
                <a16:creationId xmlns:a16="http://schemas.microsoft.com/office/drawing/2014/main" id="{BFEE5770-5484-4799-B87B-B89EB6101E5C}"/>
              </a:ext>
            </a:extLst>
          </p:cNvPr>
          <p:cNvSpPr/>
          <p:nvPr/>
        </p:nvSpPr>
        <p:spPr>
          <a:xfrm>
            <a:off x="3294020" y="844352"/>
            <a:ext cx="1351918" cy="760712"/>
          </a:xfrm>
          <a:prstGeom prst="cloud">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descr="Aquarius with solid fill">
            <a:extLst>
              <a:ext uri="{FF2B5EF4-FFF2-40B4-BE49-F238E27FC236}">
                <a16:creationId xmlns:a16="http://schemas.microsoft.com/office/drawing/2014/main" id="{500ABBAA-9042-405C-88BD-1E4C781624D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5268" y="4586907"/>
            <a:ext cx="914400" cy="914400"/>
          </a:xfrm>
          <a:prstGeom prst="rect">
            <a:avLst/>
          </a:prstGeom>
        </p:spPr>
      </p:pic>
      <p:pic>
        <p:nvPicPr>
          <p:cNvPr id="17" name="Graphic 16" descr="Wave outline">
            <a:extLst>
              <a:ext uri="{FF2B5EF4-FFF2-40B4-BE49-F238E27FC236}">
                <a16:creationId xmlns:a16="http://schemas.microsoft.com/office/drawing/2014/main" id="{475AB9CB-F671-46CF-A667-E5D5CEDB19E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H="1">
            <a:off x="7837647" y="4805462"/>
            <a:ext cx="914400" cy="914400"/>
          </a:xfrm>
          <a:prstGeom prst="rect">
            <a:avLst/>
          </a:prstGeom>
        </p:spPr>
      </p:pic>
      <p:pic>
        <p:nvPicPr>
          <p:cNvPr id="19" name="Graphic 18" descr="Thermometer with solid fill">
            <a:extLst>
              <a:ext uri="{FF2B5EF4-FFF2-40B4-BE49-F238E27FC236}">
                <a16:creationId xmlns:a16="http://schemas.microsoft.com/office/drawing/2014/main" id="{DF2453F8-882B-4B17-9713-3197B1DEA37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055579" y="5842704"/>
            <a:ext cx="914400" cy="914400"/>
          </a:xfrm>
          <a:prstGeom prst="rect">
            <a:avLst/>
          </a:prstGeom>
        </p:spPr>
      </p:pic>
    </p:spTree>
    <p:extLst>
      <p:ext uri="{BB962C8B-B14F-4D97-AF65-F5344CB8AC3E}">
        <p14:creationId xmlns:p14="http://schemas.microsoft.com/office/powerpoint/2010/main" val="35075141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2"/>
          <p:cNvSpPr txBox="1">
            <a:spLocks noGrp="1"/>
          </p:cNvSpPr>
          <p:nvPr>
            <p:ph type="body" idx="1"/>
          </p:nvPr>
        </p:nvSpPr>
        <p:spPr>
          <a:xfrm>
            <a:off x="3394500" y="1556900"/>
            <a:ext cx="5749500" cy="4286400"/>
          </a:xfrm>
          <a:prstGeom prst="rect">
            <a:avLst/>
          </a:prstGeom>
          <a:noFill/>
          <a:ln>
            <a:noFill/>
          </a:ln>
        </p:spPr>
        <p:txBody>
          <a:bodyPr spcFirstLastPara="1" wrap="square" lIns="91425" tIns="91425" rIns="91425" bIns="91425" anchor="ctr" anchorCtr="0">
            <a:noAutofit/>
          </a:bodyPr>
          <a:lstStyle/>
          <a:p>
            <a:pPr marL="0" indent="0" algn="l">
              <a:buSzPts val="3600"/>
              <a:buNone/>
            </a:pPr>
            <a:r>
              <a:rPr lang="en-US" sz="3100" dirty="0">
                <a:latin typeface="Georgia"/>
                <a:ea typeface="Georgia"/>
                <a:cs typeface="Georgia"/>
                <a:sym typeface="Georgia"/>
              </a:rPr>
              <a:t>Goal:</a:t>
            </a:r>
            <a:r>
              <a:rPr lang="en-US" sz="3200" dirty="0">
                <a:latin typeface="Georgia"/>
                <a:ea typeface="Georgia"/>
                <a:cs typeface="Georgia"/>
                <a:sym typeface="Georgia"/>
              </a:rPr>
              <a:t> </a:t>
            </a:r>
            <a:r>
              <a:rPr lang="en-US" sz="3100" i="1" dirty="0">
                <a:latin typeface="Georgia"/>
                <a:ea typeface="Georgia"/>
                <a:cs typeface="Georgia"/>
                <a:sym typeface="Georgia"/>
              </a:rPr>
              <a:t>Climate Resiliency </a:t>
            </a:r>
            <a:endParaRPr sz="3100" i="1" dirty="0">
              <a:latin typeface="Georgia"/>
              <a:ea typeface="Georgia"/>
              <a:cs typeface="Georgia"/>
              <a:sym typeface="Georgia"/>
            </a:endParaRPr>
          </a:p>
          <a:p>
            <a:pPr marL="0" indent="0" algn="l">
              <a:buSzPts val="800"/>
              <a:buNone/>
            </a:pPr>
            <a:endParaRPr sz="300" i="1" dirty="0">
              <a:latin typeface="Georgia"/>
              <a:ea typeface="Georgia"/>
              <a:cs typeface="Georgia"/>
              <a:sym typeface="Georgia"/>
            </a:endParaRPr>
          </a:p>
          <a:p>
            <a:pPr marL="0" indent="0" algn="l">
              <a:buSzPts val="3200"/>
              <a:buNone/>
            </a:pPr>
            <a:r>
              <a:rPr lang="en-US" sz="2700" dirty="0">
                <a:latin typeface="Georgia"/>
                <a:ea typeface="Georgia"/>
                <a:cs typeface="Georgia"/>
                <a:sym typeface="Georgia"/>
              </a:rPr>
              <a:t>Outcome</a:t>
            </a:r>
            <a:r>
              <a:rPr lang="en-US" sz="2700" i="1" dirty="0">
                <a:latin typeface="Georgia"/>
                <a:ea typeface="Georgia"/>
                <a:cs typeface="Georgia"/>
                <a:sym typeface="Georgia"/>
              </a:rPr>
              <a:t>: Monitoring &amp; Assessment</a:t>
            </a:r>
            <a:endParaRPr sz="1500" dirty="0"/>
          </a:p>
          <a:p>
            <a:pPr marL="0" indent="0" algn="l">
              <a:buNone/>
            </a:pPr>
            <a:r>
              <a:rPr lang="en-US" sz="1700" dirty="0"/>
              <a:t>Continually monitor and assess the trends and likely impacts of changing climatic and sea level conditions on the Chesapeake Bay ecosystem, including the effectiveness of restoration and protection policies, programs and projects.</a:t>
            </a:r>
            <a:endParaRPr sz="1700" dirty="0"/>
          </a:p>
          <a:p>
            <a:pPr marL="0" indent="0" algn="l">
              <a:buNone/>
            </a:pPr>
            <a:endParaRPr sz="1500" dirty="0"/>
          </a:p>
          <a:p>
            <a:pPr marL="0" indent="0" algn="l">
              <a:buSzPts val="800"/>
              <a:buNone/>
            </a:pPr>
            <a:endParaRPr sz="300" i="1" dirty="0">
              <a:latin typeface="Georgia"/>
              <a:ea typeface="Georgia"/>
              <a:cs typeface="Georgia"/>
              <a:sym typeface="Georgia"/>
            </a:endParaRPr>
          </a:p>
          <a:p>
            <a:pPr marL="0" indent="0" algn="l">
              <a:buSzPts val="3200"/>
              <a:buNone/>
            </a:pPr>
            <a:r>
              <a:rPr lang="en-US" sz="2700" i="1" dirty="0">
                <a:latin typeface="Georgia"/>
                <a:ea typeface="Georgia"/>
                <a:cs typeface="Georgia"/>
                <a:sym typeface="Georgia"/>
              </a:rPr>
              <a:t>Outcome: Adaptation</a:t>
            </a:r>
            <a:endParaRPr sz="2700" i="1" dirty="0">
              <a:latin typeface="Georgia"/>
              <a:ea typeface="Georgia"/>
              <a:cs typeface="Georgia"/>
              <a:sym typeface="Georgia"/>
            </a:endParaRPr>
          </a:p>
          <a:p>
            <a:pPr marL="0" indent="0" algn="l">
              <a:buNone/>
            </a:pPr>
            <a:r>
              <a:rPr lang="en-US" sz="1700" dirty="0"/>
              <a:t>Continually pursue, design, and construct restoration and protection projects to enhance the resiliency of Bay and aquatic ecosystems from the impacts of coastal erosion, coastal flooding, more intense and more frequent storms and sea-level rise.</a:t>
            </a:r>
            <a:endParaRPr sz="2500" i="1" dirty="0">
              <a:latin typeface="Georgia"/>
              <a:ea typeface="Georgia"/>
              <a:cs typeface="Georgia"/>
              <a:sym typeface="Georgia"/>
            </a:endParaRPr>
          </a:p>
        </p:txBody>
      </p:sp>
      <p:sp>
        <p:nvSpPr>
          <p:cNvPr id="72" name="Google Shape;72;p2"/>
          <p:cNvSpPr txBox="1"/>
          <p:nvPr/>
        </p:nvSpPr>
        <p:spPr>
          <a:xfrm>
            <a:off x="83127" y="963691"/>
            <a:ext cx="9144000" cy="307777"/>
          </a:xfrm>
          <a:prstGeom prst="rect">
            <a:avLst/>
          </a:prstGeom>
          <a:noFill/>
          <a:ln>
            <a:noFill/>
          </a:ln>
        </p:spPr>
        <p:txBody>
          <a:bodyPr spcFirstLastPara="1" wrap="square" lIns="91425" tIns="45700" rIns="91425" bIns="45700" anchor="t" anchorCtr="0">
            <a:spAutoFit/>
          </a:bodyPr>
          <a:lstStyle/>
          <a:p>
            <a:pPr algn="ctr" defTabSz="914400">
              <a:buClr>
                <a:srgbClr val="FFFFFF"/>
              </a:buClr>
              <a:buSzPts val="1400"/>
            </a:pPr>
            <a:r>
              <a:rPr lang="en-US" sz="1400" i="1" kern="0" dirty="0">
                <a:solidFill>
                  <a:srgbClr val="FFFFFF"/>
                </a:solidFill>
                <a:latin typeface="Georgia"/>
                <a:ea typeface="Georgia"/>
                <a:cs typeface="Georgia"/>
                <a:sym typeface="Georgia"/>
              </a:rPr>
              <a:t>Through the </a:t>
            </a:r>
            <a:r>
              <a:rPr lang="en-US" sz="1400" kern="0" dirty="0">
                <a:solidFill>
                  <a:srgbClr val="FFFFFF"/>
                </a:solidFill>
                <a:latin typeface="Georgia"/>
                <a:ea typeface="Georgia"/>
                <a:cs typeface="Georgia"/>
                <a:sym typeface="Georgia"/>
              </a:rPr>
              <a:t>Chesapeake Bay Watershed Agreement</a:t>
            </a:r>
            <a:r>
              <a:rPr lang="en-US" sz="1400" i="1" kern="0" dirty="0">
                <a:solidFill>
                  <a:srgbClr val="FFFFFF"/>
                </a:solidFill>
                <a:latin typeface="Georgia"/>
                <a:ea typeface="Georgia"/>
                <a:cs typeface="Georgia"/>
                <a:sym typeface="Georgia"/>
              </a:rPr>
              <a:t>, the Chesapeake Bay Program has committed to…</a:t>
            </a:r>
            <a:endParaRPr sz="1400" i="1" kern="0" dirty="0">
              <a:solidFill>
                <a:srgbClr val="FFFFFF"/>
              </a:solidFill>
              <a:latin typeface="Georgia"/>
              <a:ea typeface="Georgia"/>
              <a:cs typeface="Georgia"/>
              <a:sym typeface="Georgia"/>
            </a:endParaRPr>
          </a:p>
        </p:txBody>
      </p:sp>
      <p:pic>
        <p:nvPicPr>
          <p:cNvPr id="73" name="Google Shape;73;p2"/>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95700" y="3770492"/>
            <a:ext cx="3089700" cy="2060806"/>
          </a:xfrm>
          <a:prstGeom prst="rect">
            <a:avLst/>
          </a:prstGeom>
          <a:noFill/>
          <a:ln>
            <a:noFill/>
          </a:ln>
        </p:spPr>
      </p:pic>
      <p:pic>
        <p:nvPicPr>
          <p:cNvPr id="74" name="Google Shape;74;p2"/>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202775" y="1423868"/>
            <a:ext cx="3075562" cy="2194225"/>
          </a:xfrm>
          <a:prstGeom prst="rect">
            <a:avLst/>
          </a:prstGeom>
          <a:noFill/>
          <a:ln>
            <a:noFill/>
          </a:ln>
        </p:spPr>
      </p:pic>
      <p:sp>
        <p:nvSpPr>
          <p:cNvPr id="75" name="Google Shape;75;p2"/>
          <p:cNvSpPr txBox="1"/>
          <p:nvPr/>
        </p:nvSpPr>
        <p:spPr>
          <a:xfrm>
            <a:off x="2615050" y="3310300"/>
            <a:ext cx="614700" cy="307800"/>
          </a:xfrm>
          <a:prstGeom prst="rect">
            <a:avLst/>
          </a:prstGeom>
          <a:noFill/>
          <a:ln>
            <a:noFill/>
          </a:ln>
        </p:spPr>
        <p:txBody>
          <a:bodyPr spcFirstLastPara="1" wrap="square" lIns="91425" tIns="91425" rIns="91425" bIns="91425" anchor="t" anchorCtr="0">
            <a:noAutofit/>
          </a:bodyPr>
          <a:lstStyle/>
          <a:p>
            <a:pPr defTabSz="914400">
              <a:buClr>
                <a:srgbClr val="000000"/>
              </a:buClr>
            </a:pPr>
            <a:r>
              <a:rPr lang="en-US" sz="1000" b="1" kern="0" dirty="0">
                <a:solidFill>
                  <a:srgbClr val="FFFFFF"/>
                </a:solidFill>
                <a:latin typeface="Nixie One"/>
                <a:ea typeface="Nixie One"/>
                <a:cs typeface="Nixie One"/>
                <a:sym typeface="Nixie One"/>
              </a:rPr>
              <a:t>NOAA</a:t>
            </a:r>
            <a:endParaRPr sz="1000" b="1" kern="0" dirty="0">
              <a:solidFill>
                <a:srgbClr val="FFFFFF"/>
              </a:solidFill>
              <a:latin typeface="Nixie One"/>
              <a:ea typeface="Nixie One"/>
              <a:cs typeface="Nixie One"/>
              <a:sym typeface="Nixie One"/>
            </a:endParaRPr>
          </a:p>
        </p:txBody>
      </p:sp>
      <p:sp>
        <p:nvSpPr>
          <p:cNvPr id="76" name="Google Shape;76;p2"/>
          <p:cNvSpPr txBox="1"/>
          <p:nvPr/>
        </p:nvSpPr>
        <p:spPr>
          <a:xfrm>
            <a:off x="2036609" y="5544961"/>
            <a:ext cx="1252200" cy="307800"/>
          </a:xfrm>
          <a:prstGeom prst="rect">
            <a:avLst/>
          </a:prstGeom>
          <a:noFill/>
          <a:ln>
            <a:noFill/>
          </a:ln>
        </p:spPr>
        <p:txBody>
          <a:bodyPr spcFirstLastPara="1" wrap="square" lIns="91425" tIns="91425" rIns="91425" bIns="91425" anchor="t" anchorCtr="0">
            <a:noAutofit/>
          </a:bodyPr>
          <a:lstStyle/>
          <a:p>
            <a:pPr defTabSz="914400">
              <a:buClr>
                <a:srgbClr val="000000"/>
              </a:buClr>
            </a:pPr>
            <a:r>
              <a:rPr lang="en-US" sz="1000" b="1" kern="0" dirty="0">
                <a:solidFill>
                  <a:srgbClr val="000000"/>
                </a:solidFill>
                <a:latin typeface="Nixie One"/>
                <a:ea typeface="Nixie One"/>
                <a:cs typeface="Nixie One"/>
                <a:sym typeface="Nixie One"/>
              </a:rPr>
              <a:t>Will Parson/CBP</a:t>
            </a:r>
            <a:endParaRPr sz="1000" b="1" kern="0" dirty="0">
              <a:solidFill>
                <a:srgbClr val="000000"/>
              </a:solidFill>
              <a:latin typeface="Nixie One"/>
              <a:ea typeface="Nixie One"/>
              <a:cs typeface="Nixie One"/>
              <a:sym typeface="Nixie One"/>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42014-8717-4D50-9D4C-4AB4CC1ECBD4}"/>
              </a:ext>
            </a:extLst>
          </p:cNvPr>
          <p:cNvSpPr>
            <a:spLocks noGrp="1"/>
          </p:cNvSpPr>
          <p:nvPr>
            <p:ph type="title"/>
          </p:nvPr>
        </p:nvSpPr>
        <p:spPr>
          <a:xfrm>
            <a:off x="221064" y="365126"/>
            <a:ext cx="8701872" cy="1325563"/>
          </a:xfrm>
        </p:spPr>
        <p:txBody>
          <a:bodyPr/>
          <a:lstStyle/>
          <a:p>
            <a:r>
              <a:rPr lang="en-US" dirty="0"/>
              <a:t>Balance of effects – Science Question</a:t>
            </a:r>
          </a:p>
        </p:txBody>
      </p:sp>
      <p:pic>
        <p:nvPicPr>
          <p:cNvPr id="5" name="Content Placeholder 4" descr="A picture containing text, clipart, screenshot&#10;&#10;Description automatically generated">
            <a:extLst>
              <a:ext uri="{FF2B5EF4-FFF2-40B4-BE49-F238E27FC236}">
                <a16:creationId xmlns:a16="http://schemas.microsoft.com/office/drawing/2014/main" id="{1C47A96B-4C11-44E4-A00F-2044206CE0B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68941" y="2436778"/>
            <a:ext cx="6806118" cy="3336593"/>
          </a:xfrm>
        </p:spPr>
      </p:pic>
      <p:sp>
        <p:nvSpPr>
          <p:cNvPr id="6" name="TextBox 5">
            <a:extLst>
              <a:ext uri="{FF2B5EF4-FFF2-40B4-BE49-F238E27FC236}">
                <a16:creationId xmlns:a16="http://schemas.microsoft.com/office/drawing/2014/main" id="{E46CFDE7-6A2D-4931-B15A-67640C95858C}"/>
              </a:ext>
            </a:extLst>
          </p:cNvPr>
          <p:cNvSpPr txBox="1"/>
          <p:nvPr/>
        </p:nvSpPr>
        <p:spPr>
          <a:xfrm>
            <a:off x="5201664" y="2332014"/>
            <a:ext cx="3198760" cy="369332"/>
          </a:xfrm>
          <a:prstGeom prst="rect">
            <a:avLst/>
          </a:prstGeom>
          <a:solidFill>
            <a:schemeClr val="accent2">
              <a:lumMod val="40000"/>
              <a:lumOff val="60000"/>
            </a:schemeClr>
          </a:solidFill>
          <a:ln>
            <a:solidFill>
              <a:schemeClr val="tx1"/>
            </a:solidFill>
          </a:ln>
        </p:spPr>
        <p:txBody>
          <a:bodyPr wrap="square" rtlCol="0">
            <a:spAutoFit/>
          </a:bodyPr>
          <a:lstStyle/>
          <a:p>
            <a:r>
              <a:rPr lang="en-US" dirty="0"/>
              <a:t>Increased Water Temperature</a:t>
            </a:r>
          </a:p>
        </p:txBody>
      </p:sp>
      <p:sp>
        <p:nvSpPr>
          <p:cNvPr id="7" name="TextBox 6">
            <a:extLst>
              <a:ext uri="{FF2B5EF4-FFF2-40B4-BE49-F238E27FC236}">
                <a16:creationId xmlns:a16="http://schemas.microsoft.com/office/drawing/2014/main" id="{037E02B3-3332-4CD1-8E3E-0FEB4EF285D1}"/>
              </a:ext>
            </a:extLst>
          </p:cNvPr>
          <p:cNvSpPr txBox="1"/>
          <p:nvPr/>
        </p:nvSpPr>
        <p:spPr>
          <a:xfrm>
            <a:off x="5201663" y="1610787"/>
            <a:ext cx="3198759" cy="369332"/>
          </a:xfrm>
          <a:prstGeom prst="rect">
            <a:avLst/>
          </a:prstGeom>
          <a:solidFill>
            <a:schemeClr val="accent2">
              <a:lumMod val="40000"/>
              <a:lumOff val="60000"/>
            </a:schemeClr>
          </a:solidFill>
          <a:ln>
            <a:solidFill>
              <a:schemeClr val="tx1"/>
            </a:solidFill>
          </a:ln>
        </p:spPr>
        <p:txBody>
          <a:bodyPr wrap="square" rtlCol="0">
            <a:spAutoFit/>
          </a:bodyPr>
          <a:lstStyle/>
          <a:p>
            <a:r>
              <a:rPr lang="en-US" dirty="0"/>
              <a:t>Increased Precipitation</a:t>
            </a:r>
          </a:p>
        </p:txBody>
      </p:sp>
      <p:sp>
        <p:nvSpPr>
          <p:cNvPr id="8" name="TextBox 7">
            <a:extLst>
              <a:ext uri="{FF2B5EF4-FFF2-40B4-BE49-F238E27FC236}">
                <a16:creationId xmlns:a16="http://schemas.microsoft.com/office/drawing/2014/main" id="{FDD7D80D-D723-41F2-8407-6B07671244C2}"/>
              </a:ext>
            </a:extLst>
          </p:cNvPr>
          <p:cNvSpPr txBox="1"/>
          <p:nvPr/>
        </p:nvSpPr>
        <p:spPr>
          <a:xfrm>
            <a:off x="1168941" y="1983543"/>
            <a:ext cx="2667972" cy="369332"/>
          </a:xfrm>
          <a:prstGeom prst="rect">
            <a:avLst/>
          </a:prstGeom>
          <a:solidFill>
            <a:schemeClr val="accent1">
              <a:lumMod val="40000"/>
              <a:lumOff val="60000"/>
            </a:schemeClr>
          </a:solidFill>
          <a:ln>
            <a:solidFill>
              <a:schemeClr val="tx1"/>
            </a:solidFill>
          </a:ln>
        </p:spPr>
        <p:txBody>
          <a:bodyPr wrap="square" rtlCol="0">
            <a:spAutoFit/>
          </a:bodyPr>
          <a:lstStyle/>
          <a:p>
            <a:r>
              <a:rPr lang="en-US" dirty="0"/>
              <a:t>Increased Air Temperature</a:t>
            </a:r>
          </a:p>
        </p:txBody>
      </p:sp>
      <p:sp>
        <p:nvSpPr>
          <p:cNvPr id="9" name="TextBox 8">
            <a:extLst>
              <a:ext uri="{FF2B5EF4-FFF2-40B4-BE49-F238E27FC236}">
                <a16:creationId xmlns:a16="http://schemas.microsoft.com/office/drawing/2014/main" id="{D6DFD6A7-6E09-4CE4-9F25-37C1AD8A1C8A}"/>
              </a:ext>
            </a:extLst>
          </p:cNvPr>
          <p:cNvSpPr txBox="1"/>
          <p:nvPr/>
        </p:nvSpPr>
        <p:spPr>
          <a:xfrm>
            <a:off x="1168940" y="2690014"/>
            <a:ext cx="2667973" cy="369332"/>
          </a:xfrm>
          <a:prstGeom prst="rect">
            <a:avLst/>
          </a:prstGeom>
          <a:solidFill>
            <a:schemeClr val="accent1">
              <a:lumMod val="40000"/>
              <a:lumOff val="60000"/>
            </a:schemeClr>
          </a:solidFill>
          <a:ln>
            <a:solidFill>
              <a:schemeClr val="tx1"/>
            </a:solidFill>
          </a:ln>
        </p:spPr>
        <p:txBody>
          <a:bodyPr wrap="square" rtlCol="0">
            <a:spAutoFit/>
          </a:bodyPr>
          <a:lstStyle/>
          <a:p>
            <a:r>
              <a:rPr lang="en-US" dirty="0"/>
              <a:t>Increased Flow</a:t>
            </a:r>
          </a:p>
        </p:txBody>
      </p:sp>
      <p:sp>
        <p:nvSpPr>
          <p:cNvPr id="10" name="TextBox 9">
            <a:extLst>
              <a:ext uri="{FF2B5EF4-FFF2-40B4-BE49-F238E27FC236}">
                <a16:creationId xmlns:a16="http://schemas.microsoft.com/office/drawing/2014/main" id="{CC29A10F-5162-4C4E-99C5-C6F86949BF18}"/>
              </a:ext>
            </a:extLst>
          </p:cNvPr>
          <p:cNvSpPr txBox="1"/>
          <p:nvPr/>
        </p:nvSpPr>
        <p:spPr>
          <a:xfrm>
            <a:off x="5201664" y="2701346"/>
            <a:ext cx="3198760" cy="369332"/>
          </a:xfrm>
          <a:prstGeom prst="rect">
            <a:avLst/>
          </a:prstGeom>
          <a:solidFill>
            <a:schemeClr val="accent2">
              <a:lumMod val="40000"/>
              <a:lumOff val="60000"/>
            </a:schemeClr>
          </a:solidFill>
          <a:ln>
            <a:solidFill>
              <a:schemeClr val="tx1"/>
            </a:solidFill>
          </a:ln>
        </p:spPr>
        <p:txBody>
          <a:bodyPr wrap="square" rtlCol="0">
            <a:spAutoFit/>
          </a:bodyPr>
          <a:lstStyle/>
          <a:p>
            <a:r>
              <a:rPr lang="en-US" dirty="0"/>
              <a:t>Increased Nutrients</a:t>
            </a:r>
          </a:p>
        </p:txBody>
      </p:sp>
      <p:sp>
        <p:nvSpPr>
          <p:cNvPr id="11" name="TextBox 10">
            <a:extLst>
              <a:ext uri="{FF2B5EF4-FFF2-40B4-BE49-F238E27FC236}">
                <a16:creationId xmlns:a16="http://schemas.microsoft.com/office/drawing/2014/main" id="{525F23E3-B779-4179-AB75-31645F7F5D95}"/>
              </a:ext>
            </a:extLst>
          </p:cNvPr>
          <p:cNvSpPr txBox="1"/>
          <p:nvPr/>
        </p:nvSpPr>
        <p:spPr>
          <a:xfrm>
            <a:off x="1168941" y="2332014"/>
            <a:ext cx="2667972" cy="369332"/>
          </a:xfrm>
          <a:prstGeom prst="rect">
            <a:avLst/>
          </a:prstGeom>
          <a:solidFill>
            <a:schemeClr val="accent1">
              <a:lumMod val="40000"/>
              <a:lumOff val="60000"/>
            </a:schemeClr>
          </a:solidFill>
          <a:ln>
            <a:solidFill>
              <a:schemeClr val="tx1"/>
            </a:solidFill>
          </a:ln>
        </p:spPr>
        <p:txBody>
          <a:bodyPr wrap="square" rtlCol="0">
            <a:spAutoFit/>
          </a:bodyPr>
          <a:lstStyle/>
          <a:p>
            <a:r>
              <a:rPr lang="en-US" dirty="0"/>
              <a:t>Sea Level Rise</a:t>
            </a:r>
          </a:p>
        </p:txBody>
      </p:sp>
      <p:sp>
        <p:nvSpPr>
          <p:cNvPr id="12" name="TextBox 11">
            <a:extLst>
              <a:ext uri="{FF2B5EF4-FFF2-40B4-BE49-F238E27FC236}">
                <a16:creationId xmlns:a16="http://schemas.microsoft.com/office/drawing/2014/main" id="{977B8F38-0278-46C4-B5C7-EACFB83C7728}"/>
              </a:ext>
            </a:extLst>
          </p:cNvPr>
          <p:cNvSpPr txBox="1"/>
          <p:nvPr/>
        </p:nvSpPr>
        <p:spPr>
          <a:xfrm>
            <a:off x="5201664" y="1962682"/>
            <a:ext cx="3198761" cy="369332"/>
          </a:xfrm>
          <a:prstGeom prst="rect">
            <a:avLst/>
          </a:prstGeom>
          <a:solidFill>
            <a:schemeClr val="accent2">
              <a:lumMod val="40000"/>
              <a:lumOff val="60000"/>
            </a:schemeClr>
          </a:solidFill>
          <a:ln>
            <a:solidFill>
              <a:schemeClr val="tx1"/>
            </a:solidFill>
          </a:ln>
        </p:spPr>
        <p:txBody>
          <a:bodyPr wrap="none" rtlCol="0">
            <a:spAutoFit/>
          </a:bodyPr>
          <a:lstStyle/>
          <a:p>
            <a:r>
              <a:rPr lang="en-US" dirty="0"/>
              <a:t>Increased Precipitation Intensity</a:t>
            </a:r>
          </a:p>
        </p:txBody>
      </p:sp>
      <p:sp>
        <p:nvSpPr>
          <p:cNvPr id="13" name="TextBox 12">
            <a:extLst>
              <a:ext uri="{FF2B5EF4-FFF2-40B4-BE49-F238E27FC236}">
                <a16:creationId xmlns:a16="http://schemas.microsoft.com/office/drawing/2014/main" id="{C60C25A3-01E4-484D-BFE7-6CC80F43B163}"/>
              </a:ext>
            </a:extLst>
          </p:cNvPr>
          <p:cNvSpPr txBox="1"/>
          <p:nvPr/>
        </p:nvSpPr>
        <p:spPr>
          <a:xfrm>
            <a:off x="1168940" y="6045364"/>
            <a:ext cx="7088544" cy="369332"/>
          </a:xfrm>
          <a:prstGeom prst="rect">
            <a:avLst/>
          </a:prstGeom>
          <a:noFill/>
        </p:spPr>
        <p:txBody>
          <a:bodyPr wrap="none" rtlCol="0">
            <a:spAutoFit/>
          </a:bodyPr>
          <a:lstStyle/>
          <a:p>
            <a:r>
              <a:rPr lang="en-US" i="1" dirty="0"/>
              <a:t>CBP studied 21 different effects producing an overall lower level of oxygen</a:t>
            </a:r>
          </a:p>
        </p:txBody>
      </p:sp>
      <p:sp>
        <p:nvSpPr>
          <p:cNvPr id="14" name="TextBox 13">
            <a:extLst>
              <a:ext uri="{FF2B5EF4-FFF2-40B4-BE49-F238E27FC236}">
                <a16:creationId xmlns:a16="http://schemas.microsoft.com/office/drawing/2014/main" id="{28032BF4-8976-493C-9453-6739D95B065E}"/>
              </a:ext>
            </a:extLst>
          </p:cNvPr>
          <p:cNvSpPr txBox="1"/>
          <p:nvPr/>
        </p:nvSpPr>
        <p:spPr>
          <a:xfrm>
            <a:off x="1741213" y="3244334"/>
            <a:ext cx="1523430" cy="369332"/>
          </a:xfrm>
          <a:prstGeom prst="rect">
            <a:avLst/>
          </a:prstGeom>
          <a:noFill/>
        </p:spPr>
        <p:txBody>
          <a:bodyPr wrap="none" rtlCol="0">
            <a:spAutoFit/>
          </a:bodyPr>
          <a:lstStyle/>
          <a:p>
            <a:r>
              <a:rPr lang="en-US" dirty="0"/>
              <a:t>Higher oxygen</a:t>
            </a:r>
          </a:p>
        </p:txBody>
      </p:sp>
      <p:sp>
        <p:nvSpPr>
          <p:cNvPr id="15" name="TextBox 14">
            <a:extLst>
              <a:ext uri="{FF2B5EF4-FFF2-40B4-BE49-F238E27FC236}">
                <a16:creationId xmlns:a16="http://schemas.microsoft.com/office/drawing/2014/main" id="{02EEB103-A3D2-4076-A23B-68B05345DF2F}"/>
              </a:ext>
            </a:extLst>
          </p:cNvPr>
          <p:cNvSpPr txBox="1"/>
          <p:nvPr/>
        </p:nvSpPr>
        <p:spPr>
          <a:xfrm>
            <a:off x="5799388" y="3244334"/>
            <a:ext cx="1477199" cy="369332"/>
          </a:xfrm>
          <a:prstGeom prst="rect">
            <a:avLst/>
          </a:prstGeom>
          <a:noFill/>
        </p:spPr>
        <p:txBody>
          <a:bodyPr wrap="none" rtlCol="0">
            <a:spAutoFit/>
          </a:bodyPr>
          <a:lstStyle/>
          <a:p>
            <a:r>
              <a:rPr lang="en-US" dirty="0"/>
              <a:t>Lower oxygen</a:t>
            </a:r>
          </a:p>
        </p:txBody>
      </p:sp>
      <p:sp>
        <p:nvSpPr>
          <p:cNvPr id="3" name="Slide Number Placeholder 2">
            <a:extLst>
              <a:ext uri="{FF2B5EF4-FFF2-40B4-BE49-F238E27FC236}">
                <a16:creationId xmlns:a16="http://schemas.microsoft.com/office/drawing/2014/main" id="{28FD2C1B-74B5-47B3-85CA-C356ADC74147}"/>
              </a:ext>
            </a:extLst>
          </p:cNvPr>
          <p:cNvSpPr>
            <a:spLocks noGrp="1"/>
          </p:cNvSpPr>
          <p:nvPr>
            <p:ph type="sldNum" sz="quarter" idx="12"/>
          </p:nvPr>
        </p:nvSpPr>
        <p:spPr/>
        <p:txBody>
          <a:bodyPr/>
          <a:lstStyle/>
          <a:p>
            <a:fld id="{124CDC27-E500-40CC-9A92-C74DD8D06A99}" type="slidenum">
              <a:rPr lang="en-US" smtClean="0"/>
              <a:t>20</a:t>
            </a:fld>
            <a:endParaRPr lang="en-US"/>
          </a:p>
        </p:txBody>
      </p:sp>
    </p:spTree>
    <p:extLst>
      <p:ext uri="{BB962C8B-B14F-4D97-AF65-F5344CB8AC3E}">
        <p14:creationId xmlns:p14="http://schemas.microsoft.com/office/powerpoint/2010/main" val="33116453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B6120F2-1F6A-4432-B5AE-F49CFD9E4C77}"/>
              </a:ext>
            </a:extLst>
          </p:cNvPr>
          <p:cNvSpPr>
            <a:spLocks noGrp="1"/>
          </p:cNvSpPr>
          <p:nvPr>
            <p:ph type="title"/>
          </p:nvPr>
        </p:nvSpPr>
        <p:spPr/>
        <p:txBody>
          <a:bodyPr/>
          <a:lstStyle/>
          <a:p>
            <a:r>
              <a:rPr lang="en-US" dirty="0"/>
              <a:t>Climate effects in perspective</a:t>
            </a:r>
          </a:p>
        </p:txBody>
      </p:sp>
      <p:sp>
        <p:nvSpPr>
          <p:cNvPr id="11" name="TextBox 10">
            <a:extLst>
              <a:ext uri="{FF2B5EF4-FFF2-40B4-BE49-F238E27FC236}">
                <a16:creationId xmlns:a16="http://schemas.microsoft.com/office/drawing/2014/main" id="{EB88AF3E-80B6-4C54-A8D0-A7F394EBF6AA}"/>
              </a:ext>
            </a:extLst>
          </p:cNvPr>
          <p:cNvSpPr txBox="1"/>
          <p:nvPr/>
        </p:nvSpPr>
        <p:spPr>
          <a:xfrm>
            <a:off x="4572000" y="6273225"/>
            <a:ext cx="4200211" cy="584775"/>
          </a:xfrm>
          <a:prstGeom prst="rect">
            <a:avLst/>
          </a:prstGeom>
          <a:noFill/>
        </p:spPr>
        <p:txBody>
          <a:bodyPr wrap="square" rtlCol="0">
            <a:spAutoFit/>
          </a:bodyPr>
          <a:lstStyle/>
          <a:p>
            <a:r>
              <a:rPr lang="en-US" sz="1600" dirty="0"/>
              <a:t>Modeled load reductions from CAST-2019 (current version of the CBP watershed model)</a:t>
            </a:r>
          </a:p>
        </p:txBody>
      </p:sp>
      <p:sp>
        <p:nvSpPr>
          <p:cNvPr id="12" name="Slide Number Placeholder 11">
            <a:extLst>
              <a:ext uri="{FF2B5EF4-FFF2-40B4-BE49-F238E27FC236}">
                <a16:creationId xmlns:a16="http://schemas.microsoft.com/office/drawing/2014/main" id="{C5657682-E555-48DB-9167-0C8E0F0F6792}"/>
              </a:ext>
            </a:extLst>
          </p:cNvPr>
          <p:cNvSpPr>
            <a:spLocks noGrp="1"/>
          </p:cNvSpPr>
          <p:nvPr>
            <p:ph type="sldNum" sz="quarter" idx="12"/>
          </p:nvPr>
        </p:nvSpPr>
        <p:spPr/>
        <p:txBody>
          <a:bodyPr/>
          <a:lstStyle/>
          <a:p>
            <a:fld id="{124CDC27-E500-40CC-9A92-C74DD8D06A99}" type="slidenum">
              <a:rPr lang="en-US" smtClean="0"/>
              <a:t>21</a:t>
            </a:fld>
            <a:endParaRPr lang="en-US"/>
          </a:p>
        </p:txBody>
      </p:sp>
      <p:pic>
        <p:nvPicPr>
          <p:cNvPr id="13" name="Picture 12">
            <a:extLst>
              <a:ext uri="{FF2B5EF4-FFF2-40B4-BE49-F238E27FC236}">
                <a16:creationId xmlns:a16="http://schemas.microsoft.com/office/drawing/2014/main" id="{71A322EE-9882-4B7E-8083-8B88B59E355B}"/>
              </a:ext>
            </a:extLst>
          </p:cNvPr>
          <p:cNvPicPr>
            <a:picLocks noChangeAspect="1"/>
          </p:cNvPicPr>
          <p:nvPr/>
        </p:nvPicPr>
        <p:blipFill>
          <a:blip r:embed="rId2"/>
          <a:stretch>
            <a:fillRect/>
          </a:stretch>
        </p:blipFill>
        <p:spPr>
          <a:xfrm>
            <a:off x="4572000" y="1908893"/>
            <a:ext cx="4572000" cy="3539336"/>
          </a:xfrm>
          <a:prstGeom prst="rect">
            <a:avLst/>
          </a:prstGeom>
        </p:spPr>
      </p:pic>
      <p:pic>
        <p:nvPicPr>
          <p:cNvPr id="14" name="Picture 13">
            <a:extLst>
              <a:ext uri="{FF2B5EF4-FFF2-40B4-BE49-F238E27FC236}">
                <a16:creationId xmlns:a16="http://schemas.microsoft.com/office/drawing/2014/main" id="{DBFD5CEF-286B-40C0-A864-C2F01903E840}"/>
              </a:ext>
            </a:extLst>
          </p:cNvPr>
          <p:cNvPicPr>
            <a:picLocks noChangeAspect="1"/>
          </p:cNvPicPr>
          <p:nvPr/>
        </p:nvPicPr>
        <p:blipFill>
          <a:blip r:embed="rId3"/>
          <a:stretch>
            <a:fillRect/>
          </a:stretch>
        </p:blipFill>
        <p:spPr>
          <a:xfrm>
            <a:off x="8513" y="1908894"/>
            <a:ext cx="4563488" cy="3539335"/>
          </a:xfrm>
          <a:prstGeom prst="rect">
            <a:avLst/>
          </a:prstGeom>
        </p:spPr>
      </p:pic>
    </p:spTree>
    <p:extLst>
      <p:ext uri="{BB962C8B-B14F-4D97-AF65-F5344CB8AC3E}">
        <p14:creationId xmlns:p14="http://schemas.microsoft.com/office/powerpoint/2010/main" val="24763403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279FDCB-BB81-4E01-AD0D-9BA0841CF489}"/>
              </a:ext>
            </a:extLst>
          </p:cNvPr>
          <p:cNvPicPr>
            <a:picLocks noChangeAspect="1"/>
          </p:cNvPicPr>
          <p:nvPr/>
        </p:nvPicPr>
        <p:blipFill>
          <a:blip r:embed="rId2"/>
          <a:stretch>
            <a:fillRect/>
          </a:stretch>
        </p:blipFill>
        <p:spPr>
          <a:xfrm>
            <a:off x="7121971" y="1814536"/>
            <a:ext cx="1927634" cy="2399675"/>
          </a:xfrm>
          <a:prstGeom prst="rect">
            <a:avLst/>
          </a:prstGeom>
        </p:spPr>
      </p:pic>
      <p:grpSp>
        <p:nvGrpSpPr>
          <p:cNvPr id="6" name="Group 5">
            <a:extLst>
              <a:ext uri="{FF2B5EF4-FFF2-40B4-BE49-F238E27FC236}">
                <a16:creationId xmlns:a16="http://schemas.microsoft.com/office/drawing/2014/main" id="{9E898C3D-CE80-4F97-A517-987492E07961}"/>
              </a:ext>
            </a:extLst>
          </p:cNvPr>
          <p:cNvGrpSpPr/>
          <p:nvPr/>
        </p:nvGrpSpPr>
        <p:grpSpPr>
          <a:xfrm>
            <a:off x="3832326" y="2603037"/>
            <a:ext cx="4574660" cy="852853"/>
            <a:chOff x="4818740" y="642188"/>
            <a:chExt cx="6570964" cy="1546791"/>
          </a:xfrm>
        </p:grpSpPr>
        <p:sp>
          <p:nvSpPr>
            <p:cNvPr id="8" name="Freeform: Shape 7">
              <a:extLst>
                <a:ext uri="{FF2B5EF4-FFF2-40B4-BE49-F238E27FC236}">
                  <a16:creationId xmlns:a16="http://schemas.microsoft.com/office/drawing/2014/main" id="{5C2414FB-A903-4040-99B4-91B49C45625C}"/>
                </a:ext>
              </a:extLst>
            </p:cNvPr>
            <p:cNvSpPr/>
            <p:nvPr/>
          </p:nvSpPr>
          <p:spPr>
            <a:xfrm>
              <a:off x="11220591" y="970735"/>
              <a:ext cx="169113" cy="209518"/>
            </a:xfrm>
            <a:custGeom>
              <a:avLst/>
              <a:gdLst>
                <a:gd name="connsiteX0" fmla="*/ 10310 w 474136"/>
                <a:gd name="connsiteY0" fmla="*/ 107343 h 266369"/>
                <a:gd name="connsiteX1" fmla="*/ 23563 w 474136"/>
                <a:gd name="connsiteY1" fmla="*/ 173604 h 266369"/>
                <a:gd name="connsiteX2" fmla="*/ 63319 w 474136"/>
                <a:gd name="connsiteY2" fmla="*/ 186856 h 266369"/>
                <a:gd name="connsiteX3" fmla="*/ 116328 w 474136"/>
                <a:gd name="connsiteY3" fmla="*/ 239865 h 266369"/>
                <a:gd name="connsiteX4" fmla="*/ 156084 w 474136"/>
                <a:gd name="connsiteY4" fmla="*/ 266369 h 266369"/>
                <a:gd name="connsiteX5" fmla="*/ 407876 w 474136"/>
                <a:gd name="connsiteY5" fmla="*/ 253117 h 266369"/>
                <a:gd name="connsiteX6" fmla="*/ 447632 w 474136"/>
                <a:gd name="connsiteY6" fmla="*/ 226613 h 266369"/>
                <a:gd name="connsiteX7" fmla="*/ 460884 w 474136"/>
                <a:gd name="connsiteY7" fmla="*/ 120595 h 266369"/>
                <a:gd name="connsiteX8" fmla="*/ 474136 w 474136"/>
                <a:gd name="connsiteY8" fmla="*/ 80839 h 266369"/>
                <a:gd name="connsiteX9" fmla="*/ 434380 w 474136"/>
                <a:gd name="connsiteY9" fmla="*/ 1326 h 266369"/>
                <a:gd name="connsiteX10" fmla="*/ 381371 w 474136"/>
                <a:gd name="connsiteY10" fmla="*/ 14578 h 266369"/>
                <a:gd name="connsiteX11" fmla="*/ 341615 w 474136"/>
                <a:gd name="connsiteY11" fmla="*/ 41082 h 266369"/>
                <a:gd name="connsiteX12" fmla="*/ 328363 w 474136"/>
                <a:gd name="connsiteY12" fmla="*/ 80839 h 266369"/>
                <a:gd name="connsiteX13" fmla="*/ 262102 w 474136"/>
                <a:gd name="connsiteY13" fmla="*/ 120595 h 266369"/>
                <a:gd name="connsiteX14" fmla="*/ 169336 w 474136"/>
                <a:gd name="connsiteY14" fmla="*/ 107343 h 266369"/>
                <a:gd name="connsiteX15" fmla="*/ 103076 w 474136"/>
                <a:gd name="connsiteY15" fmla="*/ 54334 h 266369"/>
                <a:gd name="connsiteX16" fmla="*/ 10310 w 474136"/>
                <a:gd name="connsiteY16" fmla="*/ 67587 h 266369"/>
                <a:gd name="connsiteX17" fmla="*/ 10310 w 474136"/>
                <a:gd name="connsiteY17" fmla="*/ 107343 h 266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136" h="266369">
                  <a:moveTo>
                    <a:pt x="10310" y="107343"/>
                  </a:moveTo>
                  <a:cubicBezTo>
                    <a:pt x="12519" y="125013"/>
                    <a:pt x="11069" y="154863"/>
                    <a:pt x="23563" y="173604"/>
                  </a:cubicBezTo>
                  <a:cubicBezTo>
                    <a:pt x="31312" y="185227"/>
                    <a:pt x="51952" y="178737"/>
                    <a:pt x="63319" y="186856"/>
                  </a:cubicBezTo>
                  <a:cubicBezTo>
                    <a:pt x="83653" y="201380"/>
                    <a:pt x="98658" y="222195"/>
                    <a:pt x="116328" y="239865"/>
                  </a:cubicBezTo>
                  <a:cubicBezTo>
                    <a:pt x="127590" y="251127"/>
                    <a:pt x="142832" y="257534"/>
                    <a:pt x="156084" y="266369"/>
                  </a:cubicBezTo>
                  <a:cubicBezTo>
                    <a:pt x="240015" y="261952"/>
                    <a:pt x="324600" y="264473"/>
                    <a:pt x="407876" y="253117"/>
                  </a:cubicBezTo>
                  <a:cubicBezTo>
                    <a:pt x="423657" y="250965"/>
                    <a:pt x="441717" y="241401"/>
                    <a:pt x="447632" y="226613"/>
                  </a:cubicBezTo>
                  <a:cubicBezTo>
                    <a:pt x="460859" y="193546"/>
                    <a:pt x="454513" y="155635"/>
                    <a:pt x="460884" y="120595"/>
                  </a:cubicBezTo>
                  <a:cubicBezTo>
                    <a:pt x="463383" y="106851"/>
                    <a:pt x="469719" y="94091"/>
                    <a:pt x="474136" y="80839"/>
                  </a:cubicBezTo>
                  <a:cubicBezTo>
                    <a:pt x="468991" y="65403"/>
                    <a:pt x="453648" y="7748"/>
                    <a:pt x="434380" y="1326"/>
                  </a:cubicBezTo>
                  <a:cubicBezTo>
                    <a:pt x="417101" y="-4434"/>
                    <a:pt x="399041" y="10161"/>
                    <a:pt x="381371" y="14578"/>
                  </a:cubicBezTo>
                  <a:cubicBezTo>
                    <a:pt x="368119" y="23413"/>
                    <a:pt x="351564" y="28645"/>
                    <a:pt x="341615" y="41082"/>
                  </a:cubicBezTo>
                  <a:cubicBezTo>
                    <a:pt x="332889" y="51990"/>
                    <a:pt x="335550" y="68861"/>
                    <a:pt x="328363" y="80839"/>
                  </a:cubicBezTo>
                  <a:cubicBezTo>
                    <a:pt x="310172" y="111156"/>
                    <a:pt x="293372" y="110172"/>
                    <a:pt x="262102" y="120595"/>
                  </a:cubicBezTo>
                  <a:cubicBezTo>
                    <a:pt x="231180" y="116178"/>
                    <a:pt x="199255" y="116318"/>
                    <a:pt x="169336" y="107343"/>
                  </a:cubicBezTo>
                  <a:cubicBezTo>
                    <a:pt x="145453" y="100178"/>
                    <a:pt x="120234" y="71493"/>
                    <a:pt x="103076" y="54334"/>
                  </a:cubicBezTo>
                  <a:cubicBezTo>
                    <a:pt x="72154" y="58752"/>
                    <a:pt x="34966" y="48410"/>
                    <a:pt x="10310" y="67587"/>
                  </a:cubicBezTo>
                  <a:cubicBezTo>
                    <a:pt x="-11743" y="84739"/>
                    <a:pt x="8101" y="89673"/>
                    <a:pt x="10310" y="107343"/>
                  </a:cubicBezTo>
                  <a:close/>
                </a:path>
              </a:pathLst>
            </a:custGeom>
            <a:solidFill>
              <a:srgbClr val="CC3300"/>
            </a:solid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tlCol="0" anchor="ctr"/>
            <a:lstStyle/>
            <a:p>
              <a:pPr algn="ctr" defTabSz="685800"/>
              <a:endParaRPr lang="en-US" sz="1349" dirty="0">
                <a:solidFill>
                  <a:srgbClr val="FFFFFF">
                    <a:hueOff val="0"/>
                    <a:satOff val="0"/>
                    <a:lumOff val="0"/>
                    <a:alphaOff val="0"/>
                  </a:srgbClr>
                </a:solidFill>
                <a:latin typeface="Arial"/>
              </a:endParaRPr>
            </a:p>
          </p:txBody>
        </p:sp>
        <p:sp>
          <p:nvSpPr>
            <p:cNvPr id="9" name="TextBox 8">
              <a:extLst>
                <a:ext uri="{FF2B5EF4-FFF2-40B4-BE49-F238E27FC236}">
                  <a16:creationId xmlns:a16="http://schemas.microsoft.com/office/drawing/2014/main" id="{191839A9-E88D-4668-B7E2-0DD88DE95418}"/>
                </a:ext>
              </a:extLst>
            </p:cNvPr>
            <p:cNvSpPr txBox="1"/>
            <p:nvPr/>
          </p:nvSpPr>
          <p:spPr>
            <a:xfrm>
              <a:off x="7768775" y="642188"/>
              <a:ext cx="265344" cy="753343"/>
            </a:xfrm>
            <a:prstGeom prst="rect">
              <a:avLst/>
            </a:prstGeom>
            <a:noFill/>
          </p:spPr>
          <p:txBody>
            <a:bodyPr wrap="none" rtlCol="0">
              <a:spAutoFit/>
            </a:bodyPr>
            <a:lstStyle/>
            <a:p>
              <a:pPr algn="ctr" defTabSz="685800"/>
              <a:endParaRPr lang="en-US" sz="2099" b="1" dirty="0">
                <a:solidFill>
                  <a:srgbClr val="000000"/>
                </a:solidFill>
                <a:latin typeface="Arial"/>
              </a:endParaRPr>
            </a:p>
          </p:txBody>
        </p:sp>
        <p:sp>
          <p:nvSpPr>
            <p:cNvPr id="10" name="TextBox 9">
              <a:extLst>
                <a:ext uri="{FF2B5EF4-FFF2-40B4-BE49-F238E27FC236}">
                  <a16:creationId xmlns:a16="http://schemas.microsoft.com/office/drawing/2014/main" id="{03BF32BE-64D3-4AE8-A190-4E8DFDBFB293}"/>
                </a:ext>
              </a:extLst>
            </p:cNvPr>
            <p:cNvSpPr txBox="1"/>
            <p:nvPr/>
          </p:nvSpPr>
          <p:spPr>
            <a:xfrm>
              <a:off x="4818740" y="1435636"/>
              <a:ext cx="265344" cy="753343"/>
            </a:xfrm>
            <a:prstGeom prst="rect">
              <a:avLst/>
            </a:prstGeom>
            <a:noFill/>
          </p:spPr>
          <p:txBody>
            <a:bodyPr wrap="none" rtlCol="0">
              <a:spAutoFit/>
            </a:bodyPr>
            <a:lstStyle/>
            <a:p>
              <a:pPr algn="ctr" defTabSz="685800"/>
              <a:endParaRPr lang="en-US" sz="2099" b="1" dirty="0">
                <a:solidFill>
                  <a:srgbClr val="000000"/>
                </a:solidFill>
                <a:latin typeface="Arial"/>
              </a:endParaRPr>
            </a:p>
          </p:txBody>
        </p:sp>
      </p:grpSp>
      <p:sp>
        <p:nvSpPr>
          <p:cNvPr id="14" name="Text Box 5">
            <a:extLst>
              <a:ext uri="{FF2B5EF4-FFF2-40B4-BE49-F238E27FC236}">
                <a16:creationId xmlns:a16="http://schemas.microsoft.com/office/drawing/2014/main" id="{588B8683-64D7-4BF9-96D6-3F6B8C369F79}"/>
              </a:ext>
            </a:extLst>
          </p:cNvPr>
          <p:cNvSpPr txBox="1">
            <a:spLocks noChangeArrowheads="1"/>
          </p:cNvSpPr>
          <p:nvPr/>
        </p:nvSpPr>
        <p:spPr bwMode="auto">
          <a:xfrm>
            <a:off x="892203" y="977923"/>
            <a:ext cx="780559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389">
              <a:spcBef>
                <a:spcPct val="0"/>
              </a:spcBef>
              <a:buNone/>
            </a:pPr>
            <a:r>
              <a:rPr lang="en-US" altLang="en-US" sz="2400" dirty="0">
                <a:solidFill>
                  <a:prstClr val="black"/>
                </a:solidFill>
                <a:latin typeface="Times New Roman" panose="02020603050405020304" pitchFamily="18" charset="0"/>
                <a:cs typeface="Times New Roman" panose="02020603050405020304" pitchFamily="18" charset="0"/>
              </a:rPr>
              <a:t>△Achievement of Deep Channel DO Water Quality Standard </a:t>
            </a:r>
          </a:p>
        </p:txBody>
      </p:sp>
      <p:pic>
        <p:nvPicPr>
          <p:cNvPr id="16" name="Picture 15">
            <a:extLst>
              <a:ext uri="{FF2B5EF4-FFF2-40B4-BE49-F238E27FC236}">
                <a16:creationId xmlns:a16="http://schemas.microsoft.com/office/drawing/2014/main" id="{C1D063B8-269E-476F-BE33-074BF25E6D94}"/>
              </a:ext>
            </a:extLst>
          </p:cNvPr>
          <p:cNvPicPr>
            <a:picLocks noChangeAspect="1"/>
          </p:cNvPicPr>
          <p:nvPr/>
        </p:nvPicPr>
        <p:blipFill>
          <a:blip r:embed="rId3"/>
          <a:stretch>
            <a:fillRect/>
          </a:stretch>
        </p:blipFill>
        <p:spPr>
          <a:xfrm>
            <a:off x="66328" y="870141"/>
            <a:ext cx="886814" cy="667396"/>
          </a:xfrm>
          <a:prstGeom prst="rect">
            <a:avLst/>
          </a:prstGeom>
        </p:spPr>
      </p:pic>
      <p:sp>
        <p:nvSpPr>
          <p:cNvPr id="3" name="TextBox 2">
            <a:extLst>
              <a:ext uri="{FF2B5EF4-FFF2-40B4-BE49-F238E27FC236}">
                <a16:creationId xmlns:a16="http://schemas.microsoft.com/office/drawing/2014/main" id="{FF58AED0-F8F7-49FB-88C5-E7E99A16DBE4}"/>
              </a:ext>
            </a:extLst>
          </p:cNvPr>
          <p:cNvSpPr txBox="1"/>
          <p:nvPr/>
        </p:nvSpPr>
        <p:spPr>
          <a:xfrm>
            <a:off x="481218" y="1615154"/>
            <a:ext cx="7984878" cy="507575"/>
          </a:xfrm>
          <a:prstGeom prst="rect">
            <a:avLst/>
          </a:prstGeom>
          <a:noFill/>
        </p:spPr>
        <p:txBody>
          <a:bodyPr wrap="none" rtlCol="0">
            <a:spAutoFit/>
          </a:bodyPr>
          <a:lstStyle/>
          <a:p>
            <a:pPr defTabSz="685800"/>
            <a:r>
              <a:rPr lang="en-US" sz="1349" dirty="0">
                <a:solidFill>
                  <a:srgbClr val="000000"/>
                </a:solidFill>
                <a:latin typeface="Arial"/>
              </a:rPr>
              <a:t>Achievement of </a:t>
            </a:r>
            <a:r>
              <a:rPr lang="en-US" sz="1349" b="1" u="sng" dirty="0">
                <a:solidFill>
                  <a:srgbClr val="000000"/>
                </a:solidFill>
                <a:latin typeface="Arial"/>
              </a:rPr>
              <a:t>Deep Channel DO </a:t>
            </a:r>
            <a:r>
              <a:rPr lang="en-US" sz="1349" dirty="0">
                <a:solidFill>
                  <a:srgbClr val="000000"/>
                </a:solidFill>
                <a:latin typeface="Arial"/>
              </a:rPr>
              <a:t>water quality standard (1mg/l instantaneous minimum) expressed </a:t>
            </a:r>
          </a:p>
          <a:p>
            <a:pPr defTabSz="685800"/>
            <a:r>
              <a:rPr lang="en-US" sz="1349" dirty="0">
                <a:solidFill>
                  <a:srgbClr val="000000"/>
                </a:solidFill>
                <a:latin typeface="Arial"/>
              </a:rPr>
              <a:t>as </a:t>
            </a:r>
            <a:r>
              <a:rPr lang="en-US" sz="1349" b="1" i="1" dirty="0">
                <a:solidFill>
                  <a:srgbClr val="000000"/>
                </a:solidFill>
                <a:latin typeface="Arial"/>
              </a:rPr>
              <a:t>an incremental increase</a:t>
            </a:r>
            <a:r>
              <a:rPr lang="en-US" sz="1349" dirty="0">
                <a:solidFill>
                  <a:srgbClr val="000000"/>
                </a:solidFill>
                <a:latin typeface="Arial"/>
              </a:rPr>
              <a:t> over the PSC agreed to 2025 planning targets</a:t>
            </a:r>
          </a:p>
        </p:txBody>
      </p:sp>
      <p:pic>
        <p:nvPicPr>
          <p:cNvPr id="4" name="Picture 3">
            <a:extLst>
              <a:ext uri="{FF2B5EF4-FFF2-40B4-BE49-F238E27FC236}">
                <a16:creationId xmlns:a16="http://schemas.microsoft.com/office/drawing/2014/main" id="{D1DEB2A2-C57D-441B-9D52-41F8EE2DAF5A}"/>
              </a:ext>
            </a:extLst>
          </p:cNvPr>
          <p:cNvPicPr>
            <a:picLocks noChangeAspect="1"/>
          </p:cNvPicPr>
          <p:nvPr/>
        </p:nvPicPr>
        <p:blipFill>
          <a:blip r:embed="rId4"/>
          <a:stretch>
            <a:fillRect/>
          </a:stretch>
        </p:blipFill>
        <p:spPr>
          <a:xfrm>
            <a:off x="619045" y="2182667"/>
            <a:ext cx="6281888" cy="3670494"/>
          </a:xfrm>
          <a:prstGeom prst="rect">
            <a:avLst/>
          </a:prstGeom>
        </p:spPr>
      </p:pic>
      <p:sp>
        <p:nvSpPr>
          <p:cNvPr id="17" name="Rectangle 17">
            <a:extLst>
              <a:ext uri="{FF2B5EF4-FFF2-40B4-BE49-F238E27FC236}">
                <a16:creationId xmlns:a16="http://schemas.microsoft.com/office/drawing/2014/main" id="{92CBC161-D443-42C6-B2B4-8741AA3CFF4E}"/>
              </a:ext>
            </a:extLst>
          </p:cNvPr>
          <p:cNvSpPr>
            <a:spLocks noChangeArrowheads="1"/>
          </p:cNvSpPr>
          <p:nvPr/>
        </p:nvSpPr>
        <p:spPr bwMode="gray">
          <a:xfrm>
            <a:off x="973971" y="1379089"/>
            <a:ext cx="7597487" cy="34280"/>
          </a:xfrm>
          <a:prstGeom prst="rect">
            <a:avLst/>
          </a:prstGeom>
          <a:gradFill rotWithShape="0">
            <a:gsLst>
              <a:gs pos="0">
                <a:schemeClr val="bg1">
                  <a:lumMod val="50000"/>
                </a:schemeClr>
              </a:gs>
              <a:gs pos="100000">
                <a:schemeClr val="bg1"/>
              </a:gs>
            </a:gsLst>
            <a:lin ang="0" scaled="1"/>
          </a:gradFill>
          <a:ln>
            <a:noFill/>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685595" fontAlgn="base">
              <a:spcBef>
                <a:spcPct val="0"/>
              </a:spcBef>
              <a:spcAft>
                <a:spcPct val="0"/>
              </a:spcAft>
              <a:buNone/>
            </a:pPr>
            <a:endParaRPr kumimoji="1" lang="en-US" altLang="en-US" sz="1349" dirty="0">
              <a:solidFill>
                <a:srgbClr val="000000"/>
              </a:solidFill>
              <a:latin typeface="Tahoma" panose="020B0604030504040204" pitchFamily="34" charset="0"/>
              <a:cs typeface="Arial"/>
              <a:sym typeface="Arial"/>
            </a:endParaRPr>
          </a:p>
        </p:txBody>
      </p:sp>
      <p:sp>
        <p:nvSpPr>
          <p:cNvPr id="7" name="Rectangle 6">
            <a:extLst>
              <a:ext uri="{FF2B5EF4-FFF2-40B4-BE49-F238E27FC236}">
                <a16:creationId xmlns:a16="http://schemas.microsoft.com/office/drawing/2014/main" id="{3BFBB7A2-AE89-4FD0-9E1C-FA91F9431DD9}"/>
              </a:ext>
            </a:extLst>
          </p:cNvPr>
          <p:cNvSpPr/>
          <p:nvPr/>
        </p:nvSpPr>
        <p:spPr>
          <a:xfrm>
            <a:off x="2047875" y="2188753"/>
            <a:ext cx="1298085" cy="170353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black"/>
              </a:solidFill>
              <a:latin typeface="Calibri" panose="020F0502020204030204"/>
            </a:endParaRPr>
          </a:p>
          <a:p>
            <a:pPr algn="ctr" defTabSz="685800"/>
            <a:endParaRPr lang="en-US" sz="1350" dirty="0">
              <a:solidFill>
                <a:prstClr val="black"/>
              </a:solidFill>
              <a:latin typeface="Calibri" panose="020F0502020204030204"/>
            </a:endParaRPr>
          </a:p>
          <a:p>
            <a:pPr algn="ctr" defTabSz="685800"/>
            <a:endParaRPr lang="en-US" sz="1350" dirty="0">
              <a:solidFill>
                <a:prstClr val="black"/>
              </a:solidFill>
              <a:latin typeface="Calibri" panose="020F0502020204030204"/>
            </a:endParaRPr>
          </a:p>
          <a:p>
            <a:pPr algn="ctr" defTabSz="685800"/>
            <a:endParaRPr lang="en-US" sz="1350" dirty="0">
              <a:solidFill>
                <a:prstClr val="black"/>
              </a:solidFill>
              <a:latin typeface="Calibri" panose="020F0502020204030204"/>
            </a:endParaRPr>
          </a:p>
          <a:p>
            <a:pPr algn="ctr" defTabSz="685800"/>
            <a:endParaRPr lang="en-US" sz="1350" dirty="0">
              <a:solidFill>
                <a:prstClr val="black"/>
              </a:solidFill>
              <a:latin typeface="Calibri" panose="020F0502020204030204"/>
            </a:endParaRPr>
          </a:p>
          <a:p>
            <a:pPr algn="ctr" defTabSz="685800"/>
            <a:endParaRPr lang="en-US" sz="1350" dirty="0">
              <a:solidFill>
                <a:prstClr val="black"/>
              </a:solidFill>
              <a:latin typeface="Calibri" panose="020F0502020204030204"/>
            </a:endParaRPr>
          </a:p>
          <a:p>
            <a:pPr algn="ctr" defTabSz="685800"/>
            <a:r>
              <a:rPr lang="en-US" sz="1350" dirty="0">
                <a:solidFill>
                  <a:prstClr val="black"/>
                </a:solidFill>
                <a:latin typeface="Calibri" panose="020F0502020204030204"/>
              </a:rPr>
              <a:t>2025</a:t>
            </a:r>
          </a:p>
        </p:txBody>
      </p:sp>
      <p:sp>
        <p:nvSpPr>
          <p:cNvPr id="11" name="Rectangle 10">
            <a:extLst>
              <a:ext uri="{FF2B5EF4-FFF2-40B4-BE49-F238E27FC236}">
                <a16:creationId xmlns:a16="http://schemas.microsoft.com/office/drawing/2014/main" id="{609FF0F4-9EEB-446E-8775-9CFA44C87DAE}"/>
              </a:ext>
            </a:extLst>
          </p:cNvPr>
          <p:cNvSpPr/>
          <p:nvPr/>
        </p:nvSpPr>
        <p:spPr>
          <a:xfrm>
            <a:off x="3176319" y="2188753"/>
            <a:ext cx="1298085" cy="170353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black"/>
              </a:solidFill>
              <a:latin typeface="Calibri" panose="020F0502020204030204"/>
            </a:endParaRPr>
          </a:p>
          <a:p>
            <a:pPr algn="ctr" defTabSz="685800"/>
            <a:endParaRPr lang="en-US" sz="1350" dirty="0">
              <a:solidFill>
                <a:prstClr val="black"/>
              </a:solidFill>
              <a:latin typeface="Calibri" panose="020F0502020204030204"/>
            </a:endParaRPr>
          </a:p>
          <a:p>
            <a:pPr algn="ctr" defTabSz="685800"/>
            <a:endParaRPr lang="en-US" sz="1350" dirty="0">
              <a:solidFill>
                <a:prstClr val="black"/>
              </a:solidFill>
              <a:latin typeface="Calibri" panose="020F0502020204030204"/>
            </a:endParaRPr>
          </a:p>
          <a:p>
            <a:pPr algn="ctr" defTabSz="685800"/>
            <a:endParaRPr lang="en-US" sz="1350" dirty="0">
              <a:solidFill>
                <a:prstClr val="black"/>
              </a:solidFill>
              <a:latin typeface="Calibri" panose="020F0502020204030204"/>
            </a:endParaRPr>
          </a:p>
          <a:p>
            <a:pPr algn="ctr" defTabSz="685800"/>
            <a:endParaRPr lang="en-US" sz="1350" dirty="0">
              <a:solidFill>
                <a:prstClr val="black"/>
              </a:solidFill>
              <a:latin typeface="Calibri" panose="020F0502020204030204"/>
            </a:endParaRPr>
          </a:p>
          <a:p>
            <a:pPr algn="ctr" defTabSz="685800"/>
            <a:endParaRPr lang="en-US" sz="1350" dirty="0">
              <a:solidFill>
                <a:prstClr val="black"/>
              </a:solidFill>
              <a:latin typeface="Calibri" panose="020F0502020204030204"/>
            </a:endParaRPr>
          </a:p>
          <a:p>
            <a:pPr algn="ctr" defTabSz="685800"/>
            <a:r>
              <a:rPr lang="en-US" sz="1350" dirty="0">
                <a:solidFill>
                  <a:prstClr val="black"/>
                </a:solidFill>
                <a:latin typeface="Calibri" panose="020F0502020204030204"/>
              </a:rPr>
              <a:t>2035</a:t>
            </a:r>
          </a:p>
        </p:txBody>
      </p:sp>
      <p:sp>
        <p:nvSpPr>
          <p:cNvPr id="12" name="Rectangle 11">
            <a:extLst>
              <a:ext uri="{FF2B5EF4-FFF2-40B4-BE49-F238E27FC236}">
                <a16:creationId xmlns:a16="http://schemas.microsoft.com/office/drawing/2014/main" id="{4AE02C12-FA2A-428F-8909-300DE6622BB4}"/>
              </a:ext>
            </a:extLst>
          </p:cNvPr>
          <p:cNvSpPr/>
          <p:nvPr/>
        </p:nvSpPr>
        <p:spPr>
          <a:xfrm>
            <a:off x="4390106" y="2188753"/>
            <a:ext cx="1298085" cy="170353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black"/>
              </a:solidFill>
              <a:latin typeface="Calibri" panose="020F0502020204030204"/>
            </a:endParaRPr>
          </a:p>
          <a:p>
            <a:pPr algn="ctr" defTabSz="685800"/>
            <a:endParaRPr lang="en-US" sz="1350" dirty="0">
              <a:solidFill>
                <a:prstClr val="black"/>
              </a:solidFill>
              <a:latin typeface="Calibri" panose="020F0502020204030204"/>
            </a:endParaRPr>
          </a:p>
          <a:p>
            <a:pPr algn="ctr" defTabSz="685800"/>
            <a:endParaRPr lang="en-US" sz="1350" dirty="0">
              <a:solidFill>
                <a:prstClr val="black"/>
              </a:solidFill>
              <a:latin typeface="Calibri" panose="020F0502020204030204"/>
            </a:endParaRPr>
          </a:p>
          <a:p>
            <a:pPr algn="ctr" defTabSz="685800"/>
            <a:endParaRPr lang="en-US" sz="1350" dirty="0">
              <a:solidFill>
                <a:prstClr val="black"/>
              </a:solidFill>
              <a:latin typeface="Calibri" panose="020F0502020204030204"/>
            </a:endParaRPr>
          </a:p>
          <a:p>
            <a:pPr algn="ctr" defTabSz="685800"/>
            <a:endParaRPr lang="en-US" sz="1350" dirty="0">
              <a:solidFill>
                <a:prstClr val="black"/>
              </a:solidFill>
              <a:latin typeface="Calibri" panose="020F0502020204030204"/>
            </a:endParaRPr>
          </a:p>
          <a:p>
            <a:pPr algn="ctr" defTabSz="685800"/>
            <a:endParaRPr lang="en-US" sz="1350" dirty="0">
              <a:solidFill>
                <a:prstClr val="black"/>
              </a:solidFill>
              <a:latin typeface="Calibri" panose="020F0502020204030204"/>
            </a:endParaRPr>
          </a:p>
          <a:p>
            <a:pPr algn="ctr" defTabSz="685800"/>
            <a:r>
              <a:rPr lang="en-US" sz="1350" dirty="0">
                <a:solidFill>
                  <a:prstClr val="black"/>
                </a:solidFill>
                <a:latin typeface="Calibri" panose="020F0502020204030204"/>
              </a:rPr>
              <a:t>2045</a:t>
            </a:r>
          </a:p>
        </p:txBody>
      </p:sp>
      <p:sp>
        <p:nvSpPr>
          <p:cNvPr id="13" name="Rectangle 12">
            <a:extLst>
              <a:ext uri="{FF2B5EF4-FFF2-40B4-BE49-F238E27FC236}">
                <a16:creationId xmlns:a16="http://schemas.microsoft.com/office/drawing/2014/main" id="{C643A09B-D75F-456E-B4B6-B073873A9334}"/>
              </a:ext>
            </a:extLst>
          </p:cNvPr>
          <p:cNvSpPr/>
          <p:nvPr/>
        </p:nvSpPr>
        <p:spPr>
          <a:xfrm>
            <a:off x="5605346" y="2188753"/>
            <a:ext cx="1298085" cy="170353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black"/>
              </a:solidFill>
              <a:latin typeface="Calibri" panose="020F0502020204030204"/>
            </a:endParaRPr>
          </a:p>
          <a:p>
            <a:pPr algn="ctr" defTabSz="685800"/>
            <a:endParaRPr lang="en-US" sz="1350" dirty="0">
              <a:solidFill>
                <a:prstClr val="black"/>
              </a:solidFill>
              <a:latin typeface="Calibri" panose="020F0502020204030204"/>
            </a:endParaRPr>
          </a:p>
          <a:p>
            <a:pPr algn="ctr" defTabSz="685800"/>
            <a:endParaRPr lang="en-US" sz="1350" dirty="0">
              <a:solidFill>
                <a:prstClr val="black"/>
              </a:solidFill>
              <a:latin typeface="Calibri" panose="020F0502020204030204"/>
            </a:endParaRPr>
          </a:p>
          <a:p>
            <a:pPr algn="ctr" defTabSz="685800"/>
            <a:endParaRPr lang="en-US" sz="1350" dirty="0">
              <a:solidFill>
                <a:prstClr val="black"/>
              </a:solidFill>
              <a:latin typeface="Calibri" panose="020F0502020204030204"/>
            </a:endParaRPr>
          </a:p>
          <a:p>
            <a:pPr algn="ctr" defTabSz="685800"/>
            <a:endParaRPr lang="en-US" sz="1350" dirty="0">
              <a:solidFill>
                <a:prstClr val="black"/>
              </a:solidFill>
              <a:latin typeface="Calibri" panose="020F0502020204030204"/>
            </a:endParaRPr>
          </a:p>
          <a:p>
            <a:pPr algn="ctr" defTabSz="685800"/>
            <a:endParaRPr lang="en-US" sz="1350" dirty="0">
              <a:solidFill>
                <a:prstClr val="black"/>
              </a:solidFill>
              <a:latin typeface="Calibri" panose="020F0502020204030204"/>
            </a:endParaRPr>
          </a:p>
          <a:p>
            <a:pPr algn="ctr" defTabSz="685800"/>
            <a:r>
              <a:rPr lang="en-US" sz="1350" dirty="0">
                <a:solidFill>
                  <a:prstClr val="black"/>
                </a:solidFill>
                <a:latin typeface="Calibri" panose="020F0502020204030204"/>
              </a:rPr>
              <a:t>2055</a:t>
            </a:r>
          </a:p>
        </p:txBody>
      </p:sp>
      <p:sp>
        <p:nvSpPr>
          <p:cNvPr id="20" name="TextBox 19">
            <a:extLst>
              <a:ext uri="{FF2B5EF4-FFF2-40B4-BE49-F238E27FC236}">
                <a16:creationId xmlns:a16="http://schemas.microsoft.com/office/drawing/2014/main" id="{9E330E51-2F28-49B7-B3A2-E062B38B232B}"/>
              </a:ext>
            </a:extLst>
          </p:cNvPr>
          <p:cNvSpPr txBox="1"/>
          <p:nvPr/>
        </p:nvSpPr>
        <p:spPr>
          <a:xfrm>
            <a:off x="7119473" y="4079382"/>
            <a:ext cx="1672102" cy="646331"/>
          </a:xfrm>
          <a:prstGeom prst="rect">
            <a:avLst/>
          </a:prstGeom>
          <a:noFill/>
        </p:spPr>
        <p:txBody>
          <a:bodyPr wrap="square" rtlCol="0">
            <a:spAutoFit/>
          </a:bodyPr>
          <a:lstStyle/>
          <a:p>
            <a:pPr defTabSz="685800"/>
            <a:r>
              <a:rPr lang="en-US" dirty="0">
                <a:solidFill>
                  <a:prstClr val="black"/>
                </a:solidFill>
                <a:latin typeface="Calibri" panose="020F0502020204030204"/>
              </a:rPr>
              <a:t>Deep Water More Affected</a:t>
            </a:r>
          </a:p>
        </p:txBody>
      </p:sp>
      <p:sp>
        <p:nvSpPr>
          <p:cNvPr id="22" name="TextBox 21">
            <a:extLst>
              <a:ext uri="{FF2B5EF4-FFF2-40B4-BE49-F238E27FC236}">
                <a16:creationId xmlns:a16="http://schemas.microsoft.com/office/drawing/2014/main" id="{7E7AB25E-1BE3-481A-BC2D-C133051C53C4}"/>
              </a:ext>
            </a:extLst>
          </p:cNvPr>
          <p:cNvSpPr txBox="1"/>
          <p:nvPr/>
        </p:nvSpPr>
        <p:spPr>
          <a:xfrm>
            <a:off x="7118567" y="4943759"/>
            <a:ext cx="1672102" cy="923330"/>
          </a:xfrm>
          <a:prstGeom prst="rect">
            <a:avLst/>
          </a:prstGeom>
          <a:noFill/>
        </p:spPr>
        <p:txBody>
          <a:bodyPr wrap="square" rtlCol="0">
            <a:spAutoFit/>
          </a:bodyPr>
          <a:lstStyle/>
          <a:p>
            <a:pPr defTabSz="685800"/>
            <a:r>
              <a:rPr lang="en-US" dirty="0">
                <a:solidFill>
                  <a:prstClr val="black"/>
                </a:solidFill>
                <a:latin typeface="Calibri" panose="020F0502020204030204"/>
              </a:rPr>
              <a:t>Load reductions return to same average state</a:t>
            </a:r>
          </a:p>
        </p:txBody>
      </p:sp>
    </p:spTree>
    <p:extLst>
      <p:ext uri="{BB962C8B-B14F-4D97-AF65-F5344CB8AC3E}">
        <p14:creationId xmlns:p14="http://schemas.microsoft.com/office/powerpoint/2010/main" val="9083514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7EB8F-27D5-4587-A5CF-4A8B9BFB6F2F}"/>
              </a:ext>
            </a:extLst>
          </p:cNvPr>
          <p:cNvSpPr>
            <a:spLocks noGrp="1"/>
          </p:cNvSpPr>
          <p:nvPr>
            <p:ph type="title"/>
          </p:nvPr>
        </p:nvSpPr>
        <p:spPr>
          <a:xfrm>
            <a:off x="629841" y="1114425"/>
            <a:ext cx="2949178" cy="484584"/>
          </a:xfrm>
        </p:spPr>
        <p:txBody>
          <a:bodyPr/>
          <a:lstStyle/>
          <a:p>
            <a:r>
              <a:rPr lang="en-US" dirty="0"/>
              <a:t>Open Water</a:t>
            </a:r>
          </a:p>
        </p:txBody>
      </p:sp>
      <p:pic>
        <p:nvPicPr>
          <p:cNvPr id="5" name="Picture Placeholder 4">
            <a:extLst>
              <a:ext uri="{FF2B5EF4-FFF2-40B4-BE49-F238E27FC236}">
                <a16:creationId xmlns:a16="http://schemas.microsoft.com/office/drawing/2014/main" id="{19DC2C9E-C00B-425C-B07B-ECAF4C59E191}"/>
              </a:ext>
            </a:extLst>
          </p:cNvPr>
          <p:cNvPicPr>
            <a:picLocks noGrp="1" noChangeAspect="1"/>
          </p:cNvPicPr>
          <p:nvPr>
            <p:ph type="pic" idx="1"/>
          </p:nvPr>
        </p:nvPicPr>
        <p:blipFill rotWithShape="1">
          <a:blip r:embed="rId2"/>
          <a:srcRect l="10542" t="42541" r="14374" b="5863"/>
          <a:stretch/>
        </p:blipFill>
        <p:spPr>
          <a:xfrm>
            <a:off x="4638675" y="1035844"/>
            <a:ext cx="4152900" cy="1885950"/>
          </a:xfrm>
          <a:prstGeom prst="rect">
            <a:avLst/>
          </a:prstGeom>
        </p:spPr>
      </p:pic>
      <p:sp>
        <p:nvSpPr>
          <p:cNvPr id="4" name="Text Placeholder 3">
            <a:extLst>
              <a:ext uri="{FF2B5EF4-FFF2-40B4-BE49-F238E27FC236}">
                <a16:creationId xmlns:a16="http://schemas.microsoft.com/office/drawing/2014/main" id="{54EECD25-724F-4BE0-A054-29F096D7DF60}"/>
              </a:ext>
            </a:extLst>
          </p:cNvPr>
          <p:cNvSpPr>
            <a:spLocks noGrp="1"/>
          </p:cNvSpPr>
          <p:nvPr>
            <p:ph type="body" sz="half" idx="2"/>
          </p:nvPr>
        </p:nvSpPr>
        <p:spPr>
          <a:xfrm>
            <a:off x="629841" y="1838325"/>
            <a:ext cx="2949178" cy="3714750"/>
          </a:xfrm>
        </p:spPr>
        <p:txBody>
          <a:bodyPr>
            <a:normAutofit/>
          </a:bodyPr>
          <a:lstStyle/>
          <a:p>
            <a:r>
              <a:rPr lang="en-US" sz="1350" dirty="0"/>
              <a:t>Open water is an important use for living resources and modeling showed future non-attainment in CB6MH and CB7MH</a:t>
            </a:r>
          </a:p>
          <a:p>
            <a:r>
              <a:rPr lang="en-US" sz="1350" dirty="0"/>
              <a:t>… However</a:t>
            </a:r>
          </a:p>
          <a:p>
            <a:r>
              <a:rPr lang="en-US" sz="1350" dirty="0"/>
              <a:t> The partnership decided not to drive allocations with CB6MH and CB7MH open water</a:t>
            </a:r>
          </a:p>
          <a:p>
            <a:pPr lvl="1"/>
            <a:r>
              <a:rPr lang="en-US" sz="1200" dirty="0"/>
              <a:t>Relatively insensitive to load reductions</a:t>
            </a:r>
          </a:p>
          <a:p>
            <a:pPr lvl="1"/>
            <a:r>
              <a:rPr lang="en-US" sz="1200" dirty="0"/>
              <a:t>No other Mainstem Open Water violations through 2055</a:t>
            </a:r>
          </a:p>
          <a:p>
            <a:pPr lvl="1"/>
            <a:r>
              <a:rPr lang="en-US" sz="1200" dirty="0"/>
              <a:t>Uncertainty over boundary of open water</a:t>
            </a:r>
          </a:p>
          <a:p>
            <a:r>
              <a:rPr lang="en-US" sz="1350" dirty="0"/>
              <a:t>The Criteria Assessment Protocol Workgroup began to address these issues at their 8/19/20 meeting.</a:t>
            </a:r>
          </a:p>
        </p:txBody>
      </p:sp>
      <p:pic>
        <p:nvPicPr>
          <p:cNvPr id="7" name="Picture 2">
            <a:extLst>
              <a:ext uri="{FF2B5EF4-FFF2-40B4-BE49-F238E27FC236}">
                <a16:creationId xmlns:a16="http://schemas.microsoft.com/office/drawing/2014/main" id="{059FD1FD-527B-417E-975B-4EFD345EBD6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3018"/>
          <a:stretch/>
        </p:blipFill>
        <p:spPr bwMode="auto">
          <a:xfrm>
            <a:off x="5010263" y="3172468"/>
            <a:ext cx="2949179" cy="2649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EE98ADE8-0702-4597-858A-6FA841B73EAC}"/>
              </a:ext>
            </a:extLst>
          </p:cNvPr>
          <p:cNvSpPr>
            <a:spLocks noGrp="1"/>
          </p:cNvSpPr>
          <p:nvPr>
            <p:ph type="sldNum" sz="quarter" idx="12"/>
          </p:nvPr>
        </p:nvSpPr>
        <p:spPr/>
        <p:txBody>
          <a:bodyPr/>
          <a:lstStyle/>
          <a:p>
            <a:fld id="{3D9E0250-409D-4623-8627-D776EBEBD97D}" type="slidenum">
              <a:rPr lang="en-US" smtClean="0"/>
              <a:t>23</a:t>
            </a:fld>
            <a:endParaRPr lang="en-US"/>
          </a:p>
        </p:txBody>
      </p:sp>
    </p:spTree>
    <p:extLst>
      <p:ext uri="{BB962C8B-B14F-4D97-AF65-F5344CB8AC3E}">
        <p14:creationId xmlns:p14="http://schemas.microsoft.com/office/powerpoint/2010/main" val="37023886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g97e26f9050_0_0"/>
          <p:cNvSpPr txBox="1">
            <a:spLocks noGrp="1"/>
          </p:cNvSpPr>
          <p:nvPr>
            <p:ph type="title"/>
          </p:nvPr>
        </p:nvSpPr>
        <p:spPr>
          <a:xfrm>
            <a:off x="1146025" y="1387975"/>
            <a:ext cx="3208800" cy="1028700"/>
          </a:xfrm>
          <a:prstGeom prst="rect">
            <a:avLst/>
          </a:prstGeom>
          <a:noFill/>
          <a:ln>
            <a:noFill/>
          </a:ln>
        </p:spPr>
        <p:txBody>
          <a:bodyPr spcFirstLastPara="1" wrap="square" lIns="91425" tIns="91425" rIns="91425" bIns="91425" anchor="ctr" anchorCtr="0">
            <a:noAutofit/>
          </a:bodyPr>
          <a:lstStyle/>
          <a:p>
            <a:r>
              <a:rPr lang="en-US" dirty="0">
                <a:latin typeface="Georgia"/>
                <a:ea typeface="Georgia"/>
                <a:cs typeface="Georgia"/>
                <a:sym typeface="Georgia"/>
              </a:rPr>
              <a:t>What is our Expected and Actual Progress?</a:t>
            </a:r>
            <a:endParaRPr dirty="0">
              <a:latin typeface="Georgia"/>
              <a:ea typeface="Georgia"/>
              <a:cs typeface="Georgia"/>
              <a:sym typeface="Georgia"/>
            </a:endParaRPr>
          </a:p>
        </p:txBody>
      </p:sp>
      <p:grpSp>
        <p:nvGrpSpPr>
          <p:cNvPr id="82" name="Google Shape;82;g97e26f9050_0_0"/>
          <p:cNvGrpSpPr/>
          <p:nvPr/>
        </p:nvGrpSpPr>
        <p:grpSpPr>
          <a:xfrm>
            <a:off x="467639" y="2486877"/>
            <a:ext cx="3039236" cy="2907800"/>
            <a:chOff x="895274" y="1574025"/>
            <a:chExt cx="2022651" cy="2907800"/>
          </a:xfrm>
        </p:grpSpPr>
        <p:sp>
          <p:nvSpPr>
            <p:cNvPr id="83" name="Google Shape;83;g97e26f9050_0_0"/>
            <p:cNvSpPr txBox="1"/>
            <p:nvPr/>
          </p:nvSpPr>
          <p:spPr>
            <a:xfrm>
              <a:off x="1157977" y="1574025"/>
              <a:ext cx="1070700" cy="241200"/>
            </a:xfrm>
            <a:prstGeom prst="rect">
              <a:avLst/>
            </a:prstGeom>
            <a:noFill/>
            <a:ln>
              <a:noFill/>
            </a:ln>
          </p:spPr>
          <p:txBody>
            <a:bodyPr spcFirstLastPara="1" wrap="square" lIns="91425" tIns="91425" rIns="91425" bIns="91425" anchor="t" anchorCtr="0">
              <a:noAutofit/>
            </a:bodyPr>
            <a:lstStyle/>
            <a:p>
              <a:pPr algn="r" defTabSz="914400">
                <a:lnSpc>
                  <a:spcPct val="115000"/>
                </a:lnSpc>
                <a:spcAft>
                  <a:spcPts val="1600"/>
                </a:spcAft>
                <a:buClr>
                  <a:srgbClr val="000000"/>
                </a:buClr>
              </a:pPr>
              <a:r>
                <a:rPr lang="en-US" kern="0" dirty="0">
                  <a:solidFill>
                    <a:srgbClr val="0C58D3"/>
                  </a:solidFill>
                  <a:latin typeface="Roboto"/>
                  <a:ea typeface="Roboto"/>
                  <a:cs typeface="Roboto"/>
                  <a:sym typeface="Roboto"/>
                </a:rPr>
                <a:t>2015-2017</a:t>
              </a:r>
              <a:endParaRPr kern="0" dirty="0">
                <a:solidFill>
                  <a:srgbClr val="0C58D3"/>
                </a:solidFill>
                <a:latin typeface="Roboto"/>
                <a:ea typeface="Roboto"/>
                <a:cs typeface="Roboto"/>
                <a:sym typeface="Roboto"/>
              </a:endParaRPr>
            </a:p>
          </p:txBody>
        </p:sp>
        <p:sp>
          <p:nvSpPr>
            <p:cNvPr id="84" name="Google Shape;84;g97e26f9050_0_0"/>
            <p:cNvSpPr txBox="1"/>
            <p:nvPr/>
          </p:nvSpPr>
          <p:spPr>
            <a:xfrm>
              <a:off x="895274" y="2695025"/>
              <a:ext cx="2003700" cy="1786800"/>
            </a:xfrm>
            <a:prstGeom prst="rect">
              <a:avLst/>
            </a:prstGeom>
            <a:noFill/>
            <a:ln>
              <a:noFill/>
            </a:ln>
          </p:spPr>
          <p:txBody>
            <a:bodyPr spcFirstLastPara="1" wrap="square" lIns="91425" tIns="91425" rIns="91425" bIns="91425" anchor="t" anchorCtr="0">
              <a:noAutofit/>
            </a:bodyPr>
            <a:lstStyle/>
            <a:p>
              <a:pPr marL="457200" indent="-317500" defTabSz="914400">
                <a:lnSpc>
                  <a:spcPct val="115000"/>
                </a:lnSpc>
                <a:buClr>
                  <a:srgbClr val="0C58D3"/>
                </a:buClr>
                <a:buSzPts val="1400"/>
                <a:buFont typeface="Roboto"/>
                <a:buChar char="●"/>
              </a:pPr>
              <a:r>
                <a:rPr lang="en-US" sz="1400" b="1" kern="0" dirty="0">
                  <a:solidFill>
                    <a:srgbClr val="0C58D3"/>
                  </a:solidFill>
                  <a:latin typeface="Roboto"/>
                  <a:ea typeface="Roboto"/>
                  <a:cs typeface="Roboto"/>
                  <a:sym typeface="Roboto"/>
                </a:rPr>
                <a:t>Climate Indicator Implementation Plan</a:t>
              </a:r>
              <a:endParaRPr sz="1400" b="1" kern="0" dirty="0">
                <a:solidFill>
                  <a:srgbClr val="0C58D3"/>
                </a:solidFill>
                <a:latin typeface="Roboto"/>
                <a:ea typeface="Roboto"/>
                <a:cs typeface="Roboto"/>
                <a:sym typeface="Roboto"/>
              </a:endParaRPr>
            </a:p>
            <a:p>
              <a:pPr marL="457200" indent="-317500" defTabSz="914400">
                <a:lnSpc>
                  <a:spcPct val="115000"/>
                </a:lnSpc>
                <a:buClr>
                  <a:srgbClr val="0C58D3"/>
                </a:buClr>
                <a:buSzPts val="1400"/>
                <a:buFont typeface="Roboto"/>
                <a:buChar char="●"/>
              </a:pPr>
              <a:r>
                <a:rPr lang="en-US" sz="1400" b="1" kern="0" dirty="0">
                  <a:solidFill>
                    <a:srgbClr val="0C58D3"/>
                  </a:solidFill>
                  <a:latin typeface="Roboto"/>
                  <a:ea typeface="Roboto"/>
                  <a:cs typeface="Roboto"/>
                  <a:sym typeface="Roboto"/>
                </a:rPr>
                <a:t>TMDL climate model/sea level rise considerations</a:t>
              </a:r>
              <a:endParaRPr sz="1400" b="1" kern="0" dirty="0">
                <a:solidFill>
                  <a:srgbClr val="0C58D3"/>
                </a:solidFill>
                <a:latin typeface="Roboto"/>
                <a:ea typeface="Roboto"/>
                <a:cs typeface="Roboto"/>
                <a:sym typeface="Roboto"/>
              </a:endParaRPr>
            </a:p>
            <a:p>
              <a:pPr marL="457200" indent="-317500" defTabSz="914400">
                <a:lnSpc>
                  <a:spcPct val="115000"/>
                </a:lnSpc>
                <a:buClr>
                  <a:srgbClr val="0C58D3"/>
                </a:buClr>
                <a:buSzPts val="1400"/>
                <a:buFont typeface="Roboto"/>
                <a:buChar char="●"/>
              </a:pPr>
              <a:r>
                <a:rPr lang="en-US" sz="1400" b="1" kern="0" dirty="0">
                  <a:solidFill>
                    <a:srgbClr val="0C58D3"/>
                  </a:solidFill>
                  <a:latin typeface="Roboto"/>
                  <a:ea typeface="Roboto"/>
                  <a:cs typeface="Roboto"/>
                  <a:sym typeface="Roboto"/>
                </a:rPr>
                <a:t>Initial CBP climate smart decision framework conversations</a:t>
              </a:r>
              <a:endParaRPr sz="1400" b="1" kern="0" dirty="0">
                <a:solidFill>
                  <a:srgbClr val="0C58D3"/>
                </a:solidFill>
                <a:latin typeface="Roboto"/>
                <a:ea typeface="Roboto"/>
                <a:cs typeface="Roboto"/>
                <a:sym typeface="Roboto"/>
              </a:endParaRPr>
            </a:p>
          </p:txBody>
        </p:sp>
        <p:cxnSp>
          <p:nvCxnSpPr>
            <p:cNvPr id="85" name="Google Shape;85;g97e26f9050_0_0"/>
            <p:cNvCxnSpPr/>
            <p:nvPr/>
          </p:nvCxnSpPr>
          <p:spPr>
            <a:xfrm>
              <a:off x="2180202" y="1695421"/>
              <a:ext cx="718500" cy="741900"/>
            </a:xfrm>
            <a:prstGeom prst="straightConnector1">
              <a:avLst/>
            </a:prstGeom>
            <a:noFill/>
            <a:ln w="9525" cap="flat" cmpd="sng">
              <a:solidFill>
                <a:srgbClr val="0D5DDF"/>
              </a:solidFill>
              <a:prstDash val="solid"/>
              <a:round/>
              <a:headEnd type="none" w="sm" len="sm"/>
              <a:tailEnd type="none" w="sm" len="sm"/>
            </a:ln>
          </p:spPr>
        </p:cxnSp>
        <p:sp>
          <p:nvSpPr>
            <p:cNvPr id="86" name="Google Shape;86;g97e26f9050_0_0"/>
            <p:cNvSpPr/>
            <p:nvPr/>
          </p:nvSpPr>
          <p:spPr>
            <a:xfrm flipH="1">
              <a:off x="1083025" y="2306625"/>
              <a:ext cx="1834800" cy="143400"/>
            </a:xfrm>
            <a:prstGeom prst="parallelogram">
              <a:avLst>
                <a:gd name="adj" fmla="val 96952"/>
              </a:avLst>
            </a:prstGeom>
            <a:solidFill>
              <a:srgbClr val="0D5DDF"/>
            </a:solidFill>
            <a:ln>
              <a:noFill/>
            </a:ln>
          </p:spPr>
          <p:txBody>
            <a:bodyPr spcFirstLastPara="1" wrap="square" lIns="91425" tIns="91425" rIns="91425" bIns="91425" anchor="ctr" anchorCtr="0">
              <a:noAutofit/>
            </a:bodyPr>
            <a:lstStyle/>
            <a:p>
              <a:pPr defTabSz="914400">
                <a:buClr>
                  <a:srgbClr val="000000"/>
                </a:buClr>
              </a:pPr>
              <a:r>
                <a:rPr lang="en-US" sz="1400" kern="0" dirty="0">
                  <a:solidFill>
                    <a:srgbClr val="000000"/>
                  </a:solidFill>
                  <a:latin typeface="Arial"/>
                  <a:cs typeface="Arial"/>
                  <a:sym typeface="Arial"/>
                </a:rPr>
                <a:t>  </a:t>
              </a:r>
              <a:endParaRPr sz="1400" kern="0" dirty="0">
                <a:solidFill>
                  <a:srgbClr val="000000"/>
                </a:solidFill>
                <a:latin typeface="Arial"/>
                <a:cs typeface="Arial"/>
                <a:sym typeface="Arial"/>
              </a:endParaRPr>
            </a:p>
          </p:txBody>
        </p:sp>
        <p:sp>
          <p:nvSpPr>
            <p:cNvPr id="87" name="Google Shape;87;g97e26f9050_0_0"/>
            <p:cNvSpPr/>
            <p:nvPr/>
          </p:nvSpPr>
          <p:spPr>
            <a:xfrm>
              <a:off x="1083125" y="2460449"/>
              <a:ext cx="1834800" cy="143400"/>
            </a:xfrm>
            <a:prstGeom prst="parallelogram">
              <a:avLst>
                <a:gd name="adj" fmla="val 96952"/>
              </a:avLst>
            </a:prstGeom>
            <a:solidFill>
              <a:srgbClr val="0944A1"/>
            </a:solidFill>
            <a:ln>
              <a:noFill/>
            </a:ln>
          </p:spPr>
          <p:txBody>
            <a:bodyPr spcFirstLastPara="1" wrap="square" lIns="91425" tIns="91425" rIns="91425" bIns="91425" anchor="ctr" anchorCtr="0">
              <a:noAutofit/>
            </a:bodyPr>
            <a:lstStyle/>
            <a:p>
              <a:pPr defTabSz="914400">
                <a:buClr>
                  <a:srgbClr val="000000"/>
                </a:buClr>
              </a:pPr>
              <a:endParaRPr sz="1400" kern="0" dirty="0">
                <a:solidFill>
                  <a:srgbClr val="000000"/>
                </a:solidFill>
                <a:latin typeface="Arial"/>
                <a:cs typeface="Arial"/>
                <a:sym typeface="Arial"/>
              </a:endParaRPr>
            </a:p>
          </p:txBody>
        </p:sp>
      </p:grpSp>
      <p:grpSp>
        <p:nvGrpSpPr>
          <p:cNvPr id="88" name="Google Shape;88;g97e26f9050_0_0"/>
          <p:cNvGrpSpPr/>
          <p:nvPr/>
        </p:nvGrpSpPr>
        <p:grpSpPr>
          <a:xfrm>
            <a:off x="3196926" y="2486158"/>
            <a:ext cx="3063643" cy="2995094"/>
            <a:chOff x="921416" y="1574023"/>
            <a:chExt cx="1996509" cy="2995094"/>
          </a:xfrm>
        </p:grpSpPr>
        <p:sp>
          <p:nvSpPr>
            <p:cNvPr id="89" name="Google Shape;89;g97e26f9050_0_0"/>
            <p:cNvSpPr txBox="1"/>
            <p:nvPr/>
          </p:nvSpPr>
          <p:spPr>
            <a:xfrm>
              <a:off x="1235840" y="1574023"/>
              <a:ext cx="992700" cy="446400"/>
            </a:xfrm>
            <a:prstGeom prst="rect">
              <a:avLst/>
            </a:prstGeom>
            <a:noFill/>
            <a:ln>
              <a:noFill/>
            </a:ln>
          </p:spPr>
          <p:txBody>
            <a:bodyPr spcFirstLastPara="1" wrap="square" lIns="91425" tIns="91425" rIns="91425" bIns="91425" anchor="t" anchorCtr="0">
              <a:noAutofit/>
            </a:bodyPr>
            <a:lstStyle/>
            <a:p>
              <a:pPr algn="r" defTabSz="914400">
                <a:lnSpc>
                  <a:spcPct val="115000"/>
                </a:lnSpc>
                <a:spcAft>
                  <a:spcPts val="1600"/>
                </a:spcAft>
                <a:buClr>
                  <a:srgbClr val="000000"/>
                </a:buClr>
              </a:pPr>
              <a:r>
                <a:rPr lang="en-US" kern="0" dirty="0">
                  <a:solidFill>
                    <a:srgbClr val="274E13"/>
                  </a:solidFill>
                  <a:latin typeface="Roboto"/>
                  <a:ea typeface="Roboto"/>
                  <a:cs typeface="Roboto"/>
                  <a:sym typeface="Roboto"/>
                </a:rPr>
                <a:t>2018-2020</a:t>
              </a:r>
              <a:endParaRPr kern="0" dirty="0">
                <a:solidFill>
                  <a:srgbClr val="274E13"/>
                </a:solidFill>
                <a:latin typeface="Roboto"/>
                <a:ea typeface="Roboto"/>
                <a:cs typeface="Roboto"/>
                <a:sym typeface="Roboto"/>
              </a:endParaRPr>
            </a:p>
          </p:txBody>
        </p:sp>
        <p:sp>
          <p:nvSpPr>
            <p:cNvPr id="90" name="Google Shape;90;g97e26f9050_0_0"/>
            <p:cNvSpPr txBox="1"/>
            <p:nvPr/>
          </p:nvSpPr>
          <p:spPr>
            <a:xfrm>
              <a:off x="921416" y="2695018"/>
              <a:ext cx="1947000" cy="1874100"/>
            </a:xfrm>
            <a:prstGeom prst="rect">
              <a:avLst/>
            </a:prstGeom>
            <a:noFill/>
            <a:ln>
              <a:noFill/>
            </a:ln>
          </p:spPr>
          <p:txBody>
            <a:bodyPr spcFirstLastPara="1" wrap="square" lIns="91425" tIns="91425" rIns="91425" bIns="91425" anchor="t" anchorCtr="0">
              <a:noAutofit/>
            </a:bodyPr>
            <a:lstStyle/>
            <a:p>
              <a:pPr marL="457200" indent="-317500" defTabSz="914400">
                <a:lnSpc>
                  <a:spcPct val="115000"/>
                </a:lnSpc>
                <a:buClr>
                  <a:srgbClr val="274E13"/>
                </a:buClr>
                <a:buSzPts val="1400"/>
                <a:buFont typeface="Roboto"/>
                <a:buChar char="●"/>
              </a:pPr>
              <a:r>
                <a:rPr lang="en-US" sz="1400" b="1" kern="0" dirty="0">
                  <a:solidFill>
                    <a:srgbClr val="274E13"/>
                  </a:solidFill>
                  <a:latin typeface="Roboto"/>
                  <a:ea typeface="Roboto"/>
                  <a:cs typeface="Roboto"/>
                  <a:sym typeface="Roboto"/>
                </a:rPr>
                <a:t>Physical climate indicators</a:t>
              </a:r>
              <a:endParaRPr sz="1400" b="1" kern="0" dirty="0">
                <a:solidFill>
                  <a:srgbClr val="274E13"/>
                </a:solidFill>
                <a:latin typeface="Roboto"/>
                <a:ea typeface="Roboto"/>
                <a:cs typeface="Roboto"/>
                <a:sym typeface="Roboto"/>
              </a:endParaRPr>
            </a:p>
            <a:p>
              <a:pPr marL="457200" indent="-317500" defTabSz="914400">
                <a:lnSpc>
                  <a:spcPct val="115000"/>
                </a:lnSpc>
                <a:buClr>
                  <a:srgbClr val="274E13"/>
                </a:buClr>
                <a:buSzPts val="1400"/>
                <a:buFont typeface="Roboto"/>
                <a:buChar char="●"/>
              </a:pPr>
              <a:r>
                <a:rPr lang="en-US" sz="1400" b="1" kern="0" dirty="0">
                  <a:solidFill>
                    <a:srgbClr val="274E13"/>
                  </a:solidFill>
                  <a:latin typeface="Roboto"/>
                  <a:ea typeface="Roboto"/>
                  <a:cs typeface="Roboto"/>
                  <a:sym typeface="Roboto"/>
                </a:rPr>
                <a:t>Cross-goal climate indicator framework </a:t>
              </a:r>
              <a:endParaRPr sz="1400" b="1" kern="0" dirty="0">
                <a:solidFill>
                  <a:srgbClr val="274E13"/>
                </a:solidFill>
                <a:latin typeface="Roboto"/>
                <a:ea typeface="Roboto"/>
                <a:cs typeface="Roboto"/>
                <a:sym typeface="Roboto"/>
              </a:endParaRPr>
            </a:p>
            <a:p>
              <a:pPr marL="457200" indent="-317500" defTabSz="914400">
                <a:lnSpc>
                  <a:spcPct val="115000"/>
                </a:lnSpc>
                <a:buClr>
                  <a:srgbClr val="274E13"/>
                </a:buClr>
                <a:buSzPts val="1400"/>
                <a:buFont typeface="Roboto"/>
                <a:buChar char="●"/>
              </a:pPr>
              <a:r>
                <a:rPr lang="en-US" sz="1400" b="1" kern="0" dirty="0">
                  <a:solidFill>
                    <a:srgbClr val="274E13"/>
                  </a:solidFill>
                  <a:latin typeface="Roboto"/>
                  <a:ea typeface="Roboto"/>
                  <a:cs typeface="Roboto"/>
                  <a:sym typeface="Roboto"/>
                </a:rPr>
                <a:t>Climate Mapping Repository</a:t>
              </a:r>
              <a:endParaRPr sz="1400" b="1" kern="0" dirty="0">
                <a:solidFill>
                  <a:srgbClr val="274E13"/>
                </a:solidFill>
                <a:latin typeface="Roboto"/>
                <a:ea typeface="Roboto"/>
                <a:cs typeface="Roboto"/>
                <a:sym typeface="Roboto"/>
              </a:endParaRPr>
            </a:p>
            <a:p>
              <a:pPr marL="457200" indent="-317500" defTabSz="914400">
                <a:lnSpc>
                  <a:spcPct val="115000"/>
                </a:lnSpc>
                <a:buClr>
                  <a:srgbClr val="274E13"/>
                </a:buClr>
                <a:buSzPts val="1400"/>
                <a:buFont typeface="Roboto"/>
                <a:buChar char="●"/>
              </a:pPr>
              <a:r>
                <a:rPr lang="en-US" sz="1400" b="1" kern="0" dirty="0">
                  <a:solidFill>
                    <a:srgbClr val="274E13"/>
                  </a:solidFill>
                  <a:latin typeface="Roboto"/>
                  <a:ea typeface="Roboto"/>
                  <a:cs typeface="Roboto"/>
                  <a:sym typeface="Roboto"/>
                </a:rPr>
                <a:t>Initial BMP resilience assessment - stormwater</a:t>
              </a:r>
              <a:endParaRPr sz="1400" b="1" kern="0" dirty="0">
                <a:solidFill>
                  <a:srgbClr val="274E13"/>
                </a:solidFill>
                <a:latin typeface="Roboto"/>
                <a:ea typeface="Roboto"/>
                <a:cs typeface="Roboto"/>
                <a:sym typeface="Roboto"/>
              </a:endParaRPr>
            </a:p>
          </p:txBody>
        </p:sp>
        <p:cxnSp>
          <p:nvCxnSpPr>
            <p:cNvPr id="91" name="Google Shape;91;g97e26f9050_0_0"/>
            <p:cNvCxnSpPr/>
            <p:nvPr/>
          </p:nvCxnSpPr>
          <p:spPr>
            <a:xfrm>
              <a:off x="2180202" y="1695421"/>
              <a:ext cx="718500" cy="741900"/>
            </a:xfrm>
            <a:prstGeom prst="straightConnector1">
              <a:avLst/>
            </a:prstGeom>
            <a:noFill/>
            <a:ln w="9525" cap="flat" cmpd="sng">
              <a:solidFill>
                <a:srgbClr val="93C47D"/>
              </a:solidFill>
              <a:prstDash val="solid"/>
              <a:round/>
              <a:headEnd type="none" w="sm" len="sm"/>
              <a:tailEnd type="none" w="sm" len="sm"/>
            </a:ln>
          </p:spPr>
        </p:cxnSp>
        <p:sp>
          <p:nvSpPr>
            <p:cNvPr id="92" name="Google Shape;92;g97e26f9050_0_0"/>
            <p:cNvSpPr/>
            <p:nvPr/>
          </p:nvSpPr>
          <p:spPr>
            <a:xfrm flipH="1">
              <a:off x="1083025" y="2306625"/>
              <a:ext cx="1834800" cy="143400"/>
            </a:xfrm>
            <a:prstGeom prst="parallelogram">
              <a:avLst>
                <a:gd name="adj" fmla="val 96952"/>
              </a:avLst>
            </a:prstGeom>
            <a:solidFill>
              <a:srgbClr val="B6D7A8"/>
            </a:solidFill>
            <a:ln>
              <a:noFill/>
            </a:ln>
          </p:spPr>
          <p:txBody>
            <a:bodyPr spcFirstLastPara="1" wrap="square" lIns="91425" tIns="91425" rIns="91425" bIns="91425" anchor="ctr" anchorCtr="0">
              <a:noAutofit/>
            </a:bodyPr>
            <a:lstStyle/>
            <a:p>
              <a:pPr defTabSz="914400">
                <a:buClr>
                  <a:srgbClr val="000000"/>
                </a:buClr>
              </a:pPr>
              <a:r>
                <a:rPr lang="en-US" sz="1400" kern="0" dirty="0">
                  <a:solidFill>
                    <a:srgbClr val="000000"/>
                  </a:solidFill>
                  <a:highlight>
                    <a:srgbClr val="94BF6E"/>
                  </a:highlight>
                  <a:latin typeface="Arial"/>
                  <a:cs typeface="Arial"/>
                  <a:sym typeface="Arial"/>
                </a:rPr>
                <a:t>  </a:t>
              </a:r>
              <a:endParaRPr sz="1400" kern="0" dirty="0">
                <a:solidFill>
                  <a:srgbClr val="000000"/>
                </a:solidFill>
                <a:highlight>
                  <a:srgbClr val="94BF6E"/>
                </a:highlight>
                <a:latin typeface="Arial"/>
                <a:cs typeface="Arial"/>
                <a:sym typeface="Arial"/>
              </a:endParaRPr>
            </a:p>
          </p:txBody>
        </p:sp>
        <p:sp>
          <p:nvSpPr>
            <p:cNvPr id="93" name="Google Shape;93;g97e26f9050_0_0"/>
            <p:cNvSpPr/>
            <p:nvPr/>
          </p:nvSpPr>
          <p:spPr>
            <a:xfrm>
              <a:off x="1083125" y="2460449"/>
              <a:ext cx="1834800" cy="143400"/>
            </a:xfrm>
            <a:prstGeom prst="parallelogram">
              <a:avLst>
                <a:gd name="adj" fmla="val 96952"/>
              </a:avLst>
            </a:prstGeom>
            <a:solidFill>
              <a:srgbClr val="38761D"/>
            </a:solidFill>
            <a:ln>
              <a:noFill/>
            </a:ln>
          </p:spPr>
          <p:txBody>
            <a:bodyPr spcFirstLastPara="1" wrap="square" lIns="91425" tIns="91425" rIns="91425" bIns="91425" anchor="ctr" anchorCtr="0">
              <a:noAutofit/>
            </a:bodyPr>
            <a:lstStyle/>
            <a:p>
              <a:pPr defTabSz="914400">
                <a:buClr>
                  <a:srgbClr val="000000"/>
                </a:buClr>
              </a:pPr>
              <a:endParaRPr sz="1400" kern="0" dirty="0">
                <a:solidFill>
                  <a:srgbClr val="000000"/>
                </a:solidFill>
                <a:highlight>
                  <a:srgbClr val="94BF6E"/>
                </a:highlight>
                <a:latin typeface="Arial"/>
                <a:cs typeface="Arial"/>
                <a:sym typeface="Arial"/>
              </a:endParaRPr>
            </a:p>
          </p:txBody>
        </p:sp>
      </p:grpSp>
      <p:grpSp>
        <p:nvGrpSpPr>
          <p:cNvPr id="94" name="Google Shape;94;g97e26f9050_0_0"/>
          <p:cNvGrpSpPr/>
          <p:nvPr/>
        </p:nvGrpSpPr>
        <p:grpSpPr>
          <a:xfrm>
            <a:off x="6015326" y="2486157"/>
            <a:ext cx="3208791" cy="3341620"/>
            <a:chOff x="963978" y="1574022"/>
            <a:chExt cx="2149800" cy="3341620"/>
          </a:xfrm>
        </p:grpSpPr>
        <p:sp>
          <p:nvSpPr>
            <p:cNvPr id="95" name="Google Shape;95;g97e26f9050_0_0"/>
            <p:cNvSpPr txBox="1"/>
            <p:nvPr/>
          </p:nvSpPr>
          <p:spPr>
            <a:xfrm>
              <a:off x="1235813" y="1574022"/>
              <a:ext cx="992700" cy="241200"/>
            </a:xfrm>
            <a:prstGeom prst="rect">
              <a:avLst/>
            </a:prstGeom>
            <a:noFill/>
            <a:ln>
              <a:noFill/>
            </a:ln>
          </p:spPr>
          <p:txBody>
            <a:bodyPr spcFirstLastPara="1" wrap="square" lIns="91425" tIns="91425" rIns="91425" bIns="91425" anchor="t" anchorCtr="0">
              <a:noAutofit/>
            </a:bodyPr>
            <a:lstStyle/>
            <a:p>
              <a:pPr algn="r" defTabSz="914400">
                <a:lnSpc>
                  <a:spcPct val="115000"/>
                </a:lnSpc>
                <a:spcAft>
                  <a:spcPts val="1600"/>
                </a:spcAft>
                <a:buClr>
                  <a:srgbClr val="000000"/>
                </a:buClr>
              </a:pPr>
              <a:r>
                <a:rPr lang="en-US" kern="0" dirty="0">
                  <a:solidFill>
                    <a:srgbClr val="666666"/>
                  </a:solidFill>
                  <a:latin typeface="Roboto"/>
                  <a:ea typeface="Roboto"/>
                  <a:cs typeface="Roboto"/>
                  <a:sym typeface="Roboto"/>
                </a:rPr>
                <a:t>2021-2023</a:t>
              </a:r>
              <a:endParaRPr kern="0" dirty="0">
                <a:solidFill>
                  <a:srgbClr val="666666"/>
                </a:solidFill>
                <a:latin typeface="Roboto"/>
                <a:ea typeface="Roboto"/>
                <a:cs typeface="Roboto"/>
                <a:sym typeface="Roboto"/>
              </a:endParaRPr>
            </a:p>
          </p:txBody>
        </p:sp>
        <p:sp>
          <p:nvSpPr>
            <p:cNvPr id="96" name="Google Shape;96;g97e26f9050_0_0"/>
            <p:cNvSpPr txBox="1"/>
            <p:nvPr/>
          </p:nvSpPr>
          <p:spPr>
            <a:xfrm>
              <a:off x="963978" y="2695042"/>
              <a:ext cx="2149800" cy="2220600"/>
            </a:xfrm>
            <a:prstGeom prst="rect">
              <a:avLst/>
            </a:prstGeom>
            <a:noFill/>
            <a:ln>
              <a:noFill/>
            </a:ln>
          </p:spPr>
          <p:txBody>
            <a:bodyPr spcFirstLastPara="1" wrap="square" lIns="91425" tIns="91425" rIns="91425" bIns="91425" anchor="t" anchorCtr="0">
              <a:noAutofit/>
            </a:bodyPr>
            <a:lstStyle/>
            <a:p>
              <a:pPr marL="457200" indent="-317500" defTabSz="914400">
                <a:lnSpc>
                  <a:spcPct val="115000"/>
                </a:lnSpc>
                <a:buClr>
                  <a:srgbClr val="666666"/>
                </a:buClr>
                <a:buSzPts val="1400"/>
                <a:buFont typeface="Roboto"/>
                <a:buChar char="●"/>
              </a:pPr>
              <a:r>
                <a:rPr lang="en-US" sz="1400" b="1" kern="0" dirty="0">
                  <a:solidFill>
                    <a:srgbClr val="666666"/>
                  </a:solidFill>
                  <a:latin typeface="Roboto"/>
                  <a:ea typeface="Roboto"/>
                  <a:cs typeface="Roboto"/>
                  <a:sym typeface="Roboto"/>
                </a:rPr>
                <a:t>Climate indicators – connect with impacts </a:t>
              </a:r>
              <a:endParaRPr sz="1400" b="1" kern="0" dirty="0">
                <a:solidFill>
                  <a:srgbClr val="666666"/>
                </a:solidFill>
                <a:latin typeface="Roboto"/>
                <a:ea typeface="Roboto"/>
                <a:cs typeface="Roboto"/>
                <a:sym typeface="Roboto"/>
              </a:endParaRPr>
            </a:p>
            <a:p>
              <a:pPr marL="457200" indent="-317500" defTabSz="914400">
                <a:lnSpc>
                  <a:spcPct val="115000"/>
                </a:lnSpc>
                <a:buClr>
                  <a:srgbClr val="666666"/>
                </a:buClr>
                <a:buSzPts val="1400"/>
                <a:buFont typeface="Roboto"/>
                <a:buChar char="●"/>
              </a:pPr>
              <a:r>
                <a:rPr lang="en-US" sz="1400" b="1" kern="0" dirty="0">
                  <a:solidFill>
                    <a:srgbClr val="666666"/>
                  </a:solidFill>
                  <a:latin typeface="Roboto"/>
                  <a:ea typeface="Roboto"/>
                  <a:cs typeface="Roboto"/>
                  <a:sym typeface="Roboto"/>
                </a:rPr>
                <a:t>BMP resilience assessment (ag, urban, tidal natural)</a:t>
              </a:r>
              <a:endParaRPr sz="1400" b="1" kern="0" dirty="0">
                <a:solidFill>
                  <a:srgbClr val="666666"/>
                </a:solidFill>
                <a:latin typeface="Roboto"/>
                <a:ea typeface="Roboto"/>
                <a:cs typeface="Roboto"/>
                <a:sym typeface="Roboto"/>
              </a:endParaRPr>
            </a:p>
            <a:p>
              <a:pPr marL="457200" indent="-317500" defTabSz="914400">
                <a:lnSpc>
                  <a:spcPct val="115000"/>
                </a:lnSpc>
                <a:buClr>
                  <a:srgbClr val="666666"/>
                </a:buClr>
                <a:buSzPts val="1400"/>
                <a:buFont typeface="Roboto"/>
                <a:buChar char="●"/>
              </a:pPr>
              <a:r>
                <a:rPr lang="en-US" sz="1400" b="1" kern="0" dirty="0">
                  <a:solidFill>
                    <a:srgbClr val="666666"/>
                  </a:solidFill>
                  <a:latin typeface="Roboto"/>
                  <a:ea typeface="Roboto"/>
                  <a:cs typeface="Roboto"/>
                  <a:sym typeface="Roboto"/>
                </a:rPr>
                <a:t>Data/model synthesis – support adaptation targeting</a:t>
              </a:r>
              <a:endParaRPr sz="1400" b="1" kern="0" dirty="0">
                <a:solidFill>
                  <a:srgbClr val="666666"/>
                </a:solidFill>
                <a:latin typeface="Roboto"/>
                <a:ea typeface="Roboto"/>
                <a:cs typeface="Roboto"/>
                <a:sym typeface="Roboto"/>
              </a:endParaRPr>
            </a:p>
            <a:p>
              <a:pPr marL="457200" indent="-317500" defTabSz="914400">
                <a:lnSpc>
                  <a:spcPct val="115000"/>
                </a:lnSpc>
                <a:buClr>
                  <a:srgbClr val="666666"/>
                </a:buClr>
                <a:buSzPts val="1400"/>
                <a:buFont typeface="Roboto"/>
                <a:buChar char="●"/>
              </a:pPr>
              <a:r>
                <a:rPr lang="en-US" sz="1400" b="1" kern="0" dirty="0">
                  <a:solidFill>
                    <a:srgbClr val="666666"/>
                  </a:solidFill>
                  <a:latin typeface="Roboto"/>
                  <a:ea typeface="Roboto"/>
                  <a:cs typeface="Roboto"/>
                  <a:sym typeface="Roboto"/>
                </a:rPr>
                <a:t>Local engagement - climate resilience scorecard</a:t>
              </a:r>
              <a:endParaRPr sz="1400" b="1" kern="0" dirty="0">
                <a:solidFill>
                  <a:srgbClr val="666666"/>
                </a:solidFill>
                <a:latin typeface="Roboto"/>
                <a:ea typeface="Roboto"/>
                <a:cs typeface="Roboto"/>
                <a:sym typeface="Roboto"/>
              </a:endParaRPr>
            </a:p>
            <a:p>
              <a:pPr marL="457200" indent="-317500" defTabSz="914400">
                <a:lnSpc>
                  <a:spcPct val="115000"/>
                </a:lnSpc>
                <a:buClr>
                  <a:srgbClr val="666666"/>
                </a:buClr>
                <a:buSzPts val="1400"/>
                <a:buFont typeface="Roboto"/>
                <a:buChar char="●"/>
              </a:pPr>
              <a:r>
                <a:rPr lang="en-US" sz="1400" b="1" kern="0" dirty="0">
                  <a:solidFill>
                    <a:srgbClr val="666666"/>
                  </a:solidFill>
                  <a:latin typeface="Roboto"/>
                  <a:ea typeface="Roboto"/>
                  <a:cs typeface="Roboto"/>
                  <a:sym typeface="Roboto"/>
                </a:rPr>
                <a:t>Financing strategies</a:t>
              </a:r>
              <a:endParaRPr sz="1400" b="1" kern="0" dirty="0">
                <a:solidFill>
                  <a:srgbClr val="666666"/>
                </a:solidFill>
                <a:latin typeface="Roboto"/>
                <a:ea typeface="Roboto"/>
                <a:cs typeface="Roboto"/>
                <a:sym typeface="Roboto"/>
              </a:endParaRPr>
            </a:p>
          </p:txBody>
        </p:sp>
        <p:cxnSp>
          <p:nvCxnSpPr>
            <p:cNvPr id="97" name="Google Shape;97;g97e26f9050_0_0"/>
            <p:cNvCxnSpPr/>
            <p:nvPr/>
          </p:nvCxnSpPr>
          <p:spPr>
            <a:xfrm>
              <a:off x="2180202" y="1695421"/>
              <a:ext cx="718500" cy="741900"/>
            </a:xfrm>
            <a:prstGeom prst="straightConnector1">
              <a:avLst/>
            </a:prstGeom>
            <a:noFill/>
            <a:ln w="9525" cap="flat" cmpd="sng">
              <a:solidFill>
                <a:srgbClr val="C2C2C2"/>
              </a:solidFill>
              <a:prstDash val="solid"/>
              <a:round/>
              <a:headEnd type="none" w="sm" len="sm"/>
              <a:tailEnd type="none" w="sm" len="sm"/>
            </a:ln>
          </p:spPr>
        </p:cxnSp>
        <p:sp>
          <p:nvSpPr>
            <p:cNvPr id="98" name="Google Shape;98;g97e26f9050_0_0"/>
            <p:cNvSpPr/>
            <p:nvPr/>
          </p:nvSpPr>
          <p:spPr>
            <a:xfrm flipH="1">
              <a:off x="1083025" y="2306625"/>
              <a:ext cx="1834800" cy="143400"/>
            </a:xfrm>
            <a:prstGeom prst="parallelogram">
              <a:avLst>
                <a:gd name="adj" fmla="val 96952"/>
              </a:avLst>
            </a:prstGeom>
            <a:solidFill>
              <a:srgbClr val="C2C2C2"/>
            </a:solidFill>
            <a:ln>
              <a:noFill/>
            </a:ln>
          </p:spPr>
          <p:txBody>
            <a:bodyPr spcFirstLastPara="1" wrap="square" lIns="91425" tIns="91425" rIns="91425" bIns="91425" anchor="ctr" anchorCtr="0">
              <a:noAutofit/>
            </a:bodyPr>
            <a:lstStyle/>
            <a:p>
              <a:pPr defTabSz="914400">
                <a:buClr>
                  <a:srgbClr val="000000"/>
                </a:buClr>
              </a:pPr>
              <a:r>
                <a:rPr lang="en-US" sz="1400" kern="0" dirty="0">
                  <a:solidFill>
                    <a:srgbClr val="000000"/>
                  </a:solidFill>
                  <a:latin typeface="Arial"/>
                  <a:cs typeface="Arial"/>
                  <a:sym typeface="Arial"/>
                </a:rPr>
                <a:t>  </a:t>
              </a:r>
              <a:endParaRPr sz="1400" kern="0" dirty="0">
                <a:solidFill>
                  <a:srgbClr val="000000"/>
                </a:solidFill>
                <a:latin typeface="Arial"/>
                <a:cs typeface="Arial"/>
                <a:sym typeface="Arial"/>
              </a:endParaRPr>
            </a:p>
          </p:txBody>
        </p:sp>
        <p:sp>
          <p:nvSpPr>
            <p:cNvPr id="99" name="Google Shape;99;g97e26f9050_0_0"/>
            <p:cNvSpPr/>
            <p:nvPr/>
          </p:nvSpPr>
          <p:spPr>
            <a:xfrm>
              <a:off x="1083125" y="2460449"/>
              <a:ext cx="1834800" cy="143400"/>
            </a:xfrm>
            <a:prstGeom prst="parallelogram">
              <a:avLst>
                <a:gd name="adj" fmla="val 96952"/>
              </a:avLst>
            </a:prstGeom>
            <a:solidFill>
              <a:srgbClr val="858585"/>
            </a:solidFill>
            <a:ln>
              <a:noFill/>
            </a:ln>
          </p:spPr>
          <p:txBody>
            <a:bodyPr spcFirstLastPara="1" wrap="square" lIns="91425" tIns="91425" rIns="91425" bIns="91425" anchor="ctr" anchorCtr="0">
              <a:noAutofit/>
            </a:bodyPr>
            <a:lstStyle/>
            <a:p>
              <a:pPr defTabSz="914400">
                <a:buClr>
                  <a:srgbClr val="000000"/>
                </a:buClr>
              </a:pPr>
              <a:endParaRPr sz="1400" kern="0" dirty="0">
                <a:solidFill>
                  <a:srgbClr val="000000"/>
                </a:solidFill>
                <a:latin typeface="Arial"/>
                <a:cs typeface="Arial"/>
                <a:sym typeface="Arial"/>
              </a:endParaRPr>
            </a:p>
          </p:txBody>
        </p:sp>
      </p:grpSp>
      <p:sp>
        <p:nvSpPr>
          <p:cNvPr id="100" name="Google Shape;100;g97e26f9050_0_0"/>
          <p:cNvSpPr txBox="1"/>
          <p:nvPr/>
        </p:nvSpPr>
        <p:spPr>
          <a:xfrm>
            <a:off x="2174725" y="2867902"/>
            <a:ext cx="2589900" cy="310800"/>
          </a:xfrm>
          <a:prstGeom prst="rect">
            <a:avLst/>
          </a:prstGeom>
          <a:noFill/>
          <a:ln>
            <a:noFill/>
          </a:ln>
        </p:spPr>
        <p:txBody>
          <a:bodyPr spcFirstLastPara="1" wrap="square" lIns="91425" tIns="91425" rIns="91425" bIns="91425" anchor="t" anchorCtr="0">
            <a:noAutofit/>
          </a:bodyPr>
          <a:lstStyle/>
          <a:p>
            <a:pPr defTabSz="914400">
              <a:buClr>
                <a:srgbClr val="000000"/>
              </a:buClr>
            </a:pPr>
            <a:r>
              <a:rPr lang="en-US" sz="1400" b="1" i="1" kern="0" dirty="0">
                <a:solidFill>
                  <a:srgbClr val="000000"/>
                </a:solidFill>
                <a:latin typeface="Nixie One"/>
                <a:ea typeface="Nixie One"/>
                <a:cs typeface="Nixie One"/>
                <a:sym typeface="Nixie One"/>
              </a:rPr>
              <a:t>Monitoring &amp; Assessment</a:t>
            </a:r>
            <a:endParaRPr sz="1400" b="1" i="1" kern="0" dirty="0">
              <a:solidFill>
                <a:srgbClr val="000000"/>
              </a:solidFill>
              <a:latin typeface="Nixie One"/>
              <a:ea typeface="Nixie One"/>
              <a:cs typeface="Nixie One"/>
              <a:sym typeface="Nixie One"/>
            </a:endParaRPr>
          </a:p>
        </p:txBody>
      </p:sp>
      <p:sp>
        <p:nvSpPr>
          <p:cNvPr id="101" name="Google Shape;101;g97e26f9050_0_0"/>
          <p:cNvSpPr txBox="1"/>
          <p:nvPr/>
        </p:nvSpPr>
        <p:spPr>
          <a:xfrm>
            <a:off x="6882800" y="2867902"/>
            <a:ext cx="1199700" cy="310800"/>
          </a:xfrm>
          <a:prstGeom prst="rect">
            <a:avLst/>
          </a:prstGeom>
          <a:noFill/>
          <a:ln>
            <a:noFill/>
          </a:ln>
        </p:spPr>
        <p:txBody>
          <a:bodyPr spcFirstLastPara="1" wrap="square" lIns="91425" tIns="91425" rIns="91425" bIns="91425" anchor="t" anchorCtr="0">
            <a:noAutofit/>
          </a:bodyPr>
          <a:lstStyle/>
          <a:p>
            <a:pPr defTabSz="914400">
              <a:buClr>
                <a:srgbClr val="000000"/>
              </a:buClr>
            </a:pPr>
            <a:r>
              <a:rPr lang="en-US" sz="1400" b="1" i="1" kern="0" dirty="0">
                <a:solidFill>
                  <a:srgbClr val="000000"/>
                </a:solidFill>
                <a:latin typeface="Nixie One"/>
                <a:ea typeface="Nixie One"/>
                <a:cs typeface="Nixie One"/>
                <a:sym typeface="Nixie One"/>
              </a:rPr>
              <a:t>Adaptation </a:t>
            </a:r>
            <a:endParaRPr sz="1400" b="1" i="1" kern="0" dirty="0">
              <a:solidFill>
                <a:srgbClr val="000000"/>
              </a:solidFill>
              <a:latin typeface="Nixie One"/>
              <a:ea typeface="Nixie One"/>
              <a:cs typeface="Nixie One"/>
              <a:sym typeface="Nixie One"/>
            </a:endParaRPr>
          </a:p>
        </p:txBody>
      </p:sp>
      <p:sp>
        <p:nvSpPr>
          <p:cNvPr id="23" name="Google Shape;100;g97e26f9050_0_0"/>
          <p:cNvSpPr txBox="1"/>
          <p:nvPr/>
        </p:nvSpPr>
        <p:spPr>
          <a:xfrm>
            <a:off x="265428" y="2867902"/>
            <a:ext cx="1245324" cy="310800"/>
          </a:xfrm>
          <a:prstGeom prst="rect">
            <a:avLst/>
          </a:prstGeom>
          <a:noFill/>
          <a:ln>
            <a:noFill/>
          </a:ln>
        </p:spPr>
        <p:txBody>
          <a:bodyPr spcFirstLastPara="1" wrap="square" lIns="91425" tIns="91425" rIns="91425" bIns="91425" anchor="t" anchorCtr="0">
            <a:noAutofit/>
          </a:bodyPr>
          <a:lstStyle/>
          <a:p>
            <a:pPr defTabSz="914400">
              <a:buClr>
                <a:srgbClr val="000000"/>
              </a:buClr>
            </a:pPr>
            <a:r>
              <a:rPr lang="en-US" sz="1400" b="1" i="1" kern="0" dirty="0">
                <a:solidFill>
                  <a:srgbClr val="000000"/>
                </a:solidFill>
                <a:latin typeface="Nixie One"/>
                <a:ea typeface="Nixie One"/>
                <a:cs typeface="Nixie One"/>
                <a:sym typeface="Nixie One"/>
              </a:rPr>
              <a:t>Main Focus: </a:t>
            </a:r>
            <a:endParaRPr sz="1400" b="1" i="1" kern="0" dirty="0">
              <a:solidFill>
                <a:srgbClr val="000000"/>
              </a:solidFill>
              <a:latin typeface="Nixie One"/>
              <a:ea typeface="Nixie One"/>
              <a:cs typeface="Nixie One"/>
              <a:sym typeface="Nixie One"/>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5"/>
          <p:cNvSpPr txBox="1">
            <a:spLocks noGrp="1"/>
          </p:cNvSpPr>
          <p:nvPr>
            <p:ph type="title"/>
          </p:nvPr>
        </p:nvSpPr>
        <p:spPr>
          <a:xfrm>
            <a:off x="1146026" y="1387975"/>
            <a:ext cx="3208799" cy="1028700"/>
          </a:xfrm>
          <a:prstGeom prst="rect">
            <a:avLst/>
          </a:prstGeom>
          <a:noFill/>
          <a:ln>
            <a:noFill/>
          </a:ln>
        </p:spPr>
        <p:txBody>
          <a:bodyPr spcFirstLastPara="1" wrap="square" lIns="91425" tIns="91425" rIns="91425" bIns="91425" anchor="ctr" anchorCtr="0">
            <a:noAutofit/>
          </a:bodyPr>
          <a:lstStyle/>
          <a:p>
            <a:r>
              <a:rPr lang="en-US" dirty="0">
                <a:latin typeface="Georgia"/>
                <a:ea typeface="Georgia"/>
                <a:cs typeface="Georgia"/>
                <a:sym typeface="Georgia"/>
              </a:rPr>
              <a:t>Successes and Challenges</a:t>
            </a:r>
            <a:endParaRPr dirty="0"/>
          </a:p>
        </p:txBody>
      </p:sp>
      <p:sp>
        <p:nvSpPr>
          <p:cNvPr id="113" name="Google Shape;113;p5"/>
          <p:cNvSpPr txBox="1">
            <a:spLocks noGrp="1"/>
          </p:cNvSpPr>
          <p:nvPr>
            <p:ph type="body" idx="1"/>
          </p:nvPr>
        </p:nvSpPr>
        <p:spPr>
          <a:xfrm>
            <a:off x="403500" y="2459050"/>
            <a:ext cx="4693500" cy="3406500"/>
          </a:xfrm>
          <a:prstGeom prst="rect">
            <a:avLst/>
          </a:prstGeom>
          <a:noFill/>
          <a:ln>
            <a:noFill/>
          </a:ln>
        </p:spPr>
        <p:txBody>
          <a:bodyPr spcFirstLastPara="1" wrap="square" lIns="91425" tIns="91425" rIns="91425" bIns="91425" anchor="t" anchorCtr="0">
            <a:noAutofit/>
          </a:bodyPr>
          <a:lstStyle/>
          <a:p>
            <a:pPr marL="0" indent="0">
              <a:buSzPts val="2000"/>
              <a:buNone/>
            </a:pPr>
            <a:r>
              <a:rPr lang="en-US" sz="2000" b="1" dirty="0">
                <a:solidFill>
                  <a:srgbClr val="6AA84F"/>
                </a:solidFill>
                <a:latin typeface="Georgia"/>
                <a:ea typeface="Georgia"/>
                <a:cs typeface="Georgia"/>
                <a:sym typeface="Georgia"/>
              </a:rPr>
              <a:t>Successes: </a:t>
            </a:r>
            <a:endParaRPr dirty="0"/>
          </a:p>
          <a:p>
            <a:pPr marL="0" indent="0">
              <a:buNone/>
            </a:pPr>
            <a:endParaRPr sz="800" dirty="0">
              <a:latin typeface="Georgia"/>
              <a:ea typeface="Georgia"/>
              <a:cs typeface="Georgia"/>
              <a:sym typeface="Georgia"/>
            </a:endParaRPr>
          </a:p>
          <a:p>
            <a:pPr indent="-355600">
              <a:buSzPts val="2000"/>
              <a:buFont typeface="Georgia"/>
              <a:buChar char="▪"/>
            </a:pPr>
            <a:r>
              <a:rPr lang="en-US" sz="2000" dirty="0">
                <a:latin typeface="Georgia"/>
                <a:ea typeface="Georgia"/>
                <a:cs typeface="Georgia"/>
                <a:sym typeface="Georgia"/>
              </a:rPr>
              <a:t>Climate change indicators on Chesapeake Progress:</a:t>
            </a:r>
            <a:endParaRPr sz="2000" dirty="0">
              <a:latin typeface="Georgia"/>
              <a:ea typeface="Georgia"/>
              <a:cs typeface="Georgia"/>
              <a:sym typeface="Georgia"/>
            </a:endParaRPr>
          </a:p>
          <a:p>
            <a:pPr lvl="1" indent="-355600">
              <a:buSzPts val="2000"/>
              <a:buFont typeface="Georgia"/>
              <a:buChar char="▫"/>
            </a:pPr>
            <a:r>
              <a:rPr lang="en-US" sz="2000" dirty="0">
                <a:latin typeface="Georgia"/>
                <a:ea typeface="Georgia"/>
                <a:cs typeface="Georgia"/>
                <a:sym typeface="Georgia"/>
              </a:rPr>
              <a:t>Avg. Air Temp Increase</a:t>
            </a:r>
            <a:endParaRPr sz="2000" dirty="0">
              <a:latin typeface="Georgia"/>
              <a:ea typeface="Georgia"/>
              <a:cs typeface="Georgia"/>
              <a:sym typeface="Georgia"/>
            </a:endParaRPr>
          </a:p>
          <a:p>
            <a:pPr lvl="1" indent="-355600">
              <a:buSzPts val="2000"/>
              <a:buFont typeface="Georgia"/>
              <a:buChar char="▫"/>
            </a:pPr>
            <a:r>
              <a:rPr lang="en-US" sz="2000" dirty="0">
                <a:latin typeface="Georgia"/>
                <a:ea typeface="Georgia"/>
                <a:cs typeface="Georgia"/>
                <a:sym typeface="Georgia"/>
              </a:rPr>
              <a:t>Change in High Temp Extremes</a:t>
            </a:r>
            <a:endParaRPr sz="2000" dirty="0">
              <a:latin typeface="Georgia"/>
              <a:ea typeface="Georgia"/>
              <a:cs typeface="Georgia"/>
              <a:sym typeface="Georgia"/>
            </a:endParaRPr>
          </a:p>
          <a:p>
            <a:pPr lvl="1" indent="-355600">
              <a:buSzPts val="2000"/>
              <a:buFont typeface="Georgia"/>
              <a:buChar char="▫"/>
            </a:pPr>
            <a:r>
              <a:rPr lang="en-US" sz="2000" dirty="0">
                <a:solidFill>
                  <a:srgbClr val="FF0000"/>
                </a:solidFill>
                <a:latin typeface="Georgia"/>
                <a:ea typeface="Georgia"/>
                <a:cs typeface="Georgia"/>
                <a:sym typeface="Georgia"/>
              </a:rPr>
              <a:t>Stream Temp Change</a:t>
            </a:r>
            <a:endParaRPr sz="2000" dirty="0">
              <a:solidFill>
                <a:srgbClr val="FF0000"/>
              </a:solidFill>
              <a:latin typeface="Georgia"/>
              <a:ea typeface="Georgia"/>
              <a:cs typeface="Georgia"/>
              <a:sym typeface="Georgia"/>
            </a:endParaRPr>
          </a:p>
          <a:p>
            <a:pPr lvl="1" indent="-355600">
              <a:buSzPts val="2000"/>
              <a:buFont typeface="Georgia"/>
              <a:buChar char="▫"/>
            </a:pPr>
            <a:r>
              <a:rPr lang="en-US" sz="2000" dirty="0">
                <a:solidFill>
                  <a:schemeClr val="accent1">
                    <a:lumMod val="50000"/>
                  </a:schemeClr>
                </a:solidFill>
                <a:latin typeface="Georgia"/>
                <a:ea typeface="Georgia"/>
                <a:cs typeface="Georgia"/>
                <a:sym typeface="Georgia"/>
              </a:rPr>
              <a:t>Total Annual Precip Change</a:t>
            </a:r>
            <a:endParaRPr sz="2000" dirty="0">
              <a:solidFill>
                <a:schemeClr val="accent1">
                  <a:lumMod val="50000"/>
                </a:schemeClr>
              </a:solidFill>
              <a:latin typeface="Georgia"/>
              <a:ea typeface="Georgia"/>
              <a:cs typeface="Georgia"/>
              <a:sym typeface="Georgia"/>
            </a:endParaRPr>
          </a:p>
          <a:p>
            <a:pPr lvl="1" indent="-355600">
              <a:buSzPts val="2000"/>
              <a:buFont typeface="Georgia"/>
              <a:buChar char="▫"/>
            </a:pPr>
            <a:r>
              <a:rPr lang="en-US" sz="2000" dirty="0">
                <a:solidFill>
                  <a:srgbClr val="FF0000"/>
                </a:solidFill>
                <a:latin typeface="Georgia"/>
                <a:ea typeface="Georgia"/>
                <a:cs typeface="Georgia"/>
                <a:sym typeface="Georgia"/>
              </a:rPr>
              <a:t>River Flood Frequency</a:t>
            </a:r>
            <a:endParaRPr sz="2000" dirty="0">
              <a:solidFill>
                <a:srgbClr val="FF0000"/>
              </a:solidFill>
              <a:latin typeface="Georgia"/>
              <a:ea typeface="Georgia"/>
              <a:cs typeface="Georgia"/>
              <a:sym typeface="Georgia"/>
            </a:endParaRPr>
          </a:p>
          <a:p>
            <a:pPr lvl="1" indent="-355600">
              <a:buSzPts val="2000"/>
              <a:buFont typeface="Georgia"/>
              <a:buChar char="▫"/>
            </a:pPr>
            <a:r>
              <a:rPr lang="en-US" sz="2000" dirty="0">
                <a:solidFill>
                  <a:srgbClr val="FF0000"/>
                </a:solidFill>
                <a:latin typeface="Georgia"/>
                <a:ea typeface="Georgia"/>
                <a:cs typeface="Georgia"/>
                <a:sym typeface="Georgia"/>
              </a:rPr>
              <a:t>River Flood Magnitude</a:t>
            </a:r>
            <a:endParaRPr sz="2000" dirty="0">
              <a:solidFill>
                <a:srgbClr val="FF0000"/>
              </a:solidFill>
              <a:latin typeface="Georgia"/>
              <a:ea typeface="Georgia"/>
              <a:cs typeface="Georgia"/>
              <a:sym typeface="Georgia"/>
            </a:endParaRPr>
          </a:p>
          <a:p>
            <a:pPr lvl="1" indent="-355600">
              <a:buSzPts val="2000"/>
              <a:buFont typeface="Georgia"/>
              <a:buChar char="▫"/>
            </a:pPr>
            <a:r>
              <a:rPr lang="en-US" sz="2000" dirty="0">
                <a:latin typeface="Georgia"/>
                <a:ea typeface="Georgia"/>
                <a:cs typeface="Georgia"/>
                <a:sym typeface="Georgia"/>
              </a:rPr>
              <a:t>Relative Sea Level Rise</a:t>
            </a:r>
            <a:endParaRPr sz="2000" dirty="0">
              <a:latin typeface="Georgia"/>
              <a:ea typeface="Georgia"/>
              <a:cs typeface="Georgia"/>
              <a:sym typeface="Georgia"/>
            </a:endParaRPr>
          </a:p>
          <a:p>
            <a:pPr indent="-330200">
              <a:buSzPts val="2000"/>
              <a:buNone/>
            </a:pPr>
            <a:endParaRPr sz="2000" dirty="0">
              <a:latin typeface="Georgia"/>
              <a:ea typeface="Georgia"/>
              <a:cs typeface="Georgia"/>
              <a:sym typeface="Georgia"/>
            </a:endParaRPr>
          </a:p>
          <a:p>
            <a:pPr indent="-330200">
              <a:buSzPts val="2000"/>
              <a:buNone/>
            </a:pPr>
            <a:endParaRPr sz="2000" dirty="0">
              <a:latin typeface="Georgia"/>
              <a:ea typeface="Georgia"/>
              <a:cs typeface="Georgia"/>
              <a:sym typeface="Georgia"/>
            </a:endParaRPr>
          </a:p>
          <a:p>
            <a:pPr marL="0" indent="0">
              <a:buSzPts val="2000"/>
              <a:buNone/>
            </a:pPr>
            <a:endParaRPr sz="2000" dirty="0">
              <a:latin typeface="Georgia"/>
              <a:ea typeface="Georgia"/>
              <a:cs typeface="Georgia"/>
              <a:sym typeface="Georgia"/>
            </a:endParaRPr>
          </a:p>
          <a:p>
            <a:pPr marL="0" indent="0">
              <a:buSzPts val="2000"/>
              <a:buNone/>
            </a:pPr>
            <a:endParaRPr sz="2000" dirty="0">
              <a:latin typeface="Georgia"/>
              <a:ea typeface="Georgia"/>
              <a:cs typeface="Georgia"/>
              <a:sym typeface="Georgia"/>
            </a:endParaRPr>
          </a:p>
        </p:txBody>
      </p:sp>
      <p:grpSp>
        <p:nvGrpSpPr>
          <p:cNvPr id="114" name="Google Shape;114;p5"/>
          <p:cNvGrpSpPr/>
          <p:nvPr/>
        </p:nvGrpSpPr>
        <p:grpSpPr>
          <a:xfrm>
            <a:off x="256214" y="1630487"/>
            <a:ext cx="567570" cy="586007"/>
            <a:chOff x="4630125" y="278900"/>
            <a:chExt cx="400675" cy="456675"/>
          </a:xfrm>
        </p:grpSpPr>
        <p:sp>
          <p:nvSpPr>
            <p:cNvPr id="115" name="Google Shape;115;p5"/>
            <p:cNvSpPr/>
            <p:nvPr/>
          </p:nvSpPr>
          <p:spPr>
            <a:xfrm>
              <a:off x="4659350" y="328825"/>
              <a:ext cx="371450" cy="96850"/>
            </a:xfrm>
            <a:custGeom>
              <a:avLst/>
              <a:gdLst/>
              <a:ahLst/>
              <a:cxnLst/>
              <a:rect l="l" t="t" r="r" b="b"/>
              <a:pathLst>
                <a:path w="14858" h="3874" fill="none" extrusionOk="0">
                  <a:moveTo>
                    <a:pt x="12763" y="1"/>
                  </a:moveTo>
                  <a:lnTo>
                    <a:pt x="926" y="1"/>
                  </a:lnTo>
                  <a:lnTo>
                    <a:pt x="926" y="1"/>
                  </a:lnTo>
                  <a:lnTo>
                    <a:pt x="731" y="25"/>
                  </a:lnTo>
                  <a:lnTo>
                    <a:pt x="561" y="74"/>
                  </a:lnTo>
                  <a:lnTo>
                    <a:pt x="390" y="171"/>
                  </a:lnTo>
                  <a:lnTo>
                    <a:pt x="269" y="269"/>
                  </a:lnTo>
                  <a:lnTo>
                    <a:pt x="147" y="415"/>
                  </a:lnTo>
                  <a:lnTo>
                    <a:pt x="74" y="561"/>
                  </a:lnTo>
                  <a:lnTo>
                    <a:pt x="1" y="732"/>
                  </a:lnTo>
                  <a:lnTo>
                    <a:pt x="1" y="926"/>
                  </a:lnTo>
                  <a:lnTo>
                    <a:pt x="1" y="2948"/>
                  </a:lnTo>
                  <a:lnTo>
                    <a:pt x="1" y="2948"/>
                  </a:lnTo>
                  <a:lnTo>
                    <a:pt x="1" y="3143"/>
                  </a:lnTo>
                  <a:lnTo>
                    <a:pt x="74" y="3313"/>
                  </a:lnTo>
                  <a:lnTo>
                    <a:pt x="147" y="3459"/>
                  </a:lnTo>
                  <a:lnTo>
                    <a:pt x="269" y="3605"/>
                  </a:lnTo>
                  <a:lnTo>
                    <a:pt x="390" y="3727"/>
                  </a:lnTo>
                  <a:lnTo>
                    <a:pt x="561" y="3800"/>
                  </a:lnTo>
                  <a:lnTo>
                    <a:pt x="731" y="3849"/>
                  </a:lnTo>
                  <a:lnTo>
                    <a:pt x="926" y="3873"/>
                  </a:lnTo>
                  <a:lnTo>
                    <a:pt x="12763" y="3873"/>
                  </a:lnTo>
                  <a:lnTo>
                    <a:pt x="14857" y="1949"/>
                  </a:lnTo>
                  <a:lnTo>
                    <a:pt x="12763" y="1"/>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SzPts val="1400"/>
              </a:pPr>
              <a:endParaRPr sz="1400" kern="0" dirty="0">
                <a:solidFill>
                  <a:srgbClr val="000000"/>
                </a:solidFill>
                <a:latin typeface="Arial"/>
                <a:ea typeface="Arial"/>
                <a:cs typeface="Arial"/>
                <a:sym typeface="Arial"/>
              </a:endParaRPr>
            </a:p>
          </p:txBody>
        </p:sp>
        <p:sp>
          <p:nvSpPr>
            <p:cNvPr id="116" name="Google Shape;116;p5"/>
            <p:cNvSpPr/>
            <p:nvPr/>
          </p:nvSpPr>
          <p:spPr>
            <a:xfrm>
              <a:off x="4630125" y="452425"/>
              <a:ext cx="371450" cy="96850"/>
            </a:xfrm>
            <a:custGeom>
              <a:avLst/>
              <a:gdLst/>
              <a:ahLst/>
              <a:cxnLst/>
              <a:rect l="l" t="t" r="r" b="b"/>
              <a:pathLst>
                <a:path w="14858" h="3874" fill="none" extrusionOk="0">
                  <a:moveTo>
                    <a:pt x="2095" y="1"/>
                  </a:moveTo>
                  <a:lnTo>
                    <a:pt x="13932" y="1"/>
                  </a:lnTo>
                  <a:lnTo>
                    <a:pt x="13932" y="1"/>
                  </a:lnTo>
                  <a:lnTo>
                    <a:pt x="14126" y="25"/>
                  </a:lnTo>
                  <a:lnTo>
                    <a:pt x="14297" y="74"/>
                  </a:lnTo>
                  <a:lnTo>
                    <a:pt x="14467" y="147"/>
                  </a:lnTo>
                  <a:lnTo>
                    <a:pt x="14589" y="269"/>
                  </a:lnTo>
                  <a:lnTo>
                    <a:pt x="14711" y="415"/>
                  </a:lnTo>
                  <a:lnTo>
                    <a:pt x="14784" y="561"/>
                  </a:lnTo>
                  <a:lnTo>
                    <a:pt x="14857" y="732"/>
                  </a:lnTo>
                  <a:lnTo>
                    <a:pt x="14857" y="926"/>
                  </a:lnTo>
                  <a:lnTo>
                    <a:pt x="14857" y="2948"/>
                  </a:lnTo>
                  <a:lnTo>
                    <a:pt x="14857" y="2948"/>
                  </a:lnTo>
                  <a:lnTo>
                    <a:pt x="14857" y="3143"/>
                  </a:lnTo>
                  <a:lnTo>
                    <a:pt x="14784" y="3313"/>
                  </a:lnTo>
                  <a:lnTo>
                    <a:pt x="14711" y="3459"/>
                  </a:lnTo>
                  <a:lnTo>
                    <a:pt x="14589" y="3605"/>
                  </a:lnTo>
                  <a:lnTo>
                    <a:pt x="14467" y="3703"/>
                  </a:lnTo>
                  <a:lnTo>
                    <a:pt x="14297" y="3800"/>
                  </a:lnTo>
                  <a:lnTo>
                    <a:pt x="14126" y="3849"/>
                  </a:lnTo>
                  <a:lnTo>
                    <a:pt x="13932" y="3873"/>
                  </a:lnTo>
                  <a:lnTo>
                    <a:pt x="2095" y="3873"/>
                  </a:lnTo>
                  <a:lnTo>
                    <a:pt x="1" y="1925"/>
                  </a:lnTo>
                  <a:lnTo>
                    <a:pt x="2095" y="1"/>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SzPts val="1400"/>
              </a:pPr>
              <a:endParaRPr sz="1400" kern="0" dirty="0">
                <a:solidFill>
                  <a:srgbClr val="000000"/>
                </a:solidFill>
                <a:latin typeface="Arial"/>
                <a:ea typeface="Arial"/>
                <a:cs typeface="Arial"/>
                <a:sym typeface="Arial"/>
              </a:endParaRPr>
            </a:p>
          </p:txBody>
        </p:sp>
        <p:sp>
          <p:nvSpPr>
            <p:cNvPr id="117" name="Google Shape;117;p5"/>
            <p:cNvSpPr/>
            <p:nvPr/>
          </p:nvSpPr>
          <p:spPr>
            <a:xfrm>
              <a:off x="4808525" y="278900"/>
              <a:ext cx="43875" cy="49950"/>
            </a:xfrm>
            <a:custGeom>
              <a:avLst/>
              <a:gdLst/>
              <a:ahLst/>
              <a:cxnLst/>
              <a:rect l="l" t="t" r="r" b="b"/>
              <a:pathLst>
                <a:path w="1755" h="1998" fill="none" extrusionOk="0">
                  <a:moveTo>
                    <a:pt x="1754" y="1998"/>
                  </a:moveTo>
                  <a:lnTo>
                    <a:pt x="1754" y="585"/>
                  </a:lnTo>
                  <a:lnTo>
                    <a:pt x="1754" y="585"/>
                  </a:lnTo>
                  <a:lnTo>
                    <a:pt x="1754" y="464"/>
                  </a:lnTo>
                  <a:lnTo>
                    <a:pt x="1730" y="366"/>
                  </a:lnTo>
                  <a:lnTo>
                    <a:pt x="1657" y="269"/>
                  </a:lnTo>
                  <a:lnTo>
                    <a:pt x="1584" y="171"/>
                  </a:lnTo>
                  <a:lnTo>
                    <a:pt x="1511" y="98"/>
                  </a:lnTo>
                  <a:lnTo>
                    <a:pt x="1413" y="49"/>
                  </a:lnTo>
                  <a:lnTo>
                    <a:pt x="1291" y="25"/>
                  </a:lnTo>
                  <a:lnTo>
                    <a:pt x="1194" y="1"/>
                  </a:lnTo>
                  <a:lnTo>
                    <a:pt x="561" y="1"/>
                  </a:lnTo>
                  <a:lnTo>
                    <a:pt x="561" y="1"/>
                  </a:lnTo>
                  <a:lnTo>
                    <a:pt x="463" y="25"/>
                  </a:lnTo>
                  <a:lnTo>
                    <a:pt x="342" y="49"/>
                  </a:lnTo>
                  <a:lnTo>
                    <a:pt x="244" y="98"/>
                  </a:lnTo>
                  <a:lnTo>
                    <a:pt x="171" y="171"/>
                  </a:lnTo>
                  <a:lnTo>
                    <a:pt x="98" y="269"/>
                  </a:lnTo>
                  <a:lnTo>
                    <a:pt x="25" y="366"/>
                  </a:lnTo>
                  <a:lnTo>
                    <a:pt x="1" y="464"/>
                  </a:lnTo>
                  <a:lnTo>
                    <a:pt x="1" y="585"/>
                  </a:lnTo>
                  <a:lnTo>
                    <a:pt x="1" y="1998"/>
                  </a:lnTo>
                  <a:lnTo>
                    <a:pt x="1754" y="1998"/>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SzPts val="1400"/>
              </a:pPr>
              <a:endParaRPr sz="1400" kern="0" dirty="0">
                <a:solidFill>
                  <a:srgbClr val="000000"/>
                </a:solidFill>
                <a:latin typeface="Arial"/>
                <a:ea typeface="Arial"/>
                <a:cs typeface="Arial"/>
                <a:sym typeface="Arial"/>
              </a:endParaRPr>
            </a:p>
          </p:txBody>
        </p:sp>
        <p:sp>
          <p:nvSpPr>
            <p:cNvPr id="118" name="Google Shape;118;p5"/>
            <p:cNvSpPr/>
            <p:nvPr/>
          </p:nvSpPr>
          <p:spPr>
            <a:xfrm>
              <a:off x="4808525" y="549250"/>
              <a:ext cx="43875" cy="186325"/>
            </a:xfrm>
            <a:custGeom>
              <a:avLst/>
              <a:gdLst/>
              <a:ahLst/>
              <a:cxnLst/>
              <a:rect l="l" t="t" r="r" b="b"/>
              <a:pathLst>
                <a:path w="1755" h="7453" fill="none" extrusionOk="0">
                  <a:moveTo>
                    <a:pt x="1" y="0"/>
                  </a:moveTo>
                  <a:lnTo>
                    <a:pt x="1" y="7453"/>
                  </a:lnTo>
                  <a:lnTo>
                    <a:pt x="1754" y="7453"/>
                  </a:lnTo>
                  <a:lnTo>
                    <a:pt x="1754" y="0"/>
                  </a:lnTo>
                  <a:lnTo>
                    <a:pt x="1" y="0"/>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SzPts val="1400"/>
              </a:pPr>
              <a:endParaRPr sz="1400" kern="0" dirty="0">
                <a:solidFill>
                  <a:srgbClr val="000000"/>
                </a:solidFill>
                <a:latin typeface="Arial"/>
                <a:ea typeface="Arial"/>
                <a:cs typeface="Arial"/>
                <a:sym typeface="Arial"/>
              </a:endParaRPr>
            </a:p>
          </p:txBody>
        </p:sp>
      </p:grpSp>
      <p:sp>
        <p:nvSpPr>
          <p:cNvPr id="119" name="Google Shape;119;p5"/>
          <p:cNvSpPr txBox="1"/>
          <p:nvPr/>
        </p:nvSpPr>
        <p:spPr>
          <a:xfrm>
            <a:off x="4892125" y="1387975"/>
            <a:ext cx="3941700" cy="745500"/>
          </a:xfrm>
          <a:prstGeom prst="rect">
            <a:avLst/>
          </a:prstGeom>
          <a:noFill/>
          <a:ln>
            <a:noFill/>
          </a:ln>
        </p:spPr>
        <p:txBody>
          <a:bodyPr spcFirstLastPara="1" wrap="square" lIns="91425" tIns="91425" rIns="91425" bIns="91425" anchor="t" anchorCtr="0">
            <a:noAutofit/>
          </a:bodyPr>
          <a:lstStyle/>
          <a:p>
            <a:pPr defTabSz="914400">
              <a:buClr>
                <a:srgbClr val="000000"/>
              </a:buClr>
              <a:buSzPts val="2000"/>
            </a:pPr>
            <a:r>
              <a:rPr lang="en-US" sz="2000" b="1" kern="0" dirty="0">
                <a:solidFill>
                  <a:srgbClr val="114454"/>
                </a:solidFill>
                <a:latin typeface="Georgia"/>
                <a:ea typeface="Georgia"/>
                <a:cs typeface="Georgia"/>
                <a:sym typeface="Georgia"/>
              </a:rPr>
              <a:t>Monitoring and Assessment: Climate Indicators</a:t>
            </a:r>
            <a:endParaRPr sz="1400" kern="0" dirty="0">
              <a:solidFill>
                <a:srgbClr val="000000"/>
              </a:solidFill>
              <a:latin typeface="Nixie One"/>
              <a:ea typeface="Nixie One"/>
              <a:cs typeface="Nixie One"/>
              <a:sym typeface="Nixie One"/>
            </a:endParaRPr>
          </a:p>
        </p:txBody>
      </p:sp>
      <p:pic>
        <p:nvPicPr>
          <p:cNvPr id="120" name="Google Shape;120;p5"/>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5385661" y="2141198"/>
            <a:ext cx="3214316" cy="3651325"/>
          </a:xfrm>
          <a:prstGeom prst="rect">
            <a:avLst/>
          </a:prstGeom>
          <a:noFill/>
          <a:ln>
            <a:noFill/>
          </a:ln>
        </p:spPr>
      </p:pic>
      <p:sp>
        <p:nvSpPr>
          <p:cNvPr id="121" name="Google Shape;121;p5"/>
          <p:cNvSpPr txBox="1"/>
          <p:nvPr/>
        </p:nvSpPr>
        <p:spPr>
          <a:xfrm>
            <a:off x="4837975" y="5730150"/>
            <a:ext cx="4354800" cy="270600"/>
          </a:xfrm>
          <a:prstGeom prst="rect">
            <a:avLst/>
          </a:prstGeom>
          <a:noFill/>
          <a:ln>
            <a:noFill/>
          </a:ln>
        </p:spPr>
        <p:txBody>
          <a:bodyPr spcFirstLastPara="1" wrap="square" lIns="91425" tIns="91425" rIns="91425" bIns="91425" anchor="t" anchorCtr="0">
            <a:noAutofit/>
          </a:bodyPr>
          <a:lstStyle/>
          <a:p>
            <a:pPr defTabSz="914400">
              <a:buClr>
                <a:srgbClr val="000000"/>
              </a:buClr>
            </a:pPr>
            <a:r>
              <a:rPr lang="en-US" sz="800" u="sng" kern="0" dirty="0">
                <a:solidFill>
                  <a:srgbClr val="1155CC"/>
                </a:solidFill>
                <a:latin typeface="Arial"/>
                <a:cs typeface="Arial"/>
                <a:sym typeface="Arial"/>
                <a:hlinkClick r:id="rId4"/>
              </a:rPr>
              <a:t>https://www.chesapeakeprogress.com/climate-change/climate-monitoring-and-assessment</a:t>
            </a:r>
            <a:endParaRPr sz="800" kern="0" dirty="0">
              <a:solidFill>
                <a:srgbClr val="000000"/>
              </a:solidFill>
              <a:latin typeface="Arial"/>
              <a:cs typeface="Arial"/>
              <a:sym typeface="Arial"/>
            </a:endParaRPr>
          </a:p>
          <a:p>
            <a:pPr defTabSz="914400">
              <a:buClr>
                <a:srgbClr val="000000"/>
              </a:buClr>
            </a:pPr>
            <a:endParaRPr sz="800" kern="0" dirty="0">
              <a:solidFill>
                <a:srgbClr val="000000"/>
              </a:solidFill>
              <a:latin typeface="Arial"/>
              <a:cs typeface="Arial"/>
              <a:sym typeface="Arial"/>
            </a:endParaRPr>
          </a:p>
        </p:txBody>
      </p:sp>
      <p:sp>
        <p:nvSpPr>
          <p:cNvPr id="4" name="TextBox 3"/>
          <p:cNvSpPr txBox="1"/>
          <p:nvPr/>
        </p:nvSpPr>
        <p:spPr>
          <a:xfrm>
            <a:off x="942210" y="5730314"/>
            <a:ext cx="3616081" cy="523220"/>
          </a:xfrm>
          <a:prstGeom prst="rect">
            <a:avLst/>
          </a:prstGeom>
          <a:noFill/>
        </p:spPr>
        <p:txBody>
          <a:bodyPr wrap="square" rtlCol="0">
            <a:spAutoFit/>
          </a:bodyPr>
          <a:lstStyle/>
          <a:p>
            <a:pPr defTabSz="914400">
              <a:buClr>
                <a:srgbClr val="000000"/>
              </a:buClr>
            </a:pPr>
            <a:r>
              <a:rPr lang="en-US" sz="1400" kern="0" dirty="0">
                <a:solidFill>
                  <a:srgbClr val="FF0000"/>
                </a:solidFill>
                <a:latin typeface="Georgia"/>
                <a:ea typeface="Georgia"/>
                <a:cs typeface="Georgia"/>
                <a:sym typeface="Georgia"/>
              </a:rPr>
              <a:t>Red = updates not available</a:t>
            </a:r>
          </a:p>
          <a:p>
            <a:pPr defTabSz="914400">
              <a:buClr>
                <a:srgbClr val="000000"/>
              </a:buClr>
            </a:pPr>
            <a:endParaRPr lang="en-US" sz="1400" kern="0" dirty="0">
              <a:solidFill>
                <a:srgbClr val="000000"/>
              </a:solidFill>
              <a:latin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7"/>
          <p:cNvSpPr txBox="1">
            <a:spLocks noGrp="1"/>
          </p:cNvSpPr>
          <p:nvPr>
            <p:ph type="title"/>
          </p:nvPr>
        </p:nvSpPr>
        <p:spPr>
          <a:xfrm>
            <a:off x="1146026" y="1387975"/>
            <a:ext cx="3208799" cy="1028700"/>
          </a:xfrm>
          <a:prstGeom prst="rect">
            <a:avLst/>
          </a:prstGeom>
          <a:noFill/>
          <a:ln>
            <a:noFill/>
          </a:ln>
        </p:spPr>
        <p:txBody>
          <a:bodyPr spcFirstLastPara="1" wrap="square" lIns="91425" tIns="91425" rIns="91425" bIns="91425" anchor="ctr" anchorCtr="0">
            <a:noAutofit/>
          </a:bodyPr>
          <a:lstStyle/>
          <a:p>
            <a:r>
              <a:rPr lang="en-US" dirty="0">
                <a:latin typeface="Georgia"/>
                <a:ea typeface="Georgia"/>
                <a:cs typeface="Georgia"/>
                <a:sym typeface="Georgia"/>
              </a:rPr>
              <a:t>Successes and Challenges</a:t>
            </a:r>
            <a:endParaRPr dirty="0"/>
          </a:p>
        </p:txBody>
      </p:sp>
      <p:sp>
        <p:nvSpPr>
          <p:cNvPr id="153" name="Google Shape;153;p7"/>
          <p:cNvSpPr txBox="1">
            <a:spLocks noGrp="1"/>
          </p:cNvSpPr>
          <p:nvPr>
            <p:ph type="body" idx="1"/>
          </p:nvPr>
        </p:nvSpPr>
        <p:spPr>
          <a:xfrm>
            <a:off x="426725" y="2632250"/>
            <a:ext cx="3626100" cy="2896800"/>
          </a:xfrm>
          <a:prstGeom prst="rect">
            <a:avLst/>
          </a:prstGeom>
          <a:noFill/>
          <a:ln>
            <a:noFill/>
          </a:ln>
        </p:spPr>
        <p:txBody>
          <a:bodyPr spcFirstLastPara="1" wrap="square" lIns="91425" tIns="91425" rIns="91425" bIns="91425" anchor="t" anchorCtr="0">
            <a:noAutofit/>
          </a:bodyPr>
          <a:lstStyle/>
          <a:p>
            <a:pPr marL="0" indent="0">
              <a:buNone/>
            </a:pPr>
            <a:r>
              <a:rPr lang="en-US" sz="2000" b="1" dirty="0">
                <a:solidFill>
                  <a:srgbClr val="6AA84F"/>
                </a:solidFill>
                <a:latin typeface="Georgia"/>
                <a:ea typeface="Georgia"/>
                <a:cs typeface="Georgia"/>
                <a:sym typeface="Georgia"/>
              </a:rPr>
              <a:t>Successes:</a:t>
            </a:r>
            <a:endParaRPr dirty="0">
              <a:latin typeface="Georgia"/>
              <a:ea typeface="Georgia"/>
              <a:cs typeface="Georgia"/>
              <a:sym typeface="Georgia"/>
            </a:endParaRPr>
          </a:p>
          <a:p>
            <a:pPr indent="-431800">
              <a:buSzPts val="2400"/>
            </a:pPr>
            <a:endParaRPr lang="en-US" sz="800" dirty="0">
              <a:latin typeface="Georgia"/>
              <a:ea typeface="Georgia"/>
              <a:cs typeface="Georgia"/>
              <a:sym typeface="Georgia"/>
            </a:endParaRPr>
          </a:p>
          <a:p>
            <a:pPr indent="-431800">
              <a:buSzPts val="2400"/>
            </a:pPr>
            <a:r>
              <a:rPr lang="en-US" sz="2400" dirty="0">
                <a:latin typeface="Georgia"/>
                <a:ea typeface="Georgia"/>
                <a:cs typeface="Georgia"/>
                <a:sym typeface="Georgia"/>
              </a:rPr>
              <a:t>STAC Climate Change Modeling 2.0</a:t>
            </a:r>
            <a:endParaRPr sz="2400" dirty="0">
              <a:latin typeface="Georgia"/>
              <a:ea typeface="Georgia"/>
              <a:cs typeface="Georgia"/>
              <a:sym typeface="Georgia"/>
            </a:endParaRPr>
          </a:p>
          <a:p>
            <a:pPr marL="0" indent="0">
              <a:buNone/>
            </a:pPr>
            <a:endParaRPr sz="2400" dirty="0">
              <a:latin typeface="Georgia"/>
              <a:ea typeface="Georgia"/>
              <a:cs typeface="Georgia"/>
              <a:sym typeface="Georgia"/>
            </a:endParaRPr>
          </a:p>
          <a:p>
            <a:pPr indent="-431800">
              <a:buSzPts val="2400"/>
              <a:buFont typeface="Georgia"/>
              <a:buChar char="▪"/>
            </a:pPr>
            <a:r>
              <a:rPr lang="en-US" sz="2400" dirty="0">
                <a:latin typeface="Georgia"/>
                <a:ea typeface="Georgia"/>
                <a:cs typeface="Georgia"/>
                <a:sym typeface="Georgia"/>
              </a:rPr>
              <a:t>Sea level rise TMDL climate model scenario</a:t>
            </a:r>
            <a:endParaRPr sz="2400" dirty="0">
              <a:latin typeface="Georgia"/>
              <a:ea typeface="Georgia"/>
              <a:cs typeface="Georgia"/>
              <a:sym typeface="Georgia"/>
            </a:endParaRPr>
          </a:p>
          <a:p>
            <a:pPr marL="0" indent="0">
              <a:buNone/>
            </a:pPr>
            <a:endParaRPr dirty="0">
              <a:latin typeface="Georgia"/>
              <a:ea typeface="Georgia"/>
              <a:cs typeface="Georgia"/>
              <a:sym typeface="Georgia"/>
            </a:endParaRPr>
          </a:p>
        </p:txBody>
      </p:sp>
      <p:grpSp>
        <p:nvGrpSpPr>
          <p:cNvPr id="154" name="Google Shape;154;p7"/>
          <p:cNvGrpSpPr/>
          <p:nvPr/>
        </p:nvGrpSpPr>
        <p:grpSpPr>
          <a:xfrm>
            <a:off x="256214" y="1630487"/>
            <a:ext cx="567570" cy="586007"/>
            <a:chOff x="4630125" y="278900"/>
            <a:chExt cx="400675" cy="456675"/>
          </a:xfrm>
        </p:grpSpPr>
        <p:sp>
          <p:nvSpPr>
            <p:cNvPr id="155" name="Google Shape;155;p7"/>
            <p:cNvSpPr/>
            <p:nvPr/>
          </p:nvSpPr>
          <p:spPr>
            <a:xfrm>
              <a:off x="4659350" y="328825"/>
              <a:ext cx="371450" cy="96850"/>
            </a:xfrm>
            <a:custGeom>
              <a:avLst/>
              <a:gdLst/>
              <a:ahLst/>
              <a:cxnLst/>
              <a:rect l="l" t="t" r="r" b="b"/>
              <a:pathLst>
                <a:path w="14858" h="3874" fill="none" extrusionOk="0">
                  <a:moveTo>
                    <a:pt x="12763" y="1"/>
                  </a:moveTo>
                  <a:lnTo>
                    <a:pt x="926" y="1"/>
                  </a:lnTo>
                  <a:lnTo>
                    <a:pt x="926" y="1"/>
                  </a:lnTo>
                  <a:lnTo>
                    <a:pt x="731" y="25"/>
                  </a:lnTo>
                  <a:lnTo>
                    <a:pt x="561" y="74"/>
                  </a:lnTo>
                  <a:lnTo>
                    <a:pt x="390" y="171"/>
                  </a:lnTo>
                  <a:lnTo>
                    <a:pt x="269" y="269"/>
                  </a:lnTo>
                  <a:lnTo>
                    <a:pt x="147" y="415"/>
                  </a:lnTo>
                  <a:lnTo>
                    <a:pt x="74" y="561"/>
                  </a:lnTo>
                  <a:lnTo>
                    <a:pt x="1" y="732"/>
                  </a:lnTo>
                  <a:lnTo>
                    <a:pt x="1" y="926"/>
                  </a:lnTo>
                  <a:lnTo>
                    <a:pt x="1" y="2948"/>
                  </a:lnTo>
                  <a:lnTo>
                    <a:pt x="1" y="2948"/>
                  </a:lnTo>
                  <a:lnTo>
                    <a:pt x="1" y="3143"/>
                  </a:lnTo>
                  <a:lnTo>
                    <a:pt x="74" y="3313"/>
                  </a:lnTo>
                  <a:lnTo>
                    <a:pt x="147" y="3459"/>
                  </a:lnTo>
                  <a:lnTo>
                    <a:pt x="269" y="3605"/>
                  </a:lnTo>
                  <a:lnTo>
                    <a:pt x="390" y="3727"/>
                  </a:lnTo>
                  <a:lnTo>
                    <a:pt x="561" y="3800"/>
                  </a:lnTo>
                  <a:lnTo>
                    <a:pt x="731" y="3849"/>
                  </a:lnTo>
                  <a:lnTo>
                    <a:pt x="926" y="3873"/>
                  </a:lnTo>
                  <a:lnTo>
                    <a:pt x="12763" y="3873"/>
                  </a:lnTo>
                  <a:lnTo>
                    <a:pt x="14857" y="1949"/>
                  </a:lnTo>
                  <a:lnTo>
                    <a:pt x="12763" y="1"/>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SzPts val="1400"/>
              </a:pPr>
              <a:endParaRPr sz="1400" kern="0" dirty="0">
                <a:solidFill>
                  <a:srgbClr val="000000"/>
                </a:solidFill>
                <a:latin typeface="Arial"/>
                <a:ea typeface="Arial"/>
                <a:cs typeface="Arial"/>
                <a:sym typeface="Arial"/>
              </a:endParaRPr>
            </a:p>
          </p:txBody>
        </p:sp>
        <p:sp>
          <p:nvSpPr>
            <p:cNvPr id="156" name="Google Shape;156;p7"/>
            <p:cNvSpPr/>
            <p:nvPr/>
          </p:nvSpPr>
          <p:spPr>
            <a:xfrm>
              <a:off x="4630125" y="452425"/>
              <a:ext cx="371450" cy="96850"/>
            </a:xfrm>
            <a:custGeom>
              <a:avLst/>
              <a:gdLst/>
              <a:ahLst/>
              <a:cxnLst/>
              <a:rect l="l" t="t" r="r" b="b"/>
              <a:pathLst>
                <a:path w="14858" h="3874" fill="none" extrusionOk="0">
                  <a:moveTo>
                    <a:pt x="2095" y="1"/>
                  </a:moveTo>
                  <a:lnTo>
                    <a:pt x="13932" y="1"/>
                  </a:lnTo>
                  <a:lnTo>
                    <a:pt x="13932" y="1"/>
                  </a:lnTo>
                  <a:lnTo>
                    <a:pt x="14126" y="25"/>
                  </a:lnTo>
                  <a:lnTo>
                    <a:pt x="14297" y="74"/>
                  </a:lnTo>
                  <a:lnTo>
                    <a:pt x="14467" y="147"/>
                  </a:lnTo>
                  <a:lnTo>
                    <a:pt x="14589" y="269"/>
                  </a:lnTo>
                  <a:lnTo>
                    <a:pt x="14711" y="415"/>
                  </a:lnTo>
                  <a:lnTo>
                    <a:pt x="14784" y="561"/>
                  </a:lnTo>
                  <a:lnTo>
                    <a:pt x="14857" y="732"/>
                  </a:lnTo>
                  <a:lnTo>
                    <a:pt x="14857" y="926"/>
                  </a:lnTo>
                  <a:lnTo>
                    <a:pt x="14857" y="2948"/>
                  </a:lnTo>
                  <a:lnTo>
                    <a:pt x="14857" y="2948"/>
                  </a:lnTo>
                  <a:lnTo>
                    <a:pt x="14857" y="3143"/>
                  </a:lnTo>
                  <a:lnTo>
                    <a:pt x="14784" y="3313"/>
                  </a:lnTo>
                  <a:lnTo>
                    <a:pt x="14711" y="3459"/>
                  </a:lnTo>
                  <a:lnTo>
                    <a:pt x="14589" y="3605"/>
                  </a:lnTo>
                  <a:lnTo>
                    <a:pt x="14467" y="3703"/>
                  </a:lnTo>
                  <a:lnTo>
                    <a:pt x="14297" y="3800"/>
                  </a:lnTo>
                  <a:lnTo>
                    <a:pt x="14126" y="3849"/>
                  </a:lnTo>
                  <a:lnTo>
                    <a:pt x="13932" y="3873"/>
                  </a:lnTo>
                  <a:lnTo>
                    <a:pt x="2095" y="3873"/>
                  </a:lnTo>
                  <a:lnTo>
                    <a:pt x="1" y="1925"/>
                  </a:lnTo>
                  <a:lnTo>
                    <a:pt x="2095" y="1"/>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SzPts val="1400"/>
              </a:pPr>
              <a:endParaRPr sz="1400" kern="0" dirty="0">
                <a:solidFill>
                  <a:srgbClr val="000000"/>
                </a:solidFill>
                <a:latin typeface="Arial"/>
                <a:ea typeface="Arial"/>
                <a:cs typeface="Arial"/>
                <a:sym typeface="Arial"/>
              </a:endParaRPr>
            </a:p>
          </p:txBody>
        </p:sp>
        <p:sp>
          <p:nvSpPr>
            <p:cNvPr id="157" name="Google Shape;157;p7"/>
            <p:cNvSpPr/>
            <p:nvPr/>
          </p:nvSpPr>
          <p:spPr>
            <a:xfrm>
              <a:off x="4808525" y="278900"/>
              <a:ext cx="43875" cy="49950"/>
            </a:xfrm>
            <a:custGeom>
              <a:avLst/>
              <a:gdLst/>
              <a:ahLst/>
              <a:cxnLst/>
              <a:rect l="l" t="t" r="r" b="b"/>
              <a:pathLst>
                <a:path w="1755" h="1998" fill="none" extrusionOk="0">
                  <a:moveTo>
                    <a:pt x="1754" y="1998"/>
                  </a:moveTo>
                  <a:lnTo>
                    <a:pt x="1754" y="585"/>
                  </a:lnTo>
                  <a:lnTo>
                    <a:pt x="1754" y="585"/>
                  </a:lnTo>
                  <a:lnTo>
                    <a:pt x="1754" y="464"/>
                  </a:lnTo>
                  <a:lnTo>
                    <a:pt x="1730" y="366"/>
                  </a:lnTo>
                  <a:lnTo>
                    <a:pt x="1657" y="269"/>
                  </a:lnTo>
                  <a:lnTo>
                    <a:pt x="1584" y="171"/>
                  </a:lnTo>
                  <a:lnTo>
                    <a:pt x="1511" y="98"/>
                  </a:lnTo>
                  <a:lnTo>
                    <a:pt x="1413" y="49"/>
                  </a:lnTo>
                  <a:lnTo>
                    <a:pt x="1291" y="25"/>
                  </a:lnTo>
                  <a:lnTo>
                    <a:pt x="1194" y="1"/>
                  </a:lnTo>
                  <a:lnTo>
                    <a:pt x="561" y="1"/>
                  </a:lnTo>
                  <a:lnTo>
                    <a:pt x="561" y="1"/>
                  </a:lnTo>
                  <a:lnTo>
                    <a:pt x="463" y="25"/>
                  </a:lnTo>
                  <a:lnTo>
                    <a:pt x="342" y="49"/>
                  </a:lnTo>
                  <a:lnTo>
                    <a:pt x="244" y="98"/>
                  </a:lnTo>
                  <a:lnTo>
                    <a:pt x="171" y="171"/>
                  </a:lnTo>
                  <a:lnTo>
                    <a:pt x="98" y="269"/>
                  </a:lnTo>
                  <a:lnTo>
                    <a:pt x="25" y="366"/>
                  </a:lnTo>
                  <a:lnTo>
                    <a:pt x="1" y="464"/>
                  </a:lnTo>
                  <a:lnTo>
                    <a:pt x="1" y="585"/>
                  </a:lnTo>
                  <a:lnTo>
                    <a:pt x="1" y="1998"/>
                  </a:lnTo>
                  <a:lnTo>
                    <a:pt x="1754" y="1998"/>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SzPts val="1400"/>
              </a:pPr>
              <a:endParaRPr sz="1400" kern="0" dirty="0">
                <a:solidFill>
                  <a:srgbClr val="000000"/>
                </a:solidFill>
                <a:latin typeface="Arial"/>
                <a:ea typeface="Arial"/>
                <a:cs typeface="Arial"/>
                <a:sym typeface="Arial"/>
              </a:endParaRPr>
            </a:p>
          </p:txBody>
        </p:sp>
        <p:sp>
          <p:nvSpPr>
            <p:cNvPr id="158" name="Google Shape;158;p7"/>
            <p:cNvSpPr/>
            <p:nvPr/>
          </p:nvSpPr>
          <p:spPr>
            <a:xfrm>
              <a:off x="4808525" y="549250"/>
              <a:ext cx="43875" cy="186325"/>
            </a:xfrm>
            <a:custGeom>
              <a:avLst/>
              <a:gdLst/>
              <a:ahLst/>
              <a:cxnLst/>
              <a:rect l="l" t="t" r="r" b="b"/>
              <a:pathLst>
                <a:path w="1755" h="7453" fill="none" extrusionOk="0">
                  <a:moveTo>
                    <a:pt x="1" y="0"/>
                  </a:moveTo>
                  <a:lnTo>
                    <a:pt x="1" y="7453"/>
                  </a:lnTo>
                  <a:lnTo>
                    <a:pt x="1754" y="7453"/>
                  </a:lnTo>
                  <a:lnTo>
                    <a:pt x="1754" y="0"/>
                  </a:lnTo>
                  <a:lnTo>
                    <a:pt x="1" y="0"/>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SzPts val="1400"/>
              </a:pPr>
              <a:endParaRPr sz="1400" kern="0" dirty="0">
                <a:solidFill>
                  <a:srgbClr val="000000"/>
                </a:solidFill>
                <a:latin typeface="Arial"/>
                <a:ea typeface="Arial"/>
                <a:cs typeface="Arial"/>
                <a:sym typeface="Arial"/>
              </a:endParaRPr>
            </a:p>
          </p:txBody>
        </p:sp>
      </p:grpSp>
      <p:sp>
        <p:nvSpPr>
          <p:cNvPr id="159" name="Google Shape;159;p7"/>
          <p:cNvSpPr txBox="1"/>
          <p:nvPr/>
        </p:nvSpPr>
        <p:spPr>
          <a:xfrm>
            <a:off x="4899850" y="1479725"/>
            <a:ext cx="3941700" cy="867000"/>
          </a:xfrm>
          <a:prstGeom prst="rect">
            <a:avLst/>
          </a:prstGeom>
          <a:noFill/>
          <a:ln>
            <a:noFill/>
          </a:ln>
        </p:spPr>
        <p:txBody>
          <a:bodyPr spcFirstLastPara="1" wrap="square" lIns="91425" tIns="91425" rIns="91425" bIns="91425" anchor="t" anchorCtr="0">
            <a:noAutofit/>
          </a:bodyPr>
          <a:lstStyle/>
          <a:p>
            <a:pPr defTabSz="914400">
              <a:buClr>
                <a:srgbClr val="000000"/>
              </a:buClr>
              <a:buSzPts val="2000"/>
            </a:pPr>
            <a:r>
              <a:rPr lang="en-US" sz="2000" b="1" kern="0" dirty="0">
                <a:solidFill>
                  <a:srgbClr val="114454"/>
                </a:solidFill>
                <a:latin typeface="Georgia"/>
                <a:ea typeface="Georgia"/>
                <a:cs typeface="Georgia"/>
                <a:sym typeface="Georgia"/>
              </a:rPr>
              <a:t>Monitoring and Assessment: TMDL Climate Model</a:t>
            </a:r>
            <a:endParaRPr sz="1400" kern="0" dirty="0">
              <a:solidFill>
                <a:srgbClr val="000000"/>
              </a:solidFill>
              <a:latin typeface="Nixie One"/>
              <a:ea typeface="Nixie One"/>
              <a:cs typeface="Nixie One"/>
              <a:sym typeface="Nixie One"/>
            </a:endParaRPr>
          </a:p>
        </p:txBody>
      </p:sp>
      <p:pic>
        <p:nvPicPr>
          <p:cNvPr id="160" name="Google Shape;160;p7"/>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4278637" y="3079496"/>
            <a:ext cx="4805126" cy="1952100"/>
          </a:xfrm>
          <a:prstGeom prst="rect">
            <a:avLst/>
          </a:prstGeom>
          <a:noFill/>
          <a:ln>
            <a:noFill/>
          </a:ln>
        </p:spPr>
      </p:pic>
      <p:sp>
        <p:nvSpPr>
          <p:cNvPr id="161" name="Google Shape;161;p7"/>
          <p:cNvSpPr txBox="1"/>
          <p:nvPr/>
        </p:nvSpPr>
        <p:spPr>
          <a:xfrm>
            <a:off x="4972050" y="2482692"/>
            <a:ext cx="3389738" cy="456300"/>
          </a:xfrm>
          <a:prstGeom prst="rect">
            <a:avLst/>
          </a:prstGeom>
          <a:noFill/>
          <a:ln>
            <a:noFill/>
          </a:ln>
        </p:spPr>
        <p:txBody>
          <a:bodyPr spcFirstLastPara="1" wrap="square" lIns="91425" tIns="91425" rIns="91425" bIns="91425" anchor="t" anchorCtr="0">
            <a:noAutofit/>
          </a:bodyPr>
          <a:lstStyle/>
          <a:p>
            <a:pPr algn="ctr" defTabSz="914400">
              <a:lnSpc>
                <a:spcPct val="115000"/>
              </a:lnSpc>
              <a:buClr>
                <a:srgbClr val="000000"/>
              </a:buClr>
              <a:buSzPts val="1100"/>
            </a:pPr>
            <a:r>
              <a:rPr lang="en-US" sz="1400" kern="0" dirty="0">
                <a:solidFill>
                  <a:srgbClr val="013A3D"/>
                </a:solidFill>
                <a:latin typeface="Calibri"/>
                <a:ea typeface="Calibri"/>
                <a:cs typeface="Calibri"/>
                <a:sym typeface="Calibri"/>
              </a:rPr>
              <a:t>Bottom Dissolved Oxygen Change (mg/L) </a:t>
            </a:r>
          </a:p>
          <a:p>
            <a:pPr algn="ctr" defTabSz="914400">
              <a:lnSpc>
                <a:spcPct val="115000"/>
              </a:lnSpc>
              <a:buClr>
                <a:srgbClr val="000000"/>
              </a:buClr>
              <a:buSzPts val="1100"/>
            </a:pPr>
            <a:r>
              <a:rPr lang="en-US" sz="1400" kern="0" dirty="0">
                <a:solidFill>
                  <a:srgbClr val="013A3D"/>
                </a:solidFill>
                <a:latin typeface="Calibri"/>
                <a:ea typeface="Calibri"/>
                <a:cs typeface="Calibri"/>
                <a:sym typeface="Calibri"/>
              </a:rPr>
              <a:t>(1995-2025)</a:t>
            </a:r>
            <a:endParaRPr sz="1400" kern="0" dirty="0">
              <a:solidFill>
                <a:srgbClr val="013A3D"/>
              </a:solidFill>
              <a:latin typeface="Calibri"/>
              <a:ea typeface="Calibri"/>
              <a:cs typeface="Calibri"/>
              <a:sym typeface="Calibri"/>
            </a:endParaRPr>
          </a:p>
          <a:p>
            <a:pPr algn="ctr" defTabSz="914400">
              <a:buClr>
                <a:srgbClr val="000000"/>
              </a:buClr>
            </a:pPr>
            <a:endParaRPr sz="1400" kern="0" dirty="0">
              <a:solidFill>
                <a:srgbClr val="000000"/>
              </a:solidFill>
              <a:latin typeface="Nixie One"/>
              <a:ea typeface="Nixie One"/>
              <a:cs typeface="Nixie One"/>
              <a:sym typeface="Nixie One"/>
            </a:endParaRPr>
          </a:p>
        </p:txBody>
      </p:sp>
      <p:sp>
        <p:nvSpPr>
          <p:cNvPr id="162" name="Google Shape;162;p7"/>
          <p:cNvSpPr txBox="1"/>
          <p:nvPr/>
        </p:nvSpPr>
        <p:spPr>
          <a:xfrm>
            <a:off x="5152988" y="4977446"/>
            <a:ext cx="3208800" cy="456300"/>
          </a:xfrm>
          <a:prstGeom prst="rect">
            <a:avLst/>
          </a:prstGeom>
          <a:noFill/>
          <a:ln>
            <a:noFill/>
          </a:ln>
        </p:spPr>
        <p:txBody>
          <a:bodyPr spcFirstLastPara="1" wrap="square" lIns="91425" tIns="91425" rIns="91425" bIns="91425" anchor="t" anchorCtr="0">
            <a:noAutofit/>
          </a:bodyPr>
          <a:lstStyle/>
          <a:p>
            <a:pPr algn="ctr" defTabSz="914400">
              <a:buClr>
                <a:srgbClr val="000000"/>
              </a:buClr>
            </a:pPr>
            <a:r>
              <a:rPr lang="en-US" sz="1400" kern="0" dirty="0">
                <a:solidFill>
                  <a:srgbClr val="000000"/>
                </a:solidFill>
                <a:latin typeface="Nixie One"/>
                <a:ea typeface="Nixie One"/>
                <a:cs typeface="Nixie One"/>
                <a:sym typeface="Nixie One"/>
              </a:rPr>
              <a:t>Image: CBP Modeling Team </a:t>
            </a:r>
            <a:endParaRPr sz="1400" kern="0" dirty="0">
              <a:solidFill>
                <a:srgbClr val="000000"/>
              </a:solidFill>
              <a:latin typeface="Nixie One"/>
              <a:ea typeface="Nixie One"/>
              <a:cs typeface="Nixie One"/>
              <a:sym typeface="Nixie One"/>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8"/>
          <p:cNvSpPr txBox="1">
            <a:spLocks noGrp="1"/>
          </p:cNvSpPr>
          <p:nvPr>
            <p:ph type="title"/>
          </p:nvPr>
        </p:nvSpPr>
        <p:spPr>
          <a:xfrm>
            <a:off x="1146026" y="1387975"/>
            <a:ext cx="3208799" cy="1028700"/>
          </a:xfrm>
          <a:prstGeom prst="rect">
            <a:avLst/>
          </a:prstGeom>
          <a:noFill/>
          <a:ln>
            <a:noFill/>
          </a:ln>
        </p:spPr>
        <p:txBody>
          <a:bodyPr spcFirstLastPara="1" wrap="square" lIns="91425" tIns="91425" rIns="91425" bIns="91425" anchor="ctr" anchorCtr="0">
            <a:noAutofit/>
          </a:bodyPr>
          <a:lstStyle/>
          <a:p>
            <a:r>
              <a:rPr lang="en-US" dirty="0">
                <a:latin typeface="Georgia"/>
                <a:ea typeface="Georgia"/>
                <a:cs typeface="Georgia"/>
                <a:sym typeface="Georgia"/>
              </a:rPr>
              <a:t>Successes and Challenges</a:t>
            </a:r>
            <a:endParaRPr dirty="0"/>
          </a:p>
        </p:txBody>
      </p:sp>
      <p:sp>
        <p:nvSpPr>
          <p:cNvPr id="168" name="Google Shape;168;p8"/>
          <p:cNvSpPr txBox="1">
            <a:spLocks noGrp="1"/>
          </p:cNvSpPr>
          <p:nvPr>
            <p:ph type="body" idx="1"/>
          </p:nvPr>
        </p:nvSpPr>
        <p:spPr>
          <a:xfrm>
            <a:off x="200026" y="2336357"/>
            <a:ext cx="6157912" cy="3864417"/>
          </a:xfrm>
          <a:prstGeom prst="rect">
            <a:avLst/>
          </a:prstGeom>
          <a:noFill/>
          <a:ln>
            <a:noFill/>
          </a:ln>
        </p:spPr>
        <p:txBody>
          <a:bodyPr spcFirstLastPara="1" wrap="square" lIns="91425" tIns="91425" rIns="91425" bIns="91425" anchor="t" anchorCtr="0">
            <a:noAutofit/>
          </a:bodyPr>
          <a:lstStyle/>
          <a:p>
            <a:pPr marL="0" indent="0">
              <a:buNone/>
            </a:pPr>
            <a:r>
              <a:rPr lang="en-US" sz="2000" b="1" dirty="0">
                <a:solidFill>
                  <a:srgbClr val="6AA84F"/>
                </a:solidFill>
                <a:latin typeface="Georgia"/>
                <a:ea typeface="Georgia"/>
                <a:cs typeface="Georgia"/>
                <a:sym typeface="Georgia"/>
              </a:rPr>
              <a:t>Successes:</a:t>
            </a:r>
            <a:endParaRPr lang="en-US" sz="800" dirty="0">
              <a:latin typeface="Georgia"/>
              <a:ea typeface="Georgia"/>
              <a:cs typeface="Georgia"/>
              <a:sym typeface="Georgia"/>
            </a:endParaRPr>
          </a:p>
          <a:p>
            <a:pPr>
              <a:buSzPts val="2000"/>
            </a:pPr>
            <a:r>
              <a:rPr lang="en-US" sz="1800" dirty="0">
                <a:latin typeface="Georgia"/>
                <a:ea typeface="Georgia"/>
                <a:cs typeface="Georgia"/>
                <a:sym typeface="Georgia"/>
              </a:rPr>
              <a:t>BMP efficiencies related to PSC Request – Revision of Intensity Duration Frequency Curves for stormwater (GIT-funded project)</a:t>
            </a:r>
          </a:p>
          <a:p>
            <a:pPr>
              <a:buSzPts val="2000"/>
            </a:pPr>
            <a:endParaRPr lang="en-US" sz="1800" dirty="0">
              <a:latin typeface="Georgia"/>
              <a:ea typeface="Georgia"/>
              <a:cs typeface="Georgia"/>
              <a:sym typeface="Georgia"/>
            </a:endParaRPr>
          </a:p>
          <a:p>
            <a:pPr>
              <a:buSzPts val="2000"/>
            </a:pPr>
            <a:endParaRPr lang="en-US" sz="1000" dirty="0">
              <a:latin typeface="Georgia"/>
              <a:ea typeface="Georgia"/>
              <a:cs typeface="Georgia"/>
              <a:sym typeface="Georgia"/>
            </a:endParaRPr>
          </a:p>
        </p:txBody>
      </p:sp>
      <p:grpSp>
        <p:nvGrpSpPr>
          <p:cNvPr id="169" name="Google Shape;169;p8"/>
          <p:cNvGrpSpPr/>
          <p:nvPr/>
        </p:nvGrpSpPr>
        <p:grpSpPr>
          <a:xfrm>
            <a:off x="256214" y="1630487"/>
            <a:ext cx="567570" cy="586007"/>
            <a:chOff x="4630125" y="278900"/>
            <a:chExt cx="400675" cy="456675"/>
          </a:xfrm>
        </p:grpSpPr>
        <p:sp>
          <p:nvSpPr>
            <p:cNvPr id="170" name="Google Shape;170;p8"/>
            <p:cNvSpPr/>
            <p:nvPr/>
          </p:nvSpPr>
          <p:spPr>
            <a:xfrm>
              <a:off x="4659350" y="328825"/>
              <a:ext cx="371450" cy="96850"/>
            </a:xfrm>
            <a:custGeom>
              <a:avLst/>
              <a:gdLst/>
              <a:ahLst/>
              <a:cxnLst/>
              <a:rect l="l" t="t" r="r" b="b"/>
              <a:pathLst>
                <a:path w="14858" h="3874" fill="none" extrusionOk="0">
                  <a:moveTo>
                    <a:pt x="12763" y="1"/>
                  </a:moveTo>
                  <a:lnTo>
                    <a:pt x="926" y="1"/>
                  </a:lnTo>
                  <a:lnTo>
                    <a:pt x="926" y="1"/>
                  </a:lnTo>
                  <a:lnTo>
                    <a:pt x="731" y="25"/>
                  </a:lnTo>
                  <a:lnTo>
                    <a:pt x="561" y="74"/>
                  </a:lnTo>
                  <a:lnTo>
                    <a:pt x="390" y="171"/>
                  </a:lnTo>
                  <a:lnTo>
                    <a:pt x="269" y="269"/>
                  </a:lnTo>
                  <a:lnTo>
                    <a:pt x="147" y="415"/>
                  </a:lnTo>
                  <a:lnTo>
                    <a:pt x="74" y="561"/>
                  </a:lnTo>
                  <a:lnTo>
                    <a:pt x="1" y="732"/>
                  </a:lnTo>
                  <a:lnTo>
                    <a:pt x="1" y="926"/>
                  </a:lnTo>
                  <a:lnTo>
                    <a:pt x="1" y="2948"/>
                  </a:lnTo>
                  <a:lnTo>
                    <a:pt x="1" y="2948"/>
                  </a:lnTo>
                  <a:lnTo>
                    <a:pt x="1" y="3143"/>
                  </a:lnTo>
                  <a:lnTo>
                    <a:pt x="74" y="3313"/>
                  </a:lnTo>
                  <a:lnTo>
                    <a:pt x="147" y="3459"/>
                  </a:lnTo>
                  <a:lnTo>
                    <a:pt x="269" y="3605"/>
                  </a:lnTo>
                  <a:lnTo>
                    <a:pt x="390" y="3727"/>
                  </a:lnTo>
                  <a:lnTo>
                    <a:pt x="561" y="3800"/>
                  </a:lnTo>
                  <a:lnTo>
                    <a:pt x="731" y="3849"/>
                  </a:lnTo>
                  <a:lnTo>
                    <a:pt x="926" y="3873"/>
                  </a:lnTo>
                  <a:lnTo>
                    <a:pt x="12763" y="3873"/>
                  </a:lnTo>
                  <a:lnTo>
                    <a:pt x="14857" y="1949"/>
                  </a:lnTo>
                  <a:lnTo>
                    <a:pt x="12763" y="1"/>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SzPts val="1400"/>
              </a:pPr>
              <a:endParaRPr sz="1400" kern="0" dirty="0">
                <a:solidFill>
                  <a:srgbClr val="000000"/>
                </a:solidFill>
                <a:latin typeface="Arial"/>
                <a:ea typeface="Arial"/>
                <a:cs typeface="Arial"/>
                <a:sym typeface="Arial"/>
              </a:endParaRPr>
            </a:p>
          </p:txBody>
        </p:sp>
        <p:sp>
          <p:nvSpPr>
            <p:cNvPr id="171" name="Google Shape;171;p8"/>
            <p:cNvSpPr/>
            <p:nvPr/>
          </p:nvSpPr>
          <p:spPr>
            <a:xfrm>
              <a:off x="4630125" y="452425"/>
              <a:ext cx="371450" cy="96850"/>
            </a:xfrm>
            <a:custGeom>
              <a:avLst/>
              <a:gdLst/>
              <a:ahLst/>
              <a:cxnLst/>
              <a:rect l="l" t="t" r="r" b="b"/>
              <a:pathLst>
                <a:path w="14858" h="3874" fill="none" extrusionOk="0">
                  <a:moveTo>
                    <a:pt x="2095" y="1"/>
                  </a:moveTo>
                  <a:lnTo>
                    <a:pt x="13932" y="1"/>
                  </a:lnTo>
                  <a:lnTo>
                    <a:pt x="13932" y="1"/>
                  </a:lnTo>
                  <a:lnTo>
                    <a:pt x="14126" y="25"/>
                  </a:lnTo>
                  <a:lnTo>
                    <a:pt x="14297" y="74"/>
                  </a:lnTo>
                  <a:lnTo>
                    <a:pt x="14467" y="147"/>
                  </a:lnTo>
                  <a:lnTo>
                    <a:pt x="14589" y="269"/>
                  </a:lnTo>
                  <a:lnTo>
                    <a:pt x="14711" y="415"/>
                  </a:lnTo>
                  <a:lnTo>
                    <a:pt x="14784" y="561"/>
                  </a:lnTo>
                  <a:lnTo>
                    <a:pt x="14857" y="732"/>
                  </a:lnTo>
                  <a:lnTo>
                    <a:pt x="14857" y="926"/>
                  </a:lnTo>
                  <a:lnTo>
                    <a:pt x="14857" y="2948"/>
                  </a:lnTo>
                  <a:lnTo>
                    <a:pt x="14857" y="2948"/>
                  </a:lnTo>
                  <a:lnTo>
                    <a:pt x="14857" y="3143"/>
                  </a:lnTo>
                  <a:lnTo>
                    <a:pt x="14784" y="3313"/>
                  </a:lnTo>
                  <a:lnTo>
                    <a:pt x="14711" y="3459"/>
                  </a:lnTo>
                  <a:lnTo>
                    <a:pt x="14589" y="3605"/>
                  </a:lnTo>
                  <a:lnTo>
                    <a:pt x="14467" y="3703"/>
                  </a:lnTo>
                  <a:lnTo>
                    <a:pt x="14297" y="3800"/>
                  </a:lnTo>
                  <a:lnTo>
                    <a:pt x="14126" y="3849"/>
                  </a:lnTo>
                  <a:lnTo>
                    <a:pt x="13932" y="3873"/>
                  </a:lnTo>
                  <a:lnTo>
                    <a:pt x="2095" y="3873"/>
                  </a:lnTo>
                  <a:lnTo>
                    <a:pt x="1" y="1925"/>
                  </a:lnTo>
                  <a:lnTo>
                    <a:pt x="2095" y="1"/>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SzPts val="1400"/>
              </a:pPr>
              <a:endParaRPr sz="1400" kern="0" dirty="0">
                <a:solidFill>
                  <a:srgbClr val="000000"/>
                </a:solidFill>
                <a:latin typeface="Arial"/>
                <a:ea typeface="Arial"/>
                <a:cs typeface="Arial"/>
                <a:sym typeface="Arial"/>
              </a:endParaRPr>
            </a:p>
          </p:txBody>
        </p:sp>
        <p:sp>
          <p:nvSpPr>
            <p:cNvPr id="172" name="Google Shape;172;p8"/>
            <p:cNvSpPr/>
            <p:nvPr/>
          </p:nvSpPr>
          <p:spPr>
            <a:xfrm>
              <a:off x="4808525" y="278900"/>
              <a:ext cx="43875" cy="49950"/>
            </a:xfrm>
            <a:custGeom>
              <a:avLst/>
              <a:gdLst/>
              <a:ahLst/>
              <a:cxnLst/>
              <a:rect l="l" t="t" r="r" b="b"/>
              <a:pathLst>
                <a:path w="1755" h="1998" fill="none" extrusionOk="0">
                  <a:moveTo>
                    <a:pt x="1754" y="1998"/>
                  </a:moveTo>
                  <a:lnTo>
                    <a:pt x="1754" y="585"/>
                  </a:lnTo>
                  <a:lnTo>
                    <a:pt x="1754" y="585"/>
                  </a:lnTo>
                  <a:lnTo>
                    <a:pt x="1754" y="464"/>
                  </a:lnTo>
                  <a:lnTo>
                    <a:pt x="1730" y="366"/>
                  </a:lnTo>
                  <a:lnTo>
                    <a:pt x="1657" y="269"/>
                  </a:lnTo>
                  <a:lnTo>
                    <a:pt x="1584" y="171"/>
                  </a:lnTo>
                  <a:lnTo>
                    <a:pt x="1511" y="98"/>
                  </a:lnTo>
                  <a:lnTo>
                    <a:pt x="1413" y="49"/>
                  </a:lnTo>
                  <a:lnTo>
                    <a:pt x="1291" y="25"/>
                  </a:lnTo>
                  <a:lnTo>
                    <a:pt x="1194" y="1"/>
                  </a:lnTo>
                  <a:lnTo>
                    <a:pt x="561" y="1"/>
                  </a:lnTo>
                  <a:lnTo>
                    <a:pt x="561" y="1"/>
                  </a:lnTo>
                  <a:lnTo>
                    <a:pt x="463" y="25"/>
                  </a:lnTo>
                  <a:lnTo>
                    <a:pt x="342" y="49"/>
                  </a:lnTo>
                  <a:lnTo>
                    <a:pt x="244" y="98"/>
                  </a:lnTo>
                  <a:lnTo>
                    <a:pt x="171" y="171"/>
                  </a:lnTo>
                  <a:lnTo>
                    <a:pt x="98" y="269"/>
                  </a:lnTo>
                  <a:lnTo>
                    <a:pt x="25" y="366"/>
                  </a:lnTo>
                  <a:lnTo>
                    <a:pt x="1" y="464"/>
                  </a:lnTo>
                  <a:lnTo>
                    <a:pt x="1" y="585"/>
                  </a:lnTo>
                  <a:lnTo>
                    <a:pt x="1" y="1998"/>
                  </a:lnTo>
                  <a:lnTo>
                    <a:pt x="1754" y="1998"/>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SzPts val="1400"/>
              </a:pPr>
              <a:endParaRPr sz="1400" kern="0" dirty="0">
                <a:solidFill>
                  <a:srgbClr val="000000"/>
                </a:solidFill>
                <a:latin typeface="Arial"/>
                <a:ea typeface="Arial"/>
                <a:cs typeface="Arial"/>
                <a:sym typeface="Arial"/>
              </a:endParaRPr>
            </a:p>
          </p:txBody>
        </p:sp>
        <p:sp>
          <p:nvSpPr>
            <p:cNvPr id="173" name="Google Shape;173;p8"/>
            <p:cNvSpPr/>
            <p:nvPr/>
          </p:nvSpPr>
          <p:spPr>
            <a:xfrm>
              <a:off x="4808525" y="549250"/>
              <a:ext cx="43875" cy="186325"/>
            </a:xfrm>
            <a:custGeom>
              <a:avLst/>
              <a:gdLst/>
              <a:ahLst/>
              <a:cxnLst/>
              <a:rect l="l" t="t" r="r" b="b"/>
              <a:pathLst>
                <a:path w="1755" h="7453" fill="none" extrusionOk="0">
                  <a:moveTo>
                    <a:pt x="1" y="0"/>
                  </a:moveTo>
                  <a:lnTo>
                    <a:pt x="1" y="7453"/>
                  </a:lnTo>
                  <a:lnTo>
                    <a:pt x="1754" y="7453"/>
                  </a:lnTo>
                  <a:lnTo>
                    <a:pt x="1754" y="0"/>
                  </a:lnTo>
                  <a:lnTo>
                    <a:pt x="1" y="0"/>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SzPts val="1400"/>
              </a:pPr>
              <a:endParaRPr sz="1400" kern="0" dirty="0">
                <a:solidFill>
                  <a:srgbClr val="000000"/>
                </a:solidFill>
                <a:latin typeface="Arial"/>
                <a:ea typeface="Arial"/>
                <a:cs typeface="Arial"/>
                <a:sym typeface="Arial"/>
              </a:endParaRPr>
            </a:p>
          </p:txBody>
        </p:sp>
      </p:grpSp>
      <p:pic>
        <p:nvPicPr>
          <p:cNvPr id="174" name="Google Shape;174;p8"/>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6307933" y="3203357"/>
            <a:ext cx="2664343" cy="1961575"/>
          </a:xfrm>
          <a:prstGeom prst="rect">
            <a:avLst/>
          </a:prstGeom>
          <a:noFill/>
          <a:ln>
            <a:noFill/>
          </a:ln>
        </p:spPr>
      </p:pic>
      <p:sp>
        <p:nvSpPr>
          <p:cNvPr id="175" name="Google Shape;175;p8"/>
          <p:cNvSpPr txBox="1"/>
          <p:nvPr/>
        </p:nvSpPr>
        <p:spPr>
          <a:xfrm>
            <a:off x="4729675" y="1387975"/>
            <a:ext cx="4242600" cy="867000"/>
          </a:xfrm>
          <a:prstGeom prst="rect">
            <a:avLst/>
          </a:prstGeom>
          <a:noFill/>
          <a:ln>
            <a:noFill/>
          </a:ln>
        </p:spPr>
        <p:txBody>
          <a:bodyPr spcFirstLastPara="1" wrap="square" lIns="91425" tIns="91425" rIns="91425" bIns="91425" anchor="t" anchorCtr="0">
            <a:noAutofit/>
          </a:bodyPr>
          <a:lstStyle/>
          <a:p>
            <a:pPr defTabSz="914400">
              <a:buClr>
                <a:srgbClr val="000000"/>
              </a:buClr>
              <a:buSzPts val="2800"/>
            </a:pPr>
            <a:r>
              <a:rPr lang="en-US" sz="2000" b="1" kern="0" dirty="0">
                <a:solidFill>
                  <a:srgbClr val="114454"/>
                </a:solidFill>
                <a:latin typeface="Georgia"/>
                <a:ea typeface="Georgia"/>
                <a:cs typeface="Georgia"/>
                <a:sym typeface="Georgia"/>
              </a:rPr>
              <a:t>Adaptation: Design and Function of BMPs under a new climate reality</a:t>
            </a:r>
            <a:endParaRPr sz="1400" kern="0" dirty="0">
              <a:solidFill>
                <a:srgbClr val="000000"/>
              </a:solidFill>
              <a:latin typeface="Nixie One"/>
              <a:ea typeface="Nixie One"/>
              <a:cs typeface="Nixie One"/>
              <a:sym typeface="Nixie One"/>
            </a:endParaRPr>
          </a:p>
        </p:txBody>
      </p:sp>
    </p:spTree>
    <p:extLst>
      <p:ext uri="{BB962C8B-B14F-4D97-AF65-F5344CB8AC3E}">
        <p14:creationId xmlns:p14="http://schemas.microsoft.com/office/powerpoint/2010/main" val="7356920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10"/>
          <p:cNvSpPr txBox="1">
            <a:spLocks noGrp="1"/>
          </p:cNvSpPr>
          <p:nvPr>
            <p:ph type="title"/>
          </p:nvPr>
        </p:nvSpPr>
        <p:spPr>
          <a:xfrm>
            <a:off x="1146026" y="1387975"/>
            <a:ext cx="3208799" cy="1028700"/>
          </a:xfrm>
          <a:prstGeom prst="rect">
            <a:avLst/>
          </a:prstGeom>
          <a:noFill/>
          <a:ln>
            <a:noFill/>
          </a:ln>
        </p:spPr>
        <p:txBody>
          <a:bodyPr spcFirstLastPara="1" wrap="square" lIns="91425" tIns="91425" rIns="91425" bIns="91425" anchor="ctr" anchorCtr="0">
            <a:noAutofit/>
          </a:bodyPr>
          <a:lstStyle/>
          <a:p>
            <a:r>
              <a:rPr lang="en-US" dirty="0">
                <a:latin typeface="Georgia"/>
                <a:ea typeface="Georgia"/>
                <a:cs typeface="Georgia"/>
                <a:sym typeface="Georgia"/>
              </a:rPr>
              <a:t>Successes and Challenges</a:t>
            </a:r>
            <a:endParaRPr dirty="0"/>
          </a:p>
        </p:txBody>
      </p:sp>
      <p:sp>
        <p:nvSpPr>
          <p:cNvPr id="181" name="Google Shape;181;p10"/>
          <p:cNvSpPr txBox="1">
            <a:spLocks noGrp="1"/>
          </p:cNvSpPr>
          <p:nvPr>
            <p:ph type="body" idx="1"/>
          </p:nvPr>
        </p:nvSpPr>
        <p:spPr>
          <a:xfrm>
            <a:off x="327875" y="2335561"/>
            <a:ext cx="8582400" cy="3328500"/>
          </a:xfrm>
          <a:prstGeom prst="rect">
            <a:avLst/>
          </a:prstGeom>
          <a:noFill/>
          <a:ln>
            <a:noFill/>
          </a:ln>
        </p:spPr>
        <p:txBody>
          <a:bodyPr spcFirstLastPara="1" wrap="square" lIns="91425" tIns="91425" rIns="91425" bIns="91425" anchor="t" anchorCtr="0">
            <a:noAutofit/>
          </a:bodyPr>
          <a:lstStyle/>
          <a:p>
            <a:pPr marL="0" indent="0">
              <a:buNone/>
            </a:pPr>
            <a:r>
              <a:rPr lang="en-US" sz="2000" b="1" dirty="0">
                <a:solidFill>
                  <a:srgbClr val="6AA84F"/>
                </a:solidFill>
                <a:latin typeface="Georgia"/>
                <a:ea typeface="Georgia"/>
                <a:cs typeface="Georgia"/>
                <a:sym typeface="Georgia"/>
              </a:rPr>
              <a:t>Successes: </a:t>
            </a:r>
            <a:endParaRPr sz="2000" dirty="0">
              <a:latin typeface="Georgia"/>
              <a:ea typeface="Georgia"/>
              <a:cs typeface="Georgia"/>
              <a:sym typeface="Georgia"/>
            </a:endParaRPr>
          </a:p>
          <a:p>
            <a:pPr marL="0" indent="0">
              <a:buNone/>
            </a:pPr>
            <a:endParaRPr sz="800" dirty="0">
              <a:latin typeface="Georgia"/>
              <a:ea typeface="Georgia"/>
              <a:cs typeface="Georgia"/>
              <a:sym typeface="Georgia"/>
            </a:endParaRPr>
          </a:p>
          <a:p>
            <a:pPr indent="-457200">
              <a:buSzPts val="2000"/>
            </a:pPr>
            <a:r>
              <a:rPr lang="en-US" sz="2000" dirty="0">
                <a:latin typeface="Georgia"/>
                <a:ea typeface="Georgia"/>
                <a:cs typeface="Georgia"/>
                <a:sym typeface="Georgia"/>
              </a:rPr>
              <a:t>Held meeting to understand lessons learned and challenges for GITs to use</a:t>
            </a:r>
            <a:endParaRPr sz="2000" dirty="0">
              <a:latin typeface="Georgia"/>
              <a:ea typeface="Georgia"/>
              <a:cs typeface="Georgia"/>
              <a:sym typeface="Georgia"/>
            </a:endParaRPr>
          </a:p>
          <a:p>
            <a:pPr indent="-457200">
              <a:buSzPts val="2000"/>
            </a:pPr>
            <a:r>
              <a:rPr lang="en-US" sz="2000" u="sng" dirty="0">
                <a:latin typeface="Georgia"/>
                <a:ea typeface="Georgia"/>
                <a:cs typeface="Georgia"/>
                <a:sym typeface="Georgia"/>
              </a:rPr>
              <a:t>Incorporated climate resilience considerations</a:t>
            </a:r>
            <a:r>
              <a:rPr lang="en-US" sz="2000" dirty="0">
                <a:latin typeface="Georgia"/>
                <a:ea typeface="Georgia"/>
                <a:cs typeface="Georgia"/>
                <a:sym typeface="Georgia"/>
              </a:rPr>
              <a:t> through other means – collaborative GIT-funding projects, Forums (LGAC Flood Forum)</a:t>
            </a:r>
          </a:p>
          <a:p>
            <a:pPr indent="-457200">
              <a:buSzPts val="2000"/>
            </a:pPr>
            <a:endParaRPr sz="1400" dirty="0">
              <a:latin typeface="Georgia"/>
              <a:ea typeface="Georgia"/>
              <a:cs typeface="Georgia"/>
              <a:sym typeface="Georgia"/>
            </a:endParaRPr>
          </a:p>
        </p:txBody>
      </p:sp>
      <p:grpSp>
        <p:nvGrpSpPr>
          <p:cNvPr id="182" name="Google Shape;182;p10"/>
          <p:cNvGrpSpPr/>
          <p:nvPr/>
        </p:nvGrpSpPr>
        <p:grpSpPr>
          <a:xfrm>
            <a:off x="256214" y="1630487"/>
            <a:ext cx="567570" cy="586007"/>
            <a:chOff x="4630125" y="278900"/>
            <a:chExt cx="400675" cy="456675"/>
          </a:xfrm>
        </p:grpSpPr>
        <p:sp>
          <p:nvSpPr>
            <p:cNvPr id="183" name="Google Shape;183;p10"/>
            <p:cNvSpPr/>
            <p:nvPr/>
          </p:nvSpPr>
          <p:spPr>
            <a:xfrm>
              <a:off x="4659350" y="328825"/>
              <a:ext cx="371450" cy="96850"/>
            </a:xfrm>
            <a:custGeom>
              <a:avLst/>
              <a:gdLst/>
              <a:ahLst/>
              <a:cxnLst/>
              <a:rect l="l" t="t" r="r" b="b"/>
              <a:pathLst>
                <a:path w="14858" h="3874" fill="none" extrusionOk="0">
                  <a:moveTo>
                    <a:pt x="12763" y="1"/>
                  </a:moveTo>
                  <a:lnTo>
                    <a:pt x="926" y="1"/>
                  </a:lnTo>
                  <a:lnTo>
                    <a:pt x="926" y="1"/>
                  </a:lnTo>
                  <a:lnTo>
                    <a:pt x="731" y="25"/>
                  </a:lnTo>
                  <a:lnTo>
                    <a:pt x="561" y="74"/>
                  </a:lnTo>
                  <a:lnTo>
                    <a:pt x="390" y="171"/>
                  </a:lnTo>
                  <a:lnTo>
                    <a:pt x="269" y="269"/>
                  </a:lnTo>
                  <a:lnTo>
                    <a:pt x="147" y="415"/>
                  </a:lnTo>
                  <a:lnTo>
                    <a:pt x="74" y="561"/>
                  </a:lnTo>
                  <a:lnTo>
                    <a:pt x="1" y="732"/>
                  </a:lnTo>
                  <a:lnTo>
                    <a:pt x="1" y="926"/>
                  </a:lnTo>
                  <a:lnTo>
                    <a:pt x="1" y="2948"/>
                  </a:lnTo>
                  <a:lnTo>
                    <a:pt x="1" y="2948"/>
                  </a:lnTo>
                  <a:lnTo>
                    <a:pt x="1" y="3143"/>
                  </a:lnTo>
                  <a:lnTo>
                    <a:pt x="74" y="3313"/>
                  </a:lnTo>
                  <a:lnTo>
                    <a:pt x="147" y="3459"/>
                  </a:lnTo>
                  <a:lnTo>
                    <a:pt x="269" y="3605"/>
                  </a:lnTo>
                  <a:lnTo>
                    <a:pt x="390" y="3727"/>
                  </a:lnTo>
                  <a:lnTo>
                    <a:pt x="561" y="3800"/>
                  </a:lnTo>
                  <a:lnTo>
                    <a:pt x="731" y="3849"/>
                  </a:lnTo>
                  <a:lnTo>
                    <a:pt x="926" y="3873"/>
                  </a:lnTo>
                  <a:lnTo>
                    <a:pt x="12763" y="3873"/>
                  </a:lnTo>
                  <a:lnTo>
                    <a:pt x="14857" y="1949"/>
                  </a:lnTo>
                  <a:lnTo>
                    <a:pt x="12763" y="1"/>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SzPts val="1400"/>
              </a:pPr>
              <a:endParaRPr sz="1400" kern="0" dirty="0">
                <a:solidFill>
                  <a:srgbClr val="000000"/>
                </a:solidFill>
                <a:latin typeface="Arial"/>
                <a:ea typeface="Arial"/>
                <a:cs typeface="Arial"/>
                <a:sym typeface="Arial"/>
              </a:endParaRPr>
            </a:p>
          </p:txBody>
        </p:sp>
        <p:sp>
          <p:nvSpPr>
            <p:cNvPr id="184" name="Google Shape;184;p10"/>
            <p:cNvSpPr/>
            <p:nvPr/>
          </p:nvSpPr>
          <p:spPr>
            <a:xfrm>
              <a:off x="4630125" y="452425"/>
              <a:ext cx="371450" cy="96850"/>
            </a:xfrm>
            <a:custGeom>
              <a:avLst/>
              <a:gdLst/>
              <a:ahLst/>
              <a:cxnLst/>
              <a:rect l="l" t="t" r="r" b="b"/>
              <a:pathLst>
                <a:path w="14858" h="3874" fill="none" extrusionOk="0">
                  <a:moveTo>
                    <a:pt x="2095" y="1"/>
                  </a:moveTo>
                  <a:lnTo>
                    <a:pt x="13932" y="1"/>
                  </a:lnTo>
                  <a:lnTo>
                    <a:pt x="13932" y="1"/>
                  </a:lnTo>
                  <a:lnTo>
                    <a:pt x="14126" y="25"/>
                  </a:lnTo>
                  <a:lnTo>
                    <a:pt x="14297" y="74"/>
                  </a:lnTo>
                  <a:lnTo>
                    <a:pt x="14467" y="147"/>
                  </a:lnTo>
                  <a:lnTo>
                    <a:pt x="14589" y="269"/>
                  </a:lnTo>
                  <a:lnTo>
                    <a:pt x="14711" y="415"/>
                  </a:lnTo>
                  <a:lnTo>
                    <a:pt x="14784" y="561"/>
                  </a:lnTo>
                  <a:lnTo>
                    <a:pt x="14857" y="732"/>
                  </a:lnTo>
                  <a:lnTo>
                    <a:pt x="14857" y="926"/>
                  </a:lnTo>
                  <a:lnTo>
                    <a:pt x="14857" y="2948"/>
                  </a:lnTo>
                  <a:lnTo>
                    <a:pt x="14857" y="2948"/>
                  </a:lnTo>
                  <a:lnTo>
                    <a:pt x="14857" y="3143"/>
                  </a:lnTo>
                  <a:lnTo>
                    <a:pt x="14784" y="3313"/>
                  </a:lnTo>
                  <a:lnTo>
                    <a:pt x="14711" y="3459"/>
                  </a:lnTo>
                  <a:lnTo>
                    <a:pt x="14589" y="3605"/>
                  </a:lnTo>
                  <a:lnTo>
                    <a:pt x="14467" y="3703"/>
                  </a:lnTo>
                  <a:lnTo>
                    <a:pt x="14297" y="3800"/>
                  </a:lnTo>
                  <a:lnTo>
                    <a:pt x="14126" y="3849"/>
                  </a:lnTo>
                  <a:lnTo>
                    <a:pt x="13932" y="3873"/>
                  </a:lnTo>
                  <a:lnTo>
                    <a:pt x="2095" y="3873"/>
                  </a:lnTo>
                  <a:lnTo>
                    <a:pt x="1" y="1925"/>
                  </a:lnTo>
                  <a:lnTo>
                    <a:pt x="2095" y="1"/>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SzPts val="1400"/>
              </a:pPr>
              <a:endParaRPr sz="1400" kern="0" dirty="0">
                <a:solidFill>
                  <a:srgbClr val="000000"/>
                </a:solidFill>
                <a:latin typeface="Arial"/>
                <a:ea typeface="Arial"/>
                <a:cs typeface="Arial"/>
                <a:sym typeface="Arial"/>
              </a:endParaRPr>
            </a:p>
          </p:txBody>
        </p:sp>
        <p:sp>
          <p:nvSpPr>
            <p:cNvPr id="185" name="Google Shape;185;p10"/>
            <p:cNvSpPr/>
            <p:nvPr/>
          </p:nvSpPr>
          <p:spPr>
            <a:xfrm>
              <a:off x="4808525" y="278900"/>
              <a:ext cx="43875" cy="49950"/>
            </a:xfrm>
            <a:custGeom>
              <a:avLst/>
              <a:gdLst/>
              <a:ahLst/>
              <a:cxnLst/>
              <a:rect l="l" t="t" r="r" b="b"/>
              <a:pathLst>
                <a:path w="1755" h="1998" fill="none" extrusionOk="0">
                  <a:moveTo>
                    <a:pt x="1754" y="1998"/>
                  </a:moveTo>
                  <a:lnTo>
                    <a:pt x="1754" y="585"/>
                  </a:lnTo>
                  <a:lnTo>
                    <a:pt x="1754" y="585"/>
                  </a:lnTo>
                  <a:lnTo>
                    <a:pt x="1754" y="464"/>
                  </a:lnTo>
                  <a:lnTo>
                    <a:pt x="1730" y="366"/>
                  </a:lnTo>
                  <a:lnTo>
                    <a:pt x="1657" y="269"/>
                  </a:lnTo>
                  <a:lnTo>
                    <a:pt x="1584" y="171"/>
                  </a:lnTo>
                  <a:lnTo>
                    <a:pt x="1511" y="98"/>
                  </a:lnTo>
                  <a:lnTo>
                    <a:pt x="1413" y="49"/>
                  </a:lnTo>
                  <a:lnTo>
                    <a:pt x="1291" y="25"/>
                  </a:lnTo>
                  <a:lnTo>
                    <a:pt x="1194" y="1"/>
                  </a:lnTo>
                  <a:lnTo>
                    <a:pt x="561" y="1"/>
                  </a:lnTo>
                  <a:lnTo>
                    <a:pt x="561" y="1"/>
                  </a:lnTo>
                  <a:lnTo>
                    <a:pt x="463" y="25"/>
                  </a:lnTo>
                  <a:lnTo>
                    <a:pt x="342" y="49"/>
                  </a:lnTo>
                  <a:lnTo>
                    <a:pt x="244" y="98"/>
                  </a:lnTo>
                  <a:lnTo>
                    <a:pt x="171" y="171"/>
                  </a:lnTo>
                  <a:lnTo>
                    <a:pt x="98" y="269"/>
                  </a:lnTo>
                  <a:lnTo>
                    <a:pt x="25" y="366"/>
                  </a:lnTo>
                  <a:lnTo>
                    <a:pt x="1" y="464"/>
                  </a:lnTo>
                  <a:lnTo>
                    <a:pt x="1" y="585"/>
                  </a:lnTo>
                  <a:lnTo>
                    <a:pt x="1" y="1998"/>
                  </a:lnTo>
                  <a:lnTo>
                    <a:pt x="1754" y="1998"/>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SzPts val="1400"/>
              </a:pPr>
              <a:endParaRPr sz="1400" kern="0" dirty="0">
                <a:solidFill>
                  <a:srgbClr val="000000"/>
                </a:solidFill>
                <a:latin typeface="Arial"/>
                <a:ea typeface="Arial"/>
                <a:cs typeface="Arial"/>
                <a:sym typeface="Arial"/>
              </a:endParaRPr>
            </a:p>
          </p:txBody>
        </p:sp>
        <p:sp>
          <p:nvSpPr>
            <p:cNvPr id="186" name="Google Shape;186;p10"/>
            <p:cNvSpPr/>
            <p:nvPr/>
          </p:nvSpPr>
          <p:spPr>
            <a:xfrm>
              <a:off x="4808525" y="549250"/>
              <a:ext cx="43875" cy="186325"/>
            </a:xfrm>
            <a:custGeom>
              <a:avLst/>
              <a:gdLst/>
              <a:ahLst/>
              <a:cxnLst/>
              <a:rect l="l" t="t" r="r" b="b"/>
              <a:pathLst>
                <a:path w="1755" h="7453" fill="none" extrusionOk="0">
                  <a:moveTo>
                    <a:pt x="1" y="0"/>
                  </a:moveTo>
                  <a:lnTo>
                    <a:pt x="1" y="7453"/>
                  </a:lnTo>
                  <a:lnTo>
                    <a:pt x="1754" y="7453"/>
                  </a:lnTo>
                  <a:lnTo>
                    <a:pt x="1754" y="0"/>
                  </a:lnTo>
                  <a:lnTo>
                    <a:pt x="1" y="0"/>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SzPts val="1400"/>
              </a:pPr>
              <a:endParaRPr sz="1400" kern="0" dirty="0">
                <a:solidFill>
                  <a:srgbClr val="000000"/>
                </a:solidFill>
                <a:latin typeface="Arial"/>
                <a:ea typeface="Arial"/>
                <a:cs typeface="Arial"/>
                <a:sym typeface="Arial"/>
              </a:endParaRPr>
            </a:p>
          </p:txBody>
        </p:sp>
      </p:grpSp>
      <p:sp>
        <p:nvSpPr>
          <p:cNvPr id="187" name="Google Shape;187;p10"/>
          <p:cNvSpPr txBox="1"/>
          <p:nvPr/>
        </p:nvSpPr>
        <p:spPr>
          <a:xfrm>
            <a:off x="5017650" y="1533925"/>
            <a:ext cx="3208800" cy="736800"/>
          </a:xfrm>
          <a:prstGeom prst="rect">
            <a:avLst/>
          </a:prstGeom>
          <a:noFill/>
          <a:ln>
            <a:noFill/>
          </a:ln>
        </p:spPr>
        <p:txBody>
          <a:bodyPr spcFirstLastPara="1" wrap="square" lIns="91425" tIns="91425" rIns="91425" bIns="91425" anchor="t" anchorCtr="0">
            <a:noAutofit/>
          </a:bodyPr>
          <a:lstStyle/>
          <a:p>
            <a:pPr defTabSz="914400">
              <a:buClr>
                <a:srgbClr val="000000"/>
              </a:buClr>
            </a:pPr>
            <a:r>
              <a:rPr lang="en-US" sz="2200" b="1" kern="0" dirty="0">
                <a:solidFill>
                  <a:srgbClr val="114454"/>
                </a:solidFill>
                <a:latin typeface="Georgia"/>
                <a:ea typeface="Georgia"/>
                <a:cs typeface="Georgia"/>
                <a:sym typeface="Georgia"/>
              </a:rPr>
              <a:t>Adaptation: </a:t>
            </a:r>
            <a:endParaRPr sz="2200" b="1" kern="0" dirty="0">
              <a:solidFill>
                <a:srgbClr val="114454"/>
              </a:solidFill>
              <a:latin typeface="Georgia"/>
              <a:ea typeface="Georgia"/>
              <a:cs typeface="Georgia"/>
              <a:sym typeface="Georgia"/>
            </a:endParaRPr>
          </a:p>
          <a:p>
            <a:pPr defTabSz="914400">
              <a:buClr>
                <a:srgbClr val="000000"/>
              </a:buClr>
              <a:buSzPts val="2800"/>
            </a:pPr>
            <a:r>
              <a:rPr lang="en-US" sz="2200" b="1" kern="0" dirty="0">
                <a:solidFill>
                  <a:srgbClr val="114454"/>
                </a:solidFill>
                <a:latin typeface="Georgia"/>
                <a:ea typeface="Georgia"/>
                <a:cs typeface="Georgia"/>
                <a:sym typeface="Georgia"/>
              </a:rPr>
              <a:t>Climate Smart Tool</a:t>
            </a:r>
            <a:endParaRPr sz="1600" kern="0" dirty="0">
              <a:solidFill>
                <a:srgbClr val="000000"/>
              </a:solidFill>
              <a:latin typeface="Nixie One"/>
              <a:ea typeface="Nixie One"/>
              <a:cs typeface="Nixie One"/>
              <a:sym typeface="Nixie One"/>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g97e26f9050_0_440"/>
          <p:cNvSpPr txBox="1">
            <a:spLocks noGrp="1"/>
          </p:cNvSpPr>
          <p:nvPr>
            <p:ph type="title"/>
          </p:nvPr>
        </p:nvSpPr>
        <p:spPr>
          <a:xfrm>
            <a:off x="1146025" y="1387975"/>
            <a:ext cx="3208800" cy="1028700"/>
          </a:xfrm>
          <a:prstGeom prst="rect">
            <a:avLst/>
          </a:prstGeom>
          <a:noFill/>
          <a:ln>
            <a:noFill/>
          </a:ln>
        </p:spPr>
        <p:txBody>
          <a:bodyPr spcFirstLastPara="1" wrap="square" lIns="91425" tIns="91425" rIns="91425" bIns="91425" anchor="ctr" anchorCtr="0">
            <a:noAutofit/>
          </a:bodyPr>
          <a:lstStyle/>
          <a:p>
            <a:pPr lvl="0"/>
            <a:r>
              <a:rPr lang="en-US" dirty="0">
                <a:latin typeface="Georgia"/>
                <a:ea typeface="Georgia"/>
                <a:cs typeface="Georgia"/>
                <a:sym typeface="Georgia"/>
              </a:rPr>
              <a:t>On the Horizon</a:t>
            </a:r>
            <a:endParaRPr dirty="0"/>
          </a:p>
        </p:txBody>
      </p:sp>
      <p:sp>
        <p:nvSpPr>
          <p:cNvPr id="127" name="Google Shape;127;g97e26f9050_0_440"/>
          <p:cNvSpPr txBox="1">
            <a:spLocks noGrp="1"/>
          </p:cNvSpPr>
          <p:nvPr>
            <p:ph type="body" idx="1"/>
          </p:nvPr>
        </p:nvSpPr>
        <p:spPr>
          <a:xfrm>
            <a:off x="297451" y="2459050"/>
            <a:ext cx="3567318" cy="3406500"/>
          </a:xfrm>
          <a:prstGeom prst="rect">
            <a:avLst/>
          </a:prstGeom>
          <a:noFill/>
          <a:ln>
            <a:noFill/>
          </a:ln>
        </p:spPr>
        <p:txBody>
          <a:bodyPr spcFirstLastPara="1" wrap="square" lIns="91425" tIns="91425" rIns="91425" bIns="91425" anchor="t" anchorCtr="0">
            <a:noAutofit/>
          </a:bodyPr>
          <a:lstStyle/>
          <a:p>
            <a:pPr marL="0" indent="0">
              <a:buSzPts val="2000"/>
              <a:buNone/>
            </a:pPr>
            <a:r>
              <a:rPr lang="en-US" sz="2000" u="sng" dirty="0">
                <a:latin typeface="Georgia"/>
                <a:ea typeface="Georgia"/>
                <a:cs typeface="Georgia"/>
                <a:sym typeface="Georgia"/>
              </a:rPr>
              <a:t>Developing Cross-Goal Climate Indicator Framework </a:t>
            </a:r>
          </a:p>
          <a:p>
            <a:pPr marL="342900" indent="-342900">
              <a:buSzPts val="2000"/>
              <a:buFontTx/>
              <a:buChar char="-"/>
            </a:pPr>
            <a:r>
              <a:rPr lang="en-US" sz="1800" dirty="0">
                <a:latin typeface="Georgia"/>
                <a:ea typeface="Georgia"/>
                <a:cs typeface="Georgia"/>
                <a:sym typeface="Georgia"/>
              </a:rPr>
              <a:t>Connects physical impacts with ecological and community impacts </a:t>
            </a:r>
          </a:p>
          <a:p>
            <a:pPr marL="0" indent="0">
              <a:buSzPts val="2000"/>
              <a:buNone/>
            </a:pPr>
            <a:endParaRPr lang="en-US" sz="1000" dirty="0">
              <a:latin typeface="Georgia"/>
              <a:ea typeface="Georgia"/>
              <a:cs typeface="Georgia"/>
              <a:sym typeface="Georgia"/>
            </a:endParaRPr>
          </a:p>
          <a:p>
            <a:pPr marL="342900" indent="-342900">
              <a:buSzPts val="2000"/>
              <a:buFontTx/>
              <a:buChar char="-"/>
            </a:pPr>
            <a:r>
              <a:rPr lang="en-US" sz="1800" dirty="0">
                <a:latin typeface="Georgia"/>
                <a:ea typeface="Georgia"/>
                <a:cs typeface="Georgia"/>
                <a:sym typeface="Georgia"/>
              </a:rPr>
              <a:t>Could better inform climate resilience actions related to achieving Chesapeake Bay Watershed Agreement outcomes</a:t>
            </a:r>
            <a:endParaRPr sz="1800" dirty="0"/>
          </a:p>
          <a:p>
            <a:pPr indent="-330200">
              <a:buSzPts val="2000"/>
              <a:buNone/>
            </a:pPr>
            <a:endParaRPr sz="1800" dirty="0">
              <a:latin typeface="Georgia"/>
              <a:ea typeface="Georgia"/>
              <a:cs typeface="Georgia"/>
              <a:sym typeface="Georgia"/>
            </a:endParaRPr>
          </a:p>
          <a:p>
            <a:pPr indent="-330200">
              <a:buSzPts val="2000"/>
              <a:buNone/>
            </a:pPr>
            <a:endParaRPr sz="2000" dirty="0">
              <a:latin typeface="Georgia"/>
              <a:ea typeface="Georgia"/>
              <a:cs typeface="Georgia"/>
              <a:sym typeface="Georgia"/>
            </a:endParaRPr>
          </a:p>
          <a:p>
            <a:pPr marL="0" indent="0">
              <a:buSzPts val="2000"/>
              <a:buNone/>
            </a:pPr>
            <a:endParaRPr sz="2000" dirty="0">
              <a:latin typeface="Georgia"/>
              <a:ea typeface="Georgia"/>
              <a:cs typeface="Georgia"/>
              <a:sym typeface="Georgia"/>
            </a:endParaRPr>
          </a:p>
          <a:p>
            <a:pPr marL="0" indent="0">
              <a:buSzPts val="2000"/>
              <a:buNone/>
            </a:pPr>
            <a:endParaRPr sz="2000" dirty="0">
              <a:latin typeface="Georgia"/>
              <a:ea typeface="Georgia"/>
              <a:cs typeface="Georgia"/>
              <a:sym typeface="Georgia"/>
            </a:endParaRPr>
          </a:p>
        </p:txBody>
      </p:sp>
      <p:grpSp>
        <p:nvGrpSpPr>
          <p:cNvPr id="128" name="Google Shape;128;g97e26f9050_0_440"/>
          <p:cNvGrpSpPr/>
          <p:nvPr/>
        </p:nvGrpSpPr>
        <p:grpSpPr>
          <a:xfrm>
            <a:off x="256054" y="1630486"/>
            <a:ext cx="567556" cy="586005"/>
            <a:chOff x="4630125" y="278900"/>
            <a:chExt cx="400675" cy="456675"/>
          </a:xfrm>
        </p:grpSpPr>
        <p:sp>
          <p:nvSpPr>
            <p:cNvPr id="129" name="Google Shape;129;g97e26f9050_0_440"/>
            <p:cNvSpPr/>
            <p:nvPr/>
          </p:nvSpPr>
          <p:spPr>
            <a:xfrm>
              <a:off x="4659350" y="328825"/>
              <a:ext cx="371450" cy="96850"/>
            </a:xfrm>
            <a:custGeom>
              <a:avLst/>
              <a:gdLst/>
              <a:ahLst/>
              <a:cxnLst/>
              <a:rect l="l" t="t" r="r" b="b"/>
              <a:pathLst>
                <a:path w="14858" h="3874" fill="none" extrusionOk="0">
                  <a:moveTo>
                    <a:pt x="12763" y="1"/>
                  </a:moveTo>
                  <a:lnTo>
                    <a:pt x="926" y="1"/>
                  </a:lnTo>
                  <a:lnTo>
                    <a:pt x="926" y="1"/>
                  </a:lnTo>
                  <a:lnTo>
                    <a:pt x="731" y="25"/>
                  </a:lnTo>
                  <a:lnTo>
                    <a:pt x="561" y="74"/>
                  </a:lnTo>
                  <a:lnTo>
                    <a:pt x="390" y="171"/>
                  </a:lnTo>
                  <a:lnTo>
                    <a:pt x="269" y="269"/>
                  </a:lnTo>
                  <a:lnTo>
                    <a:pt x="147" y="415"/>
                  </a:lnTo>
                  <a:lnTo>
                    <a:pt x="74" y="561"/>
                  </a:lnTo>
                  <a:lnTo>
                    <a:pt x="1" y="732"/>
                  </a:lnTo>
                  <a:lnTo>
                    <a:pt x="1" y="926"/>
                  </a:lnTo>
                  <a:lnTo>
                    <a:pt x="1" y="2948"/>
                  </a:lnTo>
                  <a:lnTo>
                    <a:pt x="1" y="2948"/>
                  </a:lnTo>
                  <a:lnTo>
                    <a:pt x="1" y="3143"/>
                  </a:lnTo>
                  <a:lnTo>
                    <a:pt x="74" y="3313"/>
                  </a:lnTo>
                  <a:lnTo>
                    <a:pt x="147" y="3459"/>
                  </a:lnTo>
                  <a:lnTo>
                    <a:pt x="269" y="3605"/>
                  </a:lnTo>
                  <a:lnTo>
                    <a:pt x="390" y="3727"/>
                  </a:lnTo>
                  <a:lnTo>
                    <a:pt x="561" y="3800"/>
                  </a:lnTo>
                  <a:lnTo>
                    <a:pt x="731" y="3849"/>
                  </a:lnTo>
                  <a:lnTo>
                    <a:pt x="926" y="3873"/>
                  </a:lnTo>
                  <a:lnTo>
                    <a:pt x="12763" y="3873"/>
                  </a:lnTo>
                  <a:lnTo>
                    <a:pt x="14857" y="1949"/>
                  </a:lnTo>
                  <a:lnTo>
                    <a:pt x="12763" y="1"/>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SzPts val="1400"/>
              </a:pPr>
              <a:endParaRPr sz="1400" kern="0" dirty="0">
                <a:solidFill>
                  <a:srgbClr val="000000"/>
                </a:solidFill>
                <a:latin typeface="Arial"/>
                <a:ea typeface="Arial"/>
                <a:cs typeface="Arial"/>
                <a:sym typeface="Arial"/>
              </a:endParaRPr>
            </a:p>
          </p:txBody>
        </p:sp>
        <p:sp>
          <p:nvSpPr>
            <p:cNvPr id="130" name="Google Shape;130;g97e26f9050_0_440"/>
            <p:cNvSpPr/>
            <p:nvPr/>
          </p:nvSpPr>
          <p:spPr>
            <a:xfrm>
              <a:off x="4630125" y="452425"/>
              <a:ext cx="371450" cy="96850"/>
            </a:xfrm>
            <a:custGeom>
              <a:avLst/>
              <a:gdLst/>
              <a:ahLst/>
              <a:cxnLst/>
              <a:rect l="l" t="t" r="r" b="b"/>
              <a:pathLst>
                <a:path w="14858" h="3874" fill="none" extrusionOk="0">
                  <a:moveTo>
                    <a:pt x="2095" y="1"/>
                  </a:moveTo>
                  <a:lnTo>
                    <a:pt x="13932" y="1"/>
                  </a:lnTo>
                  <a:lnTo>
                    <a:pt x="13932" y="1"/>
                  </a:lnTo>
                  <a:lnTo>
                    <a:pt x="14126" y="25"/>
                  </a:lnTo>
                  <a:lnTo>
                    <a:pt x="14297" y="74"/>
                  </a:lnTo>
                  <a:lnTo>
                    <a:pt x="14467" y="147"/>
                  </a:lnTo>
                  <a:lnTo>
                    <a:pt x="14589" y="269"/>
                  </a:lnTo>
                  <a:lnTo>
                    <a:pt x="14711" y="415"/>
                  </a:lnTo>
                  <a:lnTo>
                    <a:pt x="14784" y="561"/>
                  </a:lnTo>
                  <a:lnTo>
                    <a:pt x="14857" y="732"/>
                  </a:lnTo>
                  <a:lnTo>
                    <a:pt x="14857" y="926"/>
                  </a:lnTo>
                  <a:lnTo>
                    <a:pt x="14857" y="2948"/>
                  </a:lnTo>
                  <a:lnTo>
                    <a:pt x="14857" y="2948"/>
                  </a:lnTo>
                  <a:lnTo>
                    <a:pt x="14857" y="3143"/>
                  </a:lnTo>
                  <a:lnTo>
                    <a:pt x="14784" y="3313"/>
                  </a:lnTo>
                  <a:lnTo>
                    <a:pt x="14711" y="3459"/>
                  </a:lnTo>
                  <a:lnTo>
                    <a:pt x="14589" y="3605"/>
                  </a:lnTo>
                  <a:lnTo>
                    <a:pt x="14467" y="3703"/>
                  </a:lnTo>
                  <a:lnTo>
                    <a:pt x="14297" y="3800"/>
                  </a:lnTo>
                  <a:lnTo>
                    <a:pt x="14126" y="3849"/>
                  </a:lnTo>
                  <a:lnTo>
                    <a:pt x="13932" y="3873"/>
                  </a:lnTo>
                  <a:lnTo>
                    <a:pt x="2095" y="3873"/>
                  </a:lnTo>
                  <a:lnTo>
                    <a:pt x="1" y="1925"/>
                  </a:lnTo>
                  <a:lnTo>
                    <a:pt x="2095" y="1"/>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SzPts val="1400"/>
              </a:pPr>
              <a:endParaRPr sz="1400" kern="0" dirty="0">
                <a:solidFill>
                  <a:srgbClr val="000000"/>
                </a:solidFill>
                <a:latin typeface="Arial"/>
                <a:ea typeface="Arial"/>
                <a:cs typeface="Arial"/>
                <a:sym typeface="Arial"/>
              </a:endParaRPr>
            </a:p>
          </p:txBody>
        </p:sp>
        <p:sp>
          <p:nvSpPr>
            <p:cNvPr id="131" name="Google Shape;131;g97e26f9050_0_440"/>
            <p:cNvSpPr/>
            <p:nvPr/>
          </p:nvSpPr>
          <p:spPr>
            <a:xfrm>
              <a:off x="4808525" y="278900"/>
              <a:ext cx="43875" cy="49950"/>
            </a:xfrm>
            <a:custGeom>
              <a:avLst/>
              <a:gdLst/>
              <a:ahLst/>
              <a:cxnLst/>
              <a:rect l="l" t="t" r="r" b="b"/>
              <a:pathLst>
                <a:path w="1755" h="1998" fill="none" extrusionOk="0">
                  <a:moveTo>
                    <a:pt x="1754" y="1998"/>
                  </a:moveTo>
                  <a:lnTo>
                    <a:pt x="1754" y="585"/>
                  </a:lnTo>
                  <a:lnTo>
                    <a:pt x="1754" y="585"/>
                  </a:lnTo>
                  <a:lnTo>
                    <a:pt x="1754" y="464"/>
                  </a:lnTo>
                  <a:lnTo>
                    <a:pt x="1730" y="366"/>
                  </a:lnTo>
                  <a:lnTo>
                    <a:pt x="1657" y="269"/>
                  </a:lnTo>
                  <a:lnTo>
                    <a:pt x="1584" y="171"/>
                  </a:lnTo>
                  <a:lnTo>
                    <a:pt x="1511" y="98"/>
                  </a:lnTo>
                  <a:lnTo>
                    <a:pt x="1413" y="49"/>
                  </a:lnTo>
                  <a:lnTo>
                    <a:pt x="1291" y="25"/>
                  </a:lnTo>
                  <a:lnTo>
                    <a:pt x="1194" y="1"/>
                  </a:lnTo>
                  <a:lnTo>
                    <a:pt x="561" y="1"/>
                  </a:lnTo>
                  <a:lnTo>
                    <a:pt x="561" y="1"/>
                  </a:lnTo>
                  <a:lnTo>
                    <a:pt x="463" y="25"/>
                  </a:lnTo>
                  <a:lnTo>
                    <a:pt x="342" y="49"/>
                  </a:lnTo>
                  <a:lnTo>
                    <a:pt x="244" y="98"/>
                  </a:lnTo>
                  <a:lnTo>
                    <a:pt x="171" y="171"/>
                  </a:lnTo>
                  <a:lnTo>
                    <a:pt x="98" y="269"/>
                  </a:lnTo>
                  <a:lnTo>
                    <a:pt x="25" y="366"/>
                  </a:lnTo>
                  <a:lnTo>
                    <a:pt x="1" y="464"/>
                  </a:lnTo>
                  <a:lnTo>
                    <a:pt x="1" y="585"/>
                  </a:lnTo>
                  <a:lnTo>
                    <a:pt x="1" y="1998"/>
                  </a:lnTo>
                  <a:lnTo>
                    <a:pt x="1754" y="1998"/>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SzPts val="1400"/>
              </a:pPr>
              <a:endParaRPr sz="1400" kern="0" dirty="0">
                <a:solidFill>
                  <a:srgbClr val="000000"/>
                </a:solidFill>
                <a:latin typeface="Arial"/>
                <a:ea typeface="Arial"/>
                <a:cs typeface="Arial"/>
                <a:sym typeface="Arial"/>
              </a:endParaRPr>
            </a:p>
          </p:txBody>
        </p:sp>
        <p:sp>
          <p:nvSpPr>
            <p:cNvPr id="132" name="Google Shape;132;g97e26f9050_0_440"/>
            <p:cNvSpPr/>
            <p:nvPr/>
          </p:nvSpPr>
          <p:spPr>
            <a:xfrm>
              <a:off x="4808525" y="549250"/>
              <a:ext cx="43875" cy="186325"/>
            </a:xfrm>
            <a:custGeom>
              <a:avLst/>
              <a:gdLst/>
              <a:ahLst/>
              <a:cxnLst/>
              <a:rect l="l" t="t" r="r" b="b"/>
              <a:pathLst>
                <a:path w="1755" h="7453" fill="none" extrusionOk="0">
                  <a:moveTo>
                    <a:pt x="1" y="0"/>
                  </a:moveTo>
                  <a:lnTo>
                    <a:pt x="1" y="7453"/>
                  </a:lnTo>
                  <a:lnTo>
                    <a:pt x="1754" y="7453"/>
                  </a:lnTo>
                  <a:lnTo>
                    <a:pt x="1754" y="0"/>
                  </a:lnTo>
                  <a:lnTo>
                    <a:pt x="1" y="0"/>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SzPts val="1400"/>
              </a:pPr>
              <a:endParaRPr sz="1400" kern="0" dirty="0">
                <a:solidFill>
                  <a:srgbClr val="000000"/>
                </a:solidFill>
                <a:latin typeface="Arial"/>
                <a:ea typeface="Arial"/>
                <a:cs typeface="Arial"/>
                <a:sym typeface="Arial"/>
              </a:endParaRPr>
            </a:p>
          </p:txBody>
        </p:sp>
      </p:grpSp>
      <p:pic>
        <p:nvPicPr>
          <p:cNvPr id="133" name="Google Shape;133;g97e26f9050_0_440"/>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3958500" y="2480483"/>
            <a:ext cx="5021174" cy="3299149"/>
          </a:xfrm>
          <a:prstGeom prst="rect">
            <a:avLst/>
          </a:prstGeom>
          <a:noFill/>
          <a:ln>
            <a:noFill/>
          </a:ln>
        </p:spPr>
      </p:pic>
      <p:sp>
        <p:nvSpPr>
          <p:cNvPr id="10" name="Google Shape;147;g98fd51ec7f_0_0"/>
          <p:cNvSpPr txBox="1"/>
          <p:nvPr/>
        </p:nvSpPr>
        <p:spPr>
          <a:xfrm>
            <a:off x="4899850" y="1479725"/>
            <a:ext cx="3941700" cy="736765"/>
          </a:xfrm>
          <a:prstGeom prst="rect">
            <a:avLst/>
          </a:prstGeom>
          <a:noFill/>
          <a:ln>
            <a:noFill/>
          </a:ln>
        </p:spPr>
        <p:txBody>
          <a:bodyPr spcFirstLastPara="1" wrap="square" lIns="91425" tIns="91425" rIns="91425" bIns="91425" anchor="t" anchorCtr="0">
            <a:noAutofit/>
          </a:bodyPr>
          <a:lstStyle/>
          <a:p>
            <a:pPr defTabSz="914400">
              <a:buClr>
                <a:srgbClr val="000000"/>
              </a:buClr>
            </a:pPr>
            <a:r>
              <a:rPr lang="en-US" sz="2000" b="1" kern="0" dirty="0">
                <a:solidFill>
                  <a:srgbClr val="114454"/>
                </a:solidFill>
                <a:latin typeface="Georgia"/>
                <a:ea typeface="Georgia"/>
                <a:cs typeface="Georgia"/>
                <a:sym typeface="Georgia"/>
              </a:rPr>
              <a:t>Monitoring and Assessment: Climate Indicators </a:t>
            </a:r>
            <a:endParaRPr sz="1400" kern="0" dirty="0">
              <a:solidFill>
                <a:srgbClr val="000000"/>
              </a:solidFill>
              <a:latin typeface="Nixie One"/>
              <a:ea typeface="Nixie One"/>
              <a:cs typeface="Nixie One"/>
              <a:sym typeface="Nixie One"/>
            </a:endParaRPr>
          </a:p>
        </p:txBody>
      </p:sp>
      <p:sp>
        <p:nvSpPr>
          <p:cNvPr id="2" name="TextBox 1"/>
          <p:cNvSpPr txBox="1"/>
          <p:nvPr/>
        </p:nvSpPr>
        <p:spPr>
          <a:xfrm>
            <a:off x="5366379" y="5527367"/>
            <a:ext cx="3707027" cy="461665"/>
          </a:xfrm>
          <a:prstGeom prst="rect">
            <a:avLst/>
          </a:prstGeom>
          <a:noFill/>
        </p:spPr>
        <p:txBody>
          <a:bodyPr wrap="square" rtlCol="0">
            <a:spAutoFit/>
          </a:bodyPr>
          <a:lstStyle/>
          <a:p>
            <a:pPr algn="r" defTabSz="914400">
              <a:buClr>
                <a:srgbClr val="000000"/>
              </a:buClr>
            </a:pPr>
            <a:r>
              <a:rPr lang="en-US" sz="800" kern="0" dirty="0">
                <a:solidFill>
                  <a:srgbClr val="000000"/>
                </a:solidFill>
                <a:latin typeface="Arial"/>
                <a:cs typeface="Arial"/>
                <a:sym typeface="Arial"/>
              </a:rPr>
              <a:t>Image Credit: Nora Jackson, Healthy Watersheds </a:t>
            </a:r>
          </a:p>
          <a:p>
            <a:pPr algn="r" defTabSz="914400">
              <a:buClr>
                <a:srgbClr val="000000"/>
              </a:buClr>
            </a:pPr>
            <a:r>
              <a:rPr lang="en-US" sz="800" kern="0" dirty="0">
                <a:solidFill>
                  <a:srgbClr val="000000"/>
                </a:solidFill>
                <a:latin typeface="Arial"/>
                <a:cs typeface="Arial"/>
                <a:sym typeface="Arial"/>
              </a:rPr>
              <a:t>Jane </a:t>
            </a:r>
            <a:r>
              <a:rPr lang="en-US" sz="800" kern="0" dirty="0" err="1">
                <a:solidFill>
                  <a:srgbClr val="000000"/>
                </a:solidFill>
                <a:latin typeface="Arial"/>
                <a:cs typeface="Arial"/>
                <a:sym typeface="Arial"/>
              </a:rPr>
              <a:t>Hawkey</a:t>
            </a:r>
            <a:r>
              <a:rPr lang="en-US" sz="800" kern="0" dirty="0">
                <a:solidFill>
                  <a:srgbClr val="000000"/>
                </a:solidFill>
                <a:latin typeface="Arial"/>
                <a:cs typeface="Arial"/>
                <a:sym typeface="Arial"/>
              </a:rPr>
              <a:t>, Integration and Application Network, University of Maryland Center for Environmental Science (</a:t>
            </a:r>
            <a:r>
              <a:rPr lang="en-US" sz="800" kern="0" dirty="0">
                <a:solidFill>
                  <a:srgbClr val="000000"/>
                </a:solidFill>
                <a:latin typeface="Arial"/>
                <a:cs typeface="Arial"/>
                <a:sym typeface="Arial"/>
                <a:hlinkClick r:id="rId4"/>
              </a:rPr>
              <a:t>ian.umces.edu/</a:t>
            </a:r>
            <a:r>
              <a:rPr lang="en-US" sz="800" kern="0" dirty="0" err="1">
                <a:solidFill>
                  <a:srgbClr val="000000"/>
                </a:solidFill>
                <a:latin typeface="Arial"/>
                <a:cs typeface="Arial"/>
                <a:sym typeface="Arial"/>
                <a:hlinkClick r:id="rId4"/>
              </a:rPr>
              <a:t>imagelibrary</a:t>
            </a:r>
            <a:r>
              <a:rPr lang="en-US" sz="800" kern="0" dirty="0">
                <a:solidFill>
                  <a:srgbClr val="000000"/>
                </a:solidFill>
                <a:latin typeface="Arial"/>
                <a:cs typeface="Arial"/>
                <a:sym typeface="Arial"/>
                <a:hlinkClick r:id="rId4"/>
              </a:rPr>
              <a:t>/</a:t>
            </a:r>
            <a:r>
              <a:rPr lang="en-US" sz="800" kern="0" dirty="0">
                <a:solidFill>
                  <a:srgbClr val="000000"/>
                </a:solidFill>
                <a:latin typeface="Arial"/>
                <a:cs typeface="Arial"/>
                <a:sym typeface="Arial"/>
              </a:rPr>
              <a:t>)</a:t>
            </a:r>
          </a:p>
        </p:txBody>
      </p:sp>
      <p:sp>
        <p:nvSpPr>
          <p:cNvPr id="3" name="TextBox 2"/>
          <p:cNvSpPr txBox="1"/>
          <p:nvPr/>
        </p:nvSpPr>
        <p:spPr>
          <a:xfrm>
            <a:off x="4047577" y="2416675"/>
            <a:ext cx="4843021" cy="369332"/>
          </a:xfrm>
          <a:prstGeom prst="rect">
            <a:avLst/>
          </a:prstGeom>
          <a:noFill/>
        </p:spPr>
        <p:txBody>
          <a:bodyPr wrap="square" rtlCol="0">
            <a:spAutoFit/>
          </a:bodyPr>
          <a:lstStyle/>
          <a:p>
            <a:pPr algn="ctr" defTabSz="914400">
              <a:buClr>
                <a:srgbClr val="000000"/>
              </a:buClr>
            </a:pPr>
            <a:r>
              <a:rPr lang="en-US" kern="0" dirty="0">
                <a:solidFill>
                  <a:srgbClr val="CCCCCC">
                    <a:lumMod val="25000"/>
                  </a:srgbClr>
                </a:solidFill>
                <a:latin typeface="Arial"/>
                <a:cs typeface="Arial"/>
                <a:sym typeface="Arial"/>
              </a:rPr>
              <a:t>Climate &amp; Healthy Watersheds Collaboration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13"/>
          <p:cNvSpPr txBox="1">
            <a:spLocks noGrp="1"/>
          </p:cNvSpPr>
          <p:nvPr>
            <p:ph type="title"/>
          </p:nvPr>
        </p:nvSpPr>
        <p:spPr>
          <a:xfrm>
            <a:off x="1146026" y="1387975"/>
            <a:ext cx="3208799" cy="1028700"/>
          </a:xfrm>
          <a:prstGeom prst="rect">
            <a:avLst/>
          </a:prstGeom>
          <a:noFill/>
          <a:ln>
            <a:noFill/>
          </a:ln>
        </p:spPr>
        <p:txBody>
          <a:bodyPr spcFirstLastPara="1" wrap="square" lIns="91425" tIns="91425" rIns="91425" bIns="91425" anchor="ctr" anchorCtr="0">
            <a:noAutofit/>
          </a:bodyPr>
          <a:lstStyle/>
          <a:p>
            <a:r>
              <a:rPr lang="en-US" dirty="0">
                <a:latin typeface="Georgia"/>
                <a:ea typeface="Georgia"/>
                <a:cs typeface="Georgia"/>
                <a:sym typeface="Georgia"/>
              </a:rPr>
              <a:t>On the Horizon</a:t>
            </a:r>
            <a:endParaRPr dirty="0"/>
          </a:p>
        </p:txBody>
      </p:sp>
      <p:sp>
        <p:nvSpPr>
          <p:cNvPr id="217" name="Google Shape;217;p13"/>
          <p:cNvSpPr txBox="1">
            <a:spLocks noGrp="1"/>
          </p:cNvSpPr>
          <p:nvPr>
            <p:ph type="body" idx="1"/>
          </p:nvPr>
        </p:nvSpPr>
        <p:spPr>
          <a:xfrm>
            <a:off x="369725" y="2406275"/>
            <a:ext cx="7960500" cy="2894388"/>
          </a:xfrm>
          <a:prstGeom prst="rect">
            <a:avLst/>
          </a:prstGeom>
          <a:noFill/>
          <a:ln>
            <a:noFill/>
          </a:ln>
        </p:spPr>
        <p:txBody>
          <a:bodyPr spcFirstLastPara="1" wrap="square" lIns="91425" tIns="91425" rIns="91425" bIns="91425" anchor="t" anchorCtr="0">
            <a:noAutofit/>
          </a:bodyPr>
          <a:lstStyle/>
          <a:p>
            <a:pPr marL="0" indent="0">
              <a:buNone/>
            </a:pPr>
            <a:r>
              <a:rPr lang="en-US" sz="2000" b="1" dirty="0">
                <a:latin typeface="Georgia"/>
                <a:ea typeface="Georgia"/>
                <a:cs typeface="Georgia"/>
                <a:sym typeface="Georgia"/>
              </a:rPr>
              <a:t>Adaptation:</a:t>
            </a:r>
          </a:p>
          <a:p>
            <a:pPr marL="342900" indent="-342900">
              <a:buFont typeface="Arial" panose="020B0604020202020204" pitchFamily="34" charset="0"/>
              <a:buChar char="•"/>
            </a:pPr>
            <a:endParaRPr lang="en-US" sz="800" b="1" dirty="0">
              <a:latin typeface="Georgia"/>
              <a:ea typeface="Georgia"/>
              <a:cs typeface="Georgia"/>
              <a:sym typeface="Georgia"/>
            </a:endParaRPr>
          </a:p>
          <a:p>
            <a:pPr marL="342900" indent="-342900">
              <a:buFont typeface="Arial" panose="020B0604020202020204" pitchFamily="34" charset="0"/>
              <a:buChar char="•"/>
            </a:pPr>
            <a:r>
              <a:rPr lang="en-US" sz="2000" b="1" dirty="0">
                <a:latin typeface="Georgia"/>
                <a:ea typeface="Georgia"/>
                <a:cs typeface="Georgia"/>
                <a:sym typeface="Georgia"/>
              </a:rPr>
              <a:t>BMP climate resilience assessments</a:t>
            </a:r>
            <a:endParaRPr sz="2000" b="1" dirty="0">
              <a:latin typeface="Georgia"/>
              <a:ea typeface="Georgia"/>
              <a:cs typeface="Georgia"/>
              <a:sym typeface="Georgia"/>
            </a:endParaRPr>
          </a:p>
          <a:p>
            <a:pPr marL="914400" indent="-355600">
              <a:buSzPts val="2000"/>
              <a:buFont typeface="Georgia"/>
              <a:buChar char="-"/>
            </a:pPr>
            <a:r>
              <a:rPr lang="en-US" sz="1800" dirty="0">
                <a:latin typeface="Georgia"/>
                <a:ea typeface="Georgia"/>
                <a:cs typeface="Georgia"/>
                <a:sym typeface="Georgia"/>
              </a:rPr>
              <a:t>Chesapeake Stormwater Network – climate vulnerability analysis of urban stormwater BMPs</a:t>
            </a:r>
          </a:p>
          <a:p>
            <a:pPr marL="914400" indent="-355600">
              <a:buSzPts val="2000"/>
              <a:buFont typeface="Georgia"/>
              <a:buChar char="-"/>
            </a:pPr>
            <a:endParaRPr lang="en-US" sz="800" dirty="0">
              <a:latin typeface="Georgia"/>
              <a:ea typeface="Georgia"/>
              <a:cs typeface="Georgia"/>
              <a:sym typeface="Georgia"/>
            </a:endParaRPr>
          </a:p>
          <a:p>
            <a:pPr marL="914400" indent="-355600">
              <a:buSzPts val="2000"/>
              <a:buFont typeface="Georgia"/>
              <a:buChar char="-"/>
            </a:pPr>
            <a:r>
              <a:rPr lang="en-US" sz="1800" dirty="0">
                <a:latin typeface="Georgia"/>
                <a:ea typeface="Georgia"/>
                <a:cs typeface="Georgia"/>
                <a:sym typeface="Georgia"/>
              </a:rPr>
              <a:t>STAC-funded climate science synthesis project (Virginia Tech) – assessing urban, ag, and natural BMPs</a:t>
            </a:r>
          </a:p>
          <a:p>
            <a:pPr marL="914400" indent="-355600">
              <a:buSzPts val="2000"/>
              <a:buFont typeface="Georgia"/>
              <a:buChar char="-"/>
            </a:pPr>
            <a:endParaRPr lang="en-US" sz="800" dirty="0">
              <a:latin typeface="Georgia"/>
              <a:ea typeface="Georgia"/>
              <a:cs typeface="Georgia"/>
              <a:sym typeface="Georgia"/>
            </a:endParaRPr>
          </a:p>
          <a:p>
            <a:pPr marL="914400" indent="-355600">
              <a:buSzPts val="2000"/>
              <a:buFont typeface="Georgia"/>
              <a:buChar char="-"/>
            </a:pPr>
            <a:r>
              <a:rPr lang="en-US" sz="1800" dirty="0">
                <a:latin typeface="Georgia"/>
                <a:ea typeface="Georgia"/>
                <a:cs typeface="Georgia"/>
                <a:sym typeface="Georgia"/>
              </a:rPr>
              <a:t>NOAA-EPA Inter-Agency Agreement Funding (Virginia Tech) – assessing climate change impacts to tidal water BMPs with habitat/fish co-benefits</a:t>
            </a:r>
            <a:endParaRPr lang="en-US" sz="1000" b="1" dirty="0">
              <a:solidFill>
                <a:srgbClr val="38761D"/>
              </a:solidFill>
              <a:latin typeface="Georgia"/>
              <a:ea typeface="Georgia"/>
              <a:cs typeface="Georgia"/>
              <a:sym typeface="Georgia"/>
            </a:endParaRPr>
          </a:p>
        </p:txBody>
      </p:sp>
      <p:grpSp>
        <p:nvGrpSpPr>
          <p:cNvPr id="218" name="Google Shape;218;p13"/>
          <p:cNvGrpSpPr/>
          <p:nvPr/>
        </p:nvGrpSpPr>
        <p:grpSpPr>
          <a:xfrm>
            <a:off x="369952" y="1686190"/>
            <a:ext cx="549273" cy="430901"/>
            <a:chOff x="5247525" y="3007275"/>
            <a:chExt cx="517575" cy="384825"/>
          </a:xfrm>
        </p:grpSpPr>
        <p:sp>
          <p:nvSpPr>
            <p:cNvPr id="219" name="Google Shape;219;p13"/>
            <p:cNvSpPr/>
            <p:nvPr/>
          </p:nvSpPr>
          <p:spPr>
            <a:xfrm>
              <a:off x="5247525" y="3007275"/>
              <a:ext cx="348900" cy="348900"/>
            </a:xfrm>
            <a:custGeom>
              <a:avLst/>
              <a:gdLst/>
              <a:ahLst/>
              <a:cxnLst/>
              <a:rect l="l" t="t" r="r" b="b"/>
              <a:pathLst>
                <a:path w="13956" h="13956" fill="none" extrusionOk="0">
                  <a:moveTo>
                    <a:pt x="13323" y="5772"/>
                  </a:moveTo>
                  <a:lnTo>
                    <a:pt x="11861" y="5626"/>
                  </a:lnTo>
                  <a:lnTo>
                    <a:pt x="11861" y="5626"/>
                  </a:lnTo>
                  <a:lnTo>
                    <a:pt x="11788" y="5334"/>
                  </a:lnTo>
                  <a:lnTo>
                    <a:pt x="11667" y="5042"/>
                  </a:lnTo>
                  <a:lnTo>
                    <a:pt x="11545" y="4750"/>
                  </a:lnTo>
                  <a:lnTo>
                    <a:pt x="11399" y="4482"/>
                  </a:lnTo>
                  <a:lnTo>
                    <a:pt x="12300" y="3337"/>
                  </a:lnTo>
                  <a:lnTo>
                    <a:pt x="12300" y="3337"/>
                  </a:lnTo>
                  <a:lnTo>
                    <a:pt x="12373" y="3240"/>
                  </a:lnTo>
                  <a:lnTo>
                    <a:pt x="12422" y="3118"/>
                  </a:lnTo>
                  <a:lnTo>
                    <a:pt x="12446" y="2996"/>
                  </a:lnTo>
                  <a:lnTo>
                    <a:pt x="12446" y="2850"/>
                  </a:lnTo>
                  <a:lnTo>
                    <a:pt x="12422" y="2728"/>
                  </a:lnTo>
                  <a:lnTo>
                    <a:pt x="12397" y="2606"/>
                  </a:lnTo>
                  <a:lnTo>
                    <a:pt x="12324" y="2485"/>
                  </a:lnTo>
                  <a:lnTo>
                    <a:pt x="12251" y="2387"/>
                  </a:lnTo>
                  <a:lnTo>
                    <a:pt x="11569" y="1705"/>
                  </a:lnTo>
                  <a:lnTo>
                    <a:pt x="11569" y="1705"/>
                  </a:lnTo>
                  <a:lnTo>
                    <a:pt x="11472" y="1632"/>
                  </a:lnTo>
                  <a:lnTo>
                    <a:pt x="11350" y="1559"/>
                  </a:lnTo>
                  <a:lnTo>
                    <a:pt x="11228" y="1510"/>
                  </a:lnTo>
                  <a:lnTo>
                    <a:pt x="11106" y="1510"/>
                  </a:lnTo>
                  <a:lnTo>
                    <a:pt x="10960" y="1510"/>
                  </a:lnTo>
                  <a:lnTo>
                    <a:pt x="10838" y="1535"/>
                  </a:lnTo>
                  <a:lnTo>
                    <a:pt x="10717" y="1583"/>
                  </a:lnTo>
                  <a:lnTo>
                    <a:pt x="10619" y="1656"/>
                  </a:lnTo>
                  <a:lnTo>
                    <a:pt x="9475" y="2558"/>
                  </a:lnTo>
                  <a:lnTo>
                    <a:pt x="9475" y="2558"/>
                  </a:lnTo>
                  <a:lnTo>
                    <a:pt x="9207" y="2411"/>
                  </a:lnTo>
                  <a:lnTo>
                    <a:pt x="8914" y="2290"/>
                  </a:lnTo>
                  <a:lnTo>
                    <a:pt x="8622" y="2168"/>
                  </a:lnTo>
                  <a:lnTo>
                    <a:pt x="8330" y="2070"/>
                  </a:lnTo>
                  <a:lnTo>
                    <a:pt x="8159" y="634"/>
                  </a:lnTo>
                  <a:lnTo>
                    <a:pt x="8159" y="634"/>
                  </a:lnTo>
                  <a:lnTo>
                    <a:pt x="8135" y="512"/>
                  </a:lnTo>
                  <a:lnTo>
                    <a:pt x="8086" y="390"/>
                  </a:lnTo>
                  <a:lnTo>
                    <a:pt x="8013" y="293"/>
                  </a:lnTo>
                  <a:lnTo>
                    <a:pt x="7940" y="195"/>
                  </a:lnTo>
                  <a:lnTo>
                    <a:pt x="7818" y="122"/>
                  </a:lnTo>
                  <a:lnTo>
                    <a:pt x="7721" y="49"/>
                  </a:lnTo>
                  <a:lnTo>
                    <a:pt x="7575" y="25"/>
                  </a:lnTo>
                  <a:lnTo>
                    <a:pt x="7453" y="0"/>
                  </a:lnTo>
                  <a:lnTo>
                    <a:pt x="6479" y="0"/>
                  </a:lnTo>
                  <a:lnTo>
                    <a:pt x="6479" y="0"/>
                  </a:lnTo>
                  <a:lnTo>
                    <a:pt x="6357" y="25"/>
                  </a:lnTo>
                  <a:lnTo>
                    <a:pt x="6235" y="49"/>
                  </a:lnTo>
                  <a:lnTo>
                    <a:pt x="6114" y="122"/>
                  </a:lnTo>
                  <a:lnTo>
                    <a:pt x="6016" y="195"/>
                  </a:lnTo>
                  <a:lnTo>
                    <a:pt x="5919" y="293"/>
                  </a:lnTo>
                  <a:lnTo>
                    <a:pt x="5846" y="390"/>
                  </a:lnTo>
                  <a:lnTo>
                    <a:pt x="5797" y="512"/>
                  </a:lnTo>
                  <a:lnTo>
                    <a:pt x="5773" y="634"/>
                  </a:lnTo>
                  <a:lnTo>
                    <a:pt x="5602" y="2070"/>
                  </a:lnTo>
                  <a:lnTo>
                    <a:pt x="5602" y="2070"/>
                  </a:lnTo>
                  <a:lnTo>
                    <a:pt x="5310" y="2168"/>
                  </a:lnTo>
                  <a:lnTo>
                    <a:pt x="5018" y="2290"/>
                  </a:lnTo>
                  <a:lnTo>
                    <a:pt x="4750" y="2411"/>
                  </a:lnTo>
                  <a:lnTo>
                    <a:pt x="4482" y="2558"/>
                  </a:lnTo>
                  <a:lnTo>
                    <a:pt x="3337" y="1656"/>
                  </a:lnTo>
                  <a:lnTo>
                    <a:pt x="3337" y="1656"/>
                  </a:lnTo>
                  <a:lnTo>
                    <a:pt x="3215" y="1583"/>
                  </a:lnTo>
                  <a:lnTo>
                    <a:pt x="3094" y="1535"/>
                  </a:lnTo>
                  <a:lnTo>
                    <a:pt x="2972" y="1510"/>
                  </a:lnTo>
                  <a:lnTo>
                    <a:pt x="2850" y="1510"/>
                  </a:lnTo>
                  <a:lnTo>
                    <a:pt x="2728" y="1510"/>
                  </a:lnTo>
                  <a:lnTo>
                    <a:pt x="2582" y="1559"/>
                  </a:lnTo>
                  <a:lnTo>
                    <a:pt x="2485" y="1632"/>
                  </a:lnTo>
                  <a:lnTo>
                    <a:pt x="2387" y="1705"/>
                  </a:lnTo>
                  <a:lnTo>
                    <a:pt x="1705" y="2387"/>
                  </a:lnTo>
                  <a:lnTo>
                    <a:pt x="1705" y="2387"/>
                  </a:lnTo>
                  <a:lnTo>
                    <a:pt x="1608" y="2485"/>
                  </a:lnTo>
                  <a:lnTo>
                    <a:pt x="1559" y="2606"/>
                  </a:lnTo>
                  <a:lnTo>
                    <a:pt x="1511" y="2728"/>
                  </a:lnTo>
                  <a:lnTo>
                    <a:pt x="1486" y="2850"/>
                  </a:lnTo>
                  <a:lnTo>
                    <a:pt x="1486" y="2996"/>
                  </a:lnTo>
                  <a:lnTo>
                    <a:pt x="1511" y="3118"/>
                  </a:lnTo>
                  <a:lnTo>
                    <a:pt x="1559" y="3240"/>
                  </a:lnTo>
                  <a:lnTo>
                    <a:pt x="1632" y="3337"/>
                  </a:lnTo>
                  <a:lnTo>
                    <a:pt x="2533" y="4482"/>
                  </a:lnTo>
                  <a:lnTo>
                    <a:pt x="2533" y="4482"/>
                  </a:lnTo>
                  <a:lnTo>
                    <a:pt x="2387" y="4750"/>
                  </a:lnTo>
                  <a:lnTo>
                    <a:pt x="2266" y="5042"/>
                  </a:lnTo>
                  <a:lnTo>
                    <a:pt x="2168" y="5334"/>
                  </a:lnTo>
                  <a:lnTo>
                    <a:pt x="2071" y="5626"/>
                  </a:lnTo>
                  <a:lnTo>
                    <a:pt x="634" y="5772"/>
                  </a:lnTo>
                  <a:lnTo>
                    <a:pt x="634" y="5772"/>
                  </a:lnTo>
                  <a:lnTo>
                    <a:pt x="512" y="5821"/>
                  </a:lnTo>
                  <a:lnTo>
                    <a:pt x="390" y="5870"/>
                  </a:lnTo>
                  <a:lnTo>
                    <a:pt x="268" y="5943"/>
                  </a:lnTo>
                  <a:lnTo>
                    <a:pt x="171" y="6016"/>
                  </a:lnTo>
                  <a:lnTo>
                    <a:pt x="98" y="6138"/>
                  </a:lnTo>
                  <a:lnTo>
                    <a:pt x="49" y="6235"/>
                  </a:lnTo>
                  <a:lnTo>
                    <a:pt x="1" y="6381"/>
                  </a:lnTo>
                  <a:lnTo>
                    <a:pt x="1" y="6503"/>
                  </a:lnTo>
                  <a:lnTo>
                    <a:pt x="1" y="7453"/>
                  </a:lnTo>
                  <a:lnTo>
                    <a:pt x="1" y="7453"/>
                  </a:lnTo>
                  <a:lnTo>
                    <a:pt x="1" y="7599"/>
                  </a:lnTo>
                  <a:lnTo>
                    <a:pt x="49" y="7721"/>
                  </a:lnTo>
                  <a:lnTo>
                    <a:pt x="98" y="7843"/>
                  </a:lnTo>
                  <a:lnTo>
                    <a:pt x="171" y="7940"/>
                  </a:lnTo>
                  <a:lnTo>
                    <a:pt x="268" y="8037"/>
                  </a:lnTo>
                  <a:lnTo>
                    <a:pt x="390" y="8111"/>
                  </a:lnTo>
                  <a:lnTo>
                    <a:pt x="512" y="8159"/>
                  </a:lnTo>
                  <a:lnTo>
                    <a:pt x="634" y="8184"/>
                  </a:lnTo>
                  <a:lnTo>
                    <a:pt x="2071" y="8354"/>
                  </a:lnTo>
                  <a:lnTo>
                    <a:pt x="2071" y="8354"/>
                  </a:lnTo>
                  <a:lnTo>
                    <a:pt x="2168" y="8646"/>
                  </a:lnTo>
                  <a:lnTo>
                    <a:pt x="2266" y="8914"/>
                  </a:lnTo>
                  <a:lnTo>
                    <a:pt x="2387" y="9206"/>
                  </a:lnTo>
                  <a:lnTo>
                    <a:pt x="2533" y="9474"/>
                  </a:lnTo>
                  <a:lnTo>
                    <a:pt x="1632" y="10619"/>
                  </a:lnTo>
                  <a:lnTo>
                    <a:pt x="1632" y="10619"/>
                  </a:lnTo>
                  <a:lnTo>
                    <a:pt x="1559" y="10741"/>
                  </a:lnTo>
                  <a:lnTo>
                    <a:pt x="1511" y="10863"/>
                  </a:lnTo>
                  <a:lnTo>
                    <a:pt x="1486" y="10984"/>
                  </a:lnTo>
                  <a:lnTo>
                    <a:pt x="1486" y="11106"/>
                  </a:lnTo>
                  <a:lnTo>
                    <a:pt x="1511" y="11228"/>
                  </a:lnTo>
                  <a:lnTo>
                    <a:pt x="1559" y="11350"/>
                  </a:lnTo>
                  <a:lnTo>
                    <a:pt x="1608" y="11472"/>
                  </a:lnTo>
                  <a:lnTo>
                    <a:pt x="1705" y="11569"/>
                  </a:lnTo>
                  <a:lnTo>
                    <a:pt x="2387" y="12251"/>
                  </a:lnTo>
                  <a:lnTo>
                    <a:pt x="2387" y="12251"/>
                  </a:lnTo>
                  <a:lnTo>
                    <a:pt x="2485" y="12348"/>
                  </a:lnTo>
                  <a:lnTo>
                    <a:pt x="2582" y="12397"/>
                  </a:lnTo>
                  <a:lnTo>
                    <a:pt x="2728" y="12446"/>
                  </a:lnTo>
                  <a:lnTo>
                    <a:pt x="2850" y="12470"/>
                  </a:lnTo>
                  <a:lnTo>
                    <a:pt x="2972" y="12470"/>
                  </a:lnTo>
                  <a:lnTo>
                    <a:pt x="3094" y="12421"/>
                  </a:lnTo>
                  <a:lnTo>
                    <a:pt x="3215" y="12373"/>
                  </a:lnTo>
                  <a:lnTo>
                    <a:pt x="3337" y="12324"/>
                  </a:lnTo>
                  <a:lnTo>
                    <a:pt x="4482" y="11423"/>
                  </a:lnTo>
                  <a:lnTo>
                    <a:pt x="4482" y="11423"/>
                  </a:lnTo>
                  <a:lnTo>
                    <a:pt x="4750" y="11545"/>
                  </a:lnTo>
                  <a:lnTo>
                    <a:pt x="5018" y="11691"/>
                  </a:lnTo>
                  <a:lnTo>
                    <a:pt x="5310" y="11788"/>
                  </a:lnTo>
                  <a:lnTo>
                    <a:pt x="5602" y="11886"/>
                  </a:lnTo>
                  <a:lnTo>
                    <a:pt x="5773" y="13322"/>
                  </a:lnTo>
                  <a:lnTo>
                    <a:pt x="5773" y="13322"/>
                  </a:lnTo>
                  <a:lnTo>
                    <a:pt x="5797" y="13444"/>
                  </a:lnTo>
                  <a:lnTo>
                    <a:pt x="5846" y="13566"/>
                  </a:lnTo>
                  <a:lnTo>
                    <a:pt x="5919" y="13688"/>
                  </a:lnTo>
                  <a:lnTo>
                    <a:pt x="6016" y="13785"/>
                  </a:lnTo>
                  <a:lnTo>
                    <a:pt x="6114" y="13858"/>
                  </a:lnTo>
                  <a:lnTo>
                    <a:pt x="6235" y="13907"/>
                  </a:lnTo>
                  <a:lnTo>
                    <a:pt x="6357" y="13956"/>
                  </a:lnTo>
                  <a:lnTo>
                    <a:pt x="6479" y="13956"/>
                  </a:lnTo>
                  <a:lnTo>
                    <a:pt x="7453" y="13956"/>
                  </a:lnTo>
                  <a:lnTo>
                    <a:pt x="7453" y="13956"/>
                  </a:lnTo>
                  <a:lnTo>
                    <a:pt x="7575" y="13956"/>
                  </a:lnTo>
                  <a:lnTo>
                    <a:pt x="7721" y="13907"/>
                  </a:lnTo>
                  <a:lnTo>
                    <a:pt x="7818" y="13858"/>
                  </a:lnTo>
                  <a:lnTo>
                    <a:pt x="7940" y="13785"/>
                  </a:lnTo>
                  <a:lnTo>
                    <a:pt x="8013" y="13688"/>
                  </a:lnTo>
                  <a:lnTo>
                    <a:pt x="8086" y="13566"/>
                  </a:lnTo>
                  <a:lnTo>
                    <a:pt x="8135" y="13444"/>
                  </a:lnTo>
                  <a:lnTo>
                    <a:pt x="8159" y="13322"/>
                  </a:lnTo>
                  <a:lnTo>
                    <a:pt x="8330" y="11886"/>
                  </a:lnTo>
                  <a:lnTo>
                    <a:pt x="8330" y="11886"/>
                  </a:lnTo>
                  <a:lnTo>
                    <a:pt x="8622" y="11788"/>
                  </a:lnTo>
                  <a:lnTo>
                    <a:pt x="8914" y="11691"/>
                  </a:lnTo>
                  <a:lnTo>
                    <a:pt x="9207" y="11545"/>
                  </a:lnTo>
                  <a:lnTo>
                    <a:pt x="9475" y="11423"/>
                  </a:lnTo>
                  <a:lnTo>
                    <a:pt x="10619" y="12324"/>
                  </a:lnTo>
                  <a:lnTo>
                    <a:pt x="10619" y="12324"/>
                  </a:lnTo>
                  <a:lnTo>
                    <a:pt x="10717" y="12373"/>
                  </a:lnTo>
                  <a:lnTo>
                    <a:pt x="10838" y="12421"/>
                  </a:lnTo>
                  <a:lnTo>
                    <a:pt x="10960" y="12470"/>
                  </a:lnTo>
                  <a:lnTo>
                    <a:pt x="11106" y="12470"/>
                  </a:lnTo>
                  <a:lnTo>
                    <a:pt x="11228" y="12446"/>
                  </a:lnTo>
                  <a:lnTo>
                    <a:pt x="11350" y="12397"/>
                  </a:lnTo>
                  <a:lnTo>
                    <a:pt x="11472" y="12348"/>
                  </a:lnTo>
                  <a:lnTo>
                    <a:pt x="11569" y="12251"/>
                  </a:lnTo>
                  <a:lnTo>
                    <a:pt x="12251" y="11569"/>
                  </a:lnTo>
                  <a:lnTo>
                    <a:pt x="12251" y="11569"/>
                  </a:lnTo>
                  <a:lnTo>
                    <a:pt x="12324" y="11472"/>
                  </a:lnTo>
                  <a:lnTo>
                    <a:pt x="12397" y="11350"/>
                  </a:lnTo>
                  <a:lnTo>
                    <a:pt x="12422" y="11228"/>
                  </a:lnTo>
                  <a:lnTo>
                    <a:pt x="12446" y="11106"/>
                  </a:lnTo>
                  <a:lnTo>
                    <a:pt x="12446" y="10984"/>
                  </a:lnTo>
                  <a:lnTo>
                    <a:pt x="12422" y="10863"/>
                  </a:lnTo>
                  <a:lnTo>
                    <a:pt x="12373" y="10741"/>
                  </a:lnTo>
                  <a:lnTo>
                    <a:pt x="12300" y="10619"/>
                  </a:lnTo>
                  <a:lnTo>
                    <a:pt x="11399" y="9474"/>
                  </a:lnTo>
                  <a:lnTo>
                    <a:pt x="11399" y="9474"/>
                  </a:lnTo>
                  <a:lnTo>
                    <a:pt x="11545" y="9206"/>
                  </a:lnTo>
                  <a:lnTo>
                    <a:pt x="11667" y="8914"/>
                  </a:lnTo>
                  <a:lnTo>
                    <a:pt x="11788" y="8646"/>
                  </a:lnTo>
                  <a:lnTo>
                    <a:pt x="11861" y="8354"/>
                  </a:lnTo>
                  <a:lnTo>
                    <a:pt x="13323" y="8184"/>
                  </a:lnTo>
                  <a:lnTo>
                    <a:pt x="13323" y="8184"/>
                  </a:lnTo>
                  <a:lnTo>
                    <a:pt x="13444" y="8159"/>
                  </a:lnTo>
                  <a:lnTo>
                    <a:pt x="13566" y="8111"/>
                  </a:lnTo>
                  <a:lnTo>
                    <a:pt x="13664" y="8037"/>
                  </a:lnTo>
                  <a:lnTo>
                    <a:pt x="13761" y="7940"/>
                  </a:lnTo>
                  <a:lnTo>
                    <a:pt x="13834" y="7843"/>
                  </a:lnTo>
                  <a:lnTo>
                    <a:pt x="13907" y="7721"/>
                  </a:lnTo>
                  <a:lnTo>
                    <a:pt x="13932" y="7599"/>
                  </a:lnTo>
                  <a:lnTo>
                    <a:pt x="13956" y="7453"/>
                  </a:lnTo>
                  <a:lnTo>
                    <a:pt x="13956" y="6503"/>
                  </a:lnTo>
                  <a:lnTo>
                    <a:pt x="13956" y="6503"/>
                  </a:lnTo>
                  <a:lnTo>
                    <a:pt x="13932" y="6381"/>
                  </a:lnTo>
                  <a:lnTo>
                    <a:pt x="13907" y="6235"/>
                  </a:lnTo>
                  <a:lnTo>
                    <a:pt x="13834" y="6138"/>
                  </a:lnTo>
                  <a:lnTo>
                    <a:pt x="13761" y="6016"/>
                  </a:lnTo>
                  <a:lnTo>
                    <a:pt x="13664" y="5943"/>
                  </a:lnTo>
                  <a:lnTo>
                    <a:pt x="13566" y="5870"/>
                  </a:lnTo>
                  <a:lnTo>
                    <a:pt x="13444" y="5821"/>
                  </a:lnTo>
                  <a:lnTo>
                    <a:pt x="13323" y="5772"/>
                  </a:lnTo>
                  <a:lnTo>
                    <a:pt x="13323" y="5772"/>
                  </a:lnTo>
                  <a:close/>
                  <a:moveTo>
                    <a:pt x="8573" y="8598"/>
                  </a:moveTo>
                  <a:lnTo>
                    <a:pt x="8573" y="8598"/>
                  </a:lnTo>
                  <a:lnTo>
                    <a:pt x="8403" y="8744"/>
                  </a:lnTo>
                  <a:lnTo>
                    <a:pt x="8232" y="8890"/>
                  </a:lnTo>
                  <a:lnTo>
                    <a:pt x="8038" y="8987"/>
                  </a:lnTo>
                  <a:lnTo>
                    <a:pt x="7818" y="9085"/>
                  </a:lnTo>
                  <a:lnTo>
                    <a:pt x="7624" y="9158"/>
                  </a:lnTo>
                  <a:lnTo>
                    <a:pt x="7404" y="9206"/>
                  </a:lnTo>
                  <a:lnTo>
                    <a:pt x="7185" y="9231"/>
                  </a:lnTo>
                  <a:lnTo>
                    <a:pt x="6966" y="9255"/>
                  </a:lnTo>
                  <a:lnTo>
                    <a:pt x="6747" y="9231"/>
                  </a:lnTo>
                  <a:lnTo>
                    <a:pt x="6528" y="9206"/>
                  </a:lnTo>
                  <a:lnTo>
                    <a:pt x="6333" y="9158"/>
                  </a:lnTo>
                  <a:lnTo>
                    <a:pt x="6114" y="9085"/>
                  </a:lnTo>
                  <a:lnTo>
                    <a:pt x="5919" y="8987"/>
                  </a:lnTo>
                  <a:lnTo>
                    <a:pt x="5724" y="8890"/>
                  </a:lnTo>
                  <a:lnTo>
                    <a:pt x="5529" y="8744"/>
                  </a:lnTo>
                  <a:lnTo>
                    <a:pt x="5359" y="8598"/>
                  </a:lnTo>
                  <a:lnTo>
                    <a:pt x="5359" y="8598"/>
                  </a:lnTo>
                  <a:lnTo>
                    <a:pt x="5212" y="8427"/>
                  </a:lnTo>
                  <a:lnTo>
                    <a:pt x="5066" y="8232"/>
                  </a:lnTo>
                  <a:lnTo>
                    <a:pt x="4969" y="8037"/>
                  </a:lnTo>
                  <a:lnTo>
                    <a:pt x="4871" y="7843"/>
                  </a:lnTo>
                  <a:lnTo>
                    <a:pt x="4798" y="7623"/>
                  </a:lnTo>
                  <a:lnTo>
                    <a:pt x="4750" y="7404"/>
                  </a:lnTo>
                  <a:lnTo>
                    <a:pt x="4701" y="7209"/>
                  </a:lnTo>
                  <a:lnTo>
                    <a:pt x="4701" y="6990"/>
                  </a:lnTo>
                  <a:lnTo>
                    <a:pt x="4701" y="6771"/>
                  </a:lnTo>
                  <a:lnTo>
                    <a:pt x="4750" y="6552"/>
                  </a:lnTo>
                  <a:lnTo>
                    <a:pt x="4798" y="6333"/>
                  </a:lnTo>
                  <a:lnTo>
                    <a:pt x="4871" y="6138"/>
                  </a:lnTo>
                  <a:lnTo>
                    <a:pt x="4969" y="5919"/>
                  </a:lnTo>
                  <a:lnTo>
                    <a:pt x="5066" y="5724"/>
                  </a:lnTo>
                  <a:lnTo>
                    <a:pt x="5212" y="5553"/>
                  </a:lnTo>
                  <a:lnTo>
                    <a:pt x="5359" y="5383"/>
                  </a:lnTo>
                  <a:lnTo>
                    <a:pt x="5359" y="5383"/>
                  </a:lnTo>
                  <a:lnTo>
                    <a:pt x="5529" y="5212"/>
                  </a:lnTo>
                  <a:lnTo>
                    <a:pt x="5724" y="5091"/>
                  </a:lnTo>
                  <a:lnTo>
                    <a:pt x="5919" y="4969"/>
                  </a:lnTo>
                  <a:lnTo>
                    <a:pt x="6114" y="4871"/>
                  </a:lnTo>
                  <a:lnTo>
                    <a:pt x="6333" y="4798"/>
                  </a:lnTo>
                  <a:lnTo>
                    <a:pt x="6528" y="4750"/>
                  </a:lnTo>
                  <a:lnTo>
                    <a:pt x="6747" y="4725"/>
                  </a:lnTo>
                  <a:lnTo>
                    <a:pt x="6966" y="4701"/>
                  </a:lnTo>
                  <a:lnTo>
                    <a:pt x="7185" y="4725"/>
                  </a:lnTo>
                  <a:lnTo>
                    <a:pt x="7404" y="4750"/>
                  </a:lnTo>
                  <a:lnTo>
                    <a:pt x="7624" y="4798"/>
                  </a:lnTo>
                  <a:lnTo>
                    <a:pt x="7818" y="4871"/>
                  </a:lnTo>
                  <a:lnTo>
                    <a:pt x="8038" y="4969"/>
                  </a:lnTo>
                  <a:lnTo>
                    <a:pt x="8232" y="5091"/>
                  </a:lnTo>
                  <a:lnTo>
                    <a:pt x="8403" y="5212"/>
                  </a:lnTo>
                  <a:lnTo>
                    <a:pt x="8573" y="5383"/>
                  </a:lnTo>
                  <a:lnTo>
                    <a:pt x="8573" y="5383"/>
                  </a:lnTo>
                  <a:lnTo>
                    <a:pt x="8744" y="5553"/>
                  </a:lnTo>
                  <a:lnTo>
                    <a:pt x="8866" y="5724"/>
                  </a:lnTo>
                  <a:lnTo>
                    <a:pt x="8987" y="5919"/>
                  </a:lnTo>
                  <a:lnTo>
                    <a:pt x="9085" y="6138"/>
                  </a:lnTo>
                  <a:lnTo>
                    <a:pt x="9158" y="6333"/>
                  </a:lnTo>
                  <a:lnTo>
                    <a:pt x="9207" y="6552"/>
                  </a:lnTo>
                  <a:lnTo>
                    <a:pt x="9231" y="6771"/>
                  </a:lnTo>
                  <a:lnTo>
                    <a:pt x="9231" y="6990"/>
                  </a:lnTo>
                  <a:lnTo>
                    <a:pt x="9231" y="7209"/>
                  </a:lnTo>
                  <a:lnTo>
                    <a:pt x="9207" y="7404"/>
                  </a:lnTo>
                  <a:lnTo>
                    <a:pt x="9158" y="7623"/>
                  </a:lnTo>
                  <a:lnTo>
                    <a:pt x="9085" y="7843"/>
                  </a:lnTo>
                  <a:lnTo>
                    <a:pt x="8987" y="8037"/>
                  </a:lnTo>
                  <a:lnTo>
                    <a:pt x="8866" y="8232"/>
                  </a:lnTo>
                  <a:lnTo>
                    <a:pt x="8744" y="8427"/>
                  </a:lnTo>
                  <a:lnTo>
                    <a:pt x="8573" y="8598"/>
                  </a:lnTo>
                  <a:lnTo>
                    <a:pt x="8573" y="8598"/>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SzPts val="1400"/>
              </a:pPr>
              <a:endParaRPr sz="1400" kern="0" dirty="0">
                <a:solidFill>
                  <a:srgbClr val="000000"/>
                </a:solidFill>
                <a:latin typeface="Arial"/>
                <a:ea typeface="Arial"/>
                <a:cs typeface="Arial"/>
                <a:sym typeface="Arial"/>
              </a:endParaRPr>
            </a:p>
          </p:txBody>
        </p:sp>
        <p:sp>
          <p:nvSpPr>
            <p:cNvPr id="220" name="Google Shape;220;p13"/>
            <p:cNvSpPr/>
            <p:nvPr/>
          </p:nvSpPr>
          <p:spPr>
            <a:xfrm>
              <a:off x="5566575" y="3193575"/>
              <a:ext cx="198525" cy="198525"/>
            </a:xfrm>
            <a:custGeom>
              <a:avLst/>
              <a:gdLst/>
              <a:ahLst/>
              <a:cxnLst/>
              <a:rect l="l" t="t" r="r" b="b"/>
              <a:pathLst>
                <a:path w="7941" h="7941" fill="none" extrusionOk="0">
                  <a:moveTo>
                    <a:pt x="7258" y="2144"/>
                  </a:moveTo>
                  <a:lnTo>
                    <a:pt x="6138" y="2388"/>
                  </a:lnTo>
                  <a:lnTo>
                    <a:pt x="6138" y="2388"/>
                  </a:lnTo>
                  <a:lnTo>
                    <a:pt x="6016" y="2217"/>
                  </a:lnTo>
                  <a:lnTo>
                    <a:pt x="5870" y="2071"/>
                  </a:lnTo>
                  <a:lnTo>
                    <a:pt x="6260" y="975"/>
                  </a:lnTo>
                  <a:lnTo>
                    <a:pt x="6260" y="975"/>
                  </a:lnTo>
                  <a:lnTo>
                    <a:pt x="6284" y="902"/>
                  </a:lnTo>
                  <a:lnTo>
                    <a:pt x="6284" y="829"/>
                  </a:lnTo>
                  <a:lnTo>
                    <a:pt x="6260" y="683"/>
                  </a:lnTo>
                  <a:lnTo>
                    <a:pt x="6162" y="561"/>
                  </a:lnTo>
                  <a:lnTo>
                    <a:pt x="6114" y="488"/>
                  </a:lnTo>
                  <a:lnTo>
                    <a:pt x="6065" y="464"/>
                  </a:lnTo>
                  <a:lnTo>
                    <a:pt x="5553" y="196"/>
                  </a:lnTo>
                  <a:lnTo>
                    <a:pt x="5553" y="196"/>
                  </a:lnTo>
                  <a:lnTo>
                    <a:pt x="5480" y="171"/>
                  </a:lnTo>
                  <a:lnTo>
                    <a:pt x="5407" y="171"/>
                  </a:lnTo>
                  <a:lnTo>
                    <a:pt x="5261" y="171"/>
                  </a:lnTo>
                  <a:lnTo>
                    <a:pt x="5115" y="244"/>
                  </a:lnTo>
                  <a:lnTo>
                    <a:pt x="5066" y="293"/>
                  </a:lnTo>
                  <a:lnTo>
                    <a:pt x="5018" y="342"/>
                  </a:lnTo>
                  <a:lnTo>
                    <a:pt x="4384" y="1316"/>
                  </a:lnTo>
                  <a:lnTo>
                    <a:pt x="4384" y="1316"/>
                  </a:lnTo>
                  <a:lnTo>
                    <a:pt x="4165" y="1292"/>
                  </a:lnTo>
                  <a:lnTo>
                    <a:pt x="3970" y="1292"/>
                  </a:lnTo>
                  <a:lnTo>
                    <a:pt x="3483" y="244"/>
                  </a:lnTo>
                  <a:lnTo>
                    <a:pt x="3483" y="244"/>
                  </a:lnTo>
                  <a:lnTo>
                    <a:pt x="3435" y="171"/>
                  </a:lnTo>
                  <a:lnTo>
                    <a:pt x="3386" y="123"/>
                  </a:lnTo>
                  <a:lnTo>
                    <a:pt x="3264" y="50"/>
                  </a:lnTo>
                  <a:lnTo>
                    <a:pt x="3118" y="1"/>
                  </a:lnTo>
                  <a:lnTo>
                    <a:pt x="3045" y="1"/>
                  </a:lnTo>
                  <a:lnTo>
                    <a:pt x="2972" y="25"/>
                  </a:lnTo>
                  <a:lnTo>
                    <a:pt x="2436" y="196"/>
                  </a:lnTo>
                  <a:lnTo>
                    <a:pt x="2436" y="196"/>
                  </a:lnTo>
                  <a:lnTo>
                    <a:pt x="2363" y="220"/>
                  </a:lnTo>
                  <a:lnTo>
                    <a:pt x="2290" y="269"/>
                  </a:lnTo>
                  <a:lnTo>
                    <a:pt x="2192" y="391"/>
                  </a:lnTo>
                  <a:lnTo>
                    <a:pt x="2144" y="537"/>
                  </a:lnTo>
                  <a:lnTo>
                    <a:pt x="2144" y="610"/>
                  </a:lnTo>
                  <a:lnTo>
                    <a:pt x="2144" y="683"/>
                  </a:lnTo>
                  <a:lnTo>
                    <a:pt x="2387" y="1828"/>
                  </a:lnTo>
                  <a:lnTo>
                    <a:pt x="2387" y="1828"/>
                  </a:lnTo>
                  <a:lnTo>
                    <a:pt x="2217" y="1949"/>
                  </a:lnTo>
                  <a:lnTo>
                    <a:pt x="2071" y="2095"/>
                  </a:lnTo>
                  <a:lnTo>
                    <a:pt x="999" y="1681"/>
                  </a:lnTo>
                  <a:lnTo>
                    <a:pt x="999" y="1681"/>
                  </a:lnTo>
                  <a:lnTo>
                    <a:pt x="926" y="1681"/>
                  </a:lnTo>
                  <a:lnTo>
                    <a:pt x="829" y="1657"/>
                  </a:lnTo>
                  <a:lnTo>
                    <a:pt x="682" y="1706"/>
                  </a:lnTo>
                  <a:lnTo>
                    <a:pt x="561" y="1779"/>
                  </a:lnTo>
                  <a:lnTo>
                    <a:pt x="512" y="1828"/>
                  </a:lnTo>
                  <a:lnTo>
                    <a:pt x="463" y="1901"/>
                  </a:lnTo>
                  <a:lnTo>
                    <a:pt x="220" y="2388"/>
                  </a:lnTo>
                  <a:lnTo>
                    <a:pt x="220" y="2388"/>
                  </a:lnTo>
                  <a:lnTo>
                    <a:pt x="195" y="2461"/>
                  </a:lnTo>
                  <a:lnTo>
                    <a:pt x="171" y="2534"/>
                  </a:lnTo>
                  <a:lnTo>
                    <a:pt x="195" y="2704"/>
                  </a:lnTo>
                  <a:lnTo>
                    <a:pt x="244" y="2826"/>
                  </a:lnTo>
                  <a:lnTo>
                    <a:pt x="293" y="2899"/>
                  </a:lnTo>
                  <a:lnTo>
                    <a:pt x="366" y="2948"/>
                  </a:lnTo>
                  <a:lnTo>
                    <a:pt x="1340" y="3581"/>
                  </a:lnTo>
                  <a:lnTo>
                    <a:pt x="1340" y="3581"/>
                  </a:lnTo>
                  <a:lnTo>
                    <a:pt x="1316" y="3776"/>
                  </a:lnTo>
                  <a:lnTo>
                    <a:pt x="1291" y="3995"/>
                  </a:lnTo>
                  <a:lnTo>
                    <a:pt x="244" y="4482"/>
                  </a:lnTo>
                  <a:lnTo>
                    <a:pt x="244" y="4482"/>
                  </a:lnTo>
                  <a:lnTo>
                    <a:pt x="195" y="4507"/>
                  </a:lnTo>
                  <a:lnTo>
                    <a:pt x="122" y="4555"/>
                  </a:lnTo>
                  <a:lnTo>
                    <a:pt x="49" y="4701"/>
                  </a:lnTo>
                  <a:lnTo>
                    <a:pt x="0" y="4848"/>
                  </a:lnTo>
                  <a:lnTo>
                    <a:pt x="25" y="4921"/>
                  </a:lnTo>
                  <a:lnTo>
                    <a:pt x="25" y="4994"/>
                  </a:lnTo>
                  <a:lnTo>
                    <a:pt x="220" y="5530"/>
                  </a:lnTo>
                  <a:lnTo>
                    <a:pt x="220" y="5530"/>
                  </a:lnTo>
                  <a:lnTo>
                    <a:pt x="244" y="5578"/>
                  </a:lnTo>
                  <a:lnTo>
                    <a:pt x="293" y="5651"/>
                  </a:lnTo>
                  <a:lnTo>
                    <a:pt x="390" y="5749"/>
                  </a:lnTo>
                  <a:lnTo>
                    <a:pt x="536" y="5797"/>
                  </a:lnTo>
                  <a:lnTo>
                    <a:pt x="609" y="5797"/>
                  </a:lnTo>
                  <a:lnTo>
                    <a:pt x="682" y="5797"/>
                  </a:lnTo>
                  <a:lnTo>
                    <a:pt x="1827" y="5554"/>
                  </a:lnTo>
                  <a:lnTo>
                    <a:pt x="1827" y="5554"/>
                  </a:lnTo>
                  <a:lnTo>
                    <a:pt x="1949" y="5724"/>
                  </a:lnTo>
                  <a:lnTo>
                    <a:pt x="2095" y="5870"/>
                  </a:lnTo>
                  <a:lnTo>
                    <a:pt x="1705" y="6966"/>
                  </a:lnTo>
                  <a:lnTo>
                    <a:pt x="1705" y="6966"/>
                  </a:lnTo>
                  <a:lnTo>
                    <a:pt x="1681" y="7040"/>
                  </a:lnTo>
                  <a:lnTo>
                    <a:pt x="1681" y="7113"/>
                  </a:lnTo>
                  <a:lnTo>
                    <a:pt x="1705" y="7259"/>
                  </a:lnTo>
                  <a:lnTo>
                    <a:pt x="1778" y="7380"/>
                  </a:lnTo>
                  <a:lnTo>
                    <a:pt x="1851" y="7429"/>
                  </a:lnTo>
                  <a:lnTo>
                    <a:pt x="1900" y="7478"/>
                  </a:lnTo>
                  <a:lnTo>
                    <a:pt x="2412" y="7721"/>
                  </a:lnTo>
                  <a:lnTo>
                    <a:pt x="2412" y="7721"/>
                  </a:lnTo>
                  <a:lnTo>
                    <a:pt x="2485" y="7770"/>
                  </a:lnTo>
                  <a:lnTo>
                    <a:pt x="2558" y="7770"/>
                  </a:lnTo>
                  <a:lnTo>
                    <a:pt x="2704" y="7770"/>
                  </a:lnTo>
                  <a:lnTo>
                    <a:pt x="2850" y="7697"/>
                  </a:lnTo>
                  <a:lnTo>
                    <a:pt x="2899" y="7648"/>
                  </a:lnTo>
                  <a:lnTo>
                    <a:pt x="2947" y="7600"/>
                  </a:lnTo>
                  <a:lnTo>
                    <a:pt x="3581" y="6625"/>
                  </a:lnTo>
                  <a:lnTo>
                    <a:pt x="3581" y="6625"/>
                  </a:lnTo>
                  <a:lnTo>
                    <a:pt x="3800" y="6650"/>
                  </a:lnTo>
                  <a:lnTo>
                    <a:pt x="3995" y="6650"/>
                  </a:lnTo>
                  <a:lnTo>
                    <a:pt x="4482" y="7697"/>
                  </a:lnTo>
                  <a:lnTo>
                    <a:pt x="4482" y="7697"/>
                  </a:lnTo>
                  <a:lnTo>
                    <a:pt x="4531" y="7770"/>
                  </a:lnTo>
                  <a:lnTo>
                    <a:pt x="4579" y="7819"/>
                  </a:lnTo>
                  <a:lnTo>
                    <a:pt x="4701" y="7892"/>
                  </a:lnTo>
                  <a:lnTo>
                    <a:pt x="4847" y="7941"/>
                  </a:lnTo>
                  <a:lnTo>
                    <a:pt x="4920" y="7941"/>
                  </a:lnTo>
                  <a:lnTo>
                    <a:pt x="4993" y="7916"/>
                  </a:lnTo>
                  <a:lnTo>
                    <a:pt x="5529" y="7746"/>
                  </a:lnTo>
                  <a:lnTo>
                    <a:pt x="5529" y="7746"/>
                  </a:lnTo>
                  <a:lnTo>
                    <a:pt x="5602" y="7721"/>
                  </a:lnTo>
                  <a:lnTo>
                    <a:pt x="5651" y="7673"/>
                  </a:lnTo>
                  <a:lnTo>
                    <a:pt x="5748" y="7551"/>
                  </a:lnTo>
                  <a:lnTo>
                    <a:pt x="5821" y="7405"/>
                  </a:lnTo>
                  <a:lnTo>
                    <a:pt x="5821" y="7332"/>
                  </a:lnTo>
                  <a:lnTo>
                    <a:pt x="5821" y="7259"/>
                  </a:lnTo>
                  <a:lnTo>
                    <a:pt x="5578" y="6114"/>
                  </a:lnTo>
                  <a:lnTo>
                    <a:pt x="5578" y="6114"/>
                  </a:lnTo>
                  <a:lnTo>
                    <a:pt x="5724" y="5992"/>
                  </a:lnTo>
                  <a:lnTo>
                    <a:pt x="5894" y="5846"/>
                  </a:lnTo>
                  <a:lnTo>
                    <a:pt x="6966" y="6260"/>
                  </a:lnTo>
                  <a:lnTo>
                    <a:pt x="6966" y="6260"/>
                  </a:lnTo>
                  <a:lnTo>
                    <a:pt x="7039" y="6260"/>
                  </a:lnTo>
                  <a:lnTo>
                    <a:pt x="7112" y="6285"/>
                  </a:lnTo>
                  <a:lnTo>
                    <a:pt x="7258" y="6236"/>
                  </a:lnTo>
                  <a:lnTo>
                    <a:pt x="7404" y="6163"/>
                  </a:lnTo>
                  <a:lnTo>
                    <a:pt x="7453" y="6114"/>
                  </a:lnTo>
                  <a:lnTo>
                    <a:pt x="7502" y="6041"/>
                  </a:lnTo>
                  <a:lnTo>
                    <a:pt x="7745" y="5530"/>
                  </a:lnTo>
                  <a:lnTo>
                    <a:pt x="7745" y="5530"/>
                  </a:lnTo>
                  <a:lnTo>
                    <a:pt x="7770" y="5481"/>
                  </a:lnTo>
                  <a:lnTo>
                    <a:pt x="7794" y="5383"/>
                  </a:lnTo>
                  <a:lnTo>
                    <a:pt x="7770" y="5237"/>
                  </a:lnTo>
                  <a:lnTo>
                    <a:pt x="7697" y="5115"/>
                  </a:lnTo>
                  <a:lnTo>
                    <a:pt x="7648" y="5042"/>
                  </a:lnTo>
                  <a:lnTo>
                    <a:pt x="7599" y="4994"/>
                  </a:lnTo>
                  <a:lnTo>
                    <a:pt x="6625" y="4360"/>
                  </a:lnTo>
                  <a:lnTo>
                    <a:pt x="6625" y="4360"/>
                  </a:lnTo>
                  <a:lnTo>
                    <a:pt x="6649" y="4166"/>
                  </a:lnTo>
                  <a:lnTo>
                    <a:pt x="6649" y="3946"/>
                  </a:lnTo>
                  <a:lnTo>
                    <a:pt x="7697" y="3459"/>
                  </a:lnTo>
                  <a:lnTo>
                    <a:pt x="7697" y="3459"/>
                  </a:lnTo>
                  <a:lnTo>
                    <a:pt x="7770" y="3435"/>
                  </a:lnTo>
                  <a:lnTo>
                    <a:pt x="7843" y="3386"/>
                  </a:lnTo>
                  <a:lnTo>
                    <a:pt x="7916" y="3240"/>
                  </a:lnTo>
                  <a:lnTo>
                    <a:pt x="7940" y="3094"/>
                  </a:lnTo>
                  <a:lnTo>
                    <a:pt x="7940" y="3021"/>
                  </a:lnTo>
                  <a:lnTo>
                    <a:pt x="7940" y="2948"/>
                  </a:lnTo>
                  <a:lnTo>
                    <a:pt x="7745" y="2412"/>
                  </a:lnTo>
                  <a:lnTo>
                    <a:pt x="7745" y="2412"/>
                  </a:lnTo>
                  <a:lnTo>
                    <a:pt x="7721" y="2339"/>
                  </a:lnTo>
                  <a:lnTo>
                    <a:pt x="7672" y="2290"/>
                  </a:lnTo>
                  <a:lnTo>
                    <a:pt x="7551" y="2193"/>
                  </a:lnTo>
                  <a:lnTo>
                    <a:pt x="7429" y="2144"/>
                  </a:lnTo>
                  <a:lnTo>
                    <a:pt x="7356" y="2144"/>
                  </a:lnTo>
                  <a:lnTo>
                    <a:pt x="7258" y="2144"/>
                  </a:lnTo>
                  <a:lnTo>
                    <a:pt x="7258" y="2144"/>
                  </a:lnTo>
                  <a:close/>
                  <a:moveTo>
                    <a:pt x="5480" y="4726"/>
                  </a:moveTo>
                  <a:lnTo>
                    <a:pt x="5480" y="4726"/>
                  </a:lnTo>
                  <a:lnTo>
                    <a:pt x="5383" y="4872"/>
                  </a:lnTo>
                  <a:lnTo>
                    <a:pt x="5286" y="4994"/>
                  </a:lnTo>
                  <a:lnTo>
                    <a:pt x="5188" y="5140"/>
                  </a:lnTo>
                  <a:lnTo>
                    <a:pt x="5066" y="5237"/>
                  </a:lnTo>
                  <a:lnTo>
                    <a:pt x="4945" y="5335"/>
                  </a:lnTo>
                  <a:lnTo>
                    <a:pt x="4798" y="5432"/>
                  </a:lnTo>
                  <a:lnTo>
                    <a:pt x="4652" y="5505"/>
                  </a:lnTo>
                  <a:lnTo>
                    <a:pt x="4506" y="5554"/>
                  </a:lnTo>
                  <a:lnTo>
                    <a:pt x="4360" y="5603"/>
                  </a:lnTo>
                  <a:lnTo>
                    <a:pt x="4190" y="5627"/>
                  </a:lnTo>
                  <a:lnTo>
                    <a:pt x="4043" y="5651"/>
                  </a:lnTo>
                  <a:lnTo>
                    <a:pt x="3873" y="5627"/>
                  </a:lnTo>
                  <a:lnTo>
                    <a:pt x="3702" y="5627"/>
                  </a:lnTo>
                  <a:lnTo>
                    <a:pt x="3556" y="5578"/>
                  </a:lnTo>
                  <a:lnTo>
                    <a:pt x="3386" y="5530"/>
                  </a:lnTo>
                  <a:lnTo>
                    <a:pt x="3240" y="5456"/>
                  </a:lnTo>
                  <a:lnTo>
                    <a:pt x="3240" y="5456"/>
                  </a:lnTo>
                  <a:lnTo>
                    <a:pt x="3094" y="5383"/>
                  </a:lnTo>
                  <a:lnTo>
                    <a:pt x="2947" y="5286"/>
                  </a:lnTo>
                  <a:lnTo>
                    <a:pt x="2826" y="5164"/>
                  </a:lnTo>
                  <a:lnTo>
                    <a:pt x="2704" y="5067"/>
                  </a:lnTo>
                  <a:lnTo>
                    <a:pt x="2606" y="4921"/>
                  </a:lnTo>
                  <a:lnTo>
                    <a:pt x="2533" y="4799"/>
                  </a:lnTo>
                  <a:lnTo>
                    <a:pt x="2460" y="4653"/>
                  </a:lnTo>
                  <a:lnTo>
                    <a:pt x="2387" y="4507"/>
                  </a:lnTo>
                  <a:lnTo>
                    <a:pt x="2363" y="4336"/>
                  </a:lnTo>
                  <a:lnTo>
                    <a:pt x="2314" y="4190"/>
                  </a:lnTo>
                  <a:lnTo>
                    <a:pt x="2314" y="4020"/>
                  </a:lnTo>
                  <a:lnTo>
                    <a:pt x="2314" y="3873"/>
                  </a:lnTo>
                  <a:lnTo>
                    <a:pt x="2339" y="3703"/>
                  </a:lnTo>
                  <a:lnTo>
                    <a:pt x="2363" y="3532"/>
                  </a:lnTo>
                  <a:lnTo>
                    <a:pt x="2412" y="3386"/>
                  </a:lnTo>
                  <a:lnTo>
                    <a:pt x="2485" y="3216"/>
                  </a:lnTo>
                  <a:lnTo>
                    <a:pt x="2485" y="3216"/>
                  </a:lnTo>
                  <a:lnTo>
                    <a:pt x="2582" y="3070"/>
                  </a:lnTo>
                  <a:lnTo>
                    <a:pt x="2680" y="2948"/>
                  </a:lnTo>
                  <a:lnTo>
                    <a:pt x="2777" y="2802"/>
                  </a:lnTo>
                  <a:lnTo>
                    <a:pt x="2899" y="2704"/>
                  </a:lnTo>
                  <a:lnTo>
                    <a:pt x="3020" y="2607"/>
                  </a:lnTo>
                  <a:lnTo>
                    <a:pt x="3167" y="2509"/>
                  </a:lnTo>
                  <a:lnTo>
                    <a:pt x="3313" y="2436"/>
                  </a:lnTo>
                  <a:lnTo>
                    <a:pt x="3459" y="2388"/>
                  </a:lnTo>
                  <a:lnTo>
                    <a:pt x="3605" y="2339"/>
                  </a:lnTo>
                  <a:lnTo>
                    <a:pt x="3775" y="2315"/>
                  </a:lnTo>
                  <a:lnTo>
                    <a:pt x="3922" y="2290"/>
                  </a:lnTo>
                  <a:lnTo>
                    <a:pt x="4092" y="2315"/>
                  </a:lnTo>
                  <a:lnTo>
                    <a:pt x="4263" y="2315"/>
                  </a:lnTo>
                  <a:lnTo>
                    <a:pt x="4409" y="2363"/>
                  </a:lnTo>
                  <a:lnTo>
                    <a:pt x="4579" y="2412"/>
                  </a:lnTo>
                  <a:lnTo>
                    <a:pt x="4725" y="2485"/>
                  </a:lnTo>
                  <a:lnTo>
                    <a:pt x="4725" y="2485"/>
                  </a:lnTo>
                  <a:lnTo>
                    <a:pt x="4871" y="2558"/>
                  </a:lnTo>
                  <a:lnTo>
                    <a:pt x="5018" y="2656"/>
                  </a:lnTo>
                  <a:lnTo>
                    <a:pt x="5139" y="2777"/>
                  </a:lnTo>
                  <a:lnTo>
                    <a:pt x="5261" y="2875"/>
                  </a:lnTo>
                  <a:lnTo>
                    <a:pt x="5359" y="3021"/>
                  </a:lnTo>
                  <a:lnTo>
                    <a:pt x="5432" y="3143"/>
                  </a:lnTo>
                  <a:lnTo>
                    <a:pt x="5505" y="3289"/>
                  </a:lnTo>
                  <a:lnTo>
                    <a:pt x="5578" y="3435"/>
                  </a:lnTo>
                  <a:lnTo>
                    <a:pt x="5602" y="3605"/>
                  </a:lnTo>
                  <a:lnTo>
                    <a:pt x="5626" y="3752"/>
                  </a:lnTo>
                  <a:lnTo>
                    <a:pt x="5651" y="3922"/>
                  </a:lnTo>
                  <a:lnTo>
                    <a:pt x="5651" y="4068"/>
                  </a:lnTo>
                  <a:lnTo>
                    <a:pt x="5626" y="4239"/>
                  </a:lnTo>
                  <a:lnTo>
                    <a:pt x="5602" y="4409"/>
                  </a:lnTo>
                  <a:lnTo>
                    <a:pt x="5553" y="4555"/>
                  </a:lnTo>
                  <a:lnTo>
                    <a:pt x="5480" y="4726"/>
                  </a:lnTo>
                  <a:lnTo>
                    <a:pt x="5480" y="4726"/>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SzPts val="1400"/>
              </a:pPr>
              <a:endParaRPr sz="1400" kern="0" dirty="0">
                <a:solidFill>
                  <a:srgbClr val="000000"/>
                </a:solidFill>
                <a:latin typeface="Arial"/>
                <a:ea typeface="Arial"/>
                <a:cs typeface="Arial"/>
                <a:sym typeface="Arial"/>
              </a:endParaRPr>
            </a:p>
          </p:txBody>
        </p:sp>
      </p:grpSp>
      <p:pic>
        <p:nvPicPr>
          <p:cNvPr id="221" name="Google Shape;221;p13"/>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5616776" y="1017950"/>
            <a:ext cx="2651499" cy="1768750"/>
          </a:xfrm>
          <a:prstGeom prst="rect">
            <a:avLst/>
          </a:prstGeom>
          <a:noFill/>
          <a:ln>
            <a:noFill/>
          </a:ln>
        </p:spPr>
      </p:pic>
      <p:sp>
        <p:nvSpPr>
          <p:cNvPr id="2" name="TextBox 1"/>
          <p:cNvSpPr txBox="1"/>
          <p:nvPr/>
        </p:nvSpPr>
        <p:spPr>
          <a:xfrm>
            <a:off x="740219" y="5479258"/>
            <a:ext cx="7895460" cy="461665"/>
          </a:xfrm>
          <a:prstGeom prst="rect">
            <a:avLst/>
          </a:prstGeom>
          <a:noFill/>
        </p:spPr>
        <p:txBody>
          <a:bodyPr wrap="square" rtlCol="0">
            <a:spAutoFit/>
          </a:bodyPr>
          <a:lstStyle/>
          <a:p>
            <a:pPr algn="ctr" defTabSz="914400">
              <a:buClr>
                <a:srgbClr val="000000"/>
              </a:buClr>
            </a:pPr>
            <a:r>
              <a:rPr lang="en-US" sz="2400" b="1" kern="0" dirty="0">
                <a:solidFill>
                  <a:srgbClr val="38761D"/>
                </a:solidFill>
                <a:latin typeface="Georgia"/>
                <a:ea typeface="Georgia"/>
                <a:cs typeface="Georgia"/>
                <a:sym typeface="Georgia"/>
              </a:rPr>
              <a:t>Results will help inform a research agenda</a:t>
            </a:r>
            <a:endParaRPr lang="en-US" sz="2400" kern="0" dirty="0">
              <a:solidFill>
                <a:srgbClr val="000000"/>
              </a:solidFill>
              <a:latin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Warwick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570</TotalTime>
  <Words>2281</Words>
  <Application>Microsoft Office PowerPoint</Application>
  <PresentationFormat>On-screen Show (4:3)</PresentationFormat>
  <Paragraphs>311</Paragraphs>
  <Slides>23</Slides>
  <Notes>13</Notes>
  <HiddenSlides>0</HiddenSlides>
  <MMClips>0</MMClips>
  <ScaleCrop>false</ScaleCrop>
  <HeadingPairs>
    <vt:vector size="6" baseType="variant">
      <vt:variant>
        <vt:lpstr>Fonts Used</vt:lpstr>
      </vt:variant>
      <vt:variant>
        <vt:i4>13</vt:i4>
      </vt:variant>
      <vt:variant>
        <vt:lpstr>Theme</vt:lpstr>
      </vt:variant>
      <vt:variant>
        <vt:i4>5</vt:i4>
      </vt:variant>
      <vt:variant>
        <vt:lpstr>Slide Titles</vt:lpstr>
      </vt:variant>
      <vt:variant>
        <vt:i4>23</vt:i4>
      </vt:variant>
    </vt:vector>
  </HeadingPairs>
  <TitlesOfParts>
    <vt:vector size="41" baseType="lpstr">
      <vt:lpstr>Arial</vt:lpstr>
      <vt:lpstr>Calibri</vt:lpstr>
      <vt:lpstr>Calibri Light</vt:lpstr>
      <vt:lpstr>Georgia</vt:lpstr>
      <vt:lpstr>Impact</vt:lpstr>
      <vt:lpstr>Nixie One</vt:lpstr>
      <vt:lpstr>Roboto</vt:lpstr>
      <vt:lpstr>Roboto Slab</vt:lpstr>
      <vt:lpstr>Rockwell</vt:lpstr>
      <vt:lpstr>Tahoma</vt:lpstr>
      <vt:lpstr>Times New Roman</vt:lpstr>
      <vt:lpstr>Trebuchet MS</vt:lpstr>
      <vt:lpstr>Wingdings 3</vt:lpstr>
      <vt:lpstr>Office Theme</vt:lpstr>
      <vt:lpstr>Default Design</vt:lpstr>
      <vt:lpstr>1_Office Theme</vt:lpstr>
      <vt:lpstr>Warwick template</vt:lpstr>
      <vt:lpstr>Facet</vt:lpstr>
      <vt:lpstr>Climate Workgroup Actions  &amp;  Climate Change and the TMDL</vt:lpstr>
      <vt:lpstr>PowerPoint Presentation</vt:lpstr>
      <vt:lpstr>What is our Expected and Actual Progress?</vt:lpstr>
      <vt:lpstr>Successes and Challenges</vt:lpstr>
      <vt:lpstr>Successes and Challenges</vt:lpstr>
      <vt:lpstr>Successes and Challenges</vt:lpstr>
      <vt:lpstr>Successes and Challenges</vt:lpstr>
      <vt:lpstr>On the Horizon</vt:lpstr>
      <vt:lpstr>On the Horizon</vt:lpstr>
      <vt:lpstr>On the Horizon</vt:lpstr>
      <vt:lpstr>On the Horizon</vt:lpstr>
      <vt:lpstr>PSC Charge to the Climate Change Action Team</vt:lpstr>
      <vt:lpstr>Other Chesapeake Region Climate Impacts</vt:lpstr>
      <vt:lpstr>Climate Workgroup Actions  &amp;  Climate Change and the TMDL</vt:lpstr>
      <vt:lpstr>CBP Climate Work Plan</vt:lpstr>
      <vt:lpstr>PowerPoint Presentation</vt:lpstr>
      <vt:lpstr>PowerPoint Presentation</vt:lpstr>
      <vt:lpstr>PowerPoint Presentation</vt:lpstr>
      <vt:lpstr>PowerPoint Presentation</vt:lpstr>
      <vt:lpstr>Balance of effects – Science Question</vt:lpstr>
      <vt:lpstr>Climate effects in perspective</vt:lpstr>
      <vt:lpstr>PowerPoint Presentation</vt:lpstr>
      <vt:lpstr>Open Water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CBC 10 minutes</dc:title>
  <dc:creator>Gary Shenk</dc:creator>
  <cp:lastModifiedBy>Bennett, Mark R</cp:lastModifiedBy>
  <cp:revision>30</cp:revision>
  <dcterms:created xsi:type="dcterms:W3CDTF">2021-01-04T16:05:43Z</dcterms:created>
  <dcterms:modified xsi:type="dcterms:W3CDTF">2021-02-26T18:18:59Z</dcterms:modified>
</cp:coreProperties>
</file>