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76" r:id="rId4"/>
    <p:sldId id="278" r:id="rId5"/>
    <p:sldId id="279" r:id="rId6"/>
    <p:sldId id="280" r:id="rId7"/>
    <p:sldId id="281" r:id="rId8"/>
    <p:sldId id="264" r:id="rId9"/>
    <p:sldId id="261" r:id="rId10"/>
    <p:sldId id="265" r:id="rId11"/>
    <p:sldId id="270" r:id="rId12"/>
    <p:sldId id="266" r:id="rId13"/>
    <p:sldId id="267" r:id="rId14"/>
    <p:sldId id="268" r:id="rId15"/>
    <p:sldId id="269" r:id="rId16"/>
    <p:sldId id="263"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47810" autoAdjust="0"/>
  </p:normalViewPr>
  <p:slideViewPr>
    <p:cSldViewPr snapToGrid="0">
      <p:cViewPr varScale="1">
        <p:scale>
          <a:sx n="31" d="100"/>
          <a:sy n="31" d="100"/>
        </p:scale>
        <p:origin x="2178" y="54"/>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A7C1A3-35FD-4EC0-98EC-A4B3A7458064}" type="datetimeFigureOut">
              <a:rPr lang="en-US" smtClean="0"/>
              <a:t>5/20/2021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B4D25D-AF55-48F9-A342-3BCB71B5FE1B}" type="slidenum">
              <a:rPr lang="en-US" smtClean="0"/>
              <a:t>‹#›</a:t>
            </a:fld>
            <a:endParaRPr lang="en-US" dirty="0"/>
          </a:p>
        </p:txBody>
      </p:sp>
    </p:spTree>
    <p:extLst>
      <p:ext uri="{BB962C8B-B14F-4D97-AF65-F5344CB8AC3E}">
        <p14:creationId xmlns:p14="http://schemas.microsoft.com/office/powerpoint/2010/main" val="19937089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B4D25D-AF55-48F9-A342-3BCB71B5FE1B}" type="slidenum">
              <a:rPr lang="en-US" smtClean="0"/>
              <a:t>1</a:t>
            </a:fld>
            <a:endParaRPr lang="en-US" dirty="0"/>
          </a:p>
        </p:txBody>
      </p:sp>
    </p:spTree>
    <p:extLst>
      <p:ext uri="{BB962C8B-B14F-4D97-AF65-F5344CB8AC3E}">
        <p14:creationId xmlns:p14="http://schemas.microsoft.com/office/powerpoint/2010/main" val="21673508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B4D25D-AF55-48F9-A342-3BCB71B5FE1B}" type="slidenum">
              <a:rPr lang="en-US" smtClean="0"/>
              <a:t>12</a:t>
            </a:fld>
            <a:endParaRPr lang="en-US" dirty="0"/>
          </a:p>
        </p:txBody>
      </p:sp>
    </p:spTree>
    <p:extLst>
      <p:ext uri="{BB962C8B-B14F-4D97-AF65-F5344CB8AC3E}">
        <p14:creationId xmlns:p14="http://schemas.microsoft.com/office/powerpoint/2010/main" val="24544989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B4D25D-AF55-48F9-A342-3BCB71B5FE1B}" type="slidenum">
              <a:rPr lang="en-US" smtClean="0"/>
              <a:t>13</a:t>
            </a:fld>
            <a:endParaRPr lang="en-US" dirty="0"/>
          </a:p>
        </p:txBody>
      </p:sp>
    </p:spTree>
    <p:extLst>
      <p:ext uri="{BB962C8B-B14F-4D97-AF65-F5344CB8AC3E}">
        <p14:creationId xmlns:p14="http://schemas.microsoft.com/office/powerpoint/2010/main" val="10722287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B4D25D-AF55-48F9-A342-3BCB71B5FE1B}" type="slidenum">
              <a:rPr lang="en-US" smtClean="0"/>
              <a:t>14</a:t>
            </a:fld>
            <a:endParaRPr lang="en-US" dirty="0"/>
          </a:p>
        </p:txBody>
      </p:sp>
    </p:spTree>
    <p:extLst>
      <p:ext uri="{BB962C8B-B14F-4D97-AF65-F5344CB8AC3E}">
        <p14:creationId xmlns:p14="http://schemas.microsoft.com/office/powerpoint/2010/main" val="9037741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B4D25D-AF55-48F9-A342-3BCB71B5FE1B}" type="slidenum">
              <a:rPr lang="en-US" smtClean="0"/>
              <a:t>15</a:t>
            </a:fld>
            <a:endParaRPr lang="en-US" dirty="0"/>
          </a:p>
        </p:txBody>
      </p:sp>
    </p:spTree>
    <p:extLst>
      <p:ext uri="{BB962C8B-B14F-4D97-AF65-F5344CB8AC3E}">
        <p14:creationId xmlns:p14="http://schemas.microsoft.com/office/powerpoint/2010/main" val="14316894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BFB4D25D-AF55-48F9-A342-3BCB71B5FE1B}" type="slidenum">
              <a:rPr lang="en-US" smtClean="0"/>
              <a:t>16</a:t>
            </a:fld>
            <a:endParaRPr lang="en-US" dirty="0"/>
          </a:p>
        </p:txBody>
      </p:sp>
    </p:spTree>
    <p:extLst>
      <p:ext uri="{BB962C8B-B14F-4D97-AF65-F5344CB8AC3E}">
        <p14:creationId xmlns:p14="http://schemas.microsoft.com/office/powerpoint/2010/main" val="5147816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B4D25D-AF55-48F9-A342-3BCB71B5FE1B}" type="slidenum">
              <a:rPr lang="en-US" smtClean="0"/>
              <a:t>2</a:t>
            </a:fld>
            <a:endParaRPr lang="en-US" dirty="0"/>
          </a:p>
        </p:txBody>
      </p:sp>
    </p:spTree>
    <p:extLst>
      <p:ext uri="{BB962C8B-B14F-4D97-AF65-F5344CB8AC3E}">
        <p14:creationId xmlns:p14="http://schemas.microsoft.com/office/powerpoint/2010/main" val="2402012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B4D25D-AF55-48F9-A342-3BCB71B5FE1B}" type="slidenum">
              <a:rPr lang="en-US" smtClean="0"/>
              <a:t>3</a:t>
            </a:fld>
            <a:endParaRPr lang="en-US" dirty="0"/>
          </a:p>
        </p:txBody>
      </p:sp>
    </p:spTree>
    <p:extLst>
      <p:ext uri="{BB962C8B-B14F-4D97-AF65-F5344CB8AC3E}">
        <p14:creationId xmlns:p14="http://schemas.microsoft.com/office/powerpoint/2010/main" val="3894072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BFB4D25D-AF55-48F9-A342-3BCB71B5FE1B}" type="slidenum">
              <a:rPr lang="en-US" smtClean="0"/>
              <a:t>4</a:t>
            </a:fld>
            <a:endParaRPr lang="en-US" dirty="0"/>
          </a:p>
        </p:txBody>
      </p:sp>
    </p:spTree>
    <p:extLst>
      <p:ext uri="{BB962C8B-B14F-4D97-AF65-F5344CB8AC3E}">
        <p14:creationId xmlns:p14="http://schemas.microsoft.com/office/powerpoint/2010/main" val="39924464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B4D25D-AF55-48F9-A342-3BCB71B5FE1B}" type="slidenum">
              <a:rPr lang="en-US" smtClean="0"/>
              <a:t>5</a:t>
            </a:fld>
            <a:endParaRPr lang="en-US" dirty="0"/>
          </a:p>
        </p:txBody>
      </p:sp>
    </p:spTree>
    <p:extLst>
      <p:ext uri="{BB962C8B-B14F-4D97-AF65-F5344CB8AC3E}">
        <p14:creationId xmlns:p14="http://schemas.microsoft.com/office/powerpoint/2010/main" val="28333984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B4D25D-AF55-48F9-A342-3BCB71B5FE1B}" type="slidenum">
              <a:rPr lang="en-US" smtClean="0"/>
              <a:t>6</a:t>
            </a:fld>
            <a:endParaRPr lang="en-US" dirty="0"/>
          </a:p>
        </p:txBody>
      </p:sp>
    </p:spTree>
    <p:extLst>
      <p:ext uri="{BB962C8B-B14F-4D97-AF65-F5344CB8AC3E}">
        <p14:creationId xmlns:p14="http://schemas.microsoft.com/office/powerpoint/2010/main" val="13941560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B4D25D-AF55-48F9-A342-3BCB71B5FE1B}" type="slidenum">
              <a:rPr lang="en-US" smtClean="0"/>
              <a:t>8</a:t>
            </a:fld>
            <a:endParaRPr lang="en-US" dirty="0"/>
          </a:p>
        </p:txBody>
      </p:sp>
    </p:spTree>
    <p:extLst>
      <p:ext uri="{BB962C8B-B14F-4D97-AF65-F5344CB8AC3E}">
        <p14:creationId xmlns:p14="http://schemas.microsoft.com/office/powerpoint/2010/main" val="22112624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B4D25D-AF55-48F9-A342-3BCB71B5FE1B}" type="slidenum">
              <a:rPr lang="en-US" smtClean="0"/>
              <a:t>9</a:t>
            </a:fld>
            <a:endParaRPr lang="en-US" dirty="0"/>
          </a:p>
        </p:txBody>
      </p:sp>
    </p:spTree>
    <p:extLst>
      <p:ext uri="{BB962C8B-B14F-4D97-AF65-F5344CB8AC3E}">
        <p14:creationId xmlns:p14="http://schemas.microsoft.com/office/powerpoint/2010/main" val="9790945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B4D25D-AF55-48F9-A342-3BCB71B5FE1B}" type="slidenum">
              <a:rPr lang="en-US" smtClean="0"/>
              <a:t>10</a:t>
            </a:fld>
            <a:endParaRPr lang="en-US" dirty="0"/>
          </a:p>
        </p:txBody>
      </p:sp>
    </p:spTree>
    <p:extLst>
      <p:ext uri="{BB962C8B-B14F-4D97-AF65-F5344CB8AC3E}">
        <p14:creationId xmlns:p14="http://schemas.microsoft.com/office/powerpoint/2010/main" val="174517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1BBF212-8A6F-4BDC-B884-11EEF6F086FE}" type="datetimeFigureOut">
              <a:rPr lang="en-US" smtClean="0"/>
              <a:t>5/20/2021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5475D0-739F-41BE-A14B-691727D3AAD9}" type="slidenum">
              <a:rPr lang="en-US" smtClean="0"/>
              <a:t>‹#›</a:t>
            </a:fld>
            <a:endParaRPr lang="en-US" dirty="0"/>
          </a:p>
        </p:txBody>
      </p:sp>
    </p:spTree>
    <p:extLst>
      <p:ext uri="{BB962C8B-B14F-4D97-AF65-F5344CB8AC3E}">
        <p14:creationId xmlns:p14="http://schemas.microsoft.com/office/powerpoint/2010/main" val="226741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1BBF212-8A6F-4BDC-B884-11EEF6F086FE}" type="datetimeFigureOut">
              <a:rPr lang="en-US" smtClean="0"/>
              <a:t>5/20/2021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5475D0-739F-41BE-A14B-691727D3AAD9}" type="slidenum">
              <a:rPr lang="en-US" smtClean="0"/>
              <a:t>‹#›</a:t>
            </a:fld>
            <a:endParaRPr lang="en-US" dirty="0"/>
          </a:p>
        </p:txBody>
      </p:sp>
    </p:spTree>
    <p:extLst>
      <p:ext uri="{BB962C8B-B14F-4D97-AF65-F5344CB8AC3E}">
        <p14:creationId xmlns:p14="http://schemas.microsoft.com/office/powerpoint/2010/main" val="618976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1BBF212-8A6F-4BDC-B884-11EEF6F086FE}" type="datetimeFigureOut">
              <a:rPr lang="en-US" smtClean="0"/>
              <a:t>5/20/2021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5475D0-739F-41BE-A14B-691727D3AAD9}"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082733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1BBF212-8A6F-4BDC-B884-11EEF6F086FE}" type="datetimeFigureOut">
              <a:rPr lang="en-US" smtClean="0"/>
              <a:t>5/20/2021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5475D0-739F-41BE-A14B-691727D3AAD9}" type="slidenum">
              <a:rPr lang="en-US" smtClean="0"/>
              <a:t>‹#›</a:t>
            </a:fld>
            <a:endParaRPr lang="en-US" dirty="0"/>
          </a:p>
        </p:txBody>
      </p:sp>
    </p:spTree>
    <p:extLst>
      <p:ext uri="{BB962C8B-B14F-4D97-AF65-F5344CB8AC3E}">
        <p14:creationId xmlns:p14="http://schemas.microsoft.com/office/powerpoint/2010/main" val="15914996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1BBF212-8A6F-4BDC-B884-11EEF6F086FE}" type="datetimeFigureOut">
              <a:rPr lang="en-US" smtClean="0"/>
              <a:t>5/20/2021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5475D0-739F-41BE-A14B-691727D3AAD9}"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063695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1BBF212-8A6F-4BDC-B884-11EEF6F086FE}" type="datetimeFigureOut">
              <a:rPr lang="en-US" smtClean="0"/>
              <a:t>5/20/2021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5475D0-739F-41BE-A14B-691727D3AAD9}" type="slidenum">
              <a:rPr lang="en-US" smtClean="0"/>
              <a:t>‹#›</a:t>
            </a:fld>
            <a:endParaRPr lang="en-US" dirty="0"/>
          </a:p>
        </p:txBody>
      </p:sp>
    </p:spTree>
    <p:extLst>
      <p:ext uri="{BB962C8B-B14F-4D97-AF65-F5344CB8AC3E}">
        <p14:creationId xmlns:p14="http://schemas.microsoft.com/office/powerpoint/2010/main" val="11504929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BBF212-8A6F-4BDC-B884-11EEF6F086FE}" type="datetimeFigureOut">
              <a:rPr lang="en-US" smtClean="0"/>
              <a:t>5/20/2021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5475D0-739F-41BE-A14B-691727D3AAD9}" type="slidenum">
              <a:rPr lang="en-US" smtClean="0"/>
              <a:t>‹#›</a:t>
            </a:fld>
            <a:endParaRPr lang="en-US" dirty="0"/>
          </a:p>
        </p:txBody>
      </p:sp>
    </p:spTree>
    <p:extLst>
      <p:ext uri="{BB962C8B-B14F-4D97-AF65-F5344CB8AC3E}">
        <p14:creationId xmlns:p14="http://schemas.microsoft.com/office/powerpoint/2010/main" val="26598865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BBF212-8A6F-4BDC-B884-11EEF6F086FE}" type="datetimeFigureOut">
              <a:rPr lang="en-US" smtClean="0"/>
              <a:t>5/20/2021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5475D0-739F-41BE-A14B-691727D3AAD9}" type="slidenum">
              <a:rPr lang="en-US" smtClean="0"/>
              <a:t>‹#›</a:t>
            </a:fld>
            <a:endParaRPr lang="en-US" dirty="0"/>
          </a:p>
        </p:txBody>
      </p:sp>
    </p:spTree>
    <p:extLst>
      <p:ext uri="{BB962C8B-B14F-4D97-AF65-F5344CB8AC3E}">
        <p14:creationId xmlns:p14="http://schemas.microsoft.com/office/powerpoint/2010/main" val="2641354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BBF212-8A6F-4BDC-B884-11EEF6F086FE}" type="datetimeFigureOut">
              <a:rPr lang="en-US" smtClean="0"/>
              <a:t>5/20/2021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5475D0-739F-41BE-A14B-691727D3AAD9}" type="slidenum">
              <a:rPr lang="en-US" smtClean="0"/>
              <a:t>‹#›</a:t>
            </a:fld>
            <a:endParaRPr lang="en-US" dirty="0"/>
          </a:p>
        </p:txBody>
      </p:sp>
    </p:spTree>
    <p:extLst>
      <p:ext uri="{BB962C8B-B14F-4D97-AF65-F5344CB8AC3E}">
        <p14:creationId xmlns:p14="http://schemas.microsoft.com/office/powerpoint/2010/main" val="2517823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1BBF212-8A6F-4BDC-B884-11EEF6F086FE}" type="datetimeFigureOut">
              <a:rPr lang="en-US" smtClean="0"/>
              <a:t>5/20/2021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5475D0-739F-41BE-A14B-691727D3AAD9}" type="slidenum">
              <a:rPr lang="en-US" smtClean="0"/>
              <a:t>‹#›</a:t>
            </a:fld>
            <a:endParaRPr lang="en-US" dirty="0"/>
          </a:p>
        </p:txBody>
      </p:sp>
    </p:spTree>
    <p:extLst>
      <p:ext uri="{BB962C8B-B14F-4D97-AF65-F5344CB8AC3E}">
        <p14:creationId xmlns:p14="http://schemas.microsoft.com/office/powerpoint/2010/main" val="72628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1BBF212-8A6F-4BDC-B884-11EEF6F086FE}" type="datetimeFigureOut">
              <a:rPr lang="en-US" smtClean="0"/>
              <a:t>5/20/2021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5475D0-739F-41BE-A14B-691727D3AAD9}" type="slidenum">
              <a:rPr lang="en-US" smtClean="0"/>
              <a:t>‹#›</a:t>
            </a:fld>
            <a:endParaRPr lang="en-US" dirty="0"/>
          </a:p>
        </p:txBody>
      </p:sp>
    </p:spTree>
    <p:extLst>
      <p:ext uri="{BB962C8B-B14F-4D97-AF65-F5344CB8AC3E}">
        <p14:creationId xmlns:p14="http://schemas.microsoft.com/office/powerpoint/2010/main" val="3137428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1BBF212-8A6F-4BDC-B884-11EEF6F086FE}" type="datetimeFigureOut">
              <a:rPr lang="en-US" smtClean="0"/>
              <a:t>5/20/2021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65475D0-739F-41BE-A14B-691727D3AAD9}" type="slidenum">
              <a:rPr lang="en-US" smtClean="0"/>
              <a:t>‹#›</a:t>
            </a:fld>
            <a:endParaRPr lang="en-US" dirty="0"/>
          </a:p>
        </p:txBody>
      </p:sp>
    </p:spTree>
    <p:extLst>
      <p:ext uri="{BB962C8B-B14F-4D97-AF65-F5344CB8AC3E}">
        <p14:creationId xmlns:p14="http://schemas.microsoft.com/office/powerpoint/2010/main" val="837982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1BBF212-8A6F-4BDC-B884-11EEF6F086FE}" type="datetimeFigureOut">
              <a:rPr lang="en-US" smtClean="0"/>
              <a:t>5/20/2021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65475D0-739F-41BE-A14B-691727D3AAD9}" type="slidenum">
              <a:rPr lang="en-US" smtClean="0"/>
              <a:t>‹#›</a:t>
            </a:fld>
            <a:endParaRPr lang="en-US" dirty="0"/>
          </a:p>
        </p:txBody>
      </p:sp>
    </p:spTree>
    <p:extLst>
      <p:ext uri="{BB962C8B-B14F-4D97-AF65-F5344CB8AC3E}">
        <p14:creationId xmlns:p14="http://schemas.microsoft.com/office/powerpoint/2010/main" val="2801691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BBF212-8A6F-4BDC-B884-11EEF6F086FE}" type="datetimeFigureOut">
              <a:rPr lang="en-US" smtClean="0"/>
              <a:t>5/20/2021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65475D0-739F-41BE-A14B-691727D3AAD9}" type="slidenum">
              <a:rPr lang="en-US" smtClean="0"/>
              <a:t>‹#›</a:t>
            </a:fld>
            <a:endParaRPr lang="en-US" dirty="0"/>
          </a:p>
        </p:txBody>
      </p:sp>
    </p:spTree>
    <p:extLst>
      <p:ext uri="{BB962C8B-B14F-4D97-AF65-F5344CB8AC3E}">
        <p14:creationId xmlns:p14="http://schemas.microsoft.com/office/powerpoint/2010/main" val="1266957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1BBF212-8A6F-4BDC-B884-11EEF6F086FE}" type="datetimeFigureOut">
              <a:rPr lang="en-US" smtClean="0"/>
              <a:t>5/20/2021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5475D0-739F-41BE-A14B-691727D3AAD9}" type="slidenum">
              <a:rPr lang="en-US" smtClean="0"/>
              <a:t>‹#›</a:t>
            </a:fld>
            <a:endParaRPr lang="en-US" dirty="0"/>
          </a:p>
        </p:txBody>
      </p:sp>
    </p:spTree>
    <p:extLst>
      <p:ext uri="{BB962C8B-B14F-4D97-AF65-F5344CB8AC3E}">
        <p14:creationId xmlns:p14="http://schemas.microsoft.com/office/powerpoint/2010/main" val="3699670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1BBF212-8A6F-4BDC-B884-11EEF6F086FE}" type="datetimeFigureOut">
              <a:rPr lang="en-US" smtClean="0"/>
              <a:t>5/20/2021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5475D0-739F-41BE-A14B-691727D3AAD9}" type="slidenum">
              <a:rPr lang="en-US" smtClean="0"/>
              <a:t>‹#›</a:t>
            </a:fld>
            <a:endParaRPr lang="en-US" dirty="0"/>
          </a:p>
        </p:txBody>
      </p:sp>
    </p:spTree>
    <p:extLst>
      <p:ext uri="{BB962C8B-B14F-4D97-AF65-F5344CB8AC3E}">
        <p14:creationId xmlns:p14="http://schemas.microsoft.com/office/powerpoint/2010/main" val="1758174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1BBF212-8A6F-4BDC-B884-11EEF6F086FE}" type="datetimeFigureOut">
              <a:rPr lang="en-US" smtClean="0"/>
              <a:t>5/20/2021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65475D0-739F-41BE-A14B-691727D3AAD9}" type="slidenum">
              <a:rPr lang="en-US" smtClean="0"/>
              <a:t>‹#›</a:t>
            </a:fld>
            <a:endParaRPr lang="en-US" dirty="0"/>
          </a:p>
        </p:txBody>
      </p:sp>
    </p:spTree>
    <p:extLst>
      <p:ext uri="{BB962C8B-B14F-4D97-AF65-F5344CB8AC3E}">
        <p14:creationId xmlns:p14="http://schemas.microsoft.com/office/powerpoint/2010/main" val="32035706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chesapeakebay.net/who/group/climate_change_workgroup"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umces.edu/news/climate-changes-impacts-on-chesapeake-bay-a-world-water-day-presentation-by-umces-president"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whitehouse.gov/briefing-room/presidential-actions/2021/01/27/executive-order-on-tackling-the-climate-crisis-at-home-and-abroad/"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91570" y="2404534"/>
            <a:ext cx="8775511" cy="1653116"/>
          </a:xfrm>
        </p:spPr>
        <p:txBody>
          <a:bodyPr/>
          <a:lstStyle/>
          <a:p>
            <a:pPr algn="ctr"/>
            <a:r>
              <a:rPr lang="en-US" b="1" dirty="0"/>
              <a:t>Executive </a:t>
            </a:r>
            <a:r>
              <a:rPr lang="en-US" b="1" dirty="0" smtClean="0"/>
              <a:t>Council 2021 Climate Change Directive</a:t>
            </a:r>
            <a:endParaRPr lang="en-US" b="1" dirty="0"/>
          </a:p>
        </p:txBody>
      </p:sp>
      <p:sp>
        <p:nvSpPr>
          <p:cNvPr id="3" name="Subtitle 2"/>
          <p:cNvSpPr>
            <a:spLocks noGrp="1"/>
          </p:cNvSpPr>
          <p:nvPr>
            <p:ph type="subTitle" idx="1"/>
          </p:nvPr>
        </p:nvSpPr>
        <p:spPr>
          <a:xfrm>
            <a:off x="1534362" y="4487561"/>
            <a:ext cx="7766936" cy="1096899"/>
          </a:xfrm>
        </p:spPr>
        <p:txBody>
          <a:bodyPr>
            <a:normAutofit/>
          </a:bodyPr>
          <a:lstStyle/>
          <a:p>
            <a:pPr algn="ctr"/>
            <a:r>
              <a:rPr lang="en-US" b="1" dirty="0" smtClean="0"/>
              <a:t>Ann Jennings, Virginia Deputy Secretary of Natural Resources</a:t>
            </a:r>
          </a:p>
          <a:p>
            <a:pPr algn="ctr"/>
            <a:r>
              <a:rPr lang="en-US" b="1" dirty="0" smtClean="0"/>
              <a:t>Citizens Advisory Committee Meeting, May 20, 2021</a:t>
            </a:r>
            <a:endParaRPr lang="en-US" b="1" dirty="0"/>
          </a:p>
        </p:txBody>
      </p:sp>
    </p:spTree>
    <p:extLst>
      <p:ext uri="{BB962C8B-B14F-4D97-AF65-F5344CB8AC3E}">
        <p14:creationId xmlns:p14="http://schemas.microsoft.com/office/powerpoint/2010/main" val="38131823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96645"/>
            <a:ext cx="8596668" cy="1320800"/>
          </a:xfrm>
        </p:spPr>
        <p:txBody>
          <a:bodyPr>
            <a:normAutofit fontScale="90000"/>
          </a:bodyPr>
          <a:lstStyle/>
          <a:p>
            <a:pPr algn="ctr"/>
            <a:r>
              <a:rPr lang="en-US" b="1" dirty="0" smtClean="0"/>
              <a:t>Preparing the Draft Executive Directive – </a:t>
            </a:r>
            <a:br>
              <a:rPr lang="en-US" b="1" dirty="0" smtClean="0"/>
            </a:br>
            <a:r>
              <a:rPr lang="en-US" b="1" dirty="0" smtClean="0"/>
              <a:t>Guiding Principles</a:t>
            </a:r>
            <a:endParaRPr lang="en-US" b="1" dirty="0"/>
          </a:p>
        </p:txBody>
      </p:sp>
      <p:sp>
        <p:nvSpPr>
          <p:cNvPr id="3" name="Content Placeholder 2"/>
          <p:cNvSpPr>
            <a:spLocks noGrp="1"/>
          </p:cNvSpPr>
          <p:nvPr>
            <p:ph idx="1"/>
          </p:nvPr>
        </p:nvSpPr>
        <p:spPr>
          <a:xfrm>
            <a:off x="265472" y="1369960"/>
            <a:ext cx="10097729" cy="3821471"/>
          </a:xfrm>
        </p:spPr>
        <p:txBody>
          <a:bodyPr>
            <a:noAutofit/>
          </a:bodyPr>
          <a:lstStyle/>
          <a:p>
            <a:r>
              <a:rPr lang="en-US" sz="1600" dirty="0" smtClean="0"/>
              <a:t>Respect jurisdictional differences in responses to climate change and impacts of climate change on local communities. </a:t>
            </a:r>
          </a:p>
          <a:p>
            <a:r>
              <a:rPr lang="en-US" sz="1600" dirty="0" smtClean="0"/>
              <a:t>Prioritize the response to climate change for vulnerable populations, underserved communities and working lands (farms and forests).</a:t>
            </a:r>
          </a:p>
          <a:p>
            <a:r>
              <a:rPr lang="en-US" sz="1600" dirty="0" smtClean="0"/>
              <a:t>Recognize that water quality best management practices sequester carbon and climate mitigation measures reduce nitrogen pollution.</a:t>
            </a:r>
          </a:p>
          <a:p>
            <a:r>
              <a:rPr lang="en-US" sz="1600" dirty="0"/>
              <a:t>Focus on adaptation, resilience and mitigation and the co-benefits provided by water quality measures and habitat restoration.  </a:t>
            </a:r>
          </a:p>
          <a:p>
            <a:r>
              <a:rPr lang="en-US" sz="1600" dirty="0" smtClean="0"/>
              <a:t>Maintain focus </a:t>
            </a:r>
            <a:r>
              <a:rPr lang="en-US" sz="1600" dirty="0"/>
              <a:t>on the </a:t>
            </a:r>
            <a:r>
              <a:rPr lang="en-US" sz="1600" dirty="0" smtClean="0"/>
              <a:t>work of the Chesapeake Bay Program.</a:t>
            </a:r>
            <a:r>
              <a:rPr lang="en-US" sz="1600" dirty="0"/>
              <a:t> Embed the partnership’s response to climate change throughout the program</a:t>
            </a:r>
            <a:r>
              <a:rPr lang="en-US" sz="1600" dirty="0" smtClean="0"/>
              <a:t>.</a:t>
            </a:r>
          </a:p>
          <a:p>
            <a:r>
              <a:rPr lang="en-US" sz="1600" dirty="0"/>
              <a:t>Don’t duplicate climate work by the jurisdictions or other federal programs.  </a:t>
            </a:r>
          </a:p>
          <a:p>
            <a:r>
              <a:rPr lang="en-US" sz="1600" dirty="0" smtClean="0"/>
              <a:t>Ensure the Chesapeake Bay Program partnership’s flagship scientific endeavors are informed by the most advanced climate monitoring, tools, science, and practice standards.</a:t>
            </a:r>
            <a:endParaRPr lang="en-US" sz="1600" dirty="0"/>
          </a:p>
          <a:p>
            <a:r>
              <a:rPr lang="en-US" sz="1600" dirty="0" smtClean="0"/>
              <a:t>Recognize that delayed action on climate change will increase the cost of restoring the Chesapeake Bay.</a:t>
            </a:r>
          </a:p>
          <a:p>
            <a:r>
              <a:rPr lang="en-US" sz="1600" dirty="0" smtClean="0"/>
              <a:t>Continue to educate, learn, adapt and innovate.</a:t>
            </a:r>
            <a:endParaRPr lang="en-US" sz="1600" dirty="0"/>
          </a:p>
        </p:txBody>
      </p:sp>
    </p:spTree>
    <p:extLst>
      <p:ext uri="{BB962C8B-B14F-4D97-AF65-F5344CB8AC3E}">
        <p14:creationId xmlns:p14="http://schemas.microsoft.com/office/powerpoint/2010/main" val="18472963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The Chesapeake Bay Executive Council Commits To:</a:t>
            </a:r>
            <a:endParaRPr lang="en-US" b="1" dirty="0"/>
          </a:p>
        </p:txBody>
      </p:sp>
      <p:sp>
        <p:nvSpPr>
          <p:cNvPr id="3" name="Content Placeholder 2"/>
          <p:cNvSpPr>
            <a:spLocks noGrp="1"/>
          </p:cNvSpPr>
          <p:nvPr>
            <p:ph idx="1"/>
          </p:nvPr>
        </p:nvSpPr>
        <p:spPr>
          <a:xfrm>
            <a:off x="677334" y="2298241"/>
            <a:ext cx="8596668" cy="3880773"/>
          </a:xfrm>
        </p:spPr>
        <p:txBody>
          <a:bodyPr/>
          <a:lstStyle/>
          <a:p>
            <a:r>
              <a:rPr lang="en-US" dirty="0"/>
              <a:t>A</a:t>
            </a:r>
            <a:r>
              <a:rPr lang="en-US" dirty="0" smtClean="0"/>
              <a:t>ddress </a:t>
            </a:r>
            <a:r>
              <a:rPr lang="en-US" dirty="0"/>
              <a:t>the threats of climate change in all aspects of the partnership’s work to restore the Bay and its </a:t>
            </a:r>
            <a:r>
              <a:rPr lang="en-US" dirty="0" smtClean="0"/>
              <a:t>watershed</a:t>
            </a:r>
            <a:r>
              <a:rPr lang="en-US" dirty="0"/>
              <a:t>;</a:t>
            </a:r>
            <a:endParaRPr lang="en-US" dirty="0" smtClean="0"/>
          </a:p>
          <a:p>
            <a:r>
              <a:rPr lang="en-US" dirty="0" smtClean="0"/>
              <a:t>Prioritize </a:t>
            </a:r>
            <a:r>
              <a:rPr lang="en-US" dirty="0"/>
              <a:t>communities, working lands, and habitats most vulnerable to ever-increasing </a:t>
            </a:r>
            <a:r>
              <a:rPr lang="en-US" dirty="0" smtClean="0"/>
              <a:t>risks; </a:t>
            </a:r>
          </a:p>
          <a:p>
            <a:r>
              <a:rPr lang="en-US" dirty="0" smtClean="0"/>
              <a:t>Apply the </a:t>
            </a:r>
            <a:r>
              <a:rPr lang="en-US" dirty="0"/>
              <a:t>best scientific, modeling, monitoring and planning capabilities of the Bay </a:t>
            </a:r>
            <a:r>
              <a:rPr lang="en-US" dirty="0" smtClean="0"/>
              <a:t>Program; and, </a:t>
            </a:r>
          </a:p>
          <a:p>
            <a:r>
              <a:rPr lang="en-US" dirty="0" smtClean="0"/>
              <a:t>Connect </a:t>
            </a:r>
            <a:r>
              <a:rPr lang="en-US" dirty="0"/>
              <a:t>Chesapeake Bay restoration outcomes with emerging opportunities in climate adaptation, mitigation, and resilience.</a:t>
            </a:r>
          </a:p>
        </p:txBody>
      </p:sp>
    </p:spTree>
    <p:extLst>
      <p:ext uri="{BB962C8B-B14F-4D97-AF65-F5344CB8AC3E}">
        <p14:creationId xmlns:p14="http://schemas.microsoft.com/office/powerpoint/2010/main" val="39786515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Address the </a:t>
            </a:r>
            <a:r>
              <a:rPr lang="en-US" b="1" dirty="0" smtClean="0"/>
              <a:t>threats </a:t>
            </a:r>
            <a:r>
              <a:rPr lang="en-US" b="1" dirty="0"/>
              <a:t>of </a:t>
            </a:r>
            <a:r>
              <a:rPr lang="en-US" b="1" dirty="0" smtClean="0"/>
              <a:t>climate change </a:t>
            </a:r>
            <a:r>
              <a:rPr lang="en-US" b="1" dirty="0"/>
              <a:t>in </a:t>
            </a:r>
            <a:r>
              <a:rPr lang="en-US" b="1" dirty="0" smtClean="0"/>
              <a:t>all aspects </a:t>
            </a:r>
            <a:r>
              <a:rPr lang="en-US" b="1" dirty="0"/>
              <a:t>of the partnership’s work to restore the Chesapeake Bay and its </a:t>
            </a:r>
            <a:r>
              <a:rPr lang="en-US" b="1" dirty="0" smtClean="0"/>
              <a:t>watershed</a:t>
            </a:r>
            <a:r>
              <a:rPr lang="en-US" dirty="0"/>
              <a:t/>
            </a:r>
            <a:br>
              <a:rPr lang="en-US" dirty="0"/>
            </a:br>
            <a:endParaRPr lang="en-US" dirty="0"/>
          </a:p>
        </p:txBody>
      </p:sp>
      <p:sp>
        <p:nvSpPr>
          <p:cNvPr id="3" name="Content Placeholder 2"/>
          <p:cNvSpPr>
            <a:spLocks noGrp="1"/>
          </p:cNvSpPr>
          <p:nvPr>
            <p:ph idx="1"/>
          </p:nvPr>
        </p:nvSpPr>
        <p:spPr>
          <a:xfrm>
            <a:off x="677334" y="2317905"/>
            <a:ext cx="8596668" cy="4368030"/>
          </a:xfrm>
        </p:spPr>
        <p:txBody>
          <a:bodyPr>
            <a:normAutofit fontScale="85000" lnSpcReduction="20000"/>
          </a:bodyPr>
          <a:lstStyle/>
          <a:p>
            <a:endParaRPr lang="en-US" dirty="0"/>
          </a:p>
          <a:p>
            <a:pPr lvl="0"/>
            <a:r>
              <a:rPr lang="en-US" sz="2100" b="1" dirty="0">
                <a:solidFill>
                  <a:srgbClr val="FF0000"/>
                </a:solidFill>
              </a:rPr>
              <a:t>Integrate</a:t>
            </a:r>
            <a:r>
              <a:rPr lang="en-US" sz="2100" dirty="0"/>
              <a:t> climate science and adaptation to climate change </a:t>
            </a:r>
            <a:r>
              <a:rPr lang="en-US" sz="2100" b="1" dirty="0">
                <a:solidFill>
                  <a:srgbClr val="FF0000"/>
                </a:solidFill>
              </a:rPr>
              <a:t>throughout</a:t>
            </a:r>
            <a:r>
              <a:rPr lang="en-US" sz="2100" dirty="0"/>
              <a:t> the work of the Chesapeake Bay Program partnership, and direct the Management Board to ensure the partnership’s organizational structure effectively advances this integration.</a:t>
            </a:r>
          </a:p>
          <a:p>
            <a:pPr lvl="0"/>
            <a:r>
              <a:rPr lang="en-US" sz="2100" dirty="0" smtClean="0"/>
              <a:t>Direct </a:t>
            </a:r>
            <a:r>
              <a:rPr lang="en-US" sz="2100" dirty="0"/>
              <a:t>the Management Board to </a:t>
            </a:r>
            <a:r>
              <a:rPr lang="en-US" sz="2100" b="1" dirty="0">
                <a:solidFill>
                  <a:srgbClr val="FF0000"/>
                </a:solidFill>
              </a:rPr>
              <a:t>incorporate</a:t>
            </a:r>
            <a:r>
              <a:rPr lang="en-US" sz="2100" dirty="0"/>
              <a:t> climate risks into the </a:t>
            </a:r>
            <a:r>
              <a:rPr lang="en-US" sz="2100" b="1" dirty="0">
                <a:solidFill>
                  <a:srgbClr val="FF0000"/>
                </a:solidFill>
              </a:rPr>
              <a:t>management</a:t>
            </a:r>
            <a:r>
              <a:rPr lang="en-US" sz="2100" dirty="0"/>
              <a:t> </a:t>
            </a:r>
            <a:r>
              <a:rPr lang="en-US" sz="2100" b="1" dirty="0">
                <a:solidFill>
                  <a:srgbClr val="FF0000"/>
                </a:solidFill>
              </a:rPr>
              <a:t>strategies</a:t>
            </a:r>
            <a:r>
              <a:rPr lang="en-US" sz="2100" dirty="0"/>
              <a:t> of the 2014 Chesapeake Bay Watershed Agreement outcomes.  </a:t>
            </a:r>
          </a:p>
          <a:p>
            <a:pPr lvl="0"/>
            <a:r>
              <a:rPr lang="en-US" sz="2100" b="1" dirty="0" smtClean="0">
                <a:solidFill>
                  <a:srgbClr val="FF0000"/>
                </a:solidFill>
              </a:rPr>
              <a:t>Ensure </a:t>
            </a:r>
            <a:r>
              <a:rPr lang="en-US" sz="2100" b="1" dirty="0">
                <a:solidFill>
                  <a:srgbClr val="FF0000"/>
                </a:solidFill>
              </a:rPr>
              <a:t>the science, restoration and partnership programs equitably address the impacts of climate change on vulnerable populations, including indigenous people, historically underrepresented communities, those of lower economic status, and people of color, taking into account existing social, economic, and health disparities. </a:t>
            </a:r>
          </a:p>
          <a:p>
            <a:pPr lvl="0"/>
            <a:r>
              <a:rPr lang="en-US" sz="2100" b="1" dirty="0" smtClean="0">
                <a:solidFill>
                  <a:srgbClr val="FF0000"/>
                </a:solidFill>
              </a:rPr>
              <a:t>Continuously </a:t>
            </a:r>
            <a:r>
              <a:rPr lang="en-US" sz="2100" b="1" dirty="0">
                <a:solidFill>
                  <a:srgbClr val="FF0000"/>
                </a:solidFill>
              </a:rPr>
              <a:t>improve </a:t>
            </a:r>
            <a:r>
              <a:rPr lang="en-US" sz="2100" dirty="0"/>
              <a:t>our </a:t>
            </a:r>
            <a:r>
              <a:rPr lang="en-US" sz="2100" b="1" dirty="0">
                <a:solidFill>
                  <a:srgbClr val="FF0000"/>
                </a:solidFill>
              </a:rPr>
              <a:t>knowledge</a:t>
            </a:r>
            <a:r>
              <a:rPr lang="en-US" sz="2100" dirty="0"/>
              <a:t> of and response to the threats of climate change and report on implementation of this Executive Directive and </a:t>
            </a:r>
            <a:r>
              <a:rPr lang="en-US" sz="2100" b="1" dirty="0">
                <a:solidFill>
                  <a:srgbClr val="FF0000"/>
                </a:solidFill>
              </a:rPr>
              <a:t>new challenges </a:t>
            </a:r>
            <a:r>
              <a:rPr lang="en-US" sz="2100" dirty="0"/>
              <a:t>at Chesapeake Executive Council annual meetings.</a:t>
            </a:r>
          </a:p>
          <a:p>
            <a:endParaRPr lang="en-US" dirty="0"/>
          </a:p>
        </p:txBody>
      </p:sp>
      <p:cxnSp>
        <p:nvCxnSpPr>
          <p:cNvPr id="5" name="Straight Connector 4"/>
          <p:cNvCxnSpPr/>
          <p:nvPr/>
        </p:nvCxnSpPr>
        <p:spPr>
          <a:xfrm>
            <a:off x="904568" y="2428568"/>
            <a:ext cx="8101780" cy="9832"/>
          </a:xfrm>
          <a:prstGeom prst="line">
            <a:avLst/>
          </a:prstGeom>
          <a:ln w="571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59686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79411"/>
            <a:ext cx="8596668" cy="1320800"/>
          </a:xfrm>
        </p:spPr>
        <p:txBody>
          <a:bodyPr>
            <a:normAutofit fontScale="90000"/>
          </a:bodyPr>
          <a:lstStyle/>
          <a:p>
            <a:pPr algn="ctr"/>
            <a:r>
              <a:rPr lang="en-US" b="1" dirty="0"/>
              <a:t>Prioritize communities and habitats most vulnerable to ever-increasing </a:t>
            </a:r>
            <a:r>
              <a:rPr lang="en-US" b="1" dirty="0" smtClean="0"/>
              <a:t>risks</a:t>
            </a:r>
            <a:r>
              <a:rPr lang="en-US" dirty="0"/>
              <a:t/>
            </a:r>
            <a:br>
              <a:rPr lang="en-US" dirty="0"/>
            </a:br>
            <a:r>
              <a:rPr lang="en-US" dirty="0"/>
              <a:t> </a:t>
            </a:r>
            <a:br>
              <a:rPr lang="en-US" dirty="0"/>
            </a:br>
            <a:endParaRPr lang="en-US" dirty="0"/>
          </a:p>
        </p:txBody>
      </p:sp>
      <p:sp>
        <p:nvSpPr>
          <p:cNvPr id="3" name="Content Placeholder 2"/>
          <p:cNvSpPr>
            <a:spLocks noGrp="1"/>
          </p:cNvSpPr>
          <p:nvPr>
            <p:ph idx="1"/>
          </p:nvPr>
        </p:nvSpPr>
        <p:spPr>
          <a:xfrm>
            <a:off x="677334" y="2327737"/>
            <a:ext cx="8596668" cy="4352506"/>
          </a:xfrm>
        </p:spPr>
        <p:txBody>
          <a:bodyPr>
            <a:normAutofit/>
          </a:bodyPr>
          <a:lstStyle/>
          <a:p>
            <a:pPr lvl="0"/>
            <a:r>
              <a:rPr lang="en-US" dirty="0" smtClean="0"/>
              <a:t>Emphasize </a:t>
            </a:r>
            <a:r>
              <a:rPr lang="en-US" dirty="0"/>
              <a:t>the continued need to </a:t>
            </a:r>
            <a:r>
              <a:rPr lang="en-US" b="1" dirty="0">
                <a:solidFill>
                  <a:srgbClr val="FF0000"/>
                </a:solidFill>
              </a:rPr>
              <a:t>update best management practice </a:t>
            </a:r>
            <a:r>
              <a:rPr lang="en-US" dirty="0"/>
              <a:t>design standards to account for the impacts of climate change, using leading predictive models and tools, </a:t>
            </a:r>
            <a:r>
              <a:rPr lang="en-US" b="1" dirty="0">
                <a:solidFill>
                  <a:srgbClr val="FF0000"/>
                </a:solidFill>
              </a:rPr>
              <a:t>to insure investments made today continue </a:t>
            </a:r>
            <a:r>
              <a:rPr lang="en-US" dirty="0"/>
              <a:t>to yield benefits even as the climate changes. </a:t>
            </a:r>
          </a:p>
          <a:p>
            <a:pPr lvl="0"/>
            <a:r>
              <a:rPr lang="en-US" dirty="0"/>
              <a:t>Ensure that we </a:t>
            </a:r>
            <a:r>
              <a:rPr lang="en-US" b="1" dirty="0">
                <a:solidFill>
                  <a:srgbClr val="FF0000"/>
                </a:solidFill>
              </a:rPr>
              <a:t>focus on achieving our outcomes </a:t>
            </a:r>
            <a:r>
              <a:rPr lang="en-US" dirty="0"/>
              <a:t>to conserve and restore wetlands, forest buffers and urban tree canopies for both increased </a:t>
            </a:r>
            <a:r>
              <a:rPr lang="en-US" b="1" dirty="0">
                <a:solidFill>
                  <a:srgbClr val="FF0000"/>
                </a:solidFill>
              </a:rPr>
              <a:t>resilience</a:t>
            </a:r>
            <a:r>
              <a:rPr lang="en-US" dirty="0"/>
              <a:t> to climate impacts and to assist in meeting </a:t>
            </a:r>
            <a:r>
              <a:rPr lang="en-US" b="1" dirty="0">
                <a:solidFill>
                  <a:srgbClr val="FF0000"/>
                </a:solidFill>
              </a:rPr>
              <a:t>national goals </a:t>
            </a:r>
            <a:r>
              <a:rPr lang="en-US" dirty="0"/>
              <a:t>for achieving 30 percent of lands and waters conserved by 2030.</a:t>
            </a:r>
          </a:p>
          <a:p>
            <a:pPr lvl="0"/>
            <a:r>
              <a:rPr lang="en-US" dirty="0" smtClean="0"/>
              <a:t>Build </a:t>
            </a:r>
            <a:r>
              <a:rPr lang="en-US" b="1" dirty="0">
                <a:solidFill>
                  <a:srgbClr val="FF0000"/>
                </a:solidFill>
              </a:rPr>
              <a:t>climate science into environmental literacy </a:t>
            </a:r>
            <a:r>
              <a:rPr lang="en-US" dirty="0"/>
              <a:t>programs for students, the public, and decision-makers ensuring inclusion of the most vulnerable habitats, people, communities and industries.</a:t>
            </a:r>
          </a:p>
          <a:p>
            <a:endParaRPr lang="en-US" dirty="0"/>
          </a:p>
        </p:txBody>
      </p:sp>
      <p:cxnSp>
        <p:nvCxnSpPr>
          <p:cNvPr id="4" name="Straight Connector 3"/>
          <p:cNvCxnSpPr/>
          <p:nvPr/>
        </p:nvCxnSpPr>
        <p:spPr>
          <a:xfrm>
            <a:off x="924778" y="1925484"/>
            <a:ext cx="8101780" cy="9832"/>
          </a:xfrm>
          <a:prstGeom prst="line">
            <a:avLst/>
          </a:prstGeom>
          <a:ln w="571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74178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Apply the best scientific, modeling, monitoring and planning capabilities of the </a:t>
            </a:r>
            <a:r>
              <a:rPr lang="en-US" dirty="0"/>
              <a:t/>
            </a:r>
            <a:br>
              <a:rPr lang="en-US" dirty="0"/>
            </a:br>
            <a:r>
              <a:rPr lang="en-US" b="1" dirty="0"/>
              <a:t>Chesapeake Bay </a:t>
            </a:r>
            <a:r>
              <a:rPr lang="en-US" b="1" dirty="0" smtClean="0"/>
              <a:t>Program</a:t>
            </a:r>
            <a:r>
              <a:rPr lang="en-US" dirty="0"/>
              <a:t/>
            </a:r>
            <a:br>
              <a:rPr lang="en-US" dirty="0"/>
            </a:br>
            <a:endParaRPr lang="en-US" dirty="0"/>
          </a:p>
        </p:txBody>
      </p:sp>
      <p:sp>
        <p:nvSpPr>
          <p:cNvPr id="3" name="Content Placeholder 2"/>
          <p:cNvSpPr>
            <a:spLocks noGrp="1"/>
          </p:cNvSpPr>
          <p:nvPr>
            <p:ph idx="1"/>
          </p:nvPr>
        </p:nvSpPr>
        <p:spPr>
          <a:xfrm>
            <a:off x="677334" y="2438400"/>
            <a:ext cx="8596668" cy="3880773"/>
          </a:xfrm>
        </p:spPr>
        <p:txBody>
          <a:bodyPr>
            <a:normAutofit/>
          </a:bodyPr>
          <a:lstStyle/>
          <a:p>
            <a:endParaRPr lang="en-US" dirty="0"/>
          </a:p>
          <a:p>
            <a:pPr lvl="0"/>
            <a:r>
              <a:rPr lang="en-US" dirty="0"/>
              <a:t>Determine capacity needed to </a:t>
            </a:r>
            <a:r>
              <a:rPr lang="en-US" b="1" dirty="0">
                <a:solidFill>
                  <a:srgbClr val="FF0000"/>
                </a:solidFill>
              </a:rPr>
              <a:t>monitor the impacts</a:t>
            </a:r>
            <a:r>
              <a:rPr lang="en-US" dirty="0"/>
              <a:t> of climate change on our natural resources within the existing Chesapeake Bay Program partnership’s science programs and evaluate the opportunity to </a:t>
            </a:r>
            <a:r>
              <a:rPr lang="en-US" b="1" dirty="0">
                <a:solidFill>
                  <a:srgbClr val="FF0000"/>
                </a:solidFill>
              </a:rPr>
              <a:t>fill those needs with ongoing</a:t>
            </a:r>
            <a:r>
              <a:rPr lang="en-US" dirty="0"/>
              <a:t> climate change monitoring programs. </a:t>
            </a:r>
          </a:p>
          <a:p>
            <a:pPr lvl="0"/>
            <a:r>
              <a:rPr lang="en-US" dirty="0"/>
              <a:t>Improve the Chesapeake Assessment Scenario Tool </a:t>
            </a:r>
            <a:r>
              <a:rPr lang="en-US" b="1" dirty="0">
                <a:solidFill>
                  <a:srgbClr val="FF0000"/>
                </a:solidFill>
              </a:rPr>
              <a:t>cost calculator </a:t>
            </a:r>
            <a:r>
              <a:rPr lang="en-US" dirty="0"/>
              <a:t>to account for climate change so that the partnership can ensure investments in water quality take into account the </a:t>
            </a:r>
            <a:r>
              <a:rPr lang="en-US" b="1" dirty="0">
                <a:solidFill>
                  <a:srgbClr val="FF0000"/>
                </a:solidFill>
              </a:rPr>
              <a:t>impacts of delayed action</a:t>
            </a:r>
            <a:r>
              <a:rPr lang="en-US" dirty="0"/>
              <a:t>.</a:t>
            </a:r>
          </a:p>
        </p:txBody>
      </p:sp>
      <p:cxnSp>
        <p:nvCxnSpPr>
          <p:cNvPr id="4" name="Straight Connector 3"/>
          <p:cNvCxnSpPr/>
          <p:nvPr/>
        </p:nvCxnSpPr>
        <p:spPr>
          <a:xfrm>
            <a:off x="904568" y="2428568"/>
            <a:ext cx="8101780" cy="9832"/>
          </a:xfrm>
          <a:prstGeom prst="line">
            <a:avLst/>
          </a:prstGeom>
          <a:ln w="571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84958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Connect Chesapeake Bay restoration goals with emerging opportunities in climate adaptation, mitigation, and </a:t>
            </a:r>
            <a:r>
              <a:rPr lang="en-US" b="1" dirty="0" smtClean="0"/>
              <a:t>resilience</a:t>
            </a:r>
            <a:endParaRPr lang="en-US" dirty="0"/>
          </a:p>
        </p:txBody>
      </p:sp>
      <p:sp>
        <p:nvSpPr>
          <p:cNvPr id="3" name="Content Placeholder 2"/>
          <p:cNvSpPr>
            <a:spLocks noGrp="1"/>
          </p:cNvSpPr>
          <p:nvPr>
            <p:ph idx="1"/>
          </p:nvPr>
        </p:nvSpPr>
        <p:spPr>
          <a:xfrm>
            <a:off x="677334" y="2428568"/>
            <a:ext cx="8835634" cy="4288337"/>
          </a:xfrm>
        </p:spPr>
        <p:txBody>
          <a:bodyPr>
            <a:normAutofit/>
          </a:bodyPr>
          <a:lstStyle/>
          <a:p>
            <a:endParaRPr lang="en-US" dirty="0"/>
          </a:p>
          <a:p>
            <a:pPr lvl="0"/>
            <a:r>
              <a:rPr lang="en-US" dirty="0" smtClean="0"/>
              <a:t>Recognize </a:t>
            </a:r>
            <a:r>
              <a:rPr lang="en-US" dirty="0"/>
              <a:t>and, where feasible, assess and adopt the </a:t>
            </a:r>
            <a:r>
              <a:rPr lang="en-US" b="1" dirty="0">
                <a:solidFill>
                  <a:srgbClr val="FF0000"/>
                </a:solidFill>
              </a:rPr>
              <a:t>water quality practices that sequester greenhouse gases</a:t>
            </a:r>
            <a:r>
              <a:rPr lang="en-US" dirty="0"/>
              <a:t>, and the </a:t>
            </a:r>
            <a:r>
              <a:rPr lang="en-US" b="1" dirty="0">
                <a:solidFill>
                  <a:srgbClr val="FF0000"/>
                </a:solidFill>
              </a:rPr>
              <a:t>climate mitigation practices that reduce nitrogen pollution</a:t>
            </a:r>
            <a:r>
              <a:rPr lang="en-US" dirty="0"/>
              <a:t> to watersheds.  </a:t>
            </a:r>
          </a:p>
          <a:p>
            <a:pPr lvl="0"/>
            <a:r>
              <a:rPr lang="en-US" dirty="0"/>
              <a:t>Prioritize the adoption of </a:t>
            </a:r>
            <a:r>
              <a:rPr lang="en-US" b="1" dirty="0">
                <a:solidFill>
                  <a:srgbClr val="FF0000"/>
                </a:solidFill>
              </a:rPr>
              <a:t>farming and forestry best management practices </a:t>
            </a:r>
            <a:r>
              <a:rPr lang="en-US" dirty="0"/>
              <a:t>to maximize the co-benefits of improved water quality, </a:t>
            </a:r>
            <a:r>
              <a:rPr lang="en-US" b="1" dirty="0">
                <a:solidFill>
                  <a:srgbClr val="FF0000"/>
                </a:solidFill>
              </a:rPr>
              <a:t>resilience</a:t>
            </a:r>
            <a:r>
              <a:rPr lang="en-US" dirty="0"/>
              <a:t>, carbon </a:t>
            </a:r>
            <a:r>
              <a:rPr lang="en-US" b="1" dirty="0">
                <a:solidFill>
                  <a:srgbClr val="FF0000"/>
                </a:solidFill>
              </a:rPr>
              <a:t>sequestration</a:t>
            </a:r>
            <a:r>
              <a:rPr lang="en-US" dirty="0"/>
              <a:t>, and </a:t>
            </a:r>
            <a:r>
              <a:rPr lang="en-US" b="1" dirty="0">
                <a:solidFill>
                  <a:srgbClr val="FF0000"/>
                </a:solidFill>
              </a:rPr>
              <a:t>soil health</a:t>
            </a:r>
            <a:r>
              <a:rPr lang="en-US" dirty="0"/>
              <a:t>. </a:t>
            </a:r>
          </a:p>
          <a:p>
            <a:pPr lvl="0"/>
            <a:r>
              <a:rPr lang="en-US" b="1" dirty="0">
                <a:solidFill>
                  <a:srgbClr val="FF0000"/>
                </a:solidFill>
              </a:rPr>
              <a:t>Promote</a:t>
            </a:r>
            <a:r>
              <a:rPr lang="en-US" dirty="0"/>
              <a:t> greenhouse gas mitigation through </a:t>
            </a:r>
            <a:r>
              <a:rPr lang="en-US" b="1" dirty="0">
                <a:solidFill>
                  <a:srgbClr val="FF0000"/>
                </a:solidFill>
              </a:rPr>
              <a:t>restoring coastal ecosystems </a:t>
            </a:r>
            <a:r>
              <a:rPr lang="en-US" dirty="0"/>
              <a:t>and </a:t>
            </a:r>
            <a:r>
              <a:rPr lang="en-US" b="1" dirty="0">
                <a:solidFill>
                  <a:srgbClr val="FF0000"/>
                </a:solidFill>
              </a:rPr>
              <a:t>enhancing green infrastructure </a:t>
            </a:r>
            <a:r>
              <a:rPr lang="en-US" dirty="0"/>
              <a:t>throughout the watershed</a:t>
            </a:r>
            <a:r>
              <a:rPr lang="en-US" dirty="0" smtClean="0"/>
              <a:t>.</a:t>
            </a:r>
            <a:endParaRPr lang="en-US" dirty="0"/>
          </a:p>
          <a:p>
            <a:r>
              <a:rPr lang="en-US" dirty="0"/>
              <a:t>Utilize </a:t>
            </a:r>
            <a:r>
              <a:rPr lang="en-US" b="1" dirty="0">
                <a:solidFill>
                  <a:srgbClr val="FF0000"/>
                </a:solidFill>
              </a:rPr>
              <a:t>conservation finance </a:t>
            </a:r>
            <a:r>
              <a:rPr lang="en-US" dirty="0"/>
              <a:t>where appropriate to leverage public and increase private investments, including emerging carbon markets, in Chesapeake Bay restoration.</a:t>
            </a:r>
          </a:p>
        </p:txBody>
      </p:sp>
      <p:cxnSp>
        <p:nvCxnSpPr>
          <p:cNvPr id="4" name="Straight Connector 3"/>
          <p:cNvCxnSpPr/>
          <p:nvPr/>
        </p:nvCxnSpPr>
        <p:spPr>
          <a:xfrm>
            <a:off x="904568" y="2428568"/>
            <a:ext cx="8101780" cy="9832"/>
          </a:xfrm>
          <a:prstGeom prst="line">
            <a:avLst/>
          </a:prstGeom>
          <a:ln w="571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81322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2967" y="436180"/>
            <a:ext cx="11130455" cy="1320800"/>
          </a:xfrm>
        </p:spPr>
        <p:txBody>
          <a:bodyPr>
            <a:noAutofit/>
          </a:bodyPr>
          <a:lstStyle/>
          <a:p>
            <a:pPr algn="ctr"/>
            <a:r>
              <a:rPr lang="en-US" sz="4400" b="1" dirty="0"/>
              <a:t>Executive Council 2021 </a:t>
            </a:r>
            <a:r>
              <a:rPr lang="en-US" sz="4400" b="1" dirty="0" smtClean="0"/>
              <a:t/>
            </a:r>
            <a:br>
              <a:rPr lang="en-US" sz="4400" b="1" dirty="0" smtClean="0"/>
            </a:br>
            <a:r>
              <a:rPr lang="en-US" sz="4400" b="1" dirty="0" smtClean="0"/>
              <a:t>Climate </a:t>
            </a:r>
            <a:r>
              <a:rPr lang="en-US" sz="4400" b="1" dirty="0"/>
              <a:t>Change </a:t>
            </a:r>
            <a:r>
              <a:rPr lang="en-US" sz="4400" b="1" dirty="0" smtClean="0"/>
              <a:t>Directive</a:t>
            </a:r>
            <a:endParaRPr lang="en-US" sz="4400" b="1" dirty="0"/>
          </a:p>
        </p:txBody>
      </p:sp>
      <p:sp>
        <p:nvSpPr>
          <p:cNvPr id="3" name="Content Placeholder 2"/>
          <p:cNvSpPr>
            <a:spLocks noGrp="1"/>
          </p:cNvSpPr>
          <p:nvPr>
            <p:ph idx="1"/>
          </p:nvPr>
        </p:nvSpPr>
        <p:spPr>
          <a:xfrm>
            <a:off x="674496" y="2293007"/>
            <a:ext cx="9560744" cy="4564993"/>
          </a:xfrm>
        </p:spPr>
        <p:txBody>
          <a:bodyPr>
            <a:normAutofit/>
          </a:bodyPr>
          <a:lstStyle/>
          <a:p>
            <a:r>
              <a:rPr lang="en-US" sz="3200" b="1" dirty="0" smtClean="0">
                <a:solidFill>
                  <a:schemeClr val="accent2"/>
                </a:solidFill>
              </a:rPr>
              <a:t>Next Steps for the PSC and EC</a:t>
            </a:r>
          </a:p>
          <a:p>
            <a:endParaRPr lang="en-US" sz="3200" b="1" dirty="0" smtClean="0">
              <a:solidFill>
                <a:schemeClr val="accent2"/>
              </a:solidFill>
            </a:endParaRPr>
          </a:p>
          <a:p>
            <a:r>
              <a:rPr lang="en-US" sz="3200" b="1" dirty="0" smtClean="0">
                <a:solidFill>
                  <a:schemeClr val="accent2"/>
                </a:solidFill>
              </a:rPr>
              <a:t>Questions?</a:t>
            </a:r>
            <a:endParaRPr lang="en-US" sz="3200" b="1" dirty="0">
              <a:solidFill>
                <a:schemeClr val="accent2"/>
              </a:solidFill>
            </a:endParaRPr>
          </a:p>
        </p:txBody>
      </p:sp>
    </p:spTree>
    <p:extLst>
      <p:ext uri="{BB962C8B-B14F-4D97-AF65-F5344CB8AC3E}">
        <p14:creationId xmlns:p14="http://schemas.microsoft.com/office/powerpoint/2010/main" val="31548623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u="sng" dirty="0" smtClean="0"/>
              <a:t>Overview:</a:t>
            </a:r>
            <a:endParaRPr lang="en-US" sz="4000" b="1" u="sng" dirty="0"/>
          </a:p>
        </p:txBody>
      </p:sp>
      <p:sp>
        <p:nvSpPr>
          <p:cNvPr id="3" name="Content Placeholder 2"/>
          <p:cNvSpPr>
            <a:spLocks noGrp="1"/>
          </p:cNvSpPr>
          <p:nvPr>
            <p:ph idx="1"/>
          </p:nvPr>
        </p:nvSpPr>
        <p:spPr>
          <a:xfrm>
            <a:off x="677334" y="1930400"/>
            <a:ext cx="7258968" cy="3880773"/>
          </a:xfrm>
        </p:spPr>
        <p:txBody>
          <a:bodyPr>
            <a:normAutofit/>
          </a:bodyPr>
          <a:lstStyle/>
          <a:p>
            <a:r>
              <a:rPr lang="en-US" sz="2400" b="1" dirty="0"/>
              <a:t>2014 EC Statement on Climate Change; More Recent Findings/Actions on Climate Change</a:t>
            </a:r>
          </a:p>
          <a:p>
            <a:r>
              <a:rPr lang="en-US" sz="2400" b="1" dirty="0" smtClean="0"/>
              <a:t>Charge from the Principals’ Staff Committee</a:t>
            </a:r>
          </a:p>
          <a:p>
            <a:r>
              <a:rPr lang="en-US" sz="2400" b="1" dirty="0" smtClean="0"/>
              <a:t>Climate </a:t>
            </a:r>
            <a:r>
              <a:rPr lang="en-US" sz="2400" b="1" dirty="0"/>
              <a:t>Change Action Team Members</a:t>
            </a:r>
          </a:p>
          <a:p>
            <a:r>
              <a:rPr lang="en-US" sz="2400" b="1" dirty="0" smtClean="0"/>
              <a:t>Review Final Draft Executive Council 2021 Climate Change Directive</a:t>
            </a:r>
          </a:p>
          <a:p>
            <a:r>
              <a:rPr lang="en-US" sz="2400" b="1" dirty="0" smtClean="0"/>
              <a:t>Next Steps</a:t>
            </a:r>
            <a:endParaRPr lang="en-US" sz="2400" b="1" dirty="0"/>
          </a:p>
        </p:txBody>
      </p:sp>
    </p:spTree>
    <p:extLst>
      <p:ext uri="{BB962C8B-B14F-4D97-AF65-F5344CB8AC3E}">
        <p14:creationId xmlns:p14="http://schemas.microsoft.com/office/powerpoint/2010/main" val="36431419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Prior EC Action on Climate Change – 2014 Chesapeake Bay Watershed Agreement</a:t>
            </a:r>
            <a:endParaRPr lang="en-US" b="1" dirty="0"/>
          </a:p>
        </p:txBody>
      </p:sp>
      <p:sp>
        <p:nvSpPr>
          <p:cNvPr id="3" name="Content Placeholder 2"/>
          <p:cNvSpPr>
            <a:spLocks noGrp="1"/>
          </p:cNvSpPr>
          <p:nvPr>
            <p:ph idx="1"/>
          </p:nvPr>
        </p:nvSpPr>
        <p:spPr>
          <a:xfrm>
            <a:off x="677334" y="1930400"/>
            <a:ext cx="8596668" cy="4620525"/>
          </a:xfrm>
        </p:spPr>
        <p:txBody>
          <a:bodyPr>
            <a:normAutofit fontScale="92500" lnSpcReduction="20000"/>
          </a:bodyPr>
          <a:lstStyle/>
          <a:p>
            <a:pPr marL="0" indent="0">
              <a:buNone/>
            </a:pPr>
            <a:r>
              <a:rPr lang="en-US" b="1" dirty="0">
                <a:solidFill>
                  <a:srgbClr val="FF0000"/>
                </a:solidFill>
              </a:rPr>
              <a:t>CLIMATE RESILIENCY</a:t>
            </a:r>
          </a:p>
          <a:p>
            <a:pPr marL="0" indent="0">
              <a:buNone/>
            </a:pPr>
            <a:r>
              <a:rPr lang="en-US" dirty="0" smtClean="0"/>
              <a:t>“Changing </a:t>
            </a:r>
            <a:r>
              <a:rPr lang="en-US" dirty="0"/>
              <a:t>climatic and sea level conditions </a:t>
            </a:r>
            <a:r>
              <a:rPr lang="en-US" b="1" dirty="0">
                <a:solidFill>
                  <a:srgbClr val="FF0000"/>
                </a:solidFill>
              </a:rPr>
              <a:t>may</a:t>
            </a:r>
            <a:r>
              <a:rPr lang="en-US" dirty="0"/>
              <a:t> alter the Bay ecosystem and human activities, requiring adjustment to policies, programs and projects to successfully achieve our restoration and protection goals for the Chesapeake Bay and its watershed.  This challenge requires </a:t>
            </a:r>
            <a:r>
              <a:rPr lang="en-US" b="1" dirty="0">
                <a:solidFill>
                  <a:srgbClr val="FF0000"/>
                </a:solidFill>
              </a:rPr>
              <a:t>careful monitoring and assessment </a:t>
            </a:r>
            <a:r>
              <a:rPr lang="en-US" dirty="0"/>
              <a:t>of these impacts and </a:t>
            </a:r>
            <a:r>
              <a:rPr lang="en-US" b="1" dirty="0">
                <a:solidFill>
                  <a:srgbClr val="FF0000"/>
                </a:solidFill>
              </a:rPr>
              <a:t>application of this knowledge </a:t>
            </a:r>
            <a:r>
              <a:rPr lang="en-US" dirty="0"/>
              <a:t>to policies, programs and projects</a:t>
            </a:r>
            <a:r>
              <a:rPr lang="en-US" dirty="0" smtClean="0"/>
              <a:t>.</a:t>
            </a:r>
            <a:endParaRPr lang="en-US" dirty="0"/>
          </a:p>
          <a:p>
            <a:pPr marL="0" indent="0">
              <a:buNone/>
            </a:pPr>
            <a:r>
              <a:rPr lang="en-US" dirty="0"/>
              <a:t>GOAL: </a:t>
            </a:r>
            <a:r>
              <a:rPr lang="en-US" b="1" dirty="0">
                <a:solidFill>
                  <a:srgbClr val="FF0000"/>
                </a:solidFill>
              </a:rPr>
              <a:t>Increase the resiliency </a:t>
            </a:r>
            <a:r>
              <a:rPr lang="en-US" dirty="0"/>
              <a:t>of the Chesapeake Bay watershed, including its living resources, habitats, public infrastructure and communities, to withstand adverse impacts from changing environmental and climate conditions. </a:t>
            </a:r>
            <a:endParaRPr lang="en-US" dirty="0" smtClean="0"/>
          </a:p>
          <a:p>
            <a:pPr marL="0" indent="0">
              <a:buNone/>
            </a:pPr>
            <a:r>
              <a:rPr lang="en-US" b="1" dirty="0">
                <a:solidFill>
                  <a:srgbClr val="FF0000"/>
                </a:solidFill>
              </a:rPr>
              <a:t>Monitoring and Assessment </a:t>
            </a:r>
            <a:r>
              <a:rPr lang="en-US" dirty="0"/>
              <a:t>Outcome</a:t>
            </a:r>
          </a:p>
          <a:p>
            <a:pPr marL="0" indent="0">
              <a:buNone/>
            </a:pPr>
            <a:r>
              <a:rPr lang="en-US" dirty="0" smtClean="0"/>
              <a:t>Continually </a:t>
            </a:r>
            <a:r>
              <a:rPr lang="en-US" dirty="0"/>
              <a:t>monitor and assess the trends and likely impacts of changing climatic and sea level conditions on the Chesapeake Bay ecosystem, including the effectiveness of restoration and protection policies, programs and projects.</a:t>
            </a:r>
          </a:p>
          <a:p>
            <a:pPr marL="0" indent="0">
              <a:buNone/>
            </a:pPr>
            <a:r>
              <a:rPr lang="en-US" b="1" dirty="0">
                <a:solidFill>
                  <a:srgbClr val="FF0000"/>
                </a:solidFill>
              </a:rPr>
              <a:t>Adaptation </a:t>
            </a:r>
            <a:r>
              <a:rPr lang="en-US" dirty="0"/>
              <a:t>Outcome </a:t>
            </a:r>
          </a:p>
          <a:p>
            <a:pPr marL="0" indent="0">
              <a:buNone/>
            </a:pPr>
            <a:r>
              <a:rPr lang="en-US" dirty="0" smtClean="0"/>
              <a:t>Continually </a:t>
            </a:r>
            <a:r>
              <a:rPr lang="en-US" dirty="0"/>
              <a:t>pursue, design and construct restoration and protection projects to enhance the resiliency of Bay and aquatic ecosystems from the impacts of coastal erosion, coastal flooding, more intense and more frequent storms and sea level rise</a:t>
            </a:r>
            <a:r>
              <a:rPr lang="en-US" dirty="0" smtClean="0"/>
              <a:t>.”</a:t>
            </a:r>
            <a:endParaRPr lang="en-US" dirty="0"/>
          </a:p>
          <a:p>
            <a:pPr marL="0" indent="0">
              <a:buNone/>
            </a:pPr>
            <a:endParaRPr lang="en-US" dirty="0"/>
          </a:p>
        </p:txBody>
      </p:sp>
    </p:spTree>
    <p:extLst>
      <p:ext uri="{BB962C8B-B14F-4D97-AF65-F5344CB8AC3E}">
        <p14:creationId xmlns:p14="http://schemas.microsoft.com/office/powerpoint/2010/main" val="15091431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hlinkClick r:id="rId3"/>
              </a:rPr>
              <a:t>Climate Resiliency Outcomes Management Strategy </a:t>
            </a:r>
            <a:r>
              <a:rPr lang="en-US" b="1" dirty="0"/>
              <a:t>2015–2025, v.1 </a:t>
            </a:r>
          </a:p>
        </p:txBody>
      </p:sp>
      <p:sp>
        <p:nvSpPr>
          <p:cNvPr id="3" name="Content Placeholder 2"/>
          <p:cNvSpPr>
            <a:spLocks noGrp="1"/>
          </p:cNvSpPr>
          <p:nvPr>
            <p:ph idx="1"/>
          </p:nvPr>
        </p:nvSpPr>
        <p:spPr>
          <a:xfrm>
            <a:off x="677333" y="2160589"/>
            <a:ext cx="9156779" cy="3880773"/>
          </a:xfrm>
        </p:spPr>
        <p:txBody>
          <a:bodyPr>
            <a:normAutofit/>
          </a:bodyPr>
          <a:lstStyle/>
          <a:p>
            <a:pPr marL="0" indent="0">
              <a:buNone/>
            </a:pPr>
            <a:endParaRPr lang="en-US" sz="2000" b="1" dirty="0"/>
          </a:p>
          <a:p>
            <a:pPr marL="0" indent="0">
              <a:buNone/>
            </a:pPr>
            <a:r>
              <a:rPr lang="en-US" sz="2000" b="1" dirty="0" smtClean="0"/>
              <a:t>“</a:t>
            </a:r>
            <a:r>
              <a:rPr lang="en-US" sz="2000" b="1" dirty="0" smtClean="0">
                <a:solidFill>
                  <a:srgbClr val="FF0000"/>
                </a:solidFill>
              </a:rPr>
              <a:t>All </a:t>
            </a:r>
            <a:r>
              <a:rPr lang="en-US" sz="2000" b="1" dirty="0">
                <a:solidFill>
                  <a:srgbClr val="FF0000"/>
                </a:solidFill>
              </a:rPr>
              <a:t>aspects of life in the Chesapeake Bay watershed</a:t>
            </a:r>
            <a:r>
              <a:rPr lang="en-US" sz="2000" b="1" dirty="0"/>
              <a:t>—from living resources to public health, from habitat to infrastructure</a:t>
            </a:r>
            <a:r>
              <a:rPr lang="en-US" sz="2000" b="1" dirty="0" smtClean="0"/>
              <a:t>— </a:t>
            </a:r>
            <a:r>
              <a:rPr lang="en-US" sz="2000" b="1" dirty="0" smtClean="0">
                <a:solidFill>
                  <a:srgbClr val="C00000"/>
                </a:solidFill>
              </a:rPr>
              <a:t>are </a:t>
            </a:r>
            <a:r>
              <a:rPr lang="en-US" sz="2000" b="1" dirty="0">
                <a:solidFill>
                  <a:srgbClr val="C00000"/>
                </a:solidFill>
              </a:rPr>
              <a:t>at risk from the effects of a changing climate.</a:t>
            </a:r>
            <a:r>
              <a:rPr lang="en-US" sz="2000" b="1" dirty="0"/>
              <a:t> As one of the most vulnerable regions in the nation, the Chesapeake Bay is expected to experience major shifts in environmental conditions. Warming temperatures, rising sea levels and more extreme weather events have already been observed in the region, along with coastal flooding, eroding shorelines and changes in the abundance and migration patterns of wildlife</a:t>
            </a:r>
            <a:r>
              <a:rPr lang="en-US" sz="2000" b="1" dirty="0" smtClean="0"/>
              <a:t>.”</a:t>
            </a:r>
            <a:endParaRPr lang="en-US" sz="2000" b="1" dirty="0"/>
          </a:p>
        </p:txBody>
      </p:sp>
    </p:spTree>
    <p:extLst>
      <p:ext uri="{BB962C8B-B14F-4D97-AF65-F5344CB8AC3E}">
        <p14:creationId xmlns:p14="http://schemas.microsoft.com/office/powerpoint/2010/main" val="3927122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CLIMATE </a:t>
            </a:r>
            <a:r>
              <a:rPr lang="en-US" b="1" dirty="0" smtClean="0"/>
              <a:t>CHANGE </a:t>
            </a:r>
            <a:r>
              <a:rPr lang="en-US" b="1" dirty="0"/>
              <a:t>IMPACTS ON CHESAPEAKE BAY: A WORLD WATER DAY </a:t>
            </a:r>
            <a:r>
              <a:rPr lang="en-US" b="1" dirty="0">
                <a:hlinkClick r:id="rId3"/>
              </a:rPr>
              <a:t>PRESENTATION</a:t>
            </a:r>
            <a:r>
              <a:rPr lang="en-US" b="1" dirty="0"/>
              <a:t> BY UMCES PRESIDENT PETER GOODWIN</a:t>
            </a:r>
            <a:br>
              <a:rPr lang="en-US" b="1" dirty="0"/>
            </a:br>
            <a:endParaRPr lang="en-US" b="1" dirty="0"/>
          </a:p>
        </p:txBody>
      </p:sp>
      <p:sp>
        <p:nvSpPr>
          <p:cNvPr id="3" name="Content Placeholder 2"/>
          <p:cNvSpPr>
            <a:spLocks noGrp="1"/>
          </p:cNvSpPr>
          <p:nvPr>
            <p:ph idx="1"/>
          </p:nvPr>
        </p:nvSpPr>
        <p:spPr>
          <a:xfrm>
            <a:off x="677334" y="2508162"/>
            <a:ext cx="8596668" cy="3880773"/>
          </a:xfrm>
        </p:spPr>
        <p:txBody>
          <a:bodyPr>
            <a:normAutofit/>
          </a:bodyPr>
          <a:lstStyle/>
          <a:p>
            <a:pPr marL="0" indent="0" algn="ctr">
              <a:buNone/>
            </a:pPr>
            <a:endParaRPr lang="en-US" dirty="0"/>
          </a:p>
          <a:p>
            <a:pPr marL="0" indent="0">
              <a:buNone/>
            </a:pPr>
            <a:r>
              <a:rPr lang="en-US" sz="2400" b="1" dirty="0"/>
              <a:t>“The Chesapeake Bay, at over 165,000 square kilometers it is the largest estuary in the Americas. The watershed consists of six states and Washington, D.C. It is unique for its size, small tidal range, and shallowness. All these factors combined </a:t>
            </a:r>
            <a:r>
              <a:rPr lang="en-US" sz="2400" b="1" dirty="0">
                <a:solidFill>
                  <a:srgbClr val="C00000"/>
                </a:solidFill>
              </a:rPr>
              <a:t>make it particularly vulnerable to climate change</a:t>
            </a:r>
            <a:r>
              <a:rPr lang="en-US" sz="2400" b="1" dirty="0"/>
              <a:t>” </a:t>
            </a:r>
            <a:endParaRPr lang="en-US" sz="2400" dirty="0" smtClean="0"/>
          </a:p>
          <a:p>
            <a:pPr marL="0" indent="0">
              <a:buNone/>
            </a:pPr>
            <a:r>
              <a:rPr lang="en-US" sz="2400" dirty="0" smtClean="0"/>
              <a:t>March </a:t>
            </a:r>
            <a:r>
              <a:rPr lang="en-US" sz="2400" dirty="0"/>
              <a:t>22, 2020</a:t>
            </a:r>
          </a:p>
          <a:p>
            <a:pPr marL="0" indent="0">
              <a:buNone/>
            </a:pPr>
            <a:endParaRPr lang="en-US" sz="2400" dirty="0"/>
          </a:p>
        </p:txBody>
      </p:sp>
    </p:spTree>
    <p:extLst>
      <p:ext uri="{BB962C8B-B14F-4D97-AF65-F5344CB8AC3E}">
        <p14:creationId xmlns:p14="http://schemas.microsoft.com/office/powerpoint/2010/main" val="28954168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2710" y="557841"/>
            <a:ext cx="10696755" cy="1320800"/>
          </a:xfrm>
        </p:spPr>
        <p:txBody>
          <a:bodyPr>
            <a:noAutofit/>
          </a:bodyPr>
          <a:lstStyle/>
          <a:p>
            <a:pPr algn="ctr"/>
            <a:r>
              <a:rPr lang="en-US" sz="3200" b="1" dirty="0" smtClean="0">
                <a:hlinkClick r:id="rId3"/>
              </a:rPr>
              <a:t>President Biden’s </a:t>
            </a:r>
            <a:r>
              <a:rPr lang="en-US" sz="3200" b="1" dirty="0">
                <a:hlinkClick r:id="rId3"/>
              </a:rPr>
              <a:t>Executive </a:t>
            </a:r>
            <a:r>
              <a:rPr lang="en-US" sz="3200" b="1" dirty="0" smtClean="0">
                <a:hlinkClick r:id="rId3"/>
              </a:rPr>
              <a:t>Order:</a:t>
            </a:r>
            <a:br>
              <a:rPr lang="en-US" sz="3200" b="1" dirty="0" smtClean="0">
                <a:hlinkClick r:id="rId3"/>
              </a:rPr>
            </a:br>
            <a:r>
              <a:rPr lang="en-US" sz="3200" b="1" dirty="0" smtClean="0">
                <a:hlinkClick r:id="rId3"/>
              </a:rPr>
              <a:t>Tackling </a:t>
            </a:r>
            <a:r>
              <a:rPr lang="en-US" sz="3200" b="1" dirty="0">
                <a:hlinkClick r:id="rId3"/>
              </a:rPr>
              <a:t>the Climate Crisis at Home and Abroad</a:t>
            </a:r>
            <a:r>
              <a:rPr lang="en-US" b="1" dirty="0">
                <a:hlinkClick r:id="rId3"/>
              </a:rPr>
              <a:t/>
            </a:r>
            <a:br>
              <a:rPr lang="en-US" b="1" dirty="0">
                <a:hlinkClick r:id="rId3"/>
              </a:rPr>
            </a:br>
            <a:endParaRPr lang="en-US" b="1" dirty="0"/>
          </a:p>
        </p:txBody>
      </p:sp>
      <p:sp>
        <p:nvSpPr>
          <p:cNvPr id="3" name="Content Placeholder 2"/>
          <p:cNvSpPr>
            <a:spLocks noGrp="1"/>
          </p:cNvSpPr>
          <p:nvPr>
            <p:ph idx="1"/>
          </p:nvPr>
        </p:nvSpPr>
        <p:spPr>
          <a:xfrm>
            <a:off x="677333" y="2212348"/>
            <a:ext cx="8596668" cy="3880773"/>
          </a:xfrm>
        </p:spPr>
        <p:txBody>
          <a:bodyPr>
            <a:normAutofit/>
          </a:bodyPr>
          <a:lstStyle/>
          <a:p>
            <a:r>
              <a:rPr lang="en-US" sz="2400" b="1" dirty="0" smtClean="0"/>
              <a:t>“The </a:t>
            </a:r>
            <a:r>
              <a:rPr lang="en-US" sz="2400" b="1" dirty="0"/>
              <a:t>United States and the world face a </a:t>
            </a:r>
            <a:r>
              <a:rPr lang="en-US" sz="2400" b="1" dirty="0">
                <a:solidFill>
                  <a:srgbClr val="C00000"/>
                </a:solidFill>
              </a:rPr>
              <a:t>profound climate crisis</a:t>
            </a:r>
            <a:r>
              <a:rPr lang="en-US" sz="2400" b="1" dirty="0"/>
              <a:t>.  We have a </a:t>
            </a:r>
            <a:r>
              <a:rPr lang="en-US" sz="2400" b="1" dirty="0">
                <a:solidFill>
                  <a:srgbClr val="C00000"/>
                </a:solidFill>
              </a:rPr>
              <a:t>narrow moment </a:t>
            </a:r>
            <a:r>
              <a:rPr lang="en-US" sz="2400" b="1" dirty="0"/>
              <a:t>to pursue action at home and abroad in order to avoid the most </a:t>
            </a:r>
            <a:r>
              <a:rPr lang="en-US" sz="2400" b="1" dirty="0">
                <a:solidFill>
                  <a:srgbClr val="C00000"/>
                </a:solidFill>
              </a:rPr>
              <a:t>catastrophic</a:t>
            </a:r>
            <a:r>
              <a:rPr lang="en-US" sz="2400" b="1" dirty="0"/>
              <a:t> impacts of that crisis and to seize the opportunity that tackling climate change presents</a:t>
            </a:r>
            <a:r>
              <a:rPr lang="en-US" sz="2400" b="1" dirty="0" smtClean="0"/>
              <a:t>.</a:t>
            </a:r>
          </a:p>
          <a:p>
            <a:r>
              <a:rPr lang="en-US" sz="2400" b="1" dirty="0" smtClean="0"/>
              <a:t>The </a:t>
            </a:r>
            <a:r>
              <a:rPr lang="en-US" sz="2400" b="1" dirty="0"/>
              <a:t>scientific community has made clear that the </a:t>
            </a:r>
            <a:r>
              <a:rPr lang="en-US" sz="2400" b="1" dirty="0">
                <a:solidFill>
                  <a:srgbClr val="C00000"/>
                </a:solidFill>
              </a:rPr>
              <a:t>scale and speed of necessary action is greater than previously believed.  </a:t>
            </a:r>
            <a:r>
              <a:rPr lang="en-US" sz="2400" b="1" dirty="0"/>
              <a:t>There is little time left to avoid setting the world on a dangerous, potentially </a:t>
            </a:r>
            <a:r>
              <a:rPr lang="en-US" sz="2400" b="1" dirty="0" smtClean="0"/>
              <a:t>catastrophic</a:t>
            </a:r>
            <a:r>
              <a:rPr lang="en-US" sz="2400" b="1" dirty="0"/>
              <a:t>, climate </a:t>
            </a:r>
            <a:r>
              <a:rPr lang="en-US" sz="2400" b="1" dirty="0" smtClean="0"/>
              <a:t>trajectory.”</a:t>
            </a:r>
            <a:endParaRPr lang="en-US" sz="2400" b="1" dirty="0"/>
          </a:p>
        </p:txBody>
      </p:sp>
    </p:spTree>
    <p:extLst>
      <p:ext uri="{BB962C8B-B14F-4D97-AF65-F5344CB8AC3E}">
        <p14:creationId xmlns:p14="http://schemas.microsoft.com/office/powerpoint/2010/main" val="38768168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9AD5067-FDAE-4AAF-844E-A4E84FEAE397}"/>
              </a:ext>
            </a:extLst>
          </p:cNvPr>
          <p:cNvSpPr>
            <a:spLocks noGrp="1"/>
          </p:cNvSpPr>
          <p:nvPr>
            <p:ph type="title"/>
          </p:nvPr>
        </p:nvSpPr>
        <p:spPr>
          <a:xfrm>
            <a:off x="2152650" y="136525"/>
            <a:ext cx="7886700" cy="1325563"/>
          </a:xfrm>
        </p:spPr>
        <p:txBody>
          <a:bodyPr>
            <a:normAutofit/>
          </a:bodyPr>
          <a:lstStyle/>
          <a:p>
            <a:r>
              <a:rPr lang="en-US" sz="3600" dirty="0">
                <a:latin typeface="Times New Roman" panose="02020603050405020304" pitchFamily="18" charset="0"/>
                <a:cs typeface="Times New Roman" panose="02020603050405020304" pitchFamily="18" charset="0"/>
              </a:rPr>
              <a:t>Components of Climate Change – </a:t>
            </a:r>
            <a:br>
              <a:rPr lang="en-US" sz="3600" dirty="0">
                <a:latin typeface="Times New Roman" panose="02020603050405020304" pitchFamily="18" charset="0"/>
                <a:cs typeface="Times New Roman" panose="02020603050405020304" pitchFamily="18" charset="0"/>
              </a:rPr>
            </a:br>
            <a:r>
              <a:rPr lang="en-US" sz="3600" dirty="0">
                <a:latin typeface="Times New Roman" panose="02020603050405020304" pitchFamily="18" charset="0"/>
                <a:cs typeface="Times New Roman" panose="02020603050405020304" pitchFamily="18" charset="0"/>
              </a:rPr>
              <a:t>Effect on Tidal Dissolved Oxygen</a:t>
            </a:r>
          </a:p>
        </p:txBody>
      </p:sp>
      <p:pic>
        <p:nvPicPr>
          <p:cNvPr id="6" name="Picture 5">
            <a:extLst>
              <a:ext uri="{FF2B5EF4-FFF2-40B4-BE49-F238E27FC236}">
                <a16:creationId xmlns:a16="http://schemas.microsoft.com/office/drawing/2014/main" id="{98DD719E-3FDF-40CF-B3A2-14109CA7F58B}"/>
              </a:ext>
            </a:extLst>
          </p:cNvPr>
          <p:cNvPicPr>
            <a:picLocks noChangeAspect="1"/>
          </p:cNvPicPr>
          <p:nvPr/>
        </p:nvPicPr>
        <p:blipFill>
          <a:blip r:embed="rId2"/>
          <a:stretch>
            <a:fillRect/>
          </a:stretch>
        </p:blipFill>
        <p:spPr>
          <a:xfrm>
            <a:off x="1524000" y="1432560"/>
            <a:ext cx="9144000" cy="5425440"/>
          </a:xfrm>
          <a:prstGeom prst="rect">
            <a:avLst/>
          </a:prstGeom>
        </p:spPr>
      </p:pic>
      <p:sp>
        <p:nvSpPr>
          <p:cNvPr id="7" name="Slide Number Placeholder 6">
            <a:extLst>
              <a:ext uri="{FF2B5EF4-FFF2-40B4-BE49-F238E27FC236}">
                <a16:creationId xmlns:a16="http://schemas.microsoft.com/office/drawing/2014/main" id="{7ADB1C73-DF85-4EB3-A33C-50AF7AFAB10C}"/>
              </a:ext>
            </a:extLst>
          </p:cNvPr>
          <p:cNvSpPr>
            <a:spLocks noGrp="1"/>
          </p:cNvSpPr>
          <p:nvPr>
            <p:ph type="sldNum" sz="quarter" idx="12"/>
          </p:nvPr>
        </p:nvSpPr>
        <p:spPr/>
        <p:txBody>
          <a:bodyPr/>
          <a:lstStyle/>
          <a:p>
            <a:fld id="{91B1A64D-EEF9-DD40-AC7D-68A63E4DCC4A}" type="slidenum">
              <a:rPr lang="en-US" smtClean="0"/>
              <a:t>7</a:t>
            </a:fld>
            <a:endParaRPr lang="en-US" dirty="0"/>
          </a:p>
        </p:txBody>
      </p:sp>
      <p:pic>
        <p:nvPicPr>
          <p:cNvPr id="8" name="Picture 16" descr="CBPOLOGO">
            <a:extLst>
              <a:ext uri="{FF2B5EF4-FFF2-40B4-BE49-F238E27FC236}">
                <a16:creationId xmlns:a16="http://schemas.microsoft.com/office/drawing/2014/main" id="{E9FF3474-A9BC-4EB8-A128-8C34AC667A0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127" y="146852"/>
            <a:ext cx="732873" cy="453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Slide Number Placeholder 5">
            <a:extLst>
              <a:ext uri="{FF2B5EF4-FFF2-40B4-BE49-F238E27FC236}">
                <a16:creationId xmlns:a16="http://schemas.microsoft.com/office/drawing/2014/main" id="{CB5E861D-C05A-4C84-BF99-3C51BD318E53}"/>
              </a:ext>
            </a:extLst>
          </p:cNvPr>
          <p:cNvSpPr txBox="1">
            <a:spLocks noGrp="1"/>
          </p:cNvSpPr>
          <p:nvPr/>
        </p:nvSpPr>
        <p:spPr bwMode="auto">
          <a:xfrm>
            <a:off x="113891" y="286827"/>
            <a:ext cx="1459999" cy="2640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defTabSz="914126" eaLnBrk="0" fontAlgn="base" hangingPunct="0">
              <a:spcAft>
                <a:spcPct val="0"/>
              </a:spcAft>
              <a:buNone/>
            </a:pPr>
            <a:endParaRPr lang="en-US" altLang="en-US" sz="1400" kern="0" dirty="0">
              <a:solidFill>
                <a:srgbClr val="000000"/>
              </a:solidFill>
              <a:cs typeface="Arial"/>
              <a:sym typeface="Arial"/>
            </a:endParaRPr>
          </a:p>
          <a:p>
            <a:pPr defTabSz="914126" eaLnBrk="0" fontAlgn="base" hangingPunct="0">
              <a:spcAft>
                <a:spcPct val="0"/>
              </a:spcAft>
              <a:buNone/>
            </a:pPr>
            <a:r>
              <a:rPr lang="en-US" altLang="en-US" sz="1200" kern="0" dirty="0">
                <a:solidFill>
                  <a:srgbClr val="000000"/>
                </a:solidFill>
                <a:latin typeface="Times New Roman" panose="02020603050405020304" pitchFamily="18" charset="0"/>
                <a:cs typeface="Times New Roman" panose="02020603050405020304" pitchFamily="18" charset="0"/>
                <a:sym typeface="Arial"/>
              </a:rPr>
              <a:t> </a:t>
            </a:r>
            <a:r>
              <a:rPr lang="en-US" altLang="en-US" sz="600" b="1" kern="0" dirty="0">
                <a:solidFill>
                  <a:srgbClr val="000000"/>
                </a:solidFill>
                <a:latin typeface="Times New Roman" panose="02020603050405020304" pitchFamily="18" charset="0"/>
                <a:cs typeface="Times New Roman" panose="02020603050405020304" pitchFamily="18" charset="0"/>
                <a:sym typeface="Arial"/>
              </a:rPr>
              <a:t>Chesapeake Bay Program</a:t>
            </a:r>
            <a:endParaRPr lang="en-US" altLang="en-US" sz="600" kern="0" dirty="0">
              <a:solidFill>
                <a:srgbClr val="000000"/>
              </a:solidFill>
              <a:latin typeface="Times New Roman" panose="02020603050405020304" pitchFamily="18" charset="0"/>
              <a:cs typeface="Times New Roman" panose="02020603050405020304" pitchFamily="18" charset="0"/>
              <a:sym typeface="Arial"/>
            </a:endParaRPr>
          </a:p>
          <a:p>
            <a:pPr defTabSz="914126" eaLnBrk="0" fontAlgn="base" hangingPunct="0">
              <a:spcAft>
                <a:spcPct val="0"/>
              </a:spcAft>
              <a:buNone/>
            </a:pPr>
            <a:r>
              <a:rPr lang="en-US" altLang="en-US" sz="600" b="1" i="1" kern="0" dirty="0">
                <a:solidFill>
                  <a:srgbClr val="000000"/>
                </a:solidFill>
                <a:latin typeface="Times New Roman" panose="02020603050405020304" pitchFamily="18" charset="0"/>
                <a:cs typeface="Times New Roman" panose="02020603050405020304" pitchFamily="18" charset="0"/>
                <a:sym typeface="Arial"/>
              </a:rPr>
              <a:t>Science, Restoration, Partnership</a:t>
            </a:r>
            <a:endParaRPr lang="en-US" altLang="en-US" sz="600" kern="0" dirty="0">
              <a:solidFill>
                <a:srgbClr val="000000"/>
              </a:solidFill>
              <a:latin typeface="Times New Roman" panose="02020603050405020304" pitchFamily="18" charset="0"/>
              <a:cs typeface="Times New Roman" panose="02020603050405020304" pitchFamily="18" charset="0"/>
              <a:sym typeface="Arial"/>
            </a:endParaRPr>
          </a:p>
        </p:txBody>
      </p:sp>
      <p:sp>
        <p:nvSpPr>
          <p:cNvPr id="9" name="Arrow: Down 2">
            <a:extLst>
              <a:ext uri="{FF2B5EF4-FFF2-40B4-BE49-F238E27FC236}">
                <a16:creationId xmlns:a16="http://schemas.microsoft.com/office/drawing/2014/main" id="{7DB4D63A-D525-4117-B971-2C98CD96E549}"/>
              </a:ext>
            </a:extLst>
          </p:cNvPr>
          <p:cNvSpPr/>
          <p:nvPr/>
        </p:nvSpPr>
        <p:spPr>
          <a:xfrm rot="10800000">
            <a:off x="9511012" y="2400741"/>
            <a:ext cx="378319" cy="414324"/>
          </a:xfrm>
          <a:prstGeom prst="downArrow">
            <a:avLst>
              <a:gd name="adj1" fmla="val 50000"/>
              <a:gd name="adj2" fmla="val 39598"/>
            </a:avLst>
          </a:prstGeom>
          <a:solidFill>
            <a:srgbClr val="ED1D2D"/>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780687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400" b="1" dirty="0" smtClean="0"/>
              <a:t>PSC Charge to the Climate Change Action Team</a:t>
            </a:r>
            <a:endParaRPr lang="en-US" sz="4400" b="1" dirty="0"/>
          </a:p>
        </p:txBody>
      </p:sp>
      <p:sp>
        <p:nvSpPr>
          <p:cNvPr id="3" name="Content Placeholder 2"/>
          <p:cNvSpPr>
            <a:spLocks noGrp="1"/>
          </p:cNvSpPr>
          <p:nvPr>
            <p:ph idx="1"/>
          </p:nvPr>
        </p:nvSpPr>
        <p:spPr>
          <a:xfrm>
            <a:off x="677334" y="2160589"/>
            <a:ext cx="9260296" cy="4102188"/>
          </a:xfrm>
        </p:spPr>
        <p:txBody>
          <a:bodyPr>
            <a:normAutofit/>
          </a:bodyPr>
          <a:lstStyle/>
          <a:p>
            <a:r>
              <a:rPr lang="en-US" sz="2900" b="1" dirty="0" smtClean="0"/>
              <a:t>Communicate an EC position that confirms and reinforces the current </a:t>
            </a:r>
            <a:r>
              <a:rPr lang="en-US" sz="2900" b="1" dirty="0"/>
              <a:t>science-based understanding that climate change is causing severe detrimental impacts on the Chesapeake Bay and its </a:t>
            </a:r>
            <a:r>
              <a:rPr lang="en-US" sz="2900" b="1" dirty="0" smtClean="0"/>
              <a:t>watershed – communities and natural resources - and urgent attention is warranted.</a:t>
            </a:r>
          </a:p>
          <a:p>
            <a:r>
              <a:rPr lang="en-US" sz="2900" b="1" dirty="0" smtClean="0"/>
              <a:t>Update the EC position on climate change by preparing a new Executive Council Directive.  </a:t>
            </a:r>
          </a:p>
          <a:p>
            <a:endParaRPr lang="en-US" dirty="0"/>
          </a:p>
        </p:txBody>
      </p:sp>
    </p:spTree>
    <p:extLst>
      <p:ext uri="{BB962C8B-B14F-4D97-AF65-F5344CB8AC3E}">
        <p14:creationId xmlns:p14="http://schemas.microsoft.com/office/powerpoint/2010/main" val="5336094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55275" y="609600"/>
            <a:ext cx="9708870" cy="1320800"/>
          </a:xfrm>
        </p:spPr>
        <p:txBody>
          <a:bodyPr>
            <a:normAutofit/>
          </a:bodyPr>
          <a:lstStyle/>
          <a:p>
            <a:r>
              <a:rPr lang="en-US" sz="4000" b="1" dirty="0" smtClean="0"/>
              <a:t>Climate Change Action Team Members</a:t>
            </a:r>
            <a:endParaRPr lang="en-US" sz="4000" b="1" dirty="0"/>
          </a:p>
        </p:txBody>
      </p:sp>
      <p:sp>
        <p:nvSpPr>
          <p:cNvPr id="3" name="Content Placeholder 2"/>
          <p:cNvSpPr>
            <a:spLocks noGrp="1"/>
          </p:cNvSpPr>
          <p:nvPr>
            <p:ph idx="1"/>
          </p:nvPr>
        </p:nvSpPr>
        <p:spPr>
          <a:xfrm>
            <a:off x="345056" y="1270000"/>
            <a:ext cx="11636675" cy="4688812"/>
          </a:xfrm>
        </p:spPr>
        <p:txBody>
          <a:bodyPr>
            <a:normAutofit fontScale="92500" lnSpcReduction="10000"/>
          </a:bodyPr>
          <a:lstStyle/>
          <a:p>
            <a:pPr marL="0" indent="0">
              <a:buNone/>
            </a:pPr>
            <a:endParaRPr lang="en-US" dirty="0"/>
          </a:p>
          <a:p>
            <a:pPr marL="0" indent="0">
              <a:buNone/>
            </a:pPr>
            <a:r>
              <a:rPr lang="en-US" b="1" dirty="0"/>
              <a:t>Chris Brosch	</a:t>
            </a:r>
            <a:r>
              <a:rPr lang="en-US" b="1" dirty="0" smtClean="0"/>
              <a:t>	Delaware</a:t>
            </a:r>
            <a:r>
              <a:rPr lang="en-US" b="1" dirty="0"/>
              <a:t>	</a:t>
            </a:r>
            <a:r>
              <a:rPr lang="en-US" b="1" dirty="0" smtClean="0"/>
              <a:t>	Program </a:t>
            </a:r>
            <a:r>
              <a:rPr lang="en-US" b="1" dirty="0"/>
              <a:t>Administrator, Delaware Dept. of </a:t>
            </a:r>
            <a:r>
              <a:rPr lang="en-US" b="1" dirty="0" smtClean="0"/>
              <a:t>Agriculture</a:t>
            </a:r>
            <a:endParaRPr lang="en-US" b="1" dirty="0"/>
          </a:p>
          <a:p>
            <a:pPr marL="0" indent="0">
              <a:buNone/>
            </a:pPr>
            <a:r>
              <a:rPr lang="en-US" b="1" dirty="0"/>
              <a:t>Lauren Townley	New York	</a:t>
            </a:r>
            <a:r>
              <a:rPr lang="en-US" b="1" dirty="0" smtClean="0"/>
              <a:t>	</a:t>
            </a:r>
            <a:r>
              <a:rPr lang="en-US" b="1" dirty="0"/>
              <a:t>Chief, Watershed Section </a:t>
            </a:r>
            <a:r>
              <a:rPr lang="en-US" b="1" dirty="0" smtClean="0"/>
              <a:t>A, NYS DEC, Division </a:t>
            </a:r>
            <a:r>
              <a:rPr lang="en-US" b="1" dirty="0"/>
              <a:t>of </a:t>
            </a:r>
            <a:r>
              <a:rPr lang="en-US" b="1" dirty="0" smtClean="0"/>
              <a:t>Water </a:t>
            </a:r>
          </a:p>
          <a:p>
            <a:pPr marL="0" indent="0">
              <a:buNone/>
            </a:pPr>
            <a:r>
              <a:rPr lang="en-US" b="1" dirty="0" smtClean="0"/>
              <a:t>John Maleri</a:t>
            </a:r>
            <a:r>
              <a:rPr lang="en-US" b="1" dirty="0"/>
              <a:t>	</a:t>
            </a:r>
            <a:r>
              <a:rPr lang="en-US" b="1" dirty="0" smtClean="0"/>
              <a:t>	DC 				</a:t>
            </a:r>
            <a:r>
              <a:rPr lang="en-US" b="1" dirty="0"/>
              <a:t>Environmental Protection Specialist, </a:t>
            </a:r>
            <a:r>
              <a:rPr lang="en-US" b="1" dirty="0" smtClean="0"/>
              <a:t>DOEE, Watershed </a:t>
            </a:r>
          </a:p>
          <a:p>
            <a:pPr marL="0" indent="0">
              <a:buNone/>
            </a:pPr>
            <a:r>
              <a:rPr lang="en-US" b="1" dirty="0" smtClean="0"/>
              <a:t>								Protection Division </a:t>
            </a:r>
            <a:endParaRPr lang="en-US" b="1" dirty="0"/>
          </a:p>
          <a:p>
            <a:pPr marL="0" indent="0">
              <a:buNone/>
            </a:pPr>
            <a:r>
              <a:rPr lang="en-US" b="1" dirty="0" smtClean="0"/>
              <a:t>Adrienne Kotula</a:t>
            </a:r>
            <a:r>
              <a:rPr lang="en-US" b="1" dirty="0"/>
              <a:t>	</a:t>
            </a:r>
            <a:r>
              <a:rPr lang="en-US" b="1" dirty="0" smtClean="0"/>
              <a:t>CBC			</a:t>
            </a:r>
            <a:r>
              <a:rPr lang="en-US" b="1" dirty="0"/>
              <a:t>	</a:t>
            </a:r>
            <a:r>
              <a:rPr lang="en-US" b="1" dirty="0" smtClean="0"/>
              <a:t>Virginia </a:t>
            </a:r>
            <a:r>
              <a:rPr lang="en-US" b="1" dirty="0"/>
              <a:t>Director</a:t>
            </a:r>
          </a:p>
          <a:p>
            <a:pPr marL="0" indent="0">
              <a:buNone/>
            </a:pPr>
            <a:r>
              <a:rPr lang="en-US" b="1" dirty="0" smtClean="0"/>
              <a:t>Teresa </a:t>
            </a:r>
            <a:r>
              <a:rPr lang="en-US" b="1" dirty="0"/>
              <a:t>Koon	</a:t>
            </a:r>
            <a:r>
              <a:rPr lang="en-US" b="1" dirty="0" smtClean="0"/>
              <a:t>	West Virginia	</a:t>
            </a:r>
            <a:r>
              <a:rPr lang="en-US" b="1" dirty="0"/>
              <a:t>	</a:t>
            </a:r>
            <a:r>
              <a:rPr lang="en-US" b="1" dirty="0" smtClean="0"/>
              <a:t>Assistant </a:t>
            </a:r>
            <a:r>
              <a:rPr lang="en-US" b="1" dirty="0"/>
              <a:t>Director, WV DEP Division of Water and </a:t>
            </a:r>
            <a:endParaRPr lang="en-US" b="1" dirty="0" smtClean="0"/>
          </a:p>
          <a:p>
            <a:pPr marL="0" indent="0">
              <a:buNone/>
            </a:pPr>
            <a:r>
              <a:rPr lang="en-US" b="1" dirty="0"/>
              <a:t>	</a:t>
            </a:r>
            <a:r>
              <a:rPr lang="en-US" b="1" dirty="0" smtClean="0"/>
              <a:t>							Waste </a:t>
            </a:r>
            <a:r>
              <a:rPr lang="en-US" b="1" dirty="0"/>
              <a:t>Management</a:t>
            </a:r>
          </a:p>
          <a:p>
            <a:pPr marL="0" indent="0">
              <a:buNone/>
            </a:pPr>
            <a:r>
              <a:rPr lang="en-US" b="1" dirty="0" smtClean="0"/>
              <a:t>Mark </a:t>
            </a:r>
            <a:r>
              <a:rPr lang="en-US" b="1" dirty="0"/>
              <a:t>Bennett	</a:t>
            </a:r>
            <a:r>
              <a:rPr lang="en-US" b="1" dirty="0" smtClean="0"/>
              <a:t>	USGS/Fed. Govt.</a:t>
            </a:r>
            <a:r>
              <a:rPr lang="en-US" b="1" dirty="0"/>
              <a:t>	</a:t>
            </a:r>
            <a:r>
              <a:rPr lang="en-US" b="1" dirty="0" smtClean="0"/>
              <a:t>Center Director, Virginia </a:t>
            </a:r>
            <a:r>
              <a:rPr lang="en-US" b="1" dirty="0"/>
              <a:t>and West Virginia Water Science Center</a:t>
            </a:r>
          </a:p>
          <a:p>
            <a:pPr marL="0" indent="0">
              <a:buNone/>
            </a:pPr>
            <a:r>
              <a:rPr lang="en-US" b="1" dirty="0"/>
              <a:t>Suzanne Dorsey	Maryland	</a:t>
            </a:r>
            <a:r>
              <a:rPr lang="en-US" b="1" dirty="0" smtClean="0"/>
              <a:t>		MDE </a:t>
            </a:r>
            <a:r>
              <a:rPr lang="en-US" b="1" dirty="0"/>
              <a:t>Assistant Secretary</a:t>
            </a:r>
          </a:p>
          <a:p>
            <a:pPr marL="0" indent="0">
              <a:buNone/>
            </a:pPr>
            <a:r>
              <a:rPr lang="en-US" b="1" dirty="0"/>
              <a:t>Josh Lookenbill	Pennsylvania </a:t>
            </a:r>
            <a:r>
              <a:rPr lang="en-US" b="1" dirty="0" smtClean="0"/>
              <a:t>		Acting </a:t>
            </a:r>
            <a:r>
              <a:rPr lang="en-US" b="1" dirty="0"/>
              <a:t>Co-Director of the DEP Bureau of Clean </a:t>
            </a:r>
            <a:r>
              <a:rPr lang="en-US" b="1" dirty="0" smtClean="0"/>
              <a:t>Water</a:t>
            </a:r>
          </a:p>
          <a:p>
            <a:pPr marL="0" indent="0">
              <a:buNone/>
            </a:pPr>
            <a:r>
              <a:rPr lang="en-US" b="1" dirty="0" smtClean="0"/>
              <a:t>Michael Dunn		EPA/Fed. Govt.	Acting Chief </a:t>
            </a:r>
            <a:r>
              <a:rPr lang="en-US" b="1" dirty="0"/>
              <a:t>of Staff, </a:t>
            </a:r>
            <a:r>
              <a:rPr lang="en-US" b="1" dirty="0" smtClean="0"/>
              <a:t>Region 3 </a:t>
            </a:r>
            <a:r>
              <a:rPr lang="en-US" b="1" dirty="0"/>
              <a:t>Administrator</a:t>
            </a:r>
          </a:p>
          <a:p>
            <a:pPr marL="0" indent="0">
              <a:buNone/>
            </a:pPr>
            <a:r>
              <a:rPr lang="en-US" b="1" dirty="0" smtClean="0"/>
              <a:t>Ann Jennings		Virginia			Deputy Secretary of Natural Resources</a:t>
            </a:r>
            <a:endParaRPr lang="en-US" b="1" dirty="0"/>
          </a:p>
          <a:p>
            <a:pPr marL="0" indent="0">
              <a:buNone/>
            </a:pPr>
            <a:endParaRPr lang="en-US" dirty="0"/>
          </a:p>
        </p:txBody>
      </p:sp>
    </p:spTree>
    <p:extLst>
      <p:ext uri="{BB962C8B-B14F-4D97-AF65-F5344CB8AC3E}">
        <p14:creationId xmlns:p14="http://schemas.microsoft.com/office/powerpoint/2010/main" val="2622390117"/>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3329</TotalTime>
  <Words>1558</Words>
  <Application>Microsoft Office PowerPoint</Application>
  <PresentationFormat>Widescreen</PresentationFormat>
  <Paragraphs>102</Paragraphs>
  <Slides>16</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Times New Roman</vt:lpstr>
      <vt:lpstr>Trebuchet MS</vt:lpstr>
      <vt:lpstr>Wingdings 3</vt:lpstr>
      <vt:lpstr>Facet</vt:lpstr>
      <vt:lpstr>Executive Council 2021 Climate Change Directive</vt:lpstr>
      <vt:lpstr>Overview:</vt:lpstr>
      <vt:lpstr>Prior EC Action on Climate Change – 2014 Chesapeake Bay Watershed Agreement</vt:lpstr>
      <vt:lpstr>Climate Resiliency Outcomes Management Strategy 2015–2025, v.1 </vt:lpstr>
      <vt:lpstr>CLIMATE CHANGE IMPACTS ON CHESAPEAKE BAY: A WORLD WATER DAY PRESENTATION BY UMCES PRESIDENT PETER GOODWIN </vt:lpstr>
      <vt:lpstr>President Biden’s Executive Order: Tackling the Climate Crisis at Home and Abroad </vt:lpstr>
      <vt:lpstr>Components of Climate Change –  Effect on Tidal Dissolved Oxygen</vt:lpstr>
      <vt:lpstr>PSC Charge to the Climate Change Action Team</vt:lpstr>
      <vt:lpstr>Climate Change Action Team Members</vt:lpstr>
      <vt:lpstr>Preparing the Draft Executive Directive –  Guiding Principles</vt:lpstr>
      <vt:lpstr>The Chesapeake Bay Executive Council Commits To:</vt:lpstr>
      <vt:lpstr>Address the threats of climate change in all aspects of the partnership’s work to restore the Chesapeake Bay and its watershed </vt:lpstr>
      <vt:lpstr>Prioritize communities and habitats most vulnerable to ever-increasing risks   </vt:lpstr>
      <vt:lpstr>Apply the best scientific, modeling, monitoring and planning capabilities of the  Chesapeake Bay Program </vt:lpstr>
      <vt:lpstr>Connect Chesapeake Bay restoration goals with emerging opportunities in climate adaptation, mitigation, and resilience</vt:lpstr>
      <vt:lpstr>Executive Council 2021  Climate Change Directive</vt:lpstr>
    </vt:vector>
  </TitlesOfParts>
  <Company>Virginia Information Technologies Agency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Climate Change Action Team</dc:title>
  <dc:creator>VITA Program</dc:creator>
  <cp:lastModifiedBy>VITA Program</cp:lastModifiedBy>
  <cp:revision>83</cp:revision>
  <dcterms:created xsi:type="dcterms:W3CDTF">2021-01-26T13:29:56Z</dcterms:created>
  <dcterms:modified xsi:type="dcterms:W3CDTF">2021-05-20T12:54:18Z</dcterms:modified>
</cp:coreProperties>
</file>