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6" r:id="rId2"/>
    <p:sldId id="370" r:id="rId3"/>
    <p:sldId id="410" r:id="rId4"/>
    <p:sldId id="396" r:id="rId5"/>
    <p:sldId id="367" r:id="rId6"/>
    <p:sldId id="407" r:id="rId7"/>
    <p:sldId id="413" r:id="rId8"/>
    <p:sldId id="414" r:id="rId9"/>
    <p:sldId id="415" r:id="rId10"/>
    <p:sldId id="408" r:id="rId11"/>
    <p:sldId id="412" r:id="rId12"/>
    <p:sldId id="405"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81"/>
    <a:srgbClr val="818289"/>
    <a:srgbClr val="6893C6"/>
    <a:srgbClr val="FFFFFF"/>
    <a:srgbClr val="337D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7436" autoAdjust="0"/>
  </p:normalViewPr>
  <p:slideViewPr>
    <p:cSldViewPr>
      <p:cViewPr varScale="1">
        <p:scale>
          <a:sx n="54" d="100"/>
          <a:sy n="54" d="100"/>
        </p:scale>
        <p:origin x="108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194F69A-430C-445B-A8BE-E8F847832EFB}" type="datetimeFigureOut">
              <a:rPr lang="en-US" smtClean="0"/>
              <a:t>2/20/2018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5ECD63B-3C55-4686-88D6-0ADF1CC5165B}" type="slidenum">
              <a:rPr lang="en-US" smtClean="0"/>
              <a:t>‹#›</a:t>
            </a:fld>
            <a:endParaRPr lang="en-US" dirty="0"/>
          </a:p>
        </p:txBody>
      </p:sp>
    </p:spTree>
    <p:extLst>
      <p:ext uri="{BB962C8B-B14F-4D97-AF65-F5344CB8AC3E}">
        <p14:creationId xmlns:p14="http://schemas.microsoft.com/office/powerpoint/2010/main" val="23142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i="1" dirty="0"/>
          </a:p>
        </p:txBody>
      </p:sp>
      <p:sp>
        <p:nvSpPr>
          <p:cNvPr id="4" name="Slide Number Placeholder 3"/>
          <p:cNvSpPr>
            <a:spLocks noGrp="1"/>
          </p:cNvSpPr>
          <p:nvPr>
            <p:ph type="sldNum" sz="quarter" idx="10"/>
          </p:nvPr>
        </p:nvSpPr>
        <p:spPr/>
        <p:txBody>
          <a:bodyPr/>
          <a:lstStyle/>
          <a:p>
            <a:fld id="{C691FA41-3040-408B-A227-A407C870E60F}" type="slidenum">
              <a:rPr lang="en-US" smtClean="0"/>
              <a:t>1</a:t>
            </a:fld>
            <a:endParaRPr lang="en-US" dirty="0"/>
          </a:p>
        </p:txBody>
      </p:sp>
    </p:spTree>
    <p:extLst>
      <p:ext uri="{BB962C8B-B14F-4D97-AF65-F5344CB8AC3E}">
        <p14:creationId xmlns:p14="http://schemas.microsoft.com/office/powerpoint/2010/main" val="1521204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Develop a Memorandum of Understanding (MOU), to be ultimately approved and signed at the state secretary level, structured after the 2004 Chesapeake Bay watershed monitoring network MOU.  Provide a process that allows review of the MOU within the Partnership’s management structure, building  greater understanding of and commitment to  the use of monitoring data of known quality that is collected through citizen-based and other non-traditional partners and supporting’  decision- making on Bay and watershed restoration and protection.</a:t>
            </a:r>
          </a:p>
          <a:p>
            <a:endParaRPr lang="en-US" dirty="0" smtClean="0"/>
          </a:p>
          <a:p>
            <a:pPr lvl="0"/>
            <a:r>
              <a:rPr lang="en-US" sz="1200" kern="1200" dirty="0" smtClean="0">
                <a:solidFill>
                  <a:schemeClr val="tx1"/>
                </a:solidFill>
                <a:effectLst/>
                <a:latin typeface="+mn-lt"/>
                <a:ea typeface="+mn-ea"/>
                <a:cs typeface="+mn-cs"/>
              </a:rPr>
              <a:t>Present a concept paper to the CBP Integrated Monitoring Networks Workgroup (</a:t>
            </a:r>
            <a:r>
              <a:rPr lang="en-US" sz="1200" b="1" kern="1200" dirty="0" smtClean="0">
                <a:solidFill>
                  <a:schemeClr val="tx1"/>
                </a:solidFill>
                <a:effectLst/>
                <a:latin typeface="+mn-lt"/>
                <a:ea typeface="+mn-ea"/>
                <a:cs typeface="+mn-cs"/>
              </a:rPr>
              <a:t>July 19</a:t>
            </a:r>
            <a:r>
              <a:rPr lang="en-US" sz="1200" kern="1200" dirty="0" smtClean="0">
                <a:solidFill>
                  <a:schemeClr val="tx1"/>
                </a:solidFill>
                <a:effectLst/>
                <a:latin typeface="+mn-lt"/>
                <a:ea typeface="+mn-ea"/>
                <a:cs typeface="+mn-cs"/>
              </a:rPr>
              <a:t>) followed by the Data Integrity Workgroup (</a:t>
            </a:r>
            <a:r>
              <a:rPr lang="en-US" sz="1200" b="1" kern="1200" dirty="0" smtClean="0">
                <a:solidFill>
                  <a:schemeClr val="tx1"/>
                </a:solidFill>
                <a:effectLst/>
                <a:latin typeface="+mn-lt"/>
                <a:ea typeface="+mn-ea"/>
                <a:cs typeface="+mn-cs"/>
              </a:rPr>
              <a:t>August</a:t>
            </a:r>
            <a:r>
              <a:rPr lang="en-US" sz="1200" kern="1200" dirty="0" smtClean="0">
                <a:solidFill>
                  <a:schemeClr val="tx1"/>
                </a:solidFill>
                <a:effectLst/>
                <a:latin typeface="+mn-lt"/>
                <a:ea typeface="+mn-ea"/>
                <a:cs typeface="+mn-cs"/>
              </a:rPr>
              <a:t>) and then STAR (</a:t>
            </a:r>
            <a:r>
              <a:rPr lang="en-US" sz="1200" b="1" kern="1200" dirty="0" smtClean="0">
                <a:solidFill>
                  <a:schemeClr val="tx1"/>
                </a:solidFill>
                <a:effectLst/>
                <a:latin typeface="+mn-lt"/>
                <a:ea typeface="+mn-ea"/>
                <a:cs typeface="+mn-cs"/>
              </a:rPr>
              <a:t>September</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Consult with Carin </a:t>
            </a:r>
            <a:r>
              <a:rPr lang="en-US" sz="1200" kern="1200" dirty="0" err="1" smtClean="0">
                <a:solidFill>
                  <a:schemeClr val="tx1"/>
                </a:solidFill>
                <a:effectLst/>
                <a:latin typeface="+mn-lt"/>
                <a:ea typeface="+mn-ea"/>
                <a:cs typeface="+mn-cs"/>
              </a:rPr>
              <a:t>Bisland</a:t>
            </a:r>
            <a:r>
              <a:rPr lang="en-US" sz="1200" kern="1200" dirty="0" smtClean="0">
                <a:solidFill>
                  <a:schemeClr val="tx1"/>
                </a:solidFill>
                <a:effectLst/>
                <a:latin typeface="+mn-lt"/>
                <a:ea typeface="+mn-ea"/>
                <a:cs typeface="+mn-cs"/>
              </a:rPr>
              <a:t> and Kristin Saunders to develop a strategy to effectively  navigate the CBP management structure to get the necessary level of support (</a:t>
            </a:r>
            <a:r>
              <a:rPr lang="en-US" sz="1200" b="1" kern="1200" dirty="0" smtClean="0">
                <a:solidFill>
                  <a:schemeClr val="tx1"/>
                </a:solidFill>
                <a:effectLst/>
                <a:latin typeface="+mn-lt"/>
                <a:ea typeface="+mn-ea"/>
                <a:cs typeface="+mn-cs"/>
              </a:rPr>
              <a:t>September</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Present the concept paper to the CBP GIT coordinators and staffers to gauge their respective GIT’s interest in getting more directly involved in its development, review and approval ( (</a:t>
            </a:r>
            <a:r>
              <a:rPr lang="en-US" sz="1200" b="1" kern="1200" dirty="0" smtClean="0">
                <a:solidFill>
                  <a:schemeClr val="tx1"/>
                </a:solidFill>
                <a:effectLst/>
                <a:latin typeface="+mn-lt"/>
                <a:ea typeface="+mn-ea"/>
                <a:cs typeface="+mn-cs"/>
              </a:rPr>
              <a:t>October-December</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Brief the Partnership’s advisory committees (</a:t>
            </a:r>
            <a:r>
              <a:rPr lang="en-US" sz="1200" b="1" kern="1200" dirty="0" smtClean="0">
                <a:solidFill>
                  <a:schemeClr val="tx1"/>
                </a:solidFill>
                <a:effectLst/>
                <a:latin typeface="+mn-lt"/>
                <a:ea typeface="+mn-ea"/>
                <a:cs typeface="+mn-cs"/>
              </a:rPr>
              <a:t>Fall/winter quarterly meetings</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Meet with CBP signatories to discuss the MOU and identify concerns and refine the MOU </a:t>
            </a:r>
            <a:r>
              <a:rPr lang="en-US" sz="1200" b="1" kern="1200" dirty="0" smtClean="0">
                <a:solidFill>
                  <a:schemeClr val="tx1"/>
                </a:solidFill>
                <a:effectLst/>
                <a:latin typeface="+mn-lt"/>
                <a:ea typeface="+mn-ea"/>
                <a:cs typeface="+mn-cs"/>
              </a:rPr>
              <a:t>(December 2017-Janury 2018)</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Get on the agenda for the Management Board (</a:t>
            </a:r>
            <a:r>
              <a:rPr lang="en-US" sz="1200" b="1" kern="1200" dirty="0" smtClean="0">
                <a:solidFill>
                  <a:schemeClr val="tx1"/>
                </a:solidFill>
                <a:effectLst/>
                <a:latin typeface="+mn-lt"/>
                <a:ea typeface="+mn-ea"/>
                <a:cs typeface="+mn-cs"/>
              </a:rPr>
              <a:t>February 2018</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Present the draft MOU and larger context and importance to the Partnership to the Principals’ Staff Committee and seek approval to circulate for final approval and signatures (</a:t>
            </a:r>
            <a:r>
              <a:rPr lang="en-US" sz="1200" b="1" kern="1200" dirty="0" smtClean="0">
                <a:solidFill>
                  <a:schemeClr val="tx1"/>
                </a:solidFill>
                <a:effectLst/>
                <a:latin typeface="+mn-lt"/>
                <a:ea typeface="+mn-ea"/>
                <a:cs typeface="+mn-cs"/>
              </a:rPr>
              <a:t>Spring 2018</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5ECD63B-3C55-4686-88D6-0ADF1CC5165B}" type="slidenum">
              <a:rPr lang="en-US" smtClean="0"/>
              <a:t>10</a:t>
            </a:fld>
            <a:endParaRPr lang="en-US" dirty="0"/>
          </a:p>
        </p:txBody>
      </p:sp>
    </p:spTree>
    <p:extLst>
      <p:ext uri="{BB962C8B-B14F-4D97-AF65-F5344CB8AC3E}">
        <p14:creationId xmlns:p14="http://schemas.microsoft.com/office/powerpoint/2010/main" val="713645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Develop a Memorandum of Understanding (MOU), to be ultimately approved and signed at the state secretary level, structured after the 2004 Chesapeake Bay watershed monitoring network MOU.  Provide a process that allows review of the MOU within the Partnership’s management structure, building  greater understanding of and commitment to  the use of monitoring data of known quality that is collected through citizen-based and other non-traditional partners and supporting’  decision- making on Bay and watershed restoration and protection.</a:t>
            </a:r>
          </a:p>
          <a:p>
            <a:endParaRPr lang="en-US" dirty="0" smtClean="0"/>
          </a:p>
          <a:p>
            <a:pPr lvl="0"/>
            <a:r>
              <a:rPr lang="en-US" sz="1200" kern="1200" dirty="0" smtClean="0">
                <a:solidFill>
                  <a:schemeClr val="tx1"/>
                </a:solidFill>
                <a:effectLst/>
                <a:latin typeface="+mn-lt"/>
                <a:ea typeface="+mn-ea"/>
                <a:cs typeface="+mn-cs"/>
              </a:rPr>
              <a:t>Present a concept paper to the CBP Integrated Monitoring Networks Workgroup (</a:t>
            </a:r>
            <a:r>
              <a:rPr lang="en-US" sz="1200" b="1" kern="1200" dirty="0" smtClean="0">
                <a:solidFill>
                  <a:schemeClr val="tx1"/>
                </a:solidFill>
                <a:effectLst/>
                <a:latin typeface="+mn-lt"/>
                <a:ea typeface="+mn-ea"/>
                <a:cs typeface="+mn-cs"/>
              </a:rPr>
              <a:t>July 19</a:t>
            </a:r>
            <a:r>
              <a:rPr lang="en-US" sz="1200" kern="1200" dirty="0" smtClean="0">
                <a:solidFill>
                  <a:schemeClr val="tx1"/>
                </a:solidFill>
                <a:effectLst/>
                <a:latin typeface="+mn-lt"/>
                <a:ea typeface="+mn-ea"/>
                <a:cs typeface="+mn-cs"/>
              </a:rPr>
              <a:t>) followed by the Data Integrity Workgroup (</a:t>
            </a:r>
            <a:r>
              <a:rPr lang="en-US" sz="1200" b="1" kern="1200" dirty="0" smtClean="0">
                <a:solidFill>
                  <a:schemeClr val="tx1"/>
                </a:solidFill>
                <a:effectLst/>
                <a:latin typeface="+mn-lt"/>
                <a:ea typeface="+mn-ea"/>
                <a:cs typeface="+mn-cs"/>
              </a:rPr>
              <a:t>August</a:t>
            </a:r>
            <a:r>
              <a:rPr lang="en-US" sz="1200" kern="1200" dirty="0" smtClean="0">
                <a:solidFill>
                  <a:schemeClr val="tx1"/>
                </a:solidFill>
                <a:effectLst/>
                <a:latin typeface="+mn-lt"/>
                <a:ea typeface="+mn-ea"/>
                <a:cs typeface="+mn-cs"/>
              </a:rPr>
              <a:t>) and then STAR (</a:t>
            </a:r>
            <a:r>
              <a:rPr lang="en-US" sz="1200" b="1" kern="1200" dirty="0" smtClean="0">
                <a:solidFill>
                  <a:schemeClr val="tx1"/>
                </a:solidFill>
                <a:effectLst/>
                <a:latin typeface="+mn-lt"/>
                <a:ea typeface="+mn-ea"/>
                <a:cs typeface="+mn-cs"/>
              </a:rPr>
              <a:t>September</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Consult with Carin </a:t>
            </a:r>
            <a:r>
              <a:rPr lang="en-US" sz="1200" kern="1200" dirty="0" err="1" smtClean="0">
                <a:solidFill>
                  <a:schemeClr val="tx1"/>
                </a:solidFill>
                <a:effectLst/>
                <a:latin typeface="+mn-lt"/>
                <a:ea typeface="+mn-ea"/>
                <a:cs typeface="+mn-cs"/>
              </a:rPr>
              <a:t>Bisland</a:t>
            </a:r>
            <a:r>
              <a:rPr lang="en-US" sz="1200" kern="1200" dirty="0" smtClean="0">
                <a:solidFill>
                  <a:schemeClr val="tx1"/>
                </a:solidFill>
                <a:effectLst/>
                <a:latin typeface="+mn-lt"/>
                <a:ea typeface="+mn-ea"/>
                <a:cs typeface="+mn-cs"/>
              </a:rPr>
              <a:t> and Kristin Saunders to develop a strategy to effectively  navigate the CBP management structure to get the necessary level of support (</a:t>
            </a:r>
            <a:r>
              <a:rPr lang="en-US" sz="1200" b="1" kern="1200" dirty="0" smtClean="0">
                <a:solidFill>
                  <a:schemeClr val="tx1"/>
                </a:solidFill>
                <a:effectLst/>
                <a:latin typeface="+mn-lt"/>
                <a:ea typeface="+mn-ea"/>
                <a:cs typeface="+mn-cs"/>
              </a:rPr>
              <a:t>September</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Present the concept paper to the CBP GIT coordinators and staffers to gauge their respective GIT’s interest in getting more directly involved in its development, review and approval ( (</a:t>
            </a:r>
            <a:r>
              <a:rPr lang="en-US" sz="1200" b="1" kern="1200" dirty="0" smtClean="0">
                <a:solidFill>
                  <a:schemeClr val="tx1"/>
                </a:solidFill>
                <a:effectLst/>
                <a:latin typeface="+mn-lt"/>
                <a:ea typeface="+mn-ea"/>
                <a:cs typeface="+mn-cs"/>
              </a:rPr>
              <a:t>October-December</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Brief the Partnership’s advisory committees (</a:t>
            </a:r>
            <a:r>
              <a:rPr lang="en-US" sz="1200" b="1" kern="1200" dirty="0" smtClean="0">
                <a:solidFill>
                  <a:schemeClr val="tx1"/>
                </a:solidFill>
                <a:effectLst/>
                <a:latin typeface="+mn-lt"/>
                <a:ea typeface="+mn-ea"/>
                <a:cs typeface="+mn-cs"/>
              </a:rPr>
              <a:t>Fall/winter quarterly meetings</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Meet with CBP signatories to discuss the MOU and identify concerns and refine the MOU </a:t>
            </a:r>
            <a:r>
              <a:rPr lang="en-US" sz="1200" b="1" kern="1200" dirty="0" smtClean="0">
                <a:solidFill>
                  <a:schemeClr val="tx1"/>
                </a:solidFill>
                <a:effectLst/>
                <a:latin typeface="+mn-lt"/>
                <a:ea typeface="+mn-ea"/>
                <a:cs typeface="+mn-cs"/>
              </a:rPr>
              <a:t>(December 2017-Janury 2018)</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Get on the agenda for the Management Board (</a:t>
            </a:r>
            <a:r>
              <a:rPr lang="en-US" sz="1200" b="1" kern="1200" dirty="0" smtClean="0">
                <a:solidFill>
                  <a:schemeClr val="tx1"/>
                </a:solidFill>
                <a:effectLst/>
                <a:latin typeface="+mn-lt"/>
                <a:ea typeface="+mn-ea"/>
                <a:cs typeface="+mn-cs"/>
              </a:rPr>
              <a:t>February 2018</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Present the draft MOU and larger context and importance to the Partnership to the Principals’ Staff Committee and seek approval to circulate for final approval and signatures (</a:t>
            </a:r>
            <a:r>
              <a:rPr lang="en-US" sz="1200" b="1" kern="1200" dirty="0" smtClean="0">
                <a:solidFill>
                  <a:schemeClr val="tx1"/>
                </a:solidFill>
                <a:effectLst/>
                <a:latin typeface="+mn-lt"/>
                <a:ea typeface="+mn-ea"/>
                <a:cs typeface="+mn-cs"/>
              </a:rPr>
              <a:t>Spring 2018</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5ECD63B-3C55-4686-88D6-0ADF1CC5165B}" type="slidenum">
              <a:rPr lang="en-US" smtClean="0"/>
              <a:t>11</a:t>
            </a:fld>
            <a:endParaRPr lang="en-US" dirty="0"/>
          </a:p>
        </p:txBody>
      </p:sp>
    </p:spTree>
    <p:extLst>
      <p:ext uri="{BB962C8B-B14F-4D97-AF65-F5344CB8AC3E}">
        <p14:creationId xmlns:p14="http://schemas.microsoft.com/office/powerpoint/2010/main" val="2684390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59" lvl="1" indent="-174698">
              <a:buFont typeface="Arial" panose="020B0604020202020204"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C691FA41-3040-408B-A227-A407C870E60F}" type="slidenum">
              <a:rPr lang="en-US" smtClean="0"/>
              <a:t>12</a:t>
            </a:fld>
            <a:endParaRPr lang="en-US" dirty="0"/>
          </a:p>
        </p:txBody>
      </p:sp>
    </p:spTree>
    <p:extLst>
      <p:ext uri="{BB962C8B-B14F-4D97-AF65-F5344CB8AC3E}">
        <p14:creationId xmlns:p14="http://schemas.microsoft.com/office/powerpoint/2010/main" val="1976644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Chesapeake Monitoring Cooperative is a group</a:t>
            </a:r>
            <a:r>
              <a:rPr lang="en-US" baseline="0" dirty="0" smtClean="0"/>
              <a:t> </a:t>
            </a:r>
            <a:r>
              <a:rPr lang="en-US" dirty="0" smtClean="0"/>
              <a:t>of leading organizations that provide technical,</a:t>
            </a:r>
            <a:r>
              <a:rPr lang="en-US" baseline="0" dirty="0" smtClean="0"/>
              <a:t> </a:t>
            </a:r>
            <a:r>
              <a:rPr lang="en-US" dirty="0" smtClean="0"/>
              <a:t>programmatic, and outreach support for the</a:t>
            </a:r>
            <a:r>
              <a:rPr lang="en-US" baseline="0" dirty="0" smtClean="0"/>
              <a:t> </a:t>
            </a:r>
            <a:r>
              <a:rPr lang="en-US" dirty="0" smtClean="0"/>
              <a:t>integration of water quality and macroinvertebrate</a:t>
            </a:r>
            <a:r>
              <a:rPr lang="en-US" baseline="0" dirty="0" smtClean="0"/>
              <a:t> </a:t>
            </a:r>
            <a:r>
              <a:rPr lang="en-US" dirty="0" smtClean="0"/>
              <a:t>monitoring data into the Chesapeake Bay Program</a:t>
            </a:r>
            <a:r>
              <a:rPr lang="en-US" baseline="0" dirty="0" smtClean="0"/>
              <a:t> </a:t>
            </a:r>
            <a:r>
              <a:rPr lang="en-US" dirty="0" smtClean="0"/>
              <a:t>partnership.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Chesapeake Monitoring Cooperative was set</a:t>
            </a:r>
            <a:r>
              <a:rPr lang="en-US" baseline="0" dirty="0" smtClean="0"/>
              <a:t> up through a cooperative agreement between the Chesapeake Bay Program and the Alliance for the Chesapeake Bay in 2015.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Define</a:t>
            </a:r>
            <a:r>
              <a:rPr lang="en-US" baseline="0" dirty="0" smtClean="0"/>
              <a:t> non-traditional and benthic macroinvertebrate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5ECD63B-3C55-4686-88D6-0ADF1CC5165B}" type="slidenum">
              <a:rPr lang="en-US" smtClean="0"/>
              <a:t>2</a:t>
            </a:fld>
            <a:endParaRPr lang="en-US" dirty="0"/>
          </a:p>
        </p:txBody>
      </p:sp>
    </p:spTree>
    <p:extLst>
      <p:ext uri="{BB962C8B-B14F-4D97-AF65-F5344CB8AC3E}">
        <p14:creationId xmlns:p14="http://schemas.microsoft.com/office/powerpoint/2010/main" val="2218815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w</a:t>
            </a:r>
            <a:r>
              <a:rPr lang="en-US" dirty="0" smtClean="0"/>
              <a:t>e can look at what</a:t>
            </a:r>
            <a:r>
              <a:rPr lang="en-US" baseline="0" dirty="0" smtClean="0"/>
              <a:t> traditional monitoring already exists…</a:t>
            </a:r>
          </a:p>
          <a:p>
            <a:endParaRPr lang="en-US" dirty="0" smtClean="0"/>
          </a:p>
          <a:p>
            <a:r>
              <a:rPr lang="en-US" dirty="0" smtClean="0"/>
              <a:t>The Chesapeake Bay</a:t>
            </a:r>
            <a:r>
              <a:rPr lang="en-US" baseline="0" dirty="0" smtClean="0"/>
              <a:t> Program Partnership’s Long-term water quality monitoring program has supported the assessment of Bay health, reinforced science-driven management, and led to understanding ecosystem response to natural and anthropogenic drivers. However, looking at this map you can see that this network, cannot monitor everywhere, all the time, and sometimes relies on one monitoring site to represent a large area of the watershed.   </a:t>
            </a:r>
          </a:p>
          <a:p>
            <a:endParaRPr lang="en-US" baseline="0" dirty="0" smtClean="0"/>
          </a:p>
          <a:p>
            <a:pPr defTabSz="931723">
              <a:defRPr/>
            </a:pPr>
            <a:r>
              <a:rPr lang="en-US" dirty="0" smtClean="0"/>
              <a:t>Then,</a:t>
            </a:r>
            <a:r>
              <a:rPr lang="en-US" baseline="0" dirty="0" smtClean="0"/>
              <a:t> where do you think volunteer and non-traditional data could fill in?</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691FA41-3040-408B-A227-A407C870E60F}" type="slidenum">
              <a:rPr lang="en-US" smtClean="0"/>
              <a:t>3</a:t>
            </a:fld>
            <a:endParaRPr lang="en-US" dirty="0"/>
          </a:p>
        </p:txBody>
      </p:sp>
    </p:spTree>
    <p:extLst>
      <p:ext uri="{BB962C8B-B14F-4D97-AF65-F5344CB8AC3E}">
        <p14:creationId xmlns:p14="http://schemas.microsoft.com/office/powerpoint/2010/main" val="1223155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past two</a:t>
            </a:r>
            <a:r>
              <a:rPr lang="en-US" baseline="0" dirty="0" smtClean="0"/>
              <a:t> years have been spent by the CMC team laying the foundation for a comprehensive monitoring program throughout the Bay Watershed. </a:t>
            </a:r>
            <a:endParaRPr lang="en-US" dirty="0"/>
          </a:p>
        </p:txBody>
      </p:sp>
      <p:sp>
        <p:nvSpPr>
          <p:cNvPr id="4" name="Slide Number Placeholder 3"/>
          <p:cNvSpPr>
            <a:spLocks noGrp="1"/>
          </p:cNvSpPr>
          <p:nvPr>
            <p:ph type="sldNum" sz="quarter" idx="10"/>
          </p:nvPr>
        </p:nvSpPr>
        <p:spPr/>
        <p:txBody>
          <a:bodyPr/>
          <a:lstStyle/>
          <a:p>
            <a:fld id="{959A3B72-D0F7-4038-A1AC-DF9A3A60C99D}" type="slidenum">
              <a:rPr lang="en-US" smtClean="0"/>
              <a:t>4</a:t>
            </a:fld>
            <a:endParaRPr lang="en-US"/>
          </a:p>
        </p:txBody>
      </p:sp>
    </p:spTree>
    <p:extLst>
      <p:ext uri="{BB962C8B-B14F-4D97-AF65-F5344CB8AC3E}">
        <p14:creationId xmlns:p14="http://schemas.microsoft.com/office/powerpoint/2010/main" val="274970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T1 and T2 groups –</a:t>
            </a:r>
            <a:r>
              <a:rPr lang="en-US" baseline="0" dirty="0" smtClean="0"/>
              <a:t> currently working with 18 groups.</a:t>
            </a:r>
            <a:endParaRPr lang="en-US" dirty="0" smtClean="0"/>
          </a:p>
          <a:p>
            <a:endParaRPr lang="en-US" dirty="0" smtClean="0"/>
          </a:p>
          <a:p>
            <a:r>
              <a:rPr lang="en-US" dirty="0" smtClean="0"/>
              <a:t>Goal is to</a:t>
            </a:r>
            <a:r>
              <a:rPr lang="en-US" baseline="0" dirty="0" smtClean="0"/>
              <a:t> complete 50 training sessions by 2021, with yearly goals of 6 trainings per year.</a:t>
            </a:r>
          </a:p>
          <a:p>
            <a:endParaRPr lang="en-US" baseline="0" dirty="0" smtClean="0"/>
          </a:p>
          <a:p>
            <a:r>
              <a:rPr lang="en-US" baseline="0" dirty="0" smtClean="0"/>
              <a:t>Data interpretation workshops are currently being developed. The draft workshop outline was submitted in June, the final methods and tools for data interpretation are on track to be completed by December 31, 2017. Workshops will begin in 2018.</a:t>
            </a:r>
            <a:endParaRPr lang="en-US" dirty="0"/>
          </a:p>
        </p:txBody>
      </p:sp>
      <p:sp>
        <p:nvSpPr>
          <p:cNvPr id="4" name="Slide Number Placeholder 3"/>
          <p:cNvSpPr>
            <a:spLocks noGrp="1"/>
          </p:cNvSpPr>
          <p:nvPr>
            <p:ph type="sldNum" sz="quarter" idx="10"/>
          </p:nvPr>
        </p:nvSpPr>
        <p:spPr/>
        <p:txBody>
          <a:bodyPr/>
          <a:lstStyle/>
          <a:p>
            <a:fld id="{E5ECD63B-3C55-4686-88D6-0ADF1CC5165B}" type="slidenum">
              <a:rPr lang="en-US" smtClean="0"/>
              <a:t>5</a:t>
            </a:fld>
            <a:endParaRPr lang="en-US" dirty="0"/>
          </a:p>
        </p:txBody>
      </p:sp>
    </p:spTree>
    <p:extLst>
      <p:ext uri="{BB962C8B-B14F-4D97-AF65-F5344CB8AC3E}">
        <p14:creationId xmlns:p14="http://schemas.microsoft.com/office/powerpoint/2010/main" val="4023661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Nanticoke</a:t>
            </a:r>
            <a:r>
              <a:rPr lang="en-US" baseline="0" dirty="0" smtClean="0"/>
              <a:t> is the first approved T3 group for field parameters. They are also collecting nutrient samples but their lab is not a certified lab, so cannot be considered T3. </a:t>
            </a:r>
          </a:p>
          <a:p>
            <a:endParaRPr lang="en-US" baseline="0" dirty="0" smtClean="0"/>
          </a:p>
          <a:p>
            <a:r>
              <a:rPr lang="en-US" baseline="0" dirty="0" smtClean="0"/>
              <a:t>Blue Water Baltimore is just waiting on a finishing up a few action items to get their Audit completed and approved. </a:t>
            </a:r>
          </a:p>
          <a:p>
            <a:endParaRPr lang="en-US" baseline="0" dirty="0" smtClean="0"/>
          </a:p>
          <a:p>
            <a:r>
              <a:rPr lang="en-US" baseline="0" dirty="0" smtClean="0"/>
              <a:t>All Tidal groups – next step is to think about this process in Non-Tidal.</a:t>
            </a:r>
            <a:endParaRPr lang="en-US" dirty="0"/>
          </a:p>
        </p:txBody>
      </p:sp>
      <p:sp>
        <p:nvSpPr>
          <p:cNvPr id="4" name="Slide Number Placeholder 3"/>
          <p:cNvSpPr>
            <a:spLocks noGrp="1"/>
          </p:cNvSpPr>
          <p:nvPr>
            <p:ph type="sldNum" sz="quarter" idx="10"/>
          </p:nvPr>
        </p:nvSpPr>
        <p:spPr/>
        <p:txBody>
          <a:bodyPr/>
          <a:lstStyle/>
          <a:p>
            <a:fld id="{E5ECD63B-3C55-4686-88D6-0ADF1CC5165B}" type="slidenum">
              <a:rPr lang="en-US" smtClean="0"/>
              <a:t>6</a:t>
            </a:fld>
            <a:endParaRPr lang="en-US" dirty="0"/>
          </a:p>
        </p:txBody>
      </p:sp>
    </p:spTree>
    <p:extLst>
      <p:ext uri="{BB962C8B-B14F-4D97-AF65-F5344CB8AC3E}">
        <p14:creationId xmlns:p14="http://schemas.microsoft.com/office/powerpoint/2010/main" val="3353547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 the front end of the Chesapeake Data explorer</a:t>
            </a:r>
            <a:r>
              <a:rPr lang="en-US" baseline="0" dirty="0" smtClean="0"/>
              <a:t> is set to be developed in early 2018 and will </a:t>
            </a:r>
            <a:endParaRPr lang="en-US" dirty="0"/>
          </a:p>
        </p:txBody>
      </p:sp>
      <p:sp>
        <p:nvSpPr>
          <p:cNvPr id="4" name="Slide Number Placeholder 3"/>
          <p:cNvSpPr>
            <a:spLocks noGrp="1"/>
          </p:cNvSpPr>
          <p:nvPr>
            <p:ph type="sldNum" sz="quarter" idx="10"/>
          </p:nvPr>
        </p:nvSpPr>
        <p:spPr/>
        <p:txBody>
          <a:bodyPr/>
          <a:lstStyle/>
          <a:p>
            <a:fld id="{E5ECD63B-3C55-4686-88D6-0ADF1CC5165B}" type="slidenum">
              <a:rPr lang="en-US" smtClean="0"/>
              <a:t>7</a:t>
            </a:fld>
            <a:endParaRPr lang="en-US" dirty="0"/>
          </a:p>
        </p:txBody>
      </p:sp>
    </p:spTree>
    <p:extLst>
      <p:ext uri="{BB962C8B-B14F-4D97-AF65-F5344CB8AC3E}">
        <p14:creationId xmlns:p14="http://schemas.microsoft.com/office/powerpoint/2010/main" val="3408050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database developers and the Data Center at the Bay program are currently working to create a </a:t>
            </a:r>
            <a:r>
              <a:rPr lang="en-US" baseline="0" dirty="0" err="1" smtClean="0"/>
              <a:t>seemless</a:t>
            </a:r>
            <a:r>
              <a:rPr lang="en-US" baseline="0" dirty="0" smtClean="0"/>
              <a:t> transition between our database and the Bay Programs CEDR database.</a:t>
            </a:r>
            <a:endParaRPr lang="en-US" dirty="0"/>
          </a:p>
        </p:txBody>
      </p:sp>
      <p:sp>
        <p:nvSpPr>
          <p:cNvPr id="4" name="Slide Number Placeholder 3"/>
          <p:cNvSpPr>
            <a:spLocks noGrp="1"/>
          </p:cNvSpPr>
          <p:nvPr>
            <p:ph type="sldNum" sz="quarter" idx="10"/>
          </p:nvPr>
        </p:nvSpPr>
        <p:spPr/>
        <p:txBody>
          <a:bodyPr/>
          <a:lstStyle/>
          <a:p>
            <a:fld id="{E5ECD63B-3C55-4686-88D6-0ADF1CC5165B}" type="slidenum">
              <a:rPr lang="en-US" smtClean="0"/>
              <a:t>8</a:t>
            </a:fld>
            <a:endParaRPr lang="en-US" dirty="0"/>
          </a:p>
        </p:txBody>
      </p:sp>
    </p:spTree>
    <p:extLst>
      <p:ext uri="{BB962C8B-B14F-4D97-AF65-F5344CB8AC3E}">
        <p14:creationId xmlns:p14="http://schemas.microsoft.com/office/powerpoint/2010/main" val="345106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to reach at least 300 people…accomplished but</a:t>
            </a:r>
            <a:r>
              <a:rPr lang="en-US" baseline="0" dirty="0" smtClean="0"/>
              <a:t> we are still going with a continued goal of 50 people per year.</a:t>
            </a:r>
            <a:endParaRPr lang="en-US" dirty="0"/>
          </a:p>
        </p:txBody>
      </p:sp>
      <p:sp>
        <p:nvSpPr>
          <p:cNvPr id="4" name="Slide Number Placeholder 3"/>
          <p:cNvSpPr>
            <a:spLocks noGrp="1"/>
          </p:cNvSpPr>
          <p:nvPr>
            <p:ph type="sldNum" sz="quarter" idx="10"/>
          </p:nvPr>
        </p:nvSpPr>
        <p:spPr/>
        <p:txBody>
          <a:bodyPr/>
          <a:lstStyle/>
          <a:p>
            <a:fld id="{E5ECD63B-3C55-4686-88D6-0ADF1CC5165B}" type="slidenum">
              <a:rPr lang="en-US" smtClean="0"/>
              <a:t>9</a:t>
            </a:fld>
            <a:endParaRPr lang="en-US" dirty="0"/>
          </a:p>
        </p:txBody>
      </p:sp>
    </p:spTree>
    <p:extLst>
      <p:ext uri="{BB962C8B-B14F-4D97-AF65-F5344CB8AC3E}">
        <p14:creationId xmlns:p14="http://schemas.microsoft.com/office/powerpoint/2010/main" val="78946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2895600"/>
          </a:xfrm>
        </p:spPr>
        <p:txBody>
          <a:bodyPr>
            <a:normAutofit/>
          </a:bodyPr>
          <a:lstStyle>
            <a:lvl1pPr>
              <a:defRPr sz="6000"/>
            </a:lvl1pPr>
          </a:lstStyle>
          <a:p>
            <a:r>
              <a:rPr lang="en-US" smtClean="0"/>
              <a:t>Click to edit Master title style</a:t>
            </a:r>
            <a:endParaRPr lang="en-US"/>
          </a:p>
        </p:txBody>
      </p:sp>
      <p:sp>
        <p:nvSpPr>
          <p:cNvPr id="3" name="Subtitle 2"/>
          <p:cNvSpPr>
            <a:spLocks noGrp="1"/>
          </p:cNvSpPr>
          <p:nvPr>
            <p:ph type="subTitle" idx="1"/>
          </p:nvPr>
        </p:nvSpPr>
        <p:spPr>
          <a:xfrm>
            <a:off x="1981200" y="3505200"/>
            <a:ext cx="5410200" cy="19812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436296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4DB92-3CD7-4F1C-AEFE-A236C5A708D2}" type="datetimeFigureOut">
              <a:rPr lang="en-US" smtClean="0"/>
              <a:t>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CA14D-F447-45B7-AB2C-AEEA18A42B1A}" type="slidenum">
              <a:rPr lang="en-US" smtClean="0"/>
              <a:t>‹#›</a:t>
            </a:fld>
            <a:endParaRPr lang="en-US" dirty="0"/>
          </a:p>
        </p:txBody>
      </p:sp>
    </p:spTree>
    <p:extLst>
      <p:ext uri="{BB962C8B-B14F-4D97-AF65-F5344CB8AC3E}">
        <p14:creationId xmlns:p14="http://schemas.microsoft.com/office/powerpoint/2010/main" val="145862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4DB92-3CD7-4F1C-AEFE-A236C5A708D2}" type="datetimeFigureOut">
              <a:rPr lang="en-US" smtClean="0"/>
              <a:t>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CA14D-F447-45B7-AB2C-AEEA18A42B1A}" type="slidenum">
              <a:rPr lang="en-US" smtClean="0"/>
              <a:t>‹#›</a:t>
            </a:fld>
            <a:endParaRPr lang="en-US" dirty="0"/>
          </a:p>
        </p:txBody>
      </p:sp>
    </p:spTree>
    <p:extLst>
      <p:ext uri="{BB962C8B-B14F-4D97-AF65-F5344CB8AC3E}">
        <p14:creationId xmlns:p14="http://schemas.microsoft.com/office/powerpoint/2010/main" val="345166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6200"/>
            <a:ext cx="8686800" cy="1600200"/>
          </a:xfrm>
        </p:spPr>
        <p:txBody>
          <a:bodyPr/>
          <a:lstStyle>
            <a:lvl1pPr algn="l">
              <a:defRPr baseline="0"/>
            </a:lvl1pPr>
          </a:lstStyle>
          <a:p>
            <a:r>
              <a:rPr lang="en-US" dirty="0" smtClean="0"/>
              <a:t>Map of non-traditional monitoring sites from census</a:t>
            </a:r>
            <a:endParaRPr lang="en-US" dirty="0"/>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5486400" y="6488668"/>
            <a:ext cx="3581400" cy="369332"/>
          </a:xfrm>
          <a:prstGeom prst="rect">
            <a:avLst/>
          </a:prstGeom>
        </p:spPr>
        <p:txBody>
          <a:bodyPr wrap="square">
            <a:spAutoFit/>
          </a:bodyPr>
          <a:lstStyle/>
          <a:p>
            <a:pPr algn="r"/>
            <a:r>
              <a:rPr lang="en-US" sz="1800" b="1" dirty="0" smtClean="0">
                <a:solidFill>
                  <a:srgbClr val="005E81"/>
                </a:solidFill>
                <a:latin typeface="Sakkal Majalla" panose="02000000000000000000" pitchFamily="2" charset="-78"/>
                <a:cs typeface="Sakkal Majalla" panose="02000000000000000000" pitchFamily="2" charset="-78"/>
              </a:rPr>
              <a:t>Chesapeakemonitoringcoop.org</a:t>
            </a:r>
            <a:endParaRPr lang="en-US" sz="1800" b="1" dirty="0">
              <a:solidFill>
                <a:srgbClr val="005E81"/>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751" y="6397878"/>
            <a:ext cx="1471449" cy="377763"/>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0896" y="152400"/>
            <a:ext cx="146304" cy="1118618"/>
          </a:xfrm>
          <a:prstGeom prst="rect">
            <a:avLst/>
          </a:prstGeom>
        </p:spPr>
      </p:pic>
    </p:spTree>
    <p:extLst>
      <p:ext uri="{BB962C8B-B14F-4D97-AF65-F5344CB8AC3E}">
        <p14:creationId xmlns:p14="http://schemas.microsoft.com/office/powerpoint/2010/main" val="25365825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F4DB92-3CD7-4F1C-AEFE-A236C5A708D2}" type="datetimeFigureOut">
              <a:rPr lang="en-US" smtClean="0"/>
              <a:t>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CA14D-F447-45B7-AB2C-AEEA18A42B1A}" type="slidenum">
              <a:rPr lang="en-US" smtClean="0"/>
              <a:t>‹#›</a:t>
            </a:fld>
            <a:endParaRPr lang="en-US" dirty="0"/>
          </a:p>
        </p:txBody>
      </p:sp>
    </p:spTree>
    <p:extLst>
      <p:ext uri="{BB962C8B-B14F-4D97-AF65-F5344CB8AC3E}">
        <p14:creationId xmlns:p14="http://schemas.microsoft.com/office/powerpoint/2010/main" val="21340996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F4DB92-3CD7-4F1C-AEFE-A236C5A708D2}" type="datetimeFigureOut">
              <a:rPr lang="en-US" smtClean="0"/>
              <a:t>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7CA14D-F447-45B7-AB2C-AEEA18A42B1A}" type="slidenum">
              <a:rPr lang="en-US" smtClean="0"/>
              <a:t>‹#›</a:t>
            </a:fld>
            <a:endParaRPr lang="en-US" dirty="0"/>
          </a:p>
        </p:txBody>
      </p:sp>
    </p:spTree>
    <p:extLst>
      <p:ext uri="{BB962C8B-B14F-4D97-AF65-F5344CB8AC3E}">
        <p14:creationId xmlns:p14="http://schemas.microsoft.com/office/powerpoint/2010/main" val="27446246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F4DB92-3CD7-4F1C-AEFE-A236C5A708D2}" type="datetimeFigureOut">
              <a:rPr lang="en-US" smtClean="0"/>
              <a:t>2/20/2018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7CA14D-F447-45B7-AB2C-AEEA18A42B1A}" type="slidenum">
              <a:rPr lang="en-US" smtClean="0"/>
              <a:t>‹#›</a:t>
            </a:fld>
            <a:endParaRPr lang="en-US" dirty="0"/>
          </a:p>
        </p:txBody>
      </p:sp>
    </p:spTree>
    <p:extLst>
      <p:ext uri="{BB962C8B-B14F-4D97-AF65-F5344CB8AC3E}">
        <p14:creationId xmlns:p14="http://schemas.microsoft.com/office/powerpoint/2010/main" val="86880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F4DB92-3CD7-4F1C-AEFE-A236C5A708D2}" type="datetimeFigureOut">
              <a:rPr lang="en-US" smtClean="0"/>
              <a:t>2/20/2018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7CA14D-F447-45B7-AB2C-AEEA18A42B1A}" type="slidenum">
              <a:rPr lang="en-US" smtClean="0"/>
              <a:t>‹#›</a:t>
            </a:fld>
            <a:endParaRPr lang="en-US" dirty="0"/>
          </a:p>
        </p:txBody>
      </p:sp>
    </p:spTree>
    <p:extLst>
      <p:ext uri="{BB962C8B-B14F-4D97-AF65-F5344CB8AC3E}">
        <p14:creationId xmlns:p14="http://schemas.microsoft.com/office/powerpoint/2010/main" val="2910764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4DB92-3CD7-4F1C-AEFE-A236C5A708D2}" type="datetimeFigureOut">
              <a:rPr lang="en-US" smtClean="0"/>
              <a:t>2/20/2018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7CA14D-F447-45B7-AB2C-AEEA18A42B1A}" type="slidenum">
              <a:rPr lang="en-US" smtClean="0"/>
              <a:t>‹#›</a:t>
            </a:fld>
            <a:endParaRPr lang="en-US" dirty="0"/>
          </a:p>
        </p:txBody>
      </p:sp>
    </p:spTree>
    <p:extLst>
      <p:ext uri="{BB962C8B-B14F-4D97-AF65-F5344CB8AC3E}">
        <p14:creationId xmlns:p14="http://schemas.microsoft.com/office/powerpoint/2010/main" val="355829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4DB92-3CD7-4F1C-AEFE-A236C5A708D2}" type="datetimeFigureOut">
              <a:rPr lang="en-US" smtClean="0"/>
              <a:t>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7CA14D-F447-45B7-AB2C-AEEA18A42B1A}" type="slidenum">
              <a:rPr lang="en-US" smtClean="0"/>
              <a:t>‹#›</a:t>
            </a:fld>
            <a:endParaRPr lang="en-US" dirty="0"/>
          </a:p>
        </p:txBody>
      </p:sp>
    </p:spTree>
    <p:extLst>
      <p:ext uri="{BB962C8B-B14F-4D97-AF65-F5344CB8AC3E}">
        <p14:creationId xmlns:p14="http://schemas.microsoft.com/office/powerpoint/2010/main" val="327833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4DB92-3CD7-4F1C-AEFE-A236C5A708D2}" type="datetimeFigureOut">
              <a:rPr lang="en-US" smtClean="0"/>
              <a:t>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7CA14D-F447-45B7-AB2C-AEEA18A42B1A}" type="slidenum">
              <a:rPr lang="en-US" smtClean="0"/>
              <a:t>‹#›</a:t>
            </a:fld>
            <a:endParaRPr lang="en-US" dirty="0"/>
          </a:p>
        </p:txBody>
      </p:sp>
    </p:spTree>
    <p:extLst>
      <p:ext uri="{BB962C8B-B14F-4D97-AF65-F5344CB8AC3E}">
        <p14:creationId xmlns:p14="http://schemas.microsoft.com/office/powerpoint/2010/main" val="24031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76200"/>
            <a:ext cx="8686800" cy="1600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4DB92-3CD7-4F1C-AEFE-A236C5A708D2}" type="datetimeFigureOut">
              <a:rPr lang="en-US" smtClean="0"/>
              <a:t>2/20/2018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00800" y="6356350"/>
            <a:ext cx="2286000" cy="365125"/>
          </a:xfrm>
          <a:prstGeom prst="rect">
            <a:avLst/>
          </a:prstGeom>
        </p:spPr>
        <p:txBody>
          <a:bodyPr vert="horz" lIns="91440" tIns="45720" rIns="91440" bIns="45720" rtlCol="0" anchor="ctr"/>
          <a:lstStyle>
            <a:lvl1pPr algn="r">
              <a:defRPr sz="1200" b="1">
                <a:solidFill>
                  <a:srgbClr val="005E81"/>
                </a:solidFill>
              </a:defRPr>
            </a:lvl1pPr>
          </a:lstStyle>
          <a:p>
            <a:endParaRPr lang="en-US" dirty="0"/>
          </a:p>
        </p:txBody>
      </p:sp>
    </p:spTree>
    <p:extLst>
      <p:ext uri="{BB962C8B-B14F-4D97-AF65-F5344CB8AC3E}">
        <p14:creationId xmlns:p14="http://schemas.microsoft.com/office/powerpoint/2010/main" val="1180264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3800" b="1" kern="1200">
          <a:solidFill>
            <a:srgbClr val="005E8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9" name="Rectangle 8"/>
          <p:cNvSpPr/>
          <p:nvPr/>
        </p:nvSpPr>
        <p:spPr>
          <a:xfrm>
            <a:off x="0" y="0"/>
            <a:ext cx="9169333" cy="69342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535" y="384810"/>
            <a:ext cx="118798" cy="1006815"/>
          </a:xfrm>
          <a:prstGeom prst="rect">
            <a:avLst/>
          </a:prstGeom>
          <a:solidFill>
            <a:srgbClr val="818289"/>
          </a:solidFill>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19200" y="765503"/>
            <a:ext cx="7061266" cy="3239447"/>
          </a:xfrm>
          <a:prstGeom prst="rect">
            <a:avLst/>
          </a:prstGeom>
        </p:spPr>
      </p:pic>
      <p:sp>
        <p:nvSpPr>
          <p:cNvPr id="7" name="TextBox 6"/>
          <p:cNvSpPr txBox="1"/>
          <p:nvPr/>
        </p:nvSpPr>
        <p:spPr>
          <a:xfrm>
            <a:off x="601333" y="4770452"/>
            <a:ext cx="7780667" cy="1384995"/>
          </a:xfrm>
          <a:prstGeom prst="rect">
            <a:avLst/>
          </a:prstGeom>
          <a:noFill/>
        </p:spPr>
        <p:txBody>
          <a:bodyPr wrap="square" rtlCol="0">
            <a:spAutoFit/>
          </a:bodyPr>
          <a:lstStyle/>
          <a:p>
            <a:r>
              <a:rPr lang="en-US" sz="2800" dirty="0" smtClean="0">
                <a:solidFill>
                  <a:srgbClr val="005E81"/>
                </a:solidFill>
              </a:rPr>
              <a:t>Liz Chudoba  </a:t>
            </a:r>
          </a:p>
          <a:p>
            <a:r>
              <a:rPr lang="en-US" sz="2800" dirty="0" smtClean="0">
                <a:solidFill>
                  <a:srgbClr val="005E81"/>
                </a:solidFill>
              </a:rPr>
              <a:t>Program Manager, Alliance for the Chesapeake Bay</a:t>
            </a:r>
          </a:p>
          <a:p>
            <a:r>
              <a:rPr lang="en-US" sz="2800" dirty="0" smtClean="0">
                <a:solidFill>
                  <a:srgbClr val="005E81"/>
                </a:solidFill>
              </a:rPr>
              <a:t>lchudoba@allianceforthebay.org</a:t>
            </a:r>
          </a:p>
        </p:txBody>
      </p:sp>
      <p:sp>
        <p:nvSpPr>
          <p:cNvPr id="10" name="TextBox 9"/>
          <p:cNvSpPr txBox="1"/>
          <p:nvPr/>
        </p:nvSpPr>
        <p:spPr>
          <a:xfrm>
            <a:off x="6742895" y="6600102"/>
            <a:ext cx="2401107" cy="237786"/>
          </a:xfrm>
          <a:prstGeom prst="rect">
            <a:avLst/>
          </a:prstGeom>
          <a:noFill/>
        </p:spPr>
        <p:txBody>
          <a:bodyPr wrap="square" rtlCol="0">
            <a:spAutoFit/>
          </a:bodyPr>
          <a:lstStyle/>
          <a:p>
            <a:r>
              <a:rPr lang="en-US" sz="900" dirty="0" smtClean="0"/>
              <a:t>Photo courtesy of the Chesapeake Bay Program</a:t>
            </a:r>
            <a:endParaRPr lang="en-US" sz="900" dirty="0"/>
          </a:p>
        </p:txBody>
      </p:sp>
    </p:spTree>
    <p:extLst>
      <p:ext uri="{BB962C8B-B14F-4D97-AF65-F5344CB8AC3E}">
        <p14:creationId xmlns:p14="http://schemas.microsoft.com/office/powerpoint/2010/main" val="3525719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solidFill>
                  <a:srgbClr val="686868"/>
                </a:solidFill>
              </a:rPr>
              <a:t>Coming Up</a:t>
            </a:r>
            <a:endParaRPr lang="en-US" dirty="0"/>
          </a:p>
        </p:txBody>
      </p:sp>
      <p:sp>
        <p:nvSpPr>
          <p:cNvPr id="3" name="Content Placeholder 2"/>
          <p:cNvSpPr>
            <a:spLocks noGrp="1"/>
          </p:cNvSpPr>
          <p:nvPr>
            <p:ph idx="1"/>
          </p:nvPr>
        </p:nvSpPr>
        <p:spPr>
          <a:xfrm>
            <a:off x="4114800" y="1295400"/>
            <a:ext cx="4953000" cy="5943600"/>
          </a:xfrm>
        </p:spPr>
        <p:txBody>
          <a:bodyPr>
            <a:normAutofit/>
          </a:bodyPr>
          <a:lstStyle/>
          <a:p>
            <a:pPr marL="0" lvl="0" indent="0">
              <a:buNone/>
            </a:pPr>
            <a:r>
              <a:rPr lang="en-US" b="1" dirty="0" smtClean="0"/>
              <a:t>Memorandum of Understanding</a:t>
            </a:r>
          </a:p>
          <a:p>
            <a:pPr marL="0" indent="0">
              <a:buNone/>
            </a:pPr>
            <a:r>
              <a:rPr lang="en-US" i="1" dirty="0" smtClean="0"/>
              <a:t>Purpose is to forge </a:t>
            </a:r>
            <a:r>
              <a:rPr lang="en-US" i="1" dirty="0"/>
              <a:t>a deeper understanding of and commitment to the use of citizen-based and other non-tradition partners’ monitoring data in individual partners and shared partnership decision making.</a:t>
            </a:r>
          </a:p>
        </p:txBody>
      </p:sp>
      <p:pic>
        <p:nvPicPr>
          <p:cNvPr id="5" name="Picture 4"/>
          <p:cNvPicPr>
            <a:picLocks noChangeAspect="1"/>
          </p:cNvPicPr>
          <p:nvPr/>
        </p:nvPicPr>
        <p:blipFill>
          <a:blip r:embed="rId3"/>
          <a:stretch>
            <a:fillRect/>
          </a:stretch>
        </p:blipFill>
        <p:spPr>
          <a:xfrm>
            <a:off x="34603" y="1371600"/>
            <a:ext cx="4003997" cy="4787241"/>
          </a:xfrm>
          <a:prstGeom prst="rect">
            <a:avLst/>
          </a:prstGeom>
          <a:ln>
            <a:solidFill>
              <a:schemeClr val="tx1"/>
            </a:solidFill>
          </a:ln>
        </p:spPr>
      </p:pic>
    </p:spTree>
    <p:extLst>
      <p:ext uri="{BB962C8B-B14F-4D97-AF65-F5344CB8AC3E}">
        <p14:creationId xmlns:p14="http://schemas.microsoft.com/office/powerpoint/2010/main" val="2876228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solidFill>
                  <a:srgbClr val="686868"/>
                </a:solidFill>
              </a:rPr>
              <a:t>Coming Up</a:t>
            </a:r>
            <a:endParaRPr lang="en-US" dirty="0"/>
          </a:p>
        </p:txBody>
      </p:sp>
      <p:sp>
        <p:nvSpPr>
          <p:cNvPr id="3" name="Content Placeholder 2"/>
          <p:cNvSpPr>
            <a:spLocks noGrp="1"/>
          </p:cNvSpPr>
          <p:nvPr>
            <p:ph idx="1"/>
          </p:nvPr>
        </p:nvSpPr>
        <p:spPr>
          <a:xfrm>
            <a:off x="4114800" y="1295400"/>
            <a:ext cx="4953000" cy="5943600"/>
          </a:xfrm>
        </p:spPr>
        <p:txBody>
          <a:bodyPr>
            <a:normAutofit/>
          </a:bodyPr>
          <a:lstStyle/>
          <a:p>
            <a:pPr marL="0" lvl="0" indent="0">
              <a:buNone/>
            </a:pPr>
            <a:r>
              <a:rPr lang="en-US" b="1" dirty="0" smtClean="0"/>
              <a:t>Memorandum of Understanding</a:t>
            </a:r>
          </a:p>
          <a:p>
            <a:r>
              <a:rPr lang="en-US" i="1" dirty="0" smtClean="0"/>
              <a:t>Tiered Framework</a:t>
            </a:r>
          </a:p>
          <a:p>
            <a:r>
              <a:rPr lang="en-US" i="1" dirty="0" smtClean="0"/>
              <a:t>Use of non-traditional data and the Chesapeake Data Explorer</a:t>
            </a:r>
          </a:p>
          <a:p>
            <a:r>
              <a:rPr lang="en-US" i="1" dirty="0" smtClean="0"/>
              <a:t>Standardized QAPPs and monitoring protocols</a:t>
            </a:r>
          </a:p>
          <a:p>
            <a:r>
              <a:rPr lang="en-US" i="1" dirty="0" smtClean="0"/>
              <a:t>Training</a:t>
            </a:r>
            <a:endParaRPr lang="en-US" i="1" dirty="0"/>
          </a:p>
        </p:txBody>
      </p:sp>
      <p:pic>
        <p:nvPicPr>
          <p:cNvPr id="5" name="Picture 4"/>
          <p:cNvPicPr>
            <a:picLocks noChangeAspect="1"/>
          </p:cNvPicPr>
          <p:nvPr/>
        </p:nvPicPr>
        <p:blipFill>
          <a:blip r:embed="rId3"/>
          <a:stretch>
            <a:fillRect/>
          </a:stretch>
        </p:blipFill>
        <p:spPr>
          <a:xfrm>
            <a:off x="34603" y="1371600"/>
            <a:ext cx="4003997" cy="4787241"/>
          </a:xfrm>
          <a:prstGeom prst="rect">
            <a:avLst/>
          </a:prstGeom>
          <a:ln>
            <a:solidFill>
              <a:schemeClr val="tx1"/>
            </a:solidFill>
          </a:ln>
        </p:spPr>
      </p:pic>
    </p:spTree>
    <p:extLst>
      <p:ext uri="{BB962C8B-B14F-4D97-AF65-F5344CB8AC3E}">
        <p14:creationId xmlns:p14="http://schemas.microsoft.com/office/powerpoint/2010/main" val="1084661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0000" r="2365"/>
          <a:stretch/>
        </p:blipFill>
        <p:spPr>
          <a:xfrm>
            <a:off x="0" y="-1"/>
            <a:ext cx="9144000" cy="6858001"/>
          </a:xfrm>
          <a:prstGeom prst="rect">
            <a:avLst/>
          </a:prstGeom>
        </p:spPr>
      </p:pic>
      <p:sp>
        <p:nvSpPr>
          <p:cNvPr id="9" name="TextBox 8"/>
          <p:cNvSpPr txBox="1"/>
          <p:nvPr/>
        </p:nvSpPr>
        <p:spPr>
          <a:xfrm rot="5400000">
            <a:off x="7857225" y="5647425"/>
            <a:ext cx="2296551" cy="276999"/>
          </a:xfrm>
          <a:prstGeom prst="rect">
            <a:avLst/>
          </a:prstGeom>
          <a:noFill/>
        </p:spPr>
        <p:txBody>
          <a:bodyPr wrap="square" rtlCol="0">
            <a:spAutoFit/>
          </a:bodyPr>
          <a:lstStyle/>
          <a:p>
            <a:r>
              <a:rPr lang="en-US" sz="1200" dirty="0" smtClean="0">
                <a:solidFill>
                  <a:schemeClr val="bg1"/>
                </a:solidFill>
              </a:rPr>
              <a:t>Credit: Chesapeake Bay Program</a:t>
            </a:r>
            <a:endParaRPr lang="en-US" sz="1200" dirty="0">
              <a:solidFill>
                <a:schemeClr val="bg1"/>
              </a:solidFill>
            </a:endParaRPr>
          </a:p>
        </p:txBody>
      </p:sp>
      <p:sp>
        <p:nvSpPr>
          <p:cNvPr id="6" name="Rectangle 5"/>
          <p:cNvSpPr/>
          <p:nvPr/>
        </p:nvSpPr>
        <p:spPr>
          <a:xfrm rot="21379287">
            <a:off x="4900328" y="367766"/>
            <a:ext cx="3039102" cy="830997"/>
          </a:xfrm>
          <a:prstGeom prst="rect">
            <a:avLst/>
          </a:prstGeom>
        </p:spPr>
        <p:txBody>
          <a:bodyPr wrap="none">
            <a:spAutoFit/>
          </a:bodyPr>
          <a:lstStyle/>
          <a:p>
            <a:r>
              <a:rPr lang="en-US" sz="4800" b="1" dirty="0" smtClean="0">
                <a:ln w="12700">
                  <a:noFill/>
                  <a:prstDash val="solid"/>
                </a:ln>
                <a:solidFill>
                  <a:schemeClr val="bg1"/>
                </a:solidFill>
                <a:effectLst>
                  <a:outerShdw blurRad="41275" dist="20320" dir="1800000" algn="tl" rotWithShape="0">
                    <a:srgbClr val="000000">
                      <a:alpha val="40000"/>
                    </a:srgbClr>
                  </a:outerShdw>
                </a:effectLst>
              </a:rPr>
              <a:t>Questions?</a:t>
            </a:r>
            <a:endParaRPr lang="en-US" sz="4800" b="1" dirty="0">
              <a:ln w="12700">
                <a:noFill/>
                <a:prstDash val="solid"/>
              </a:ln>
              <a:solidFill>
                <a:schemeClr val="bg1"/>
              </a:solidFill>
              <a:effectLst>
                <a:outerShdw blurRad="41275" dist="20320" dir="1800000" algn="tl" rotWithShape="0">
                  <a:srgbClr val="000000">
                    <a:alpha val="40000"/>
                  </a:srgbClr>
                </a:outerShdw>
              </a:effectLst>
            </a:endParaRPr>
          </a:p>
        </p:txBody>
      </p:sp>
      <p:sp>
        <p:nvSpPr>
          <p:cNvPr id="7" name="Cloud Callout 6"/>
          <p:cNvSpPr/>
          <p:nvPr/>
        </p:nvSpPr>
        <p:spPr>
          <a:xfrm>
            <a:off x="3962400" y="76200"/>
            <a:ext cx="5043100" cy="1600200"/>
          </a:xfrm>
          <a:prstGeom prst="cloudCallo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762311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Chesapeake Monitoring Cooperative</a:t>
            </a:r>
            <a:endParaRPr lang="en-US" dirty="0"/>
          </a:p>
        </p:txBody>
      </p:sp>
      <p:sp>
        <p:nvSpPr>
          <p:cNvPr id="4" name="Rectangle 3"/>
          <p:cNvSpPr/>
          <p:nvPr/>
        </p:nvSpPr>
        <p:spPr>
          <a:xfrm>
            <a:off x="609599" y="1143000"/>
            <a:ext cx="7924801" cy="1446550"/>
          </a:xfrm>
          <a:prstGeom prst="rect">
            <a:avLst/>
          </a:prstGeom>
          <a:solidFill>
            <a:schemeClr val="bg1">
              <a:lumMod val="95000"/>
            </a:schemeClr>
          </a:solidFill>
        </p:spPr>
        <p:txBody>
          <a:bodyPr wrap="square">
            <a:spAutoFit/>
          </a:bodyPr>
          <a:lstStyle/>
          <a:p>
            <a:r>
              <a:rPr lang="en-US" sz="2200" dirty="0" smtClean="0">
                <a:solidFill>
                  <a:srgbClr val="005E81"/>
                </a:solidFill>
              </a:rPr>
              <a:t>A partnership that aims to provide </a:t>
            </a:r>
            <a:r>
              <a:rPr lang="en-US" sz="2200" dirty="0" smtClean="0">
                <a:solidFill>
                  <a:srgbClr val="7030A0"/>
                </a:solidFill>
              </a:rPr>
              <a:t>technical, logistical, and outreach support</a:t>
            </a:r>
            <a:r>
              <a:rPr lang="en-US" sz="2200" dirty="0" smtClean="0">
                <a:solidFill>
                  <a:srgbClr val="005E81"/>
                </a:solidFill>
              </a:rPr>
              <a:t> for the integration of volunteer-based and nontraditional water quality and benthic macroinvertebrate monitoring data into the Chesapeake Bay Program (CBP) partnership.</a:t>
            </a:r>
            <a:endParaRPr lang="en-US" sz="2200" dirty="0">
              <a:solidFill>
                <a:srgbClr val="005E81"/>
              </a:solidFill>
            </a:endParaRPr>
          </a:p>
        </p:txBody>
      </p:sp>
      <p:grpSp>
        <p:nvGrpSpPr>
          <p:cNvPr id="30" name="Group 29"/>
          <p:cNvGrpSpPr/>
          <p:nvPr/>
        </p:nvGrpSpPr>
        <p:grpSpPr>
          <a:xfrm>
            <a:off x="289520" y="3962400"/>
            <a:ext cx="2028326" cy="2088824"/>
            <a:chOff x="304800" y="4083376"/>
            <a:chExt cx="2028326" cy="2088824"/>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4083376"/>
              <a:ext cx="2028326" cy="810783"/>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016" y="5174835"/>
              <a:ext cx="1781894" cy="997365"/>
            </a:xfrm>
            <a:prstGeom prst="rect">
              <a:avLst/>
            </a:prstGeom>
          </p:spPr>
        </p:pic>
      </p:grpSp>
      <p:sp>
        <p:nvSpPr>
          <p:cNvPr id="16" name="Rectangle 15"/>
          <p:cNvSpPr/>
          <p:nvPr/>
        </p:nvSpPr>
        <p:spPr>
          <a:xfrm>
            <a:off x="76200" y="3324999"/>
            <a:ext cx="2454967" cy="369332"/>
          </a:xfrm>
          <a:prstGeom prst="rect">
            <a:avLst/>
          </a:prstGeom>
        </p:spPr>
        <p:txBody>
          <a:bodyPr wrap="none">
            <a:spAutoFit/>
          </a:bodyPr>
          <a:lstStyle/>
          <a:p>
            <a:r>
              <a:rPr lang="en-US" b="1" dirty="0" smtClean="0">
                <a:solidFill>
                  <a:srgbClr val="818289"/>
                </a:solidFill>
              </a:rPr>
              <a:t>Cooperative Agreement</a:t>
            </a:r>
          </a:p>
        </p:txBody>
      </p:sp>
      <p:grpSp>
        <p:nvGrpSpPr>
          <p:cNvPr id="15" name="Group 14"/>
          <p:cNvGrpSpPr/>
          <p:nvPr/>
        </p:nvGrpSpPr>
        <p:grpSpPr>
          <a:xfrm>
            <a:off x="2910103" y="3962400"/>
            <a:ext cx="2424782" cy="2088824"/>
            <a:chOff x="3340727" y="3356093"/>
            <a:chExt cx="2424782" cy="2088824"/>
          </a:xfrm>
        </p:grpSpPr>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9237" y="3396334"/>
              <a:ext cx="1043938" cy="1045076"/>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40727" y="3356093"/>
              <a:ext cx="1153012" cy="1125558"/>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07467" y="4606082"/>
              <a:ext cx="2358042" cy="838835"/>
            </a:xfrm>
            <a:prstGeom prst="rect">
              <a:avLst/>
            </a:prstGeom>
          </p:spPr>
        </p:pic>
      </p:grpSp>
      <p:sp>
        <p:nvSpPr>
          <p:cNvPr id="17" name="Rectangle 16"/>
          <p:cNvSpPr/>
          <p:nvPr/>
        </p:nvSpPr>
        <p:spPr>
          <a:xfrm>
            <a:off x="2682388" y="3048000"/>
            <a:ext cx="2880212" cy="646331"/>
          </a:xfrm>
          <a:prstGeom prst="rect">
            <a:avLst/>
          </a:prstGeom>
        </p:spPr>
        <p:txBody>
          <a:bodyPr wrap="none">
            <a:spAutoFit/>
          </a:bodyPr>
          <a:lstStyle/>
          <a:p>
            <a:r>
              <a:rPr lang="en-US" b="1" dirty="0" smtClean="0">
                <a:solidFill>
                  <a:srgbClr val="818289"/>
                </a:solidFill>
              </a:rPr>
              <a:t>CMC development team </a:t>
            </a:r>
          </a:p>
          <a:p>
            <a:r>
              <a:rPr lang="en-US" b="1" dirty="0">
                <a:solidFill>
                  <a:srgbClr val="818289"/>
                </a:solidFill>
              </a:rPr>
              <a:t>p</a:t>
            </a:r>
            <a:r>
              <a:rPr lang="en-US" b="1" dirty="0" smtClean="0">
                <a:solidFill>
                  <a:srgbClr val="818289"/>
                </a:solidFill>
              </a:rPr>
              <a:t>artners &amp; service providers</a:t>
            </a:r>
            <a:endParaRPr lang="en-US" b="1" dirty="0">
              <a:solidFill>
                <a:srgbClr val="818289"/>
              </a:solidFill>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9800" y="2743200"/>
            <a:ext cx="3071836" cy="4132814"/>
          </a:xfrm>
          <a:prstGeom prst="rect">
            <a:avLst/>
          </a:prstGeom>
        </p:spPr>
      </p:pic>
      <p:sp>
        <p:nvSpPr>
          <p:cNvPr id="20" name="Rectangle 19"/>
          <p:cNvSpPr/>
          <p:nvPr/>
        </p:nvSpPr>
        <p:spPr>
          <a:xfrm>
            <a:off x="5715000" y="3048000"/>
            <a:ext cx="1444434" cy="646331"/>
          </a:xfrm>
          <a:prstGeom prst="rect">
            <a:avLst/>
          </a:prstGeom>
        </p:spPr>
        <p:txBody>
          <a:bodyPr wrap="none">
            <a:spAutoFit/>
          </a:bodyPr>
          <a:lstStyle/>
          <a:p>
            <a:r>
              <a:rPr lang="en-US" b="1" dirty="0" smtClean="0">
                <a:solidFill>
                  <a:srgbClr val="818289"/>
                </a:solidFill>
              </a:rPr>
              <a:t>Participating </a:t>
            </a:r>
          </a:p>
          <a:p>
            <a:r>
              <a:rPr lang="en-US" b="1" dirty="0" smtClean="0">
                <a:solidFill>
                  <a:srgbClr val="818289"/>
                </a:solidFill>
              </a:rPr>
              <a:t>Jurisdictions</a:t>
            </a:r>
            <a:endParaRPr lang="en-US" b="1" dirty="0">
              <a:solidFill>
                <a:srgbClr val="818289"/>
              </a:solidFill>
            </a:endParaRPr>
          </a:p>
        </p:txBody>
      </p:sp>
      <p:cxnSp>
        <p:nvCxnSpPr>
          <p:cNvPr id="23" name="Straight Connector 22"/>
          <p:cNvCxnSpPr/>
          <p:nvPr/>
        </p:nvCxnSpPr>
        <p:spPr>
          <a:xfrm>
            <a:off x="76200" y="3698929"/>
            <a:ext cx="2438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82388" y="3698929"/>
            <a:ext cx="28802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15000" y="3698929"/>
            <a:ext cx="13101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03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9716" y="0"/>
            <a:ext cx="5299364" cy="685800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4636" y="0"/>
            <a:ext cx="5299364" cy="6858000"/>
          </a:xfrm>
          <a:prstGeom prst="rect">
            <a:avLst/>
          </a:prstGeom>
        </p:spPr>
      </p:pic>
      <p:sp>
        <p:nvSpPr>
          <p:cNvPr id="6" name="Title 1"/>
          <p:cNvSpPr txBox="1">
            <a:spLocks/>
          </p:cNvSpPr>
          <p:nvPr/>
        </p:nvSpPr>
        <p:spPr>
          <a:xfrm>
            <a:off x="457200" y="1371600"/>
            <a:ext cx="4953000" cy="160020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3800" b="1" kern="1200" baseline="0">
                <a:solidFill>
                  <a:srgbClr val="005E81"/>
                </a:solidFill>
                <a:latin typeface="+mj-lt"/>
                <a:ea typeface="+mj-ea"/>
                <a:cs typeface="+mj-cs"/>
              </a:defRPr>
            </a:lvl1pPr>
          </a:lstStyle>
          <a:p>
            <a:r>
              <a:rPr lang="en-US" sz="3200" dirty="0" smtClean="0">
                <a:solidFill>
                  <a:srgbClr val="7030A0"/>
                </a:solidFill>
              </a:rPr>
              <a:t>Plus Chesapeake Bay Volunteer and Nontraditional Monitoring Sites</a:t>
            </a:r>
            <a:endParaRPr lang="en-US" sz="3200" dirty="0">
              <a:solidFill>
                <a:srgbClr val="7030A0"/>
              </a:solidFill>
            </a:endParaRPr>
          </a:p>
        </p:txBody>
      </p:sp>
      <p:sp>
        <p:nvSpPr>
          <p:cNvPr id="2" name="Title 1"/>
          <p:cNvSpPr>
            <a:spLocks noGrp="1"/>
          </p:cNvSpPr>
          <p:nvPr>
            <p:ph type="title"/>
          </p:nvPr>
        </p:nvSpPr>
        <p:spPr>
          <a:xfrm>
            <a:off x="459441" y="0"/>
            <a:ext cx="6042198" cy="1600200"/>
          </a:xfrm>
        </p:spPr>
        <p:txBody>
          <a:bodyPr>
            <a:normAutofit/>
          </a:bodyPr>
          <a:lstStyle/>
          <a:p>
            <a:r>
              <a:rPr lang="en-US" sz="4000" b="1" dirty="0" smtClean="0">
                <a:latin typeface="+mn-lt"/>
              </a:rPr>
              <a:t>Chesapeake Bay Program Monitoring Sites</a:t>
            </a:r>
            <a:endParaRPr lang="en-US" sz="4000" b="1" dirty="0">
              <a:solidFill>
                <a:srgbClr val="818289"/>
              </a:solidFill>
              <a:latin typeface="+mn-lt"/>
            </a:endParaRPr>
          </a:p>
        </p:txBody>
      </p:sp>
    </p:spTree>
    <p:extLst>
      <p:ext uri="{BB962C8B-B14F-4D97-AF65-F5344CB8AC3E}">
        <p14:creationId xmlns:p14="http://schemas.microsoft.com/office/powerpoint/2010/main" val="49688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50466" r="10396" b="4592"/>
          <a:stretch/>
        </p:blipFill>
        <p:spPr>
          <a:xfrm>
            <a:off x="0" y="0"/>
            <a:ext cx="9144000" cy="6858000"/>
          </a:xfrm>
          <a:prstGeom prst="rect">
            <a:avLst/>
          </a:prstGeom>
          <a:ln>
            <a:noFill/>
          </a:ln>
        </p:spPr>
      </p:pic>
      <p:sp>
        <p:nvSpPr>
          <p:cNvPr id="10" name="Rectangle 9"/>
          <p:cNvSpPr/>
          <p:nvPr/>
        </p:nvSpPr>
        <p:spPr>
          <a:xfrm>
            <a:off x="0" y="1"/>
            <a:ext cx="9144002" cy="688472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rgbClr val="686868"/>
                </a:solidFill>
              </a:rPr>
              <a:t>Technical Support </a:t>
            </a:r>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dirty="0" smtClean="0"/>
              <a:t>Quality Assurance Project Plans </a:t>
            </a:r>
            <a:r>
              <a:rPr lang="en-US" dirty="0"/>
              <a:t>– Tier </a:t>
            </a:r>
            <a:r>
              <a:rPr lang="en-US" dirty="0" smtClean="0"/>
              <a:t>1 &amp; 2</a:t>
            </a:r>
            <a:endParaRPr lang="en-US" dirty="0"/>
          </a:p>
          <a:p>
            <a:r>
              <a:rPr lang="en-US" dirty="0" smtClean="0"/>
              <a:t>Standard Operating Procedures (SOPs) – Tier 1 &amp; 2</a:t>
            </a:r>
          </a:p>
          <a:p>
            <a:r>
              <a:rPr lang="en-US" dirty="0" smtClean="0"/>
              <a:t>User-friendly Methods Manuals</a:t>
            </a:r>
          </a:p>
          <a:p>
            <a:r>
              <a:rPr lang="en-US" dirty="0" smtClean="0"/>
              <a:t>Indicator Fact Sheets</a:t>
            </a:r>
          </a:p>
          <a:p>
            <a:r>
              <a:rPr lang="en-US" dirty="0"/>
              <a:t>Tiered Framework: 3 tier set up that determines the quality of the data collected</a:t>
            </a:r>
          </a:p>
          <a:p>
            <a:r>
              <a:rPr lang="en-US" dirty="0" smtClean="0"/>
              <a:t>Prioritization </a:t>
            </a:r>
            <a:r>
              <a:rPr lang="en-US" dirty="0" smtClean="0"/>
              <a:t>Report: How volunteer and nontraditional monitoring can help fill data gaps in the Chesapeake Bay </a:t>
            </a:r>
            <a:r>
              <a:rPr lang="en-US" dirty="0" smtClean="0"/>
              <a:t>Watershed</a:t>
            </a:r>
          </a:p>
          <a:p>
            <a:endParaRPr lang="en-US" dirty="0"/>
          </a:p>
        </p:txBody>
      </p:sp>
      <p:sp>
        <p:nvSpPr>
          <p:cNvPr id="11" name="TextBox 10"/>
          <p:cNvSpPr txBox="1"/>
          <p:nvPr/>
        </p:nvSpPr>
        <p:spPr>
          <a:xfrm>
            <a:off x="6529471" y="6627168"/>
            <a:ext cx="2614529" cy="230832"/>
          </a:xfrm>
          <a:prstGeom prst="rect">
            <a:avLst/>
          </a:prstGeom>
          <a:noFill/>
        </p:spPr>
        <p:txBody>
          <a:bodyPr wrap="square" rtlCol="0">
            <a:spAutoFit/>
          </a:bodyPr>
          <a:lstStyle/>
          <a:p>
            <a:pPr algn="ctr"/>
            <a:r>
              <a:rPr lang="en-US" sz="900" dirty="0" smtClean="0"/>
              <a:t>Photos courtesy of the Chesapeake Bay Program</a:t>
            </a:r>
            <a:endParaRPr lang="en-US" sz="900" dirty="0"/>
          </a:p>
        </p:txBody>
      </p:sp>
    </p:spTree>
    <p:extLst>
      <p:ext uri="{BB962C8B-B14F-4D97-AF65-F5344CB8AC3E}">
        <p14:creationId xmlns:p14="http://schemas.microsoft.com/office/powerpoint/2010/main" val="846022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solidFill>
                  <a:srgbClr val="686868"/>
                </a:solidFill>
              </a:rPr>
              <a:t>Where we are now</a:t>
            </a:r>
            <a:endParaRPr lang="en-US" dirty="0"/>
          </a:p>
        </p:txBody>
      </p:sp>
      <p:sp>
        <p:nvSpPr>
          <p:cNvPr id="3" name="Content Placeholder 2"/>
          <p:cNvSpPr>
            <a:spLocks noGrp="1"/>
          </p:cNvSpPr>
          <p:nvPr>
            <p:ph idx="1"/>
          </p:nvPr>
        </p:nvSpPr>
        <p:spPr>
          <a:xfrm>
            <a:off x="416379" y="1295400"/>
            <a:ext cx="5029200" cy="5943600"/>
          </a:xfrm>
        </p:spPr>
        <p:txBody>
          <a:bodyPr>
            <a:normAutofit/>
          </a:bodyPr>
          <a:lstStyle/>
          <a:p>
            <a:pPr lvl="0"/>
            <a:r>
              <a:rPr lang="en-US" dirty="0" smtClean="0"/>
              <a:t>Study Design Workshops</a:t>
            </a:r>
          </a:p>
          <a:p>
            <a:pPr lvl="1"/>
            <a:r>
              <a:rPr lang="en-US" dirty="0"/>
              <a:t>6</a:t>
            </a:r>
            <a:r>
              <a:rPr lang="en-US" dirty="0" smtClean="0"/>
              <a:t> completed</a:t>
            </a:r>
          </a:p>
          <a:p>
            <a:pPr lvl="0"/>
            <a:r>
              <a:rPr lang="en-US" dirty="0" smtClean="0"/>
              <a:t>Water Quality Monitoring Training</a:t>
            </a:r>
          </a:p>
          <a:p>
            <a:pPr lvl="1"/>
            <a:r>
              <a:rPr lang="en-US" dirty="0" smtClean="0"/>
              <a:t>11 completed</a:t>
            </a:r>
          </a:p>
          <a:p>
            <a:r>
              <a:rPr lang="en-US" dirty="0" smtClean="0"/>
              <a:t>Macroinvertebrate Training</a:t>
            </a:r>
          </a:p>
          <a:p>
            <a:pPr lvl="1"/>
            <a:r>
              <a:rPr lang="en-US" dirty="0" smtClean="0"/>
              <a:t>11 completed</a:t>
            </a:r>
          </a:p>
          <a:p>
            <a:pPr lvl="0"/>
            <a:r>
              <a:rPr lang="en-US" dirty="0" smtClean="0"/>
              <a:t>Data Interpretation Workshops</a:t>
            </a:r>
          </a:p>
          <a:p>
            <a:pPr lvl="1"/>
            <a:r>
              <a:rPr lang="en-US" dirty="0" smtClean="0"/>
              <a:t>2 completed</a:t>
            </a:r>
            <a:endParaRPr lang="en-US" dirty="0"/>
          </a:p>
          <a:p>
            <a:pPr marL="0" indent="0">
              <a:buNone/>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4124" y="-4124"/>
            <a:ext cx="3559876" cy="237325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4124" y="2376054"/>
            <a:ext cx="3559876" cy="23622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4124" y="4745181"/>
            <a:ext cx="3559876" cy="2373251"/>
          </a:xfrm>
          <a:prstGeom prst="rect">
            <a:avLst/>
          </a:prstGeom>
        </p:spPr>
      </p:pic>
    </p:spTree>
    <p:extLst>
      <p:ext uri="{BB962C8B-B14F-4D97-AF65-F5344CB8AC3E}">
        <p14:creationId xmlns:p14="http://schemas.microsoft.com/office/powerpoint/2010/main" val="3810194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solidFill>
                  <a:srgbClr val="686868"/>
                </a:solidFill>
              </a:rPr>
              <a:t>Where we are now</a:t>
            </a:r>
            <a:endParaRPr lang="en-US" dirty="0"/>
          </a:p>
        </p:txBody>
      </p:sp>
      <p:sp>
        <p:nvSpPr>
          <p:cNvPr id="3" name="Content Placeholder 2"/>
          <p:cNvSpPr>
            <a:spLocks noGrp="1"/>
          </p:cNvSpPr>
          <p:nvPr>
            <p:ph idx="1"/>
          </p:nvPr>
        </p:nvSpPr>
        <p:spPr>
          <a:xfrm>
            <a:off x="416379" y="1295400"/>
            <a:ext cx="5029200" cy="5943600"/>
          </a:xfrm>
        </p:spPr>
        <p:txBody>
          <a:bodyPr>
            <a:normAutofit/>
          </a:bodyPr>
          <a:lstStyle/>
          <a:p>
            <a:pPr marL="0" lvl="0" indent="0">
              <a:buNone/>
            </a:pPr>
            <a:r>
              <a:rPr lang="en-US" b="1" dirty="0" smtClean="0"/>
              <a:t>Tier III Groups</a:t>
            </a:r>
          </a:p>
          <a:p>
            <a:r>
              <a:rPr lang="en-US" dirty="0"/>
              <a:t>Nanticoke watershed alliance is the first approved Tier III Group. </a:t>
            </a:r>
            <a:endParaRPr lang="en-US" dirty="0" smtClean="0"/>
          </a:p>
          <a:p>
            <a:r>
              <a:rPr lang="en-US" dirty="0" err="1" smtClean="0"/>
              <a:t>BlueWater</a:t>
            </a:r>
            <a:r>
              <a:rPr lang="en-US" dirty="0" smtClean="0"/>
              <a:t> </a:t>
            </a:r>
            <a:r>
              <a:rPr lang="en-US" dirty="0"/>
              <a:t>Baltimore is next in </a:t>
            </a:r>
            <a:r>
              <a:rPr lang="en-US" dirty="0" smtClean="0"/>
              <a:t>line.</a:t>
            </a:r>
          </a:p>
          <a:p>
            <a:r>
              <a:rPr lang="en-US" dirty="0" smtClean="0"/>
              <a:t>Next </a:t>
            </a:r>
            <a:r>
              <a:rPr lang="en-US" dirty="0"/>
              <a:t>up, South River </a:t>
            </a:r>
            <a:r>
              <a:rPr lang="en-US" dirty="0" smtClean="0"/>
              <a:t>Federation and MDE </a:t>
            </a:r>
            <a:r>
              <a:rPr lang="en-US" dirty="0"/>
              <a:t>shellfish sampling. </a:t>
            </a:r>
          </a:p>
          <a:p>
            <a:pPr marL="0" indent="0">
              <a:buNone/>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4124" y="-4124"/>
            <a:ext cx="3559876" cy="237325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4124" y="2376054"/>
            <a:ext cx="3559876" cy="23622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4124" y="4745181"/>
            <a:ext cx="3559876" cy="2373251"/>
          </a:xfrm>
          <a:prstGeom prst="rect">
            <a:avLst/>
          </a:prstGeom>
        </p:spPr>
      </p:pic>
    </p:spTree>
    <p:extLst>
      <p:ext uri="{BB962C8B-B14F-4D97-AF65-F5344CB8AC3E}">
        <p14:creationId xmlns:p14="http://schemas.microsoft.com/office/powerpoint/2010/main" val="481051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Usage Public</a:t>
            </a:r>
            <a:endParaRPr lang="en-US" dirty="0"/>
          </a:p>
        </p:txBody>
      </p:sp>
      <p:pic>
        <p:nvPicPr>
          <p:cNvPr id="3" name="Picture 2"/>
          <p:cNvPicPr>
            <a:picLocks noChangeAspect="1"/>
          </p:cNvPicPr>
          <p:nvPr/>
        </p:nvPicPr>
        <p:blipFill>
          <a:blip r:embed="rId3"/>
          <a:stretch>
            <a:fillRect/>
          </a:stretch>
        </p:blipFill>
        <p:spPr>
          <a:xfrm>
            <a:off x="255676" y="1134651"/>
            <a:ext cx="8583524" cy="5537287"/>
          </a:xfrm>
          <a:prstGeom prst="rect">
            <a:avLst/>
          </a:prstGeom>
          <a:ln>
            <a:solidFill>
              <a:schemeClr val="tx1"/>
            </a:solidFill>
          </a:ln>
        </p:spPr>
      </p:pic>
    </p:spTree>
    <p:extLst>
      <p:ext uri="{BB962C8B-B14F-4D97-AF65-F5344CB8AC3E}">
        <p14:creationId xmlns:p14="http://schemas.microsoft.com/office/powerpoint/2010/main" val="902941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Usage EPA Chesapeake Bay Program</a:t>
            </a:r>
            <a:endParaRPr lang="en-US" dirty="0"/>
          </a:p>
        </p:txBody>
      </p:sp>
      <p:pic>
        <p:nvPicPr>
          <p:cNvPr id="3" name="Picture 2"/>
          <p:cNvPicPr>
            <a:picLocks noChangeAspect="1"/>
          </p:cNvPicPr>
          <p:nvPr/>
        </p:nvPicPr>
        <p:blipFill>
          <a:blip r:embed="rId3"/>
          <a:stretch>
            <a:fillRect/>
          </a:stretch>
        </p:blipFill>
        <p:spPr>
          <a:xfrm>
            <a:off x="838200" y="1066800"/>
            <a:ext cx="7620000" cy="5621773"/>
          </a:xfrm>
          <a:prstGeom prst="rect">
            <a:avLst/>
          </a:prstGeom>
          <a:ln>
            <a:solidFill>
              <a:srgbClr val="000000"/>
            </a:solidFill>
          </a:ln>
        </p:spPr>
      </p:pic>
    </p:spTree>
    <p:extLst>
      <p:ext uri="{BB962C8B-B14F-4D97-AF65-F5344CB8AC3E}">
        <p14:creationId xmlns:p14="http://schemas.microsoft.com/office/powerpoint/2010/main" val="3413246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0466" r="10396" b="4592"/>
          <a:stretch/>
        </p:blipFill>
        <p:spPr>
          <a:xfrm>
            <a:off x="0" y="0"/>
            <a:ext cx="9144000" cy="6858000"/>
          </a:xfrm>
          <a:prstGeom prst="rect">
            <a:avLst/>
          </a:prstGeom>
          <a:ln>
            <a:noFill/>
          </a:ln>
        </p:spPr>
      </p:pic>
      <p:sp>
        <p:nvSpPr>
          <p:cNvPr id="5" name="Rectangle 4"/>
          <p:cNvSpPr/>
          <p:nvPr/>
        </p:nvSpPr>
        <p:spPr>
          <a:xfrm>
            <a:off x="12863" y="0"/>
            <a:ext cx="9144002" cy="6858001"/>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95400"/>
            <a:ext cx="8229600" cy="5146596"/>
          </a:xfrm>
        </p:spPr>
        <p:txBody>
          <a:bodyPr>
            <a:normAutofit/>
          </a:bodyPr>
          <a:lstStyle/>
          <a:p>
            <a:r>
              <a:rPr lang="en-US" dirty="0" smtClean="0"/>
              <a:t>PA Watersheds Conference</a:t>
            </a:r>
          </a:p>
          <a:p>
            <a:r>
              <a:rPr lang="en-US" dirty="0" smtClean="0"/>
              <a:t>MD Streams Roundtable</a:t>
            </a:r>
          </a:p>
          <a:p>
            <a:r>
              <a:rPr lang="en-US" dirty="0" smtClean="0"/>
              <a:t>VA Water Monitoring Council</a:t>
            </a:r>
          </a:p>
          <a:p>
            <a:r>
              <a:rPr lang="en-US" dirty="0" smtClean="0"/>
              <a:t>Data to Decisions 2.0 Workshop </a:t>
            </a:r>
          </a:p>
          <a:p>
            <a:r>
              <a:rPr lang="en-US" dirty="0" smtClean="0"/>
              <a:t>Mid-Atlantic Water Monitoring Conference</a:t>
            </a:r>
          </a:p>
          <a:p>
            <a:r>
              <a:rPr lang="en-US" dirty="0" smtClean="0"/>
              <a:t>Chesapeake Bay Foundation’s Environmental Education Conference</a:t>
            </a:r>
          </a:p>
          <a:p>
            <a:r>
              <a:rPr lang="en-US" dirty="0" smtClean="0"/>
              <a:t>National </a:t>
            </a:r>
            <a:r>
              <a:rPr lang="en-US" dirty="0"/>
              <a:t>Monitoring Conference </a:t>
            </a:r>
            <a:endParaRPr lang="en-US" dirty="0" smtClean="0"/>
          </a:p>
          <a:p>
            <a:r>
              <a:rPr lang="en-US" dirty="0" smtClean="0"/>
              <a:t>Maryland Water Monitoring Conference</a:t>
            </a:r>
          </a:p>
          <a:p>
            <a:pPr marL="0" indent="0">
              <a:buNone/>
            </a:pPr>
            <a:endParaRPr lang="en-US" dirty="0"/>
          </a:p>
        </p:txBody>
      </p:sp>
      <p:sp>
        <p:nvSpPr>
          <p:cNvPr id="2" name="Title 1"/>
          <p:cNvSpPr>
            <a:spLocks noGrp="1"/>
          </p:cNvSpPr>
          <p:nvPr>
            <p:ph type="title"/>
          </p:nvPr>
        </p:nvSpPr>
        <p:spPr/>
        <p:txBody>
          <a:bodyPr/>
          <a:lstStyle/>
          <a:p>
            <a:r>
              <a:rPr lang="en-US" dirty="0" smtClean="0"/>
              <a:t>Outreach and Engagement</a:t>
            </a:r>
            <a:endParaRPr lang="en-US" dirty="0"/>
          </a:p>
        </p:txBody>
      </p:sp>
    </p:spTree>
    <p:extLst>
      <p:ext uri="{BB962C8B-B14F-4D97-AF65-F5344CB8AC3E}">
        <p14:creationId xmlns:p14="http://schemas.microsoft.com/office/powerpoint/2010/main" val="14574049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7711</TotalTime>
  <Words>1230</Words>
  <Application>Microsoft Office PowerPoint</Application>
  <PresentationFormat>On-screen Show (4:3)</PresentationFormat>
  <Paragraphs>112</Paragraphs>
  <Slides>12</Slides>
  <Notes>12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Sakkal Majalla</vt:lpstr>
      <vt:lpstr>Office Theme</vt:lpstr>
      <vt:lpstr>PowerPoint Presentation</vt:lpstr>
      <vt:lpstr>Chesapeake Monitoring Cooperative</vt:lpstr>
      <vt:lpstr>Chesapeake Bay Program Monitoring Sites</vt:lpstr>
      <vt:lpstr>Technical Support Resources</vt:lpstr>
      <vt:lpstr>Where we are now</vt:lpstr>
      <vt:lpstr>Where we are now</vt:lpstr>
      <vt:lpstr>Data Usage Public</vt:lpstr>
      <vt:lpstr>Data Usage EPA Chesapeake Bay Program</vt:lpstr>
      <vt:lpstr>Outreach and Engagement</vt:lpstr>
      <vt:lpstr>Coming Up</vt:lpstr>
      <vt:lpstr>Coming Up</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cdonovan</dc:creator>
  <cp:lastModifiedBy>Liz Chudoba</cp:lastModifiedBy>
  <cp:revision>215</cp:revision>
  <cp:lastPrinted>2016-11-22T00:34:52Z</cp:lastPrinted>
  <dcterms:created xsi:type="dcterms:W3CDTF">2016-06-09T13:14:17Z</dcterms:created>
  <dcterms:modified xsi:type="dcterms:W3CDTF">2018-02-20T18:05:10Z</dcterms:modified>
</cp:coreProperties>
</file>