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370" r:id="rId3"/>
    <p:sldId id="410" r:id="rId4"/>
    <p:sldId id="411" r:id="rId5"/>
    <p:sldId id="389" r:id="rId6"/>
    <p:sldId id="396" r:id="rId7"/>
    <p:sldId id="387" r:id="rId8"/>
    <p:sldId id="376" r:id="rId9"/>
    <p:sldId id="413" r:id="rId10"/>
    <p:sldId id="414" r:id="rId11"/>
    <p:sldId id="402" r:id="rId12"/>
    <p:sldId id="397" r:id="rId13"/>
    <p:sldId id="415" r:id="rId14"/>
    <p:sldId id="367" r:id="rId15"/>
    <p:sldId id="407" r:id="rId16"/>
    <p:sldId id="408" r:id="rId17"/>
    <p:sldId id="412" r:id="rId18"/>
    <p:sldId id="416" r:id="rId19"/>
    <p:sldId id="40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1"/>
    <a:srgbClr val="818289"/>
    <a:srgbClr val="6893C6"/>
    <a:srgbClr val="FFFFFF"/>
    <a:srgbClr val="337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436" autoAdjust="0"/>
  </p:normalViewPr>
  <p:slideViewPr>
    <p:cSldViewPr>
      <p:cViewPr varScale="1">
        <p:scale>
          <a:sx n="36" d="100"/>
          <a:sy n="36" d="100"/>
        </p:scale>
        <p:origin x="150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194F69A-430C-445B-A8BE-E8F847832EFB}" type="datetimeFigureOut">
              <a:rPr lang="en-US" smtClean="0"/>
              <a:t>12/14/2017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ECD63B-3C55-4686-88D6-0ADF1CC5165B}" type="slidenum">
              <a:rPr lang="en-US" smtClean="0"/>
              <a:t>‹#›</a:t>
            </a:fld>
            <a:endParaRPr lang="en-US" dirty="0"/>
          </a:p>
        </p:txBody>
      </p:sp>
    </p:spTree>
    <p:extLst>
      <p:ext uri="{BB962C8B-B14F-4D97-AF65-F5344CB8AC3E}">
        <p14:creationId xmlns:p14="http://schemas.microsoft.com/office/powerpoint/2010/main" val="23142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endParaRPr lang="en-US" i="1" dirty="0"/>
          </a:p>
        </p:txBody>
      </p:sp>
      <p:sp>
        <p:nvSpPr>
          <p:cNvPr id="4" name="Slide Number Placeholder 3"/>
          <p:cNvSpPr>
            <a:spLocks noGrp="1"/>
          </p:cNvSpPr>
          <p:nvPr>
            <p:ph type="sldNum" sz="quarter" idx="10"/>
          </p:nvPr>
        </p:nvSpPr>
        <p:spPr/>
        <p:txBody>
          <a:bodyPr/>
          <a:lstStyle/>
          <a:p>
            <a:fld id="{C691FA41-3040-408B-A227-A407C870E60F}" type="slidenum">
              <a:rPr lang="en-US" smtClean="0"/>
              <a:t>1</a:t>
            </a:fld>
            <a:endParaRPr lang="en-US" dirty="0"/>
          </a:p>
        </p:txBody>
      </p:sp>
    </p:spTree>
    <p:extLst>
      <p:ext uri="{BB962C8B-B14F-4D97-AF65-F5344CB8AC3E}">
        <p14:creationId xmlns:p14="http://schemas.microsoft.com/office/powerpoint/2010/main" val="152120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database developers and the Data Center at the Bay program are currently working to create a </a:t>
            </a:r>
            <a:r>
              <a:rPr lang="en-US" baseline="0" dirty="0" err="1" smtClean="0"/>
              <a:t>seemless</a:t>
            </a:r>
            <a:r>
              <a:rPr lang="en-US" baseline="0" dirty="0" smtClean="0"/>
              <a:t> transition between our database and the Bay Programs CEDR database.</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10</a:t>
            </a:fld>
            <a:endParaRPr lang="en-US" dirty="0"/>
          </a:p>
        </p:txBody>
      </p:sp>
    </p:spTree>
    <p:extLst>
      <p:ext uri="{BB962C8B-B14F-4D97-AF65-F5344CB8AC3E}">
        <p14:creationId xmlns:p14="http://schemas.microsoft.com/office/powerpoint/2010/main" val="345106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services are being offered to</a:t>
            </a:r>
            <a:r>
              <a:rPr lang="en-US" baseline="0" dirty="0" smtClean="0"/>
              <a:t> new vs existing groups. </a:t>
            </a:r>
          </a:p>
          <a:p>
            <a:endParaRPr lang="en-US" baseline="0" dirty="0" smtClean="0"/>
          </a:p>
          <a:p>
            <a:r>
              <a:rPr lang="en-US" baseline="0" dirty="0" smtClean="0"/>
              <a:t>Study Design Workshop – offered to new groups wanting to start a monitoring program. This workshop goes over how to set up a new monitoring program in order to answer a specific question, from site selection to parameter selection and methods.</a:t>
            </a:r>
          </a:p>
          <a:p>
            <a:endParaRPr lang="en-US" baseline="0" dirty="0" smtClean="0"/>
          </a:p>
          <a:p>
            <a:r>
              <a:rPr lang="en-US" baseline="0" dirty="0" smtClean="0"/>
              <a:t>Trainings – we offer trainings to new groups and existing groups wanting to add or modify their program.</a:t>
            </a:r>
          </a:p>
          <a:p>
            <a:endParaRPr lang="en-US" baseline="0" dirty="0" smtClean="0"/>
          </a:p>
          <a:p>
            <a:r>
              <a:rPr lang="en-US" baseline="0" dirty="0" smtClean="0"/>
              <a:t>Equipment and equipment selection – offered to new groups and existing groups wanting to add to or modify their program.</a:t>
            </a:r>
          </a:p>
          <a:p>
            <a:endParaRPr lang="en-US" dirty="0" smtClean="0"/>
          </a:p>
          <a:p>
            <a:r>
              <a:rPr lang="en-US" dirty="0" smtClean="0"/>
              <a:t>QA Trouble</a:t>
            </a:r>
            <a:r>
              <a:rPr lang="en-US" baseline="0" dirty="0" smtClean="0"/>
              <a:t>shooting – for any group</a:t>
            </a:r>
          </a:p>
          <a:p>
            <a:endParaRPr lang="en-US" baseline="0" dirty="0" smtClean="0"/>
          </a:p>
          <a:p>
            <a:r>
              <a:rPr lang="en-US" baseline="0" dirty="0" smtClean="0"/>
              <a:t>Data interpretation and report card workshops – for all groups</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12</a:t>
            </a:fld>
            <a:endParaRPr lang="en-US"/>
          </a:p>
        </p:txBody>
      </p:sp>
    </p:spTree>
    <p:extLst>
      <p:ext uri="{BB962C8B-B14F-4D97-AF65-F5344CB8AC3E}">
        <p14:creationId xmlns:p14="http://schemas.microsoft.com/office/powerpoint/2010/main" val="83494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to reach at least 300 people…accomplished but</a:t>
            </a:r>
            <a:r>
              <a:rPr lang="en-US" baseline="0" dirty="0" smtClean="0"/>
              <a:t> we are still going with a continued goal of 50 people per year.</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13</a:t>
            </a:fld>
            <a:endParaRPr lang="en-US" dirty="0"/>
          </a:p>
        </p:txBody>
      </p:sp>
    </p:spTree>
    <p:extLst>
      <p:ext uri="{BB962C8B-B14F-4D97-AF65-F5344CB8AC3E}">
        <p14:creationId xmlns:p14="http://schemas.microsoft.com/office/powerpoint/2010/main" val="789469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T1 and T2 groups –</a:t>
            </a:r>
            <a:r>
              <a:rPr lang="en-US" baseline="0" dirty="0" smtClean="0"/>
              <a:t> currently working with 18 groups.</a:t>
            </a:r>
            <a:endParaRPr lang="en-US" dirty="0" smtClean="0"/>
          </a:p>
          <a:p>
            <a:endParaRPr lang="en-US" dirty="0" smtClean="0"/>
          </a:p>
          <a:p>
            <a:r>
              <a:rPr lang="en-US" dirty="0" smtClean="0"/>
              <a:t>Goal is to</a:t>
            </a:r>
            <a:r>
              <a:rPr lang="en-US" baseline="0" dirty="0" smtClean="0"/>
              <a:t> complete 50 training sessions by 2021, with yearly goals of 6 trainings per year.</a:t>
            </a:r>
          </a:p>
          <a:p>
            <a:endParaRPr lang="en-US" baseline="0" dirty="0" smtClean="0"/>
          </a:p>
          <a:p>
            <a:r>
              <a:rPr lang="en-US" baseline="0" dirty="0" smtClean="0"/>
              <a:t>Data interpretation workshops are currently being developed. The draft workshop outline was submitted in June, the final methods and tools for data interpretation are on track to be completed by December 31, 2017. Workshops will begin in 2018.</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14</a:t>
            </a:fld>
            <a:endParaRPr lang="en-US" dirty="0"/>
          </a:p>
        </p:txBody>
      </p:sp>
    </p:spTree>
    <p:extLst>
      <p:ext uri="{BB962C8B-B14F-4D97-AF65-F5344CB8AC3E}">
        <p14:creationId xmlns:p14="http://schemas.microsoft.com/office/powerpoint/2010/main" val="402366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Nanticoke</a:t>
            </a:r>
            <a:r>
              <a:rPr lang="en-US" baseline="0" dirty="0" smtClean="0"/>
              <a:t> is the first approved T3 group for field parameters. They are also collecting nutrient samples but their lab is not a certified lab, so cannot be considered T3. </a:t>
            </a:r>
          </a:p>
          <a:p>
            <a:endParaRPr lang="en-US" baseline="0" dirty="0" smtClean="0"/>
          </a:p>
          <a:p>
            <a:r>
              <a:rPr lang="en-US" baseline="0" dirty="0" smtClean="0"/>
              <a:t>Blue Water Baltimore is just waiting on a finishing up a few action items to get their Audit completed and approved. </a:t>
            </a:r>
          </a:p>
          <a:p>
            <a:endParaRPr lang="en-US" baseline="0" dirty="0" smtClean="0"/>
          </a:p>
          <a:p>
            <a:r>
              <a:rPr lang="en-US" baseline="0" dirty="0" smtClean="0"/>
              <a:t>All Tidal groups – next step is to think about this process in Non-Tidal.</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15</a:t>
            </a:fld>
            <a:endParaRPr lang="en-US" dirty="0"/>
          </a:p>
        </p:txBody>
      </p:sp>
    </p:spTree>
    <p:extLst>
      <p:ext uri="{BB962C8B-B14F-4D97-AF65-F5344CB8AC3E}">
        <p14:creationId xmlns:p14="http://schemas.microsoft.com/office/powerpoint/2010/main" val="335354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 a Memorandum of Understanding (MOU), to be ultimately approved and signed at the state secretary level, structured after the 2004 Chesapeake Bay watershed monitoring network MOU.  Provide a process that allows review of the MOU within the Partnership’s management structure, building  greater understanding of and commitment to  the use of monitoring data of known quality that is collected through citizen-based and other non-traditional partners and supporting’  decision- making on Bay and watershed restoration and protection.</a:t>
            </a:r>
          </a:p>
          <a:p>
            <a:endParaRPr lang="en-US" dirty="0" smtClean="0"/>
          </a:p>
          <a:p>
            <a:pPr lvl="0"/>
            <a:r>
              <a:rPr lang="en-US" sz="1200" kern="1200" dirty="0" smtClean="0">
                <a:solidFill>
                  <a:schemeClr val="tx1"/>
                </a:solidFill>
                <a:effectLst/>
                <a:latin typeface="+mn-lt"/>
                <a:ea typeface="+mn-ea"/>
                <a:cs typeface="+mn-cs"/>
              </a:rPr>
              <a:t>Present a concept paper to the CBP Integrated Monitoring Networks Workgroup (</a:t>
            </a:r>
            <a:r>
              <a:rPr lang="en-US" sz="1200" b="1" kern="1200" dirty="0" smtClean="0">
                <a:solidFill>
                  <a:schemeClr val="tx1"/>
                </a:solidFill>
                <a:effectLst/>
                <a:latin typeface="+mn-lt"/>
                <a:ea typeface="+mn-ea"/>
                <a:cs typeface="+mn-cs"/>
              </a:rPr>
              <a:t>July 19</a:t>
            </a:r>
            <a:r>
              <a:rPr lang="en-US" sz="1200" kern="1200" dirty="0" smtClean="0">
                <a:solidFill>
                  <a:schemeClr val="tx1"/>
                </a:solidFill>
                <a:effectLst/>
                <a:latin typeface="+mn-lt"/>
                <a:ea typeface="+mn-ea"/>
                <a:cs typeface="+mn-cs"/>
              </a:rPr>
              <a:t>) followed by the Data Integrity Workgroup (</a:t>
            </a:r>
            <a:r>
              <a:rPr lang="en-US" sz="1200" b="1" kern="1200" dirty="0" smtClean="0">
                <a:solidFill>
                  <a:schemeClr val="tx1"/>
                </a:solidFill>
                <a:effectLst/>
                <a:latin typeface="+mn-lt"/>
                <a:ea typeface="+mn-ea"/>
                <a:cs typeface="+mn-cs"/>
              </a:rPr>
              <a:t>August</a:t>
            </a:r>
            <a:r>
              <a:rPr lang="en-US" sz="1200" kern="1200" dirty="0" smtClean="0">
                <a:solidFill>
                  <a:schemeClr val="tx1"/>
                </a:solidFill>
                <a:effectLst/>
                <a:latin typeface="+mn-lt"/>
                <a:ea typeface="+mn-ea"/>
                <a:cs typeface="+mn-cs"/>
              </a:rPr>
              <a:t>) and then STAR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Consult with Carin </a:t>
            </a:r>
            <a:r>
              <a:rPr lang="en-US" sz="1200" kern="1200" dirty="0" err="1" smtClean="0">
                <a:solidFill>
                  <a:schemeClr val="tx1"/>
                </a:solidFill>
                <a:effectLst/>
                <a:latin typeface="+mn-lt"/>
                <a:ea typeface="+mn-ea"/>
                <a:cs typeface="+mn-cs"/>
              </a:rPr>
              <a:t>Bisland</a:t>
            </a:r>
            <a:r>
              <a:rPr lang="en-US" sz="1200" kern="1200" dirty="0" smtClean="0">
                <a:solidFill>
                  <a:schemeClr val="tx1"/>
                </a:solidFill>
                <a:effectLst/>
                <a:latin typeface="+mn-lt"/>
                <a:ea typeface="+mn-ea"/>
                <a:cs typeface="+mn-cs"/>
              </a:rPr>
              <a:t> and Kristin Saunders to develop a strategy to effectively  navigate the CBP management structure to get the necessary level of support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concept paper to the CBP GIT coordinators and staffers to gauge their respective GIT’s interest in getting more directly involved in its development, review and approval ( (</a:t>
            </a:r>
            <a:r>
              <a:rPr lang="en-US" sz="1200" b="1" kern="1200" dirty="0" smtClean="0">
                <a:solidFill>
                  <a:schemeClr val="tx1"/>
                </a:solidFill>
                <a:effectLst/>
                <a:latin typeface="+mn-lt"/>
                <a:ea typeface="+mn-ea"/>
                <a:cs typeface="+mn-cs"/>
              </a:rPr>
              <a:t>October-December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Brief the Partnership’s advisory committees (</a:t>
            </a:r>
            <a:r>
              <a:rPr lang="en-US" sz="1200" b="1" kern="1200" dirty="0" smtClean="0">
                <a:solidFill>
                  <a:schemeClr val="tx1"/>
                </a:solidFill>
                <a:effectLst/>
                <a:latin typeface="+mn-lt"/>
                <a:ea typeface="+mn-ea"/>
                <a:cs typeface="+mn-cs"/>
              </a:rPr>
              <a:t>Fall/winter quarterly meetings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Meet with CBP signatories to discuss the MOU and identify concerns and refine the MOU </a:t>
            </a:r>
            <a:r>
              <a:rPr lang="en-US" sz="1200" b="1" kern="1200" dirty="0" smtClean="0">
                <a:solidFill>
                  <a:schemeClr val="tx1"/>
                </a:solidFill>
                <a:effectLst/>
                <a:latin typeface="+mn-lt"/>
                <a:ea typeface="+mn-ea"/>
                <a:cs typeface="+mn-cs"/>
              </a:rPr>
              <a:t>(December 2017-Janury 2018)</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on the agenda for the Management Board (</a:t>
            </a:r>
            <a:r>
              <a:rPr lang="en-US" sz="1200" b="1" kern="1200" dirty="0" smtClean="0">
                <a:solidFill>
                  <a:schemeClr val="tx1"/>
                </a:solidFill>
                <a:effectLst/>
                <a:latin typeface="+mn-lt"/>
                <a:ea typeface="+mn-ea"/>
                <a:cs typeface="+mn-cs"/>
              </a:rPr>
              <a:t>February 2018</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draft MOU and larger context and importance to the Partnership to the Principals’ Staff Committee and seek approval to circulate for final approval and signatures (</a:t>
            </a:r>
            <a:r>
              <a:rPr lang="en-US" sz="1200" b="1" kern="1200" dirty="0" smtClean="0">
                <a:solidFill>
                  <a:schemeClr val="tx1"/>
                </a:solidFill>
                <a:effectLst/>
                <a:latin typeface="+mn-lt"/>
                <a:ea typeface="+mn-ea"/>
                <a:cs typeface="+mn-cs"/>
              </a:rPr>
              <a:t>Spring 2018</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16</a:t>
            </a:fld>
            <a:endParaRPr lang="en-US" dirty="0"/>
          </a:p>
        </p:txBody>
      </p:sp>
    </p:spTree>
    <p:extLst>
      <p:ext uri="{BB962C8B-B14F-4D97-AF65-F5344CB8AC3E}">
        <p14:creationId xmlns:p14="http://schemas.microsoft.com/office/powerpoint/2010/main" val="71364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 a Memorandum of Understanding (MOU), to be ultimately approved and signed at the state secretary level, structured after the 2004 Chesapeake Bay watershed monitoring network MOU.  Provide a process that allows review of the MOU within the Partnership’s management structure, building  greater understanding of and commitment to  the use of monitoring data of known quality that is collected through citizen-based and other non-traditional partners and supporting’  decision- making on Bay and watershed restoration and protection.</a:t>
            </a:r>
          </a:p>
          <a:p>
            <a:endParaRPr lang="en-US" dirty="0" smtClean="0"/>
          </a:p>
          <a:p>
            <a:pPr lvl="0"/>
            <a:r>
              <a:rPr lang="en-US" sz="1200" kern="1200" dirty="0" smtClean="0">
                <a:solidFill>
                  <a:schemeClr val="tx1"/>
                </a:solidFill>
                <a:effectLst/>
                <a:latin typeface="+mn-lt"/>
                <a:ea typeface="+mn-ea"/>
                <a:cs typeface="+mn-cs"/>
              </a:rPr>
              <a:t>Present a concept paper to the CBP Integrated Monitoring Networks Workgroup (</a:t>
            </a:r>
            <a:r>
              <a:rPr lang="en-US" sz="1200" b="1" kern="1200" dirty="0" smtClean="0">
                <a:solidFill>
                  <a:schemeClr val="tx1"/>
                </a:solidFill>
                <a:effectLst/>
                <a:latin typeface="+mn-lt"/>
                <a:ea typeface="+mn-ea"/>
                <a:cs typeface="+mn-cs"/>
              </a:rPr>
              <a:t>July 19</a:t>
            </a:r>
            <a:r>
              <a:rPr lang="en-US" sz="1200" kern="1200" dirty="0" smtClean="0">
                <a:solidFill>
                  <a:schemeClr val="tx1"/>
                </a:solidFill>
                <a:effectLst/>
                <a:latin typeface="+mn-lt"/>
                <a:ea typeface="+mn-ea"/>
                <a:cs typeface="+mn-cs"/>
              </a:rPr>
              <a:t>) followed by the Data Integrity Workgroup (</a:t>
            </a:r>
            <a:r>
              <a:rPr lang="en-US" sz="1200" b="1" kern="1200" dirty="0" smtClean="0">
                <a:solidFill>
                  <a:schemeClr val="tx1"/>
                </a:solidFill>
                <a:effectLst/>
                <a:latin typeface="+mn-lt"/>
                <a:ea typeface="+mn-ea"/>
                <a:cs typeface="+mn-cs"/>
              </a:rPr>
              <a:t>August</a:t>
            </a:r>
            <a:r>
              <a:rPr lang="en-US" sz="1200" kern="1200" dirty="0" smtClean="0">
                <a:solidFill>
                  <a:schemeClr val="tx1"/>
                </a:solidFill>
                <a:effectLst/>
                <a:latin typeface="+mn-lt"/>
                <a:ea typeface="+mn-ea"/>
                <a:cs typeface="+mn-cs"/>
              </a:rPr>
              <a:t>) and then STAR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Consult with Carin </a:t>
            </a:r>
            <a:r>
              <a:rPr lang="en-US" sz="1200" kern="1200" dirty="0" err="1" smtClean="0">
                <a:solidFill>
                  <a:schemeClr val="tx1"/>
                </a:solidFill>
                <a:effectLst/>
                <a:latin typeface="+mn-lt"/>
                <a:ea typeface="+mn-ea"/>
                <a:cs typeface="+mn-cs"/>
              </a:rPr>
              <a:t>Bisland</a:t>
            </a:r>
            <a:r>
              <a:rPr lang="en-US" sz="1200" kern="1200" dirty="0" smtClean="0">
                <a:solidFill>
                  <a:schemeClr val="tx1"/>
                </a:solidFill>
                <a:effectLst/>
                <a:latin typeface="+mn-lt"/>
                <a:ea typeface="+mn-ea"/>
                <a:cs typeface="+mn-cs"/>
              </a:rPr>
              <a:t> and Kristin Saunders to develop a strategy to effectively  navigate the CBP management structure to get the necessary level of support (</a:t>
            </a:r>
            <a:r>
              <a:rPr lang="en-US" sz="1200" b="1" kern="1200" dirty="0" smtClean="0">
                <a:solidFill>
                  <a:schemeClr val="tx1"/>
                </a:solidFill>
                <a:effectLst/>
                <a:latin typeface="+mn-lt"/>
                <a:ea typeface="+mn-ea"/>
                <a:cs typeface="+mn-cs"/>
              </a:rPr>
              <a:t>September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concept paper to the CBP GIT coordinators and staffers to gauge their respective GIT’s interest in getting more directly involved in its development, review and approval ( (</a:t>
            </a:r>
            <a:r>
              <a:rPr lang="en-US" sz="1200" b="1" kern="1200" dirty="0" smtClean="0">
                <a:solidFill>
                  <a:schemeClr val="tx1"/>
                </a:solidFill>
                <a:effectLst/>
                <a:latin typeface="+mn-lt"/>
                <a:ea typeface="+mn-ea"/>
                <a:cs typeface="+mn-cs"/>
              </a:rPr>
              <a:t>October-December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Brief the Partnership’s advisory committees (</a:t>
            </a:r>
            <a:r>
              <a:rPr lang="en-US" sz="1200" b="1" kern="1200" dirty="0" smtClean="0">
                <a:solidFill>
                  <a:schemeClr val="tx1"/>
                </a:solidFill>
                <a:effectLst/>
                <a:latin typeface="+mn-lt"/>
                <a:ea typeface="+mn-ea"/>
                <a:cs typeface="+mn-cs"/>
              </a:rPr>
              <a:t>Fall/winter quarterly meetings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Meet with CBP signatories to discuss the MOU and identify concerns and refine the MOU </a:t>
            </a:r>
            <a:r>
              <a:rPr lang="en-US" sz="1200" b="1" kern="1200" dirty="0" smtClean="0">
                <a:solidFill>
                  <a:schemeClr val="tx1"/>
                </a:solidFill>
                <a:effectLst/>
                <a:latin typeface="+mn-lt"/>
                <a:ea typeface="+mn-ea"/>
                <a:cs typeface="+mn-cs"/>
              </a:rPr>
              <a:t>(December 2017-Janury 2018)</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on the agenda for the Management Board (</a:t>
            </a:r>
            <a:r>
              <a:rPr lang="en-US" sz="1200" b="1" kern="1200" dirty="0" smtClean="0">
                <a:solidFill>
                  <a:schemeClr val="tx1"/>
                </a:solidFill>
                <a:effectLst/>
                <a:latin typeface="+mn-lt"/>
                <a:ea typeface="+mn-ea"/>
                <a:cs typeface="+mn-cs"/>
              </a:rPr>
              <a:t>February 2018</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Present the draft MOU and larger context and importance to the Partnership to the Principals’ Staff Committee and seek approval to circulate for final approval and signatures (</a:t>
            </a:r>
            <a:r>
              <a:rPr lang="en-US" sz="1200" b="1" kern="1200" dirty="0" smtClean="0">
                <a:solidFill>
                  <a:schemeClr val="tx1"/>
                </a:solidFill>
                <a:effectLst/>
                <a:latin typeface="+mn-lt"/>
                <a:ea typeface="+mn-ea"/>
                <a:cs typeface="+mn-cs"/>
              </a:rPr>
              <a:t>Spring 2018</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17</a:t>
            </a:fld>
            <a:endParaRPr lang="en-US" dirty="0"/>
          </a:p>
        </p:txBody>
      </p:sp>
    </p:spTree>
    <p:extLst>
      <p:ext uri="{BB962C8B-B14F-4D97-AF65-F5344CB8AC3E}">
        <p14:creationId xmlns:p14="http://schemas.microsoft.com/office/powerpoint/2010/main" val="2684390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a:t>
            </a:r>
            <a:r>
              <a:rPr lang="en-US" baseline="0" dirty="0" smtClean="0"/>
              <a:t> of Richmond example.</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18</a:t>
            </a:fld>
            <a:endParaRPr lang="en-US" dirty="0"/>
          </a:p>
        </p:txBody>
      </p:sp>
    </p:spTree>
    <p:extLst>
      <p:ext uri="{BB962C8B-B14F-4D97-AF65-F5344CB8AC3E}">
        <p14:creationId xmlns:p14="http://schemas.microsoft.com/office/powerpoint/2010/main" val="3594361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59" lvl="1" indent="-174698">
              <a:buFont typeface="Arial" panose="020B0604020202020204" pitchFamily="34" charset="0"/>
              <a:buChar char="•"/>
            </a:pPr>
            <a:endParaRPr lang="en-US" i="0" baseline="0"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19</a:t>
            </a:fld>
            <a:endParaRPr lang="en-US" dirty="0"/>
          </a:p>
        </p:txBody>
      </p:sp>
    </p:spTree>
    <p:extLst>
      <p:ext uri="{BB962C8B-B14F-4D97-AF65-F5344CB8AC3E}">
        <p14:creationId xmlns:p14="http://schemas.microsoft.com/office/powerpoint/2010/main" val="197664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Chesapeake Monitoring Cooperative is a group</a:t>
            </a:r>
            <a:r>
              <a:rPr lang="en-US" baseline="0" dirty="0" smtClean="0"/>
              <a:t> </a:t>
            </a:r>
            <a:r>
              <a:rPr lang="en-US" dirty="0" smtClean="0"/>
              <a:t>of leading organizations that provide technical,</a:t>
            </a:r>
            <a:r>
              <a:rPr lang="en-US" baseline="0" dirty="0" smtClean="0"/>
              <a:t> </a:t>
            </a:r>
            <a:r>
              <a:rPr lang="en-US" dirty="0" smtClean="0"/>
              <a:t>programmatic, and outreach support for the</a:t>
            </a:r>
            <a:r>
              <a:rPr lang="en-US" baseline="0" dirty="0" smtClean="0"/>
              <a:t> </a:t>
            </a:r>
            <a:r>
              <a:rPr lang="en-US" dirty="0" smtClean="0"/>
              <a:t>integration of water quality and macroinvertebrate</a:t>
            </a:r>
            <a:r>
              <a:rPr lang="en-US" baseline="0" dirty="0" smtClean="0"/>
              <a:t> </a:t>
            </a:r>
            <a:r>
              <a:rPr lang="en-US" dirty="0" smtClean="0"/>
              <a:t>monitoring data into the Chesapeake Bay Program</a:t>
            </a:r>
            <a:r>
              <a:rPr lang="en-US" baseline="0" dirty="0" smtClean="0"/>
              <a:t> </a:t>
            </a:r>
            <a:r>
              <a:rPr lang="en-US" dirty="0" smtClean="0"/>
              <a:t>partnership.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Chesapeake Monitoring Cooperative was set</a:t>
            </a:r>
            <a:r>
              <a:rPr lang="en-US" baseline="0" dirty="0" smtClean="0"/>
              <a:t> up through a cooperative agreement between the Chesapeake Bay Program and the Alliance for the Chesapeake Bay in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Define</a:t>
            </a:r>
            <a:r>
              <a:rPr lang="en-US" baseline="0" dirty="0" smtClean="0"/>
              <a:t> non-traditional and benthic macroinvertebrate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2</a:t>
            </a:fld>
            <a:endParaRPr lang="en-US" dirty="0"/>
          </a:p>
        </p:txBody>
      </p:sp>
    </p:spTree>
    <p:extLst>
      <p:ext uri="{BB962C8B-B14F-4D97-AF65-F5344CB8AC3E}">
        <p14:creationId xmlns:p14="http://schemas.microsoft.com/office/powerpoint/2010/main" val="221881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a:t>
            </a:r>
            <a:r>
              <a:rPr lang="en-US" dirty="0" smtClean="0"/>
              <a:t>e can look at what</a:t>
            </a:r>
            <a:r>
              <a:rPr lang="en-US" baseline="0" dirty="0" smtClean="0"/>
              <a:t> traditional monitoring already exists…</a:t>
            </a:r>
          </a:p>
          <a:p>
            <a:endParaRPr lang="en-US" dirty="0" smtClean="0"/>
          </a:p>
          <a:p>
            <a:r>
              <a:rPr lang="en-US" dirty="0" smtClean="0"/>
              <a:t>The Chesapeake Bay</a:t>
            </a:r>
            <a:r>
              <a:rPr lang="en-US" baseline="0" dirty="0" smtClean="0"/>
              <a:t> Program Partnership’s Long-term water quality monitoring program has supported the assessment of Bay health, reinforced science-driven management, and led to understanding ecosystem response to natural and anthropogenic drivers. However, looking at this map you can see that this network, cannot monitor everywhere, all the time, and sometimes relies on one monitoring site to represent a large area of the watershed.   </a:t>
            </a:r>
          </a:p>
          <a:p>
            <a:endParaRPr lang="en-US" baseline="0" dirty="0" smtClean="0"/>
          </a:p>
          <a:p>
            <a:pPr defTabSz="931723">
              <a:defRPr/>
            </a:pPr>
            <a:r>
              <a:rPr lang="en-US" dirty="0" smtClean="0"/>
              <a:t>Then,</a:t>
            </a:r>
            <a:r>
              <a:rPr lang="en-US" baseline="0" dirty="0" smtClean="0"/>
              <a:t> where do you think volunteer and non-traditional data could fill in?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3</a:t>
            </a:fld>
            <a:endParaRPr lang="en-US" dirty="0"/>
          </a:p>
        </p:txBody>
      </p:sp>
    </p:spTree>
    <p:extLst>
      <p:ext uri="{BB962C8B-B14F-4D97-AF65-F5344CB8AC3E}">
        <p14:creationId xmlns:p14="http://schemas.microsoft.com/office/powerpoint/2010/main" val="12231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smtClean="0"/>
              <a:t>If</a:t>
            </a:r>
            <a:r>
              <a:rPr lang="en-US" baseline="0" dirty="0" smtClean="0"/>
              <a:t> you look at this map of monitoring groups that participated in our census this past spring you can see the possibilities of adding a significant amount of data to the monitoring network. Look how dense some of those monitoring points are, these groups are achieving spatial coverage that traditional monitoring can only day dream about. </a:t>
            </a:r>
          </a:p>
          <a:p>
            <a:pPr defTabSz="931723">
              <a:defRPr/>
            </a:pPr>
            <a:endParaRPr lang="en-US" baseline="0" dirty="0" smtClean="0"/>
          </a:p>
          <a:p>
            <a:pPr defTabSz="931723">
              <a:defRPr/>
            </a:pPr>
            <a:r>
              <a:rPr lang="en-US" baseline="0" dirty="0" smtClean="0"/>
              <a:t>The non-traditional monitoring groups at the purple points on the map represent a large array of data collectors.  On this map we have volunteers of a home owner association collecting bacteria data on the streams in their community to encourage safe disposal of horse manure. There are paid RiverKeepers who go out weekly on their tributary and collect samples with the same rigor as the CBP. And there is a research university tracking stream health recovery from acid rain in the Blue Ridge headwaters.</a:t>
            </a:r>
          </a:p>
          <a:p>
            <a:pPr defTabSz="931723">
              <a:defRPr/>
            </a:pPr>
            <a:endParaRPr lang="en-US" baseline="0" dirty="0" smtClean="0"/>
          </a:p>
          <a:p>
            <a:pPr defTabSz="931723">
              <a:defRPr/>
            </a:pPr>
            <a:r>
              <a:rPr lang="en-US" baseline="0" dirty="0" smtClean="0"/>
              <a:t>All this data is of value and when we know of what quality it is, the uses for it can be applied in innumerable ways. One of which could be for the CBP to do their assessment work. </a:t>
            </a:r>
          </a:p>
          <a:p>
            <a:pPr defTabSz="931723">
              <a:defRPr/>
            </a:pPr>
            <a:endParaRPr lang="en-US" dirty="0" smtClean="0"/>
          </a:p>
        </p:txBody>
      </p:sp>
      <p:sp>
        <p:nvSpPr>
          <p:cNvPr id="4" name="Slide Number Placeholder 3"/>
          <p:cNvSpPr>
            <a:spLocks noGrp="1"/>
          </p:cNvSpPr>
          <p:nvPr>
            <p:ph type="sldNum" sz="quarter" idx="10"/>
          </p:nvPr>
        </p:nvSpPr>
        <p:spPr/>
        <p:txBody>
          <a:bodyPr/>
          <a:lstStyle/>
          <a:p>
            <a:fld id="{C691FA41-3040-408B-A227-A407C870E60F}" type="slidenum">
              <a:rPr lang="en-US" smtClean="0"/>
              <a:t>4</a:t>
            </a:fld>
            <a:endParaRPr lang="en-US" dirty="0"/>
          </a:p>
        </p:txBody>
      </p:sp>
    </p:spTree>
    <p:extLst>
      <p:ext uri="{BB962C8B-B14F-4D97-AF65-F5344CB8AC3E}">
        <p14:creationId xmlns:p14="http://schemas.microsoft.com/office/powerpoint/2010/main" val="315447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There are needs of the Chesapeake monitoring community that</a:t>
            </a:r>
            <a:r>
              <a:rPr lang="en-US" baseline="0" dirty="0" smtClean="0"/>
              <a:t> must to be met.</a:t>
            </a:r>
            <a:endParaRPr lang="en-US"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Available, consistent and comparable field and lab methodologies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quality assurance program</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Technical support and resources for volunteer and non-traditional monitoring groups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 central hub </a:t>
            </a:r>
            <a:r>
              <a:rPr lang="en-US" u="sng" dirty="0" smtClean="0"/>
              <a:t>to</a:t>
            </a:r>
            <a:r>
              <a:rPr lang="en-US" u="sng" baseline="0" dirty="0" smtClean="0"/>
              <a:t> share </a:t>
            </a:r>
            <a:r>
              <a:rPr lang="en-US" dirty="0" smtClean="0"/>
              <a:t>volunteer and non-traditional data in the Bay watershed that is user friendly and accessible to monitors and data users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u="sng" dirty="0" smtClean="0"/>
              <a:t>Collaboration </a:t>
            </a:r>
            <a:r>
              <a:rPr lang="en-US" dirty="0" smtClean="0"/>
              <a:t>and</a:t>
            </a:r>
            <a:r>
              <a:rPr lang="en-US" baseline="0" dirty="0" smtClean="0"/>
              <a:t> </a:t>
            </a:r>
            <a:r>
              <a:rPr lang="en-US" u="sng" baseline="0" dirty="0" smtClean="0"/>
              <a:t>communication</a:t>
            </a:r>
            <a:r>
              <a:rPr lang="en-US" baseline="0" dirty="0" smtClean="0"/>
              <a:t> </a:t>
            </a:r>
            <a:r>
              <a:rPr lang="en-US" dirty="0" smtClean="0"/>
              <a:t>between state and federal environmental agencies and the diverse monitoring groups that will make up the cooperative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5</a:t>
            </a:fld>
            <a:endParaRPr lang="en-US"/>
          </a:p>
        </p:txBody>
      </p:sp>
    </p:spTree>
    <p:extLst>
      <p:ext uri="{BB962C8B-B14F-4D97-AF65-F5344CB8AC3E}">
        <p14:creationId xmlns:p14="http://schemas.microsoft.com/office/powerpoint/2010/main" val="153310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past two</a:t>
            </a:r>
            <a:r>
              <a:rPr lang="en-US" baseline="0" dirty="0" smtClean="0"/>
              <a:t> years have been spent by the CMC team laying the foundation for a comprehensive monitoring program throughout the Bay Watershed. </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6</a:t>
            </a:fld>
            <a:endParaRPr lang="en-US"/>
          </a:p>
        </p:txBody>
      </p:sp>
    </p:spTree>
    <p:extLst>
      <p:ext uri="{BB962C8B-B14F-4D97-AF65-F5344CB8AC3E}">
        <p14:creationId xmlns:p14="http://schemas.microsoft.com/office/powerpoint/2010/main" val="27497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tiered framework</a:t>
            </a:r>
            <a:r>
              <a:rPr lang="en-US" baseline="0" dirty="0" smtClean="0"/>
              <a:t> is to classify data of know quality collected within the CMC partners. </a:t>
            </a:r>
          </a:p>
          <a:p>
            <a:endParaRPr lang="en-US" baseline="0" dirty="0" smtClean="0"/>
          </a:p>
          <a:p>
            <a:r>
              <a:rPr lang="en-US" baseline="0" dirty="0" smtClean="0"/>
              <a:t>New Groups – Tiered framework used to guide their equipment and methodology selection based on how they would like to use their data.</a:t>
            </a:r>
          </a:p>
          <a:p>
            <a:endParaRPr lang="en-US" baseline="0" dirty="0" smtClean="0"/>
          </a:p>
          <a:p>
            <a:r>
              <a:rPr lang="en-US" baseline="0" dirty="0" smtClean="0"/>
              <a:t>Existing Groups – current SOPs and quality assurance procedures are reviewed by CMC team to designate a tier. </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7</a:t>
            </a:fld>
            <a:endParaRPr lang="en-US"/>
          </a:p>
        </p:txBody>
      </p:sp>
    </p:spTree>
    <p:extLst>
      <p:ext uri="{BB962C8B-B14F-4D97-AF65-F5344CB8AC3E}">
        <p14:creationId xmlns:p14="http://schemas.microsoft.com/office/powerpoint/2010/main" val="2008797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a:t>
            </a:r>
            <a:endParaRPr lang="en-US" dirty="0"/>
          </a:p>
        </p:txBody>
      </p:sp>
      <p:sp>
        <p:nvSpPr>
          <p:cNvPr id="4" name="Slide Number Placeholder 3"/>
          <p:cNvSpPr>
            <a:spLocks noGrp="1"/>
          </p:cNvSpPr>
          <p:nvPr>
            <p:ph type="sldNum" sz="quarter" idx="10"/>
          </p:nvPr>
        </p:nvSpPr>
        <p:spPr/>
        <p:txBody>
          <a:bodyPr/>
          <a:lstStyle/>
          <a:p>
            <a:fld id="{959A3B72-D0F7-4038-A1AC-DF9A3A60C99D}" type="slidenum">
              <a:rPr lang="en-US" smtClean="0"/>
              <a:t>8</a:t>
            </a:fld>
            <a:endParaRPr lang="en-US" dirty="0"/>
          </a:p>
        </p:txBody>
      </p:sp>
    </p:spTree>
    <p:extLst>
      <p:ext uri="{BB962C8B-B14F-4D97-AF65-F5344CB8AC3E}">
        <p14:creationId xmlns:p14="http://schemas.microsoft.com/office/powerpoint/2010/main" val="365850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 the front end of the Chesapeake Data explorer</a:t>
            </a:r>
            <a:r>
              <a:rPr lang="en-US" baseline="0" dirty="0" smtClean="0"/>
              <a:t> is set to be developed in early 2018 and will </a:t>
            </a:r>
            <a:endParaRPr lang="en-US" dirty="0"/>
          </a:p>
        </p:txBody>
      </p:sp>
      <p:sp>
        <p:nvSpPr>
          <p:cNvPr id="4" name="Slide Number Placeholder 3"/>
          <p:cNvSpPr>
            <a:spLocks noGrp="1"/>
          </p:cNvSpPr>
          <p:nvPr>
            <p:ph type="sldNum" sz="quarter" idx="10"/>
          </p:nvPr>
        </p:nvSpPr>
        <p:spPr/>
        <p:txBody>
          <a:bodyPr/>
          <a:lstStyle/>
          <a:p>
            <a:fld id="{E5ECD63B-3C55-4686-88D6-0ADF1CC5165B}" type="slidenum">
              <a:rPr lang="en-US" smtClean="0"/>
              <a:t>9</a:t>
            </a:fld>
            <a:endParaRPr lang="en-US" dirty="0"/>
          </a:p>
        </p:txBody>
      </p:sp>
    </p:spTree>
    <p:extLst>
      <p:ext uri="{BB962C8B-B14F-4D97-AF65-F5344CB8AC3E}">
        <p14:creationId xmlns:p14="http://schemas.microsoft.com/office/powerpoint/2010/main" val="34080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2895600"/>
          </a:xfrm>
        </p:spPr>
        <p:txBody>
          <a:bodyPr>
            <a:normAutofit/>
          </a:bodyPr>
          <a:lstStyle>
            <a:lvl1pPr>
              <a:defRPr sz="6000"/>
            </a:lvl1pPr>
          </a:lstStyle>
          <a:p>
            <a:r>
              <a:rPr lang="en-US" smtClean="0"/>
              <a:t>Click to edit Master title style</a:t>
            </a:r>
            <a:endParaRPr lang="en-US"/>
          </a:p>
        </p:txBody>
      </p:sp>
      <p:sp>
        <p:nvSpPr>
          <p:cNvPr id="3" name="Subtitle 2"/>
          <p:cNvSpPr>
            <a:spLocks noGrp="1"/>
          </p:cNvSpPr>
          <p:nvPr>
            <p:ph type="subTitle" idx="1"/>
          </p:nvPr>
        </p:nvSpPr>
        <p:spPr>
          <a:xfrm>
            <a:off x="1981200" y="3505200"/>
            <a:ext cx="5410200" cy="19812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3629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145862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45166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6200"/>
            <a:ext cx="8686800" cy="1600200"/>
          </a:xfrm>
        </p:spPr>
        <p:txBody>
          <a:bodyPr/>
          <a:lstStyle>
            <a:lvl1pPr algn="l">
              <a:defRPr baseline="0"/>
            </a:lvl1pPr>
          </a:lstStyle>
          <a:p>
            <a:r>
              <a:rPr lang="en-US" dirty="0" smtClean="0"/>
              <a:t>Map of non-traditional monitoring sites from census</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486400" y="6488668"/>
            <a:ext cx="3581400" cy="369332"/>
          </a:xfrm>
          <a:prstGeom prst="rect">
            <a:avLst/>
          </a:prstGeom>
        </p:spPr>
        <p:txBody>
          <a:bodyPr wrap="square">
            <a:spAutoFit/>
          </a:bodyPr>
          <a:lstStyle/>
          <a:p>
            <a:pPr algn="r"/>
            <a:r>
              <a:rPr lang="en-US" sz="1800" b="1" dirty="0" smtClean="0">
                <a:solidFill>
                  <a:srgbClr val="005E81"/>
                </a:solidFill>
                <a:latin typeface="Sakkal Majalla" panose="02000000000000000000" pitchFamily="2" charset="-78"/>
                <a:cs typeface="Sakkal Majalla" panose="02000000000000000000" pitchFamily="2" charset="-78"/>
              </a:rPr>
              <a:t>Chesapeakemonitoringcoop.org</a:t>
            </a:r>
            <a:endParaRPr lang="en-US" sz="1800" b="1" dirty="0">
              <a:solidFill>
                <a:srgbClr val="005E81"/>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51" y="6397878"/>
            <a:ext cx="1471449" cy="377763"/>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0896" y="152400"/>
            <a:ext cx="146304" cy="1118618"/>
          </a:xfrm>
          <a:prstGeom prst="rect">
            <a:avLst/>
          </a:prstGeom>
        </p:spPr>
      </p:pic>
    </p:spTree>
    <p:extLst>
      <p:ext uri="{BB962C8B-B14F-4D97-AF65-F5344CB8AC3E}">
        <p14:creationId xmlns:p14="http://schemas.microsoft.com/office/powerpoint/2010/main" val="2536582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134099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744624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86880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91076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55829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327833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4DB92-3CD7-4F1C-AEFE-A236C5A708D2}" type="datetimeFigureOut">
              <a:rPr lang="en-US" smtClean="0"/>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7CA14D-F447-45B7-AB2C-AEEA18A42B1A}" type="slidenum">
              <a:rPr lang="en-US" smtClean="0"/>
              <a:t>‹#›</a:t>
            </a:fld>
            <a:endParaRPr lang="en-US" dirty="0"/>
          </a:p>
        </p:txBody>
      </p:sp>
    </p:spTree>
    <p:extLst>
      <p:ext uri="{BB962C8B-B14F-4D97-AF65-F5344CB8AC3E}">
        <p14:creationId xmlns:p14="http://schemas.microsoft.com/office/powerpoint/2010/main" val="2403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686800" cy="1600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4DB92-3CD7-4F1C-AEFE-A236C5A708D2}" type="datetimeFigureOut">
              <a:rPr lang="en-US" smtClean="0"/>
              <a:t>12/14/2017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00800" y="6356350"/>
            <a:ext cx="2286000" cy="365125"/>
          </a:xfrm>
          <a:prstGeom prst="rect">
            <a:avLst/>
          </a:prstGeom>
        </p:spPr>
        <p:txBody>
          <a:bodyPr vert="horz" lIns="91440" tIns="45720" rIns="91440" bIns="45720" rtlCol="0" anchor="ctr"/>
          <a:lstStyle>
            <a:lvl1pPr algn="r">
              <a:defRPr sz="1200" b="1">
                <a:solidFill>
                  <a:srgbClr val="005E81"/>
                </a:solidFill>
              </a:defRPr>
            </a:lvl1pPr>
          </a:lstStyle>
          <a:p>
            <a:endParaRPr lang="en-US" dirty="0"/>
          </a:p>
        </p:txBody>
      </p:sp>
    </p:spTree>
    <p:extLst>
      <p:ext uri="{BB962C8B-B14F-4D97-AF65-F5344CB8AC3E}">
        <p14:creationId xmlns:p14="http://schemas.microsoft.com/office/powerpoint/2010/main" val="1180264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800" b="1" kern="1200">
          <a:solidFill>
            <a:srgbClr val="005E8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9" name="Rectangle 8"/>
          <p:cNvSpPr/>
          <p:nvPr/>
        </p:nvSpPr>
        <p:spPr>
          <a:xfrm>
            <a:off x="0" y="0"/>
            <a:ext cx="9169333" cy="69342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535" y="384810"/>
            <a:ext cx="118798" cy="1006815"/>
          </a:xfrm>
          <a:prstGeom prst="rect">
            <a:avLst/>
          </a:prstGeom>
          <a:solidFill>
            <a:srgbClr val="818289"/>
          </a:solidFill>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9200" y="765503"/>
            <a:ext cx="7061266" cy="3239447"/>
          </a:xfrm>
          <a:prstGeom prst="rect">
            <a:avLst/>
          </a:prstGeom>
        </p:spPr>
      </p:pic>
      <p:sp>
        <p:nvSpPr>
          <p:cNvPr id="7" name="TextBox 6"/>
          <p:cNvSpPr txBox="1"/>
          <p:nvPr/>
        </p:nvSpPr>
        <p:spPr>
          <a:xfrm>
            <a:off x="601333" y="4770452"/>
            <a:ext cx="7780667" cy="1384995"/>
          </a:xfrm>
          <a:prstGeom prst="rect">
            <a:avLst/>
          </a:prstGeom>
          <a:noFill/>
        </p:spPr>
        <p:txBody>
          <a:bodyPr wrap="square" rtlCol="0">
            <a:spAutoFit/>
          </a:bodyPr>
          <a:lstStyle/>
          <a:p>
            <a:r>
              <a:rPr lang="en-US" sz="2800" dirty="0" smtClean="0">
                <a:solidFill>
                  <a:srgbClr val="005E81"/>
                </a:solidFill>
              </a:rPr>
              <a:t>Liz Chudoba  </a:t>
            </a:r>
          </a:p>
          <a:p>
            <a:r>
              <a:rPr lang="en-US" sz="2800" dirty="0" smtClean="0">
                <a:solidFill>
                  <a:srgbClr val="005E81"/>
                </a:solidFill>
              </a:rPr>
              <a:t>Program Manager, Alliance for the Chesapeake Bay</a:t>
            </a:r>
          </a:p>
          <a:p>
            <a:r>
              <a:rPr lang="en-US" sz="2800" dirty="0" smtClean="0">
                <a:solidFill>
                  <a:srgbClr val="005E81"/>
                </a:solidFill>
              </a:rPr>
              <a:t>lchudoba@allianceforthebay.org</a:t>
            </a:r>
          </a:p>
        </p:txBody>
      </p:sp>
      <p:sp>
        <p:nvSpPr>
          <p:cNvPr id="10" name="TextBox 9"/>
          <p:cNvSpPr txBox="1"/>
          <p:nvPr/>
        </p:nvSpPr>
        <p:spPr>
          <a:xfrm>
            <a:off x="6742895" y="6600102"/>
            <a:ext cx="2401107" cy="237786"/>
          </a:xfrm>
          <a:prstGeom prst="rect">
            <a:avLst/>
          </a:prstGeom>
          <a:noFill/>
        </p:spPr>
        <p:txBody>
          <a:bodyPr wrap="square" rtlCol="0">
            <a:spAutoFit/>
          </a:bodyPr>
          <a:lstStyle/>
          <a:p>
            <a:r>
              <a:rPr lang="en-US" sz="900" dirty="0" smtClean="0"/>
              <a:t>Photo courtesy of the Chesapeake Bay Program</a:t>
            </a:r>
            <a:endParaRPr lang="en-US" sz="900" dirty="0"/>
          </a:p>
        </p:txBody>
      </p:sp>
    </p:spTree>
    <p:extLst>
      <p:ext uri="{BB962C8B-B14F-4D97-AF65-F5344CB8AC3E}">
        <p14:creationId xmlns:p14="http://schemas.microsoft.com/office/powerpoint/2010/main" val="352571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Usage EPA Chesapeake Bay Program</a:t>
            </a:r>
            <a:endParaRPr lang="en-US" dirty="0"/>
          </a:p>
        </p:txBody>
      </p:sp>
      <p:pic>
        <p:nvPicPr>
          <p:cNvPr id="3" name="Picture 2"/>
          <p:cNvPicPr>
            <a:picLocks noChangeAspect="1"/>
          </p:cNvPicPr>
          <p:nvPr/>
        </p:nvPicPr>
        <p:blipFill>
          <a:blip r:embed="rId3"/>
          <a:stretch>
            <a:fillRect/>
          </a:stretch>
        </p:blipFill>
        <p:spPr>
          <a:xfrm>
            <a:off x="838200" y="1066800"/>
            <a:ext cx="7620000" cy="5621773"/>
          </a:xfrm>
          <a:prstGeom prst="rect">
            <a:avLst/>
          </a:prstGeom>
          <a:ln>
            <a:solidFill>
              <a:srgbClr val="000000"/>
            </a:solidFill>
          </a:ln>
        </p:spPr>
      </p:pic>
    </p:spTree>
    <p:extLst>
      <p:ext uri="{BB962C8B-B14F-4D97-AF65-F5344CB8AC3E}">
        <p14:creationId xmlns:p14="http://schemas.microsoft.com/office/powerpoint/2010/main" val="3413246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8686800" cy="1600200"/>
          </a:xfrm>
        </p:spPr>
        <p:txBody>
          <a:bodyPr/>
          <a:lstStyle/>
          <a:p>
            <a:r>
              <a:rPr lang="en-US" dirty="0" smtClean="0"/>
              <a:t>Steps to become a CMC Partner</a:t>
            </a:r>
            <a:endParaRPr lang="en-US" dirty="0"/>
          </a:p>
        </p:txBody>
      </p:sp>
      <p:sp>
        <p:nvSpPr>
          <p:cNvPr id="2" name="Rectangle 1"/>
          <p:cNvSpPr/>
          <p:nvPr/>
        </p:nvSpPr>
        <p:spPr>
          <a:xfrm>
            <a:off x="600307" y="1524000"/>
            <a:ext cx="7936675" cy="2923877"/>
          </a:xfrm>
          <a:prstGeom prst="rect">
            <a:avLst/>
          </a:prstGeom>
        </p:spPr>
        <p:txBody>
          <a:bodyPr wrap="square">
            <a:spAutoFit/>
          </a:bodyPr>
          <a:lstStyle/>
          <a:p>
            <a:pPr marL="514350" indent="-514350">
              <a:buFont typeface="+mj-lt"/>
              <a:buAutoNum type="arabicPeriod"/>
            </a:pPr>
            <a:r>
              <a:rPr lang="en-US" sz="3200" dirty="0" smtClean="0">
                <a:solidFill>
                  <a:schemeClr val="tx1">
                    <a:lumMod val="75000"/>
                    <a:lumOff val="25000"/>
                  </a:schemeClr>
                </a:solidFill>
              </a:rPr>
              <a:t>Fill out the Application for Assistance</a:t>
            </a:r>
          </a:p>
          <a:p>
            <a:pPr marL="514350" indent="-514350">
              <a:buFont typeface="+mj-lt"/>
              <a:buAutoNum type="arabicPeriod"/>
            </a:pPr>
            <a:r>
              <a:rPr lang="en-US" sz="3200" dirty="0" smtClean="0">
                <a:solidFill>
                  <a:schemeClr val="tx1">
                    <a:lumMod val="75000"/>
                    <a:lumOff val="25000"/>
                  </a:schemeClr>
                </a:solidFill>
              </a:rPr>
              <a:t>Connect with a CMC Service Provider</a:t>
            </a:r>
          </a:p>
          <a:p>
            <a:pPr marL="514350" indent="-514350">
              <a:buFont typeface="+mj-lt"/>
              <a:buAutoNum type="arabicPeriod"/>
            </a:pPr>
            <a:r>
              <a:rPr lang="en-US" sz="3200" dirty="0" smtClean="0">
                <a:solidFill>
                  <a:schemeClr val="tx1">
                    <a:lumMod val="75000"/>
                    <a:lumOff val="25000"/>
                  </a:schemeClr>
                </a:solidFill>
              </a:rPr>
              <a:t>On Boarding (technical services)</a:t>
            </a:r>
          </a:p>
          <a:p>
            <a:pPr marL="514350" indent="-514350">
              <a:buFont typeface="+mj-lt"/>
              <a:buAutoNum type="arabicPeriod"/>
            </a:pPr>
            <a:r>
              <a:rPr lang="en-US" sz="3200" dirty="0" smtClean="0">
                <a:solidFill>
                  <a:schemeClr val="tx1">
                    <a:lumMod val="75000"/>
                    <a:lumOff val="25000"/>
                  </a:schemeClr>
                </a:solidFill>
              </a:rPr>
              <a:t>Enter data into the Chesapeake Data Explorer</a:t>
            </a:r>
            <a:endParaRPr lang="en-US" sz="2400" dirty="0">
              <a:solidFill>
                <a:schemeClr val="tx1">
                  <a:lumMod val="75000"/>
                  <a:lumOff val="25000"/>
                </a:schemeClr>
              </a:solidFill>
            </a:endParaRPr>
          </a:p>
          <a:p>
            <a:r>
              <a:rPr lang="en-US" sz="2400" dirty="0"/>
              <a:t> </a:t>
            </a:r>
          </a:p>
        </p:txBody>
      </p:sp>
    </p:spTree>
    <p:extLst>
      <p:ext uri="{BB962C8B-B14F-4D97-AF65-F5344CB8AC3E}">
        <p14:creationId xmlns:p14="http://schemas.microsoft.com/office/powerpoint/2010/main" val="400599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2190" r="16333" b="42075"/>
          <a:stretch/>
        </p:blipFill>
        <p:spPr>
          <a:xfrm>
            <a:off x="-1" y="0"/>
            <a:ext cx="9144001" cy="6858001"/>
          </a:xfrm>
          <a:prstGeom prst="rect">
            <a:avLst/>
          </a:prstGeom>
        </p:spPr>
      </p:pic>
      <p:sp>
        <p:nvSpPr>
          <p:cNvPr id="9" name="Rectangle 8"/>
          <p:cNvSpPr/>
          <p:nvPr/>
        </p:nvSpPr>
        <p:spPr>
          <a:xfrm>
            <a:off x="-2" y="0"/>
            <a:ext cx="9144002" cy="6858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29471" y="6627169"/>
            <a:ext cx="2614529" cy="230832"/>
          </a:xfrm>
          <a:prstGeom prst="rect">
            <a:avLst/>
          </a:prstGeom>
          <a:noFill/>
        </p:spPr>
        <p:txBody>
          <a:bodyPr wrap="square" rtlCol="0">
            <a:spAutoFit/>
          </a:bodyPr>
          <a:lstStyle/>
          <a:p>
            <a:pPr algn="ctr"/>
            <a:r>
              <a:rPr lang="en-US" sz="900" dirty="0" smtClean="0"/>
              <a:t>Photos courtesy of the Chesapeake Bay Program</a:t>
            </a:r>
            <a:endParaRPr lang="en-US" sz="900" dirty="0"/>
          </a:p>
        </p:txBody>
      </p:sp>
      <p:sp>
        <p:nvSpPr>
          <p:cNvPr id="10" name="Title 1"/>
          <p:cNvSpPr>
            <a:spLocks noGrp="1"/>
          </p:cNvSpPr>
          <p:nvPr>
            <p:ph type="title"/>
          </p:nvPr>
        </p:nvSpPr>
        <p:spPr/>
        <p:txBody>
          <a:bodyPr/>
          <a:lstStyle/>
          <a:p>
            <a:r>
              <a:rPr lang="en-US" dirty="0" smtClean="0">
                <a:solidFill>
                  <a:srgbClr val="686868"/>
                </a:solidFill>
              </a:rPr>
              <a:t>Technical Support </a:t>
            </a:r>
            <a:r>
              <a:rPr lang="en-US" dirty="0" smtClean="0"/>
              <a:t>Services</a:t>
            </a:r>
            <a:endParaRPr lang="en-US" dirty="0"/>
          </a:p>
        </p:txBody>
      </p:sp>
      <p:sp>
        <p:nvSpPr>
          <p:cNvPr id="11" name="Content Placeholder 2"/>
          <p:cNvSpPr>
            <a:spLocks noGrp="1"/>
          </p:cNvSpPr>
          <p:nvPr>
            <p:ph idx="1"/>
          </p:nvPr>
        </p:nvSpPr>
        <p:spPr/>
        <p:txBody>
          <a:bodyPr>
            <a:normAutofit lnSpcReduction="10000"/>
          </a:bodyPr>
          <a:lstStyle/>
          <a:p>
            <a:r>
              <a:rPr lang="en-US" dirty="0" smtClean="0"/>
              <a:t>Study Design Workshops</a:t>
            </a:r>
          </a:p>
          <a:p>
            <a:r>
              <a:rPr lang="en-US" dirty="0" smtClean="0"/>
              <a:t>Water Quality and Benthic Macroinvertebrate Monitoring Trainings, Certifications, and Re-certs</a:t>
            </a:r>
          </a:p>
          <a:p>
            <a:r>
              <a:rPr lang="en-US" dirty="0" smtClean="0"/>
              <a:t>Benthic Macroinvertebrate Order </a:t>
            </a:r>
            <a:r>
              <a:rPr lang="en-US" dirty="0"/>
              <a:t>L</a:t>
            </a:r>
            <a:r>
              <a:rPr lang="en-US" dirty="0" smtClean="0"/>
              <a:t>evel Identification</a:t>
            </a:r>
          </a:p>
          <a:p>
            <a:r>
              <a:rPr lang="en-US" dirty="0" smtClean="0"/>
              <a:t>Equipment and Equipment Suggestions</a:t>
            </a:r>
            <a:endParaRPr lang="en-US" dirty="0"/>
          </a:p>
          <a:p>
            <a:r>
              <a:rPr lang="en-US" dirty="0"/>
              <a:t>QA trouble shooting</a:t>
            </a:r>
          </a:p>
          <a:p>
            <a:r>
              <a:rPr lang="en-US" dirty="0"/>
              <a:t>Data </a:t>
            </a:r>
            <a:r>
              <a:rPr lang="en-US" dirty="0" smtClean="0"/>
              <a:t>Interpretation </a:t>
            </a:r>
            <a:r>
              <a:rPr lang="en-US" dirty="0"/>
              <a:t>and </a:t>
            </a:r>
            <a:r>
              <a:rPr lang="en-US" dirty="0" smtClean="0"/>
              <a:t>Report Card Workshops</a:t>
            </a:r>
          </a:p>
          <a:p>
            <a:r>
              <a:rPr lang="en-US" dirty="0" smtClean="0"/>
              <a:t>Data Verification &amp; Quality Control</a:t>
            </a:r>
          </a:p>
          <a:p>
            <a:r>
              <a:rPr lang="en-US" dirty="0" smtClean="0"/>
              <a:t>Support for Data Cleaning and Data Uploads</a:t>
            </a:r>
            <a:endParaRPr lang="en-US" dirty="0"/>
          </a:p>
          <a:p>
            <a:endParaRPr lang="en-US" dirty="0"/>
          </a:p>
        </p:txBody>
      </p:sp>
    </p:spTree>
    <p:extLst>
      <p:ext uri="{BB962C8B-B14F-4D97-AF65-F5344CB8AC3E}">
        <p14:creationId xmlns:p14="http://schemas.microsoft.com/office/powerpoint/2010/main" val="326257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0466" r="10396" b="4592"/>
          <a:stretch/>
        </p:blipFill>
        <p:spPr>
          <a:xfrm>
            <a:off x="0" y="0"/>
            <a:ext cx="9144000" cy="6858000"/>
          </a:xfrm>
          <a:prstGeom prst="rect">
            <a:avLst/>
          </a:prstGeom>
          <a:ln>
            <a:noFill/>
          </a:ln>
        </p:spPr>
      </p:pic>
      <p:sp>
        <p:nvSpPr>
          <p:cNvPr id="5" name="Rectangle 4"/>
          <p:cNvSpPr/>
          <p:nvPr/>
        </p:nvSpPr>
        <p:spPr>
          <a:xfrm>
            <a:off x="12863" y="0"/>
            <a:ext cx="9144002" cy="685800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95400"/>
            <a:ext cx="8229600" cy="5146596"/>
          </a:xfrm>
        </p:spPr>
        <p:txBody>
          <a:bodyPr>
            <a:normAutofit/>
          </a:bodyPr>
          <a:lstStyle/>
          <a:p>
            <a:r>
              <a:rPr lang="en-US" dirty="0" smtClean="0"/>
              <a:t>PA Watersheds Conference</a:t>
            </a:r>
          </a:p>
          <a:p>
            <a:r>
              <a:rPr lang="en-US" dirty="0" smtClean="0"/>
              <a:t>MD Streams Roundtable</a:t>
            </a:r>
          </a:p>
          <a:p>
            <a:r>
              <a:rPr lang="en-US" dirty="0" smtClean="0"/>
              <a:t>VA Water Monitoring Council</a:t>
            </a:r>
          </a:p>
          <a:p>
            <a:r>
              <a:rPr lang="en-US" dirty="0" smtClean="0"/>
              <a:t>Data to Decisions 2.0 Workshop </a:t>
            </a:r>
          </a:p>
          <a:p>
            <a:r>
              <a:rPr lang="en-US" dirty="0" smtClean="0"/>
              <a:t>Mid-Atlantic Water Monitoring Conference</a:t>
            </a:r>
          </a:p>
          <a:p>
            <a:r>
              <a:rPr lang="en-US" dirty="0" smtClean="0"/>
              <a:t>Chesapeake Bay Foundation’s Environmental Education Conference</a:t>
            </a:r>
          </a:p>
          <a:p>
            <a:r>
              <a:rPr lang="en-US" dirty="0" smtClean="0"/>
              <a:t>National </a:t>
            </a:r>
            <a:r>
              <a:rPr lang="en-US" dirty="0"/>
              <a:t>Monitoring Conference </a:t>
            </a:r>
            <a:endParaRPr lang="en-US" dirty="0" smtClean="0"/>
          </a:p>
          <a:p>
            <a:r>
              <a:rPr lang="en-US" dirty="0" smtClean="0"/>
              <a:t>Maryland Water Monitoring Conference</a:t>
            </a:r>
          </a:p>
          <a:p>
            <a:pPr marL="0" indent="0">
              <a:buNone/>
            </a:pPr>
            <a:endParaRPr lang="en-US" dirty="0"/>
          </a:p>
        </p:txBody>
      </p:sp>
      <p:sp>
        <p:nvSpPr>
          <p:cNvPr id="2" name="Title 1"/>
          <p:cNvSpPr>
            <a:spLocks noGrp="1"/>
          </p:cNvSpPr>
          <p:nvPr>
            <p:ph type="title"/>
          </p:nvPr>
        </p:nvSpPr>
        <p:spPr/>
        <p:txBody>
          <a:bodyPr/>
          <a:lstStyle/>
          <a:p>
            <a:r>
              <a:rPr lang="en-US" dirty="0" smtClean="0"/>
              <a:t>Outreach and Engagement</a:t>
            </a:r>
            <a:endParaRPr lang="en-US" dirty="0"/>
          </a:p>
        </p:txBody>
      </p:sp>
    </p:spTree>
    <p:extLst>
      <p:ext uri="{BB962C8B-B14F-4D97-AF65-F5344CB8AC3E}">
        <p14:creationId xmlns:p14="http://schemas.microsoft.com/office/powerpoint/2010/main" val="1457404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Where we are now</a:t>
            </a:r>
            <a:endParaRPr lang="en-US" dirty="0"/>
          </a:p>
        </p:txBody>
      </p:sp>
      <p:sp>
        <p:nvSpPr>
          <p:cNvPr id="3" name="Content Placeholder 2"/>
          <p:cNvSpPr>
            <a:spLocks noGrp="1"/>
          </p:cNvSpPr>
          <p:nvPr>
            <p:ph idx="1"/>
          </p:nvPr>
        </p:nvSpPr>
        <p:spPr>
          <a:xfrm>
            <a:off x="416379" y="1295400"/>
            <a:ext cx="5029200" cy="5943600"/>
          </a:xfrm>
        </p:spPr>
        <p:txBody>
          <a:bodyPr>
            <a:normAutofit/>
          </a:bodyPr>
          <a:lstStyle/>
          <a:p>
            <a:pPr lvl="0"/>
            <a:r>
              <a:rPr lang="en-US" dirty="0" smtClean="0"/>
              <a:t>Study Design Workshops</a:t>
            </a:r>
          </a:p>
          <a:p>
            <a:pPr lvl="1"/>
            <a:r>
              <a:rPr lang="en-US" dirty="0"/>
              <a:t>6</a:t>
            </a:r>
            <a:r>
              <a:rPr lang="en-US" dirty="0" smtClean="0"/>
              <a:t> completed</a:t>
            </a:r>
          </a:p>
          <a:p>
            <a:pPr lvl="0"/>
            <a:r>
              <a:rPr lang="en-US" dirty="0" smtClean="0"/>
              <a:t>Water Quality Monitoring Training</a:t>
            </a:r>
          </a:p>
          <a:p>
            <a:pPr lvl="1"/>
            <a:r>
              <a:rPr lang="en-US" dirty="0" smtClean="0"/>
              <a:t>11 completed</a:t>
            </a:r>
          </a:p>
          <a:p>
            <a:r>
              <a:rPr lang="en-US" dirty="0" smtClean="0"/>
              <a:t>Macroinvertebrate Training</a:t>
            </a:r>
          </a:p>
          <a:p>
            <a:pPr lvl="1"/>
            <a:r>
              <a:rPr lang="en-US" dirty="0" smtClean="0"/>
              <a:t>11 completed</a:t>
            </a:r>
          </a:p>
          <a:p>
            <a:pPr lvl="0"/>
            <a:r>
              <a:rPr lang="en-US" dirty="0" smtClean="0"/>
              <a:t>Data Interpretation Workshops</a:t>
            </a:r>
          </a:p>
          <a:p>
            <a:pPr lvl="1"/>
            <a:r>
              <a:rPr lang="en-US" dirty="0" smtClean="0"/>
              <a:t>To begin in 2018</a:t>
            </a:r>
            <a:endParaRPr lang="en-US" dirty="0"/>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24" y="-4124"/>
            <a:ext cx="3559876" cy="23732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124" y="2376054"/>
            <a:ext cx="3559876" cy="2362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124" y="4745181"/>
            <a:ext cx="3559876" cy="2373251"/>
          </a:xfrm>
          <a:prstGeom prst="rect">
            <a:avLst/>
          </a:prstGeom>
        </p:spPr>
      </p:pic>
    </p:spTree>
    <p:extLst>
      <p:ext uri="{BB962C8B-B14F-4D97-AF65-F5344CB8AC3E}">
        <p14:creationId xmlns:p14="http://schemas.microsoft.com/office/powerpoint/2010/main" val="381019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Where we are now</a:t>
            </a:r>
            <a:endParaRPr lang="en-US" dirty="0"/>
          </a:p>
        </p:txBody>
      </p:sp>
      <p:sp>
        <p:nvSpPr>
          <p:cNvPr id="3" name="Content Placeholder 2"/>
          <p:cNvSpPr>
            <a:spLocks noGrp="1"/>
          </p:cNvSpPr>
          <p:nvPr>
            <p:ph idx="1"/>
          </p:nvPr>
        </p:nvSpPr>
        <p:spPr>
          <a:xfrm>
            <a:off x="416379" y="1295400"/>
            <a:ext cx="5029200" cy="5943600"/>
          </a:xfrm>
        </p:spPr>
        <p:txBody>
          <a:bodyPr>
            <a:normAutofit/>
          </a:bodyPr>
          <a:lstStyle/>
          <a:p>
            <a:pPr marL="0" lvl="0" indent="0">
              <a:buNone/>
            </a:pPr>
            <a:r>
              <a:rPr lang="en-US" b="1" dirty="0" smtClean="0"/>
              <a:t>Tier III Groups</a:t>
            </a:r>
          </a:p>
          <a:p>
            <a:r>
              <a:rPr lang="en-US" dirty="0"/>
              <a:t>Nanticoke watershed alliance is the first approved Tier III Group. </a:t>
            </a:r>
            <a:endParaRPr lang="en-US" dirty="0" smtClean="0"/>
          </a:p>
          <a:p>
            <a:r>
              <a:rPr lang="en-US" dirty="0" err="1" smtClean="0"/>
              <a:t>BlueWater</a:t>
            </a:r>
            <a:r>
              <a:rPr lang="en-US" dirty="0" smtClean="0"/>
              <a:t> </a:t>
            </a:r>
            <a:r>
              <a:rPr lang="en-US" dirty="0"/>
              <a:t>Baltimore is next in </a:t>
            </a:r>
            <a:r>
              <a:rPr lang="en-US" dirty="0" smtClean="0"/>
              <a:t>line.</a:t>
            </a:r>
          </a:p>
          <a:p>
            <a:r>
              <a:rPr lang="en-US" dirty="0" smtClean="0"/>
              <a:t>Next </a:t>
            </a:r>
            <a:r>
              <a:rPr lang="en-US" dirty="0"/>
              <a:t>up, South River Federation, West/Rhode </a:t>
            </a:r>
            <a:r>
              <a:rPr lang="en-US" dirty="0" err="1"/>
              <a:t>Riverkeeper</a:t>
            </a:r>
            <a:r>
              <a:rPr lang="en-US" dirty="0"/>
              <a:t> and possibly MDE shellfish sampling. </a:t>
            </a:r>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124" y="-4124"/>
            <a:ext cx="3559876" cy="23732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124" y="2376054"/>
            <a:ext cx="3559876" cy="2362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124" y="4745181"/>
            <a:ext cx="3559876" cy="2373251"/>
          </a:xfrm>
          <a:prstGeom prst="rect">
            <a:avLst/>
          </a:prstGeom>
        </p:spPr>
      </p:pic>
    </p:spTree>
    <p:extLst>
      <p:ext uri="{BB962C8B-B14F-4D97-AF65-F5344CB8AC3E}">
        <p14:creationId xmlns:p14="http://schemas.microsoft.com/office/powerpoint/2010/main" val="481051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Coming Up</a:t>
            </a:r>
            <a:endParaRPr lang="en-US" dirty="0"/>
          </a:p>
        </p:txBody>
      </p:sp>
      <p:sp>
        <p:nvSpPr>
          <p:cNvPr id="3" name="Content Placeholder 2"/>
          <p:cNvSpPr>
            <a:spLocks noGrp="1"/>
          </p:cNvSpPr>
          <p:nvPr>
            <p:ph idx="1"/>
          </p:nvPr>
        </p:nvSpPr>
        <p:spPr>
          <a:xfrm>
            <a:off x="4114800" y="1295400"/>
            <a:ext cx="4953000" cy="5943600"/>
          </a:xfrm>
        </p:spPr>
        <p:txBody>
          <a:bodyPr>
            <a:normAutofit/>
          </a:bodyPr>
          <a:lstStyle/>
          <a:p>
            <a:pPr marL="0" lvl="0" indent="0">
              <a:buNone/>
            </a:pPr>
            <a:r>
              <a:rPr lang="en-US" b="1" dirty="0" smtClean="0"/>
              <a:t>Memorandum of Understanding</a:t>
            </a:r>
          </a:p>
          <a:p>
            <a:pPr marL="0" indent="0">
              <a:buNone/>
            </a:pPr>
            <a:r>
              <a:rPr lang="en-US" i="1" dirty="0" smtClean="0"/>
              <a:t>Purpose is to forge </a:t>
            </a:r>
            <a:r>
              <a:rPr lang="en-US" i="1" dirty="0"/>
              <a:t>a deeper understanding of and commitment to the use of citizen-based and other non-tradition partners’ monitoring data in individual partners and shared partnership decision making.</a:t>
            </a:r>
          </a:p>
        </p:txBody>
      </p:sp>
      <p:pic>
        <p:nvPicPr>
          <p:cNvPr id="5" name="Picture 4"/>
          <p:cNvPicPr>
            <a:picLocks noChangeAspect="1"/>
          </p:cNvPicPr>
          <p:nvPr/>
        </p:nvPicPr>
        <p:blipFill>
          <a:blip r:embed="rId3"/>
          <a:stretch>
            <a:fillRect/>
          </a:stretch>
        </p:blipFill>
        <p:spPr>
          <a:xfrm>
            <a:off x="34603" y="1371600"/>
            <a:ext cx="4003997" cy="4787241"/>
          </a:xfrm>
          <a:prstGeom prst="rect">
            <a:avLst/>
          </a:prstGeom>
          <a:ln>
            <a:solidFill>
              <a:schemeClr val="tx1"/>
            </a:solidFill>
          </a:ln>
        </p:spPr>
      </p:pic>
    </p:spTree>
    <p:extLst>
      <p:ext uri="{BB962C8B-B14F-4D97-AF65-F5344CB8AC3E}">
        <p14:creationId xmlns:p14="http://schemas.microsoft.com/office/powerpoint/2010/main" val="2876228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solidFill>
                  <a:srgbClr val="686868"/>
                </a:solidFill>
              </a:rPr>
              <a:t>Coming Up</a:t>
            </a:r>
            <a:endParaRPr lang="en-US" dirty="0"/>
          </a:p>
        </p:txBody>
      </p:sp>
      <p:sp>
        <p:nvSpPr>
          <p:cNvPr id="3" name="Content Placeholder 2"/>
          <p:cNvSpPr>
            <a:spLocks noGrp="1"/>
          </p:cNvSpPr>
          <p:nvPr>
            <p:ph idx="1"/>
          </p:nvPr>
        </p:nvSpPr>
        <p:spPr>
          <a:xfrm>
            <a:off x="4114800" y="1295400"/>
            <a:ext cx="4953000" cy="5943600"/>
          </a:xfrm>
        </p:spPr>
        <p:txBody>
          <a:bodyPr>
            <a:normAutofit/>
          </a:bodyPr>
          <a:lstStyle/>
          <a:p>
            <a:pPr marL="0" lvl="0" indent="0">
              <a:buNone/>
            </a:pPr>
            <a:r>
              <a:rPr lang="en-US" b="1" dirty="0" smtClean="0"/>
              <a:t>Memorandum of Understanding</a:t>
            </a:r>
          </a:p>
          <a:p>
            <a:r>
              <a:rPr lang="en-US" i="1" dirty="0" smtClean="0"/>
              <a:t>Tiered Framework</a:t>
            </a:r>
          </a:p>
          <a:p>
            <a:r>
              <a:rPr lang="en-US" i="1" dirty="0" smtClean="0"/>
              <a:t>Use of non-traditional data and the Chesapeake Data Explorer</a:t>
            </a:r>
          </a:p>
          <a:p>
            <a:r>
              <a:rPr lang="en-US" i="1" dirty="0" smtClean="0"/>
              <a:t>Standardized QAPPs and monitoring protocols</a:t>
            </a:r>
          </a:p>
          <a:p>
            <a:r>
              <a:rPr lang="en-US" i="1" dirty="0" smtClean="0"/>
              <a:t>Training</a:t>
            </a:r>
            <a:endParaRPr lang="en-US" i="1" dirty="0"/>
          </a:p>
        </p:txBody>
      </p:sp>
      <p:pic>
        <p:nvPicPr>
          <p:cNvPr id="5" name="Picture 4"/>
          <p:cNvPicPr>
            <a:picLocks noChangeAspect="1"/>
          </p:cNvPicPr>
          <p:nvPr/>
        </p:nvPicPr>
        <p:blipFill>
          <a:blip r:embed="rId3"/>
          <a:stretch>
            <a:fillRect/>
          </a:stretch>
        </p:blipFill>
        <p:spPr>
          <a:xfrm>
            <a:off x="34603" y="1371600"/>
            <a:ext cx="4003997" cy="4787241"/>
          </a:xfrm>
          <a:prstGeom prst="rect">
            <a:avLst/>
          </a:prstGeom>
          <a:ln>
            <a:solidFill>
              <a:schemeClr val="tx1"/>
            </a:solidFill>
          </a:ln>
        </p:spPr>
      </p:pic>
    </p:spTree>
    <p:extLst>
      <p:ext uri="{BB962C8B-B14F-4D97-AF65-F5344CB8AC3E}">
        <p14:creationId xmlns:p14="http://schemas.microsoft.com/office/powerpoint/2010/main" val="1084661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0" y="0"/>
            <a:ext cx="9169333" cy="69342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640278" y="15834"/>
            <a:ext cx="8686800" cy="1600200"/>
          </a:xfrm>
        </p:spPr>
        <p:txBody>
          <a:bodyPr/>
          <a:lstStyle/>
          <a:p>
            <a:r>
              <a:rPr lang="en-US" dirty="0" smtClean="0">
                <a:solidFill>
                  <a:srgbClr val="686868"/>
                </a:solidFill>
              </a:rPr>
              <a:t>Coming up: Working with Local Governments</a:t>
            </a:r>
            <a:endParaRPr lang="en-US" dirty="0"/>
          </a:p>
        </p:txBody>
      </p:sp>
      <p:sp>
        <p:nvSpPr>
          <p:cNvPr id="3" name="Content Placeholder 2"/>
          <p:cNvSpPr>
            <a:spLocks noGrp="1"/>
          </p:cNvSpPr>
          <p:nvPr>
            <p:ph idx="1"/>
          </p:nvPr>
        </p:nvSpPr>
        <p:spPr>
          <a:xfrm>
            <a:off x="640278" y="1905000"/>
            <a:ext cx="8192429" cy="5943600"/>
          </a:xfrm>
        </p:spPr>
        <p:txBody>
          <a:bodyPr>
            <a:normAutofit/>
          </a:bodyPr>
          <a:lstStyle/>
          <a:p>
            <a:r>
              <a:rPr lang="en-US" dirty="0" smtClean="0"/>
              <a:t>MS4 Permit Goals:</a:t>
            </a:r>
            <a:endParaRPr lang="en-US" dirty="0"/>
          </a:p>
          <a:p>
            <a:pPr lvl="1"/>
            <a:r>
              <a:rPr lang="en-US" dirty="0" smtClean="0"/>
              <a:t>Education and outreach</a:t>
            </a:r>
          </a:p>
          <a:p>
            <a:pPr lvl="1"/>
            <a:r>
              <a:rPr lang="en-US" dirty="0" smtClean="0"/>
              <a:t>Detection of illicit discharges</a:t>
            </a:r>
          </a:p>
          <a:p>
            <a:r>
              <a:rPr lang="en-US" dirty="0" smtClean="0"/>
              <a:t>Monitoring Goals:</a:t>
            </a:r>
          </a:p>
          <a:p>
            <a:pPr lvl="1"/>
            <a:r>
              <a:rPr lang="en-US" dirty="0" smtClean="0"/>
              <a:t>Lab services (WWTP)</a:t>
            </a:r>
          </a:p>
          <a:p>
            <a:pPr lvl="1"/>
            <a:r>
              <a:rPr lang="en-US" dirty="0" smtClean="0"/>
              <a:t>Funding for equipment</a:t>
            </a:r>
          </a:p>
          <a:p>
            <a:endParaRPr lang="en-US" dirty="0"/>
          </a:p>
          <a:p>
            <a:r>
              <a:rPr lang="en-US" b="1" dirty="0" smtClean="0"/>
              <a:t>What are the needs of local governments?</a:t>
            </a:r>
          </a:p>
          <a:p>
            <a:r>
              <a:rPr lang="en-US" b="1" dirty="0" smtClean="0"/>
              <a:t>How can monitoring meet those needs?</a:t>
            </a:r>
          </a:p>
        </p:txBody>
      </p:sp>
    </p:spTree>
    <p:extLst>
      <p:ext uri="{BB962C8B-B14F-4D97-AF65-F5344CB8AC3E}">
        <p14:creationId xmlns:p14="http://schemas.microsoft.com/office/powerpoint/2010/main" val="2207011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0000" r="2365"/>
          <a:stretch/>
        </p:blipFill>
        <p:spPr>
          <a:xfrm>
            <a:off x="0" y="-1"/>
            <a:ext cx="9144000" cy="6858001"/>
          </a:xfrm>
          <a:prstGeom prst="rect">
            <a:avLst/>
          </a:prstGeom>
        </p:spPr>
      </p:pic>
      <p:sp>
        <p:nvSpPr>
          <p:cNvPr id="9" name="TextBox 8"/>
          <p:cNvSpPr txBox="1"/>
          <p:nvPr/>
        </p:nvSpPr>
        <p:spPr>
          <a:xfrm rot="5400000">
            <a:off x="7857225" y="5647425"/>
            <a:ext cx="2296551" cy="276999"/>
          </a:xfrm>
          <a:prstGeom prst="rect">
            <a:avLst/>
          </a:prstGeom>
          <a:noFill/>
        </p:spPr>
        <p:txBody>
          <a:bodyPr wrap="square" rtlCol="0">
            <a:spAutoFit/>
          </a:bodyPr>
          <a:lstStyle/>
          <a:p>
            <a:r>
              <a:rPr lang="en-US" sz="1200" dirty="0" smtClean="0">
                <a:solidFill>
                  <a:schemeClr val="bg1"/>
                </a:solidFill>
              </a:rPr>
              <a:t>Credit: Chesapeake Bay Program</a:t>
            </a:r>
            <a:endParaRPr lang="en-US" sz="1200" dirty="0">
              <a:solidFill>
                <a:schemeClr val="bg1"/>
              </a:solidFill>
            </a:endParaRPr>
          </a:p>
        </p:txBody>
      </p:sp>
      <p:sp>
        <p:nvSpPr>
          <p:cNvPr id="6" name="Rectangle 5"/>
          <p:cNvSpPr/>
          <p:nvPr/>
        </p:nvSpPr>
        <p:spPr>
          <a:xfrm rot="21379287">
            <a:off x="4900328" y="367766"/>
            <a:ext cx="3039102" cy="830997"/>
          </a:xfrm>
          <a:prstGeom prst="rect">
            <a:avLst/>
          </a:prstGeom>
        </p:spPr>
        <p:txBody>
          <a:bodyPr wrap="none">
            <a:spAutoFit/>
          </a:bodyPr>
          <a:lstStyle/>
          <a:p>
            <a:r>
              <a:rPr lang="en-US" sz="4800" b="1" dirty="0" smtClean="0">
                <a:ln w="12700">
                  <a:noFill/>
                  <a:prstDash val="solid"/>
                </a:ln>
                <a:solidFill>
                  <a:schemeClr val="bg1"/>
                </a:solidFill>
                <a:effectLst>
                  <a:outerShdw blurRad="41275" dist="20320" dir="1800000" algn="tl" rotWithShape="0">
                    <a:srgbClr val="000000">
                      <a:alpha val="40000"/>
                    </a:srgbClr>
                  </a:outerShdw>
                </a:effectLst>
              </a:rPr>
              <a:t>Questions?</a:t>
            </a:r>
            <a:endParaRPr lang="en-US" sz="4800" b="1" dirty="0">
              <a:ln w="12700">
                <a:noFill/>
                <a:prstDash val="solid"/>
              </a:ln>
              <a:solidFill>
                <a:schemeClr val="bg1"/>
              </a:solidFill>
              <a:effectLst>
                <a:outerShdw blurRad="41275" dist="20320" dir="1800000" algn="tl" rotWithShape="0">
                  <a:srgbClr val="000000">
                    <a:alpha val="40000"/>
                  </a:srgbClr>
                </a:outerShdw>
              </a:effectLst>
            </a:endParaRPr>
          </a:p>
        </p:txBody>
      </p:sp>
      <p:sp>
        <p:nvSpPr>
          <p:cNvPr id="7" name="Cloud Callout 6"/>
          <p:cNvSpPr/>
          <p:nvPr/>
        </p:nvSpPr>
        <p:spPr>
          <a:xfrm>
            <a:off x="3962400" y="76200"/>
            <a:ext cx="5043100" cy="1600200"/>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76231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Chesapeake Monitoring Cooperative</a:t>
            </a:r>
            <a:endParaRPr lang="en-US" dirty="0"/>
          </a:p>
        </p:txBody>
      </p:sp>
      <p:sp>
        <p:nvSpPr>
          <p:cNvPr id="4" name="Rectangle 3"/>
          <p:cNvSpPr/>
          <p:nvPr/>
        </p:nvSpPr>
        <p:spPr>
          <a:xfrm>
            <a:off x="609599" y="1143000"/>
            <a:ext cx="7924801" cy="1446550"/>
          </a:xfrm>
          <a:prstGeom prst="rect">
            <a:avLst/>
          </a:prstGeom>
          <a:solidFill>
            <a:schemeClr val="bg1">
              <a:lumMod val="95000"/>
            </a:schemeClr>
          </a:solidFill>
        </p:spPr>
        <p:txBody>
          <a:bodyPr wrap="square">
            <a:spAutoFit/>
          </a:bodyPr>
          <a:lstStyle/>
          <a:p>
            <a:r>
              <a:rPr lang="en-US" sz="2200" dirty="0" smtClean="0">
                <a:solidFill>
                  <a:srgbClr val="005E81"/>
                </a:solidFill>
              </a:rPr>
              <a:t>A partnership that aims to provide </a:t>
            </a:r>
            <a:r>
              <a:rPr lang="en-US" sz="2200" dirty="0" smtClean="0">
                <a:solidFill>
                  <a:srgbClr val="7030A0"/>
                </a:solidFill>
              </a:rPr>
              <a:t>technical, logistical, and outreach support</a:t>
            </a:r>
            <a:r>
              <a:rPr lang="en-US" sz="2200" dirty="0" smtClean="0">
                <a:solidFill>
                  <a:srgbClr val="005E81"/>
                </a:solidFill>
              </a:rPr>
              <a:t> for the integration of volunteer-based and nontraditional water quality and benthic macroinvertebrate monitoring data into the Chesapeake Bay Program (CBP) partnership.</a:t>
            </a:r>
            <a:endParaRPr lang="en-US" sz="2200" dirty="0">
              <a:solidFill>
                <a:srgbClr val="005E81"/>
              </a:solidFill>
            </a:endParaRPr>
          </a:p>
        </p:txBody>
      </p:sp>
      <p:grpSp>
        <p:nvGrpSpPr>
          <p:cNvPr id="30" name="Group 29"/>
          <p:cNvGrpSpPr/>
          <p:nvPr/>
        </p:nvGrpSpPr>
        <p:grpSpPr>
          <a:xfrm>
            <a:off x="289520" y="3962400"/>
            <a:ext cx="2028326" cy="2088824"/>
            <a:chOff x="304800" y="4083376"/>
            <a:chExt cx="2028326" cy="2088824"/>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4083376"/>
              <a:ext cx="2028326" cy="810783"/>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016" y="5174835"/>
              <a:ext cx="1781894" cy="997365"/>
            </a:xfrm>
            <a:prstGeom prst="rect">
              <a:avLst/>
            </a:prstGeom>
          </p:spPr>
        </p:pic>
      </p:grpSp>
      <p:sp>
        <p:nvSpPr>
          <p:cNvPr id="16" name="Rectangle 15"/>
          <p:cNvSpPr/>
          <p:nvPr/>
        </p:nvSpPr>
        <p:spPr>
          <a:xfrm>
            <a:off x="76200" y="3324999"/>
            <a:ext cx="2454967" cy="369332"/>
          </a:xfrm>
          <a:prstGeom prst="rect">
            <a:avLst/>
          </a:prstGeom>
        </p:spPr>
        <p:txBody>
          <a:bodyPr wrap="none">
            <a:spAutoFit/>
          </a:bodyPr>
          <a:lstStyle/>
          <a:p>
            <a:r>
              <a:rPr lang="en-US" b="1" dirty="0" smtClean="0">
                <a:solidFill>
                  <a:srgbClr val="818289"/>
                </a:solidFill>
              </a:rPr>
              <a:t>Cooperative Agreement</a:t>
            </a:r>
          </a:p>
        </p:txBody>
      </p:sp>
      <p:grpSp>
        <p:nvGrpSpPr>
          <p:cNvPr id="15" name="Group 14"/>
          <p:cNvGrpSpPr/>
          <p:nvPr/>
        </p:nvGrpSpPr>
        <p:grpSpPr>
          <a:xfrm>
            <a:off x="2910103" y="3962400"/>
            <a:ext cx="2424782" cy="2088824"/>
            <a:chOff x="3340727" y="3356093"/>
            <a:chExt cx="2424782" cy="2088824"/>
          </a:xfrm>
        </p:grpSpPr>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9237" y="3396334"/>
              <a:ext cx="1043938" cy="104507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0727" y="3356093"/>
              <a:ext cx="1153012" cy="1125558"/>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07467" y="4606082"/>
              <a:ext cx="2358042" cy="838835"/>
            </a:xfrm>
            <a:prstGeom prst="rect">
              <a:avLst/>
            </a:prstGeom>
          </p:spPr>
        </p:pic>
      </p:grpSp>
      <p:sp>
        <p:nvSpPr>
          <p:cNvPr id="17" name="Rectangle 16"/>
          <p:cNvSpPr/>
          <p:nvPr/>
        </p:nvSpPr>
        <p:spPr>
          <a:xfrm>
            <a:off x="2682388" y="3048000"/>
            <a:ext cx="2880212" cy="646331"/>
          </a:xfrm>
          <a:prstGeom prst="rect">
            <a:avLst/>
          </a:prstGeom>
        </p:spPr>
        <p:txBody>
          <a:bodyPr wrap="none">
            <a:spAutoFit/>
          </a:bodyPr>
          <a:lstStyle/>
          <a:p>
            <a:r>
              <a:rPr lang="en-US" b="1" dirty="0" smtClean="0">
                <a:solidFill>
                  <a:srgbClr val="818289"/>
                </a:solidFill>
              </a:rPr>
              <a:t>CMC development team </a:t>
            </a:r>
          </a:p>
          <a:p>
            <a:r>
              <a:rPr lang="en-US" b="1" dirty="0">
                <a:solidFill>
                  <a:srgbClr val="818289"/>
                </a:solidFill>
              </a:rPr>
              <a:t>p</a:t>
            </a:r>
            <a:r>
              <a:rPr lang="en-US" b="1" dirty="0" smtClean="0">
                <a:solidFill>
                  <a:srgbClr val="818289"/>
                </a:solidFill>
              </a:rPr>
              <a:t>artners &amp; service providers</a:t>
            </a:r>
            <a:endParaRPr lang="en-US" b="1" dirty="0">
              <a:solidFill>
                <a:srgbClr val="818289"/>
              </a:solidFill>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2743200"/>
            <a:ext cx="3071836" cy="4132814"/>
          </a:xfrm>
          <a:prstGeom prst="rect">
            <a:avLst/>
          </a:prstGeom>
        </p:spPr>
      </p:pic>
      <p:sp>
        <p:nvSpPr>
          <p:cNvPr id="20" name="Rectangle 19"/>
          <p:cNvSpPr/>
          <p:nvPr/>
        </p:nvSpPr>
        <p:spPr>
          <a:xfrm>
            <a:off x="5715000" y="3048000"/>
            <a:ext cx="1444434" cy="646331"/>
          </a:xfrm>
          <a:prstGeom prst="rect">
            <a:avLst/>
          </a:prstGeom>
        </p:spPr>
        <p:txBody>
          <a:bodyPr wrap="none">
            <a:spAutoFit/>
          </a:bodyPr>
          <a:lstStyle/>
          <a:p>
            <a:r>
              <a:rPr lang="en-US" b="1" dirty="0" smtClean="0">
                <a:solidFill>
                  <a:srgbClr val="818289"/>
                </a:solidFill>
              </a:rPr>
              <a:t>Participating </a:t>
            </a:r>
          </a:p>
          <a:p>
            <a:r>
              <a:rPr lang="en-US" b="1" dirty="0" smtClean="0">
                <a:solidFill>
                  <a:srgbClr val="818289"/>
                </a:solidFill>
              </a:rPr>
              <a:t>Jurisdictions</a:t>
            </a:r>
            <a:endParaRPr lang="en-US" b="1" dirty="0">
              <a:solidFill>
                <a:srgbClr val="818289"/>
              </a:solidFill>
            </a:endParaRPr>
          </a:p>
        </p:txBody>
      </p:sp>
      <p:cxnSp>
        <p:nvCxnSpPr>
          <p:cNvPr id="23" name="Straight Connector 22"/>
          <p:cNvCxnSpPr/>
          <p:nvPr/>
        </p:nvCxnSpPr>
        <p:spPr>
          <a:xfrm>
            <a:off x="76200" y="3698929"/>
            <a:ext cx="243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2388" y="3698929"/>
            <a:ext cx="28802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15000" y="3698929"/>
            <a:ext cx="13101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0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9716" y="0"/>
            <a:ext cx="5299364" cy="6858000"/>
          </a:xfrm>
          <a:prstGeom prst="rect">
            <a:avLst/>
          </a:prstGeom>
        </p:spPr>
      </p:pic>
      <p:sp>
        <p:nvSpPr>
          <p:cNvPr id="2" name="Title 1"/>
          <p:cNvSpPr>
            <a:spLocks noGrp="1"/>
          </p:cNvSpPr>
          <p:nvPr>
            <p:ph type="title"/>
          </p:nvPr>
        </p:nvSpPr>
        <p:spPr>
          <a:xfrm>
            <a:off x="459441" y="0"/>
            <a:ext cx="6042198" cy="1600200"/>
          </a:xfrm>
        </p:spPr>
        <p:txBody>
          <a:bodyPr>
            <a:normAutofit/>
          </a:bodyPr>
          <a:lstStyle/>
          <a:p>
            <a:r>
              <a:rPr lang="en-US" sz="4000" b="1" dirty="0" smtClean="0">
                <a:latin typeface="+mn-lt"/>
              </a:rPr>
              <a:t>Chesapeake Bay Program Monitoring Sites</a:t>
            </a:r>
            <a:endParaRPr lang="en-US" sz="4000" b="1" dirty="0">
              <a:solidFill>
                <a:srgbClr val="818289"/>
              </a:solidFill>
              <a:latin typeface="+mn-lt"/>
            </a:endParaRPr>
          </a:p>
        </p:txBody>
      </p:sp>
    </p:spTree>
    <p:extLst>
      <p:ext uri="{BB962C8B-B14F-4D97-AF65-F5344CB8AC3E}">
        <p14:creationId xmlns:p14="http://schemas.microsoft.com/office/powerpoint/2010/main" val="49688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4636" y="0"/>
            <a:ext cx="5299364" cy="6858000"/>
          </a:xfrm>
          <a:prstGeom prst="rect">
            <a:avLst/>
          </a:prstGeom>
        </p:spPr>
      </p:pic>
      <p:sp>
        <p:nvSpPr>
          <p:cNvPr id="8" name="Title 1"/>
          <p:cNvSpPr txBox="1">
            <a:spLocks/>
          </p:cNvSpPr>
          <p:nvPr/>
        </p:nvSpPr>
        <p:spPr>
          <a:xfrm>
            <a:off x="457200" y="1371600"/>
            <a:ext cx="4953000" cy="16002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800" b="1" kern="1200" baseline="0">
                <a:solidFill>
                  <a:srgbClr val="005E81"/>
                </a:solidFill>
                <a:latin typeface="+mj-lt"/>
                <a:ea typeface="+mj-ea"/>
                <a:cs typeface="+mj-cs"/>
              </a:defRPr>
            </a:lvl1pPr>
          </a:lstStyle>
          <a:p>
            <a:r>
              <a:rPr lang="en-US" sz="3200" dirty="0" smtClean="0">
                <a:solidFill>
                  <a:srgbClr val="7030A0"/>
                </a:solidFill>
              </a:rPr>
              <a:t>Plus Chesapeake Bay Volunteer and Nontraditional Monitoring Sites</a:t>
            </a:r>
            <a:endParaRPr lang="en-US" sz="3200" dirty="0">
              <a:solidFill>
                <a:srgbClr val="7030A0"/>
              </a:solidFill>
            </a:endParaRPr>
          </a:p>
        </p:txBody>
      </p:sp>
      <p:sp>
        <p:nvSpPr>
          <p:cNvPr id="6" name="Title 1"/>
          <p:cNvSpPr>
            <a:spLocks noGrp="1"/>
          </p:cNvSpPr>
          <p:nvPr>
            <p:ph type="title"/>
          </p:nvPr>
        </p:nvSpPr>
        <p:spPr>
          <a:xfrm>
            <a:off x="459441" y="0"/>
            <a:ext cx="6042198" cy="1600200"/>
          </a:xfrm>
        </p:spPr>
        <p:txBody>
          <a:bodyPr>
            <a:normAutofit/>
          </a:bodyPr>
          <a:lstStyle/>
          <a:p>
            <a:r>
              <a:rPr lang="en-US" sz="4000" b="1" dirty="0" smtClean="0">
                <a:latin typeface="+mn-lt"/>
              </a:rPr>
              <a:t>Chesapeake Bay Program Monitoring Sites</a:t>
            </a:r>
            <a:endParaRPr lang="en-US" sz="4000" b="1" dirty="0">
              <a:solidFill>
                <a:srgbClr val="818289"/>
              </a:solidFill>
              <a:latin typeface="+mn-lt"/>
            </a:endParaRPr>
          </a:p>
        </p:txBody>
      </p:sp>
    </p:spTree>
    <p:extLst>
      <p:ext uri="{BB962C8B-B14F-4D97-AF65-F5344CB8AC3E}">
        <p14:creationId xmlns:p14="http://schemas.microsoft.com/office/powerpoint/2010/main" val="1547010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26" t="14270" r="35078" b="7421"/>
          <a:stretch/>
        </p:blipFill>
        <p:spPr>
          <a:xfrm>
            <a:off x="514350" y="1572126"/>
            <a:ext cx="4228630" cy="4676274"/>
          </a:xfrm>
          <a:prstGeom prst="rect">
            <a:avLst/>
          </a:prstGeom>
        </p:spPr>
      </p:pic>
      <p:sp>
        <p:nvSpPr>
          <p:cNvPr id="2" name="Title 1"/>
          <p:cNvSpPr>
            <a:spLocks noGrp="1"/>
          </p:cNvSpPr>
          <p:nvPr>
            <p:ph type="title"/>
          </p:nvPr>
        </p:nvSpPr>
        <p:spPr>
          <a:xfrm>
            <a:off x="609600" y="0"/>
            <a:ext cx="8686800" cy="1600200"/>
          </a:xfrm>
          <a:noFill/>
        </p:spPr>
        <p:txBody>
          <a:bodyPr/>
          <a:lstStyle/>
          <a:p>
            <a:r>
              <a:rPr lang="en-US" dirty="0"/>
              <a:t>Needs </a:t>
            </a:r>
            <a:r>
              <a:rPr lang="en-US" dirty="0" smtClean="0"/>
              <a:t>of the Chesapeake monitoring community</a:t>
            </a:r>
            <a:endParaRPr lang="en-US" dirty="0"/>
          </a:p>
        </p:txBody>
      </p:sp>
      <p:sp>
        <p:nvSpPr>
          <p:cNvPr id="3" name="Rectangle 2"/>
          <p:cNvSpPr/>
          <p:nvPr/>
        </p:nvSpPr>
        <p:spPr>
          <a:xfrm>
            <a:off x="5029200" y="1648105"/>
            <a:ext cx="3810000" cy="4524315"/>
          </a:xfrm>
          <a:prstGeom prst="rect">
            <a:avLst/>
          </a:prstGeom>
        </p:spPr>
        <p:txBody>
          <a:bodyPr wrap="square">
            <a:spAutoFit/>
          </a:bodyPr>
          <a:lstStyle/>
          <a:p>
            <a:pPr marL="57150"/>
            <a:r>
              <a:rPr lang="en-US" sz="3200" b="1" dirty="0">
                <a:solidFill>
                  <a:srgbClr val="005E81"/>
                </a:solidFill>
              </a:rPr>
              <a:t>Quality Assurance</a:t>
            </a:r>
          </a:p>
          <a:p>
            <a:pPr marL="57150" indent="0">
              <a:buNone/>
            </a:pPr>
            <a:endParaRPr lang="en-US" sz="3200" b="1" dirty="0" smtClean="0">
              <a:solidFill>
                <a:srgbClr val="005E81"/>
              </a:solidFill>
            </a:endParaRPr>
          </a:p>
          <a:p>
            <a:pPr marL="57150" indent="0">
              <a:buNone/>
            </a:pPr>
            <a:r>
              <a:rPr lang="en-US" sz="3200" b="1" dirty="0" smtClean="0">
                <a:solidFill>
                  <a:srgbClr val="005E81"/>
                </a:solidFill>
              </a:rPr>
              <a:t>Comparability</a:t>
            </a:r>
            <a:endParaRPr lang="en-US" sz="3200" b="1" dirty="0">
              <a:solidFill>
                <a:srgbClr val="005E81"/>
              </a:solidFill>
            </a:endParaRPr>
          </a:p>
          <a:p>
            <a:pPr marL="57150" indent="0">
              <a:buNone/>
            </a:pPr>
            <a:endParaRPr lang="en-US" sz="3200" b="1" dirty="0" smtClean="0">
              <a:solidFill>
                <a:srgbClr val="005E81"/>
              </a:solidFill>
            </a:endParaRPr>
          </a:p>
          <a:p>
            <a:pPr marL="57150" indent="0">
              <a:buNone/>
            </a:pPr>
            <a:r>
              <a:rPr lang="en-US" sz="3200" b="1" dirty="0" smtClean="0">
                <a:solidFill>
                  <a:srgbClr val="005E81"/>
                </a:solidFill>
              </a:rPr>
              <a:t>Technical </a:t>
            </a:r>
            <a:r>
              <a:rPr lang="en-US" sz="3200" b="1" dirty="0">
                <a:solidFill>
                  <a:srgbClr val="005E81"/>
                </a:solidFill>
              </a:rPr>
              <a:t>Support</a:t>
            </a:r>
          </a:p>
          <a:p>
            <a:pPr marL="57150" indent="0">
              <a:buNone/>
            </a:pPr>
            <a:endParaRPr lang="en-US" sz="3200" b="1" dirty="0">
              <a:solidFill>
                <a:srgbClr val="005E81"/>
              </a:solidFill>
            </a:endParaRPr>
          </a:p>
          <a:p>
            <a:pPr marL="57150" indent="0">
              <a:buNone/>
            </a:pPr>
            <a:r>
              <a:rPr lang="en-US" sz="3200" b="1" dirty="0" smtClean="0">
                <a:solidFill>
                  <a:srgbClr val="005E81"/>
                </a:solidFill>
              </a:rPr>
              <a:t>Share </a:t>
            </a:r>
            <a:r>
              <a:rPr lang="en-US" sz="3200" b="1" dirty="0">
                <a:solidFill>
                  <a:srgbClr val="005E81"/>
                </a:solidFill>
              </a:rPr>
              <a:t>Data</a:t>
            </a:r>
          </a:p>
          <a:p>
            <a:pPr marL="57150" indent="0">
              <a:buNone/>
            </a:pPr>
            <a:endParaRPr lang="en-US" sz="3200" b="1" dirty="0">
              <a:solidFill>
                <a:srgbClr val="005E81"/>
              </a:solidFill>
            </a:endParaRPr>
          </a:p>
          <a:p>
            <a:pPr marL="57150" indent="0">
              <a:buNone/>
            </a:pPr>
            <a:r>
              <a:rPr lang="en-US" sz="3200" b="1" dirty="0">
                <a:solidFill>
                  <a:srgbClr val="005E81"/>
                </a:solidFill>
              </a:rPr>
              <a:t>Collaboration</a:t>
            </a:r>
          </a:p>
        </p:txBody>
      </p:sp>
      <p:sp>
        <p:nvSpPr>
          <p:cNvPr id="7" name="TextBox 6"/>
          <p:cNvSpPr txBox="1"/>
          <p:nvPr/>
        </p:nvSpPr>
        <p:spPr>
          <a:xfrm>
            <a:off x="2341873" y="6620214"/>
            <a:ext cx="2401107" cy="237786"/>
          </a:xfrm>
          <a:prstGeom prst="rect">
            <a:avLst/>
          </a:prstGeom>
          <a:noFill/>
        </p:spPr>
        <p:txBody>
          <a:bodyPr wrap="square" rtlCol="0">
            <a:spAutoFit/>
          </a:bodyPr>
          <a:lstStyle/>
          <a:p>
            <a:r>
              <a:rPr lang="en-US" sz="900" dirty="0" smtClean="0">
                <a:solidFill>
                  <a:schemeClr val="bg1"/>
                </a:solidFill>
              </a:rPr>
              <a:t>Photo courtesy of the Chesapeake Bay Program</a:t>
            </a:r>
            <a:endParaRPr lang="en-US" sz="900" dirty="0">
              <a:solidFill>
                <a:schemeClr val="bg1"/>
              </a:solidFill>
            </a:endParaRPr>
          </a:p>
        </p:txBody>
      </p:sp>
      <p:sp>
        <p:nvSpPr>
          <p:cNvPr id="8" name="TextBox 7"/>
          <p:cNvSpPr txBox="1"/>
          <p:nvPr/>
        </p:nvSpPr>
        <p:spPr>
          <a:xfrm>
            <a:off x="2128451" y="6248400"/>
            <a:ext cx="2614529" cy="230832"/>
          </a:xfrm>
          <a:prstGeom prst="rect">
            <a:avLst/>
          </a:prstGeom>
          <a:noFill/>
        </p:spPr>
        <p:txBody>
          <a:bodyPr wrap="square" rtlCol="0">
            <a:spAutoFit/>
          </a:bodyPr>
          <a:lstStyle/>
          <a:p>
            <a:pPr algn="ctr"/>
            <a:r>
              <a:rPr lang="en-US" sz="900" dirty="0" smtClean="0"/>
              <a:t>Photos courtesy of the Chesapeake Bay Program</a:t>
            </a:r>
            <a:endParaRPr lang="en-US" sz="900" dirty="0"/>
          </a:p>
        </p:txBody>
      </p:sp>
    </p:spTree>
    <p:extLst>
      <p:ext uri="{BB962C8B-B14F-4D97-AF65-F5344CB8AC3E}">
        <p14:creationId xmlns:p14="http://schemas.microsoft.com/office/powerpoint/2010/main" val="374017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0466" r="10396" b="4592"/>
          <a:stretch/>
        </p:blipFill>
        <p:spPr>
          <a:xfrm>
            <a:off x="0" y="0"/>
            <a:ext cx="9144000" cy="6858000"/>
          </a:xfrm>
          <a:prstGeom prst="rect">
            <a:avLst/>
          </a:prstGeom>
          <a:ln>
            <a:noFill/>
          </a:ln>
        </p:spPr>
      </p:pic>
      <p:sp>
        <p:nvSpPr>
          <p:cNvPr id="10" name="Rectangle 9"/>
          <p:cNvSpPr/>
          <p:nvPr/>
        </p:nvSpPr>
        <p:spPr>
          <a:xfrm>
            <a:off x="0" y="1"/>
            <a:ext cx="9144002" cy="688472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686868"/>
                </a:solidFill>
              </a:rPr>
              <a:t>Technical Support </a:t>
            </a:r>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Quality Assurance Project Plans </a:t>
            </a:r>
            <a:r>
              <a:rPr lang="en-US" dirty="0"/>
              <a:t>– Tier </a:t>
            </a:r>
            <a:r>
              <a:rPr lang="en-US" dirty="0" smtClean="0"/>
              <a:t>1 &amp; 2</a:t>
            </a:r>
            <a:endParaRPr lang="en-US" dirty="0"/>
          </a:p>
          <a:p>
            <a:r>
              <a:rPr lang="en-US" dirty="0" smtClean="0"/>
              <a:t>Standard Operating Procedures (SOPs) – Tier 1 &amp; 2</a:t>
            </a:r>
          </a:p>
          <a:p>
            <a:r>
              <a:rPr lang="en-US" dirty="0" smtClean="0"/>
              <a:t>User-friendly Methods Manuals</a:t>
            </a:r>
          </a:p>
          <a:p>
            <a:r>
              <a:rPr lang="en-US" dirty="0" smtClean="0"/>
              <a:t>Indicator Fact Sheets</a:t>
            </a:r>
          </a:p>
          <a:p>
            <a:r>
              <a:rPr lang="en-US" dirty="0" smtClean="0"/>
              <a:t>Prioritization Report: How volunteer and nontraditional monitoring can help fill data gaps in the Chesapeake Bay Watershed</a:t>
            </a:r>
          </a:p>
          <a:p>
            <a:endParaRPr lang="en-US" dirty="0"/>
          </a:p>
        </p:txBody>
      </p:sp>
      <p:sp>
        <p:nvSpPr>
          <p:cNvPr id="8" name="Rectangle 7"/>
          <p:cNvSpPr/>
          <p:nvPr/>
        </p:nvSpPr>
        <p:spPr>
          <a:xfrm>
            <a:off x="2313636" y="5632023"/>
            <a:ext cx="5410200" cy="677108"/>
          </a:xfrm>
          <a:prstGeom prst="rect">
            <a:avLst/>
          </a:prstGeom>
        </p:spPr>
        <p:txBody>
          <a:bodyPr wrap="square">
            <a:spAutoFit/>
          </a:bodyPr>
          <a:lstStyle/>
          <a:p>
            <a:r>
              <a:rPr lang="en-US" sz="3800" b="1" dirty="0">
                <a:solidFill>
                  <a:srgbClr val="652E93"/>
                </a:solidFill>
              </a:rPr>
              <a:t>Let’s take a quick look!</a:t>
            </a:r>
          </a:p>
        </p:txBody>
      </p:sp>
      <p:sp>
        <p:nvSpPr>
          <p:cNvPr id="11" name="TextBox 10"/>
          <p:cNvSpPr txBox="1"/>
          <p:nvPr/>
        </p:nvSpPr>
        <p:spPr>
          <a:xfrm>
            <a:off x="6529471" y="6627168"/>
            <a:ext cx="2614529" cy="230832"/>
          </a:xfrm>
          <a:prstGeom prst="rect">
            <a:avLst/>
          </a:prstGeom>
          <a:noFill/>
        </p:spPr>
        <p:txBody>
          <a:bodyPr wrap="square" rtlCol="0">
            <a:spAutoFit/>
          </a:bodyPr>
          <a:lstStyle/>
          <a:p>
            <a:pPr algn="ctr"/>
            <a:r>
              <a:rPr lang="en-US" sz="900" dirty="0" smtClean="0"/>
              <a:t>Photos courtesy of the Chesapeake Bay Program</a:t>
            </a:r>
            <a:endParaRPr lang="en-US" sz="900" dirty="0"/>
          </a:p>
        </p:txBody>
      </p:sp>
    </p:spTree>
    <p:extLst>
      <p:ext uri="{BB962C8B-B14F-4D97-AF65-F5344CB8AC3E}">
        <p14:creationId xmlns:p14="http://schemas.microsoft.com/office/powerpoint/2010/main" val="84602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93" y="1066800"/>
            <a:ext cx="8098415" cy="5210221"/>
          </a:xfrm>
          <a:prstGeom prst="rect">
            <a:avLst/>
          </a:prstGeom>
        </p:spPr>
      </p:pic>
      <p:sp>
        <p:nvSpPr>
          <p:cNvPr id="3" name="Down Arrow 2"/>
          <p:cNvSpPr/>
          <p:nvPr/>
        </p:nvSpPr>
        <p:spPr>
          <a:xfrm rot="13019458" flipH="1">
            <a:off x="1392366" y="1371600"/>
            <a:ext cx="512634" cy="3962400"/>
          </a:xfrm>
          <a:prstGeom prst="downArrow">
            <a:avLst/>
          </a:prstGeom>
          <a:solidFill>
            <a:srgbClr val="D4DD36"/>
          </a:solidFill>
          <a:ln>
            <a:solidFill>
              <a:srgbClr val="035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8439351" flipH="1">
            <a:off x="-224804" y="2864095"/>
            <a:ext cx="3182265" cy="461665"/>
          </a:xfrm>
          <a:prstGeom prst="rect">
            <a:avLst/>
          </a:prstGeom>
          <a:noFill/>
        </p:spPr>
        <p:txBody>
          <a:bodyPr wrap="square" rtlCol="0">
            <a:spAutoFit/>
          </a:bodyPr>
          <a:lstStyle/>
          <a:p>
            <a:r>
              <a:rPr lang="en-US" sz="2400" dirty="0" smtClean="0">
                <a:solidFill>
                  <a:srgbClr val="005E81"/>
                </a:solidFill>
              </a:rPr>
              <a:t>Increasing QA standards</a:t>
            </a:r>
            <a:endParaRPr lang="en-US" sz="2400" dirty="0">
              <a:solidFill>
                <a:srgbClr val="005E81"/>
              </a:solidFill>
            </a:endParaRPr>
          </a:p>
        </p:txBody>
      </p:sp>
      <p:sp>
        <p:nvSpPr>
          <p:cNvPr id="8" name="Down Arrow 7"/>
          <p:cNvSpPr/>
          <p:nvPr/>
        </p:nvSpPr>
        <p:spPr>
          <a:xfrm rot="8580542">
            <a:off x="7239000" y="1371600"/>
            <a:ext cx="512634" cy="3962400"/>
          </a:xfrm>
          <a:prstGeom prst="downArrow">
            <a:avLst/>
          </a:prstGeom>
          <a:solidFill>
            <a:srgbClr val="D4DD36"/>
          </a:solidFill>
          <a:ln>
            <a:solidFill>
              <a:srgbClr val="035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3179911" flipH="1">
            <a:off x="6078475" y="3023868"/>
            <a:ext cx="3569877" cy="458444"/>
          </a:xfrm>
          <a:prstGeom prst="rect">
            <a:avLst/>
          </a:prstGeom>
          <a:noFill/>
        </p:spPr>
        <p:txBody>
          <a:bodyPr wrap="square" rtlCol="0">
            <a:spAutoFit/>
          </a:bodyPr>
          <a:lstStyle/>
          <a:p>
            <a:r>
              <a:rPr lang="en-US" sz="2400" dirty="0" smtClean="0">
                <a:solidFill>
                  <a:srgbClr val="035C88"/>
                </a:solidFill>
              </a:rPr>
              <a:t>Time </a:t>
            </a:r>
            <a:r>
              <a:rPr lang="en-US" sz="2400" dirty="0">
                <a:solidFill>
                  <a:srgbClr val="035C88"/>
                </a:solidFill>
              </a:rPr>
              <a:t>|</a:t>
            </a:r>
            <a:r>
              <a:rPr lang="en-US" sz="2400" dirty="0" smtClean="0">
                <a:solidFill>
                  <a:srgbClr val="035C88"/>
                </a:solidFill>
              </a:rPr>
              <a:t> Rigor | Expense $$</a:t>
            </a:r>
            <a:endParaRPr lang="en-US" sz="2400" dirty="0">
              <a:solidFill>
                <a:srgbClr val="035C88"/>
              </a:solidFill>
            </a:endParaRPr>
          </a:p>
        </p:txBody>
      </p:sp>
      <p:sp>
        <p:nvSpPr>
          <p:cNvPr id="5" name="Title 4"/>
          <p:cNvSpPr>
            <a:spLocks noGrp="1"/>
          </p:cNvSpPr>
          <p:nvPr>
            <p:ph type="title"/>
          </p:nvPr>
        </p:nvSpPr>
        <p:spPr/>
        <p:txBody>
          <a:bodyPr/>
          <a:lstStyle/>
          <a:p>
            <a:r>
              <a:rPr lang="en-US" dirty="0" smtClean="0"/>
              <a:t>Tiered Framework</a:t>
            </a:r>
            <a:endParaRPr lang="en-US" dirty="0"/>
          </a:p>
        </p:txBody>
      </p:sp>
    </p:spTree>
    <p:extLst>
      <p:ext uri="{BB962C8B-B14F-4D97-AF65-F5344CB8AC3E}">
        <p14:creationId xmlns:p14="http://schemas.microsoft.com/office/powerpoint/2010/main" val="345207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0" y="1066800"/>
            <a:ext cx="6773904" cy="5791200"/>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0" y="1219200"/>
            <a:ext cx="9144000" cy="4010526"/>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0" y="1057174"/>
            <a:ext cx="9134375" cy="5236517"/>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0" y="1041132"/>
            <a:ext cx="9148813" cy="5252559"/>
          </a:xfrm>
          <a:prstGeom prst="rect">
            <a:avLst/>
          </a:prstGeom>
          <a:ln>
            <a:solidFill>
              <a:schemeClr val="tx1"/>
            </a:solidFill>
          </a:ln>
        </p:spPr>
      </p:pic>
      <p:sp>
        <p:nvSpPr>
          <p:cNvPr id="5" name="Title 4"/>
          <p:cNvSpPr>
            <a:spLocks noGrp="1"/>
          </p:cNvSpPr>
          <p:nvPr>
            <p:ph type="title"/>
          </p:nvPr>
        </p:nvSpPr>
        <p:spPr/>
        <p:txBody>
          <a:bodyPr/>
          <a:lstStyle/>
          <a:p>
            <a:r>
              <a:rPr lang="en-US" dirty="0" smtClean="0"/>
              <a:t>Chesapeake Data Explorer</a:t>
            </a:r>
            <a:endParaRPr lang="en-US" dirty="0"/>
          </a:p>
        </p:txBody>
      </p:sp>
    </p:spTree>
    <p:extLst>
      <p:ext uri="{BB962C8B-B14F-4D97-AF65-F5344CB8AC3E}">
        <p14:creationId xmlns:p14="http://schemas.microsoft.com/office/powerpoint/2010/main" val="240790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Usage Public</a:t>
            </a:r>
            <a:endParaRPr lang="en-US" dirty="0"/>
          </a:p>
        </p:txBody>
      </p:sp>
      <p:pic>
        <p:nvPicPr>
          <p:cNvPr id="3" name="Picture 2"/>
          <p:cNvPicPr>
            <a:picLocks noChangeAspect="1"/>
          </p:cNvPicPr>
          <p:nvPr/>
        </p:nvPicPr>
        <p:blipFill>
          <a:blip r:embed="rId3"/>
          <a:stretch>
            <a:fillRect/>
          </a:stretch>
        </p:blipFill>
        <p:spPr>
          <a:xfrm>
            <a:off x="255676" y="1134651"/>
            <a:ext cx="8583524" cy="5537287"/>
          </a:xfrm>
          <a:prstGeom prst="rect">
            <a:avLst/>
          </a:prstGeom>
          <a:ln>
            <a:solidFill>
              <a:schemeClr val="tx1"/>
            </a:solidFill>
          </a:ln>
        </p:spPr>
      </p:pic>
    </p:spTree>
    <p:extLst>
      <p:ext uri="{BB962C8B-B14F-4D97-AF65-F5344CB8AC3E}">
        <p14:creationId xmlns:p14="http://schemas.microsoft.com/office/powerpoint/2010/main" val="902941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7618</TotalTime>
  <Words>1858</Words>
  <Application>Microsoft Office PowerPoint</Application>
  <PresentationFormat>On-screen Show (4:3)</PresentationFormat>
  <Paragraphs>195</Paragraphs>
  <Slides>19</Slides>
  <Notes>18</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Sakkal Majalla</vt:lpstr>
      <vt:lpstr>Office Theme</vt:lpstr>
      <vt:lpstr>PowerPoint Presentation</vt:lpstr>
      <vt:lpstr>Chesapeake Monitoring Cooperative</vt:lpstr>
      <vt:lpstr>Chesapeake Bay Program Monitoring Sites</vt:lpstr>
      <vt:lpstr>Chesapeake Bay Program Monitoring Sites</vt:lpstr>
      <vt:lpstr>Needs of the Chesapeake monitoring community</vt:lpstr>
      <vt:lpstr>Technical Support Resources</vt:lpstr>
      <vt:lpstr>Tiered Framework</vt:lpstr>
      <vt:lpstr>Chesapeake Data Explorer</vt:lpstr>
      <vt:lpstr>Data Usage Public</vt:lpstr>
      <vt:lpstr>Data Usage EPA Chesapeake Bay Program</vt:lpstr>
      <vt:lpstr>Steps to become a CMC Partner</vt:lpstr>
      <vt:lpstr>Technical Support Services</vt:lpstr>
      <vt:lpstr>Outreach and Engagement</vt:lpstr>
      <vt:lpstr>Where we are now</vt:lpstr>
      <vt:lpstr>Where we are now</vt:lpstr>
      <vt:lpstr>Coming Up</vt:lpstr>
      <vt:lpstr>Coming Up</vt:lpstr>
      <vt:lpstr>Coming up: Working with Local Governments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cdonovan</dc:creator>
  <cp:lastModifiedBy>Jennifer Starr</cp:lastModifiedBy>
  <cp:revision>212</cp:revision>
  <cp:lastPrinted>2016-11-22T00:34:52Z</cp:lastPrinted>
  <dcterms:created xsi:type="dcterms:W3CDTF">2016-06-09T13:14:17Z</dcterms:created>
  <dcterms:modified xsi:type="dcterms:W3CDTF">2017-12-15T01:51:08Z</dcterms:modified>
</cp:coreProperties>
</file>