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57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306" y="-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10.0.1.48\Users\mjohnston\mjohnston\Ag%20Modeling%20SubCommittee\CompareAllMethods_0302201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0.0.1.48\Users\mjohnston\mjohnston\Ag%20Modeling%20SubCommittee\CompareAllMethods_0302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Comparing 2012 PAN Fert</a:t>
            </a:r>
            <a:r>
              <a:rPr lang="en-US" baseline="0"/>
              <a:t> Applied</a:t>
            </a:r>
            <a:endParaRPr lang="en-US"/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strRef>
              <c:f>Sheet1!$P$3</c:f>
              <c:strCache>
                <c:ptCount val="1"/>
                <c:pt idx="0">
                  <c:v>NutMan</c:v>
                </c:pt>
              </c:strCache>
            </c:strRef>
          </c:tx>
          <c:spPr>
            <a:ln w="28575">
              <a:noFill/>
            </a:ln>
          </c:spPr>
          <c:xVal>
            <c:numRef>
              <c:f>Sheet1!$O$4:$O$26</c:f>
              <c:numCache>
                <c:formatCode>#,##0</c:formatCode>
                <c:ptCount val="23"/>
                <c:pt idx="0">
                  <c:v>174944.682</c:v>
                </c:pt>
                <c:pt idx="1">
                  <c:v>1100930.6898000001</c:v>
                </c:pt>
                <c:pt idx="2">
                  <c:v>2646732.1348000001</c:v>
                </c:pt>
                <c:pt idx="3">
                  <c:v>590076.24919999996</c:v>
                </c:pt>
                <c:pt idx="4">
                  <c:v>4932168.7140000006</c:v>
                </c:pt>
                <c:pt idx="5">
                  <c:v>4929996.4703000002</c:v>
                </c:pt>
                <c:pt idx="6">
                  <c:v>3662410.1044000001</c:v>
                </c:pt>
                <c:pt idx="7">
                  <c:v>3492122.6518000001</c:v>
                </c:pt>
                <c:pt idx="8">
                  <c:v>5603609.9127999991</c:v>
                </c:pt>
                <c:pt idx="9">
                  <c:v>5017363.54</c:v>
                </c:pt>
                <c:pt idx="10">
                  <c:v>1142291.1836999999</c:v>
                </c:pt>
                <c:pt idx="11">
                  <c:v>4208453.4950999999</c:v>
                </c:pt>
                <c:pt idx="12">
                  <c:v>757439.92499999993</c:v>
                </c:pt>
                <c:pt idx="13">
                  <c:v>7405050.2544</c:v>
                </c:pt>
                <c:pt idx="14">
                  <c:v>2393615.9478000002</c:v>
                </c:pt>
                <c:pt idx="15">
                  <c:v>1471106.7930999999</c:v>
                </c:pt>
                <c:pt idx="16">
                  <c:v>9933295.0121999998</c:v>
                </c:pt>
                <c:pt idx="17">
                  <c:v>1742805.6039</c:v>
                </c:pt>
                <c:pt idx="18">
                  <c:v>1111271.2662</c:v>
                </c:pt>
                <c:pt idx="19">
                  <c:v>4434542.3475000001</c:v>
                </c:pt>
                <c:pt idx="20">
                  <c:v>2914109.8248000001</c:v>
                </c:pt>
                <c:pt idx="21">
                  <c:v>3023771.7592000002</c:v>
                </c:pt>
                <c:pt idx="22">
                  <c:v>4258102.7773000002</c:v>
                </c:pt>
              </c:numCache>
            </c:numRef>
          </c:xVal>
          <c:yVal>
            <c:numRef>
              <c:f>Sheet1!$P$4:$P$26</c:f>
              <c:numCache>
                <c:formatCode>_(* #,##0_);_(* \(#,##0\);_(* "-"??_);_(@_)</c:formatCode>
                <c:ptCount val="23"/>
                <c:pt idx="0">
                  <c:v>515321.02968014433</c:v>
                </c:pt>
                <c:pt idx="1">
                  <c:v>1104908.6620045244</c:v>
                </c:pt>
                <c:pt idx="2">
                  <c:v>3686163.7536270176</c:v>
                </c:pt>
                <c:pt idx="3">
                  <c:v>1446019.4430283846</c:v>
                </c:pt>
                <c:pt idx="4">
                  <c:v>10155770.21989505</c:v>
                </c:pt>
                <c:pt idx="5">
                  <c:v>6794604.0929608829</c:v>
                </c:pt>
                <c:pt idx="6">
                  <c:v>3903067.7616867172</c:v>
                </c:pt>
                <c:pt idx="7">
                  <c:v>1452602.3569305912</c:v>
                </c:pt>
                <c:pt idx="8">
                  <c:v>6612674.1783991307</c:v>
                </c:pt>
                <c:pt idx="9">
                  <c:v>8067745.2641519969</c:v>
                </c:pt>
                <c:pt idx="10">
                  <c:v>1998714.1551008697</c:v>
                </c:pt>
                <c:pt idx="11">
                  <c:v>3101256.1498628506</c:v>
                </c:pt>
                <c:pt idx="12">
                  <c:v>1489317.5171494428</c:v>
                </c:pt>
                <c:pt idx="13">
                  <c:v>9102791.8391439095</c:v>
                </c:pt>
                <c:pt idx="14">
                  <c:v>3111414.8866059887</c:v>
                </c:pt>
                <c:pt idx="15">
                  <c:v>829452.31633418228</c:v>
                </c:pt>
                <c:pt idx="16">
                  <c:v>11089271.924790727</c:v>
                </c:pt>
                <c:pt idx="17">
                  <c:v>2361523.2366916426</c:v>
                </c:pt>
                <c:pt idx="18">
                  <c:v>2545291.8029311663</c:v>
                </c:pt>
                <c:pt idx="19">
                  <c:v>8263863.0859319055</c:v>
                </c:pt>
                <c:pt idx="20">
                  <c:v>5784119.6548706507</c:v>
                </c:pt>
                <c:pt idx="21">
                  <c:v>2983945.2152560023</c:v>
                </c:pt>
                <c:pt idx="22">
                  <c:v>5719674.0162329664</c:v>
                </c:pt>
              </c:numCache>
            </c:numRef>
          </c:yVal>
        </c:ser>
        <c:ser>
          <c:idx val="1"/>
          <c:order val="1"/>
          <c:tx>
            <c:strRef>
              <c:f>Sheet1!$Q$3</c:f>
              <c:strCache>
                <c:ptCount val="1"/>
                <c:pt idx="0">
                  <c:v>Jan(Rev.)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5"/>
          </c:marker>
          <c:xVal>
            <c:numRef>
              <c:f>Sheet1!$O$4:$O$26</c:f>
              <c:numCache>
                <c:formatCode>#,##0</c:formatCode>
                <c:ptCount val="23"/>
                <c:pt idx="0">
                  <c:v>174944.682</c:v>
                </c:pt>
                <c:pt idx="1">
                  <c:v>1100930.6898000001</c:v>
                </c:pt>
                <c:pt idx="2">
                  <c:v>2646732.1348000001</c:v>
                </c:pt>
                <c:pt idx="3">
                  <c:v>590076.24919999996</c:v>
                </c:pt>
                <c:pt idx="4">
                  <c:v>4932168.7140000006</c:v>
                </c:pt>
                <c:pt idx="5">
                  <c:v>4929996.4703000002</c:v>
                </c:pt>
                <c:pt idx="6">
                  <c:v>3662410.1044000001</c:v>
                </c:pt>
                <c:pt idx="7">
                  <c:v>3492122.6518000001</c:v>
                </c:pt>
                <c:pt idx="8">
                  <c:v>5603609.9127999991</c:v>
                </c:pt>
                <c:pt idx="9">
                  <c:v>5017363.54</c:v>
                </c:pt>
                <c:pt idx="10">
                  <c:v>1142291.1836999999</c:v>
                </c:pt>
                <c:pt idx="11">
                  <c:v>4208453.4950999999</c:v>
                </c:pt>
                <c:pt idx="12">
                  <c:v>757439.92499999993</c:v>
                </c:pt>
                <c:pt idx="13">
                  <c:v>7405050.2544</c:v>
                </c:pt>
                <c:pt idx="14">
                  <c:v>2393615.9478000002</c:v>
                </c:pt>
                <c:pt idx="15">
                  <c:v>1471106.7930999999</c:v>
                </c:pt>
                <c:pt idx="16">
                  <c:v>9933295.0121999998</c:v>
                </c:pt>
                <c:pt idx="17">
                  <c:v>1742805.6039</c:v>
                </c:pt>
                <c:pt idx="18">
                  <c:v>1111271.2662</c:v>
                </c:pt>
                <c:pt idx="19">
                  <c:v>4434542.3475000001</c:v>
                </c:pt>
                <c:pt idx="20">
                  <c:v>2914109.8248000001</c:v>
                </c:pt>
                <c:pt idx="21">
                  <c:v>3023771.7592000002</c:v>
                </c:pt>
                <c:pt idx="22">
                  <c:v>4258102.7773000002</c:v>
                </c:pt>
              </c:numCache>
            </c:numRef>
          </c:xVal>
          <c:yVal>
            <c:numRef>
              <c:f>Sheet1!$Q$4:$Q$26</c:f>
              <c:numCache>
                <c:formatCode>_(* #,##0_);_(* \(#,##0\);_(* "-"??_);_(@_)</c:formatCode>
                <c:ptCount val="23"/>
                <c:pt idx="0">
                  <c:v>232979.79336386931</c:v>
                </c:pt>
                <c:pt idx="1">
                  <c:v>767412.95911407459</c:v>
                </c:pt>
                <c:pt idx="2">
                  <c:v>2740172.7876022798</c:v>
                </c:pt>
                <c:pt idx="3">
                  <c:v>1045493.4076313071</c:v>
                </c:pt>
                <c:pt idx="4">
                  <c:v>5793015.046795493</c:v>
                </c:pt>
                <c:pt idx="5">
                  <c:v>5052778.2853155136</c:v>
                </c:pt>
                <c:pt idx="6">
                  <c:v>3254898.0659377873</c:v>
                </c:pt>
                <c:pt idx="7">
                  <c:v>1164933.4339508417</c:v>
                </c:pt>
                <c:pt idx="8">
                  <c:v>5161764.4459147453</c:v>
                </c:pt>
                <c:pt idx="9">
                  <c:v>6074290.6191295404</c:v>
                </c:pt>
                <c:pt idx="10">
                  <c:v>1216108.3994365924</c:v>
                </c:pt>
                <c:pt idx="11">
                  <c:v>2345457.0222784989</c:v>
                </c:pt>
                <c:pt idx="12">
                  <c:v>918109.04611933255</c:v>
                </c:pt>
                <c:pt idx="13">
                  <c:v>6432457.96687466</c:v>
                </c:pt>
                <c:pt idx="14">
                  <c:v>2252603.3186805206</c:v>
                </c:pt>
                <c:pt idx="15">
                  <c:v>1021530.585627079</c:v>
                </c:pt>
                <c:pt idx="16">
                  <c:v>8770348.3536004964</c:v>
                </c:pt>
                <c:pt idx="17">
                  <c:v>2046266.11953735</c:v>
                </c:pt>
                <c:pt idx="18">
                  <c:v>1216098.6180677419</c:v>
                </c:pt>
                <c:pt idx="19">
                  <c:v>6260822.5968659949</c:v>
                </c:pt>
                <c:pt idx="20">
                  <c:v>3540409.0203229492</c:v>
                </c:pt>
                <c:pt idx="21">
                  <c:v>2395636.2844446949</c:v>
                </c:pt>
                <c:pt idx="22">
                  <c:v>2942100.9861192731</c:v>
                </c:pt>
              </c:numCache>
            </c:numRef>
          </c:yVal>
        </c:ser>
        <c:axId val="46350336"/>
        <c:axId val="48436352"/>
      </c:scatterChart>
      <c:valAx>
        <c:axId val="46350336"/>
        <c:scaling>
          <c:orientation val="minMax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MD AIR</a:t>
                </a:r>
              </a:p>
            </c:rich>
          </c:tx>
          <c:layout/>
        </c:title>
        <c:numFmt formatCode="#,##0" sourceLinked="1"/>
        <c:tickLblPos val="nextTo"/>
        <c:crossAx val="48436352"/>
        <c:crosses val="autoZero"/>
        <c:crossBetween val="midCat"/>
      </c:valAx>
      <c:valAx>
        <c:axId val="48436352"/>
        <c:scaling>
          <c:orientation val="minMax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Phase</a:t>
                </a:r>
                <a:r>
                  <a:rPr lang="en-US" baseline="0"/>
                  <a:t> 6 Draft</a:t>
                </a:r>
                <a:endParaRPr lang="en-US"/>
              </a:p>
            </c:rich>
          </c:tx>
          <c:layout/>
        </c:title>
        <c:numFmt formatCode="_(* #,##0_);_(* \(#,##0\);_(* &quot;-&quot;??_);_(@_)" sourceLinked="1"/>
        <c:tickLblPos val="nextTo"/>
        <c:crossAx val="46350336"/>
        <c:crosses val="autoZero"/>
        <c:crossBetween val="midCat"/>
      </c:valAx>
    </c:plotArea>
    <c:legend>
      <c:legendPos val="b"/>
      <c:layout/>
    </c:legend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/>
              <a:t>Comparing 2012 P Fert Applied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strRef>
              <c:f>Sheet1!$U$3</c:f>
              <c:strCache>
                <c:ptCount val="1"/>
                <c:pt idx="0">
                  <c:v>NutMan</c:v>
                </c:pt>
              </c:strCache>
            </c:strRef>
          </c:tx>
          <c:spPr>
            <a:ln w="28575">
              <a:noFill/>
            </a:ln>
          </c:spPr>
          <c:xVal>
            <c:numRef>
              <c:f>Sheet1!$T$4:$T$26</c:f>
              <c:numCache>
                <c:formatCode>_(* #,##0_);_(* \(#,##0\);_(* "-"??_);_(@_)</c:formatCode>
                <c:ptCount val="23"/>
                <c:pt idx="0">
                  <c:v>32010.092500000002</c:v>
                </c:pt>
                <c:pt idx="1">
                  <c:v>63107.854699999996</c:v>
                </c:pt>
                <c:pt idx="2">
                  <c:v>344762.21040000004</c:v>
                </c:pt>
                <c:pt idx="3">
                  <c:v>79154.126100000009</c:v>
                </c:pt>
                <c:pt idx="4">
                  <c:v>248968.94839999999</c:v>
                </c:pt>
                <c:pt idx="5">
                  <c:v>829797.53800000006</c:v>
                </c:pt>
                <c:pt idx="6">
                  <c:v>403354.10399999999</c:v>
                </c:pt>
                <c:pt idx="7">
                  <c:v>140105</c:v>
                </c:pt>
                <c:pt idx="8">
                  <c:v>403364.52629999997</c:v>
                </c:pt>
                <c:pt idx="9">
                  <c:v>731816.89750000008</c:v>
                </c:pt>
                <c:pt idx="10">
                  <c:v>231811.02959999998</c:v>
                </c:pt>
                <c:pt idx="11">
                  <c:v>633082.45000000007</c:v>
                </c:pt>
                <c:pt idx="12">
                  <c:v>97936.282899999991</c:v>
                </c:pt>
                <c:pt idx="13">
                  <c:v>874672.90549999999</c:v>
                </c:pt>
                <c:pt idx="14">
                  <c:v>449540.18339999998</c:v>
                </c:pt>
                <c:pt idx="15">
                  <c:v>51866.438999999998</c:v>
                </c:pt>
                <c:pt idx="16">
                  <c:v>1081974.9007999999</c:v>
                </c:pt>
                <c:pt idx="17">
                  <c:v>252032.05499999999</c:v>
                </c:pt>
                <c:pt idx="18">
                  <c:v>37926.743799999997</c:v>
                </c:pt>
                <c:pt idx="19">
                  <c:v>538141.58900000004</c:v>
                </c:pt>
                <c:pt idx="20">
                  <c:v>247782.49859999999</c:v>
                </c:pt>
                <c:pt idx="21">
                  <c:v>96686.592800000013</c:v>
                </c:pt>
                <c:pt idx="22">
                  <c:v>218078.56779999999</c:v>
                </c:pt>
              </c:numCache>
            </c:numRef>
          </c:xVal>
          <c:yVal>
            <c:numRef>
              <c:f>Sheet1!$U$4:$U$26</c:f>
              <c:numCache>
                <c:formatCode>_(* #,##0_);_(* \(#,##0\);_(* "-"??_);_(@_)</c:formatCode>
                <c:ptCount val="23"/>
                <c:pt idx="0">
                  <c:v>148295.23645236195</c:v>
                </c:pt>
                <c:pt idx="1">
                  <c:v>293586.05117061158</c:v>
                </c:pt>
                <c:pt idx="2">
                  <c:v>897810.38433364616</c:v>
                </c:pt>
                <c:pt idx="3">
                  <c:v>367152.098179692</c:v>
                </c:pt>
                <c:pt idx="4">
                  <c:v>2398271.0788820749</c:v>
                </c:pt>
                <c:pt idx="5">
                  <c:v>1657065.0474580768</c:v>
                </c:pt>
                <c:pt idx="6">
                  <c:v>1037800.0505820039</c:v>
                </c:pt>
                <c:pt idx="7">
                  <c:v>398166.90195655497</c:v>
                </c:pt>
                <c:pt idx="8">
                  <c:v>1769474.2316282736</c:v>
                </c:pt>
                <c:pt idx="9">
                  <c:v>2200203.1661768369</c:v>
                </c:pt>
                <c:pt idx="10">
                  <c:v>557405.65017193579</c:v>
                </c:pt>
                <c:pt idx="11">
                  <c:v>670422.15033688559</c:v>
                </c:pt>
                <c:pt idx="12">
                  <c:v>412735.00020670902</c:v>
                </c:pt>
                <c:pt idx="13">
                  <c:v>2423042.0090128062</c:v>
                </c:pt>
                <c:pt idx="14">
                  <c:v>810759.5852106337</c:v>
                </c:pt>
                <c:pt idx="15">
                  <c:v>202505.59662764071</c:v>
                </c:pt>
                <c:pt idx="16">
                  <c:v>2950311.2418751707</c:v>
                </c:pt>
                <c:pt idx="17">
                  <c:v>801379.15712847735</c:v>
                </c:pt>
                <c:pt idx="18">
                  <c:v>318824.55285315495</c:v>
                </c:pt>
                <c:pt idx="19">
                  <c:v>2358599.1988310944</c:v>
                </c:pt>
                <c:pt idx="20">
                  <c:v>1431743.8347997197</c:v>
                </c:pt>
                <c:pt idx="21">
                  <c:v>500387.82370725845</c:v>
                </c:pt>
                <c:pt idx="22">
                  <c:v>1080339.6715645788</c:v>
                </c:pt>
              </c:numCache>
            </c:numRef>
          </c:yVal>
        </c:ser>
        <c:ser>
          <c:idx val="1"/>
          <c:order val="1"/>
          <c:tx>
            <c:strRef>
              <c:f>Sheet1!$V$3</c:f>
              <c:strCache>
                <c:ptCount val="1"/>
                <c:pt idx="0">
                  <c:v>Jan(Rev.)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5"/>
          </c:marker>
          <c:xVal>
            <c:numRef>
              <c:f>Sheet1!$T$4:$T$26</c:f>
              <c:numCache>
                <c:formatCode>_(* #,##0_);_(* \(#,##0\);_(* "-"??_);_(@_)</c:formatCode>
                <c:ptCount val="23"/>
                <c:pt idx="0">
                  <c:v>32010.092500000002</c:v>
                </c:pt>
                <c:pt idx="1">
                  <c:v>63107.854699999996</c:v>
                </c:pt>
                <c:pt idx="2">
                  <c:v>344762.21040000004</c:v>
                </c:pt>
                <c:pt idx="3">
                  <c:v>79154.126100000009</c:v>
                </c:pt>
                <c:pt idx="4">
                  <c:v>248968.94839999999</c:v>
                </c:pt>
                <c:pt idx="5">
                  <c:v>829797.53800000006</c:v>
                </c:pt>
                <c:pt idx="6">
                  <c:v>403354.10399999999</c:v>
                </c:pt>
                <c:pt idx="7">
                  <c:v>140105</c:v>
                </c:pt>
                <c:pt idx="8">
                  <c:v>403364.52629999997</c:v>
                </c:pt>
                <c:pt idx="9">
                  <c:v>731816.89750000008</c:v>
                </c:pt>
                <c:pt idx="10">
                  <c:v>231811.02959999998</c:v>
                </c:pt>
                <c:pt idx="11">
                  <c:v>633082.45000000007</c:v>
                </c:pt>
                <c:pt idx="12">
                  <c:v>97936.282899999991</c:v>
                </c:pt>
                <c:pt idx="13">
                  <c:v>874672.90549999999</c:v>
                </c:pt>
                <c:pt idx="14">
                  <c:v>449540.18339999998</c:v>
                </c:pt>
                <c:pt idx="15">
                  <c:v>51866.438999999998</c:v>
                </c:pt>
                <c:pt idx="16">
                  <c:v>1081974.9007999999</c:v>
                </c:pt>
                <c:pt idx="17">
                  <c:v>252032.05499999999</c:v>
                </c:pt>
                <c:pt idx="18">
                  <c:v>37926.743799999997</c:v>
                </c:pt>
                <c:pt idx="19">
                  <c:v>538141.58900000004</c:v>
                </c:pt>
                <c:pt idx="20">
                  <c:v>247782.49859999999</c:v>
                </c:pt>
                <c:pt idx="21">
                  <c:v>96686.592800000013</c:v>
                </c:pt>
                <c:pt idx="22">
                  <c:v>218078.56779999999</c:v>
                </c:pt>
              </c:numCache>
            </c:numRef>
          </c:xVal>
          <c:yVal>
            <c:numRef>
              <c:f>Sheet1!$V$4:$V$26</c:f>
              <c:numCache>
                <c:formatCode>_(* #,##0_);_(* \(#,##0\);_(* "-"??_);_(@_)</c:formatCode>
                <c:ptCount val="23"/>
                <c:pt idx="0">
                  <c:v>31835.421683855355</c:v>
                </c:pt>
                <c:pt idx="1">
                  <c:v>92683.081837832899</c:v>
                </c:pt>
                <c:pt idx="2">
                  <c:v>327192.04641306406</c:v>
                </c:pt>
                <c:pt idx="3">
                  <c:v>112706.85078758</c:v>
                </c:pt>
                <c:pt idx="4">
                  <c:v>777542.53903675172</c:v>
                </c:pt>
                <c:pt idx="5">
                  <c:v>600085.37145304692</c:v>
                </c:pt>
                <c:pt idx="6">
                  <c:v>376719.9228404758</c:v>
                </c:pt>
                <c:pt idx="7">
                  <c:v>140104.51008035065</c:v>
                </c:pt>
                <c:pt idx="8">
                  <c:v>574838.49287951016</c:v>
                </c:pt>
                <c:pt idx="9">
                  <c:v>737346.56850064592</c:v>
                </c:pt>
                <c:pt idx="10">
                  <c:v>158276.33103466037</c:v>
                </c:pt>
                <c:pt idx="11">
                  <c:v>258400.55081701305</c:v>
                </c:pt>
                <c:pt idx="12">
                  <c:v>105797.21571400766</c:v>
                </c:pt>
                <c:pt idx="13">
                  <c:v>723168.48316627741</c:v>
                </c:pt>
                <c:pt idx="14">
                  <c:v>269653.94432383776</c:v>
                </c:pt>
                <c:pt idx="15">
                  <c:v>133229.72773712876</c:v>
                </c:pt>
                <c:pt idx="16">
                  <c:v>998868.71015143418</c:v>
                </c:pt>
                <c:pt idx="17">
                  <c:v>266475.0198922159</c:v>
                </c:pt>
                <c:pt idx="18">
                  <c:v>124718.14515185359</c:v>
                </c:pt>
                <c:pt idx="19">
                  <c:v>713904.71739071608</c:v>
                </c:pt>
                <c:pt idx="20">
                  <c:v>409016.61652097118</c:v>
                </c:pt>
                <c:pt idx="21">
                  <c:v>299432.42948090989</c:v>
                </c:pt>
                <c:pt idx="22">
                  <c:v>320986.96201753576</c:v>
                </c:pt>
              </c:numCache>
            </c:numRef>
          </c:yVal>
        </c:ser>
        <c:axId val="46005632"/>
        <c:axId val="46303104"/>
      </c:scatterChart>
      <c:valAx>
        <c:axId val="46005632"/>
        <c:scaling>
          <c:orientation val="minMax"/>
          <c:max val="3000000"/>
          <c:min val="0"/>
        </c:scaling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MD AIR</a:t>
                </a:r>
              </a:p>
            </c:rich>
          </c:tx>
          <c:layout/>
        </c:title>
        <c:numFmt formatCode="_(* #,##0_);_(* \(#,##0\);_(* &quot;-&quot;??_);_(@_)" sourceLinked="1"/>
        <c:tickLblPos val="nextTo"/>
        <c:crossAx val="46303104"/>
        <c:crosses val="autoZero"/>
        <c:crossBetween val="midCat"/>
      </c:valAx>
      <c:valAx>
        <c:axId val="46303104"/>
        <c:scaling>
          <c:orientation val="minMax"/>
          <c:max val="300000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Phase 6 Draft</a:t>
                </a:r>
              </a:p>
            </c:rich>
          </c:tx>
          <c:layout/>
        </c:title>
        <c:numFmt formatCode="_(* #,##0_);_(* \(#,##0\);_(* &quot;-&quot;??_);_(@_)" sourceLinked="1"/>
        <c:tickLblPos val="nextTo"/>
        <c:crossAx val="46005632"/>
        <c:crosses val="autoZero"/>
        <c:crossBetween val="midCat"/>
      </c:valAx>
    </c:plotArea>
    <c:legend>
      <c:legendPos val="b"/>
      <c:layout/>
    </c:legend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0.125</cdr:x>
      <cdr:y>0.07778</cdr:y>
    </cdr:from>
    <cdr:to>
      <cdr:x>0.95</cdr:x>
      <cdr:y>0.86667</cdr:y>
    </cdr:to>
    <cdr:sp macro="" textlink="">
      <cdr:nvSpPr>
        <cdr:cNvPr id="6" name="Straight Connector 5"/>
        <cdr:cNvSpPr/>
      </cdr:nvSpPr>
      <cdr:spPr>
        <a:xfrm xmlns:a="http://schemas.openxmlformats.org/drawingml/2006/main" flipV="1">
          <a:off x="1143000" y="533400"/>
          <a:ext cx="7543800" cy="5410200"/>
        </a:xfrm>
        <a:prstGeom xmlns:a="http://schemas.openxmlformats.org/drawingml/2006/main" prst="line">
          <a:avLst/>
        </a:prstGeom>
        <a:ln xmlns:a="http://schemas.openxmlformats.org/drawingml/2006/main" w="19050">
          <a:solidFill>
            <a:schemeClr val="tx1"/>
          </a:solidFill>
          <a:prstDash val="sys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233C-02F0-49F7-BC6E-69D53023F94A}" type="datetimeFigureOut">
              <a:rPr lang="en-US" smtClean="0"/>
              <a:t>3/4/2016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452EB-5BBB-43F5-84D4-A6B1CB45A6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233C-02F0-49F7-BC6E-69D53023F94A}" type="datetimeFigureOut">
              <a:rPr lang="en-US" smtClean="0"/>
              <a:t>3/4/2016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452EB-5BBB-43F5-84D4-A6B1CB45A6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233C-02F0-49F7-BC6E-69D53023F94A}" type="datetimeFigureOut">
              <a:rPr lang="en-US" smtClean="0"/>
              <a:t>3/4/2016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452EB-5BBB-43F5-84D4-A6B1CB45A6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233C-02F0-49F7-BC6E-69D53023F94A}" type="datetimeFigureOut">
              <a:rPr lang="en-US" smtClean="0"/>
              <a:t>3/4/2016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452EB-5BBB-43F5-84D4-A6B1CB45A6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233C-02F0-49F7-BC6E-69D53023F94A}" type="datetimeFigureOut">
              <a:rPr lang="en-US" smtClean="0"/>
              <a:t>3/4/2016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452EB-5BBB-43F5-84D4-A6B1CB45A6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233C-02F0-49F7-BC6E-69D53023F94A}" type="datetimeFigureOut">
              <a:rPr lang="en-US" smtClean="0"/>
              <a:t>3/4/2016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452EB-5BBB-43F5-84D4-A6B1CB45A6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233C-02F0-49F7-BC6E-69D53023F94A}" type="datetimeFigureOut">
              <a:rPr lang="en-US" smtClean="0"/>
              <a:t>3/4/2016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452EB-5BBB-43F5-84D4-A6B1CB45A6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233C-02F0-49F7-BC6E-69D53023F94A}" type="datetimeFigureOut">
              <a:rPr lang="en-US" smtClean="0"/>
              <a:t>3/4/2016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452EB-5BBB-43F5-84D4-A6B1CB45A6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233C-02F0-49F7-BC6E-69D53023F94A}" type="datetimeFigureOut">
              <a:rPr lang="en-US" smtClean="0"/>
              <a:t>3/4/2016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452EB-5BBB-43F5-84D4-A6B1CB45A6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233C-02F0-49F7-BC6E-69D53023F94A}" type="datetimeFigureOut">
              <a:rPr lang="en-US" smtClean="0"/>
              <a:t>3/4/2016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452EB-5BBB-43F5-84D4-A6B1CB45A6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233C-02F0-49F7-BC6E-69D53023F94A}" type="datetimeFigureOut">
              <a:rPr lang="en-US" smtClean="0"/>
              <a:t>3/4/2016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452EB-5BBB-43F5-84D4-A6B1CB45A69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6233C-02F0-49F7-BC6E-69D53023F94A}" type="datetimeFigureOut">
              <a:rPr lang="en-US" smtClean="0"/>
              <a:t>3/4/2016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452EB-5BBB-43F5-84D4-A6B1CB45A69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Comparing Draft Phase 6 Fertilizer Applications to MD AIR for 2012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Presentation to AMS 03042016</a:t>
            </a:r>
          </a:p>
          <a:p>
            <a:r>
              <a:rPr lang="en-US" dirty="0" smtClean="0"/>
              <a:t>Matt Johnston</a:t>
            </a:r>
          </a:p>
          <a:p>
            <a:r>
              <a:rPr lang="en-US" dirty="0" smtClean="0"/>
              <a:t>University of Maryland</a:t>
            </a:r>
          </a:p>
          <a:p>
            <a:r>
              <a:rPr lang="en-US" dirty="0" smtClean="0"/>
              <a:t>Chesapeake Bay Program Non-Point Source Data Analyst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Jan (Rev.) Method:</a:t>
            </a:r>
          </a:p>
          <a:p>
            <a:pPr lvl="1"/>
            <a:r>
              <a:rPr lang="en-US" dirty="0" smtClean="0"/>
              <a:t>If not otherwise mentioned, then methods carried forward from the January beta version. </a:t>
            </a:r>
          </a:p>
          <a:p>
            <a:pPr lvl="1"/>
            <a:r>
              <a:rPr lang="en-US" dirty="0" smtClean="0"/>
              <a:t>Manure available to crops increased because there is no longer an assumption for unrecoverable N or P in the barnyard.</a:t>
            </a:r>
          </a:p>
          <a:p>
            <a:pPr lvl="1"/>
            <a:r>
              <a:rPr lang="en-US" dirty="0" smtClean="0"/>
              <a:t>Apply Manure based upon N manure curves.</a:t>
            </a:r>
          </a:p>
          <a:p>
            <a:pPr lvl="1"/>
            <a:r>
              <a:rPr lang="en-US" dirty="0" smtClean="0"/>
              <a:t>Distribute total watershed-wide fertilizer sales to counties based upon dollars spent of fertilizer and crop need not met by manure. </a:t>
            </a:r>
          </a:p>
          <a:p>
            <a:pPr lvl="1"/>
            <a:r>
              <a:rPr lang="en-US" dirty="0" smtClean="0"/>
              <a:t>Apply fertilizer based upon N and P fertilizer curves.</a:t>
            </a:r>
          </a:p>
          <a:p>
            <a:pPr lvl="1"/>
            <a:r>
              <a:rPr lang="en-US" dirty="0" smtClean="0"/>
              <a:t>All applications attempt to hit 2000s crop application goals provided by states.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NutMan</a:t>
            </a:r>
            <a:r>
              <a:rPr lang="en-US" dirty="0" smtClean="0"/>
              <a:t> Method (Proof of Concept):</a:t>
            </a:r>
          </a:p>
          <a:p>
            <a:pPr lvl="1"/>
            <a:r>
              <a:rPr lang="en-US" dirty="0" smtClean="0"/>
              <a:t>Apply manure based upon manure curves</a:t>
            </a:r>
          </a:p>
          <a:p>
            <a:pPr lvl="1"/>
            <a:r>
              <a:rPr lang="en-US" dirty="0" smtClean="0"/>
              <a:t>Apply fertilizer to meet unfilled crop need (no cap or basement for </a:t>
            </a:r>
            <a:r>
              <a:rPr lang="en-US" dirty="0" err="1" smtClean="0"/>
              <a:t>fert</a:t>
            </a:r>
            <a:r>
              <a:rPr lang="en-US" dirty="0" smtClean="0"/>
              <a:t> applications)</a:t>
            </a:r>
          </a:p>
          <a:p>
            <a:pPr lvl="1"/>
            <a:r>
              <a:rPr lang="en-US" dirty="0" smtClean="0"/>
              <a:t>Run the following 3 scenarios:</a:t>
            </a:r>
          </a:p>
          <a:p>
            <a:pPr lvl="2"/>
            <a:r>
              <a:rPr lang="en-US" dirty="0" smtClean="0"/>
              <a:t>(Non-Nutrient Management): Apply nutrients on an N-basis to hit 1980s crop application goals .</a:t>
            </a:r>
          </a:p>
          <a:p>
            <a:pPr lvl="2"/>
            <a:r>
              <a:rPr lang="en-US" dirty="0" smtClean="0"/>
              <a:t>(N-Based 2000s Nutrient Management): Apply nutrients on an N-basis to hit 2000s crop application goals.</a:t>
            </a:r>
          </a:p>
          <a:p>
            <a:pPr lvl="2"/>
            <a:r>
              <a:rPr lang="en-US" dirty="0" smtClean="0"/>
              <a:t>(P-Based 2000s Nutrient Management): Apply nutrients on a P-basis to hit 2000s crop application goals.</a:t>
            </a:r>
          </a:p>
          <a:p>
            <a:pPr lvl="2"/>
            <a:r>
              <a:rPr lang="en-US" dirty="0" smtClean="0"/>
              <a:t>Combine the three scenarios to determine a weighted average application rate dependent upon the number of acres which fall into each category. </a:t>
            </a:r>
          </a:p>
          <a:p>
            <a:pPr lvl="3"/>
            <a:r>
              <a:rPr lang="en-US" dirty="0" smtClean="0"/>
              <a:t>It was assumed that 30% of acres fell into the Non-Nutrient Management for MD; 60% into the N-Based 2000s; 10% into P-based 2000s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Results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3401" y="1905000"/>
          <a:ext cx="8305799" cy="3657600"/>
        </p:xfrm>
        <a:graphic>
          <a:graphicData uri="http://schemas.openxmlformats.org/drawingml/2006/table">
            <a:tbl>
              <a:tblPr/>
              <a:tblGrid>
                <a:gridCol w="1138738"/>
                <a:gridCol w="1698119"/>
                <a:gridCol w="1842959"/>
                <a:gridCol w="1663158"/>
                <a:gridCol w="1962825"/>
              </a:tblGrid>
              <a:tr h="914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Scenario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Lbs Fertilizer 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% Delta from AIR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Lbs Fertilizer P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% Delta from AIR2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2012 AIR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76,946,211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8,087,974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NutMan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102,119,513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32.7%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25,686,280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217.6%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Jan(Rev.)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72,645,687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-5.6%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              8,552,984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5.7%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0" y="0"/>
          <a:ext cx="9143998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029200" y="4343400"/>
          <a:ext cx="3606800" cy="1143000"/>
        </p:xfrm>
        <a:graphic>
          <a:graphicData uri="http://schemas.openxmlformats.org/drawingml/2006/table">
            <a:tbl>
              <a:tblPr/>
              <a:tblGrid>
                <a:gridCol w="1741542"/>
                <a:gridCol w="1129306"/>
                <a:gridCol w="735952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Stat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NutMan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Jan(Rev.)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Residuals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-255,173,301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4,300,524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 County Residual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-1,094,491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186,979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Absolute Residuals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32,829,699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15,786,127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 Absolute Residuals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1,427,378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686,353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RMSE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1,892,210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931,584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-1" y="0"/>
          <a:ext cx="9144001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>
          <a:xfrm flipV="1">
            <a:off x="1066800" y="533400"/>
            <a:ext cx="7696200" cy="5410200"/>
          </a:xfrm>
          <a:prstGeom prst="line">
            <a:avLst/>
          </a:prstGeom>
          <a:ln w="1905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181600" y="4191000"/>
          <a:ext cx="3416300" cy="1143000"/>
        </p:xfrm>
        <a:graphic>
          <a:graphicData uri="http://schemas.openxmlformats.org/drawingml/2006/table">
            <a:tbl>
              <a:tblPr/>
              <a:tblGrid>
                <a:gridCol w="1741457"/>
                <a:gridCol w="862798"/>
                <a:gridCol w="812045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Stat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NutMan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Jan(Rev.)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Residuals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-17,598,306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-465,010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 County Residual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-765,143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-20,217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 Absolute Residuals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17,598,306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2,738,620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Average Absolute Residuals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765,143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119,070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RMSE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989,106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173,910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386</Words>
  <Application>Microsoft Office PowerPoint</Application>
  <PresentationFormat>On-screen Show (4:3)</PresentationFormat>
  <Paragraphs>86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Comparing Draft Phase 6 Fertilizer Applications to MD AIR for 2012</vt:lpstr>
      <vt:lpstr>Method 1</vt:lpstr>
      <vt:lpstr>Method 2</vt:lpstr>
      <vt:lpstr>Overall Results</vt:lpstr>
      <vt:lpstr>Slide 5</vt:lpstr>
      <vt:lpstr>Slide 6</vt:lpstr>
    </vt:vector>
  </TitlesOfParts>
  <Company>U.S. 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mjohnston</dc:creator>
  <cp:lastModifiedBy>mjohnston</cp:lastModifiedBy>
  <cp:revision>21</cp:revision>
  <dcterms:created xsi:type="dcterms:W3CDTF">2016-03-04T14:50:21Z</dcterms:created>
  <dcterms:modified xsi:type="dcterms:W3CDTF">2016-03-04T17:49:46Z</dcterms:modified>
</cp:coreProperties>
</file>