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11" r:id="rId5"/>
    <p:sldId id="310" r:id="rId6"/>
    <p:sldId id="312" r:id="rId7"/>
    <p:sldId id="313" r:id="rId8"/>
    <p:sldId id="30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ADA76-A27E-41B3-B77A-B015EADF87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43BD66-5D9B-46F3-8EF3-C8B1C3C7CD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10596-AE39-4A99-B2E4-6DF9620B1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B429-2A48-41AB-A49D-0B020282DDF4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70F38-44D9-44D4-BBB6-07FF74DB0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B67A7-62FB-48DC-B886-60C0C71E7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2875-5B33-47C3-9927-1630BF504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0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DE390-DBE3-4841-92E1-5F02D4FF9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CAC8E5-7219-4AF6-9EC0-F3CF114B5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CC712-654A-4AE6-9CD3-8DC3480D5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B429-2A48-41AB-A49D-0B020282DDF4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3A1E5-DACD-42AA-8CD2-006C0EF0F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4A92E-E6DC-4C90-85E6-198A70943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2875-5B33-47C3-9927-1630BF504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78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BD8EA-FA50-42AB-A9B8-1F5ABAB57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2488B0-8EC5-464B-B690-E90C4502E4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5EE64-4673-4AF2-80FA-B88400E14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B429-2A48-41AB-A49D-0B020282DDF4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E5E32-5C62-45CF-91A8-E97D37AE5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F966F-CD7B-4A66-ACBF-1F990272F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2875-5B33-47C3-9927-1630BF504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26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/>
          <a:p>
            <a:pPr lvl="0" algn="ctr">
              <a:defRPr sz="6000"/>
            </a:pPr>
            <a:endParaRPr/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/>
          <a:p>
            <a:pPr marL="0" lvl="0" indent="0" algn="ctr">
              <a:buClrTx/>
              <a:buSzTx/>
              <a:buFontTx/>
              <a:buNone/>
              <a:defRPr sz="2400"/>
            </a:pPr>
            <a:endParaRPr/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537149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5FB32-118D-4CFF-A1C3-8D218F8E8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C8FE8-3E02-4B89-A7E9-736AA3C61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E4112-AEC2-4CC1-888D-A624FC97F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B429-2A48-41AB-A49D-0B020282DDF4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760DA-491E-4E22-ADA8-4A89AF84C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5802E-3B7A-4A62-9147-86D05C995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2875-5B33-47C3-9927-1630BF504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4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16990-2310-4E8E-8021-8A02D6E74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1E145A-F21A-4EB4-986B-6C49ACB28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90C4A-2140-4AA1-BA6C-D5E1102F9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B429-2A48-41AB-A49D-0B020282DDF4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9D7E6-4A95-45C0-8E03-4F8D6C35E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C23E8-3088-4E2A-B1BD-4989212F8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2875-5B33-47C3-9927-1630BF504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37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954E0-D518-4869-B2A5-6080947A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EF7AE-594A-4E67-8151-94CBB8B0C6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B60902-CCE6-498E-825D-F60AE3CBF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ED8AB7-5723-477B-B913-477DBB330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B429-2A48-41AB-A49D-0B020282DDF4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DFCA84-C690-4E1C-886A-1D9CB2998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1D2260-5980-4DC2-A236-6DD863D07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2875-5B33-47C3-9927-1630BF504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21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22ABD-B9AC-4717-AB6D-258B79C92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6DB1E7-F664-4EA5-A331-C1CEFCE2D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862E16-5662-4411-A0C6-A76273EDB4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481ABE-B3F3-4A37-BC9D-CB17E9A66F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A3C628-2D0C-4691-97D9-F881EE4512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481D7A-503B-4C55-B771-AA4F6CB83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B429-2A48-41AB-A49D-0B020282DDF4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7ABA75-D358-4322-8D0B-CE5E44C93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A5ABC0-72C0-4524-B965-86E7EECA8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2875-5B33-47C3-9927-1630BF504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91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CB75-9D0A-4CB8-9A30-0436C43DD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10AA29-A4E8-4895-AC43-B958B09AC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B429-2A48-41AB-A49D-0B020282DDF4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CE4AA9-BFEC-4A4D-AA7A-118195464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2A9BD0-FBB7-405F-BBC6-96E908199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2875-5B33-47C3-9927-1630BF504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0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7FF72C-B414-4660-A796-B8AAE6F85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B429-2A48-41AB-A49D-0B020282DDF4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DD9A24-6308-4A58-A5C0-46C95585C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3D6140-728E-4967-9427-969FB8903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2875-5B33-47C3-9927-1630BF504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742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1FEE9-6CFD-4737-90C0-45613FC47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92DFB-78D3-4768-887F-9B72246D6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F8148D-2E7C-4DEC-BCEC-60196D063A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94D73F-AC23-44D8-BFCF-94FEBC501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B429-2A48-41AB-A49D-0B020282DDF4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17D5DC-9AD9-4E20-B23E-3F439D725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F1979F-7D94-438F-B16F-AD334AD00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2875-5B33-47C3-9927-1630BF504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6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4CE85-C568-4DFC-A63D-FC5EA12E8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B3C38E-63EA-469D-A72D-C793586583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D4DA2-6C73-445C-BE9E-5F6A0F0878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CDC67-0EA9-41B1-AA2B-85D9F3D45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B429-2A48-41AB-A49D-0B020282DDF4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25501-013E-4E84-89D5-746E46716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CBBCE3-6544-4B7A-8B24-7A4E3A721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2875-5B33-47C3-9927-1630BF504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46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F379E7-548F-4B76-9FC9-D8A371C98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E0F5B-E585-485C-9D70-6BF97F1EB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8BEA6-0FC1-4F58-B8E2-ABC03D98A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7B429-2A48-41AB-A49D-0B020282DDF4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250EE-7DD1-4B30-811B-64F093E7A9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43074-5EB0-4F54-90E2-261A545184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32875-5B33-47C3-9927-1630BF504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4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a01.safelinks.protection.outlook.com/?url=http://www.dep.pa.gov/chesapeakebay/phase3&amp;data=02|01|mdinicola@pa.gov|14a94510ae0e46ce0a0f08d4df3e05d8|418e284101284dd59b6c47fc5a9a1bde|1|0|636378904858061597&amp;sdata=OcPAkcL7RXDPGqSh07cuvDPFmbr7W/3HVg/oJRBcPCg%3D&amp;reserved=0" TargetMode="External"/><Relationship Id="rId2" Type="http://schemas.openxmlformats.org/officeDocument/2006/relationships/hyperlink" Target="http://www.dep.pa.gov/ChesapeakeBay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hyperlink" Target="mailto:vbkasi@pa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675EB-9740-413E-840B-30AB6FBA11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Conowingo WIP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CA3FE-2B34-4648-B6E8-13FAA2615B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Citizen Advisory Committee</a:t>
            </a:r>
          </a:p>
          <a:p>
            <a:r>
              <a:rPr lang="en-US" dirty="0"/>
              <a:t>November 30, 2018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3A8ACB-5C3A-4C34-9F0E-369669F292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012" y="5415542"/>
            <a:ext cx="1183756" cy="11455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21CF79-5C09-477B-87FE-6257D58166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0" y="177978"/>
            <a:ext cx="11777138" cy="129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16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85522-DB82-494E-9E90-FB32C4A0D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741"/>
            <a:ext cx="10515600" cy="4608222"/>
          </a:xfrm>
        </p:spPr>
        <p:txBody>
          <a:bodyPr/>
          <a:lstStyle/>
          <a:p>
            <a:r>
              <a:rPr lang="en-US" dirty="0"/>
              <a:t>Framework for Conowingo Phase 3 WIP</a:t>
            </a:r>
          </a:p>
          <a:p>
            <a:r>
              <a:rPr lang="en-US" dirty="0"/>
              <a:t>Accomplishments so far</a:t>
            </a:r>
          </a:p>
          <a:p>
            <a:pPr lvl="1"/>
            <a:r>
              <a:rPr lang="en-US" dirty="0"/>
              <a:t>Composition of Steering Committee</a:t>
            </a:r>
          </a:p>
          <a:p>
            <a:pPr lvl="1"/>
            <a:r>
              <a:rPr lang="en-US" dirty="0"/>
              <a:t>Guiding Principles</a:t>
            </a:r>
          </a:p>
          <a:p>
            <a:pPr lvl="1"/>
            <a:r>
              <a:rPr lang="en-US" dirty="0"/>
              <a:t>Basic Draft Outline</a:t>
            </a:r>
          </a:p>
          <a:p>
            <a:r>
              <a:rPr lang="en-US" dirty="0"/>
              <a:t>Outstanding Issues</a:t>
            </a:r>
          </a:p>
          <a:p>
            <a:pPr lvl="1"/>
            <a:r>
              <a:rPr lang="en-US" dirty="0"/>
              <a:t>Funding</a:t>
            </a:r>
          </a:p>
          <a:p>
            <a:pPr lvl="1"/>
            <a:r>
              <a:rPr lang="en-US" dirty="0"/>
              <a:t>Timeline</a:t>
            </a:r>
          </a:p>
          <a:p>
            <a:pPr lvl="2"/>
            <a:r>
              <a:rPr lang="en-US" dirty="0"/>
              <a:t>Development of the Phase 3 WIP Plan</a:t>
            </a:r>
          </a:p>
          <a:p>
            <a:pPr lvl="2"/>
            <a:r>
              <a:rPr lang="en-US" dirty="0"/>
              <a:t>Implementation</a:t>
            </a:r>
          </a:p>
        </p:txBody>
      </p:sp>
      <p:grpSp>
        <p:nvGrpSpPr>
          <p:cNvPr id="9" name="Group 1">
            <a:extLst>
              <a:ext uri="{FF2B5EF4-FFF2-40B4-BE49-F238E27FC236}">
                <a16:creationId xmlns:a16="http://schemas.microsoft.com/office/drawing/2014/main" id="{77DF6784-8B42-4A7E-9A84-6FC27166F0EE}"/>
              </a:ext>
            </a:extLst>
          </p:cNvPr>
          <p:cNvGrpSpPr>
            <a:grpSpLocks/>
          </p:cNvGrpSpPr>
          <p:nvPr/>
        </p:nvGrpSpPr>
        <p:grpSpPr bwMode="auto">
          <a:xfrm>
            <a:off x="104627" y="102891"/>
            <a:ext cx="11947463" cy="1190397"/>
            <a:chOff x="87748" y="-416386"/>
            <a:chExt cx="8382000" cy="661312"/>
          </a:xfrm>
        </p:grpSpPr>
        <p:pic>
          <p:nvPicPr>
            <p:cNvPr id="10" name="Picture 5" descr="Aging banner">
              <a:extLst>
                <a:ext uri="{FF2B5EF4-FFF2-40B4-BE49-F238E27FC236}">
                  <a16:creationId xmlns:a16="http://schemas.microsoft.com/office/drawing/2014/main" id="{F1ADC3EE-1C47-40AA-98FC-BCF413C474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48" y="-416386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id="{662370C0-423A-4CAE-9CDE-6814D09E4F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925" y="-368033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buNone/>
              </a:pPr>
              <a:r>
                <a:rPr lang="en-US" sz="4000" dirty="0">
                  <a:solidFill>
                    <a:schemeClr val="bg1"/>
                  </a:solidFill>
                </a:rPr>
                <a:t>Objectives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E7352DF-BA61-400D-B177-484DBCD33F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846" y="5644493"/>
            <a:ext cx="1183756" cy="114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526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BD0DD-3535-4F92-8B46-C8308153D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59684"/>
            <a:ext cx="11006893" cy="4717279"/>
          </a:xfrm>
        </p:spPr>
        <p:txBody>
          <a:bodyPr>
            <a:normAutofit/>
          </a:bodyPr>
          <a:lstStyle/>
          <a:p>
            <a:r>
              <a:rPr lang="en-US" dirty="0"/>
              <a:t>Created by the Principals’ Staff Committee</a:t>
            </a:r>
          </a:p>
          <a:p>
            <a:pPr lvl="1"/>
            <a:r>
              <a:rPr lang="en-US" dirty="0"/>
              <a:t>Comprised of representatives of the Jurisdictions</a:t>
            </a:r>
          </a:p>
          <a:p>
            <a:pPr lvl="2"/>
            <a:r>
              <a:rPr lang="en-US" dirty="0"/>
              <a:t>DC – Katherine </a:t>
            </a:r>
            <a:r>
              <a:rPr lang="en-US" dirty="0" err="1"/>
              <a:t>Antose</a:t>
            </a:r>
            <a:endParaRPr lang="en-US" dirty="0"/>
          </a:p>
          <a:p>
            <a:pPr lvl="2"/>
            <a:r>
              <a:rPr lang="en-US" dirty="0"/>
              <a:t>DE – Marcia Fox, Brittany Sturgis</a:t>
            </a:r>
          </a:p>
          <a:p>
            <a:pPr lvl="2"/>
            <a:r>
              <a:rPr lang="en-US" dirty="0"/>
              <a:t>MD – Matthew Rowe, Dave Goshorn</a:t>
            </a:r>
          </a:p>
          <a:p>
            <a:pPr lvl="2"/>
            <a:r>
              <a:rPr lang="en-US" dirty="0"/>
              <a:t>NY – Ken Kosinski and Lauren Townley</a:t>
            </a:r>
          </a:p>
          <a:p>
            <a:pPr lvl="2"/>
            <a:r>
              <a:rPr lang="en-US" dirty="0"/>
              <a:t>VA – Ann Jennings</a:t>
            </a:r>
          </a:p>
          <a:p>
            <a:pPr lvl="2"/>
            <a:r>
              <a:rPr lang="en-US" dirty="0"/>
              <a:t>WV – Teresa Koon</a:t>
            </a:r>
          </a:p>
          <a:p>
            <a:pPr lvl="1"/>
            <a:r>
              <a:rPr lang="en-US" dirty="0"/>
              <a:t>Chesapeake Bay Commission – Mark Hoffman, Ann Swanson (Alternate)</a:t>
            </a:r>
          </a:p>
          <a:p>
            <a:pPr lvl="1"/>
            <a:r>
              <a:rPr lang="en-US" dirty="0"/>
              <a:t>EPA has an oversight role</a:t>
            </a:r>
          </a:p>
          <a:p>
            <a:r>
              <a:rPr lang="en-US" dirty="0"/>
              <a:t>Co-chairs: Matt Rowe, Maryland; Nicki Kasi, Pennsylvania</a:t>
            </a:r>
          </a:p>
          <a:p>
            <a:r>
              <a:rPr lang="en-US" dirty="0"/>
              <a:t>Function as an Action Team in terms of Governance</a:t>
            </a: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DD1DB3FE-A9AD-44DA-9D74-185186CEDD08}"/>
              </a:ext>
            </a:extLst>
          </p:cNvPr>
          <p:cNvGrpSpPr>
            <a:grpSpLocks/>
          </p:cNvGrpSpPr>
          <p:nvPr/>
        </p:nvGrpSpPr>
        <p:grpSpPr bwMode="auto">
          <a:xfrm>
            <a:off x="104627" y="102891"/>
            <a:ext cx="11947463" cy="1190397"/>
            <a:chOff x="87748" y="-416386"/>
            <a:chExt cx="8382000" cy="661312"/>
          </a:xfrm>
        </p:grpSpPr>
        <p:pic>
          <p:nvPicPr>
            <p:cNvPr id="5" name="Picture 5" descr="Aging banner">
              <a:extLst>
                <a:ext uri="{FF2B5EF4-FFF2-40B4-BE49-F238E27FC236}">
                  <a16:creationId xmlns:a16="http://schemas.microsoft.com/office/drawing/2014/main" id="{B73EEE45-9AC2-4AE7-B0E7-F8D4F91188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48" y="-416386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2">
              <a:extLst>
                <a:ext uri="{FF2B5EF4-FFF2-40B4-BE49-F238E27FC236}">
                  <a16:creationId xmlns:a16="http://schemas.microsoft.com/office/drawing/2014/main" id="{5D353B9C-4164-4D4F-80A5-1D6CBDED50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925" y="-368033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buNone/>
              </a:pPr>
              <a:r>
                <a:rPr lang="en-US" sz="4000" dirty="0">
                  <a:solidFill>
                    <a:schemeClr val="bg1"/>
                  </a:solidFill>
                </a:rPr>
                <a:t>Steering Committee -- 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62ACA88-E302-43C6-B16A-1AFA4880C0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846" y="5644493"/>
            <a:ext cx="1183756" cy="114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98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BD0DD-3535-4F92-8B46-C8308153D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50627"/>
            <a:ext cx="11006893" cy="507533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Four Options for reductions</a:t>
            </a:r>
          </a:p>
          <a:p>
            <a:pPr lvl="1"/>
            <a:r>
              <a:rPr lang="en-US" dirty="0"/>
              <a:t>Susquehanna Only</a:t>
            </a:r>
          </a:p>
          <a:p>
            <a:pPr lvl="1"/>
            <a:r>
              <a:rPr lang="en-US" b="1" dirty="0"/>
              <a:t>Susquehanna + Most Effective Basins</a:t>
            </a:r>
          </a:p>
          <a:p>
            <a:pPr lvl="1"/>
            <a:r>
              <a:rPr lang="en-US" dirty="0"/>
              <a:t>Susquehanna Basin + All of Maryland and Virginia</a:t>
            </a:r>
          </a:p>
          <a:p>
            <a:pPr lvl="1"/>
            <a:r>
              <a:rPr lang="en-US" dirty="0"/>
              <a:t>Then Entire Chesapeake Bay Watershed</a:t>
            </a:r>
          </a:p>
          <a:p>
            <a:r>
              <a:rPr lang="en-US" dirty="0"/>
              <a:t>Address 6 million pounds of nitrogen; 250,000 </a:t>
            </a:r>
            <a:r>
              <a:rPr lang="en-US" dirty="0" err="1"/>
              <a:t>lbs</a:t>
            </a:r>
            <a:r>
              <a:rPr lang="en-US" dirty="0"/>
              <a:t> of phosphorus</a:t>
            </a:r>
          </a:p>
          <a:p>
            <a:r>
              <a:rPr lang="en-US" dirty="0"/>
              <a:t>Defined roles for:</a:t>
            </a:r>
          </a:p>
          <a:p>
            <a:pPr lvl="1"/>
            <a:r>
              <a:rPr lang="en-US" dirty="0"/>
              <a:t>EPA – Oversight &amp; Evaluation</a:t>
            </a:r>
          </a:p>
          <a:p>
            <a:pPr lvl="1"/>
            <a:r>
              <a:rPr lang="en-US" dirty="0"/>
              <a:t>Steering Committee</a:t>
            </a:r>
          </a:p>
          <a:p>
            <a:pPr lvl="1"/>
            <a:r>
              <a:rPr lang="en-US" dirty="0"/>
              <a:t>A 3</a:t>
            </a:r>
            <a:r>
              <a:rPr lang="en-US" baseline="30000" dirty="0"/>
              <a:t>rd</a:t>
            </a:r>
            <a:r>
              <a:rPr lang="en-US" dirty="0"/>
              <a:t> Party</a:t>
            </a:r>
          </a:p>
          <a:p>
            <a:pPr lvl="2"/>
            <a:r>
              <a:rPr lang="en-US" dirty="0"/>
              <a:t>Select through a Request for Application Process</a:t>
            </a:r>
          </a:p>
          <a:p>
            <a:pPr lvl="2"/>
            <a:r>
              <a:rPr lang="en-US" dirty="0"/>
              <a:t>Development of a Financing Strategy for the Phase 3 WIP</a:t>
            </a:r>
          </a:p>
          <a:p>
            <a:pPr lvl="2"/>
            <a:r>
              <a:rPr lang="en-US" dirty="0"/>
              <a:t>Phase 3 WIP Implementation</a:t>
            </a:r>
          </a:p>
          <a:p>
            <a:pPr lvl="2"/>
            <a:r>
              <a:rPr lang="en-US" dirty="0"/>
              <a:t>Track/verify progress</a:t>
            </a:r>
          </a:p>
          <a:p>
            <a:pPr lvl="2"/>
            <a:r>
              <a:rPr lang="en-US" dirty="0"/>
              <a:t>Pursue additional funding sources</a:t>
            </a:r>
          </a:p>
          <a:p>
            <a:pPr lvl="1"/>
            <a:r>
              <a:rPr lang="en-US" dirty="0"/>
              <a:t>PSC</a:t>
            </a:r>
          </a:p>
          <a:p>
            <a:pPr lvl="2"/>
            <a:r>
              <a:rPr lang="en-US" dirty="0"/>
              <a:t>Approve final draft Phase 3 WIP before posting</a:t>
            </a:r>
          </a:p>
          <a:p>
            <a:pPr lvl="2"/>
            <a:r>
              <a:rPr lang="en-US" dirty="0"/>
              <a:t>Review progress of the Steering Committee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DD1DB3FE-A9AD-44DA-9D74-185186CEDD08}"/>
              </a:ext>
            </a:extLst>
          </p:cNvPr>
          <p:cNvGrpSpPr>
            <a:grpSpLocks/>
          </p:cNvGrpSpPr>
          <p:nvPr/>
        </p:nvGrpSpPr>
        <p:grpSpPr bwMode="auto">
          <a:xfrm>
            <a:off x="122268" y="6234"/>
            <a:ext cx="11947463" cy="1190397"/>
            <a:chOff x="87748" y="-416386"/>
            <a:chExt cx="8382000" cy="661312"/>
          </a:xfrm>
        </p:grpSpPr>
        <p:pic>
          <p:nvPicPr>
            <p:cNvPr id="5" name="Picture 5" descr="Aging banner">
              <a:extLst>
                <a:ext uri="{FF2B5EF4-FFF2-40B4-BE49-F238E27FC236}">
                  <a16:creationId xmlns:a16="http://schemas.microsoft.com/office/drawing/2014/main" id="{B73EEE45-9AC2-4AE7-B0E7-F8D4F91188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48" y="-416386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2">
              <a:extLst>
                <a:ext uri="{FF2B5EF4-FFF2-40B4-BE49-F238E27FC236}">
                  <a16:creationId xmlns:a16="http://schemas.microsoft.com/office/drawing/2014/main" id="{5D353B9C-4164-4D4F-80A5-1D6CBDED50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925" y="-368033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buNone/>
              </a:pPr>
              <a:r>
                <a:rPr lang="en-US" sz="4000" dirty="0">
                  <a:solidFill>
                    <a:schemeClr val="bg1"/>
                  </a:solidFill>
                </a:rPr>
                <a:t>Framework – Separate Phase 3 WIP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62ACA88-E302-43C6-B16A-1AFA4880C0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846" y="5644493"/>
            <a:ext cx="1183756" cy="114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37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BD0DD-3535-4F92-8B46-C8308153D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59684"/>
            <a:ext cx="11006893" cy="468944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Strive for fairness, equity and feasibility among partners regarding level of effort, financing, tracking, resource sharing and 3</a:t>
            </a:r>
            <a:r>
              <a:rPr lang="en-US" baseline="30000" dirty="0"/>
              <a:t>rd</a:t>
            </a:r>
            <a:r>
              <a:rPr lang="en-US" dirty="0"/>
              <a:t> party access</a:t>
            </a:r>
          </a:p>
          <a:p>
            <a:r>
              <a:rPr lang="en-US" dirty="0"/>
              <a:t>Strive for consensus using Partnership Consensus Continuum</a:t>
            </a:r>
          </a:p>
          <a:p>
            <a:r>
              <a:rPr lang="en-US" dirty="0"/>
              <a:t>Ensure consistency with EPA Expectations and Conowingo WIP Framework Documents</a:t>
            </a:r>
          </a:p>
          <a:p>
            <a:r>
              <a:rPr lang="en-US" dirty="0"/>
              <a:t>Establish clear tracking, accountability and verification consistent with expectations for jurisdictions and transparently demonstrate planned, implemented and maintained practices to avoid double counting</a:t>
            </a:r>
          </a:p>
          <a:p>
            <a:r>
              <a:rPr lang="en-US" dirty="0"/>
              <a:t>Implement the WIP building on existing, successful programs as much as feasible to avoid duplicative bureaucracy.  Strive for innovation, leverage new technology, and new approaches where appropriate.</a:t>
            </a: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DD1DB3FE-A9AD-44DA-9D74-185186CEDD08}"/>
              </a:ext>
            </a:extLst>
          </p:cNvPr>
          <p:cNvGrpSpPr>
            <a:grpSpLocks/>
          </p:cNvGrpSpPr>
          <p:nvPr/>
        </p:nvGrpSpPr>
        <p:grpSpPr bwMode="auto">
          <a:xfrm>
            <a:off x="122268" y="6234"/>
            <a:ext cx="11947463" cy="1190397"/>
            <a:chOff x="87748" y="-416386"/>
            <a:chExt cx="8382000" cy="661312"/>
          </a:xfrm>
        </p:grpSpPr>
        <p:pic>
          <p:nvPicPr>
            <p:cNvPr id="5" name="Picture 5" descr="Aging banner">
              <a:extLst>
                <a:ext uri="{FF2B5EF4-FFF2-40B4-BE49-F238E27FC236}">
                  <a16:creationId xmlns:a16="http://schemas.microsoft.com/office/drawing/2014/main" id="{B73EEE45-9AC2-4AE7-B0E7-F8D4F91188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48" y="-416386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2">
              <a:extLst>
                <a:ext uri="{FF2B5EF4-FFF2-40B4-BE49-F238E27FC236}">
                  <a16:creationId xmlns:a16="http://schemas.microsoft.com/office/drawing/2014/main" id="{5D353B9C-4164-4D4F-80A5-1D6CBDED50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925" y="-368033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buNone/>
              </a:pPr>
              <a:r>
                <a:rPr lang="en-US" sz="4000" dirty="0">
                  <a:solidFill>
                    <a:schemeClr val="bg1"/>
                  </a:solidFill>
                </a:rPr>
                <a:t>Guiding Principles (Paraphrased)  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62ACA88-E302-43C6-B16A-1AFA4880C0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846" y="5644493"/>
            <a:ext cx="1183756" cy="114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94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BD0DD-3535-4F92-8B46-C8308153D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59683"/>
            <a:ext cx="11006893" cy="517600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Local, Regional and Federal Engagement </a:t>
            </a:r>
          </a:p>
          <a:p>
            <a:pPr lvl="1"/>
            <a:r>
              <a:rPr lang="en-US" dirty="0"/>
              <a:t>Communications Office/Workgroup</a:t>
            </a:r>
          </a:p>
          <a:p>
            <a:r>
              <a:rPr lang="en-US" dirty="0"/>
              <a:t>Program/Project Targeting</a:t>
            </a:r>
          </a:p>
          <a:p>
            <a:pPr lvl="1"/>
            <a:r>
              <a:rPr lang="en-US" dirty="0" err="1"/>
              <a:t>TetraTech</a:t>
            </a:r>
            <a:endParaRPr lang="en-US" dirty="0"/>
          </a:p>
          <a:p>
            <a:r>
              <a:rPr lang="en-US" dirty="0"/>
              <a:t>Programmatic and Numeric Implementation Commitments</a:t>
            </a:r>
          </a:p>
          <a:p>
            <a:r>
              <a:rPr lang="en-US" dirty="0"/>
              <a:t>Financing Strategy</a:t>
            </a:r>
          </a:p>
          <a:p>
            <a:pPr lvl="1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Party (RFA)</a:t>
            </a:r>
          </a:p>
          <a:p>
            <a:r>
              <a:rPr lang="en-US" dirty="0"/>
              <a:t>Accountability, Tracking and Crediting </a:t>
            </a:r>
          </a:p>
          <a:p>
            <a:pPr lvl="1"/>
            <a:r>
              <a:rPr lang="en-US" dirty="0" err="1"/>
              <a:t>TetraTech</a:t>
            </a:r>
            <a:endParaRPr lang="en-US" dirty="0"/>
          </a:p>
          <a:p>
            <a:r>
              <a:rPr lang="en-US" dirty="0"/>
              <a:t>Milestones and Progress Reporting</a:t>
            </a:r>
          </a:p>
          <a:p>
            <a:r>
              <a:rPr lang="en-US" dirty="0"/>
              <a:t>Timeline and Next Steps</a:t>
            </a:r>
          </a:p>
          <a:p>
            <a:pPr lvl="1"/>
            <a:r>
              <a:rPr lang="en-US" dirty="0"/>
              <a:t>To Be Determined</a:t>
            </a:r>
          </a:p>
          <a:p>
            <a:endParaRPr lang="en-US" dirty="0"/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DD1DB3FE-A9AD-44DA-9D74-185186CEDD08}"/>
              </a:ext>
            </a:extLst>
          </p:cNvPr>
          <p:cNvGrpSpPr>
            <a:grpSpLocks/>
          </p:cNvGrpSpPr>
          <p:nvPr/>
        </p:nvGrpSpPr>
        <p:grpSpPr bwMode="auto">
          <a:xfrm>
            <a:off x="122268" y="6234"/>
            <a:ext cx="11947463" cy="1190397"/>
            <a:chOff x="87748" y="-416386"/>
            <a:chExt cx="8382000" cy="661312"/>
          </a:xfrm>
        </p:grpSpPr>
        <p:pic>
          <p:nvPicPr>
            <p:cNvPr id="5" name="Picture 5" descr="Aging banner">
              <a:extLst>
                <a:ext uri="{FF2B5EF4-FFF2-40B4-BE49-F238E27FC236}">
                  <a16:creationId xmlns:a16="http://schemas.microsoft.com/office/drawing/2014/main" id="{B73EEE45-9AC2-4AE7-B0E7-F8D4F91188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48" y="-416386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2">
              <a:extLst>
                <a:ext uri="{FF2B5EF4-FFF2-40B4-BE49-F238E27FC236}">
                  <a16:creationId xmlns:a16="http://schemas.microsoft.com/office/drawing/2014/main" id="{5D353B9C-4164-4D4F-80A5-1D6CBDED50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925" y="-368033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buNone/>
              </a:pPr>
              <a:r>
                <a:rPr lang="en-US" sz="4000" dirty="0">
                  <a:solidFill>
                    <a:schemeClr val="bg1"/>
                  </a:solidFill>
                </a:rPr>
                <a:t>Report Outline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62ACA88-E302-43C6-B16A-1AFA4880C0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846" y="5644493"/>
            <a:ext cx="1183756" cy="114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076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BD0DD-3535-4F92-8B46-C8308153D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59684"/>
            <a:ext cx="11006893" cy="4689446"/>
          </a:xfrm>
        </p:spPr>
        <p:txBody>
          <a:bodyPr>
            <a:normAutofit/>
          </a:bodyPr>
          <a:lstStyle/>
          <a:p>
            <a:r>
              <a:rPr lang="en-US" dirty="0"/>
              <a:t>Funding</a:t>
            </a:r>
          </a:p>
          <a:p>
            <a:pPr lvl="1"/>
            <a:r>
              <a:rPr lang="en-US" dirty="0"/>
              <a:t>Letter from EPA as to Grant Allocation for CBRAP and CBIG</a:t>
            </a:r>
          </a:p>
          <a:p>
            <a:pPr lvl="1"/>
            <a:r>
              <a:rPr lang="en-US" dirty="0"/>
              <a:t>Other EPA Funding</a:t>
            </a:r>
          </a:p>
          <a:p>
            <a:pPr lvl="1"/>
            <a:r>
              <a:rPr lang="en-US" dirty="0"/>
              <a:t>Other outside funding sources as plan is implemented</a:t>
            </a:r>
          </a:p>
          <a:p>
            <a:r>
              <a:rPr lang="en-US" dirty="0"/>
              <a:t>Timing</a:t>
            </a:r>
          </a:p>
          <a:p>
            <a:pPr lvl="1"/>
            <a:r>
              <a:rPr lang="en-US" dirty="0"/>
              <a:t>Development of Draft Phase 3 WIP</a:t>
            </a:r>
          </a:p>
          <a:p>
            <a:pPr lvl="2"/>
            <a:r>
              <a:rPr lang="en-US" dirty="0"/>
              <a:t>Option 1 -- Same time as the other Phase 3 WIPs </a:t>
            </a:r>
          </a:p>
          <a:p>
            <a:pPr lvl="2"/>
            <a:r>
              <a:rPr lang="en-US" dirty="0"/>
              <a:t>Option 2 – Staggered one to two months later</a:t>
            </a:r>
          </a:p>
          <a:p>
            <a:pPr lvl="1"/>
            <a:r>
              <a:rPr lang="en-US" dirty="0"/>
              <a:t>Practices in place by 2025 or later</a:t>
            </a: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DD1DB3FE-A9AD-44DA-9D74-185186CEDD08}"/>
              </a:ext>
            </a:extLst>
          </p:cNvPr>
          <p:cNvGrpSpPr>
            <a:grpSpLocks/>
          </p:cNvGrpSpPr>
          <p:nvPr/>
        </p:nvGrpSpPr>
        <p:grpSpPr bwMode="auto">
          <a:xfrm>
            <a:off x="122268" y="6234"/>
            <a:ext cx="11947463" cy="1190397"/>
            <a:chOff x="87748" y="-416386"/>
            <a:chExt cx="8382000" cy="661312"/>
          </a:xfrm>
        </p:grpSpPr>
        <p:pic>
          <p:nvPicPr>
            <p:cNvPr id="5" name="Picture 5" descr="Aging banner">
              <a:extLst>
                <a:ext uri="{FF2B5EF4-FFF2-40B4-BE49-F238E27FC236}">
                  <a16:creationId xmlns:a16="http://schemas.microsoft.com/office/drawing/2014/main" id="{B73EEE45-9AC2-4AE7-B0E7-F8D4F91188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48" y="-416386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2">
              <a:extLst>
                <a:ext uri="{FF2B5EF4-FFF2-40B4-BE49-F238E27FC236}">
                  <a16:creationId xmlns:a16="http://schemas.microsoft.com/office/drawing/2014/main" id="{5D353B9C-4164-4D4F-80A5-1D6CBDED50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925" y="-368033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buNone/>
              </a:pPr>
              <a:r>
                <a:rPr lang="en-US" sz="4000" dirty="0">
                  <a:solidFill>
                    <a:schemeClr val="bg1"/>
                  </a:solidFill>
                </a:rPr>
                <a:t>Outstanding Issues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62ACA88-E302-43C6-B16A-1AFA4880C0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846" y="5644493"/>
            <a:ext cx="1183756" cy="114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68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/>
          <p:nvPr/>
        </p:nvSpPr>
        <p:spPr>
          <a:xfrm>
            <a:off x="4175157" y="4745020"/>
            <a:ext cx="4154033" cy="222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 algn="ctr">
              <a:defRPr sz="1800"/>
            </a:pPr>
            <a:r>
              <a:rPr b="1" u="sng">
                <a:latin typeface="Calibri"/>
                <a:ea typeface="Calibri"/>
                <a:cs typeface="Calibri"/>
                <a:sym typeface="Calibri"/>
              </a:rPr>
              <a:t>DEP Chesapeake Bay Program Website: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defRPr sz="1800"/>
            </a:pPr>
            <a:r>
              <a:rPr>
                <a:latin typeface="Calibri"/>
                <a:ea typeface="Calibri"/>
                <a:cs typeface="Calibri"/>
                <a:sym typeface="Calibri"/>
                <a:hlinkClick r:id="rId2"/>
              </a:rPr>
              <a:t>http://www.dep.pa.gov/ChesapeakeBay</a:t>
            </a:r>
            <a:r>
              <a:rPr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 algn="ctr">
              <a:defRPr sz="1800"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defRPr sz="1800"/>
            </a:pPr>
            <a:r>
              <a:rPr b="1" u="sng">
                <a:latin typeface="Calibri"/>
                <a:ea typeface="Calibri"/>
                <a:cs typeface="Calibri"/>
                <a:sym typeface="Calibri"/>
              </a:rPr>
              <a:t>Phase 3 WIP Website:</a:t>
            </a:r>
          </a:p>
          <a:p>
            <a:pPr lvl="0" algn="ctr">
              <a:defRPr sz="1800"/>
            </a:pPr>
            <a:r>
              <a:rPr>
                <a:latin typeface="Calibri"/>
                <a:ea typeface="Calibri"/>
                <a:cs typeface="Calibri"/>
                <a:sym typeface="Calibri"/>
                <a:hlinkClick r:id="rId3"/>
              </a:rPr>
              <a:t>www.dep.pa.gov/chesapeakebay/phase3</a:t>
            </a:r>
          </a:p>
        </p:txBody>
      </p:sp>
      <p:sp>
        <p:nvSpPr>
          <p:cNvPr id="526" name="Shape 526"/>
          <p:cNvSpPr/>
          <p:nvPr/>
        </p:nvSpPr>
        <p:spPr>
          <a:xfrm>
            <a:off x="3583180" y="1975181"/>
            <a:ext cx="5268932" cy="2440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 algn="ctr">
              <a:defRPr sz="1800"/>
            </a:pPr>
            <a:r>
              <a:rPr sz="3200" b="1">
                <a:latin typeface="Calibri"/>
                <a:ea typeface="Calibri"/>
                <a:cs typeface="Calibri"/>
                <a:sym typeface="Calibri"/>
              </a:rPr>
              <a:t>Contact Information:</a:t>
            </a:r>
          </a:p>
          <a:p>
            <a:pPr lvl="0" algn="ctr">
              <a:defRPr sz="1800"/>
            </a:pPr>
            <a:r>
              <a:rPr sz="3200">
                <a:latin typeface="Calibri"/>
                <a:ea typeface="Calibri"/>
                <a:cs typeface="Calibri"/>
                <a:sym typeface="Calibri"/>
              </a:rPr>
              <a:t>Veronica Kasi</a:t>
            </a:r>
          </a:p>
          <a:p>
            <a:pPr lvl="0" algn="ctr">
              <a:defRPr sz="1800"/>
            </a:pPr>
            <a:r>
              <a:rPr sz="3200">
                <a:latin typeface="Calibri"/>
                <a:ea typeface="Calibri"/>
                <a:cs typeface="Calibri"/>
                <a:sym typeface="Calibri"/>
                <a:hlinkClick r:id="rId4"/>
              </a:rPr>
              <a:t>vbkasi@pa.gov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defRPr sz="1800"/>
            </a:pPr>
            <a:r>
              <a:rPr sz="3200">
                <a:latin typeface="Calibri"/>
                <a:ea typeface="Calibri"/>
                <a:cs typeface="Calibri"/>
                <a:sym typeface="Calibri"/>
              </a:rPr>
              <a:t>717-772-4053</a:t>
            </a:r>
          </a:p>
        </p:txBody>
      </p:sp>
      <p:pic>
        <p:nvPicPr>
          <p:cNvPr id="527" name="image3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6602" y="143924"/>
            <a:ext cx="11817347" cy="1298449"/>
          </a:xfrm>
          <a:prstGeom prst="rect">
            <a:avLst/>
          </a:prstGeom>
          <a:ln w="12700">
            <a:miter lim="400000"/>
          </a:ln>
        </p:spPr>
      </p:pic>
      <p:pic>
        <p:nvPicPr>
          <p:cNvPr id="528" name="image1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913363" y="5632287"/>
            <a:ext cx="1183775" cy="113486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013417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477</Words>
  <Application>Microsoft Office PowerPoint</Application>
  <PresentationFormat>Widescreen</PresentationFormat>
  <Paragraphs>84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MS PGothic</vt:lpstr>
      <vt:lpstr>Arial</vt:lpstr>
      <vt:lpstr>Calibri</vt:lpstr>
      <vt:lpstr>Calibri Light</vt:lpstr>
      <vt:lpstr>Office Theme</vt:lpstr>
      <vt:lpstr>Conowingo WIP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Conowingo WIP</dc:title>
  <dc:creator>Kasi, Veronica</dc:creator>
  <cp:lastModifiedBy>Kasi, Veronica</cp:lastModifiedBy>
  <cp:revision>7</cp:revision>
  <dcterms:created xsi:type="dcterms:W3CDTF">2018-11-29T17:37:52Z</dcterms:created>
  <dcterms:modified xsi:type="dcterms:W3CDTF">2018-11-29T22:07:32Z</dcterms:modified>
</cp:coreProperties>
</file>