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62" r:id="rId3"/>
    <p:sldId id="267" r:id="rId4"/>
    <p:sldId id="260" r:id="rId5"/>
    <p:sldId id="268" r:id="rId6"/>
    <p:sldId id="263" r:id="rId7"/>
    <p:sldId id="273" r:id="rId8"/>
    <p:sldId id="274" r:id="rId9"/>
    <p:sldId id="271" r:id="rId10"/>
    <p:sldId id="264" r:id="rId11"/>
    <p:sldId id="269" r:id="rId12"/>
    <p:sldId id="270" r:id="rId13"/>
    <p:sldId id="275"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ett, Liz" initials="HL" lastIdx="2" clrIdx="0">
    <p:extLst>
      <p:ext uri="{19B8F6BF-5375-455C-9EA6-DF929625EA0E}">
        <p15:presenceInfo xmlns:p15="http://schemas.microsoft.com/office/powerpoint/2012/main" userId="S-1-5-21-2982660134-4255240162-3086778697-47225" providerId="AD"/>
      </p:ext>
    </p:extLst>
  </p:cmAuthor>
  <p:cmAuthor id="2" name="Phillips, Kathryn" initials="KP" lastIdx="7" clrIdx="1">
    <p:extLst>
      <p:ext uri="{19B8F6BF-5375-455C-9EA6-DF929625EA0E}">
        <p15:presenceInfo xmlns:p15="http://schemas.microsoft.com/office/powerpoint/2012/main" userId="Phillips, Kathr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BDFE1"/>
    <a:srgbClr val="D7ECF1"/>
    <a:srgbClr val="AED8E2"/>
    <a:srgbClr val="27AAE1"/>
    <a:srgbClr val="00BDF2"/>
    <a:srgbClr val="DDE7EE"/>
    <a:srgbClr val="83C356"/>
    <a:srgbClr val="757D78"/>
    <a:srgbClr val="009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5340" autoAdjust="0"/>
  </p:normalViewPr>
  <p:slideViewPr>
    <p:cSldViewPr snapToGrid="0" showGuides="1">
      <p:cViewPr varScale="1">
        <p:scale>
          <a:sx n="48" d="100"/>
          <a:sy n="48" d="100"/>
        </p:scale>
        <p:origin x="1374" y="48"/>
      </p:cViewPr>
      <p:guideLst>
        <p:guide orient="horz" pos="2160"/>
        <p:guide pos="3840"/>
      </p:guideLst>
    </p:cSldViewPr>
  </p:slideViewPr>
  <p:notesTextViewPr>
    <p:cViewPr>
      <p:scale>
        <a:sx n="3" d="2"/>
        <a:sy n="3" d="2"/>
      </p:scale>
      <p:origin x="0" y="0"/>
    </p:cViewPr>
  </p:notesTextViewPr>
  <p:notesViewPr>
    <p:cSldViewPr snapToGrid="0">
      <p:cViewPr varScale="1">
        <p:scale>
          <a:sx n="89" d="100"/>
          <a:sy n="89" d="100"/>
        </p:scale>
        <p:origin x="35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9672CC9-B639-4D8D-A44A-78D50C0EDE34}" type="datetimeFigureOut">
              <a:rPr lang="en-US" smtClean="0"/>
              <a:t>3/21/2018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1E7E7F6-7483-4AC2-A8E3-E3826BB20D88}" type="slidenum">
              <a:rPr lang="en-US" smtClean="0"/>
              <a:t>‹#›</a:t>
            </a:fld>
            <a:endParaRPr lang="en-US"/>
          </a:p>
        </p:txBody>
      </p:sp>
    </p:spTree>
    <p:extLst>
      <p:ext uri="{BB962C8B-B14F-4D97-AF65-F5344CB8AC3E}">
        <p14:creationId xmlns:p14="http://schemas.microsoft.com/office/powerpoint/2010/main" val="257261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a:t>
            </a:fld>
            <a:endParaRPr lang="en-US"/>
          </a:p>
        </p:txBody>
      </p:sp>
    </p:spTree>
    <p:extLst>
      <p:ext uri="{BB962C8B-B14F-4D97-AF65-F5344CB8AC3E}">
        <p14:creationId xmlns:p14="http://schemas.microsoft.com/office/powerpoint/2010/main" val="54730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Although the loss of trapping capacity will have the biggest impact on sediment, the nutrients entering the Susquehanna River upstream that attach to sediment flowing downstream will have a larger impact on the water quality of the Bay.</a:t>
            </a:r>
          </a:p>
          <a:p>
            <a:pPr marL="171450" indent="-171450">
              <a:buFont typeface="Arial" panose="020B0604020202020204" pitchFamily="34" charset="0"/>
              <a:buChar char="•"/>
            </a:pPr>
            <a:r>
              <a:rPr lang="en-US" baseline="0" dirty="0"/>
              <a:t>Sediment entering the Bay is unhealthy to water quality by clouding the water, clogging navigation channels, blocking sunlight from reaching aquatic habitats, and smothering bottom habitats. Nutrients attached to the sediment are released into the Bay, feeding the growth of algal blooms that die off and deplete oxygen necessary for aquatic life.</a:t>
            </a:r>
            <a:endParaRPr lang="en-US" dirty="0"/>
          </a:p>
          <a:p>
            <a:pPr marL="171450" indent="-171450">
              <a:buFont typeface="Arial" panose="020B0604020202020204" pitchFamily="34" charset="0"/>
              <a:buChar char="•"/>
            </a:pPr>
            <a:r>
              <a:rPr lang="en-US" dirty="0"/>
              <a:t>During large storms or severe</a:t>
            </a:r>
            <a:r>
              <a:rPr lang="en-US" baseline="0" dirty="0"/>
              <a:t> floods, such as in 1972 with Hurricane Agnes or in 2011 with Tropical Storm Lee, the high flow of water from the Susquehanna scours sediment and attached nutrients from within the reservoir and carries it over the dam and into the Chesapeake Bay.</a:t>
            </a:r>
          </a:p>
          <a:p>
            <a:pPr marL="171450" indent="-171450">
              <a:buFont typeface="Arial" panose="020B0604020202020204" pitchFamily="34" charset="0"/>
              <a:buChar char="•"/>
            </a:pPr>
            <a:r>
              <a:rPr lang="en-US" baseline="0" dirty="0"/>
              <a:t>Storms create some storage in the reservoir in the short-term, but eventually the cycle is repeated.</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10</a:t>
            </a:fld>
            <a:endParaRPr lang="en-US"/>
          </a:p>
        </p:txBody>
      </p:sp>
    </p:spTree>
    <p:extLst>
      <p:ext uri="{BB962C8B-B14F-4D97-AF65-F5344CB8AC3E}">
        <p14:creationId xmlns:p14="http://schemas.microsoft.com/office/powerpoint/2010/main" val="48980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TMDLs developed in 2010</a:t>
            </a:r>
            <a:r>
              <a:rPr lang="en-US" baseline="0" dirty="0"/>
              <a:t> were based on modeling that assumed unchanging condition and steady climate conditions beginning in 1990 and continuing through 2025.</a:t>
            </a:r>
          </a:p>
          <a:p>
            <a:pPr marL="171450" indent="-171450">
              <a:buFont typeface="Arial" panose="020B0604020202020204" pitchFamily="34" charset="0"/>
              <a:buChar char="•"/>
            </a:pPr>
            <a:r>
              <a:rPr lang="en-US" baseline="0" dirty="0"/>
              <a:t>Additional studies have indicated that the reservoir’s trapping efficiency has declined substantially.</a:t>
            </a:r>
          </a:p>
          <a:p>
            <a:pPr marL="171450" indent="-171450">
              <a:buFont typeface="Arial" panose="020B0604020202020204" pitchFamily="34" charset="0"/>
              <a:buChar char="•"/>
            </a:pPr>
            <a:r>
              <a:rPr lang="en-US" baseline="0" dirty="0"/>
              <a:t>As part of the midpoint assessment, the Chesapeake Bay Program partners assessed the trapping capacity of the </a:t>
            </a:r>
            <a:r>
              <a:rPr lang="en-US" baseline="0" dirty="0" err="1"/>
              <a:t>Conowingo</a:t>
            </a:r>
            <a:r>
              <a:rPr lang="en-US" baseline="0" dirty="0"/>
              <a:t> and other dams in the watershed. They determined the need to establish and implement new sediment and nutrient load reduction goals to assist in restoring the health of the Chesapeake Bay.</a:t>
            </a: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11</a:t>
            </a:fld>
            <a:endParaRPr lang="en-US"/>
          </a:p>
        </p:txBody>
      </p:sp>
    </p:spTree>
    <p:extLst>
      <p:ext uri="{BB962C8B-B14F-4D97-AF65-F5344CB8AC3E}">
        <p14:creationId xmlns:p14="http://schemas.microsoft.com/office/powerpoint/2010/main" val="218364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sediment flowing downstream has greatly</a:t>
            </a:r>
            <a:r>
              <a:rPr lang="en-US" baseline="0" dirty="0"/>
              <a:t> decreased over the past several years, thanks in part to lower-than-average rainfall and better soil management practices. </a:t>
            </a:r>
            <a:endParaRPr lang="en-US" dirty="0"/>
          </a:p>
          <a:p>
            <a:pPr marL="171450" indent="-171450">
              <a:buFont typeface="Arial" panose="020B0604020202020204" pitchFamily="34" charset="0"/>
              <a:buChar char="•"/>
            </a:pPr>
            <a:r>
              <a:rPr lang="en-US" dirty="0"/>
              <a:t>The sediment trapped behind the dam contains not only sand and soil, but significant amounts of other materials including</a:t>
            </a:r>
            <a:r>
              <a:rPr lang="en-US" baseline="0" dirty="0"/>
              <a:t> coal,</a:t>
            </a:r>
            <a:r>
              <a:rPr lang="en-US" dirty="0"/>
              <a:t> toxic metals, PCBs and the list goes on. </a:t>
            </a:r>
          </a:p>
          <a:p>
            <a:pPr marL="171450" indent="-171450">
              <a:buFont typeface="Arial" panose="020B0604020202020204" pitchFamily="34" charset="0"/>
              <a:buChar char="•"/>
            </a:pPr>
            <a:r>
              <a:rPr lang="en-US" dirty="0"/>
              <a:t>Sediment is extremely</a:t>
            </a:r>
            <a:r>
              <a:rPr lang="en-US" baseline="0" dirty="0"/>
              <a:t> small and hard to catch in the water.</a:t>
            </a:r>
            <a:endParaRPr lang="en-US" dirty="0"/>
          </a:p>
          <a:p>
            <a:pPr marL="171450" indent="-171450">
              <a:buFont typeface="Arial" panose="020B0604020202020204" pitchFamily="34" charset="0"/>
              <a:buChar char="•"/>
            </a:pPr>
            <a:r>
              <a:rPr lang="en-US" dirty="0"/>
              <a:t>Sediment</a:t>
            </a:r>
            <a:r>
              <a:rPr lang="en-US" baseline="0" dirty="0"/>
              <a:t> transported for disposal (filled with these pollutants) could leach into soil and water.</a:t>
            </a:r>
          </a:p>
          <a:p>
            <a:pPr marL="171450" indent="-171450">
              <a:buFont typeface="Arial" panose="020B0604020202020204" pitchFamily="34" charset="0"/>
              <a:buChar char="•"/>
            </a:pPr>
            <a:r>
              <a:rPr lang="en-US" baseline="0" dirty="0"/>
              <a:t>The dredged sediment could be turned into a marketable product (e.g., construction materials).</a:t>
            </a:r>
          </a:p>
          <a:p>
            <a:pPr marL="171450" indent="-171450">
              <a:buFont typeface="Arial" panose="020B0604020202020204" pitchFamily="34" charset="0"/>
              <a:buChar char="•"/>
            </a:pPr>
            <a:r>
              <a:rPr lang="en-US" baseline="0" dirty="0"/>
              <a:t>Bypassing or changing operations could minimize sediment deposition, but would be expensive.</a:t>
            </a:r>
          </a:p>
          <a:p>
            <a:pPr marL="171450" indent="-171450">
              <a:buFont typeface="Arial" panose="020B0604020202020204" pitchFamily="34" charset="0"/>
              <a:buChar char="•"/>
            </a:pPr>
            <a:r>
              <a:rPr lang="en-US" baseline="0" dirty="0"/>
              <a:t>Although managing sediment behind the dam is possible, researchers have found that reducing upstream nutrient and sediment pollution would be more beneficial to the Bay overall and more cost effective.</a:t>
            </a:r>
            <a:endParaRPr lang="en-US" dirty="0"/>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12</a:t>
            </a:fld>
            <a:endParaRPr lang="en-US"/>
          </a:p>
        </p:txBody>
      </p:sp>
    </p:spTree>
    <p:extLst>
      <p:ext uri="{BB962C8B-B14F-4D97-AF65-F5344CB8AC3E}">
        <p14:creationId xmlns:p14="http://schemas.microsoft.com/office/powerpoint/2010/main" val="99979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order to account for the increased pollution as a result of </a:t>
            </a:r>
            <a:r>
              <a:rPr lang="en-US" baseline="0" dirty="0" err="1"/>
              <a:t>Conowingo</a:t>
            </a:r>
            <a:r>
              <a:rPr lang="en-US" baseline="0" dirty="0"/>
              <a:t> Dam reaching capacity, the Principals’ Staff Committee agreed to develop a separate </a:t>
            </a:r>
            <a:r>
              <a:rPr lang="en-US" baseline="0" dirty="0" err="1"/>
              <a:t>Conowingo</a:t>
            </a:r>
            <a:r>
              <a:rPr lang="en-US" baseline="0" dirty="0"/>
              <a:t> Dam planning target, with its own WIP.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Committee agreed to pool resources in areas determined to have the most impact on Bay water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representative from every partner will work together to develop the WIP, which will include the determination of a fund manager; assignment of specific jurisdictions load reduction responsibilities; and working with EPA and other federal partners on federal funding allocations.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WIP will take into account a number of items including local government and public engagement strategies, the identification of specific reduction practices, timeline, funding sources, determination of any gaps and how to address them.</a:t>
            </a:r>
          </a:p>
        </p:txBody>
      </p:sp>
      <p:sp>
        <p:nvSpPr>
          <p:cNvPr id="4" name="Slide Number Placeholder 3"/>
          <p:cNvSpPr>
            <a:spLocks noGrp="1"/>
          </p:cNvSpPr>
          <p:nvPr>
            <p:ph type="sldNum" sz="quarter" idx="10"/>
          </p:nvPr>
        </p:nvSpPr>
        <p:spPr/>
        <p:txBody>
          <a:bodyPr/>
          <a:lstStyle/>
          <a:p>
            <a:fld id="{E1E7E7F6-7483-4AC2-A8E3-E3826BB20D88}" type="slidenum">
              <a:rPr lang="en-US" smtClean="0"/>
              <a:t>13</a:t>
            </a:fld>
            <a:endParaRPr lang="en-US"/>
          </a:p>
        </p:txBody>
      </p:sp>
    </p:spTree>
    <p:extLst>
      <p:ext uri="{BB962C8B-B14F-4D97-AF65-F5344CB8AC3E}">
        <p14:creationId xmlns:p14="http://schemas.microsoft.com/office/powerpoint/2010/main" val="279019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err="1"/>
              <a:t>Hydroelectic</a:t>
            </a:r>
            <a:r>
              <a:rPr lang="en-US" sz="1000" dirty="0"/>
              <a:t> dams do not require any fuel source</a:t>
            </a:r>
            <a:r>
              <a:rPr lang="en-US" sz="1000" baseline="0" dirty="0"/>
              <a:t> to run. The dams rely on the force of water to sustain electricity production.</a:t>
            </a:r>
            <a:endParaRPr lang="en-US" sz="1000" dirty="0"/>
          </a:p>
          <a:p>
            <a:pPr marL="171450" indent="-171450">
              <a:buFont typeface="Arial" panose="020B0604020202020204" pitchFamily="34" charset="0"/>
              <a:buChar char="•"/>
            </a:pPr>
            <a:r>
              <a:rPr lang="en-US" sz="1000" dirty="0" err="1"/>
              <a:t>Conowingo</a:t>
            </a:r>
            <a:r>
              <a:rPr lang="en-US" sz="1000" baseline="0" dirty="0"/>
              <a:t> </a:t>
            </a:r>
            <a:r>
              <a:rPr lang="en-US" sz="1000" dirty="0"/>
              <a:t>dam is located on the lower Susquehanna</a:t>
            </a:r>
            <a:r>
              <a:rPr lang="en-US" sz="1000" baseline="0" dirty="0"/>
              <a:t> River approximately 10 miles upstream from the mouth of the Chesapeake Bay in t</a:t>
            </a:r>
            <a:r>
              <a:rPr lang="en-US" sz="1000" dirty="0"/>
              <a:t>he Town of </a:t>
            </a:r>
            <a:r>
              <a:rPr lang="en-US" sz="1000" dirty="0" err="1"/>
              <a:t>Conowingo</a:t>
            </a:r>
            <a:r>
              <a:rPr lang="en-US" sz="1000" baseline="0" dirty="0"/>
              <a:t>, Maryland.</a:t>
            </a:r>
          </a:p>
          <a:p>
            <a:pPr marL="171450" indent="-171450">
              <a:buFont typeface="Arial" panose="020B0604020202020204" pitchFamily="34" charset="0"/>
              <a:buChar char="•"/>
            </a:pPr>
            <a:r>
              <a:rPr lang="en-US" sz="1000" baseline="0" dirty="0"/>
              <a:t>The Susquehanna River delivers an average of 25 billion gallons of fresh water into the Chesapeake Bay each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dam has captured</a:t>
            </a:r>
            <a:r>
              <a:rPr lang="en-US" sz="1000" baseline="0" dirty="0"/>
              <a:t> sediment and nutrient pollution carried downstream by the Susquehanna River for 90 years.</a:t>
            </a:r>
            <a:endParaRPr lang="en-US" sz="1000" dirty="0"/>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E1E7E7F6-7483-4AC2-A8E3-E3826BB20D88}" type="slidenum">
              <a:rPr lang="en-US" smtClean="0"/>
              <a:t>2</a:t>
            </a:fld>
            <a:endParaRPr lang="en-US"/>
          </a:p>
        </p:txBody>
      </p:sp>
    </p:spTree>
    <p:extLst>
      <p:ext uri="{BB962C8B-B14F-4D97-AF65-F5344CB8AC3E}">
        <p14:creationId xmlns:p14="http://schemas.microsoft.com/office/powerpoint/2010/main" val="178497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 Harbor, </a:t>
            </a:r>
            <a:r>
              <a:rPr lang="en-US" dirty="0" err="1"/>
              <a:t>Holtwood</a:t>
            </a:r>
            <a:r>
              <a:rPr lang="en-US" dirty="0"/>
              <a:t> and</a:t>
            </a:r>
            <a:r>
              <a:rPr lang="en-US" baseline="0" dirty="0"/>
              <a:t> </a:t>
            </a:r>
            <a:r>
              <a:rPr lang="en-US" baseline="0" dirty="0" err="1"/>
              <a:t>Conowingo</a:t>
            </a:r>
            <a:r>
              <a:rPr lang="en-US" baseline="0" dirty="0"/>
              <a:t> dams are located along the Susquehanna River. The Safe Harbor and </a:t>
            </a:r>
            <a:r>
              <a:rPr lang="en-US" baseline="0" dirty="0" err="1"/>
              <a:t>Holtwood</a:t>
            </a:r>
            <a:r>
              <a:rPr lang="en-US" baseline="0" dirty="0"/>
              <a:t> dams are located in Pennsylvania and the Conowingo dam, as mentioned, is located in Maryland</a:t>
            </a:r>
            <a:r>
              <a:rPr lang="en-US" baseline="0" dirty="0" smtClean="0"/>
              <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3</a:t>
            </a:fld>
            <a:endParaRPr lang="en-US"/>
          </a:p>
        </p:txBody>
      </p:sp>
    </p:spTree>
    <p:extLst>
      <p:ext uri="{BB962C8B-B14F-4D97-AF65-F5344CB8AC3E}">
        <p14:creationId xmlns:p14="http://schemas.microsoft.com/office/powerpoint/2010/main" val="149756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Serves</a:t>
            </a:r>
            <a:r>
              <a:rPr lang="en-US" sz="1000" baseline="0" dirty="0"/>
              <a:t> as a “pollution gate” by trapping sediments and nutrients that runoff from the river (including agricultural, suburban, </a:t>
            </a:r>
            <a:r>
              <a:rPr lang="en-US" sz="1000" baseline="0" dirty="0" err="1"/>
              <a:t>stormwater</a:t>
            </a:r>
            <a:r>
              <a:rPr lang="en-US" sz="1000" baseline="0" dirty="0"/>
              <a:t> and urban runoff) and preventing them from entering the Chesapeake Bay.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t>At this time, the storage capacity of the dam is estimated to be trapping as much as 2% of nitrogen, 45% of phosphorus and 70% of sediment flowing downstream.</a:t>
            </a:r>
            <a:endParaRPr lang="en-US" sz="1000" dirty="0"/>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4</a:t>
            </a:fld>
            <a:endParaRPr lang="en-US"/>
          </a:p>
        </p:txBody>
      </p:sp>
    </p:spTree>
    <p:extLst>
      <p:ext uri="{BB962C8B-B14F-4D97-AF65-F5344CB8AC3E}">
        <p14:creationId xmlns:p14="http://schemas.microsoft.com/office/powerpoint/2010/main" val="296090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000" dirty="0">
                <a:cs typeface="American Typewriter"/>
              </a:rPr>
              <a:t>The Susquehanna River begins</a:t>
            </a:r>
            <a:r>
              <a:rPr lang="en-US" sz="1000" baseline="0" dirty="0">
                <a:cs typeface="American Typewriter"/>
              </a:rPr>
              <a:t> in upstate New York and flows through Pennsylvania into Maryland.</a:t>
            </a:r>
          </a:p>
          <a:p>
            <a:pPr marL="0" indent="0">
              <a:buFont typeface="Arial"/>
              <a:buNone/>
            </a:pPr>
            <a:endParaRPr lang="en-US" sz="1000" dirty="0">
              <a:cs typeface="American Typewriter"/>
            </a:endParaRPr>
          </a:p>
          <a:p>
            <a:pPr marL="171450" indent="-171450">
              <a:buFont typeface="Arial" panose="020B0604020202020204" pitchFamily="34" charset="0"/>
              <a:buChar char="•"/>
            </a:pPr>
            <a:r>
              <a:rPr lang="en-US" sz="1000" dirty="0" smtClean="0">
                <a:cs typeface="American Typewriter"/>
              </a:rPr>
              <a:t>The </a:t>
            </a:r>
            <a:r>
              <a:rPr lang="en-US" sz="1000" dirty="0">
                <a:cs typeface="American Typewriter"/>
              </a:rPr>
              <a:t>Susquehanna River contributes </a:t>
            </a:r>
            <a:r>
              <a:rPr lang="en-US" sz="1000" dirty="0" smtClean="0">
                <a:cs typeface="American Typewriter"/>
              </a:rPr>
              <a:t>one-half </a:t>
            </a:r>
            <a:r>
              <a:rPr lang="en-US" sz="1000" dirty="0">
                <a:cs typeface="American Typewriter"/>
              </a:rPr>
              <a:t>of the freshwater </a:t>
            </a:r>
            <a:r>
              <a:rPr lang="en-US" sz="1000" dirty="0" smtClean="0">
                <a:cs typeface="American Typewriter"/>
              </a:rPr>
              <a:t>flowing</a:t>
            </a:r>
            <a:r>
              <a:rPr lang="en-US" sz="1000" baseline="0" dirty="0" smtClean="0">
                <a:cs typeface="American Typewriter"/>
              </a:rPr>
              <a:t> </a:t>
            </a:r>
            <a:r>
              <a:rPr lang="en-US" sz="1000" dirty="0" smtClean="0">
                <a:cs typeface="American Typewriter"/>
              </a:rPr>
              <a:t>into </a:t>
            </a:r>
            <a:r>
              <a:rPr lang="en-US" sz="1000" dirty="0">
                <a:cs typeface="American Typewriter"/>
              </a:rPr>
              <a:t>the Chesapeake </a:t>
            </a:r>
            <a:r>
              <a:rPr lang="en-US" sz="1000" dirty="0" smtClean="0">
                <a:cs typeface="American Typewriter"/>
              </a:rPr>
              <a:t>Bay.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Susquehanna River, beginning in upstate New York, picks up agricultural, suburban, stormwater and urban runoff as it flows through Pennsylvania into Maryland.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Over the years, the phosphorus and sediment trapped by the Dam have built up to the point where the storage capacity of the reservoir behind the Dam is almost full. </a:t>
            </a:r>
          </a:p>
          <a:p>
            <a:pPr marL="291161" indent="-291161">
              <a:buFont typeface="Arial"/>
              <a:buChar char="•"/>
            </a:pPr>
            <a:endParaRPr lang="en-US" sz="1000" dirty="0">
              <a:cs typeface="American Typewriter"/>
            </a:endParaRPr>
          </a:p>
          <a:p>
            <a:pPr marL="0" indent="0">
              <a:buFont typeface="Arial"/>
              <a:buNone/>
            </a:pPr>
            <a:endParaRPr lang="en-US" sz="1000" dirty="0">
              <a:cs typeface="American Typewriter"/>
            </a:endParaRPr>
          </a:p>
        </p:txBody>
      </p:sp>
      <p:sp>
        <p:nvSpPr>
          <p:cNvPr id="4" name="Slide Number Placeholder 3"/>
          <p:cNvSpPr>
            <a:spLocks noGrp="1"/>
          </p:cNvSpPr>
          <p:nvPr>
            <p:ph type="sldNum" sz="quarter" idx="10"/>
          </p:nvPr>
        </p:nvSpPr>
        <p:spPr/>
        <p:txBody>
          <a:bodyPr/>
          <a:lstStyle/>
          <a:p>
            <a:fld id="{E1E7E7F6-7483-4AC2-A8E3-E3826BB20D88}" type="slidenum">
              <a:rPr lang="en-US" smtClean="0"/>
              <a:t>5</a:t>
            </a:fld>
            <a:endParaRPr lang="en-US"/>
          </a:p>
        </p:txBody>
      </p:sp>
    </p:spTree>
    <p:extLst>
      <p:ext uri="{BB962C8B-B14F-4D97-AF65-F5344CB8AC3E}">
        <p14:creationId xmlns:p14="http://schemas.microsoft.com/office/powerpoint/2010/main" val="423209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Overtime, the sediment in the reservoir has built up to where it is losing its storing capacity.</a:t>
            </a:r>
          </a:p>
          <a:p>
            <a:pPr marL="171450" indent="-171450">
              <a:buFont typeface="Arial" panose="020B0604020202020204" pitchFamily="34" charset="0"/>
              <a:buChar char="•"/>
            </a:pPr>
            <a:r>
              <a:rPr lang="en-US" baseline="0" dirty="0"/>
              <a:t>The storage capacity of both the </a:t>
            </a:r>
            <a:r>
              <a:rPr lang="en-US" baseline="0" dirty="0" err="1"/>
              <a:t>Holtwood</a:t>
            </a:r>
            <a:r>
              <a:rPr lang="en-US" baseline="0" dirty="0"/>
              <a:t> and Safe Harbor dams reached capacity several decades ago.</a:t>
            </a:r>
          </a:p>
          <a:p>
            <a:pPr marL="171450" indent="-171450">
              <a:buFont typeface="Arial" panose="020B0604020202020204" pitchFamily="34" charset="0"/>
              <a:buChar char="•"/>
            </a:pPr>
            <a:r>
              <a:rPr lang="en-US" dirty="0"/>
              <a:t>The fast-moving</a:t>
            </a:r>
            <a:r>
              <a:rPr lang="en-US" baseline="0" dirty="0"/>
              <a:t> </a:t>
            </a:r>
            <a:r>
              <a:rPr lang="en-US" dirty="0"/>
              <a:t>Susquehanna Rivers</a:t>
            </a:r>
            <a:r>
              <a:rPr lang="en-US" baseline="0" dirty="0"/>
              <a:t> carries sediment and attached nutrients as it flows downstream.</a:t>
            </a:r>
          </a:p>
          <a:p>
            <a:pPr marL="171450" indent="-171450">
              <a:buFont typeface="Arial" panose="020B0604020202020204" pitchFamily="34" charset="0"/>
              <a:buChar char="•"/>
            </a:pPr>
            <a:r>
              <a:rPr lang="en-US" baseline="0" dirty="0"/>
              <a:t>The river enters the reservoir where the flow slows dramatically allowing the sediment to drop out of suspension and settle to the bottom of the reservoir. </a:t>
            </a:r>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the storage capacity is met, the sediments and nutrients currently being trapped will instead flow downstream and into the Bay.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at total capacity, the Dam’s storage will be half-full with sediment.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6</a:t>
            </a:fld>
            <a:endParaRPr lang="en-US"/>
          </a:p>
        </p:txBody>
      </p:sp>
    </p:spTree>
    <p:extLst>
      <p:ext uri="{BB962C8B-B14F-4D97-AF65-F5344CB8AC3E}">
        <p14:creationId xmlns:p14="http://schemas.microsoft.com/office/powerpoint/2010/main" val="241927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the Bay TMDL was established in 2010, new models, monitoring data and research have indicated conditions have changed.</a:t>
            </a:r>
          </a:p>
          <a:p>
            <a:pPr marL="171450" indent="-171450">
              <a:buFont typeface="Arial" panose="020B0604020202020204" pitchFamily="34" charset="0"/>
              <a:buChar char="•"/>
            </a:pPr>
            <a:r>
              <a:rPr lang="en-US" dirty="0"/>
              <a:t>Recent publications from the USGS and Johns Hopkins University indicate that the reservoir’s sediment trapping performance has declined substantially since around 2000.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Trapping efficiency was observed under many flow conditions, including during storm flows.</a:t>
            </a:r>
          </a:p>
          <a:p>
            <a:pPr marL="171450" indent="-171450">
              <a:buFont typeface="Arial" panose="020B0604020202020204" pitchFamily="34" charset="0"/>
              <a:buChar char="•"/>
            </a:pPr>
            <a:r>
              <a:rPr lang="en-US" dirty="0"/>
              <a:t>A 1997 USGS report estimated that the dam has accumulated</a:t>
            </a:r>
            <a:r>
              <a:rPr lang="en-US" baseline="0" dirty="0"/>
              <a:t>, at that time, 174 million tons of sediment; 670,000 tons of nitrogen; and 130,000 tons of phosphorus.</a:t>
            </a:r>
          </a:p>
          <a:p>
            <a:pPr marL="171450" indent="-171450">
              <a:buFont typeface="Arial" panose="020B0604020202020204" pitchFamily="34" charset="0"/>
              <a:buChar char="•"/>
            </a:pPr>
            <a:r>
              <a:rPr lang="en-US" baseline="0" dirty="0"/>
              <a:t>In 2015, USGS reported that the dam had reached 92% capacity.</a:t>
            </a:r>
            <a:endParaRPr lang="en-US" dirty="0"/>
          </a:p>
          <a:p>
            <a:pPr lvl="0"/>
            <a:endParaRPr lang="en-US" dirty="0"/>
          </a:p>
          <a:p>
            <a:pPr lvl="0"/>
            <a:endParaRPr lang="en-US" dirty="0"/>
          </a:p>
          <a:p>
            <a:pPr lvl="0"/>
            <a:r>
              <a:rPr lang="en-US" dirty="0"/>
              <a:t>U.S. Geological Survey (USGS) (2012, 2014, 2015)</a:t>
            </a:r>
          </a:p>
          <a:p>
            <a:pPr lvl="0"/>
            <a:r>
              <a:rPr lang="en-US" dirty="0"/>
              <a:t>U.S. Army Corps of Engineers (2015)</a:t>
            </a:r>
          </a:p>
          <a:p>
            <a:pPr lvl="0"/>
            <a:r>
              <a:rPr lang="en-US" dirty="0"/>
              <a:t>Johns Hopkins University (2013, 2015, 2016)</a:t>
            </a:r>
          </a:p>
          <a:p>
            <a:pPr lvl="0"/>
            <a:r>
              <a:rPr lang="en-US" dirty="0"/>
              <a:t>CBP Scientific and Technical Advisory Committee (2014, 2016)</a:t>
            </a:r>
          </a:p>
          <a:p>
            <a:pPr lvl="0"/>
            <a:r>
              <a:rPr lang="en-US" dirty="0"/>
              <a:t>Enhanced Monitoring and Modeling funded by Exelon and conducted by Gomez and Sullivan, University of Maryland and USGS (2014-2016)</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7</a:t>
            </a:fld>
            <a:endParaRPr lang="en-US"/>
          </a:p>
        </p:txBody>
      </p:sp>
    </p:spTree>
    <p:extLst>
      <p:ext uri="{BB962C8B-B14F-4D97-AF65-F5344CB8AC3E}">
        <p14:creationId xmlns:p14="http://schemas.microsoft.com/office/powerpoint/2010/main" val="31882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newest version of the suite of Chesapeake Bay modeling tools is known as Phase 6. Its simplified structure makes it easier to use.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Phase 6 Suite of Modeling Tools includes expanded and improved data about: </a:t>
            </a:r>
          </a:p>
          <a:p>
            <a:r>
              <a:rPr lang="en-US" sz="1200" b="0" i="0" u="none" strike="noStrike" kern="1200" baseline="0" dirty="0" smtClean="0">
                <a:solidFill>
                  <a:schemeClr val="tx1"/>
                </a:solidFill>
                <a:latin typeface="+mn-lt"/>
                <a:ea typeface="+mn-ea"/>
                <a:cs typeface="+mn-cs"/>
              </a:rPr>
              <a:t>• The sources and amount of nutrients entering the water; • </a:t>
            </a:r>
          </a:p>
          <a:p>
            <a:r>
              <a:rPr lang="en-US" sz="1200" b="0" i="0" u="none" strike="noStrike" kern="1200" baseline="0" dirty="0" smtClean="0">
                <a:solidFill>
                  <a:schemeClr val="tx1"/>
                </a:solidFill>
                <a:latin typeface="+mn-lt"/>
                <a:ea typeface="+mn-ea"/>
                <a:cs typeface="+mn-cs"/>
              </a:rPr>
              <a:t>The latest, cutting-edge high-resolution land cover data from satellites; and </a:t>
            </a:r>
          </a:p>
          <a:p>
            <a:r>
              <a:rPr lang="en-US" sz="1200" b="0" i="0" u="none" strike="noStrike" kern="1200" baseline="0" dirty="0" smtClean="0">
                <a:solidFill>
                  <a:schemeClr val="tx1"/>
                </a:solidFill>
                <a:latin typeface="+mn-lt"/>
                <a:ea typeface="+mn-ea"/>
                <a:cs typeface="+mn-cs"/>
              </a:rPr>
              <a:t>• New and updated information about the efficiencies of pollution-reducing best management practices. </a:t>
            </a:r>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8</a:t>
            </a:fld>
            <a:endParaRPr lang="en-US"/>
          </a:p>
        </p:txBody>
      </p:sp>
    </p:spTree>
    <p:extLst>
      <p:ext uri="{BB962C8B-B14F-4D97-AF65-F5344CB8AC3E}">
        <p14:creationId xmlns:p14="http://schemas.microsoft.com/office/powerpoint/2010/main" val="269057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Phase 6 Suite of Modeling Tools can also simulate the environmental impacts of population growth, climate change and sediment build-up behind the Conowingo Dam (on the Susquehanna River in Maryland), which helps decision makers explore options for addressing these factors. </a:t>
            </a: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9</a:t>
            </a:fld>
            <a:endParaRPr lang="en-US"/>
          </a:p>
        </p:txBody>
      </p:sp>
    </p:spTree>
    <p:extLst>
      <p:ext uri="{BB962C8B-B14F-4D97-AF65-F5344CB8AC3E}">
        <p14:creationId xmlns:p14="http://schemas.microsoft.com/office/powerpoint/2010/main" val="2806853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 t="809" b="1092"/>
          <a:stretch/>
        </p:blipFill>
        <p:spPr>
          <a:xfrm>
            <a:off x="0" y="0"/>
            <a:ext cx="4469781" cy="6858000"/>
          </a:xfrm>
          <a:prstGeom prst="rect">
            <a:avLst/>
          </a:prstGeom>
          <a:effectLst>
            <a:outerShdw blurRad="139700" dist="38100" algn="l" rotWithShape="0">
              <a:prstClr val="black">
                <a:alpha val="45000"/>
              </a:prstClr>
            </a:outerShdw>
          </a:effectLst>
        </p:spPr>
      </p:pic>
      <p:sp>
        <p:nvSpPr>
          <p:cNvPr id="2" name="Title 1"/>
          <p:cNvSpPr>
            <a:spLocks noGrp="1"/>
          </p:cNvSpPr>
          <p:nvPr>
            <p:ph type="ctrTitle" hasCustomPrompt="1"/>
          </p:nvPr>
        </p:nvSpPr>
        <p:spPr>
          <a:xfrm>
            <a:off x="4440326" y="2537138"/>
            <a:ext cx="7395359" cy="2472744"/>
          </a:xfrm>
          <a:noFill/>
        </p:spPr>
        <p:txBody>
          <a:bodyPr lIns="182880" rIns="182880" bIns="137160" anchor="ctr" anchorCtr="0"/>
          <a:lstStyle>
            <a:lvl1pPr algn="ctr">
              <a:defRPr sz="6000">
                <a:solidFill>
                  <a:srgbClr val="013A51"/>
                </a:solidFill>
              </a:defRPr>
            </a:lvl1pPr>
          </a:lstStyle>
          <a:p>
            <a:r>
              <a:rPr lang="en-US" dirty="0" err="1"/>
              <a:t>Conowingo</a:t>
            </a:r>
            <a:r>
              <a:rPr lang="en-US" dirty="0"/>
              <a:t> Dam</a:t>
            </a:r>
          </a:p>
        </p:txBody>
      </p:sp>
      <p:sp>
        <p:nvSpPr>
          <p:cNvPr id="3" name="Subtitle 2"/>
          <p:cNvSpPr>
            <a:spLocks noGrp="1"/>
          </p:cNvSpPr>
          <p:nvPr>
            <p:ph type="subTitle" idx="1" hasCustomPrompt="1"/>
          </p:nvPr>
        </p:nvSpPr>
        <p:spPr>
          <a:xfrm>
            <a:off x="4440325" y="5331854"/>
            <a:ext cx="7395359" cy="991676"/>
          </a:xfrm>
        </p:spPr>
        <p:txBody>
          <a:bodyPr lIns="457200" rIns="457200">
            <a:normAutofit/>
          </a:bodyPr>
          <a:lstStyle>
            <a:lvl1pPr marL="0" indent="0" algn="ctr">
              <a:buNone/>
              <a:defRPr sz="2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February 15, 2018</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3449" y="485327"/>
            <a:ext cx="2010561" cy="128016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0638" y="302447"/>
            <a:ext cx="2133141" cy="1645920"/>
          </a:xfrm>
          <a:prstGeom prst="rect">
            <a:avLst/>
          </a:prstGeom>
        </p:spPr>
      </p:pic>
    </p:spTree>
    <p:extLst>
      <p:ext uri="{BB962C8B-B14F-4D97-AF65-F5344CB8AC3E}">
        <p14:creationId xmlns:p14="http://schemas.microsoft.com/office/powerpoint/2010/main" val="8565776"/>
      </p:ext>
    </p:extLst>
  </p:cSld>
  <p:clrMapOvr>
    <a:masterClrMapping/>
  </p:clrMapOvr>
  <p:extLst mod="1">
    <p:ext uri="{DCECCB84-F9BA-43D5-87BE-67443E8EF086}">
      <p15:sldGuideLst xmlns:p15="http://schemas.microsoft.com/office/powerpoint/2012/main">
        <p15:guide id="1" orient="horz" pos="2160">
          <p15:clr>
            <a:srgbClr val="FBAE40"/>
          </p15:clr>
        </p15:guide>
        <p15:guide id="2" pos="51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50274DF-AEF5-4581-A98A-4B562C42F9F1}" type="slidenum">
              <a:rPr lang="en-US" smtClean="0"/>
              <a:t>‹#›</a:t>
            </a:fld>
            <a:endParaRPr lang="en-US"/>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7718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3360"/>
            <a:ext cx="5181600" cy="4429761"/>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83361"/>
            <a:ext cx="5181600" cy="442976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50274DF-AEF5-4581-A98A-4B562C42F9F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480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406843"/>
            <a:ext cx="5157787" cy="823912"/>
          </a:xfrm>
        </p:spPr>
        <p:txBody>
          <a:bodyPr anchor="t" anchorCtr="0">
            <a:normAutofit/>
          </a:bodyPr>
          <a:lstStyle>
            <a:lvl1pPr marL="0" indent="0">
              <a:buNone/>
              <a:defRPr sz="3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251075"/>
            <a:ext cx="5157787"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406843"/>
            <a:ext cx="5183188" cy="823912"/>
          </a:xfrm>
        </p:spPr>
        <p:txBody>
          <a:bodyPr anchor="t" anchorCtr="0">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251075"/>
            <a:ext cx="5183188"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50274DF-AEF5-4581-A98A-4B562C42F9F1}" type="slidenum">
              <a:rPr lang="en-US" smtClean="0"/>
              <a:t>‹#›</a:t>
            </a:fld>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714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274DF-AEF5-4581-A98A-4B562C42F9F1}"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031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188720"/>
            <a:ext cx="12192000" cy="1428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259133"/>
            <a:ext cx="12192000" cy="611746"/>
          </a:xfrm>
          <a:prstGeom prst="rect">
            <a:avLst/>
          </a:prstGeom>
          <a:solidFill>
            <a:srgbClr val="DB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26" y="0"/>
            <a:ext cx="12192126"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12192000" cy="1280160"/>
          </a:xfrm>
          <a:prstGeom prst="rect">
            <a:avLst/>
          </a:prstGeom>
          <a:noFill/>
        </p:spPr>
        <p:txBody>
          <a:bodyPr vert="horz" lIns="1463040" tIns="182880" rIns="68580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3308" y="1498274"/>
            <a:ext cx="10515600" cy="44944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82543" y="6453888"/>
            <a:ext cx="2743200" cy="365125"/>
          </a:xfrm>
          <a:prstGeom prst="rect">
            <a:avLst/>
          </a:prstGeom>
        </p:spPr>
        <p:txBody>
          <a:bodyPr vert="horz" lIns="91440" tIns="45720" rIns="91440" bIns="45720" rtlCol="0" anchor="ctr"/>
          <a:lstStyle>
            <a:lvl1pPr algn="r">
              <a:defRPr sz="1600" b="1">
                <a:solidFill>
                  <a:schemeClr val="tx1"/>
                </a:solidFill>
              </a:defRPr>
            </a:lvl1pPr>
          </a:lstStyle>
          <a:p>
            <a:fld id="{650274DF-AEF5-4581-A98A-4B562C42F9F1}" type="slidenum">
              <a:rPr lang="en-US" smtClean="0"/>
              <a:pPr/>
              <a:t>‹#›</a:t>
            </a:fld>
            <a:endParaRPr lang="en-US" dirty="0"/>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6" y="3953300"/>
            <a:ext cx="3261688" cy="2926080"/>
          </a:xfrm>
          <a:prstGeom prst="rect">
            <a:avLst/>
          </a:prstGeom>
          <a:effectLst/>
        </p:spPr>
      </p:pic>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l="18903" t="35608" r="18084" b="25535"/>
          <a:stretch/>
        </p:blipFill>
        <p:spPr>
          <a:xfrm>
            <a:off x="58722" y="165062"/>
            <a:ext cx="1451167" cy="894887"/>
          </a:xfrm>
          <a:prstGeom prst="rect">
            <a:avLst/>
          </a:prstGeom>
        </p:spPr>
      </p:pic>
    </p:spTree>
    <p:extLst>
      <p:ext uri="{BB962C8B-B14F-4D97-AF65-F5344CB8AC3E}">
        <p14:creationId xmlns:p14="http://schemas.microsoft.com/office/powerpoint/2010/main" val="4155384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hf hdr="0" ftr="0" dt="0"/>
  <p:txStyles>
    <p:titleStyle>
      <a:lvl1pPr algn="l" defTabSz="914400" rtl="0" eaLnBrk="1" latinLnBrk="0" hangingPunct="1">
        <a:lnSpc>
          <a:spcPct val="90000"/>
        </a:lnSpc>
        <a:spcBef>
          <a:spcPct val="0"/>
        </a:spcBef>
        <a:buNone/>
        <a:defRPr sz="4400" b="1" kern="1200">
          <a:solidFill>
            <a:srgbClr val="92D050"/>
          </a:solidFill>
          <a:latin typeface="+mn-lt"/>
          <a:ea typeface="+mj-ea"/>
          <a:cs typeface="+mj-cs"/>
        </a:defRPr>
      </a:lvl1pPr>
    </p:titleStyle>
    <p:bodyStyle>
      <a:lvl1pPr marL="228600" indent="-228600" algn="l" defTabSz="914400" rtl="0" eaLnBrk="1" latinLnBrk="0" hangingPunct="1">
        <a:lnSpc>
          <a:spcPct val="100000"/>
        </a:lnSpc>
        <a:spcBef>
          <a:spcPts val="200"/>
        </a:spcBef>
        <a:spcAft>
          <a:spcPts val="600"/>
        </a:spcAft>
        <a:buFont typeface="Arial" panose="020B0604020202020204" pitchFamily="34" charset="0"/>
        <a:buChar char="•"/>
        <a:defRPr sz="3000" kern="1200">
          <a:solidFill>
            <a:srgbClr val="013A51"/>
          </a:solidFill>
          <a:latin typeface="+mn-lt"/>
          <a:ea typeface="+mn-ea"/>
          <a:cs typeface="+mn-cs"/>
        </a:defRPr>
      </a:lvl1pPr>
      <a:lvl2pPr marL="6858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2pPr>
      <a:lvl3pPr marL="11430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3pPr>
      <a:lvl4pPr marL="16002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4pPr>
      <a:lvl5pPr marL="20574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Conowingo</a:t>
            </a:r>
            <a:r>
              <a:rPr lang="en-US" dirty="0"/>
              <a:t> Dam</a:t>
            </a:r>
          </a:p>
        </p:txBody>
      </p:sp>
      <p:sp>
        <p:nvSpPr>
          <p:cNvPr id="3" name="Subtitle 2"/>
          <p:cNvSpPr>
            <a:spLocks noGrp="1"/>
          </p:cNvSpPr>
          <p:nvPr>
            <p:ph type="subTitle" idx="1"/>
          </p:nvPr>
        </p:nvSpPr>
        <p:spPr/>
        <p:txBody>
          <a:bodyPr/>
          <a:lstStyle/>
          <a:p>
            <a:r>
              <a:rPr lang="en-US" dirty="0" smtClean="0"/>
              <a:t>Date</a:t>
            </a:r>
            <a:endParaRPr lang="en-US" dirty="0"/>
          </a:p>
        </p:txBody>
      </p:sp>
    </p:spTree>
    <p:extLst>
      <p:ext uri="{BB962C8B-B14F-4D97-AF65-F5344CB8AC3E}">
        <p14:creationId xmlns:p14="http://schemas.microsoft.com/office/powerpoint/2010/main" val="144243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4148"/>
            <a:ext cx="5624594" cy="4052595"/>
          </a:xfrm>
        </p:spPr>
        <p:txBody>
          <a:bodyPr>
            <a:normAutofit lnSpcReduction="10000"/>
          </a:bodyPr>
          <a:lstStyle/>
          <a:p>
            <a:pPr lvl="0"/>
            <a:r>
              <a:rPr lang="en-US" sz="2800" dirty="0"/>
              <a:t>Large of amounts of sediments and attached nutrients enter the Bay, which is unhealthy for water quality and detrimental to aquatic habitats</a:t>
            </a:r>
          </a:p>
          <a:p>
            <a:pPr lvl="0"/>
            <a:r>
              <a:rPr lang="en-US" sz="2800" dirty="0"/>
              <a:t>Loss of trapping capacity</a:t>
            </a:r>
          </a:p>
          <a:p>
            <a:pPr lvl="0"/>
            <a:r>
              <a:rPr lang="en-US" sz="2800" dirty="0"/>
              <a:t>Threat of large storms and severe floods (Hurricane Agnes, Tropical Storm Lee)</a:t>
            </a:r>
          </a:p>
          <a:p>
            <a:pPr lvl="0"/>
            <a:r>
              <a:rPr lang="en-US" sz="2800" dirty="0"/>
              <a:t>Cyclic process</a:t>
            </a:r>
          </a:p>
          <a:p>
            <a:pPr lvl="0"/>
            <a:endParaRPr lang="en-US" sz="2800" dirty="0"/>
          </a:p>
          <a:p>
            <a:pPr marL="0" lvl="0" indent="0">
              <a:buNone/>
            </a:pPr>
            <a:endParaRPr lang="en-US" dirty="0"/>
          </a:p>
          <a:p>
            <a:pPr lvl="0"/>
            <a:endParaRPr lang="en-US" dirty="0"/>
          </a:p>
          <a:p>
            <a:pPr lvl="0"/>
            <a:endParaRPr lang="en-US" dirty="0"/>
          </a:p>
        </p:txBody>
      </p:sp>
      <p:sp>
        <p:nvSpPr>
          <p:cNvPr id="6" name="Slide Number Placeholder 5"/>
          <p:cNvSpPr>
            <a:spLocks noGrp="1"/>
          </p:cNvSpPr>
          <p:nvPr>
            <p:ph type="sldNum" sz="quarter" idx="12"/>
          </p:nvPr>
        </p:nvSpPr>
        <p:spPr/>
        <p:txBody>
          <a:bodyPr/>
          <a:lstStyle/>
          <a:p>
            <a:fld id="{650274DF-AEF5-4581-A98A-4B562C42F9F1}" type="slidenum">
              <a:rPr lang="en-US" smtClean="0"/>
              <a:pPr/>
              <a:t>10</a:t>
            </a:fld>
            <a:endParaRPr lang="en-US" dirty="0"/>
          </a:p>
        </p:txBody>
      </p:sp>
      <p:sp>
        <p:nvSpPr>
          <p:cNvPr id="2" name="Title 1"/>
          <p:cNvSpPr>
            <a:spLocks noGrp="1"/>
          </p:cNvSpPr>
          <p:nvPr>
            <p:ph type="title"/>
          </p:nvPr>
        </p:nvSpPr>
        <p:spPr/>
        <p:txBody>
          <a:bodyPr>
            <a:normAutofit/>
          </a:bodyPr>
          <a:lstStyle/>
          <a:p>
            <a:pPr algn="ctr"/>
            <a:r>
              <a:rPr lang="en-US" dirty="0"/>
              <a:t>What are the Consequences?</a:t>
            </a:r>
          </a:p>
        </p:txBody>
      </p:sp>
      <p:pic>
        <p:nvPicPr>
          <p:cNvPr id="5" name="Picture 5" descr="conowingo dam diagramV4-version 2-02.png"/>
          <p:cNvPicPr>
            <a:picLocks noChangeAspect="1"/>
          </p:cNvPicPr>
          <p:nvPr/>
        </p:nvPicPr>
        <p:blipFill>
          <a:blip r:embed="rId3"/>
          <a:srcRect t="12875"/>
          <a:stretch>
            <a:fillRect/>
          </a:stretch>
        </p:blipFill>
        <p:spPr bwMode="auto">
          <a:xfrm>
            <a:off x="6881907" y="2033202"/>
            <a:ext cx="4820735" cy="3322569"/>
          </a:xfrm>
          <a:prstGeom prst="rect">
            <a:avLst/>
          </a:prstGeom>
          <a:noFill/>
          <a:ln w="9525">
            <a:noFill/>
            <a:miter lim="800000"/>
            <a:headEnd/>
            <a:tailEnd/>
          </a:ln>
        </p:spPr>
      </p:pic>
    </p:spTree>
    <p:extLst>
      <p:ext uri="{BB962C8B-B14F-4D97-AF65-F5344CB8AC3E}">
        <p14:creationId xmlns:p14="http://schemas.microsoft.com/office/powerpoint/2010/main" val="190445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63040"/>
            <a:ext cx="9669652" cy="4502331"/>
          </a:xfrm>
        </p:spPr>
        <p:txBody>
          <a:bodyPr>
            <a:normAutofit/>
          </a:bodyPr>
          <a:lstStyle/>
          <a:p>
            <a:pPr lvl="0"/>
            <a:r>
              <a:rPr lang="en-US" dirty="0"/>
              <a:t>2010 - Original Bay cleanup goals were developed based on unchanging conditions in the reservoir and steady climate conditions</a:t>
            </a:r>
          </a:p>
          <a:p>
            <a:pPr lvl="0"/>
            <a:r>
              <a:rPr lang="en-US" dirty="0"/>
              <a:t>2011 - Additional studies indicated conditions have changed</a:t>
            </a:r>
          </a:p>
          <a:p>
            <a:pPr lvl="0"/>
            <a:r>
              <a:rPr lang="en-US" dirty="0"/>
              <a:t>2017 - Midpoint Assessment determined the need for new sediment and nutrient load reduction goals</a:t>
            </a:r>
          </a:p>
          <a:p>
            <a:pPr lvl="0"/>
            <a:endParaRPr lang="en-US" dirty="0"/>
          </a:p>
        </p:txBody>
      </p:sp>
      <p:sp>
        <p:nvSpPr>
          <p:cNvPr id="6" name="Slide Number Placeholder 5"/>
          <p:cNvSpPr>
            <a:spLocks noGrp="1"/>
          </p:cNvSpPr>
          <p:nvPr>
            <p:ph type="sldNum" sz="quarter" idx="12"/>
          </p:nvPr>
        </p:nvSpPr>
        <p:spPr/>
        <p:txBody>
          <a:bodyPr/>
          <a:lstStyle/>
          <a:p>
            <a:fld id="{650274DF-AEF5-4581-A98A-4B562C42F9F1}" type="slidenum">
              <a:rPr lang="en-US" smtClean="0"/>
              <a:pPr/>
              <a:t>11</a:t>
            </a:fld>
            <a:endParaRPr lang="en-US"/>
          </a:p>
        </p:txBody>
      </p:sp>
      <p:sp>
        <p:nvSpPr>
          <p:cNvPr id="2" name="Title 1"/>
          <p:cNvSpPr>
            <a:spLocks noGrp="1"/>
          </p:cNvSpPr>
          <p:nvPr>
            <p:ph type="title"/>
          </p:nvPr>
        </p:nvSpPr>
        <p:spPr/>
        <p:txBody>
          <a:bodyPr>
            <a:normAutofit fontScale="90000"/>
          </a:bodyPr>
          <a:lstStyle/>
          <a:p>
            <a:pPr algn="ctr"/>
            <a:r>
              <a:rPr lang="en-US" dirty="0"/>
              <a:t>How Does This Affect the Chesapeake Bay Cleanup Goals?</a:t>
            </a:r>
          </a:p>
        </p:txBody>
      </p:sp>
    </p:spTree>
    <p:extLst>
      <p:ext uri="{BB962C8B-B14F-4D97-AF65-F5344CB8AC3E}">
        <p14:creationId xmlns:p14="http://schemas.microsoft.com/office/powerpoint/2010/main" val="101375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63040"/>
            <a:ext cx="9198429" cy="4502331"/>
          </a:xfrm>
        </p:spPr>
        <p:txBody>
          <a:bodyPr>
            <a:normAutofit/>
          </a:bodyPr>
          <a:lstStyle/>
          <a:p>
            <a:pPr lvl="0"/>
            <a:r>
              <a:rPr lang="en-US" dirty="0"/>
              <a:t>Sediment flowing downstream has decreased</a:t>
            </a:r>
          </a:p>
          <a:p>
            <a:pPr lvl="0"/>
            <a:r>
              <a:rPr lang="en-US" dirty="0"/>
              <a:t>Dredging (pros/cons)</a:t>
            </a:r>
          </a:p>
          <a:p>
            <a:pPr lvl="0"/>
            <a:r>
              <a:rPr lang="en-US" dirty="0"/>
              <a:t>Bypassing</a:t>
            </a:r>
          </a:p>
          <a:p>
            <a:pPr lvl="0"/>
            <a:r>
              <a:rPr lang="en-US" dirty="0"/>
              <a:t>Changing operations</a:t>
            </a:r>
          </a:p>
          <a:p>
            <a:pPr lvl="0"/>
            <a:r>
              <a:rPr lang="en-US" dirty="0"/>
              <a:t>Reducing upstream nutrient and sediment loads through Bay TMDLs and supporting WIPs</a:t>
            </a:r>
          </a:p>
          <a:p>
            <a:pPr marL="0" lvl="0" indent="0">
              <a:buNone/>
            </a:pPr>
            <a:endParaRPr lang="en-US" dirty="0"/>
          </a:p>
        </p:txBody>
      </p:sp>
      <p:sp>
        <p:nvSpPr>
          <p:cNvPr id="6" name="Slide Number Placeholder 5"/>
          <p:cNvSpPr>
            <a:spLocks noGrp="1"/>
          </p:cNvSpPr>
          <p:nvPr>
            <p:ph type="sldNum" sz="quarter" idx="12"/>
          </p:nvPr>
        </p:nvSpPr>
        <p:spPr/>
        <p:txBody>
          <a:bodyPr/>
          <a:lstStyle/>
          <a:p>
            <a:fld id="{650274DF-AEF5-4581-A98A-4B562C42F9F1}" type="slidenum">
              <a:rPr lang="en-US" smtClean="0"/>
              <a:pPr/>
              <a:t>12</a:t>
            </a:fld>
            <a:endParaRPr lang="en-US"/>
          </a:p>
        </p:txBody>
      </p:sp>
      <p:sp>
        <p:nvSpPr>
          <p:cNvPr id="2" name="Title 1"/>
          <p:cNvSpPr>
            <a:spLocks noGrp="1"/>
          </p:cNvSpPr>
          <p:nvPr>
            <p:ph type="title"/>
          </p:nvPr>
        </p:nvSpPr>
        <p:spPr/>
        <p:txBody>
          <a:bodyPr>
            <a:normAutofit fontScale="90000"/>
          </a:bodyPr>
          <a:lstStyle/>
          <a:p>
            <a:pPr algn="ctr"/>
            <a:r>
              <a:rPr lang="en-US" dirty="0"/>
              <a:t>Several Possible Solutions are Under Consideration</a:t>
            </a:r>
          </a:p>
        </p:txBody>
      </p:sp>
    </p:spTree>
    <p:extLst>
      <p:ext uri="{BB962C8B-B14F-4D97-AF65-F5344CB8AC3E}">
        <p14:creationId xmlns:p14="http://schemas.microsoft.com/office/powerpoint/2010/main" val="241310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80160"/>
          </a:xfrm>
        </p:spPr>
        <p:txBody>
          <a:bodyPr/>
          <a:lstStyle/>
          <a:p>
            <a:pPr algn="ctr"/>
            <a:r>
              <a:rPr lang="en-US" dirty="0"/>
              <a:t>Next steps (cont.)</a:t>
            </a:r>
          </a:p>
        </p:txBody>
      </p:sp>
      <p:sp>
        <p:nvSpPr>
          <p:cNvPr id="3" name="Content Placeholder 2"/>
          <p:cNvSpPr>
            <a:spLocks noGrp="1"/>
          </p:cNvSpPr>
          <p:nvPr>
            <p:ph idx="1"/>
          </p:nvPr>
        </p:nvSpPr>
        <p:spPr>
          <a:xfrm>
            <a:off x="838199" y="1463040"/>
            <a:ext cx="9546771" cy="4524103"/>
          </a:xfrm>
        </p:spPr>
        <p:txBody>
          <a:bodyPr>
            <a:normAutofit/>
          </a:bodyPr>
          <a:lstStyle/>
          <a:p>
            <a:pPr lvl="0"/>
            <a:r>
              <a:rPr lang="en-US" dirty="0"/>
              <a:t>Principals’ Staff Committee (PSC) agreed to the development and implementation of a separate WIP for </a:t>
            </a:r>
            <a:r>
              <a:rPr lang="en-US" dirty="0" err="1"/>
              <a:t>Conowingo</a:t>
            </a:r>
            <a:r>
              <a:rPr lang="en-US" dirty="0"/>
              <a:t> Dam</a:t>
            </a:r>
          </a:p>
          <a:p>
            <a:pPr lvl="0"/>
            <a:r>
              <a:rPr lang="en-US" dirty="0"/>
              <a:t>PSC agreed to pool resources in areas with the most impact on Chesapeake Bay water quality</a:t>
            </a:r>
          </a:p>
          <a:p>
            <a:pPr lvl="0"/>
            <a:r>
              <a:rPr lang="en-US" dirty="0"/>
              <a:t>Independent third party will facilitate development and implementation of the </a:t>
            </a:r>
            <a:r>
              <a:rPr lang="en-US" dirty="0" err="1"/>
              <a:t>Conowingo</a:t>
            </a:r>
            <a:r>
              <a:rPr lang="en-US" dirty="0"/>
              <a:t> WIP</a:t>
            </a:r>
          </a:p>
          <a:p>
            <a:pPr lvl="0"/>
            <a:r>
              <a:rPr lang="en-US" dirty="0"/>
              <a:t>Collaboration of the partners</a:t>
            </a:r>
          </a:p>
          <a:p>
            <a:pPr lvl="0"/>
            <a:endParaRPr lang="en-US" dirty="0"/>
          </a:p>
          <a:p>
            <a:pPr lvl="0"/>
            <a:endParaRPr lang="en-US" dirty="0"/>
          </a:p>
          <a:p>
            <a:pPr lvl="0"/>
            <a:endParaRPr lang="en-US" dirty="0"/>
          </a:p>
        </p:txBody>
      </p:sp>
      <p:sp>
        <p:nvSpPr>
          <p:cNvPr id="5" name="Slide Number Placeholder 4"/>
          <p:cNvSpPr>
            <a:spLocks noGrp="1"/>
          </p:cNvSpPr>
          <p:nvPr>
            <p:ph type="sldNum" sz="quarter" idx="12"/>
          </p:nvPr>
        </p:nvSpPr>
        <p:spPr/>
        <p:txBody>
          <a:bodyPr/>
          <a:lstStyle/>
          <a:p>
            <a:fld id="{650274DF-AEF5-4581-A98A-4B562C42F9F1}" type="slidenum">
              <a:rPr lang="en-US" smtClean="0"/>
              <a:t>13</a:t>
            </a:fld>
            <a:endParaRPr lang="en-US"/>
          </a:p>
        </p:txBody>
      </p:sp>
    </p:spTree>
    <p:extLst>
      <p:ext uri="{BB962C8B-B14F-4D97-AF65-F5344CB8AC3E}">
        <p14:creationId xmlns:p14="http://schemas.microsoft.com/office/powerpoint/2010/main" val="141707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6191250" cy="4494467"/>
          </a:xfrm>
        </p:spPr>
        <p:txBody>
          <a:bodyPr>
            <a:normAutofit/>
          </a:bodyPr>
          <a:lstStyle/>
          <a:p>
            <a:pPr lvl="0"/>
            <a:r>
              <a:rPr lang="en-US" dirty="0"/>
              <a:t>Hydroelectric generating station</a:t>
            </a:r>
          </a:p>
          <a:p>
            <a:pPr lvl="0"/>
            <a:r>
              <a:rPr lang="en-US" dirty="0"/>
              <a:t>One of three dams on the lower Susquehanna River</a:t>
            </a:r>
          </a:p>
          <a:p>
            <a:pPr lvl="0"/>
            <a:r>
              <a:rPr lang="en-US" dirty="0"/>
              <a:t>Began operations in 1928</a:t>
            </a:r>
          </a:p>
          <a:p>
            <a:pPr lvl="0"/>
            <a:r>
              <a:rPr lang="en-US" dirty="0"/>
              <a:t>Owned and operated by Exelon Corporation</a:t>
            </a:r>
          </a:p>
          <a:p>
            <a:pPr lvl="0"/>
            <a:r>
              <a:rPr lang="en-US" dirty="0"/>
              <a:t>Impounded water formed the </a:t>
            </a:r>
            <a:r>
              <a:rPr lang="en-US" dirty="0" err="1"/>
              <a:t>Conowingo</a:t>
            </a:r>
            <a:r>
              <a:rPr lang="en-US" dirty="0"/>
              <a:t> Reservoir </a:t>
            </a:r>
          </a:p>
        </p:txBody>
      </p:sp>
      <p:sp>
        <p:nvSpPr>
          <p:cNvPr id="6" name="Slide Number Placeholder 5"/>
          <p:cNvSpPr>
            <a:spLocks noGrp="1"/>
          </p:cNvSpPr>
          <p:nvPr>
            <p:ph type="sldNum" sz="quarter" idx="12"/>
          </p:nvPr>
        </p:nvSpPr>
        <p:spPr/>
        <p:txBody>
          <a:bodyPr/>
          <a:lstStyle/>
          <a:p>
            <a:fld id="{650274DF-AEF5-4581-A98A-4B562C42F9F1}" type="slidenum">
              <a:rPr lang="en-US" smtClean="0"/>
              <a:pPr/>
              <a:t>2</a:t>
            </a:fld>
            <a:endParaRPr lang="en-US"/>
          </a:p>
        </p:txBody>
      </p:sp>
      <p:sp>
        <p:nvSpPr>
          <p:cNvPr id="2" name="Title 1"/>
          <p:cNvSpPr>
            <a:spLocks noGrp="1"/>
          </p:cNvSpPr>
          <p:nvPr>
            <p:ph type="title"/>
          </p:nvPr>
        </p:nvSpPr>
        <p:spPr/>
        <p:txBody>
          <a:bodyPr/>
          <a:lstStyle/>
          <a:p>
            <a:pPr algn="ctr"/>
            <a:r>
              <a:rPr lang="en-US" dirty="0" smtClean="0"/>
              <a:t>What </a:t>
            </a:r>
            <a:r>
              <a:rPr lang="en-US" dirty="0"/>
              <a:t>is the Conowingo Dam</a:t>
            </a:r>
          </a:p>
        </p:txBody>
      </p:sp>
      <p:pic>
        <p:nvPicPr>
          <p:cNvPr id="8" name="Picture 7" descr="P:\Watres\Projects\Chesapeake Bay\Communications\7 Topics\Conowingo Dam\Background info from CBP\Aerial Photo of Conowingo Dam at Low Flow from Mike Langland USGS.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359" y="1670591"/>
            <a:ext cx="5090160" cy="3750493"/>
          </a:xfrm>
          <a:prstGeom prst="rect">
            <a:avLst/>
          </a:prstGeom>
          <a:noFill/>
          <a:ln>
            <a:noFill/>
          </a:ln>
        </p:spPr>
      </p:pic>
    </p:spTree>
    <p:extLst>
      <p:ext uri="{BB962C8B-B14F-4D97-AF65-F5344CB8AC3E}">
        <p14:creationId xmlns:p14="http://schemas.microsoft.com/office/powerpoint/2010/main" val="348485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50274DF-AEF5-4581-A98A-4B562C42F9F1}" type="slidenum">
              <a:rPr lang="en-US" smtClean="0"/>
              <a:pPr/>
              <a:t>3</a:t>
            </a:fld>
            <a:endParaRPr lang="en-US"/>
          </a:p>
        </p:txBody>
      </p:sp>
      <p:sp>
        <p:nvSpPr>
          <p:cNvPr id="2" name="Title 1"/>
          <p:cNvSpPr>
            <a:spLocks noGrp="1"/>
          </p:cNvSpPr>
          <p:nvPr>
            <p:ph type="title"/>
          </p:nvPr>
        </p:nvSpPr>
        <p:spPr/>
        <p:txBody>
          <a:bodyPr>
            <a:normAutofit/>
          </a:bodyPr>
          <a:lstStyle/>
          <a:p>
            <a:pPr algn="ctr"/>
            <a:r>
              <a:rPr lang="en-US" dirty="0" smtClean="0"/>
              <a:t>Lower </a:t>
            </a:r>
            <a:r>
              <a:rPr lang="en-US" dirty="0"/>
              <a:t>Susquehanna River Reservoirs</a:t>
            </a:r>
          </a:p>
        </p:txBody>
      </p:sp>
      <p:pic>
        <p:nvPicPr>
          <p:cNvPr id="7" name="Picture 6"/>
          <p:cNvPicPr>
            <a:picLocks noChangeAspect="1"/>
          </p:cNvPicPr>
          <p:nvPr/>
        </p:nvPicPr>
        <p:blipFill>
          <a:blip r:embed="rId3"/>
          <a:stretch>
            <a:fillRect/>
          </a:stretch>
        </p:blipFill>
        <p:spPr>
          <a:xfrm>
            <a:off x="6866752" y="1464487"/>
            <a:ext cx="4431581" cy="4493020"/>
          </a:xfrm>
          <a:prstGeom prst="rect">
            <a:avLst/>
          </a:prstGeom>
        </p:spPr>
      </p:pic>
      <p:pic>
        <p:nvPicPr>
          <p:cNvPr id="9" name="Picture 8"/>
          <p:cNvPicPr>
            <a:picLocks noChangeAspect="1"/>
          </p:cNvPicPr>
          <p:nvPr/>
        </p:nvPicPr>
        <p:blipFill>
          <a:blip r:embed="rId4"/>
          <a:srcRect/>
          <a:stretch>
            <a:fillRect/>
          </a:stretch>
        </p:blipFill>
        <p:spPr bwMode="auto">
          <a:xfrm>
            <a:off x="2095807" y="4247957"/>
            <a:ext cx="2270481" cy="1702860"/>
          </a:xfrm>
          <a:prstGeom prst="rect">
            <a:avLst/>
          </a:prstGeom>
          <a:noFill/>
          <a:ln w="9525">
            <a:noFill/>
            <a:miter lim="800000"/>
            <a:headEnd/>
            <a:tailEnd/>
          </a:ln>
        </p:spPr>
      </p:pic>
      <p:pic>
        <p:nvPicPr>
          <p:cNvPr id="10" name="Picture 9" descr="http://www.lowersusquehannariverkeeper.org/wp-content/uploads/2011/11/Holtwood-Dam-300x225.jpg"/>
          <p:cNvPicPr>
            <a:picLocks noChangeAspect="1" noChangeArrowheads="1"/>
          </p:cNvPicPr>
          <p:nvPr/>
        </p:nvPicPr>
        <p:blipFill>
          <a:blip r:embed="rId5"/>
          <a:srcRect/>
          <a:stretch>
            <a:fillRect/>
          </a:stretch>
        </p:blipFill>
        <p:spPr bwMode="auto">
          <a:xfrm>
            <a:off x="4594793" y="2704369"/>
            <a:ext cx="2008527" cy="1506395"/>
          </a:xfrm>
          <a:prstGeom prst="rect">
            <a:avLst/>
          </a:prstGeom>
          <a:noFill/>
        </p:spPr>
      </p:pic>
      <p:pic>
        <p:nvPicPr>
          <p:cNvPr id="11" name="Picture 10" descr="http://www.bayjournal.com/images/article_images/large/2015-09-susquehanna-04.jpg"/>
          <p:cNvPicPr>
            <a:picLocks noChangeAspect="1" noChangeArrowheads="1"/>
          </p:cNvPicPr>
          <p:nvPr/>
        </p:nvPicPr>
        <p:blipFill>
          <a:blip r:embed="rId6"/>
          <a:srcRect/>
          <a:stretch>
            <a:fillRect/>
          </a:stretch>
        </p:blipFill>
        <p:spPr bwMode="auto">
          <a:xfrm>
            <a:off x="1192233" y="1636805"/>
            <a:ext cx="2406252" cy="1606173"/>
          </a:xfrm>
          <a:prstGeom prst="rect">
            <a:avLst/>
          </a:prstGeom>
          <a:noFill/>
        </p:spPr>
      </p:pic>
      <p:sp>
        <p:nvSpPr>
          <p:cNvPr id="12" name="TextBox 7"/>
          <p:cNvSpPr txBox="1"/>
          <p:nvPr/>
        </p:nvSpPr>
        <p:spPr>
          <a:xfrm>
            <a:off x="2121207" y="945370"/>
            <a:ext cx="2818785" cy="3385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Safe Harbor (Constructed 1931)</a:t>
            </a:r>
          </a:p>
        </p:txBody>
      </p:sp>
      <p:sp>
        <p:nvSpPr>
          <p:cNvPr id="13" name="TextBox 8"/>
          <p:cNvSpPr txBox="1"/>
          <p:nvPr/>
        </p:nvSpPr>
        <p:spPr>
          <a:xfrm>
            <a:off x="1847747" y="3504535"/>
            <a:ext cx="2658100" cy="3385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err="1"/>
              <a:t>Holtwood</a:t>
            </a:r>
            <a:r>
              <a:rPr lang="en-US" sz="1600" dirty="0"/>
              <a:t> (Constructed 1910)</a:t>
            </a:r>
          </a:p>
        </p:txBody>
      </p:sp>
      <p:sp>
        <p:nvSpPr>
          <p:cNvPr id="14" name="TextBox 11"/>
          <p:cNvSpPr txBox="1"/>
          <p:nvPr/>
        </p:nvSpPr>
        <p:spPr>
          <a:xfrm>
            <a:off x="4391688" y="4918497"/>
            <a:ext cx="2773195" cy="3385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err="1"/>
              <a:t>Conowingo</a:t>
            </a:r>
            <a:r>
              <a:rPr lang="en-US" sz="1600" dirty="0"/>
              <a:t> (Constructed 1928)</a:t>
            </a:r>
          </a:p>
        </p:txBody>
      </p:sp>
      <p:sp>
        <p:nvSpPr>
          <p:cNvPr id="24" name="TextBox 23"/>
          <p:cNvSpPr txBox="1"/>
          <p:nvPr/>
        </p:nvSpPr>
        <p:spPr>
          <a:xfrm>
            <a:off x="3662990" y="1714651"/>
            <a:ext cx="2818785" cy="338554"/>
          </a:xfrm>
          <a:prstGeom prst="rect">
            <a:avLst/>
          </a:prstGeom>
          <a:noFill/>
        </p:spPr>
        <p:txBody>
          <a:bodyPr wrap="none" rtlCol="0">
            <a:spAutoFit/>
          </a:bodyPr>
          <a:lstStyle/>
          <a:p>
            <a:r>
              <a:rPr lang="en-US" sz="1600" dirty="0"/>
              <a:t>Safe Harbor (Constructed 1931)</a:t>
            </a:r>
          </a:p>
        </p:txBody>
      </p:sp>
    </p:spTree>
    <p:extLst>
      <p:ext uri="{BB962C8B-B14F-4D97-AF65-F5344CB8AC3E}">
        <p14:creationId xmlns:p14="http://schemas.microsoft.com/office/powerpoint/2010/main" val="19325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93674"/>
            <a:ext cx="9198429" cy="4502331"/>
          </a:xfrm>
        </p:spPr>
        <p:txBody>
          <a:bodyPr>
            <a:normAutofit/>
          </a:bodyPr>
          <a:lstStyle/>
          <a:p>
            <a:pPr lvl="0"/>
            <a:r>
              <a:rPr lang="en-US" dirty="0"/>
              <a:t>Drinking water supply for Baltimore, MD</a:t>
            </a:r>
          </a:p>
          <a:p>
            <a:pPr lvl="0"/>
            <a:r>
              <a:rPr lang="en-US" dirty="0"/>
              <a:t>Cooling water for a nuclear generating station</a:t>
            </a:r>
          </a:p>
          <a:p>
            <a:pPr lvl="0"/>
            <a:r>
              <a:rPr lang="en-US" dirty="0"/>
              <a:t>“Pollution gate” that captures sediment and nutrient pollution before it can enter the Chesapeake Bay</a:t>
            </a:r>
          </a:p>
        </p:txBody>
      </p:sp>
      <p:sp>
        <p:nvSpPr>
          <p:cNvPr id="6" name="Slide Number Placeholder 5"/>
          <p:cNvSpPr>
            <a:spLocks noGrp="1"/>
          </p:cNvSpPr>
          <p:nvPr>
            <p:ph type="sldNum" sz="quarter" idx="12"/>
          </p:nvPr>
        </p:nvSpPr>
        <p:spPr/>
        <p:txBody>
          <a:bodyPr/>
          <a:lstStyle/>
          <a:p>
            <a:fld id="{650274DF-AEF5-4581-A98A-4B562C42F9F1}" type="slidenum">
              <a:rPr lang="en-US" smtClean="0"/>
              <a:pPr/>
              <a:t>4</a:t>
            </a:fld>
            <a:endParaRPr lang="en-US"/>
          </a:p>
        </p:txBody>
      </p:sp>
      <p:sp>
        <p:nvSpPr>
          <p:cNvPr id="2" name="Title 1"/>
          <p:cNvSpPr>
            <a:spLocks noGrp="1"/>
          </p:cNvSpPr>
          <p:nvPr>
            <p:ph type="title"/>
          </p:nvPr>
        </p:nvSpPr>
        <p:spPr/>
        <p:txBody>
          <a:bodyPr>
            <a:normAutofit fontScale="90000"/>
          </a:bodyPr>
          <a:lstStyle/>
          <a:p>
            <a:pPr algn="ctr"/>
            <a:r>
              <a:rPr lang="en-US" dirty="0" smtClean="0"/>
              <a:t>Conowingo </a:t>
            </a:r>
            <a:r>
              <a:rPr lang="en-US" dirty="0"/>
              <a:t>Reservoir Serves Many Purposes</a:t>
            </a:r>
          </a:p>
        </p:txBody>
      </p:sp>
    </p:spTree>
    <p:extLst>
      <p:ext uri="{BB962C8B-B14F-4D97-AF65-F5344CB8AC3E}">
        <p14:creationId xmlns:p14="http://schemas.microsoft.com/office/powerpoint/2010/main" val="343606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5899"/>
            <a:ext cx="7239001" cy="3293500"/>
          </a:xfrm>
        </p:spPr>
        <p:txBody>
          <a:bodyPr>
            <a:normAutofit/>
          </a:bodyPr>
          <a:lstStyle/>
          <a:p>
            <a:r>
              <a:rPr lang="en-US" dirty="0" smtClean="0"/>
              <a:t>50% </a:t>
            </a:r>
            <a:r>
              <a:rPr lang="en-US" dirty="0"/>
              <a:t>of freshwater flow into the Bay</a:t>
            </a:r>
          </a:p>
          <a:p>
            <a:pPr lvl="0"/>
            <a:r>
              <a:rPr lang="en-US" dirty="0" smtClean="0"/>
              <a:t>Picks up agricultural, suburban, stormwater and urban runoff along its journey.</a:t>
            </a:r>
            <a:endParaRPr lang="en-US" dirty="0"/>
          </a:p>
          <a:p>
            <a:pPr lvl="0"/>
            <a:r>
              <a:rPr lang="en-US" dirty="0"/>
              <a:t>Influences Bay water quality well into Virginia’s portion of the Bay </a:t>
            </a:r>
          </a:p>
        </p:txBody>
      </p:sp>
      <p:sp>
        <p:nvSpPr>
          <p:cNvPr id="6" name="Slide Number Placeholder 5"/>
          <p:cNvSpPr>
            <a:spLocks noGrp="1"/>
          </p:cNvSpPr>
          <p:nvPr>
            <p:ph type="sldNum" sz="quarter" idx="12"/>
          </p:nvPr>
        </p:nvSpPr>
        <p:spPr/>
        <p:txBody>
          <a:bodyPr/>
          <a:lstStyle/>
          <a:p>
            <a:fld id="{650274DF-AEF5-4581-A98A-4B562C42F9F1}" type="slidenum">
              <a:rPr lang="en-US" smtClean="0"/>
              <a:pPr/>
              <a:t>5</a:t>
            </a:fld>
            <a:endParaRPr lang="en-US"/>
          </a:p>
        </p:txBody>
      </p:sp>
      <p:sp>
        <p:nvSpPr>
          <p:cNvPr id="2" name="Title 1"/>
          <p:cNvSpPr>
            <a:spLocks noGrp="1"/>
          </p:cNvSpPr>
          <p:nvPr>
            <p:ph type="title"/>
          </p:nvPr>
        </p:nvSpPr>
        <p:spPr/>
        <p:txBody>
          <a:bodyPr>
            <a:normAutofit fontScale="90000"/>
          </a:bodyPr>
          <a:lstStyle/>
          <a:p>
            <a:pPr algn="ctr"/>
            <a:r>
              <a:rPr lang="en-US" dirty="0" smtClean="0"/>
              <a:t>   Susquehanna </a:t>
            </a:r>
            <a:r>
              <a:rPr lang="en-US" dirty="0"/>
              <a:t>River Has a Major Influence on </a:t>
            </a:r>
            <a:r>
              <a:rPr lang="en-US" dirty="0" smtClean="0"/>
              <a:t>   Chesapeake Bay </a:t>
            </a:r>
            <a:r>
              <a:rPr lang="en-US" dirty="0"/>
              <a:t>Water Quality</a:t>
            </a:r>
          </a:p>
        </p:txBody>
      </p:sp>
      <p:grpSp>
        <p:nvGrpSpPr>
          <p:cNvPr id="18" name="Group 17"/>
          <p:cNvGrpSpPr/>
          <p:nvPr/>
        </p:nvGrpSpPr>
        <p:grpSpPr>
          <a:xfrm>
            <a:off x="7585789" y="1305491"/>
            <a:ext cx="4105468" cy="4749561"/>
            <a:chOff x="7157437" y="1289050"/>
            <a:chExt cx="4813738" cy="5568950"/>
          </a:xfrm>
        </p:grpSpPr>
        <p:grpSp>
          <p:nvGrpSpPr>
            <p:cNvPr id="9" name="Group 3"/>
            <p:cNvGrpSpPr>
              <a:grpSpLocks/>
            </p:cNvGrpSpPr>
            <p:nvPr/>
          </p:nvGrpSpPr>
          <p:grpSpPr bwMode="auto">
            <a:xfrm>
              <a:off x="7780175" y="1289050"/>
              <a:ext cx="4191000" cy="5568950"/>
              <a:chOff x="4724400" y="1517833"/>
              <a:chExt cx="3962401" cy="5263967"/>
            </a:xfrm>
          </p:grpSpPr>
          <p:pic>
            <p:nvPicPr>
              <p:cNvPr id="10" name="Picture 1" descr="Screen Shot 2016-08-21 at 11.47.0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517833"/>
                <a:ext cx="3810000" cy="5263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a:off x="4724400" y="1523835"/>
                <a:ext cx="1067147" cy="2591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2" name="TextBox 1"/>
            <p:cNvSpPr txBox="1">
              <a:spLocks noChangeArrowheads="1"/>
            </p:cNvSpPr>
            <p:nvPr/>
          </p:nvSpPr>
          <p:spPr bwMode="auto">
            <a:xfrm>
              <a:off x="7277731" y="1534530"/>
              <a:ext cx="2133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latin typeface="Georgia" panose="02040502050405020303" pitchFamily="18" charset="0"/>
                </a:rPr>
                <a:t>Susquehanna watershed</a:t>
              </a:r>
            </a:p>
          </p:txBody>
        </p:sp>
        <p:sp>
          <p:nvSpPr>
            <p:cNvPr id="13" name="TextBox 3"/>
            <p:cNvSpPr txBox="1">
              <a:spLocks noChangeArrowheads="1"/>
            </p:cNvSpPr>
            <p:nvPr/>
          </p:nvSpPr>
          <p:spPr bwMode="auto">
            <a:xfrm>
              <a:off x="7157437" y="3975463"/>
              <a:ext cx="1447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latin typeface="Georgia" panose="02040502050405020303" pitchFamily="18" charset="0"/>
                </a:rPr>
                <a:t>Potomac watershed</a:t>
              </a:r>
            </a:p>
          </p:txBody>
        </p:sp>
        <p:cxnSp>
          <p:nvCxnSpPr>
            <p:cNvPr id="14" name="Straight Arrow Connector 13"/>
            <p:cNvCxnSpPr/>
            <p:nvPr/>
          </p:nvCxnSpPr>
          <p:spPr>
            <a:xfrm>
              <a:off x="9289021" y="2225700"/>
              <a:ext cx="762000" cy="68580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585388" y="4328821"/>
              <a:ext cx="914400" cy="38100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Down Arrow 1"/>
            <p:cNvSpPr/>
            <p:nvPr/>
          </p:nvSpPr>
          <p:spPr>
            <a:xfrm>
              <a:off x="10708679" y="4264365"/>
              <a:ext cx="238991" cy="1995054"/>
            </a:xfrm>
            <a:prstGeom prst="downArrow">
              <a:avLst/>
            </a:prstGeom>
            <a:solidFill>
              <a:srgbClr val="0000FF"/>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338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63040"/>
            <a:ext cx="9198429" cy="4502331"/>
          </a:xfrm>
        </p:spPr>
        <p:txBody>
          <a:bodyPr>
            <a:normAutofit/>
          </a:bodyPr>
          <a:lstStyle/>
          <a:p>
            <a:r>
              <a:rPr lang="en-US" dirty="0"/>
              <a:t>Overtime, sediment and nutrients in the reservoir have built up to near capacity</a:t>
            </a:r>
          </a:p>
          <a:p>
            <a:pPr lvl="0"/>
            <a:r>
              <a:rPr lang="en-US" dirty="0" smtClean="0"/>
              <a:t>Susquehanna River carries sediment and nutrients downstream</a:t>
            </a:r>
          </a:p>
          <a:p>
            <a:pPr lvl="0"/>
            <a:r>
              <a:rPr lang="en-US" dirty="0" smtClean="0"/>
              <a:t>Sediment </a:t>
            </a:r>
            <a:r>
              <a:rPr lang="en-US" dirty="0"/>
              <a:t>settles out of fast-moving river flows when Susquehanna reaches the reservoir</a:t>
            </a:r>
          </a:p>
          <a:p>
            <a:pPr lvl="0"/>
            <a:r>
              <a:rPr lang="en-US" dirty="0"/>
              <a:t>At total capacity, dam’s storage will be half-full with sediment</a:t>
            </a:r>
          </a:p>
          <a:p>
            <a:pPr lvl="0"/>
            <a:endParaRPr lang="en-US" dirty="0"/>
          </a:p>
          <a:p>
            <a:pPr lvl="0"/>
            <a:endParaRPr lang="en-US" dirty="0"/>
          </a:p>
          <a:p>
            <a:pPr marL="0" lvl="0" indent="0">
              <a:buNone/>
            </a:pPr>
            <a:endParaRPr lang="en-US" dirty="0"/>
          </a:p>
        </p:txBody>
      </p:sp>
      <p:sp>
        <p:nvSpPr>
          <p:cNvPr id="6" name="Slide Number Placeholder 5"/>
          <p:cNvSpPr>
            <a:spLocks noGrp="1"/>
          </p:cNvSpPr>
          <p:nvPr>
            <p:ph type="sldNum" sz="quarter" idx="12"/>
          </p:nvPr>
        </p:nvSpPr>
        <p:spPr/>
        <p:txBody>
          <a:bodyPr/>
          <a:lstStyle/>
          <a:p>
            <a:fld id="{650274DF-AEF5-4581-A98A-4B562C42F9F1}" type="slidenum">
              <a:rPr lang="en-US" smtClean="0"/>
              <a:pPr/>
              <a:t>6</a:t>
            </a:fld>
            <a:endParaRPr lang="en-US"/>
          </a:p>
        </p:txBody>
      </p:sp>
      <p:sp>
        <p:nvSpPr>
          <p:cNvPr id="2" name="Title 1"/>
          <p:cNvSpPr>
            <a:spLocks noGrp="1"/>
          </p:cNvSpPr>
          <p:nvPr>
            <p:ph type="title"/>
          </p:nvPr>
        </p:nvSpPr>
        <p:spPr/>
        <p:txBody>
          <a:bodyPr>
            <a:normAutofit fontScale="90000"/>
          </a:bodyPr>
          <a:lstStyle/>
          <a:p>
            <a:pPr algn="ctr"/>
            <a:r>
              <a:rPr lang="en-US" dirty="0"/>
              <a:t>Why is the </a:t>
            </a:r>
            <a:r>
              <a:rPr lang="en-US" dirty="0" err="1"/>
              <a:t>Conowingo</a:t>
            </a:r>
            <a:r>
              <a:rPr lang="en-US" dirty="0"/>
              <a:t> Reservoir Reaching Capacity?</a:t>
            </a:r>
          </a:p>
        </p:txBody>
      </p:sp>
    </p:spTree>
    <p:extLst>
      <p:ext uri="{BB962C8B-B14F-4D97-AF65-F5344CB8AC3E}">
        <p14:creationId xmlns:p14="http://schemas.microsoft.com/office/powerpoint/2010/main" val="250095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63041"/>
            <a:ext cx="10833101" cy="3096260"/>
          </a:xfrm>
        </p:spPr>
        <p:txBody>
          <a:bodyPr>
            <a:normAutofit fontScale="92500"/>
          </a:bodyPr>
          <a:lstStyle/>
          <a:p>
            <a:pPr marL="171450" indent="-171450"/>
            <a:r>
              <a:rPr lang="en-US" dirty="0"/>
              <a:t>Since the Bay TMDL was established in 2010, new models, monitoring data and research have indicated conditions have changed</a:t>
            </a:r>
          </a:p>
          <a:p>
            <a:pPr marL="171450" indent="-171450"/>
            <a:r>
              <a:rPr lang="en-US" dirty="0"/>
              <a:t>Recent publications indicate the reservoir’s sediment-trapping capability has declined substantially</a:t>
            </a:r>
          </a:p>
          <a:p>
            <a:pPr marL="171450" indent="-171450"/>
            <a:r>
              <a:rPr lang="en-US" dirty="0"/>
              <a:t>Trapping efficiency was observed under many flow conditions, including during storm flows</a:t>
            </a:r>
          </a:p>
          <a:p>
            <a:pPr marL="171450" indent="-171450"/>
            <a:endParaRPr lang="en-US" dirty="0"/>
          </a:p>
        </p:txBody>
      </p:sp>
      <p:sp>
        <p:nvSpPr>
          <p:cNvPr id="6" name="Slide Number Placeholder 5"/>
          <p:cNvSpPr>
            <a:spLocks noGrp="1"/>
          </p:cNvSpPr>
          <p:nvPr>
            <p:ph type="sldNum" sz="quarter" idx="12"/>
          </p:nvPr>
        </p:nvSpPr>
        <p:spPr/>
        <p:txBody>
          <a:bodyPr/>
          <a:lstStyle/>
          <a:p>
            <a:fld id="{650274DF-AEF5-4581-A98A-4B562C42F9F1}" type="slidenum">
              <a:rPr lang="en-US" smtClean="0"/>
              <a:pPr/>
              <a:t>7</a:t>
            </a:fld>
            <a:endParaRPr lang="en-US"/>
          </a:p>
        </p:txBody>
      </p:sp>
      <p:sp>
        <p:nvSpPr>
          <p:cNvPr id="2" name="Title 1"/>
          <p:cNvSpPr>
            <a:spLocks noGrp="1"/>
          </p:cNvSpPr>
          <p:nvPr>
            <p:ph type="title"/>
          </p:nvPr>
        </p:nvSpPr>
        <p:spPr/>
        <p:txBody>
          <a:bodyPr>
            <a:normAutofit/>
          </a:bodyPr>
          <a:lstStyle/>
          <a:p>
            <a:pPr algn="ctr"/>
            <a:r>
              <a:rPr lang="en-US" dirty="0"/>
              <a:t>What’s the Problem?</a:t>
            </a:r>
          </a:p>
        </p:txBody>
      </p:sp>
      <p:pic>
        <p:nvPicPr>
          <p:cNvPr id="5" name="Picture 4"/>
          <p:cNvPicPr>
            <a:picLocks noChangeAspect="1"/>
          </p:cNvPicPr>
          <p:nvPr/>
        </p:nvPicPr>
        <p:blipFill>
          <a:blip r:embed="rId3"/>
          <a:srcRect l="-3195" t="63821"/>
          <a:stretch>
            <a:fillRect/>
          </a:stretch>
        </p:blipFill>
        <p:spPr>
          <a:xfrm>
            <a:off x="3870899" y="4291858"/>
            <a:ext cx="7463481" cy="2012214"/>
          </a:xfrm>
          <a:prstGeom prst="rect">
            <a:avLst/>
          </a:prstGeom>
        </p:spPr>
      </p:pic>
    </p:spTree>
    <p:extLst>
      <p:ext uri="{BB962C8B-B14F-4D97-AF65-F5344CB8AC3E}">
        <p14:creationId xmlns:p14="http://schemas.microsoft.com/office/powerpoint/2010/main" val="425850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3309" y="1548880"/>
            <a:ext cx="7631228" cy="3748677"/>
          </a:xfrm>
        </p:spPr>
        <p:txBody>
          <a:bodyPr>
            <a:normAutofit lnSpcReduction="10000"/>
          </a:bodyPr>
          <a:lstStyle/>
          <a:p>
            <a:pPr marL="0" indent="0">
              <a:buNone/>
            </a:pPr>
            <a:r>
              <a:rPr lang="en-US" dirty="0">
                <a:solidFill>
                  <a:srgbClr val="0070C0"/>
                </a:solidFill>
              </a:rPr>
              <a:t>Chesapeake Bay </a:t>
            </a:r>
            <a:r>
              <a:rPr lang="en-US" dirty="0" smtClean="0">
                <a:solidFill>
                  <a:srgbClr val="0070C0"/>
                </a:solidFill>
              </a:rPr>
              <a:t>Modeling Tools</a:t>
            </a:r>
            <a:endParaRPr lang="en-US" dirty="0">
              <a:solidFill>
                <a:srgbClr val="0070C0"/>
              </a:solidFill>
            </a:endParaRPr>
          </a:p>
          <a:p>
            <a:r>
              <a:rPr lang="en-US" dirty="0"/>
              <a:t>I</a:t>
            </a:r>
            <a:r>
              <a:rPr lang="en-US" dirty="0" smtClean="0"/>
              <a:t>mproved inputs </a:t>
            </a:r>
            <a:r>
              <a:rPr lang="en-US" dirty="0"/>
              <a:t>into the </a:t>
            </a:r>
            <a:r>
              <a:rPr lang="en-US" dirty="0" smtClean="0"/>
              <a:t>watershed model</a:t>
            </a:r>
            <a:endParaRPr lang="en-US" dirty="0"/>
          </a:p>
          <a:p>
            <a:r>
              <a:rPr lang="en-US" dirty="0"/>
              <a:t>Chesapeake Bay </a:t>
            </a:r>
            <a:r>
              <a:rPr lang="en-US" dirty="0" smtClean="0"/>
              <a:t>modeling tools </a:t>
            </a:r>
            <a:r>
              <a:rPr lang="en-US" dirty="0"/>
              <a:t>used to evaluate attainment of </a:t>
            </a:r>
            <a:r>
              <a:rPr lang="en-US" dirty="0" smtClean="0"/>
              <a:t>state </a:t>
            </a:r>
            <a:r>
              <a:rPr lang="en-US" dirty="0"/>
              <a:t>water quality criteria. </a:t>
            </a:r>
          </a:p>
          <a:p>
            <a:r>
              <a:rPr lang="en-US" dirty="0"/>
              <a:t>Refinements to sediment-nutrient interactions</a:t>
            </a:r>
          </a:p>
          <a:p>
            <a:r>
              <a:rPr lang="en-US" dirty="0"/>
              <a:t>Recent monitoring data</a:t>
            </a:r>
          </a:p>
          <a:p>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t>8</a:t>
            </a:fld>
            <a:endParaRPr lang="en-US"/>
          </a:p>
        </p:txBody>
      </p:sp>
      <p:sp>
        <p:nvSpPr>
          <p:cNvPr id="4" name="Title 3"/>
          <p:cNvSpPr>
            <a:spLocks noGrp="1"/>
          </p:cNvSpPr>
          <p:nvPr>
            <p:ph type="title"/>
          </p:nvPr>
        </p:nvSpPr>
        <p:spPr/>
        <p:txBody>
          <a:bodyPr>
            <a:normAutofit fontScale="90000"/>
          </a:bodyPr>
          <a:lstStyle/>
          <a:p>
            <a:pPr algn="ctr"/>
            <a:r>
              <a:rPr lang="en-US" dirty="0"/>
              <a:t>New Models, Monitoring and Research Since 2011 Indicate Conditions Have Changed</a:t>
            </a:r>
          </a:p>
        </p:txBody>
      </p:sp>
      <p:pic>
        <p:nvPicPr>
          <p:cNvPr id="5" name="Picture 7" descr="Fig_5_15_WQSTMcells"/>
          <p:cNvPicPr>
            <a:picLocks noChangeAspect="1" noChangeArrowheads="1"/>
          </p:cNvPicPr>
          <p:nvPr/>
        </p:nvPicPr>
        <p:blipFill>
          <a:blip r:embed="rId3" cstate="print"/>
          <a:srcRect/>
          <a:stretch>
            <a:fillRect/>
          </a:stretch>
        </p:blipFill>
        <p:spPr bwMode="auto">
          <a:xfrm>
            <a:off x="8551663" y="1280161"/>
            <a:ext cx="3489822" cy="4580874"/>
          </a:xfrm>
          <a:prstGeom prst="rect">
            <a:avLst/>
          </a:prstGeom>
          <a:noFill/>
          <a:ln w="9525">
            <a:noFill/>
            <a:miter lim="800000"/>
            <a:headEnd/>
            <a:tailEnd/>
          </a:ln>
        </p:spPr>
      </p:pic>
      <p:sp>
        <p:nvSpPr>
          <p:cNvPr id="6" name="Text Box 10"/>
          <p:cNvSpPr txBox="1">
            <a:spLocks noChangeArrowheads="1"/>
          </p:cNvSpPr>
          <p:nvPr/>
        </p:nvSpPr>
        <p:spPr bwMode="auto">
          <a:xfrm>
            <a:off x="8330813" y="5921239"/>
            <a:ext cx="3864496"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100" b="1" dirty="0">
                <a:solidFill>
                  <a:prstClr val="black"/>
                </a:solidFill>
              </a:rPr>
              <a:t>Chesapeake Bay Water Quality and Sediment Transport Model</a:t>
            </a:r>
          </a:p>
        </p:txBody>
      </p:sp>
      <p:sp>
        <p:nvSpPr>
          <p:cNvPr id="7" name="Notched Right Arrow 6"/>
          <p:cNvSpPr/>
          <p:nvPr/>
        </p:nvSpPr>
        <p:spPr>
          <a:xfrm rot="3053429">
            <a:off x="10082729" y="1270373"/>
            <a:ext cx="526773" cy="203632"/>
          </a:xfrm>
          <a:prstGeom prst="notchedRightArrow">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140883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1D0FFF-E3B1-6748-A925-E3537F2C2EA0}" type="slidenum">
              <a:rPr lang="en-US" smtClean="0"/>
              <a:pPr/>
              <a:t>9</a:t>
            </a:fld>
            <a:endParaRPr lang="en-US"/>
          </a:p>
        </p:txBody>
      </p:sp>
      <p:sp>
        <p:nvSpPr>
          <p:cNvPr id="9" name="Title 8"/>
          <p:cNvSpPr>
            <a:spLocks noGrp="1"/>
          </p:cNvSpPr>
          <p:nvPr>
            <p:ph type="title"/>
          </p:nvPr>
        </p:nvSpPr>
        <p:spPr/>
        <p:txBody>
          <a:bodyPr>
            <a:normAutofit fontScale="90000"/>
          </a:bodyPr>
          <a:lstStyle/>
          <a:p>
            <a:pPr algn="ctr"/>
            <a:r>
              <a:rPr lang="en-US" dirty="0"/>
              <a:t>New Models, Monitoring and Research Since 2011 Indicate Conditions Have Changed (cont.)</a:t>
            </a:r>
          </a:p>
        </p:txBody>
      </p:sp>
      <p:sp>
        <p:nvSpPr>
          <p:cNvPr id="11" name="Rectangle 10"/>
          <p:cNvSpPr/>
          <p:nvPr/>
        </p:nvSpPr>
        <p:spPr>
          <a:xfrm>
            <a:off x="1527312" y="1574798"/>
            <a:ext cx="5167956" cy="4349909"/>
          </a:xfrm>
          <a:prstGeom prst="rect">
            <a:avLst/>
          </a:prstGeom>
        </p:spPr>
        <p:txBody>
          <a:bodyPr wrap="square">
            <a:spAutoFit/>
          </a:bodyPr>
          <a:lstStyle/>
          <a:p>
            <a:pPr marL="228600" lvl="0" indent="-228600">
              <a:spcBef>
                <a:spcPts val="200"/>
              </a:spcBef>
              <a:spcAft>
                <a:spcPts val="600"/>
              </a:spcAft>
              <a:buFont typeface="Arial" panose="020B0604020202020204" pitchFamily="34" charset="0"/>
              <a:buChar char="•"/>
            </a:pPr>
            <a:r>
              <a:rPr lang="en-US" sz="3000" dirty="0"/>
              <a:t>New Phase </a:t>
            </a:r>
            <a:r>
              <a:rPr lang="en-US" sz="3000" dirty="0" smtClean="0"/>
              <a:t>6 </a:t>
            </a:r>
            <a:r>
              <a:rPr lang="en-US" sz="3000" dirty="0"/>
              <a:t>model captures reservoir behavior under various flow and infill conditions</a:t>
            </a:r>
          </a:p>
          <a:p>
            <a:pPr marL="228600" lvl="0" indent="-228600">
              <a:spcBef>
                <a:spcPts val="200"/>
              </a:spcBef>
              <a:spcAft>
                <a:spcPts val="600"/>
              </a:spcAft>
              <a:buFont typeface="Arial" panose="020B0604020202020204" pitchFamily="34" charset="0"/>
              <a:buChar char="•"/>
            </a:pPr>
            <a:r>
              <a:rPr lang="en-US" sz="3000" dirty="0"/>
              <a:t>The model also more explicitly represents the tendencies of nitrogen and phosphorus released by the sediments associated with the dam</a:t>
            </a:r>
          </a:p>
        </p:txBody>
      </p:sp>
      <p:grpSp>
        <p:nvGrpSpPr>
          <p:cNvPr id="14" name="Group 13"/>
          <p:cNvGrpSpPr/>
          <p:nvPr/>
        </p:nvGrpSpPr>
        <p:grpSpPr>
          <a:xfrm>
            <a:off x="7268168" y="1413883"/>
            <a:ext cx="4173555" cy="5222567"/>
            <a:chOff x="7268168" y="1471310"/>
            <a:chExt cx="4113634" cy="5147585"/>
          </a:xfrm>
        </p:grpSpPr>
        <p:pic>
          <p:nvPicPr>
            <p:cNvPr id="8" name="Picture 7"/>
            <p:cNvPicPr>
              <a:picLocks noChangeAspect="1"/>
            </p:cNvPicPr>
            <p:nvPr/>
          </p:nvPicPr>
          <p:blipFill rotWithShape="1">
            <a:blip r:embed="rId3"/>
            <a:srcRect l="1844" r="1091" b="1147"/>
            <a:stretch/>
          </p:blipFill>
          <p:spPr>
            <a:xfrm>
              <a:off x="7268168" y="1471310"/>
              <a:ext cx="4113634" cy="5147585"/>
            </a:xfrm>
            <a:prstGeom prst="rect">
              <a:avLst/>
            </a:prstGeom>
          </p:spPr>
        </p:pic>
        <p:sp>
          <p:nvSpPr>
            <p:cNvPr id="12" name="TextBox 6"/>
            <p:cNvSpPr txBox="1"/>
            <p:nvPr/>
          </p:nvSpPr>
          <p:spPr>
            <a:xfrm>
              <a:off x="8511898" y="2456692"/>
              <a:ext cx="205714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TMDL Critical flow period</a:t>
              </a:r>
            </a:p>
          </p:txBody>
        </p:sp>
        <p:cxnSp>
          <p:nvCxnSpPr>
            <p:cNvPr id="13" name="Straight Arrow Connector 12"/>
            <p:cNvCxnSpPr/>
            <p:nvPr/>
          </p:nvCxnSpPr>
          <p:spPr>
            <a:xfrm flipH="1">
              <a:off x="8926926" y="2756172"/>
              <a:ext cx="26617" cy="471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1423078"/>
      </p:ext>
    </p:extLst>
  </p:cSld>
  <p:clrMapOvr>
    <a:masterClrMapping/>
  </p:clrMapOvr>
</p:sld>
</file>

<file path=ppt/theme/theme1.xml><?xml version="1.0" encoding="utf-8"?>
<a:theme xmlns:a="http://schemas.openxmlformats.org/drawingml/2006/main" name="Office Theme">
  <a:themeElements>
    <a:clrScheme name="CBP palette 1">
      <a:dk1>
        <a:srgbClr val="013A3D"/>
      </a:dk1>
      <a:lt1>
        <a:srgbClr val="FFFFFF"/>
      </a:lt1>
      <a:dk2>
        <a:srgbClr val="02656A"/>
      </a:dk2>
      <a:lt2>
        <a:srgbClr val="DDE7EE"/>
      </a:lt2>
      <a:accent1>
        <a:srgbClr val="83C356"/>
      </a:accent1>
      <a:accent2>
        <a:srgbClr val="0082B5"/>
      </a:accent2>
      <a:accent3>
        <a:srgbClr val="00BDF2"/>
      </a:accent3>
      <a:accent4>
        <a:srgbClr val="FFCE36"/>
      </a:accent4>
      <a:accent5>
        <a:srgbClr val="00907F"/>
      </a:accent5>
      <a:accent6>
        <a:srgbClr val="FFF200"/>
      </a:accent6>
      <a:hlink>
        <a:srgbClr val="0679EC"/>
      </a:hlink>
      <a:folHlink>
        <a:srgbClr val="723AA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1317</TotalTime>
  <Words>1804</Words>
  <Application>Microsoft Office PowerPoint</Application>
  <PresentationFormat>Widescreen</PresentationFormat>
  <Paragraphs>148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American Typewriter</vt:lpstr>
      <vt:lpstr>Arial</vt:lpstr>
      <vt:lpstr>Calibri</vt:lpstr>
      <vt:lpstr>Georgia</vt:lpstr>
      <vt:lpstr>Office Theme</vt:lpstr>
      <vt:lpstr>Conowingo Dam</vt:lpstr>
      <vt:lpstr>What is the Conowingo Dam</vt:lpstr>
      <vt:lpstr>Lower Susquehanna River Reservoirs</vt:lpstr>
      <vt:lpstr>Conowingo Reservoir Serves Many Purposes</vt:lpstr>
      <vt:lpstr>   Susquehanna River Has a Major Influence on    Chesapeake Bay Water Quality</vt:lpstr>
      <vt:lpstr>Why is the Conowingo Reservoir Reaching Capacity?</vt:lpstr>
      <vt:lpstr>What’s the Problem?</vt:lpstr>
      <vt:lpstr>New Models, Monitoring and Research Since 2011 Indicate Conditions Have Changed</vt:lpstr>
      <vt:lpstr>New Models, Monitoring and Research Since 2011 Indicate Conditions Have Changed (cont.)</vt:lpstr>
      <vt:lpstr>What are the Consequences?</vt:lpstr>
      <vt:lpstr>How Does This Affect the Chesapeake Bay Cleanup Goals?</vt:lpstr>
      <vt:lpstr>Several Possible Solutions are Under Consideration</vt:lpstr>
      <vt:lpstr>Next steps (cont.)</vt:lpstr>
    </vt:vector>
  </TitlesOfParts>
  <Company>Tetra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Scheibner, Regina</dc:creator>
  <cp:lastModifiedBy>Rachel Felver</cp:lastModifiedBy>
  <cp:revision>144</cp:revision>
  <cp:lastPrinted>2018-02-14T15:42:32Z</cp:lastPrinted>
  <dcterms:created xsi:type="dcterms:W3CDTF">2017-12-01T21:36:35Z</dcterms:created>
  <dcterms:modified xsi:type="dcterms:W3CDTF">2018-03-21T15:38:09Z</dcterms:modified>
</cp:coreProperties>
</file>