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charts/chart4.xml" ContentType="application/vnd.openxmlformats-officedocument.drawingml.chart+xml"/>
  <Override PartName="/ppt/ink/ink5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ink/ink10.xml" ContentType="application/inkml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67" r:id="rId3"/>
    <p:sldId id="273" r:id="rId4"/>
    <p:sldId id="275" r:id="rId5"/>
    <p:sldId id="264" r:id="rId6"/>
    <p:sldId id="263" r:id="rId7"/>
    <p:sldId id="294" r:id="rId8"/>
    <p:sldId id="295" r:id="rId9"/>
    <p:sldId id="291" r:id="rId10"/>
    <p:sldId id="306" r:id="rId11"/>
    <p:sldId id="305" r:id="rId12"/>
    <p:sldId id="302" r:id="rId13"/>
    <p:sldId id="304" r:id="rId14"/>
    <p:sldId id="298" r:id="rId15"/>
    <p:sldId id="297" r:id="rId16"/>
    <p:sldId id="296" r:id="rId17"/>
    <p:sldId id="303" r:id="rId18"/>
    <p:sldId id="299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Felver" initials="RF" lastIdx="1" clrIdx="0">
    <p:extLst>
      <p:ext uri="{19B8F6BF-5375-455C-9EA6-DF929625EA0E}">
        <p15:presenceInfo xmlns:p15="http://schemas.microsoft.com/office/powerpoint/2012/main" userId="S-1-5-21-780216973-25257766-102967255-132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Estimated Reductions</a:t>
            </a:r>
            <a:r>
              <a:rPr lang="en-US" baseline="0" dirty="0"/>
              <a:t> in </a:t>
            </a:r>
            <a:r>
              <a:rPr lang="en-US" baseline="0" dirty="0" err="1"/>
              <a:t>Lbs</a:t>
            </a:r>
            <a:r>
              <a:rPr lang="en-US" baseline="0" dirty="0"/>
              <a:t> of Nitrogen Delivered to PA Streams as of 2016, and Additional Reductions Needed by 2025 (Numbers Draft)</a:t>
            </a:r>
            <a:endParaRPr lang="en-US" dirty="0"/>
          </a:p>
        </c:rich>
      </c:tx>
      <c:layout>
        <c:manualLayout>
          <c:xMode val="edge"/>
          <c:yMode val="edge"/>
          <c:x val="0.13147736691937689"/>
          <c:y val="1.0696410736557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85570167779705E-2"/>
          <c:y val="8.8999999999999996E-2"/>
          <c:w val="0.89571759315268973"/>
          <c:h val="0.86804024496937882"/>
        </c:manualLayout>
      </c:layout>
      <c:barChart>
        <c:barDir val="bar"/>
        <c:grouping val="stacked"/>
        <c:varyColors val="0"/>
        <c:ser>
          <c:idx val="4"/>
          <c:order val="4"/>
          <c:tx>
            <c:strRef>
              <c:f>NewPTSlides!$I$2</c:f>
              <c:strCache>
                <c:ptCount val="1"/>
                <c:pt idx="0">
                  <c:v>Background Load (E3)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NewPTSlides!$A$3:$A$45</c:f>
              <c:strCache>
                <c:ptCount val="43"/>
                <c:pt idx="0">
                  <c:v>Lancaster</c:v>
                </c:pt>
                <c:pt idx="1">
                  <c:v>York</c:v>
                </c:pt>
                <c:pt idx="2">
                  <c:v>Franklin</c:v>
                </c:pt>
                <c:pt idx="3">
                  <c:v>Lebanon</c:v>
                </c:pt>
                <c:pt idx="4">
                  <c:v>Cumberland</c:v>
                </c:pt>
                <c:pt idx="5">
                  <c:v>Dauphin</c:v>
                </c:pt>
                <c:pt idx="6">
                  <c:v>Centre</c:v>
                </c:pt>
                <c:pt idx="7">
                  <c:v>Bedford</c:v>
                </c:pt>
                <c:pt idx="8">
                  <c:v>Adams</c:v>
                </c:pt>
                <c:pt idx="9">
                  <c:v>Northumberland</c:v>
                </c:pt>
                <c:pt idx="10">
                  <c:v>Perry</c:v>
                </c:pt>
                <c:pt idx="11">
                  <c:v>Huntingdon</c:v>
                </c:pt>
                <c:pt idx="12">
                  <c:v>Columbia</c:v>
                </c:pt>
                <c:pt idx="13">
                  <c:v>Snyder</c:v>
                </c:pt>
                <c:pt idx="14">
                  <c:v>Mifflin</c:v>
                </c:pt>
                <c:pt idx="15">
                  <c:v>Lycoming</c:v>
                </c:pt>
                <c:pt idx="16">
                  <c:v>Schuylkill</c:v>
                </c:pt>
                <c:pt idx="17">
                  <c:v>Juniata</c:v>
                </c:pt>
                <c:pt idx="18">
                  <c:v>Union</c:v>
                </c:pt>
                <c:pt idx="19">
                  <c:v>Bradford</c:v>
                </c:pt>
                <c:pt idx="20">
                  <c:v>Chester</c:v>
                </c:pt>
                <c:pt idx="21">
                  <c:v>Clinton</c:v>
                </c:pt>
                <c:pt idx="22">
                  <c:v>Tioga</c:v>
                </c:pt>
                <c:pt idx="23">
                  <c:v>Susquehanna</c:v>
                </c:pt>
                <c:pt idx="24">
                  <c:v>Berks</c:v>
                </c:pt>
                <c:pt idx="25">
                  <c:v>Clearfield</c:v>
                </c:pt>
                <c:pt idx="26">
                  <c:v>Fulton</c:v>
                </c:pt>
                <c:pt idx="27">
                  <c:v>Blair</c:v>
                </c:pt>
                <c:pt idx="28">
                  <c:v>Lackawanna</c:v>
                </c:pt>
                <c:pt idx="29">
                  <c:v>Cambria</c:v>
                </c:pt>
                <c:pt idx="30">
                  <c:v>Montour</c:v>
                </c:pt>
                <c:pt idx="31">
                  <c:v>Luzerne</c:v>
                </c:pt>
                <c:pt idx="32">
                  <c:v>Sullivan</c:v>
                </c:pt>
                <c:pt idx="33">
                  <c:v>Potter</c:v>
                </c:pt>
                <c:pt idx="34">
                  <c:v>Wyoming</c:v>
                </c:pt>
                <c:pt idx="35">
                  <c:v>Somerset</c:v>
                </c:pt>
                <c:pt idx="36">
                  <c:v>Indiana</c:v>
                </c:pt>
                <c:pt idx="37">
                  <c:v>Elk</c:v>
                </c:pt>
                <c:pt idx="38">
                  <c:v>Cameron</c:v>
                </c:pt>
                <c:pt idx="39">
                  <c:v>Wayne</c:v>
                </c:pt>
                <c:pt idx="40">
                  <c:v>Mckean</c:v>
                </c:pt>
                <c:pt idx="41">
                  <c:v>Jefferson</c:v>
                </c:pt>
                <c:pt idx="42">
                  <c:v>Carbon</c:v>
                </c:pt>
              </c:strCache>
            </c:strRef>
          </c:cat>
          <c:val>
            <c:numRef>
              <c:f>NewPTSlides!$I$3:$I$45</c:f>
              <c:numCache>
                <c:formatCode>General</c:formatCode>
                <c:ptCount val="43"/>
                <c:pt idx="0">
                  <c:v>9724962.4000000004</c:v>
                </c:pt>
                <c:pt idx="1">
                  <c:v>5440687.2000000002</c:v>
                </c:pt>
                <c:pt idx="2">
                  <c:v>3277852.3</c:v>
                </c:pt>
                <c:pt idx="3">
                  <c:v>2099289.6</c:v>
                </c:pt>
                <c:pt idx="4">
                  <c:v>2842603.0000000005</c:v>
                </c:pt>
                <c:pt idx="5">
                  <c:v>2883204.8999999994</c:v>
                </c:pt>
                <c:pt idx="6">
                  <c:v>3362221.4999999995</c:v>
                </c:pt>
                <c:pt idx="7">
                  <c:v>2432988.7000000002</c:v>
                </c:pt>
                <c:pt idx="8">
                  <c:v>2385532.7000000002</c:v>
                </c:pt>
                <c:pt idx="9">
                  <c:v>2455599.9</c:v>
                </c:pt>
                <c:pt idx="10">
                  <c:v>2037866.5999999999</c:v>
                </c:pt>
                <c:pt idx="11">
                  <c:v>2321086.2000000002</c:v>
                </c:pt>
                <c:pt idx="12">
                  <c:v>2024947.2999999998</c:v>
                </c:pt>
                <c:pt idx="13">
                  <c:v>1512235.7</c:v>
                </c:pt>
                <c:pt idx="14">
                  <c:v>1433619.7</c:v>
                </c:pt>
                <c:pt idx="15">
                  <c:v>3360782.6999999997</c:v>
                </c:pt>
                <c:pt idx="16">
                  <c:v>1769474.7000000002</c:v>
                </c:pt>
                <c:pt idx="17">
                  <c:v>1409620.3</c:v>
                </c:pt>
                <c:pt idx="18">
                  <c:v>1223186.5</c:v>
                </c:pt>
                <c:pt idx="19">
                  <c:v>3009030.3000000003</c:v>
                </c:pt>
                <c:pt idx="20">
                  <c:v>729139.1</c:v>
                </c:pt>
                <c:pt idx="21">
                  <c:v>2178542.2000000002</c:v>
                </c:pt>
                <c:pt idx="22">
                  <c:v>2042948.5</c:v>
                </c:pt>
                <c:pt idx="23">
                  <c:v>1961079.9</c:v>
                </c:pt>
                <c:pt idx="24">
                  <c:v>640146.80000000005</c:v>
                </c:pt>
                <c:pt idx="25">
                  <c:v>2570092.2000000002</c:v>
                </c:pt>
                <c:pt idx="26">
                  <c:v>1014065.1</c:v>
                </c:pt>
                <c:pt idx="27">
                  <c:v>2064988.8000000003</c:v>
                </c:pt>
                <c:pt idx="28">
                  <c:v>1444447.2</c:v>
                </c:pt>
                <c:pt idx="29">
                  <c:v>932298.5</c:v>
                </c:pt>
                <c:pt idx="30">
                  <c:v>672514.89999999991</c:v>
                </c:pt>
                <c:pt idx="31">
                  <c:v>2882603.9999999995</c:v>
                </c:pt>
                <c:pt idx="32">
                  <c:v>854246.20000000007</c:v>
                </c:pt>
                <c:pt idx="33">
                  <c:v>1201174.6000000001</c:v>
                </c:pt>
                <c:pt idx="34">
                  <c:v>970202.5</c:v>
                </c:pt>
                <c:pt idx="35">
                  <c:v>339546</c:v>
                </c:pt>
                <c:pt idx="36">
                  <c:v>173988.9</c:v>
                </c:pt>
                <c:pt idx="37">
                  <c:v>551911.6</c:v>
                </c:pt>
                <c:pt idx="38">
                  <c:v>719145.90000000014</c:v>
                </c:pt>
                <c:pt idx="39">
                  <c:v>128457.2</c:v>
                </c:pt>
                <c:pt idx="40">
                  <c:v>42601.3</c:v>
                </c:pt>
                <c:pt idx="41">
                  <c:v>4946.8999999999996</c:v>
                </c:pt>
                <c:pt idx="42">
                  <c:v>9514.6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6-4C85-BC9D-BC1D8441E9E3}"/>
            </c:ext>
          </c:extLst>
        </c:ser>
        <c:ser>
          <c:idx val="5"/>
          <c:order val="5"/>
          <c:tx>
            <c:strRef>
              <c:f>NewPTSlides!$H$2</c:f>
              <c:strCache>
                <c:ptCount val="1"/>
                <c:pt idx="0">
                  <c:v>Possible Reductions not Required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NewPTSlides!$A$3:$A$45</c:f>
              <c:strCache>
                <c:ptCount val="43"/>
                <c:pt idx="0">
                  <c:v>Lancaster</c:v>
                </c:pt>
                <c:pt idx="1">
                  <c:v>York</c:v>
                </c:pt>
                <c:pt idx="2">
                  <c:v>Franklin</c:v>
                </c:pt>
                <c:pt idx="3">
                  <c:v>Lebanon</c:v>
                </c:pt>
                <c:pt idx="4">
                  <c:v>Cumberland</c:v>
                </c:pt>
                <c:pt idx="5">
                  <c:v>Dauphin</c:v>
                </c:pt>
                <c:pt idx="6">
                  <c:v>Centre</c:v>
                </c:pt>
                <c:pt idx="7">
                  <c:v>Bedford</c:v>
                </c:pt>
                <c:pt idx="8">
                  <c:v>Adams</c:v>
                </c:pt>
                <c:pt idx="9">
                  <c:v>Northumberland</c:v>
                </c:pt>
                <c:pt idx="10">
                  <c:v>Perry</c:v>
                </c:pt>
                <c:pt idx="11">
                  <c:v>Huntingdon</c:v>
                </c:pt>
                <c:pt idx="12">
                  <c:v>Columbia</c:v>
                </c:pt>
                <c:pt idx="13">
                  <c:v>Snyder</c:v>
                </c:pt>
                <c:pt idx="14">
                  <c:v>Mifflin</c:v>
                </c:pt>
                <c:pt idx="15">
                  <c:v>Lycoming</c:v>
                </c:pt>
                <c:pt idx="16">
                  <c:v>Schuylkill</c:v>
                </c:pt>
                <c:pt idx="17">
                  <c:v>Juniata</c:v>
                </c:pt>
                <c:pt idx="18">
                  <c:v>Union</c:v>
                </c:pt>
                <c:pt idx="19">
                  <c:v>Bradford</c:v>
                </c:pt>
                <c:pt idx="20">
                  <c:v>Chester</c:v>
                </c:pt>
                <c:pt idx="21">
                  <c:v>Clinton</c:v>
                </c:pt>
                <c:pt idx="22">
                  <c:v>Tioga</c:v>
                </c:pt>
                <c:pt idx="23">
                  <c:v>Susquehanna</c:v>
                </c:pt>
                <c:pt idx="24">
                  <c:v>Berks</c:v>
                </c:pt>
                <c:pt idx="25">
                  <c:v>Clearfield</c:v>
                </c:pt>
                <c:pt idx="26">
                  <c:v>Fulton</c:v>
                </c:pt>
                <c:pt idx="27">
                  <c:v>Blair</c:v>
                </c:pt>
                <c:pt idx="28">
                  <c:v>Lackawanna</c:v>
                </c:pt>
                <c:pt idx="29">
                  <c:v>Cambria</c:v>
                </c:pt>
                <c:pt idx="30">
                  <c:v>Montour</c:v>
                </c:pt>
                <c:pt idx="31">
                  <c:v>Luzerne</c:v>
                </c:pt>
                <c:pt idx="32">
                  <c:v>Sullivan</c:v>
                </c:pt>
                <c:pt idx="33">
                  <c:v>Potter</c:v>
                </c:pt>
                <c:pt idx="34">
                  <c:v>Wyoming</c:v>
                </c:pt>
                <c:pt idx="35">
                  <c:v>Somerset</c:v>
                </c:pt>
                <c:pt idx="36">
                  <c:v>Indiana</c:v>
                </c:pt>
                <c:pt idx="37">
                  <c:v>Elk</c:v>
                </c:pt>
                <c:pt idx="38">
                  <c:v>Cameron</c:v>
                </c:pt>
                <c:pt idx="39">
                  <c:v>Wayne</c:v>
                </c:pt>
                <c:pt idx="40">
                  <c:v>Mckean</c:v>
                </c:pt>
                <c:pt idx="41">
                  <c:v>Jefferson</c:v>
                </c:pt>
                <c:pt idx="42">
                  <c:v>Carbon</c:v>
                </c:pt>
              </c:strCache>
            </c:strRef>
          </c:cat>
          <c:val>
            <c:numRef>
              <c:f>NewPTSlides!$H$3:$H$45</c:f>
              <c:numCache>
                <c:formatCode>General</c:formatCode>
                <c:ptCount val="43"/>
                <c:pt idx="0">
                  <c:v>5841793.2369099986</c:v>
                </c:pt>
                <c:pt idx="1">
                  <c:v>2607356.9716000007</c:v>
                </c:pt>
                <c:pt idx="2">
                  <c:v>1563486.2972400002</c:v>
                </c:pt>
                <c:pt idx="3">
                  <c:v>1067168.2931499998</c:v>
                </c:pt>
                <c:pt idx="4">
                  <c:v>1252507.7609199993</c:v>
                </c:pt>
                <c:pt idx="5">
                  <c:v>1331286.0572199998</c:v>
                </c:pt>
                <c:pt idx="6">
                  <c:v>819771.08394999988</c:v>
                </c:pt>
                <c:pt idx="7">
                  <c:v>672275.47662999993</c:v>
                </c:pt>
                <c:pt idx="8">
                  <c:v>876421.17414999986</c:v>
                </c:pt>
                <c:pt idx="9">
                  <c:v>1050930.8159900005</c:v>
                </c:pt>
                <c:pt idx="10">
                  <c:v>632784.54533999995</c:v>
                </c:pt>
                <c:pt idx="11">
                  <c:v>644123.40581999999</c:v>
                </c:pt>
                <c:pt idx="12">
                  <c:v>677678.30255000014</c:v>
                </c:pt>
                <c:pt idx="13">
                  <c:v>573491.77784999972</c:v>
                </c:pt>
                <c:pt idx="14">
                  <c:v>513956.79405999975</c:v>
                </c:pt>
                <c:pt idx="15">
                  <c:v>791773.87469000043</c:v>
                </c:pt>
                <c:pt idx="16">
                  <c:v>570943.68139000004</c:v>
                </c:pt>
                <c:pt idx="17">
                  <c:v>487729.35638000001</c:v>
                </c:pt>
                <c:pt idx="18">
                  <c:v>464112.74419</c:v>
                </c:pt>
                <c:pt idx="19">
                  <c:v>864261.25033000018</c:v>
                </c:pt>
                <c:pt idx="20">
                  <c:v>328634.01283000002</c:v>
                </c:pt>
                <c:pt idx="21">
                  <c:v>380830.93614999996</c:v>
                </c:pt>
                <c:pt idx="22">
                  <c:v>396853.96036999999</c:v>
                </c:pt>
                <c:pt idx="23">
                  <c:v>341883.67230000021</c:v>
                </c:pt>
                <c:pt idx="24">
                  <c:v>242181.1441700001</c:v>
                </c:pt>
                <c:pt idx="25">
                  <c:v>385385.41076999996</c:v>
                </c:pt>
                <c:pt idx="26">
                  <c:v>251300.14811999991</c:v>
                </c:pt>
                <c:pt idx="27">
                  <c:v>1124633.1238700007</c:v>
                </c:pt>
                <c:pt idx="28">
                  <c:v>665652.37022000016</c:v>
                </c:pt>
                <c:pt idx="29">
                  <c:v>204482.87497</c:v>
                </c:pt>
                <c:pt idx="30">
                  <c:v>251221.35057000001</c:v>
                </c:pt>
                <c:pt idx="31">
                  <c:v>1293772.1481399997</c:v>
                </c:pt>
                <c:pt idx="32">
                  <c:v>110159.56915</c:v>
                </c:pt>
                <c:pt idx="33">
                  <c:v>117084.76849000016</c:v>
                </c:pt>
                <c:pt idx="34">
                  <c:v>336499.22059000004</c:v>
                </c:pt>
                <c:pt idx="35">
                  <c:v>58534.742190000019</c:v>
                </c:pt>
                <c:pt idx="36">
                  <c:v>37578.302010000014</c:v>
                </c:pt>
                <c:pt idx="37">
                  <c:v>38505.236930000014</c:v>
                </c:pt>
                <c:pt idx="38">
                  <c:v>40242.348529999959</c:v>
                </c:pt>
                <c:pt idx="39">
                  <c:v>16823.455200000011</c:v>
                </c:pt>
                <c:pt idx="40">
                  <c:v>1576.5690199999954</c:v>
                </c:pt>
                <c:pt idx="41">
                  <c:v>969.12666999999965</c:v>
                </c:pt>
                <c:pt idx="42">
                  <c:v>5058.3748499999983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76-4C85-BC9D-BC1D8441E9E3}"/>
            </c:ext>
          </c:extLst>
        </c:ser>
        <c:ser>
          <c:idx val="6"/>
          <c:order val="6"/>
          <c:tx>
            <c:strRef>
              <c:f>NewPTSlides!$G$2</c:f>
              <c:strCache>
                <c:ptCount val="1"/>
                <c:pt idx="0">
                  <c:v>Reductions Still Needed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NewPTSlides!$A$3:$A$45</c:f>
              <c:strCache>
                <c:ptCount val="43"/>
                <c:pt idx="0">
                  <c:v>Lancaster</c:v>
                </c:pt>
                <c:pt idx="1">
                  <c:v>York</c:v>
                </c:pt>
                <c:pt idx="2">
                  <c:v>Franklin</c:v>
                </c:pt>
                <c:pt idx="3">
                  <c:v>Lebanon</c:v>
                </c:pt>
                <c:pt idx="4">
                  <c:v>Cumberland</c:v>
                </c:pt>
                <c:pt idx="5">
                  <c:v>Dauphin</c:v>
                </c:pt>
                <c:pt idx="6">
                  <c:v>Centre</c:v>
                </c:pt>
                <c:pt idx="7">
                  <c:v>Bedford</c:v>
                </c:pt>
                <c:pt idx="8">
                  <c:v>Adams</c:v>
                </c:pt>
                <c:pt idx="9">
                  <c:v>Northumberland</c:v>
                </c:pt>
                <c:pt idx="10">
                  <c:v>Perry</c:v>
                </c:pt>
                <c:pt idx="11">
                  <c:v>Huntingdon</c:v>
                </c:pt>
                <c:pt idx="12">
                  <c:v>Columbia</c:v>
                </c:pt>
                <c:pt idx="13">
                  <c:v>Snyder</c:v>
                </c:pt>
                <c:pt idx="14">
                  <c:v>Mifflin</c:v>
                </c:pt>
                <c:pt idx="15">
                  <c:v>Lycoming</c:v>
                </c:pt>
                <c:pt idx="16">
                  <c:v>Schuylkill</c:v>
                </c:pt>
                <c:pt idx="17">
                  <c:v>Juniata</c:v>
                </c:pt>
                <c:pt idx="18">
                  <c:v>Union</c:v>
                </c:pt>
                <c:pt idx="19">
                  <c:v>Bradford</c:v>
                </c:pt>
                <c:pt idx="20">
                  <c:v>Chester</c:v>
                </c:pt>
                <c:pt idx="21">
                  <c:v>Clinton</c:v>
                </c:pt>
                <c:pt idx="22">
                  <c:v>Tioga</c:v>
                </c:pt>
                <c:pt idx="23">
                  <c:v>Susquehanna</c:v>
                </c:pt>
                <c:pt idx="24">
                  <c:v>Berks</c:v>
                </c:pt>
                <c:pt idx="25">
                  <c:v>Clearfield</c:v>
                </c:pt>
                <c:pt idx="26">
                  <c:v>Fulton</c:v>
                </c:pt>
                <c:pt idx="27">
                  <c:v>Blair</c:v>
                </c:pt>
                <c:pt idx="28">
                  <c:v>Lackawanna</c:v>
                </c:pt>
                <c:pt idx="29">
                  <c:v>Cambria</c:v>
                </c:pt>
                <c:pt idx="30">
                  <c:v>Montour</c:v>
                </c:pt>
                <c:pt idx="31">
                  <c:v>Luzerne</c:v>
                </c:pt>
                <c:pt idx="32">
                  <c:v>Sullivan</c:v>
                </c:pt>
                <c:pt idx="33">
                  <c:v>Potter</c:v>
                </c:pt>
                <c:pt idx="34">
                  <c:v>Wyoming</c:v>
                </c:pt>
                <c:pt idx="35">
                  <c:v>Somerset</c:v>
                </c:pt>
                <c:pt idx="36">
                  <c:v>Indiana</c:v>
                </c:pt>
                <c:pt idx="37">
                  <c:v>Elk</c:v>
                </c:pt>
                <c:pt idx="38">
                  <c:v>Cameron</c:v>
                </c:pt>
                <c:pt idx="39">
                  <c:v>Wayne</c:v>
                </c:pt>
                <c:pt idx="40">
                  <c:v>Mckean</c:v>
                </c:pt>
                <c:pt idx="41">
                  <c:v>Jefferson</c:v>
                </c:pt>
                <c:pt idx="42">
                  <c:v>Carbon</c:v>
                </c:pt>
              </c:strCache>
            </c:strRef>
          </c:cat>
          <c:val>
            <c:numRef>
              <c:f>NewPTSlides!$G$3:$G$45</c:f>
              <c:numCache>
                <c:formatCode>General</c:formatCode>
                <c:ptCount val="43"/>
                <c:pt idx="0">
                  <c:v>11498939.363090001</c:v>
                </c:pt>
                <c:pt idx="1">
                  <c:v>4301996.0284000002</c:v>
                </c:pt>
                <c:pt idx="2">
                  <c:v>3292585.3027600003</c:v>
                </c:pt>
                <c:pt idx="3">
                  <c:v>2350370.6068500001</c:v>
                </c:pt>
                <c:pt idx="4">
                  <c:v>2270866.3390799998</c:v>
                </c:pt>
                <c:pt idx="5">
                  <c:v>1913181.7427800009</c:v>
                </c:pt>
                <c:pt idx="6">
                  <c:v>1834508.0160500011</c:v>
                </c:pt>
                <c:pt idx="7">
                  <c:v>1614758.2233700003</c:v>
                </c:pt>
                <c:pt idx="8">
                  <c:v>1585323.2258499996</c:v>
                </c:pt>
                <c:pt idx="9">
                  <c:v>1578992.684009999</c:v>
                </c:pt>
                <c:pt idx="10">
                  <c:v>1523169.8546600007</c:v>
                </c:pt>
                <c:pt idx="11">
                  <c:v>1445422.0941799991</c:v>
                </c:pt>
                <c:pt idx="12">
                  <c:v>1443648.89745</c:v>
                </c:pt>
                <c:pt idx="13">
                  <c:v>1431776.9221500007</c:v>
                </c:pt>
                <c:pt idx="14">
                  <c:v>1224937.9059400007</c:v>
                </c:pt>
                <c:pt idx="15">
                  <c:v>1160496.1253099991</c:v>
                </c:pt>
                <c:pt idx="16">
                  <c:v>1123412.0186099992</c:v>
                </c:pt>
                <c:pt idx="17">
                  <c:v>1059762.7436199998</c:v>
                </c:pt>
                <c:pt idx="18">
                  <c:v>985662.65581000037</c:v>
                </c:pt>
                <c:pt idx="19">
                  <c:v>950185.04966999916</c:v>
                </c:pt>
                <c:pt idx="20">
                  <c:v>922496.08716999996</c:v>
                </c:pt>
                <c:pt idx="21">
                  <c:v>884603.56385000004</c:v>
                </c:pt>
                <c:pt idx="22">
                  <c:v>883241.63962999964</c:v>
                </c:pt>
                <c:pt idx="23">
                  <c:v>826435.82769999979</c:v>
                </c:pt>
                <c:pt idx="24">
                  <c:v>672460.05582999962</c:v>
                </c:pt>
                <c:pt idx="25">
                  <c:v>658970.6892299992</c:v>
                </c:pt>
                <c:pt idx="26">
                  <c:v>648590.55187999993</c:v>
                </c:pt>
                <c:pt idx="27">
                  <c:v>562056.2761299992</c:v>
                </c:pt>
                <c:pt idx="28">
                  <c:v>523900.12977999961</c:v>
                </c:pt>
                <c:pt idx="29">
                  <c:v>505023.0250299999</c:v>
                </c:pt>
                <c:pt idx="30">
                  <c:v>492924.9494299998</c:v>
                </c:pt>
                <c:pt idx="31">
                  <c:v>477392.85186000168</c:v>
                </c:pt>
                <c:pt idx="32">
                  <c:v>325740.83085000003</c:v>
                </c:pt>
                <c:pt idx="33">
                  <c:v>270915.3315099997</c:v>
                </c:pt>
                <c:pt idx="34">
                  <c:v>178549.87941000005</c:v>
                </c:pt>
                <c:pt idx="35">
                  <c:v>156119.75780999998</c:v>
                </c:pt>
                <c:pt idx="36">
                  <c:v>99446.297989999992</c:v>
                </c:pt>
                <c:pt idx="37">
                  <c:v>97417.563069999916</c:v>
                </c:pt>
                <c:pt idx="38">
                  <c:v>86057.051469999948</c:v>
                </c:pt>
                <c:pt idx="39">
                  <c:v>41258.244799999986</c:v>
                </c:pt>
                <c:pt idx="40">
                  <c:v>4003.0309799999959</c:v>
                </c:pt>
                <c:pt idx="41">
                  <c:v>2665.3733300000004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76-4C85-BC9D-BC1D8441E9E3}"/>
            </c:ext>
          </c:extLst>
        </c:ser>
        <c:ser>
          <c:idx val="7"/>
          <c:order val="7"/>
          <c:tx>
            <c:strRef>
              <c:f>NewPTSlides!$F$2</c:f>
              <c:strCache>
                <c:ptCount val="1"/>
                <c:pt idx="0">
                  <c:v>Reductions as of 2016 Progress V9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NewPTSlides!$A$3:$A$45</c:f>
              <c:strCache>
                <c:ptCount val="43"/>
                <c:pt idx="0">
                  <c:v>Lancaster</c:v>
                </c:pt>
                <c:pt idx="1">
                  <c:v>York</c:v>
                </c:pt>
                <c:pt idx="2">
                  <c:v>Franklin</c:v>
                </c:pt>
                <c:pt idx="3">
                  <c:v>Lebanon</c:v>
                </c:pt>
                <c:pt idx="4">
                  <c:v>Cumberland</c:v>
                </c:pt>
                <c:pt idx="5">
                  <c:v>Dauphin</c:v>
                </c:pt>
                <c:pt idx="6">
                  <c:v>Centre</c:v>
                </c:pt>
                <c:pt idx="7">
                  <c:v>Bedford</c:v>
                </c:pt>
                <c:pt idx="8">
                  <c:v>Adams</c:v>
                </c:pt>
                <c:pt idx="9">
                  <c:v>Northumberland</c:v>
                </c:pt>
                <c:pt idx="10">
                  <c:v>Perry</c:v>
                </c:pt>
                <c:pt idx="11">
                  <c:v>Huntingdon</c:v>
                </c:pt>
                <c:pt idx="12">
                  <c:v>Columbia</c:v>
                </c:pt>
                <c:pt idx="13">
                  <c:v>Snyder</c:v>
                </c:pt>
                <c:pt idx="14">
                  <c:v>Mifflin</c:v>
                </c:pt>
                <c:pt idx="15">
                  <c:v>Lycoming</c:v>
                </c:pt>
                <c:pt idx="16">
                  <c:v>Schuylkill</c:v>
                </c:pt>
                <c:pt idx="17">
                  <c:v>Juniata</c:v>
                </c:pt>
                <c:pt idx="18">
                  <c:v>Union</c:v>
                </c:pt>
                <c:pt idx="19">
                  <c:v>Bradford</c:v>
                </c:pt>
                <c:pt idx="20">
                  <c:v>Chester</c:v>
                </c:pt>
                <c:pt idx="21">
                  <c:v>Clinton</c:v>
                </c:pt>
                <c:pt idx="22">
                  <c:v>Tioga</c:v>
                </c:pt>
                <c:pt idx="23">
                  <c:v>Susquehanna</c:v>
                </c:pt>
                <c:pt idx="24">
                  <c:v>Berks</c:v>
                </c:pt>
                <c:pt idx="25">
                  <c:v>Clearfield</c:v>
                </c:pt>
                <c:pt idx="26">
                  <c:v>Fulton</c:v>
                </c:pt>
                <c:pt idx="27">
                  <c:v>Blair</c:v>
                </c:pt>
                <c:pt idx="28">
                  <c:v>Lackawanna</c:v>
                </c:pt>
                <c:pt idx="29">
                  <c:v>Cambria</c:v>
                </c:pt>
                <c:pt idx="30">
                  <c:v>Montour</c:v>
                </c:pt>
                <c:pt idx="31">
                  <c:v>Luzerne</c:v>
                </c:pt>
                <c:pt idx="32">
                  <c:v>Sullivan</c:v>
                </c:pt>
                <c:pt idx="33">
                  <c:v>Potter</c:v>
                </c:pt>
                <c:pt idx="34">
                  <c:v>Wyoming</c:v>
                </c:pt>
                <c:pt idx="35">
                  <c:v>Somerset</c:v>
                </c:pt>
                <c:pt idx="36">
                  <c:v>Indiana</c:v>
                </c:pt>
                <c:pt idx="37">
                  <c:v>Elk</c:v>
                </c:pt>
                <c:pt idx="38">
                  <c:v>Cameron</c:v>
                </c:pt>
                <c:pt idx="39">
                  <c:v>Wayne</c:v>
                </c:pt>
                <c:pt idx="40">
                  <c:v>Mckean</c:v>
                </c:pt>
                <c:pt idx="41">
                  <c:v>Jefferson</c:v>
                </c:pt>
                <c:pt idx="42">
                  <c:v>Carbon</c:v>
                </c:pt>
              </c:strCache>
            </c:strRef>
          </c:cat>
          <c:val>
            <c:numRef>
              <c:f>NewPTSlides!$F$3:$F$45</c:f>
              <c:numCache>
                <c:formatCode>General</c:formatCode>
                <c:ptCount val="43"/>
                <c:pt idx="0">
                  <c:v>7235595.6999999955</c:v>
                </c:pt>
                <c:pt idx="1">
                  <c:v>4059754.9999999963</c:v>
                </c:pt>
                <c:pt idx="2">
                  <c:v>1721489.6000000015</c:v>
                </c:pt>
                <c:pt idx="3">
                  <c:v>1072020.5999999996</c:v>
                </c:pt>
                <c:pt idx="4">
                  <c:v>1745905.5</c:v>
                </c:pt>
                <c:pt idx="5">
                  <c:v>2356230.7999999998</c:v>
                </c:pt>
                <c:pt idx="6">
                  <c:v>794484.39999999851</c:v>
                </c:pt>
                <c:pt idx="7">
                  <c:v>541218.19999999925</c:v>
                </c:pt>
                <c:pt idx="8">
                  <c:v>1225345.1000000006</c:v>
                </c:pt>
                <c:pt idx="9">
                  <c:v>1791325.2000000002</c:v>
                </c:pt>
                <c:pt idx="10">
                  <c:v>506159.79999999935</c:v>
                </c:pt>
                <c:pt idx="11">
                  <c:v>620271.09999999963</c:v>
                </c:pt>
                <c:pt idx="12">
                  <c:v>729654.30000000075</c:v>
                </c:pt>
                <c:pt idx="13">
                  <c:v>407401.79999999935</c:v>
                </c:pt>
                <c:pt idx="14">
                  <c:v>423313.09999999916</c:v>
                </c:pt>
                <c:pt idx="15">
                  <c:v>1378709.7000000011</c:v>
                </c:pt>
                <c:pt idx="16">
                  <c:v>707595.00000000047</c:v>
                </c:pt>
                <c:pt idx="17">
                  <c:v>504377.30000000028</c:v>
                </c:pt>
                <c:pt idx="18">
                  <c:v>502739.29999999935</c:v>
                </c:pt>
                <c:pt idx="19">
                  <c:v>1821486.6000000006</c:v>
                </c:pt>
                <c:pt idx="20">
                  <c:v>131427.80000000005</c:v>
                </c:pt>
                <c:pt idx="21">
                  <c:v>336714.99999999953</c:v>
                </c:pt>
                <c:pt idx="22">
                  <c:v>389462.5</c:v>
                </c:pt>
                <c:pt idx="23">
                  <c:v>269979.50000000047</c:v>
                </c:pt>
                <c:pt idx="24">
                  <c:v>104210.90000000037</c:v>
                </c:pt>
                <c:pt idx="25">
                  <c:v>576954.0000000014</c:v>
                </c:pt>
                <c:pt idx="26">
                  <c:v>157324.90000000014</c:v>
                </c:pt>
                <c:pt idx="27">
                  <c:v>3044623.7</c:v>
                </c:pt>
                <c:pt idx="28">
                  <c:v>1610836.1</c:v>
                </c:pt>
                <c:pt idx="29">
                  <c:v>150750.20000000019</c:v>
                </c:pt>
                <c:pt idx="30">
                  <c:v>312737.80000000028</c:v>
                </c:pt>
                <c:pt idx="31">
                  <c:v>3671713.1999999993</c:v>
                </c:pt>
                <c:pt idx="32">
                  <c:v>27539.09999999986</c:v>
                </c:pt>
                <c:pt idx="33">
                  <c:v>104573.60000000033</c:v>
                </c:pt>
                <c:pt idx="34">
                  <c:v>900597.60000000009</c:v>
                </c:pt>
                <c:pt idx="35">
                  <c:v>31600.199999999953</c:v>
                </c:pt>
                <c:pt idx="36">
                  <c:v>21066.700000000012</c:v>
                </c:pt>
                <c:pt idx="37">
                  <c:v>26068.100000000093</c:v>
                </c:pt>
                <c:pt idx="38">
                  <c:v>42999.499999999884</c:v>
                </c:pt>
                <c:pt idx="39">
                  <c:v>12694.300000000017</c:v>
                </c:pt>
                <c:pt idx="40">
                  <c:v>1053</c:v>
                </c:pt>
                <c:pt idx="41">
                  <c:v>442.60000000000036</c:v>
                </c:pt>
                <c:pt idx="42">
                  <c:v>17630.199999999997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76-4C85-BC9D-BC1D8441E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638224"/>
        <c:axId val="1636409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NewPTSlides!$B$2</c15:sqref>
                        </c15:formulaRef>
                      </c:ext>
                    </c:extLst>
                    <c:strCache>
                      <c:ptCount val="1"/>
                      <c:pt idx="0">
                        <c:v>No Action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NewPTSlides!$A$3:$A$45</c15:sqref>
                        </c15:formulaRef>
                      </c:ext>
                    </c:extLst>
                    <c:strCache>
                      <c:ptCount val="43"/>
                      <c:pt idx="0">
                        <c:v>Lancaster</c:v>
                      </c:pt>
                      <c:pt idx="1">
                        <c:v>York</c:v>
                      </c:pt>
                      <c:pt idx="2">
                        <c:v>Franklin</c:v>
                      </c:pt>
                      <c:pt idx="3">
                        <c:v>Lebanon</c:v>
                      </c:pt>
                      <c:pt idx="4">
                        <c:v>Cumberland</c:v>
                      </c:pt>
                      <c:pt idx="5">
                        <c:v>Dauphin</c:v>
                      </c:pt>
                      <c:pt idx="6">
                        <c:v>Centre</c:v>
                      </c:pt>
                      <c:pt idx="7">
                        <c:v>Bedford</c:v>
                      </c:pt>
                      <c:pt idx="8">
                        <c:v>Adams</c:v>
                      </c:pt>
                      <c:pt idx="9">
                        <c:v>Northumberland</c:v>
                      </c:pt>
                      <c:pt idx="10">
                        <c:v>Perry</c:v>
                      </c:pt>
                      <c:pt idx="11">
                        <c:v>Huntingdon</c:v>
                      </c:pt>
                      <c:pt idx="12">
                        <c:v>Columbia</c:v>
                      </c:pt>
                      <c:pt idx="13">
                        <c:v>Snyder</c:v>
                      </c:pt>
                      <c:pt idx="14">
                        <c:v>Mifflin</c:v>
                      </c:pt>
                      <c:pt idx="15">
                        <c:v>Lycoming</c:v>
                      </c:pt>
                      <c:pt idx="16">
                        <c:v>Schuylkill</c:v>
                      </c:pt>
                      <c:pt idx="17">
                        <c:v>Juniata</c:v>
                      </c:pt>
                      <c:pt idx="18">
                        <c:v>Union</c:v>
                      </c:pt>
                      <c:pt idx="19">
                        <c:v>Bradford</c:v>
                      </c:pt>
                      <c:pt idx="20">
                        <c:v>Chester</c:v>
                      </c:pt>
                      <c:pt idx="21">
                        <c:v>Clinton</c:v>
                      </c:pt>
                      <c:pt idx="22">
                        <c:v>Tioga</c:v>
                      </c:pt>
                      <c:pt idx="23">
                        <c:v>Susquehanna</c:v>
                      </c:pt>
                      <c:pt idx="24">
                        <c:v>Berks</c:v>
                      </c:pt>
                      <c:pt idx="25">
                        <c:v>Clearfield</c:v>
                      </c:pt>
                      <c:pt idx="26">
                        <c:v>Fulton</c:v>
                      </c:pt>
                      <c:pt idx="27">
                        <c:v>Blair</c:v>
                      </c:pt>
                      <c:pt idx="28">
                        <c:v>Lackawanna</c:v>
                      </c:pt>
                      <c:pt idx="29">
                        <c:v>Cambria</c:v>
                      </c:pt>
                      <c:pt idx="30">
                        <c:v>Montour</c:v>
                      </c:pt>
                      <c:pt idx="31">
                        <c:v>Luzerne</c:v>
                      </c:pt>
                      <c:pt idx="32">
                        <c:v>Sullivan</c:v>
                      </c:pt>
                      <c:pt idx="33">
                        <c:v>Potter</c:v>
                      </c:pt>
                      <c:pt idx="34">
                        <c:v>Wyoming</c:v>
                      </c:pt>
                      <c:pt idx="35">
                        <c:v>Somerset</c:v>
                      </c:pt>
                      <c:pt idx="36">
                        <c:v>Indiana</c:v>
                      </c:pt>
                      <c:pt idx="37">
                        <c:v>Elk</c:v>
                      </c:pt>
                      <c:pt idx="38">
                        <c:v>Cameron</c:v>
                      </c:pt>
                      <c:pt idx="39">
                        <c:v>Wayne</c:v>
                      </c:pt>
                      <c:pt idx="40">
                        <c:v>Mckean</c:v>
                      </c:pt>
                      <c:pt idx="41">
                        <c:v>Jefferson</c:v>
                      </c:pt>
                      <c:pt idx="42">
                        <c:v>Carbon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NewPTSlides!$B$3:$B$45</c15:sqref>
                        </c15:formulaRef>
                      </c:ext>
                    </c:extLst>
                    <c:numCache>
                      <c:formatCode>General</c:formatCode>
                      <c:ptCount val="43"/>
                      <c:pt idx="0">
                        <c:v>34301290.699999996</c:v>
                      </c:pt>
                      <c:pt idx="1">
                        <c:v>16409795.199999997</c:v>
                      </c:pt>
                      <c:pt idx="2">
                        <c:v>9855413.5000000019</c:v>
                      </c:pt>
                      <c:pt idx="3">
                        <c:v>6588849.0999999996</c:v>
                      </c:pt>
                      <c:pt idx="4">
                        <c:v>8111882.5999999996</c:v>
                      </c:pt>
                      <c:pt idx="5">
                        <c:v>8483903.5</c:v>
                      </c:pt>
                      <c:pt idx="6">
                        <c:v>6810984.9999999991</c:v>
                      </c:pt>
                      <c:pt idx="7">
                        <c:v>5261240.5999999996</c:v>
                      </c:pt>
                      <c:pt idx="8">
                        <c:v>6072622.2000000002</c:v>
                      </c:pt>
                      <c:pt idx="9">
                        <c:v>6876848.5999999996</c:v>
                      </c:pt>
                      <c:pt idx="10">
                        <c:v>4699980.8</c:v>
                      </c:pt>
                      <c:pt idx="11">
                        <c:v>5030902.7999999989</c:v>
                      </c:pt>
                      <c:pt idx="12">
                        <c:v>4875928.8000000007</c:v>
                      </c:pt>
                      <c:pt idx="13">
                        <c:v>3924906.1999999997</c:v>
                      </c:pt>
                      <c:pt idx="14">
                        <c:v>3595827.4999999995</c:v>
                      </c:pt>
                      <c:pt idx="15">
                        <c:v>6691762.4000000004</c:v>
                      </c:pt>
                      <c:pt idx="16">
                        <c:v>4171425.4</c:v>
                      </c:pt>
                      <c:pt idx="17">
                        <c:v>3461489.7</c:v>
                      </c:pt>
                      <c:pt idx="18">
                        <c:v>3175701.1999999997</c:v>
                      </c:pt>
                      <c:pt idx="19">
                        <c:v>6644963.2000000002</c:v>
                      </c:pt>
                      <c:pt idx="20">
                        <c:v>2111697</c:v>
                      </c:pt>
                      <c:pt idx="21">
                        <c:v>3780691.6999999997</c:v>
                      </c:pt>
                      <c:pt idx="22">
                        <c:v>3712506.5999999996</c:v>
                      </c:pt>
                      <c:pt idx="23">
                        <c:v>3399378.9000000004</c:v>
                      </c:pt>
                      <c:pt idx="24">
                        <c:v>1658998.9000000001</c:v>
                      </c:pt>
                      <c:pt idx="25">
                        <c:v>4191402.3000000007</c:v>
                      </c:pt>
                      <c:pt idx="26">
                        <c:v>2071280.7</c:v>
                      </c:pt>
                      <c:pt idx="27">
                        <c:v>6796301.9000000004</c:v>
                      </c:pt>
                      <c:pt idx="28">
                        <c:v>4244835.8</c:v>
                      </c:pt>
                      <c:pt idx="29">
                        <c:v>1792554.6</c:v>
                      </c:pt>
                      <c:pt idx="30">
                        <c:v>1729399</c:v>
                      </c:pt>
                      <c:pt idx="31">
                        <c:v>8325482.2000000002</c:v>
                      </c:pt>
                      <c:pt idx="32">
                        <c:v>1317685.7</c:v>
                      </c:pt>
                      <c:pt idx="33">
                        <c:v>1693748.3000000003</c:v>
                      </c:pt>
                      <c:pt idx="34">
                        <c:v>2385849.2000000002</c:v>
                      </c:pt>
                      <c:pt idx="35">
                        <c:v>585800.69999999995</c:v>
                      </c:pt>
                      <c:pt idx="36">
                        <c:v>332080.2</c:v>
                      </c:pt>
                      <c:pt idx="37">
                        <c:v>713902.5</c:v>
                      </c:pt>
                      <c:pt idx="38">
                        <c:v>888444.79999999993</c:v>
                      </c:pt>
                      <c:pt idx="39">
                        <c:v>199233.2</c:v>
                      </c:pt>
                      <c:pt idx="40">
                        <c:v>49233.899999999994</c:v>
                      </c:pt>
                      <c:pt idx="41">
                        <c:v>9024</c:v>
                      </c:pt>
                      <c:pt idx="42">
                        <c:v>30795.1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2A76-4C85-BC9D-BC1D8441E9E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NewPTSlides!$C$2</c15:sqref>
                        </c15:formulaRef>
                      </c:ext>
                    </c:extLst>
                    <c:strCache>
                      <c:ptCount val="1"/>
                      <c:pt idx="0">
                        <c:v>2016 Progress V9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NewPTSlides!$A$3:$A$45</c15:sqref>
                        </c15:formulaRef>
                      </c:ext>
                    </c:extLst>
                    <c:strCache>
                      <c:ptCount val="43"/>
                      <c:pt idx="0">
                        <c:v>Lancaster</c:v>
                      </c:pt>
                      <c:pt idx="1">
                        <c:v>York</c:v>
                      </c:pt>
                      <c:pt idx="2">
                        <c:v>Franklin</c:v>
                      </c:pt>
                      <c:pt idx="3">
                        <c:v>Lebanon</c:v>
                      </c:pt>
                      <c:pt idx="4">
                        <c:v>Cumberland</c:v>
                      </c:pt>
                      <c:pt idx="5">
                        <c:v>Dauphin</c:v>
                      </c:pt>
                      <c:pt idx="6">
                        <c:v>Centre</c:v>
                      </c:pt>
                      <c:pt idx="7">
                        <c:v>Bedford</c:v>
                      </c:pt>
                      <c:pt idx="8">
                        <c:v>Adams</c:v>
                      </c:pt>
                      <c:pt idx="9">
                        <c:v>Northumberland</c:v>
                      </c:pt>
                      <c:pt idx="10">
                        <c:v>Perry</c:v>
                      </c:pt>
                      <c:pt idx="11">
                        <c:v>Huntingdon</c:v>
                      </c:pt>
                      <c:pt idx="12">
                        <c:v>Columbia</c:v>
                      </c:pt>
                      <c:pt idx="13">
                        <c:v>Snyder</c:v>
                      </c:pt>
                      <c:pt idx="14">
                        <c:v>Mifflin</c:v>
                      </c:pt>
                      <c:pt idx="15">
                        <c:v>Lycoming</c:v>
                      </c:pt>
                      <c:pt idx="16">
                        <c:v>Schuylkill</c:v>
                      </c:pt>
                      <c:pt idx="17">
                        <c:v>Juniata</c:v>
                      </c:pt>
                      <c:pt idx="18">
                        <c:v>Union</c:v>
                      </c:pt>
                      <c:pt idx="19">
                        <c:v>Bradford</c:v>
                      </c:pt>
                      <c:pt idx="20">
                        <c:v>Chester</c:v>
                      </c:pt>
                      <c:pt idx="21">
                        <c:v>Clinton</c:v>
                      </c:pt>
                      <c:pt idx="22">
                        <c:v>Tioga</c:v>
                      </c:pt>
                      <c:pt idx="23">
                        <c:v>Susquehanna</c:v>
                      </c:pt>
                      <c:pt idx="24">
                        <c:v>Berks</c:v>
                      </c:pt>
                      <c:pt idx="25">
                        <c:v>Clearfield</c:v>
                      </c:pt>
                      <c:pt idx="26">
                        <c:v>Fulton</c:v>
                      </c:pt>
                      <c:pt idx="27">
                        <c:v>Blair</c:v>
                      </c:pt>
                      <c:pt idx="28">
                        <c:v>Lackawanna</c:v>
                      </c:pt>
                      <c:pt idx="29">
                        <c:v>Cambria</c:v>
                      </c:pt>
                      <c:pt idx="30">
                        <c:v>Montour</c:v>
                      </c:pt>
                      <c:pt idx="31">
                        <c:v>Luzerne</c:v>
                      </c:pt>
                      <c:pt idx="32">
                        <c:v>Sullivan</c:v>
                      </c:pt>
                      <c:pt idx="33">
                        <c:v>Potter</c:v>
                      </c:pt>
                      <c:pt idx="34">
                        <c:v>Wyoming</c:v>
                      </c:pt>
                      <c:pt idx="35">
                        <c:v>Somerset</c:v>
                      </c:pt>
                      <c:pt idx="36">
                        <c:v>Indiana</c:v>
                      </c:pt>
                      <c:pt idx="37">
                        <c:v>Elk</c:v>
                      </c:pt>
                      <c:pt idx="38">
                        <c:v>Cameron</c:v>
                      </c:pt>
                      <c:pt idx="39">
                        <c:v>Wayne</c:v>
                      </c:pt>
                      <c:pt idx="40">
                        <c:v>Mckean</c:v>
                      </c:pt>
                      <c:pt idx="41">
                        <c:v>Jefferson</c:v>
                      </c:pt>
                      <c:pt idx="42">
                        <c:v>Carbon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NewPTSlides!$C$3:$C$45</c15:sqref>
                        </c15:formulaRef>
                      </c:ext>
                    </c:extLst>
                    <c:numCache>
                      <c:formatCode>General</c:formatCode>
                      <c:ptCount val="43"/>
                      <c:pt idx="0">
                        <c:v>27065695</c:v>
                      </c:pt>
                      <c:pt idx="1">
                        <c:v>12350040.200000001</c:v>
                      </c:pt>
                      <c:pt idx="2">
                        <c:v>8133923.9000000004</c:v>
                      </c:pt>
                      <c:pt idx="3">
                        <c:v>5516828.5</c:v>
                      </c:pt>
                      <c:pt idx="4">
                        <c:v>6365977.0999999996</c:v>
                      </c:pt>
                      <c:pt idx="5">
                        <c:v>6127672.7000000002</c:v>
                      </c:pt>
                      <c:pt idx="6">
                        <c:v>6016500.6000000006</c:v>
                      </c:pt>
                      <c:pt idx="7">
                        <c:v>4720022.4000000004</c:v>
                      </c:pt>
                      <c:pt idx="8">
                        <c:v>4847277.0999999996</c:v>
                      </c:pt>
                      <c:pt idx="9">
                        <c:v>5085523.3999999994</c:v>
                      </c:pt>
                      <c:pt idx="10">
                        <c:v>4193821.0000000005</c:v>
                      </c:pt>
                      <c:pt idx="11">
                        <c:v>4410631.6999999993</c:v>
                      </c:pt>
                      <c:pt idx="12">
                        <c:v>4146274.5</c:v>
                      </c:pt>
                      <c:pt idx="13">
                        <c:v>3517504.4000000004</c:v>
                      </c:pt>
                      <c:pt idx="14">
                        <c:v>3172514.4000000004</c:v>
                      </c:pt>
                      <c:pt idx="15">
                        <c:v>5313052.6999999993</c:v>
                      </c:pt>
                      <c:pt idx="16">
                        <c:v>3463830.3999999994</c:v>
                      </c:pt>
                      <c:pt idx="17">
                        <c:v>2957112.4</c:v>
                      </c:pt>
                      <c:pt idx="18">
                        <c:v>2672961.9000000004</c:v>
                      </c:pt>
                      <c:pt idx="19">
                        <c:v>4823476.5999999996</c:v>
                      </c:pt>
                      <c:pt idx="20">
                        <c:v>1980269.2</c:v>
                      </c:pt>
                      <c:pt idx="21">
                        <c:v>3443976.7</c:v>
                      </c:pt>
                      <c:pt idx="22">
                        <c:v>3323044.0999999996</c:v>
                      </c:pt>
                      <c:pt idx="23">
                        <c:v>3129399.4</c:v>
                      </c:pt>
                      <c:pt idx="24">
                        <c:v>1554787.9999999998</c:v>
                      </c:pt>
                      <c:pt idx="25">
                        <c:v>3614448.2999999993</c:v>
                      </c:pt>
                      <c:pt idx="26">
                        <c:v>1913955.7999999998</c:v>
                      </c:pt>
                      <c:pt idx="27">
                        <c:v>3751678.2</c:v>
                      </c:pt>
                      <c:pt idx="28">
                        <c:v>2633999.6999999997</c:v>
                      </c:pt>
                      <c:pt idx="29">
                        <c:v>1641804.4</c:v>
                      </c:pt>
                      <c:pt idx="30">
                        <c:v>1416661.1999999997</c:v>
                      </c:pt>
                      <c:pt idx="31">
                        <c:v>4653769.0000000009</c:v>
                      </c:pt>
                      <c:pt idx="32">
                        <c:v>1290146.6000000001</c:v>
                      </c:pt>
                      <c:pt idx="33">
                        <c:v>1589174.7</c:v>
                      </c:pt>
                      <c:pt idx="34">
                        <c:v>1485251.6</c:v>
                      </c:pt>
                      <c:pt idx="35">
                        <c:v>554200.5</c:v>
                      </c:pt>
                      <c:pt idx="36">
                        <c:v>311013.5</c:v>
                      </c:pt>
                      <c:pt idx="37">
                        <c:v>687834.39999999991</c:v>
                      </c:pt>
                      <c:pt idx="38">
                        <c:v>845445.3</c:v>
                      </c:pt>
                      <c:pt idx="39">
                        <c:v>186538.9</c:v>
                      </c:pt>
                      <c:pt idx="40">
                        <c:v>48180.899999999994</c:v>
                      </c:pt>
                      <c:pt idx="41">
                        <c:v>8581.4</c:v>
                      </c:pt>
                      <c:pt idx="42">
                        <c:v>13164.9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A76-4C85-BC9D-BC1D8441E9E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NewPTSlides!$D$2</c15:sqref>
                        </c15:formulaRef>
                      </c:ext>
                    </c:extLst>
                    <c:strCache>
                      <c:ptCount val="1"/>
                      <c:pt idx="0">
                        <c:v>Planning Target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NewPTSlides!$A$3:$A$45</c15:sqref>
                        </c15:formulaRef>
                      </c:ext>
                    </c:extLst>
                    <c:strCache>
                      <c:ptCount val="43"/>
                      <c:pt idx="0">
                        <c:v>Lancaster</c:v>
                      </c:pt>
                      <c:pt idx="1">
                        <c:v>York</c:v>
                      </c:pt>
                      <c:pt idx="2">
                        <c:v>Franklin</c:v>
                      </c:pt>
                      <c:pt idx="3">
                        <c:v>Lebanon</c:v>
                      </c:pt>
                      <c:pt idx="4">
                        <c:v>Cumberland</c:v>
                      </c:pt>
                      <c:pt idx="5">
                        <c:v>Dauphin</c:v>
                      </c:pt>
                      <c:pt idx="6">
                        <c:v>Centre</c:v>
                      </c:pt>
                      <c:pt idx="7">
                        <c:v>Bedford</c:v>
                      </c:pt>
                      <c:pt idx="8">
                        <c:v>Adams</c:v>
                      </c:pt>
                      <c:pt idx="9">
                        <c:v>Northumberland</c:v>
                      </c:pt>
                      <c:pt idx="10">
                        <c:v>Perry</c:v>
                      </c:pt>
                      <c:pt idx="11">
                        <c:v>Huntingdon</c:v>
                      </c:pt>
                      <c:pt idx="12">
                        <c:v>Columbia</c:v>
                      </c:pt>
                      <c:pt idx="13">
                        <c:v>Snyder</c:v>
                      </c:pt>
                      <c:pt idx="14">
                        <c:v>Mifflin</c:v>
                      </c:pt>
                      <c:pt idx="15">
                        <c:v>Lycoming</c:v>
                      </c:pt>
                      <c:pt idx="16">
                        <c:v>Schuylkill</c:v>
                      </c:pt>
                      <c:pt idx="17">
                        <c:v>Juniata</c:v>
                      </c:pt>
                      <c:pt idx="18">
                        <c:v>Union</c:v>
                      </c:pt>
                      <c:pt idx="19">
                        <c:v>Bradford</c:v>
                      </c:pt>
                      <c:pt idx="20">
                        <c:v>Chester</c:v>
                      </c:pt>
                      <c:pt idx="21">
                        <c:v>Clinton</c:v>
                      </c:pt>
                      <c:pt idx="22">
                        <c:v>Tioga</c:v>
                      </c:pt>
                      <c:pt idx="23">
                        <c:v>Susquehanna</c:v>
                      </c:pt>
                      <c:pt idx="24">
                        <c:v>Berks</c:v>
                      </c:pt>
                      <c:pt idx="25">
                        <c:v>Clearfield</c:v>
                      </c:pt>
                      <c:pt idx="26">
                        <c:v>Fulton</c:v>
                      </c:pt>
                      <c:pt idx="27">
                        <c:v>Blair</c:v>
                      </c:pt>
                      <c:pt idx="28">
                        <c:v>Lackawanna</c:v>
                      </c:pt>
                      <c:pt idx="29">
                        <c:v>Cambria</c:v>
                      </c:pt>
                      <c:pt idx="30">
                        <c:v>Montour</c:v>
                      </c:pt>
                      <c:pt idx="31">
                        <c:v>Luzerne</c:v>
                      </c:pt>
                      <c:pt idx="32">
                        <c:v>Sullivan</c:v>
                      </c:pt>
                      <c:pt idx="33">
                        <c:v>Potter</c:v>
                      </c:pt>
                      <c:pt idx="34">
                        <c:v>Wyoming</c:v>
                      </c:pt>
                      <c:pt idx="35">
                        <c:v>Somerset</c:v>
                      </c:pt>
                      <c:pt idx="36">
                        <c:v>Indiana</c:v>
                      </c:pt>
                      <c:pt idx="37">
                        <c:v>Elk</c:v>
                      </c:pt>
                      <c:pt idx="38">
                        <c:v>Cameron</c:v>
                      </c:pt>
                      <c:pt idx="39">
                        <c:v>Wayne</c:v>
                      </c:pt>
                      <c:pt idx="40">
                        <c:v>Mckean</c:v>
                      </c:pt>
                      <c:pt idx="41">
                        <c:v>Jefferson</c:v>
                      </c:pt>
                      <c:pt idx="42">
                        <c:v>Carbon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NewPTSlides!$D$3:$D$45</c15:sqref>
                        </c15:formulaRef>
                      </c:ext>
                    </c:extLst>
                    <c:numCache>
                      <c:formatCode>General</c:formatCode>
                      <c:ptCount val="43"/>
                      <c:pt idx="0">
                        <c:v>15566755.636909999</c:v>
                      </c:pt>
                      <c:pt idx="1">
                        <c:v>8048044.1716000009</c:v>
                      </c:pt>
                      <c:pt idx="2">
                        <c:v>4841338.59724</c:v>
                      </c:pt>
                      <c:pt idx="3">
                        <c:v>3166457.8931499999</c:v>
                      </c:pt>
                      <c:pt idx="4">
                        <c:v>4095110.7609199998</c:v>
                      </c:pt>
                      <c:pt idx="5">
                        <c:v>4214490.9572199993</c:v>
                      </c:pt>
                      <c:pt idx="6">
                        <c:v>4181992.5839499994</c:v>
                      </c:pt>
                      <c:pt idx="7">
                        <c:v>3105264.1766300001</c:v>
                      </c:pt>
                      <c:pt idx="8">
                        <c:v>3261953.87415</c:v>
                      </c:pt>
                      <c:pt idx="9">
                        <c:v>3506530.7159900004</c:v>
                      </c:pt>
                      <c:pt idx="10">
                        <c:v>2670651.1453399998</c:v>
                      </c:pt>
                      <c:pt idx="11">
                        <c:v>2965209.6058200002</c:v>
                      </c:pt>
                      <c:pt idx="12">
                        <c:v>2702625.60255</c:v>
                      </c:pt>
                      <c:pt idx="13">
                        <c:v>2085727.4778499997</c:v>
                      </c:pt>
                      <c:pt idx="14">
                        <c:v>1947576.4940599997</c:v>
                      </c:pt>
                      <c:pt idx="15">
                        <c:v>4152556.5746900002</c:v>
                      </c:pt>
                      <c:pt idx="16">
                        <c:v>2340418.3813900002</c:v>
                      </c:pt>
                      <c:pt idx="17">
                        <c:v>1897349.6563800001</c:v>
                      </c:pt>
                      <c:pt idx="18">
                        <c:v>1687299.24419</c:v>
                      </c:pt>
                      <c:pt idx="19">
                        <c:v>3873291.5503300005</c:v>
                      </c:pt>
                      <c:pt idx="20">
                        <c:v>1057773.11283</c:v>
                      </c:pt>
                      <c:pt idx="21">
                        <c:v>2559373.1361500002</c:v>
                      </c:pt>
                      <c:pt idx="22">
                        <c:v>2439802.46037</c:v>
                      </c:pt>
                      <c:pt idx="23">
                        <c:v>2302963.5723000001</c:v>
                      </c:pt>
                      <c:pt idx="24">
                        <c:v>882327.94417000015</c:v>
                      </c:pt>
                      <c:pt idx="25">
                        <c:v>2955477.6107700001</c:v>
                      </c:pt>
                      <c:pt idx="26">
                        <c:v>1265365.2481199999</c:v>
                      </c:pt>
                      <c:pt idx="27">
                        <c:v>3189621.923870001</c:v>
                      </c:pt>
                      <c:pt idx="28">
                        <c:v>2110099.5702200001</c:v>
                      </c:pt>
                      <c:pt idx="29">
                        <c:v>1136781.37497</c:v>
                      </c:pt>
                      <c:pt idx="30">
                        <c:v>923736.25056999992</c:v>
                      </c:pt>
                      <c:pt idx="31">
                        <c:v>4176376.1481399992</c:v>
                      </c:pt>
                      <c:pt idx="32">
                        <c:v>964405.76915000007</c:v>
                      </c:pt>
                      <c:pt idx="33">
                        <c:v>1318259.3684900003</c:v>
                      </c:pt>
                      <c:pt idx="34">
                        <c:v>1306701.72059</c:v>
                      </c:pt>
                      <c:pt idx="35">
                        <c:v>398080.74219000002</c:v>
                      </c:pt>
                      <c:pt idx="36">
                        <c:v>211567.20201000001</c:v>
                      </c:pt>
                      <c:pt idx="37">
                        <c:v>590416.83692999999</c:v>
                      </c:pt>
                      <c:pt idx="38">
                        <c:v>759388.2485300001</c:v>
                      </c:pt>
                      <c:pt idx="39">
                        <c:v>145280.65520000001</c:v>
                      </c:pt>
                      <c:pt idx="40">
                        <c:v>44177.869019999998</c:v>
                      </c:pt>
                      <c:pt idx="41">
                        <c:v>5916.0266699999993</c:v>
                      </c:pt>
                      <c:pt idx="42">
                        <c:v>14572.974849999999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A76-4C85-BC9D-BC1D8441E9E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NewPTSlides!$E$2</c15:sqref>
                        </c15:formulaRef>
                      </c:ext>
                    </c:extLst>
                    <c:strCache>
                      <c:ptCount val="1"/>
                      <c:pt idx="0">
                        <c:v>E3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NewPTSlides!$A$3:$A$45</c15:sqref>
                        </c15:formulaRef>
                      </c:ext>
                    </c:extLst>
                    <c:strCache>
                      <c:ptCount val="43"/>
                      <c:pt idx="0">
                        <c:v>Lancaster</c:v>
                      </c:pt>
                      <c:pt idx="1">
                        <c:v>York</c:v>
                      </c:pt>
                      <c:pt idx="2">
                        <c:v>Franklin</c:v>
                      </c:pt>
                      <c:pt idx="3">
                        <c:v>Lebanon</c:v>
                      </c:pt>
                      <c:pt idx="4">
                        <c:v>Cumberland</c:v>
                      </c:pt>
                      <c:pt idx="5">
                        <c:v>Dauphin</c:v>
                      </c:pt>
                      <c:pt idx="6">
                        <c:v>Centre</c:v>
                      </c:pt>
                      <c:pt idx="7">
                        <c:v>Bedford</c:v>
                      </c:pt>
                      <c:pt idx="8">
                        <c:v>Adams</c:v>
                      </c:pt>
                      <c:pt idx="9">
                        <c:v>Northumberland</c:v>
                      </c:pt>
                      <c:pt idx="10">
                        <c:v>Perry</c:v>
                      </c:pt>
                      <c:pt idx="11">
                        <c:v>Huntingdon</c:v>
                      </c:pt>
                      <c:pt idx="12">
                        <c:v>Columbia</c:v>
                      </c:pt>
                      <c:pt idx="13">
                        <c:v>Snyder</c:v>
                      </c:pt>
                      <c:pt idx="14">
                        <c:v>Mifflin</c:v>
                      </c:pt>
                      <c:pt idx="15">
                        <c:v>Lycoming</c:v>
                      </c:pt>
                      <c:pt idx="16">
                        <c:v>Schuylkill</c:v>
                      </c:pt>
                      <c:pt idx="17">
                        <c:v>Juniata</c:v>
                      </c:pt>
                      <c:pt idx="18">
                        <c:v>Union</c:v>
                      </c:pt>
                      <c:pt idx="19">
                        <c:v>Bradford</c:v>
                      </c:pt>
                      <c:pt idx="20">
                        <c:v>Chester</c:v>
                      </c:pt>
                      <c:pt idx="21">
                        <c:v>Clinton</c:v>
                      </c:pt>
                      <c:pt idx="22">
                        <c:v>Tioga</c:v>
                      </c:pt>
                      <c:pt idx="23">
                        <c:v>Susquehanna</c:v>
                      </c:pt>
                      <c:pt idx="24">
                        <c:v>Berks</c:v>
                      </c:pt>
                      <c:pt idx="25">
                        <c:v>Clearfield</c:v>
                      </c:pt>
                      <c:pt idx="26">
                        <c:v>Fulton</c:v>
                      </c:pt>
                      <c:pt idx="27">
                        <c:v>Blair</c:v>
                      </c:pt>
                      <c:pt idx="28">
                        <c:v>Lackawanna</c:v>
                      </c:pt>
                      <c:pt idx="29">
                        <c:v>Cambria</c:v>
                      </c:pt>
                      <c:pt idx="30">
                        <c:v>Montour</c:v>
                      </c:pt>
                      <c:pt idx="31">
                        <c:v>Luzerne</c:v>
                      </c:pt>
                      <c:pt idx="32">
                        <c:v>Sullivan</c:v>
                      </c:pt>
                      <c:pt idx="33">
                        <c:v>Potter</c:v>
                      </c:pt>
                      <c:pt idx="34">
                        <c:v>Wyoming</c:v>
                      </c:pt>
                      <c:pt idx="35">
                        <c:v>Somerset</c:v>
                      </c:pt>
                      <c:pt idx="36">
                        <c:v>Indiana</c:v>
                      </c:pt>
                      <c:pt idx="37">
                        <c:v>Elk</c:v>
                      </c:pt>
                      <c:pt idx="38">
                        <c:v>Cameron</c:v>
                      </c:pt>
                      <c:pt idx="39">
                        <c:v>Wayne</c:v>
                      </c:pt>
                      <c:pt idx="40">
                        <c:v>Mckean</c:v>
                      </c:pt>
                      <c:pt idx="41">
                        <c:v>Jefferson</c:v>
                      </c:pt>
                      <c:pt idx="42">
                        <c:v>Carbon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NewPTSlides!$E$3:$E$45</c15:sqref>
                        </c15:formulaRef>
                      </c:ext>
                    </c:extLst>
                    <c:numCache>
                      <c:formatCode>General</c:formatCode>
                      <c:ptCount val="43"/>
                      <c:pt idx="0">
                        <c:v>9724962.4000000004</c:v>
                      </c:pt>
                      <c:pt idx="1">
                        <c:v>5440687.2000000002</c:v>
                      </c:pt>
                      <c:pt idx="2">
                        <c:v>3277852.3</c:v>
                      </c:pt>
                      <c:pt idx="3">
                        <c:v>2099289.6</c:v>
                      </c:pt>
                      <c:pt idx="4">
                        <c:v>2842603.0000000005</c:v>
                      </c:pt>
                      <c:pt idx="5">
                        <c:v>2883204.8999999994</c:v>
                      </c:pt>
                      <c:pt idx="6">
                        <c:v>3362221.4999999995</c:v>
                      </c:pt>
                      <c:pt idx="7">
                        <c:v>2432988.7000000002</c:v>
                      </c:pt>
                      <c:pt idx="8">
                        <c:v>2385532.7000000002</c:v>
                      </c:pt>
                      <c:pt idx="9">
                        <c:v>2455599.9</c:v>
                      </c:pt>
                      <c:pt idx="10">
                        <c:v>2037866.5999999999</c:v>
                      </c:pt>
                      <c:pt idx="11">
                        <c:v>2321086.2000000002</c:v>
                      </c:pt>
                      <c:pt idx="12">
                        <c:v>2024947.2999999998</c:v>
                      </c:pt>
                      <c:pt idx="13">
                        <c:v>1512235.7</c:v>
                      </c:pt>
                      <c:pt idx="14">
                        <c:v>1433619.7</c:v>
                      </c:pt>
                      <c:pt idx="15">
                        <c:v>3360782.6999999997</c:v>
                      </c:pt>
                      <c:pt idx="16">
                        <c:v>1769474.7000000002</c:v>
                      </c:pt>
                      <c:pt idx="17">
                        <c:v>1409620.3</c:v>
                      </c:pt>
                      <c:pt idx="18">
                        <c:v>1223186.5</c:v>
                      </c:pt>
                      <c:pt idx="19">
                        <c:v>3009030.3000000003</c:v>
                      </c:pt>
                      <c:pt idx="20">
                        <c:v>729139.1</c:v>
                      </c:pt>
                      <c:pt idx="21">
                        <c:v>2178542.2000000002</c:v>
                      </c:pt>
                      <c:pt idx="22">
                        <c:v>2042948.5</c:v>
                      </c:pt>
                      <c:pt idx="23">
                        <c:v>1961079.9</c:v>
                      </c:pt>
                      <c:pt idx="24">
                        <c:v>640146.80000000005</c:v>
                      </c:pt>
                      <c:pt idx="25">
                        <c:v>2570092.2000000002</c:v>
                      </c:pt>
                      <c:pt idx="26">
                        <c:v>1014065.1</c:v>
                      </c:pt>
                      <c:pt idx="27">
                        <c:v>2064988.8000000003</c:v>
                      </c:pt>
                      <c:pt idx="28">
                        <c:v>1444447.2</c:v>
                      </c:pt>
                      <c:pt idx="29">
                        <c:v>932298.5</c:v>
                      </c:pt>
                      <c:pt idx="30">
                        <c:v>672514.89999999991</c:v>
                      </c:pt>
                      <c:pt idx="31">
                        <c:v>2882603.9999999995</c:v>
                      </c:pt>
                      <c:pt idx="32">
                        <c:v>854246.20000000007</c:v>
                      </c:pt>
                      <c:pt idx="33">
                        <c:v>1201174.6000000001</c:v>
                      </c:pt>
                      <c:pt idx="34">
                        <c:v>970202.5</c:v>
                      </c:pt>
                      <c:pt idx="35">
                        <c:v>339546</c:v>
                      </c:pt>
                      <c:pt idx="36">
                        <c:v>173988.9</c:v>
                      </c:pt>
                      <c:pt idx="37">
                        <c:v>551911.6</c:v>
                      </c:pt>
                      <c:pt idx="38">
                        <c:v>719145.90000000014</c:v>
                      </c:pt>
                      <c:pt idx="39">
                        <c:v>128457.2</c:v>
                      </c:pt>
                      <c:pt idx="40">
                        <c:v>42601.3</c:v>
                      </c:pt>
                      <c:pt idx="41">
                        <c:v>4946.8999999999996</c:v>
                      </c:pt>
                      <c:pt idx="42">
                        <c:v>9514.6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A76-4C85-BC9D-BC1D8441E9E3}"/>
                  </c:ext>
                </c:extLst>
              </c15:ser>
            </c15:filteredBarSeries>
          </c:ext>
        </c:extLst>
      </c:barChart>
      <c:catAx>
        <c:axId val="16363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40968"/>
        <c:crosses val="autoZero"/>
        <c:auto val="1"/>
        <c:lblAlgn val="ctr"/>
        <c:lblOffset val="100"/>
        <c:noMultiLvlLbl val="0"/>
      </c:catAx>
      <c:valAx>
        <c:axId val="163640968"/>
        <c:scaling>
          <c:orientation val="minMax"/>
          <c:max val="3500000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3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b="1" i="0" u="none" strike="noStrik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Reductions in Lbs of Nitrogen Delivered to PA Streams as of 2016, and Additional Reductions Needed by 2025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316495431716958"/>
          <c:y val="8.0887791277652922E-3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Loads that are Uncontrollable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Sheet1!$A$24:$A$30</c:f>
              <c:strCache>
                <c:ptCount val="7"/>
                <c:pt idx="0">
                  <c:v>Lancaster</c:v>
                </c:pt>
                <c:pt idx="1">
                  <c:v>York</c:v>
                </c:pt>
                <c:pt idx="2">
                  <c:v>Franklin</c:v>
                </c:pt>
                <c:pt idx="3">
                  <c:v>Lebanon</c:v>
                </c:pt>
                <c:pt idx="4">
                  <c:v>Cumberland</c:v>
                </c:pt>
                <c:pt idx="5">
                  <c:v>Dauphin</c:v>
                </c:pt>
                <c:pt idx="6">
                  <c:v>Centre</c:v>
                </c:pt>
              </c:strCache>
            </c:strRef>
          </c:cat>
          <c:val>
            <c:numRef>
              <c:f>Sheet1!$B$24:$B$30</c:f>
              <c:numCache>
                <c:formatCode>_(* #,##0_);_(* \(#,##0\);_(* "-"??_);_(@_)</c:formatCode>
                <c:ptCount val="7"/>
                <c:pt idx="0">
                  <c:v>9724963</c:v>
                </c:pt>
                <c:pt idx="1">
                  <c:v>5440687</c:v>
                </c:pt>
                <c:pt idx="2">
                  <c:v>3277852.25</c:v>
                </c:pt>
                <c:pt idx="3">
                  <c:v>2099289.5</c:v>
                </c:pt>
                <c:pt idx="4">
                  <c:v>2842603</c:v>
                </c:pt>
                <c:pt idx="5">
                  <c:v>2883205.25</c:v>
                </c:pt>
                <c:pt idx="6">
                  <c:v>3362221.25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0-4C72-8F6C-A5E570FE05C3}"/>
            </c:ext>
          </c:extLst>
        </c:ser>
        <c:ser>
          <c:idx val="1"/>
          <c:order val="1"/>
          <c:tx>
            <c:strRef>
              <c:f>Sheet1!$C$23</c:f>
              <c:strCache>
                <c:ptCount val="1"/>
                <c:pt idx="0">
                  <c:v>Controllable Load that does NOT Need to be Reduced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Sheet1!$A$24:$A$30</c:f>
              <c:strCache>
                <c:ptCount val="7"/>
                <c:pt idx="0">
                  <c:v>Lancaster</c:v>
                </c:pt>
                <c:pt idx="1">
                  <c:v>York</c:v>
                </c:pt>
                <c:pt idx="2">
                  <c:v>Franklin</c:v>
                </c:pt>
                <c:pt idx="3">
                  <c:v>Lebanon</c:v>
                </c:pt>
                <c:pt idx="4">
                  <c:v>Cumberland</c:v>
                </c:pt>
                <c:pt idx="5">
                  <c:v>Dauphin</c:v>
                </c:pt>
                <c:pt idx="6">
                  <c:v>Centre</c:v>
                </c:pt>
              </c:strCache>
            </c:strRef>
          </c:cat>
          <c:val>
            <c:numRef>
              <c:f>Sheet1!$C$24:$C$30</c:f>
              <c:numCache>
                <c:formatCode>_(* #,##0_);_(* \(#,##0\);_(* "-"??_);_(@_)</c:formatCode>
                <c:ptCount val="7"/>
                <c:pt idx="0">
                  <c:v>5653525.3500000006</c:v>
                </c:pt>
                <c:pt idx="1">
                  <c:v>2523504.5700000003</c:v>
                </c:pt>
                <c:pt idx="2">
                  <c:v>1517688.7525000002</c:v>
                </c:pt>
                <c:pt idx="3">
                  <c:v>1032893.775</c:v>
                </c:pt>
                <c:pt idx="4">
                  <c:v>1212602.4350000001</c:v>
                </c:pt>
                <c:pt idx="5">
                  <c:v>1288739.3925000001</c:v>
                </c:pt>
                <c:pt idx="6">
                  <c:v>793294.89750000008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90-4C72-8F6C-A5E570FE05C3}"/>
            </c:ext>
          </c:extLst>
        </c:ser>
        <c:ser>
          <c:idx val="2"/>
          <c:order val="2"/>
          <c:tx>
            <c:strRef>
              <c:f>Sheet1!$D$23</c:f>
              <c:strCache>
                <c:ptCount val="1"/>
                <c:pt idx="0">
                  <c:v>Reduction Needed from 2016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Sheet1!$A$24:$A$30</c:f>
              <c:strCache>
                <c:ptCount val="7"/>
                <c:pt idx="0">
                  <c:v>Lancaster</c:v>
                </c:pt>
                <c:pt idx="1">
                  <c:v>York</c:v>
                </c:pt>
                <c:pt idx="2">
                  <c:v>Franklin</c:v>
                </c:pt>
                <c:pt idx="3">
                  <c:v>Lebanon</c:v>
                </c:pt>
                <c:pt idx="4">
                  <c:v>Cumberland</c:v>
                </c:pt>
                <c:pt idx="5">
                  <c:v>Dauphin</c:v>
                </c:pt>
                <c:pt idx="6">
                  <c:v>Centre</c:v>
                </c:pt>
              </c:strCache>
            </c:strRef>
          </c:cat>
          <c:val>
            <c:numRef>
              <c:f>Sheet1!$D$24:$D$30</c:f>
              <c:numCache>
                <c:formatCode>_(* #,##0_);_(* \(#,##0\);_(* "-"??_);_(@_)</c:formatCode>
                <c:ptCount val="7"/>
                <c:pt idx="0">
                  <c:v>12044699.649999999</c:v>
                </c:pt>
                <c:pt idx="1">
                  <c:v>4304175.43</c:v>
                </c:pt>
                <c:pt idx="2">
                  <c:v>3031849.9974999996</c:v>
                </c:pt>
                <c:pt idx="3">
                  <c:v>2321057.2249999996</c:v>
                </c:pt>
                <c:pt idx="4">
                  <c:v>2294056.0649999995</c:v>
                </c:pt>
                <c:pt idx="5">
                  <c:v>889257.35749999993</c:v>
                </c:pt>
                <c:pt idx="6">
                  <c:v>1864218.8525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90-4C72-8F6C-A5E570FE05C3}"/>
            </c:ext>
          </c:extLst>
        </c:ser>
        <c:ser>
          <c:idx val="3"/>
          <c:order val="3"/>
          <c:tx>
            <c:strRef>
              <c:f>Sheet1!$E$23</c:f>
              <c:strCache>
                <c:ptCount val="1"/>
                <c:pt idx="0">
                  <c:v>Loads Already Reduced as of 2016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Sheet1!$A$24:$A$30</c:f>
              <c:strCache>
                <c:ptCount val="7"/>
                <c:pt idx="0">
                  <c:v>Lancaster</c:v>
                </c:pt>
                <c:pt idx="1">
                  <c:v>York</c:v>
                </c:pt>
                <c:pt idx="2">
                  <c:v>Franklin</c:v>
                </c:pt>
                <c:pt idx="3">
                  <c:v>Lebanon</c:v>
                </c:pt>
                <c:pt idx="4">
                  <c:v>Cumberland</c:v>
                </c:pt>
                <c:pt idx="5">
                  <c:v>Dauphin</c:v>
                </c:pt>
                <c:pt idx="6">
                  <c:v>Centre</c:v>
                </c:pt>
              </c:strCache>
            </c:strRef>
          </c:cat>
          <c:val>
            <c:numRef>
              <c:f>Sheet1!$E$24:$E$30</c:f>
              <c:numCache>
                <c:formatCode>General</c:formatCode>
                <c:ptCount val="7"/>
                <c:pt idx="0">
                  <c:v>6882320</c:v>
                </c:pt>
                <c:pt idx="1">
                  <c:v>4144079</c:v>
                </c:pt>
                <c:pt idx="2">
                  <c:v>2049108</c:v>
                </c:pt>
                <c:pt idx="3">
                  <c:v>1136891.5</c:v>
                </c:pt>
                <c:pt idx="4">
                  <c:v>1765526</c:v>
                </c:pt>
                <c:pt idx="5">
                  <c:v>3425218</c:v>
                </c:pt>
                <c:pt idx="6">
                  <c:v>791594.5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90-4C72-8F6C-A5E570FE0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67904"/>
        <c:axId val="34269440"/>
      </c:barChart>
      <c:catAx>
        <c:axId val="34267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4269440"/>
        <c:crosses val="autoZero"/>
        <c:auto val="1"/>
        <c:lblAlgn val="ctr"/>
        <c:lblOffset val="100"/>
        <c:noMultiLvlLbl val="0"/>
      </c:catAx>
      <c:valAx>
        <c:axId val="34269440"/>
        <c:scaling>
          <c:orientation val="minMax"/>
          <c:max val="35000000"/>
        </c:scaling>
        <c:delete val="0"/>
        <c:axPos val="b"/>
        <c:majorGridlines/>
        <c:numFmt formatCode="_(* #,##0_);_(* \(#,##0\);_(* &quot;-&quot;??_);_(@_)" sourceLinked="1"/>
        <c:majorTickMark val="out"/>
        <c:minorTickMark val="none"/>
        <c:tickLblPos val="nextTo"/>
        <c:crossAx val="342679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6851202974628178"/>
          <c:y val="0.12707538641003208"/>
          <c:w val="0.60425787401574804"/>
          <c:h val="0.29901983085447648"/>
        </c:manualLayout>
      </c:layout>
      <c:overlay val="1"/>
      <c:spPr>
        <a:solidFill>
          <a:schemeClr val="tx1">
            <a:lumMod val="75000"/>
            <a:lumOff val="25000"/>
          </a:schemeClr>
        </a:solidFill>
      </c:spPr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FY14-17 Average Funding by County Tiers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'County by Tier'!$F$1</c:f>
              <c:strCache>
                <c:ptCount val="1"/>
                <c:pt idx="0">
                  <c:v>FY14-17 Average</c:v>
                </c:pt>
              </c:strCache>
            </c:strRef>
          </c:tx>
          <c:invertIfNegative val="0"/>
          <c:cat>
            <c:strRef>
              <c:f>'County by Tier'!$A$2:$A$41</c:f>
              <c:strCache>
                <c:ptCount val="40"/>
                <c:pt idx="0">
                  <c:v>Lancaster</c:v>
                </c:pt>
                <c:pt idx="1">
                  <c:v>York</c:v>
                </c:pt>
                <c:pt idx="2">
                  <c:v>Franklin</c:v>
                </c:pt>
                <c:pt idx="3">
                  <c:v>Lebanon</c:v>
                </c:pt>
                <c:pt idx="4">
                  <c:v>Cumberland</c:v>
                </c:pt>
                <c:pt idx="5">
                  <c:v>Dauphin</c:v>
                </c:pt>
                <c:pt idx="6">
                  <c:v>Centre</c:v>
                </c:pt>
                <c:pt idx="7">
                  <c:v>Bedford</c:v>
                </c:pt>
                <c:pt idx="8">
                  <c:v>Adams</c:v>
                </c:pt>
                <c:pt idx="9">
                  <c:v>Northumberland</c:v>
                </c:pt>
                <c:pt idx="10">
                  <c:v>Perry</c:v>
                </c:pt>
                <c:pt idx="11">
                  <c:v>Huntingdon</c:v>
                </c:pt>
                <c:pt idx="12">
                  <c:v>Columbia</c:v>
                </c:pt>
                <c:pt idx="13">
                  <c:v>Snyder</c:v>
                </c:pt>
                <c:pt idx="14">
                  <c:v>Mifflin</c:v>
                </c:pt>
                <c:pt idx="15">
                  <c:v>Lycoming</c:v>
                </c:pt>
                <c:pt idx="16">
                  <c:v>Schuylkill</c:v>
                </c:pt>
                <c:pt idx="17">
                  <c:v>Juniata</c:v>
                </c:pt>
                <c:pt idx="18">
                  <c:v>Union</c:v>
                </c:pt>
                <c:pt idx="19">
                  <c:v>Bradford</c:v>
                </c:pt>
                <c:pt idx="20">
                  <c:v>Chester</c:v>
                </c:pt>
                <c:pt idx="21">
                  <c:v>Clinton</c:v>
                </c:pt>
                <c:pt idx="22">
                  <c:v>Tioga</c:v>
                </c:pt>
                <c:pt idx="23">
                  <c:v>Susquehanna</c:v>
                </c:pt>
                <c:pt idx="24">
                  <c:v>Berks</c:v>
                </c:pt>
                <c:pt idx="25">
                  <c:v>Clearfield</c:v>
                </c:pt>
                <c:pt idx="26">
                  <c:v>Fulton</c:v>
                </c:pt>
                <c:pt idx="27">
                  <c:v>Blair</c:v>
                </c:pt>
                <c:pt idx="28">
                  <c:v>Lackawanna</c:v>
                </c:pt>
                <c:pt idx="29">
                  <c:v>Cambria</c:v>
                </c:pt>
                <c:pt idx="30">
                  <c:v>Montour</c:v>
                </c:pt>
                <c:pt idx="31">
                  <c:v>Luzerne</c:v>
                </c:pt>
                <c:pt idx="32">
                  <c:v>Sullivan</c:v>
                </c:pt>
                <c:pt idx="33">
                  <c:v>Potter</c:v>
                </c:pt>
                <c:pt idx="34">
                  <c:v>Wyoming</c:v>
                </c:pt>
                <c:pt idx="35">
                  <c:v>Somerset</c:v>
                </c:pt>
                <c:pt idx="36">
                  <c:v>Indiana</c:v>
                </c:pt>
                <c:pt idx="37">
                  <c:v>Elk</c:v>
                </c:pt>
                <c:pt idx="38">
                  <c:v>Cameron</c:v>
                </c:pt>
                <c:pt idx="39">
                  <c:v>Wayne</c:v>
                </c:pt>
              </c:strCache>
            </c:strRef>
          </c:cat>
          <c:val>
            <c:numRef>
              <c:f>'County by Tier'!$F$2:$F$41</c:f>
              <c:numCache>
                <c:formatCode>_("$"* #,##0_);_("$"* \(#,##0\);_("$"* "-"??_);_(@_)</c:formatCode>
                <c:ptCount val="40"/>
                <c:pt idx="0">
                  <c:v>9471907.9862017613</c:v>
                </c:pt>
                <c:pt idx="1">
                  <c:v>3727482.4545898843</c:v>
                </c:pt>
                <c:pt idx="2">
                  <c:v>2549574.9765708963</c:v>
                </c:pt>
                <c:pt idx="3">
                  <c:v>1923140.2585129647</c:v>
                </c:pt>
                <c:pt idx="4">
                  <c:v>2771799.4790648692</c:v>
                </c:pt>
                <c:pt idx="5">
                  <c:v>2568465.2798596444</c:v>
                </c:pt>
                <c:pt idx="6">
                  <c:v>2763696.7111750618</c:v>
                </c:pt>
                <c:pt idx="7">
                  <c:v>1919679.7826998122</c:v>
                </c:pt>
                <c:pt idx="8">
                  <c:v>2418502.7049673614</c:v>
                </c:pt>
                <c:pt idx="9">
                  <c:v>1697057.0230064634</c:v>
                </c:pt>
                <c:pt idx="10">
                  <c:v>1144078.217828088</c:v>
                </c:pt>
                <c:pt idx="11">
                  <c:v>1197759.5060273502</c:v>
                </c:pt>
                <c:pt idx="12">
                  <c:v>1951739.1003527464</c:v>
                </c:pt>
                <c:pt idx="13">
                  <c:v>1142190.2954381085</c:v>
                </c:pt>
                <c:pt idx="14">
                  <c:v>1295229.8172294102</c:v>
                </c:pt>
                <c:pt idx="15">
                  <c:v>4042092.7612309107</c:v>
                </c:pt>
                <c:pt idx="16">
                  <c:v>2100726.6130617624</c:v>
                </c:pt>
                <c:pt idx="17">
                  <c:v>1690331.8161521242</c:v>
                </c:pt>
                <c:pt idx="18">
                  <c:v>1355717.7283448202</c:v>
                </c:pt>
                <c:pt idx="19">
                  <c:v>6837072.7065421734</c:v>
                </c:pt>
                <c:pt idx="20">
                  <c:v>9122229.7486164682</c:v>
                </c:pt>
                <c:pt idx="21">
                  <c:v>862373.82178324612</c:v>
                </c:pt>
                <c:pt idx="22">
                  <c:v>3518372.5630703969</c:v>
                </c:pt>
                <c:pt idx="23">
                  <c:v>5114820.6876981072</c:v>
                </c:pt>
                <c:pt idx="24">
                  <c:v>4521027.9280085769</c:v>
                </c:pt>
                <c:pt idx="25">
                  <c:v>1632524.7000547205</c:v>
                </c:pt>
                <c:pt idx="26">
                  <c:v>849625.20146015682</c:v>
                </c:pt>
                <c:pt idx="27">
                  <c:v>1324071.2592358368</c:v>
                </c:pt>
                <c:pt idx="28">
                  <c:v>1216720.2589953516</c:v>
                </c:pt>
                <c:pt idx="29">
                  <c:v>872602.09811918379</c:v>
                </c:pt>
                <c:pt idx="30">
                  <c:v>1422304.4424999997</c:v>
                </c:pt>
                <c:pt idx="31">
                  <c:v>2875360.7524092742</c:v>
                </c:pt>
                <c:pt idx="32">
                  <c:v>891990.25000000012</c:v>
                </c:pt>
                <c:pt idx="33">
                  <c:v>1108330.8727986864</c:v>
                </c:pt>
                <c:pt idx="34">
                  <c:v>1569582.9342603933</c:v>
                </c:pt>
                <c:pt idx="35">
                  <c:v>626919.32074397872</c:v>
                </c:pt>
                <c:pt idx="36">
                  <c:v>909133.91332690232</c:v>
                </c:pt>
                <c:pt idx="37">
                  <c:v>530267.85499999998</c:v>
                </c:pt>
                <c:pt idx="38">
                  <c:v>408319.17749999999</c:v>
                </c:pt>
                <c:pt idx="39">
                  <c:v>742571.18681320525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7-41D7-B0E9-485F6B6D0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73184"/>
        <c:axId val="44692224"/>
      </c:barChart>
      <c:catAx>
        <c:axId val="217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692224"/>
        <c:crosses val="autoZero"/>
        <c:auto val="1"/>
        <c:lblAlgn val="ctr"/>
        <c:lblOffset val="100"/>
        <c:noMultiLvlLbl val="0"/>
      </c:catAx>
      <c:valAx>
        <c:axId val="4469222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2173184"/>
        <c:crosses val="autoZero"/>
        <c:crossBetween val="between"/>
      </c:valAx>
      <c:spPr>
        <a:gradFill>
          <a:gsLst>
            <a:gs pos="0">
              <a:schemeClr val="bg1">
                <a:lumMod val="85000"/>
              </a:schemeClr>
            </a:gs>
            <a:gs pos="99000">
              <a:schemeClr val="dk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</a:gradFill>
      </c:spPr>
    </c:plotArea>
    <c:plotVisOnly val="1"/>
    <c:dispBlanksAs val="gap"/>
    <c:showDLblsOverMax val="0"/>
  </c:chart>
  <c:spPr>
    <a:gradFill>
      <a:gsLst>
        <a:gs pos="0">
          <a:schemeClr val="bg1">
            <a:lumMod val="85000"/>
          </a:schemeClr>
        </a:gs>
        <a:gs pos="99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C9DD0-38EE-6A4E-9891-E408A10F328B}" type="doc">
      <dgm:prSet loTypeId="urn:microsoft.com/office/officeart/2005/8/layout/venn3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19B565-95BB-B540-928F-06062467C32B}">
      <dgm:prSet phldrT="[Text]" custT="1"/>
      <dgm:spPr/>
      <dgm:t>
        <a:bodyPr/>
        <a:lstStyle/>
        <a:p>
          <a:r>
            <a:rPr lang="en-US" sz="2400" b="1" dirty="0">
              <a:latin typeface="Franklin Gothic Book" panose="020B0503020102020204" pitchFamily="34" charset="0"/>
              <a:cs typeface="Goudy Old Style"/>
            </a:rPr>
            <a:t>Convene</a:t>
          </a:r>
          <a:r>
            <a:rPr lang="en-US" sz="2400" b="1" baseline="0" dirty="0">
              <a:latin typeface="Franklin Gothic Book" panose="020B0503020102020204" pitchFamily="34" charset="0"/>
              <a:cs typeface="Goudy Old Style"/>
            </a:rPr>
            <a:t> Countywide Action Team Members</a:t>
          </a:r>
          <a:endParaRPr lang="en-US" sz="2400" b="1" dirty="0">
            <a:latin typeface="Franklin Gothic Book" panose="020B0503020102020204" pitchFamily="34" charset="0"/>
            <a:cs typeface="Goudy Old Style"/>
          </a:endParaRPr>
        </a:p>
      </dgm:t>
    </dgm:pt>
    <dgm:pt modelId="{2F77BC94-0B3B-674E-92FA-3885AC0D91D3}" type="parTrans" cxnId="{00309090-4680-3343-9ACE-FDCDB816B8A1}">
      <dgm:prSet/>
      <dgm:spPr/>
      <dgm:t>
        <a:bodyPr/>
        <a:lstStyle/>
        <a:p>
          <a:endParaRPr lang="en-US"/>
        </a:p>
      </dgm:t>
    </dgm:pt>
    <dgm:pt modelId="{D13D2E68-0994-984A-AE43-34B5FE09FBD4}" type="sibTrans" cxnId="{00309090-4680-3343-9ACE-FDCDB816B8A1}">
      <dgm:prSet/>
      <dgm:spPr/>
      <dgm:t>
        <a:bodyPr/>
        <a:lstStyle/>
        <a:p>
          <a:endParaRPr lang="en-US"/>
        </a:p>
      </dgm:t>
    </dgm:pt>
    <dgm:pt modelId="{74A92551-C2E5-5643-88C5-058CAB3577B8}">
      <dgm:prSet phldrT="[Text]" custT="1"/>
      <dgm:spPr/>
      <dgm:t>
        <a:bodyPr/>
        <a:lstStyle/>
        <a:p>
          <a:r>
            <a:rPr lang="en-US" sz="2400" b="1" dirty="0">
              <a:latin typeface="Franklin Gothic Book" panose="020B0503020102020204" pitchFamily="34" charset="0"/>
              <a:cs typeface="Goudy Old Style"/>
            </a:rPr>
            <a:t>Identify Water Quality and Other Goals</a:t>
          </a:r>
        </a:p>
      </dgm:t>
    </dgm:pt>
    <dgm:pt modelId="{84A7E1F3-5F60-6546-80A7-E097DE1C8D76}" type="parTrans" cxnId="{AB3ADE78-0D6B-3040-9614-523A3CC45FE0}">
      <dgm:prSet/>
      <dgm:spPr/>
      <dgm:t>
        <a:bodyPr/>
        <a:lstStyle/>
        <a:p>
          <a:endParaRPr lang="en-US"/>
        </a:p>
      </dgm:t>
    </dgm:pt>
    <dgm:pt modelId="{B38088E8-160B-9C4C-9690-BA70C712F750}" type="sibTrans" cxnId="{AB3ADE78-0D6B-3040-9614-523A3CC45FE0}">
      <dgm:prSet/>
      <dgm:spPr/>
      <dgm:t>
        <a:bodyPr/>
        <a:lstStyle/>
        <a:p>
          <a:endParaRPr lang="en-US"/>
        </a:p>
      </dgm:t>
    </dgm:pt>
    <dgm:pt modelId="{EE07626F-9C50-9944-BEC3-874D7FD8E5D0}">
      <dgm:prSet phldrT="[Text]" custT="1"/>
      <dgm:spPr/>
      <dgm:t>
        <a:bodyPr/>
        <a:lstStyle/>
        <a:p>
          <a:r>
            <a:rPr lang="en-US" sz="2400" b="1" dirty="0">
              <a:latin typeface="Franklin Gothic Book" panose="020B0503020102020204" pitchFamily="34" charset="0"/>
              <a:cs typeface="Goudy Old Style"/>
            </a:rPr>
            <a:t>Identify Local Resources</a:t>
          </a:r>
        </a:p>
      </dgm:t>
    </dgm:pt>
    <dgm:pt modelId="{646719C7-8EFC-C741-84DC-FA5A29EF14CB}" type="parTrans" cxnId="{8E2C3C81-1AA9-0D46-9A11-D20FC3AD1BEC}">
      <dgm:prSet/>
      <dgm:spPr/>
      <dgm:t>
        <a:bodyPr/>
        <a:lstStyle/>
        <a:p>
          <a:endParaRPr lang="en-US"/>
        </a:p>
      </dgm:t>
    </dgm:pt>
    <dgm:pt modelId="{14FBAB19-E290-9C4D-AFCB-1CC164DAA115}" type="sibTrans" cxnId="{8E2C3C81-1AA9-0D46-9A11-D20FC3AD1BEC}">
      <dgm:prSet/>
      <dgm:spPr/>
      <dgm:t>
        <a:bodyPr/>
        <a:lstStyle/>
        <a:p>
          <a:endParaRPr lang="en-US"/>
        </a:p>
      </dgm:t>
    </dgm:pt>
    <dgm:pt modelId="{CB91AA82-B52A-4745-9A58-2F7D981CF43A}">
      <dgm:prSet phldrT="[Text]" custT="1"/>
      <dgm:spPr/>
      <dgm:t>
        <a:bodyPr/>
        <a:lstStyle/>
        <a:p>
          <a:r>
            <a:rPr lang="en-US" sz="2400" b="1" dirty="0">
              <a:latin typeface="Franklin Gothic Book" panose="020B0503020102020204" pitchFamily="34" charset="0"/>
              <a:cs typeface="Goudy Old Style"/>
            </a:rPr>
            <a:t>Select and Report Actions</a:t>
          </a:r>
        </a:p>
      </dgm:t>
    </dgm:pt>
    <dgm:pt modelId="{A0DC07F1-D342-404A-A339-34B76F2A3E6F}" type="parTrans" cxnId="{172367BD-06E8-DD42-A78F-08E6C00BC8DA}">
      <dgm:prSet/>
      <dgm:spPr/>
      <dgm:t>
        <a:bodyPr/>
        <a:lstStyle/>
        <a:p>
          <a:endParaRPr lang="en-US"/>
        </a:p>
      </dgm:t>
    </dgm:pt>
    <dgm:pt modelId="{443C3415-11C4-C744-9A79-E8E0135EBE13}" type="sibTrans" cxnId="{172367BD-06E8-DD42-A78F-08E6C00BC8DA}">
      <dgm:prSet/>
      <dgm:spPr/>
      <dgm:t>
        <a:bodyPr/>
        <a:lstStyle/>
        <a:p>
          <a:endParaRPr lang="en-US"/>
        </a:p>
      </dgm:t>
    </dgm:pt>
    <dgm:pt modelId="{7FF9419D-70EF-AD45-977C-31651A0B0959}">
      <dgm:prSet phldrT="[Text]" custT="1"/>
      <dgm:spPr/>
      <dgm:t>
        <a:bodyPr/>
        <a:lstStyle/>
        <a:p>
          <a:r>
            <a:rPr lang="en-US" sz="2400" b="1" dirty="0">
              <a:latin typeface="Franklin Gothic Book" panose="020B0503020102020204" pitchFamily="34" charset="0"/>
              <a:cs typeface="Goudy Old Style"/>
            </a:rPr>
            <a:t>Implement Actions</a:t>
          </a:r>
        </a:p>
      </dgm:t>
    </dgm:pt>
    <dgm:pt modelId="{0D8FE404-815C-584C-9C4A-AB7065501FF3}" type="parTrans" cxnId="{75AC3ECF-1C25-FC45-93C9-A9905077E525}">
      <dgm:prSet/>
      <dgm:spPr/>
      <dgm:t>
        <a:bodyPr/>
        <a:lstStyle/>
        <a:p>
          <a:endParaRPr lang="en-US"/>
        </a:p>
      </dgm:t>
    </dgm:pt>
    <dgm:pt modelId="{B3E4574B-23FB-4747-897C-E69E3D5C4B6F}" type="sibTrans" cxnId="{75AC3ECF-1C25-FC45-93C9-A9905077E525}">
      <dgm:prSet/>
      <dgm:spPr/>
      <dgm:t>
        <a:bodyPr/>
        <a:lstStyle/>
        <a:p>
          <a:endParaRPr lang="en-US"/>
        </a:p>
      </dgm:t>
    </dgm:pt>
    <dgm:pt modelId="{54054B21-4E85-444D-B64C-2209F29A867A}" type="pres">
      <dgm:prSet presAssocID="{429C9DD0-38EE-6A4E-9891-E408A10F328B}" presName="Name0" presStyleCnt="0">
        <dgm:presLayoutVars>
          <dgm:dir/>
          <dgm:resizeHandles val="exact"/>
        </dgm:presLayoutVars>
      </dgm:prSet>
      <dgm:spPr/>
    </dgm:pt>
    <dgm:pt modelId="{A060D4B1-D540-A043-AFEF-40228BE72332}" type="pres">
      <dgm:prSet presAssocID="{2319B565-95BB-B540-928F-06062467C32B}" presName="Name5" presStyleLbl="vennNode1" presStyleIdx="0" presStyleCnt="5" custLinFactNeighborX="-28588">
        <dgm:presLayoutVars>
          <dgm:bulletEnabled val="1"/>
        </dgm:presLayoutVars>
      </dgm:prSet>
      <dgm:spPr/>
    </dgm:pt>
    <dgm:pt modelId="{E1764213-32FA-DA41-A249-DEE5B9AE5F88}" type="pres">
      <dgm:prSet presAssocID="{D13D2E68-0994-984A-AE43-34B5FE09FBD4}" presName="space" presStyleCnt="0"/>
      <dgm:spPr/>
    </dgm:pt>
    <dgm:pt modelId="{4717CE89-EA1E-DF43-A70B-5A7676493383}" type="pres">
      <dgm:prSet presAssocID="{74A92551-C2E5-5643-88C5-058CAB3577B8}" presName="Name5" presStyleLbl="vennNode1" presStyleIdx="1" presStyleCnt="5" custLinFactNeighborX="-9287">
        <dgm:presLayoutVars>
          <dgm:bulletEnabled val="1"/>
        </dgm:presLayoutVars>
      </dgm:prSet>
      <dgm:spPr/>
    </dgm:pt>
    <dgm:pt modelId="{EEB548CF-934A-154E-9DF8-2580DC983075}" type="pres">
      <dgm:prSet presAssocID="{B38088E8-160B-9C4C-9690-BA70C712F750}" presName="space" presStyleCnt="0"/>
      <dgm:spPr/>
    </dgm:pt>
    <dgm:pt modelId="{A01D0954-FC0B-6548-A9BB-584666A3DEFB}" type="pres">
      <dgm:prSet presAssocID="{EE07626F-9C50-9944-BEC3-874D7FD8E5D0}" presName="Name5" presStyleLbl="vennNode1" presStyleIdx="2" presStyleCnt="5" custLinFactNeighborX="11013">
        <dgm:presLayoutVars>
          <dgm:bulletEnabled val="1"/>
        </dgm:presLayoutVars>
      </dgm:prSet>
      <dgm:spPr/>
    </dgm:pt>
    <dgm:pt modelId="{55716D32-21B3-5148-90FD-4CB367489CA5}" type="pres">
      <dgm:prSet presAssocID="{14FBAB19-E290-9C4D-AFCB-1CC164DAA115}" presName="space" presStyleCnt="0"/>
      <dgm:spPr/>
    </dgm:pt>
    <dgm:pt modelId="{076AD1BD-96B9-9345-8CDC-FEA5BDF319BD}" type="pres">
      <dgm:prSet presAssocID="{CB91AA82-B52A-4745-9A58-2F7D981CF43A}" presName="Name5" presStyleLbl="vennNode1" presStyleIdx="3" presStyleCnt="5" custLinFactNeighborX="31365" custLinFactNeighborY="42">
        <dgm:presLayoutVars>
          <dgm:bulletEnabled val="1"/>
        </dgm:presLayoutVars>
      </dgm:prSet>
      <dgm:spPr/>
    </dgm:pt>
    <dgm:pt modelId="{A75474B2-B095-2148-BBFD-0E58D3CE8D17}" type="pres">
      <dgm:prSet presAssocID="{443C3415-11C4-C744-9A79-E8E0135EBE13}" presName="space" presStyleCnt="0"/>
      <dgm:spPr/>
    </dgm:pt>
    <dgm:pt modelId="{D156A3E8-AEC0-F141-9119-F44701C2CB7B}" type="pres">
      <dgm:prSet presAssocID="{7FF9419D-70EF-AD45-977C-31651A0B0959}" presName="Name5" presStyleLbl="vennNode1" presStyleIdx="4" presStyleCnt="5" custLinFactNeighborX="2030">
        <dgm:presLayoutVars>
          <dgm:bulletEnabled val="1"/>
        </dgm:presLayoutVars>
      </dgm:prSet>
      <dgm:spPr/>
    </dgm:pt>
  </dgm:ptLst>
  <dgm:cxnLst>
    <dgm:cxn modelId="{2918CB1B-DAA0-4349-BC62-01D4347A43EA}" type="presOf" srcId="{EE07626F-9C50-9944-BEC3-874D7FD8E5D0}" destId="{A01D0954-FC0B-6548-A9BB-584666A3DEFB}" srcOrd="0" destOrd="0" presId="urn:microsoft.com/office/officeart/2005/8/layout/venn3"/>
    <dgm:cxn modelId="{6A9D6367-1E1C-EB4A-A7D2-5332B41C4404}" type="presOf" srcId="{2319B565-95BB-B540-928F-06062467C32B}" destId="{A060D4B1-D540-A043-AFEF-40228BE72332}" srcOrd="0" destOrd="0" presId="urn:microsoft.com/office/officeart/2005/8/layout/venn3"/>
    <dgm:cxn modelId="{AB3ADE78-0D6B-3040-9614-523A3CC45FE0}" srcId="{429C9DD0-38EE-6A4E-9891-E408A10F328B}" destId="{74A92551-C2E5-5643-88C5-058CAB3577B8}" srcOrd="1" destOrd="0" parTransId="{84A7E1F3-5F60-6546-80A7-E097DE1C8D76}" sibTransId="{B38088E8-160B-9C4C-9690-BA70C712F750}"/>
    <dgm:cxn modelId="{8E2C3C81-1AA9-0D46-9A11-D20FC3AD1BEC}" srcId="{429C9DD0-38EE-6A4E-9891-E408A10F328B}" destId="{EE07626F-9C50-9944-BEC3-874D7FD8E5D0}" srcOrd="2" destOrd="0" parTransId="{646719C7-8EFC-C741-84DC-FA5A29EF14CB}" sibTransId="{14FBAB19-E290-9C4D-AFCB-1CC164DAA115}"/>
    <dgm:cxn modelId="{8C218484-AFB8-F948-AD27-F0B1B25A22AB}" type="presOf" srcId="{CB91AA82-B52A-4745-9A58-2F7D981CF43A}" destId="{076AD1BD-96B9-9345-8CDC-FEA5BDF319BD}" srcOrd="0" destOrd="0" presId="urn:microsoft.com/office/officeart/2005/8/layout/venn3"/>
    <dgm:cxn modelId="{00309090-4680-3343-9ACE-FDCDB816B8A1}" srcId="{429C9DD0-38EE-6A4E-9891-E408A10F328B}" destId="{2319B565-95BB-B540-928F-06062467C32B}" srcOrd="0" destOrd="0" parTransId="{2F77BC94-0B3B-674E-92FA-3885AC0D91D3}" sibTransId="{D13D2E68-0994-984A-AE43-34B5FE09FBD4}"/>
    <dgm:cxn modelId="{5DEA14A0-0EAD-CF45-93DF-CF4109F23BD3}" type="presOf" srcId="{7FF9419D-70EF-AD45-977C-31651A0B0959}" destId="{D156A3E8-AEC0-F141-9119-F44701C2CB7B}" srcOrd="0" destOrd="0" presId="urn:microsoft.com/office/officeart/2005/8/layout/venn3"/>
    <dgm:cxn modelId="{172367BD-06E8-DD42-A78F-08E6C00BC8DA}" srcId="{429C9DD0-38EE-6A4E-9891-E408A10F328B}" destId="{CB91AA82-B52A-4745-9A58-2F7D981CF43A}" srcOrd="3" destOrd="0" parTransId="{A0DC07F1-D342-404A-A339-34B76F2A3E6F}" sibTransId="{443C3415-11C4-C744-9A79-E8E0135EBE13}"/>
    <dgm:cxn modelId="{2E10C1C6-442F-4C46-A4D7-C02DDE239B5B}" type="presOf" srcId="{429C9DD0-38EE-6A4E-9891-E408A10F328B}" destId="{54054B21-4E85-444D-B64C-2209F29A867A}" srcOrd="0" destOrd="0" presId="urn:microsoft.com/office/officeart/2005/8/layout/venn3"/>
    <dgm:cxn modelId="{75AC3ECF-1C25-FC45-93C9-A9905077E525}" srcId="{429C9DD0-38EE-6A4E-9891-E408A10F328B}" destId="{7FF9419D-70EF-AD45-977C-31651A0B0959}" srcOrd="4" destOrd="0" parTransId="{0D8FE404-815C-584C-9C4A-AB7065501FF3}" sibTransId="{B3E4574B-23FB-4747-897C-E69E3D5C4B6F}"/>
    <dgm:cxn modelId="{50584DFC-BFF2-334A-9547-696D7EB2C748}" type="presOf" srcId="{74A92551-C2E5-5643-88C5-058CAB3577B8}" destId="{4717CE89-EA1E-DF43-A70B-5A7676493383}" srcOrd="0" destOrd="0" presId="urn:microsoft.com/office/officeart/2005/8/layout/venn3"/>
    <dgm:cxn modelId="{2B11F0D8-B7C2-114C-B081-0AF151D0206F}" type="presParOf" srcId="{54054B21-4E85-444D-B64C-2209F29A867A}" destId="{A060D4B1-D540-A043-AFEF-40228BE72332}" srcOrd="0" destOrd="0" presId="urn:microsoft.com/office/officeart/2005/8/layout/venn3"/>
    <dgm:cxn modelId="{17304101-9E64-234A-9415-4C2B724C6204}" type="presParOf" srcId="{54054B21-4E85-444D-B64C-2209F29A867A}" destId="{E1764213-32FA-DA41-A249-DEE5B9AE5F88}" srcOrd="1" destOrd="0" presId="urn:microsoft.com/office/officeart/2005/8/layout/venn3"/>
    <dgm:cxn modelId="{D70BCC9B-E3AE-3F49-BC21-ACDD9EA732F7}" type="presParOf" srcId="{54054B21-4E85-444D-B64C-2209F29A867A}" destId="{4717CE89-EA1E-DF43-A70B-5A7676493383}" srcOrd="2" destOrd="0" presId="urn:microsoft.com/office/officeart/2005/8/layout/venn3"/>
    <dgm:cxn modelId="{0AB124A1-4C2D-9A44-85E8-517762282784}" type="presParOf" srcId="{54054B21-4E85-444D-B64C-2209F29A867A}" destId="{EEB548CF-934A-154E-9DF8-2580DC983075}" srcOrd="3" destOrd="0" presId="urn:microsoft.com/office/officeart/2005/8/layout/venn3"/>
    <dgm:cxn modelId="{29607942-AEF1-DE40-8B93-83D48320EBB0}" type="presParOf" srcId="{54054B21-4E85-444D-B64C-2209F29A867A}" destId="{A01D0954-FC0B-6548-A9BB-584666A3DEFB}" srcOrd="4" destOrd="0" presId="urn:microsoft.com/office/officeart/2005/8/layout/venn3"/>
    <dgm:cxn modelId="{B0BC2F0B-57A6-BD4B-AD81-E699A9DEC3EA}" type="presParOf" srcId="{54054B21-4E85-444D-B64C-2209F29A867A}" destId="{55716D32-21B3-5148-90FD-4CB367489CA5}" srcOrd="5" destOrd="0" presId="urn:microsoft.com/office/officeart/2005/8/layout/venn3"/>
    <dgm:cxn modelId="{5839BB08-CF33-524E-B042-6456D97C3405}" type="presParOf" srcId="{54054B21-4E85-444D-B64C-2209F29A867A}" destId="{076AD1BD-96B9-9345-8CDC-FEA5BDF319BD}" srcOrd="6" destOrd="0" presId="urn:microsoft.com/office/officeart/2005/8/layout/venn3"/>
    <dgm:cxn modelId="{9CE1EB63-6FA6-CF41-B342-01DC4F3AEF31}" type="presParOf" srcId="{54054B21-4E85-444D-B64C-2209F29A867A}" destId="{A75474B2-B095-2148-BBFD-0E58D3CE8D17}" srcOrd="7" destOrd="0" presId="urn:microsoft.com/office/officeart/2005/8/layout/venn3"/>
    <dgm:cxn modelId="{E3E908AF-854B-4D4F-A9CA-DEA6E5A4413B}" type="presParOf" srcId="{54054B21-4E85-444D-B64C-2209F29A867A}" destId="{D156A3E8-AEC0-F141-9119-F44701C2CB7B}" srcOrd="8" destOrd="0" presId="urn:microsoft.com/office/officeart/2005/8/layout/venn3"/>
  </dgm:cxnLst>
  <dgm:bg>
    <a:effectLst>
      <a:glow rad="127000">
        <a:schemeClr val="accent1">
          <a:alpha val="19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0D4B1-D540-A043-AFEF-40228BE72332}">
      <dsp:nvSpPr>
        <dsp:cNvPr id="0" name=""/>
        <dsp:cNvSpPr/>
      </dsp:nvSpPr>
      <dsp:spPr>
        <a:xfrm>
          <a:off x="0" y="329881"/>
          <a:ext cx="2577213" cy="25772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833" tIns="30480" rIns="141833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Franklin Gothic Book" panose="020B0503020102020204" pitchFamily="34" charset="0"/>
              <a:cs typeface="Goudy Old Style"/>
            </a:rPr>
            <a:t>Convene</a:t>
          </a:r>
          <a:r>
            <a:rPr lang="en-US" sz="2400" b="1" kern="1200" baseline="0" dirty="0">
              <a:latin typeface="Franklin Gothic Book" panose="020B0503020102020204" pitchFamily="34" charset="0"/>
              <a:cs typeface="Goudy Old Style"/>
            </a:rPr>
            <a:t> Countywide Action Team Members</a:t>
          </a:r>
          <a:endParaRPr lang="en-US" sz="2400" b="1" kern="1200" dirty="0">
            <a:latin typeface="Franklin Gothic Book" panose="020B0503020102020204" pitchFamily="34" charset="0"/>
            <a:cs typeface="Goudy Old Style"/>
          </a:endParaRPr>
        </a:p>
      </dsp:txBody>
      <dsp:txXfrm>
        <a:off x="377424" y="707305"/>
        <a:ext cx="1822365" cy="1822365"/>
      </dsp:txXfrm>
    </dsp:sp>
    <dsp:sp modelId="{4717CE89-EA1E-DF43-A70B-5A7676493383}">
      <dsp:nvSpPr>
        <dsp:cNvPr id="0" name=""/>
        <dsp:cNvSpPr/>
      </dsp:nvSpPr>
      <dsp:spPr>
        <a:xfrm>
          <a:off x="2015223" y="329881"/>
          <a:ext cx="2577213" cy="25772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833" tIns="30480" rIns="141833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Franklin Gothic Book" panose="020B0503020102020204" pitchFamily="34" charset="0"/>
              <a:cs typeface="Goudy Old Style"/>
            </a:rPr>
            <a:t>Identify Water Quality and Other Goals</a:t>
          </a:r>
        </a:p>
      </dsp:txBody>
      <dsp:txXfrm>
        <a:off x="2392647" y="707305"/>
        <a:ext cx="1822365" cy="1822365"/>
      </dsp:txXfrm>
    </dsp:sp>
    <dsp:sp modelId="{A01D0954-FC0B-6548-A9BB-584666A3DEFB}">
      <dsp:nvSpPr>
        <dsp:cNvPr id="0" name=""/>
        <dsp:cNvSpPr/>
      </dsp:nvSpPr>
      <dsp:spPr>
        <a:xfrm>
          <a:off x="4181629" y="329881"/>
          <a:ext cx="2577213" cy="25772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833" tIns="30480" rIns="141833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Franklin Gothic Book" panose="020B0503020102020204" pitchFamily="34" charset="0"/>
              <a:cs typeface="Goudy Old Style"/>
            </a:rPr>
            <a:t>Identify Local Resources</a:t>
          </a:r>
        </a:p>
      </dsp:txBody>
      <dsp:txXfrm>
        <a:off x="4559053" y="707305"/>
        <a:ext cx="1822365" cy="1822365"/>
      </dsp:txXfrm>
    </dsp:sp>
    <dsp:sp modelId="{076AD1BD-96B9-9345-8CDC-FEA5BDF319BD}">
      <dsp:nvSpPr>
        <dsp:cNvPr id="0" name=""/>
        <dsp:cNvSpPr/>
      </dsp:nvSpPr>
      <dsp:spPr>
        <a:xfrm>
          <a:off x="6348303" y="330963"/>
          <a:ext cx="2577213" cy="25772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833" tIns="30480" rIns="141833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Franklin Gothic Book" panose="020B0503020102020204" pitchFamily="34" charset="0"/>
              <a:cs typeface="Goudy Old Style"/>
            </a:rPr>
            <a:t>Select and Report Actions</a:t>
          </a:r>
        </a:p>
      </dsp:txBody>
      <dsp:txXfrm>
        <a:off x="6725727" y="708387"/>
        <a:ext cx="1822365" cy="1822365"/>
      </dsp:txXfrm>
    </dsp:sp>
    <dsp:sp modelId="{D156A3E8-AEC0-F141-9119-F44701C2CB7B}">
      <dsp:nvSpPr>
        <dsp:cNvPr id="0" name=""/>
        <dsp:cNvSpPr/>
      </dsp:nvSpPr>
      <dsp:spPr>
        <a:xfrm>
          <a:off x="8249727" y="329881"/>
          <a:ext cx="2577213" cy="25772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833" tIns="30480" rIns="141833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Franklin Gothic Book" panose="020B0503020102020204" pitchFamily="34" charset="0"/>
              <a:cs typeface="Goudy Old Style"/>
            </a:rPr>
            <a:t>Implement Actions</a:t>
          </a:r>
        </a:p>
      </dsp:txBody>
      <dsp:txXfrm>
        <a:off x="8627151" y="707305"/>
        <a:ext cx="1822365" cy="1822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4-29T17:32:20.985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1806D2A9-D09B-4ADE-814E-B74EE2ACDEA4}" emma:medium="tactile" emma:mode="ink">
          <msink:context xmlns:msink="http://schemas.microsoft.com/ink/2010/main" type="writingRegion" rotatedBoundingBox="24779,14171 20843,16607 15854,8547 19789,6111"/>
        </emma:interpretation>
      </emma:emma>
    </inkml:annotationXML>
    <inkml:traceGroup>
      <inkml:annotationXML>
        <emma:emma xmlns:emma="http://www.w3.org/2003/04/emma" version="1.0">
          <emma:interpretation id="{EACDB9A7-654E-4856-8CF0-A31B09656473}" emma:medium="tactile" emma:mode="ink">
            <msink:context xmlns:msink="http://schemas.microsoft.com/ink/2010/main" type="paragraph" rotatedBoundingBox="23706,15323 21253,14560 21453,13917 23905,14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3A8EE8-45E5-4BE2-941A-8803215ED451}" emma:medium="tactile" emma:mode="ink">
              <msink:context xmlns:msink="http://schemas.microsoft.com/ink/2010/main" type="inkBullet" rotatedBoundingBox="21302,14576 21263,14572 21269,14507 21307,14510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10878 8438 4864,'0'0'2432,"0"-33"-3456,0 33 5120,0-33-4224,-33 33 128,33 0-384,0 0 128,0 0 0,0 0 0,0 0-1024,0 0 0</inkml:trace>
      </inkml:traceGroup>
      <inkml:traceGroup>
        <inkml:annotationXML>
          <emma:emma xmlns:emma="http://www.w3.org/2003/04/emma" version="1.0">
            <emma:interpretation id="{54CD6500-59CB-48EA-974D-3DCA12F8B62D}" emma:medium="tactile" emma:mode="ink">
              <msink:context xmlns:msink="http://schemas.microsoft.com/ink/2010/main" type="line" rotatedBoundingBox="23828,14928 23061,14689 23138,14441 23905,14680"/>
            </emma:interpretation>
          </emma:emma>
        </inkml:annotationXML>
        <inkml:traceGroup>
          <inkml:annotationXML>
            <emma:emma xmlns:emma="http://www.w3.org/2003/04/emma" version="1.0">
              <emma:interpretation id="{A264C7BD-F4D0-4137-A5F3-C5664DC7B691}" emma:medium="tactile" emma:mode="ink">
                <msink:context xmlns:msink="http://schemas.microsoft.com/ink/2010/main" type="inkWord" rotatedBoundingBox="23828,14928 23061,14689 23138,14441 23905,14680"/>
              </emma:interpretation>
              <emma:one-of disjunction-type="recognition" id="oneOf1">
                <emma:interpretation id="interp1" emma:lang="en-US" emma:confidence="0">
                  <emma:literal>in.'</emma:literal>
                </emma:interpretation>
                <emma:interpretation id="interp2" emma:lang="en-US" emma:confidence="0">
                  <emma:literal>inn.'</emma:literal>
                </emma:interpretation>
                <emma:interpretation id="interp3" emma:lang="en-US" emma:confidence="0">
                  <emma:literal>~"</emma:literal>
                </emma:interpretation>
                <emma:interpretation id="interp4" emma:lang="en-US" emma:confidence="0">
                  <emma:literal>an.'</emma:literal>
                </emma:interpretation>
                <emma:interpretation id="interp5" emma:lang="en-US" emma:confidence="0">
                  <emma:literal>~i</emma:literal>
                </emma:interpretation>
              </emma:one-of>
            </emma:emma>
          </inkml:annotationXML>
          <inkml:trace contextRef="#ctx0" brushRef="#br0" timeOffset="-531">13473 8571 1408,'-22'22'640,"0"-44"-768,22 22 1536,0 0-1408,0 0 0,-22 0-128,22 0 128,-22 0-128,22 0 128,-22 0 0,22 0 0,-22 0 128,0 0 0,22 0 0,-22 0 128,-1 0 0,23 0 128,-22 0 0,0 0 0,0 0-128,22-22 128,-21 22-256,21 0 128,-22 0-128,22 0 0,-22 0-128,22 0 0,-22-22 0,22 22 128,0 0-256,0 0 128,-23 0-128,23 0 0,0 0-256,0 0 0,0 0-384,0 0 0</inkml:trace>
          <inkml:trace contextRef="#ctx0" brushRef="#br0" timeOffset="2153">13054 8681 6144,'0'0'3072,"0"-22"-5632,0 22 6016,0 0-4480,0 0 0,0-22-1408,0 0 0</inkml:trace>
          <inkml:trace contextRef="#ctx0" brushRef="#br0" timeOffset="1615">12788 8417 4992,'0'0'2432,"0"33"-2688,0-33 4352,0-33-4608,0 33 128,0 0-1408,0 0 0,0 0 1536,0 0 0</inkml:trace>
          <inkml:trace contextRef="#ctx0" brushRef="#br0" timeOffset="1433">12700 8394 5632,'0'0'2816,"0"-22"-3712,0 22 4608,0-22-4224,0 22 0,22-21-896,-22 21 128,0-23 768,0 23 128</inkml:trace>
        </inkml:traceGroup>
      </inkml:traceGroup>
    </inkml:traceGroup>
    <inkml:traceGroup>
      <inkml:annotationXML>
        <emma:emma xmlns:emma="http://www.w3.org/2003/04/emma" version="1.0">
          <emma:interpretation id="{542F891A-A69B-4623-9ED4-4736AD67A4EA}" emma:medium="tactile" emma:mode="ink">
            <msink:context xmlns:msink="http://schemas.microsoft.com/ink/2010/main" type="paragraph" rotatedBoundingBox="16783,6717 21098,6631 21166,10073 16852,101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697EDF-9E23-4BA1-9893-5376ECEE864B}" emma:medium="tactile" emma:mode="ink">
              <msink:context xmlns:msink="http://schemas.microsoft.com/ink/2010/main" type="inkBullet" rotatedBoundingBox="21792,9346 20791,9966 18788,6731 19789,6111"/>
            </emma:interpretation>
            <emma:one-of disjunction-type="recognition" id="oneOf2">
              <emma:interpretation id="interp6" emma:lang="en-US" emma:confidence="0">
                <emma:literal>i</emma:literal>
              </emma:interpretation>
              <emma:interpretation id="interp7" emma:lang="en-US" emma:confidence="0">
                <emma:literal>:</emma:literal>
              </emma:interpretation>
              <emma:interpretation id="interp8" emma:lang="en-US" emma:confidence="0">
                <emma:literal>!</emma:literal>
              </emma:interpretation>
              <emma:interpretation id="interp9" emma:lang="en-US" emma:confidence="0">
                <emma:literal>☺</emma:literal>
              </emma:interpretation>
              <emma:interpretation id="interp10" emma:lang="en-US" emma:confidence="0">
                <emma:literal>j</emma:literal>
              </emma:interpretation>
            </emma:one-of>
          </emma:emma>
        </inkml:annotationXML>
        <inkml:trace contextRef="#ctx0" brushRef="#br0" timeOffset="33263">9806 753 768,'0'0'384,"0"-67"-768,0 67 896,0 0-768,0 0 0</inkml:trace>
        <inkml:trace contextRef="#ctx0" brushRef="#br0" timeOffset="37345">10734 3601 4736,'0'-22'2304,"0"22"-3200,0-22 4352,0 22-3712,0 0 0,0 0-1280,0-22 0,0 22 1280,-22 0 0</inkml:trace>
        <inkml:trace contextRef="#ctx0" brushRef="#br0" timeOffset="35264">8470 553 1408,'-33'0'640,"33"0"128,0 0 1408,0 0-1920,0 0 0,0 0 128,0 0 0,0 0-512,0 0 0,0 0-256,0 0 0,0 0-384,0 0 128</inkml:trace>
        <inkml:trace contextRef="#ctx0" brushRef="#br0" timeOffset="36446">9255 1890 4736,'-34'-34'2304,"34"34"-3456,0 0 4864,0 0-4480,0 0 128,-33 0-512,33 34 128,0-34 768,0 33 0</inkml:trace>
      </inkml:traceGroup>
      <inkml:traceGroup>
        <inkml:annotationXML>
          <emma:emma xmlns:emma="http://www.w3.org/2003/04/emma" version="1.0">
            <emma:interpretation id="{2CCBE04C-B906-4E0B-ACA7-BFA6959D7565}" emma:medium="tactile" emma:mode="ink">
              <msink:context xmlns:msink="http://schemas.microsoft.com/ink/2010/main" type="line" rotatedBoundingBox="16851,10116 18551,10082 18552,10125 16852,10159"/>
            </emma:interpretation>
          </emma:emma>
        </inkml:annotationXML>
        <inkml:traceGroup>
          <inkml:annotationXML>
            <emma:emma xmlns:emma="http://www.w3.org/2003/04/emma" version="1.0">
              <emma:interpretation id="{2F8E1F91-E2EF-4CCF-9728-790E5A382A31}" emma:medium="tactile" emma:mode="ink">
                <msink:context xmlns:msink="http://schemas.microsoft.com/ink/2010/main" type="inkWord" rotatedBoundingBox="16851,10116 18551,10082 18552,10125 16852,10159"/>
              </emma:interpretation>
              <emma:one-of disjunction-type="recognition" id="oneOf3">
                <emma:interpretation id="interp11" emma:lang="en-US" emma:confidence="0">
                  <emma:literal>_</emma:literal>
                </emma:interpretation>
                <emma:interpretation id="interp12" emma:lang="en-US" emma:confidence="0">
                  <emma:literal>-</emma:literal>
                </emma:interpretation>
                <emma:interpretation id="interp13" emma:lang="en-US" emma:confidence="0">
                  <emma:literal>~</emma:literal>
                </emma:interpretation>
                <emma:interpretation id="interp14" emma:lang="en-US" emma:confidence="0">
                  <emma:literal>Z</emma:literal>
                </emma:interpretation>
                <emma:interpretation id="interp15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39183">6428 4020 640,'0'0'256,"22"0"384,-22 0-768,0-22 128,0 22 0,22 0 0,-22 0 128,0 0-128,0 0 0,22 0 128,-22 0 128,23 0 0,-23-22 0,22 22-128,-22 0 128,22 0-128,0 0 128,-22 0-128,22 0 0,-22 0 0,22 0 0,-22 0 0,22 0 128,0 0-128,0 0 128,0 0-128,-22 0 0,22 0 0,0 0 0,0 0-128,0 0 128,0 0-128,-22 0 128,22 0-128,1 0 0,21 0-128,-22 0 128,0 0 0,0 0 0,0 0 0,1 0 0,21 0 0,-22 0 0,0 0 0,22 0 0,-22 0-128,0 0 128,0 0 0,22 0 0,-22 0 0,0 0 0,22 0 0,-21 0 0,-1 0 0,0 0 0,22 0 0,-22 0 0,0 0 0,22 0 0,-22 0 0,0 0 0,22-22 0,-22 22 0,0 0 0,1 0 128,-1 0-128,22 0 0,-22 0 0,0 0 0,0 0 0,0 0 0,1 0-128,-1 0 128,0 0-128,0 0 128,0 0-128,0 0 0,0 0 0,-22 0 128,22 0-128,0 0 128,0 0-128,-22 22 0,22-22-128,-22 0 128,22 0-384,-22 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4-19T08:46:42.049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13420 3076 4352,'-28'0'2176,"0"0"-1920,28 0 2176,0 0-2560,0-28 0,0 28-256,0 0 0,0-28 0,0 0 128,0 0-896,0 28 128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4-29T17:32:20.138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5DE46067-D4EA-4A42-8559-F677B300EF9A}" emma:medium="tactile" emma:mode="ink">
          <msink:context xmlns:msink="http://schemas.microsoft.com/ink/2010/main" type="inkDrawing" rotatedBoundingBox="23986,14695 24019,14695 24019,14710 23986,14710" shapeName="Other"/>
        </emma:interpretation>
      </emma:emma>
    </inkml:annotationXML>
    <inkml:trace contextRef="#ctx0" brushRef="#br0">13595 8572 896,'0'0'384,"0"0"-768,-33 0 896,33 0-768,0 0 128,0 0-256,0 0 128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4-29T17:32:21.619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263398D9-6D03-4A76-93CE-27D4B5470DA5}" emma:medium="tactile" emma:mode="ink">
          <msink:context xmlns:msink="http://schemas.microsoft.com/ink/2010/main" type="inkDrawing" rotatedBoundingBox="21754,14731 21841,14726 21843,14751 21755,14756" shapeName="Other"/>
        </emma:interpretation>
      </emma:emma>
    </inkml:annotationXML>
    <inkml:trace contextRef="#ctx0" brushRef="#br0">11330 8593 6272,'22'22'3072,"-22"-22"-4352,0 0 6016,22 0-5120,-22 0 0,22 0-640,-22 0 128,0-22-128,22 22 128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4-19T08:25:15.718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5786 2935 640,'-28'0'256,"28"-28"-256,0 28 384,0 0-384,0 0 128,0 0-128,0 0 0,28 0-128,-28-28 128,28 28-128,-28 0 128,28 0-256,0 0 128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7T11:43:39.822"/>
    </inkml:context>
    <inkml:brush xml:id="br0">
      <inkml:brushProperty name="width" value="0.03533" units="cm"/>
      <inkml:brushProperty name="height" value="0.03533" units="cm"/>
    </inkml:brush>
  </inkml:definitions>
  <inkml:trace contextRef="#ctx0" brushRef="#br0">2110 9035 1408,'0'0'640,"33"0"-768,-66 0 1408,33 0-1408,33 0 0,-33 0-384,0 0 128,0 0 256,33 0 128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5-08T11:22:32.095"/>
    </inkml:context>
    <inkml:brush xml:id="br0">
      <inkml:brushProperty name="width" value="0.03533" units="cm"/>
      <inkml:brushProperty name="height" value="0.03533" units="cm"/>
    </inkml:brush>
  </inkml:definitions>
  <inkml:trace contextRef="#ctx0" brushRef="#br0">2021 3223 0,'0'0'0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5-08T11:22:32.095"/>
    </inkml:context>
    <inkml:brush xml:id="br0">
      <inkml:brushProperty name="width" value="0.03533" units="cm"/>
      <inkml:brushProperty name="height" value="0.03533" units="cm"/>
    </inkml:brush>
  </inkml:definitions>
  <inkml:trace contextRef="#ctx0" brushRef="#br0">2021 3223 0,'0'0'0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7T11:43:39.822"/>
    </inkml:context>
    <inkml:brush xml:id="br0">
      <inkml:brushProperty name="width" value="0.03533" units="cm"/>
      <inkml:brushProperty name="height" value="0.03533" units="cm"/>
    </inkml:brush>
  </inkml:definitions>
  <inkml:trace contextRef="#ctx0" brushRef="#br0">2110 9035 1408,'0'0'640,"33"0"-768,-66 0 1408,33 0-1408,33 0 0,-33 0-384,0 0 128,0 0 256,33 0 128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8T02:20:26.392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3287 11192 128,'-22'46'0,"22"-24"256,0-22 0,0 0-384,0-22 0</inkml:trace>
  <inkml:trace contextRef="#ctx0" brushRef="#br0" timeOffset="-90787">6576 7223 2304,'-67'23'1152,"44"-1"-1920,23-22 2304,0 0-1792,0 0 128,0 0-512,0 0 0,0 0 512,0 0 128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94712-D682-469E-BF99-CFA96E4E15E6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96D1A-0EBF-416B-8BFF-64386E8D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E7DF5-D230-4815-94EA-FD8FDE02F33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9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new focus in Pennsylvania on accomplishing local water quality and other local environmental restoration goals through the planning efforts of the Phase 3 WIP.  There is very little low hanging fruit, so to speak, in Pennsylvania, since very little of our loads come from a source covered by a permit that can easily be established, monitored and enforced.  </a:t>
            </a:r>
          </a:p>
          <a:p>
            <a:endParaRPr lang="en-US" dirty="0"/>
          </a:p>
          <a:p>
            <a:r>
              <a:rPr lang="en-US" dirty="0"/>
              <a:t>Wastewater was successful because:</a:t>
            </a:r>
          </a:p>
          <a:p>
            <a:pPr marL="228600" indent="-228600">
              <a:buAutoNum type="arabicPeriod"/>
            </a:pPr>
            <a:r>
              <a:rPr lang="en-US" dirty="0"/>
              <a:t>Collaborative effort, enforceable goals were established and put into permits where compliance is easily measured and penalties taken accordingly.</a:t>
            </a:r>
          </a:p>
          <a:p>
            <a:pPr marL="228600" indent="-228600">
              <a:buAutoNum type="arabicPeriod"/>
            </a:pPr>
            <a:r>
              <a:rPr lang="en-US" dirty="0"/>
              <a:t>Once goals were set, everyone was on board, it just becomes a matter of money … $1.4 billion to be exact.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do the same for nonpoint source:</a:t>
            </a:r>
          </a:p>
          <a:p>
            <a:pPr marL="228600" indent="-228600">
              <a:buAutoNum type="arabicPeriod"/>
            </a:pPr>
            <a:r>
              <a:rPr lang="en-US" dirty="0"/>
              <a:t>Collaboration and partnerships are hard, but can be accomplished with established goals.  </a:t>
            </a:r>
          </a:p>
          <a:p>
            <a:pPr marL="228600" indent="-228600">
              <a:buAutoNum type="arabicPeriod"/>
            </a:pPr>
            <a:r>
              <a:rPr lang="en-US" dirty="0"/>
              <a:t>Once the goals are set, where is the money and resources going to come from?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AAF5-9DF4-4C89-9560-6398A697E7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5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AAF5-9DF4-4C89-9560-6398A697E7B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5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8111" indent="-29339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484" indent="-23405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8196" indent="-23405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1261" indent="-23405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5973" indent="-2340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80687" indent="-2340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5399" indent="-2340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30110" indent="-2340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BAA9DC2-1FC3-4E99-B18A-5C5A5A7F581A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452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C5D5-029A-4027-851B-66FDEDBE3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FDE9C-C56C-45D9-9164-5CA39627A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B6F83-964D-4451-BA99-BB061AAA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9E91-9F1C-4A54-995A-B1FE00ADEFB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EAD8E-E2C0-4880-96A1-6612ED3D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9FDB1-529E-4C09-898D-F6165963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20F-5780-45A5-B548-2CAC82AD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8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C82C7-3C79-457F-9B4B-831C3E0E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B50D4-3867-41C0-977F-95945AE79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4FD25-6AEA-48C8-8423-3062D52ED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9E91-9F1C-4A54-995A-B1FE00ADEFB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CDFEE-1717-470C-8024-5CC142CD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67385-7429-401A-A828-AA9DEB90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20F-5780-45A5-B548-2CAC82AD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4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9289F-3B96-4E28-B353-907BE797E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8423E-8D28-4AFE-AD80-9C1A52CBF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E29DA-F5B5-4BCE-A20A-0D070469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9E91-9F1C-4A54-995A-B1FE00ADEFB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40A0D-3414-4B04-B7BB-6195CCED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A2809-F7C6-42ED-BF12-3EA6A61B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20F-5780-45A5-B548-2CAC82AD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4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F0480-5F79-417D-B738-A9A7BE61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833C1-17B4-438C-AA1B-82C7BD86E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1EBAD-0CB1-4941-B496-D32604C0B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9E91-9F1C-4A54-995A-B1FE00ADEFB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B8794-2C0E-46A9-BAA1-BF778621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E0E3E-0200-413F-A872-E336ED89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20F-5780-45A5-B548-2CAC82AD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8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BCE2-3E1C-488A-B014-3694B8D11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CB313-BB07-4744-A75B-64EEC8B98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E2720-91E6-4F5C-AD56-49C4BA5B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9E91-9F1C-4A54-995A-B1FE00ADEFB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22658-6DC9-47F3-BD48-97A823D3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7E75F-1F23-47B5-9C1D-16FFC888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20F-5780-45A5-B548-2CAC82AD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3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D7A0-25F3-4ED1-9EE3-265CEBDD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F3519-231D-4893-94CA-6CBAF6AE6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0B296-30E7-4A02-8CBB-ED81FD62E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B6C15-B762-44FF-8D09-6F05BC56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9E91-9F1C-4A54-995A-B1FE00ADEFB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5E463-CD6D-475A-A0A7-ED548FEB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98A56-67B2-4F6C-881E-6F4F796B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20F-5780-45A5-B548-2CAC82AD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7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AADA-4896-4221-AABF-931CA4231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A09B8-51B9-4FAC-9515-A9A5EE2B5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9ACE-2EBD-4E66-B000-48952AF17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CAEFC-2DC8-49E5-B1DB-2D648D222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BE3130-0486-477C-AA64-7086C001D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280952-5881-4E60-86F4-47164646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9E91-9F1C-4A54-995A-B1FE00ADEFB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E42B39-6704-4EEF-8825-70850D764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46E343-DDD6-43A8-BF28-B17A950E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20F-5780-45A5-B548-2CAC82AD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7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B30D-7138-4EBB-8C77-55917BC6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520B34-C7AC-4802-BECE-ADE6B5F5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9E91-9F1C-4A54-995A-B1FE00ADEFB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31F3C-49B4-4DC0-8157-09050A3C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FECB9-9EDD-47F5-A481-79E9BF77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20F-5780-45A5-B548-2CAC82AD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2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0FA715-E3C3-452B-81EE-6814D0D40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9E91-9F1C-4A54-995A-B1FE00ADEFB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D5055-2E97-4474-94B3-22C39BF4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275AA-7336-4A2E-9685-653CFDE9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20F-5780-45A5-B548-2CAC82AD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8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0FB3C-5A78-40A2-BC4B-5CB79915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DEA4-795C-4ABF-8F18-0BDEFDB98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20800-EDDD-4BCB-A087-C37DE4ED9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639DE-0C7B-4C1C-8DEC-551BD807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9E91-9F1C-4A54-995A-B1FE00ADEFB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46323-5CA4-4FAB-B6EA-A402D2E3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B2947-E58F-41C8-9FF3-8420E0C1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20F-5780-45A5-B548-2CAC82AD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475C-8340-4FFE-991A-1B1DBFAC5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D6A7B-0DF0-4A17-B86A-250C04AFC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B13D5-50D0-440A-A1B0-2B3C33B44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A397B-F938-4966-BE4B-066D6F27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9E91-9F1C-4A54-995A-B1FE00ADEFB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79BBB-1EDE-4790-8109-31ABBE21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67081-8BCE-4104-9103-90DF7967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20F-5780-45A5-B548-2CAC82AD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4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ECF51-20AF-4027-B5F7-DC5A436C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CB5D0-49FB-48D2-A2AD-F9B77F3EA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436BB-3AC6-48DF-8DD0-2A3821049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9E91-9F1C-4A54-995A-B1FE00ADEFB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B3D4E-4E85-4A32-BF7C-71E0F526D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C3561-4950-4533-9137-096ED759A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220F-5780-45A5-B548-2CAC82AD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7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customXml" Target="../ink/ink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customXml" Target="../ink/ink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.png"/><Relationship Id="rId7" Type="http://schemas.openxmlformats.org/officeDocument/2006/relationships/customXml" Target="../ink/ink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80.png"/><Relationship Id="rId4" Type="http://schemas.openxmlformats.org/officeDocument/2006/relationships/customXml" Target="../ink/ink8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customXml" Target="../ink/ink10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.pa.gov/ChesapeakeBa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mailto:vbkasi@pa.gov" TargetMode="External"/><Relationship Id="rId4" Type="http://schemas.openxmlformats.org/officeDocument/2006/relationships/hyperlink" Target="https://na01.safelinks.protection.outlook.com/?url=http://www.dep.pa.gov/chesapeakebay/phase3&amp;data=02|01|mdinicola@pa.gov|14a94510ae0e46ce0a0f08d4df3e05d8|418e284101284dd59b6c47fc5a9a1bde|1|0|636378904858061597&amp;sdata=OcPAkcL7RXDPGqSh07cuvDPFmbr7W/3HVg/oJRBcPCg%3D&amp;reserved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ustomXml" Target="../ink/ink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021" y="1844675"/>
            <a:ext cx="9897979" cy="2387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Local Planning Process…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endParaRPr lang="en-US" sz="44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12" y="5415542"/>
            <a:ext cx="1183756" cy="1145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" y="177978"/>
            <a:ext cx="11777138" cy="1298448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A487016D-28DB-4869-925B-A1A6B62F85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Citizen Advisory Committee</a:t>
            </a:r>
          </a:p>
          <a:p>
            <a:r>
              <a:rPr lang="en-US" dirty="0"/>
              <a:t>May 23, 2018</a:t>
            </a:r>
          </a:p>
        </p:txBody>
      </p:sp>
    </p:spTree>
    <p:extLst>
      <p:ext uri="{BB962C8B-B14F-4D97-AF65-F5344CB8AC3E}">
        <p14:creationId xmlns:p14="http://schemas.microsoft.com/office/powerpoint/2010/main" val="10975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49BFC-5369-4A43-97A5-81A05EEFF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64" y="1463040"/>
            <a:ext cx="11187170" cy="5201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Agriculture</a:t>
            </a:r>
          </a:p>
          <a:p>
            <a:pPr lvl="1"/>
            <a:r>
              <a:rPr lang="en-US" dirty="0"/>
              <a:t>33,000 Farms, &lt; 400 CAFOs or CAOs with a NPDES Permit</a:t>
            </a:r>
          </a:p>
          <a:p>
            <a:pPr lvl="1"/>
            <a:r>
              <a:rPr lang="en-US" dirty="0"/>
              <a:t>All must comply with Manure Management and Agriculture Erosion and Control Plan Regulations</a:t>
            </a:r>
          </a:p>
          <a:p>
            <a:pPr lvl="1"/>
            <a:r>
              <a:rPr lang="en-US" dirty="0"/>
              <a:t>Nitrogen Loading from Lancaster = Delaware + West Virginia + DC = New York = 21% of needed reduction for Pennsylvania</a:t>
            </a:r>
          </a:p>
          <a:p>
            <a:r>
              <a:rPr lang="en-US" dirty="0"/>
              <a:t>Urban </a:t>
            </a:r>
            <a:r>
              <a:rPr lang="en-US" dirty="0" err="1"/>
              <a:t>Stormwater</a:t>
            </a:r>
            <a:endParaRPr lang="en-US" dirty="0"/>
          </a:p>
          <a:p>
            <a:pPr lvl="1"/>
            <a:r>
              <a:rPr lang="en-US" dirty="0"/>
              <a:t>Nearly 75% of developed acres are outside of an MS4 or combined sewer system area.</a:t>
            </a:r>
          </a:p>
          <a:p>
            <a:pPr lvl="1"/>
            <a:r>
              <a:rPr lang="en-US" dirty="0"/>
              <a:t>Existing Permitting and Compliance Programs cover very little of the urban sector’s contribution</a:t>
            </a:r>
          </a:p>
          <a:p>
            <a:r>
              <a:rPr lang="en-US" dirty="0"/>
              <a:t>Wastewater</a:t>
            </a:r>
          </a:p>
          <a:p>
            <a:pPr lvl="1"/>
            <a:r>
              <a:rPr lang="en-US" dirty="0"/>
              <a:t>Met the required 2017 reduction goals 3 years early at a cost of $1.4 billion</a:t>
            </a:r>
          </a:p>
          <a:p>
            <a:pPr lvl="1"/>
            <a:r>
              <a:rPr lang="en-US" dirty="0"/>
              <a:t>Are on track to meet the 2025 goals without further enhancements 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EDDC1D51-9380-4F02-BD2D-F1E5B6B06D83}"/>
              </a:ext>
            </a:extLst>
          </p:cNvPr>
          <p:cNvGrpSpPr>
            <a:grpSpLocks/>
          </p:cNvGrpSpPr>
          <p:nvPr/>
        </p:nvGrpSpPr>
        <p:grpSpPr bwMode="auto">
          <a:xfrm>
            <a:off x="122268" y="92073"/>
            <a:ext cx="11947463" cy="1190397"/>
            <a:chOff x="87748" y="-416386"/>
            <a:chExt cx="8382000" cy="661312"/>
          </a:xfrm>
        </p:grpSpPr>
        <p:pic>
          <p:nvPicPr>
            <p:cNvPr id="5" name="Picture 5" descr="Aging banner">
              <a:extLst>
                <a:ext uri="{FF2B5EF4-FFF2-40B4-BE49-F238E27FC236}">
                  <a16:creationId xmlns:a16="http://schemas.microsoft.com/office/drawing/2014/main" id="{F5306E7A-9ECB-4555-9603-279B51CAD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48" y="-416386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28F71A1D-8B08-429D-8C8C-21E0D5F71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925" y="-368033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Pennsylvania – Nonpoint Source </a:t>
              </a:r>
              <a:r>
                <a:rPr lang="en-US" sz="4000" b="1" dirty="0">
                  <a:solidFill>
                    <a:schemeClr val="bg1"/>
                  </a:solidFill>
                </a:rPr>
                <a:t>Opportunities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11FB0E7-DCC0-454B-AE0A-912704AAE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28" y="5528114"/>
            <a:ext cx="1183756" cy="11455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783619-BD92-482C-8E87-B65F31EF39A4}"/>
                  </a:ext>
                </a:extLst>
              </p14:cNvPr>
              <p14:cNvContentPartPr/>
              <p14:nvPr/>
            </p14:nvContentPartPr>
            <p14:xfrm>
              <a:off x="1178560" y="1930400"/>
              <a:ext cx="40680" cy="20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5783619-BD92-482C-8E87-B65F31EF39A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72440" y="1924280"/>
                <a:ext cx="52200" cy="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067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>
            <p:extLst/>
          </p:nvPr>
        </p:nvGraphicFramePr>
        <p:xfrm>
          <a:off x="1524000" y="1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2819400" y="533400"/>
            <a:ext cx="0" cy="60198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886200" y="533400"/>
            <a:ext cx="0" cy="60198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638800" y="563880"/>
            <a:ext cx="76200" cy="6096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614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9E186E6-D64A-4D0A-ABC7-8C6941EFBE8A}"/>
              </a:ext>
            </a:extLst>
          </p:cNvPr>
          <p:cNvGrpSpPr>
            <a:grpSpLocks/>
          </p:cNvGrpSpPr>
          <p:nvPr/>
        </p:nvGrpSpPr>
        <p:grpSpPr bwMode="auto">
          <a:xfrm>
            <a:off x="122268" y="134680"/>
            <a:ext cx="11947463" cy="1268818"/>
            <a:chOff x="288977" y="355144"/>
            <a:chExt cx="8382000" cy="661312"/>
          </a:xfrm>
        </p:grpSpPr>
        <p:pic>
          <p:nvPicPr>
            <p:cNvPr id="3" name="Picture 5" descr="Aging banner">
              <a:extLst>
                <a:ext uri="{FF2B5EF4-FFF2-40B4-BE49-F238E27FC236}">
                  <a16:creationId xmlns:a16="http://schemas.microsoft.com/office/drawing/2014/main" id="{1EE3BFF0-D802-4ADE-B8E2-10DAED824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FE71245B-1219-49B4-811F-70F5E2AE9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232" y="37850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4000" dirty="0">
                  <a:solidFill>
                    <a:schemeClr val="bg1"/>
                  </a:solidFill>
                </a:rPr>
                <a:t>Bay Program “Stacking” Efforts</a:t>
              </a:r>
              <a:endPara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A5A0D0-3815-4959-949C-36F9B26D3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922" y="5453520"/>
            <a:ext cx="1183756" cy="114557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1F989A-CE45-4DD6-ADDD-654FBDA69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04" y="1661746"/>
            <a:ext cx="10515600" cy="5034059"/>
          </a:xfrm>
        </p:spPr>
        <p:txBody>
          <a:bodyPr>
            <a:normAutofit/>
          </a:bodyPr>
          <a:lstStyle/>
          <a:p>
            <a:pPr lvl="1" indent="-346075">
              <a:defRPr/>
            </a:pPr>
            <a:r>
              <a:rPr lang="en-US" altLang="en-US" dirty="0"/>
              <a:t>Brook Trout</a:t>
            </a:r>
          </a:p>
          <a:p>
            <a:pPr lvl="1" indent="-346075">
              <a:defRPr/>
            </a:pPr>
            <a:r>
              <a:rPr lang="en-US" altLang="en-US" dirty="0"/>
              <a:t>Climate Resiliency </a:t>
            </a:r>
          </a:p>
          <a:p>
            <a:pPr lvl="1" indent="-346075">
              <a:defRPr/>
            </a:pPr>
            <a:r>
              <a:rPr lang="en-US" altLang="en-US" dirty="0"/>
              <a:t>Fish Habitat</a:t>
            </a:r>
          </a:p>
          <a:p>
            <a:pPr lvl="1" indent="-346075">
              <a:defRPr/>
            </a:pPr>
            <a:r>
              <a:rPr lang="en-US" altLang="en-US" dirty="0"/>
              <a:t>Forest Buffers</a:t>
            </a:r>
          </a:p>
          <a:p>
            <a:pPr lvl="1" indent="-346075">
              <a:defRPr/>
            </a:pPr>
            <a:r>
              <a:rPr lang="en-US" altLang="en-US" dirty="0"/>
              <a:t>Healthy Watersheds</a:t>
            </a:r>
          </a:p>
          <a:p>
            <a:pPr lvl="1" indent="-346075">
              <a:defRPr/>
            </a:pPr>
            <a:r>
              <a:rPr lang="en-US" altLang="en-US" dirty="0"/>
              <a:t>Protected Lands</a:t>
            </a:r>
          </a:p>
          <a:p>
            <a:pPr lvl="1" indent="-346075">
              <a:defRPr/>
            </a:pPr>
            <a:r>
              <a:rPr lang="en-US" altLang="en-US" dirty="0"/>
              <a:t>Public Access</a:t>
            </a:r>
          </a:p>
          <a:p>
            <a:pPr lvl="1" indent="-346075">
              <a:defRPr/>
            </a:pPr>
            <a:r>
              <a:rPr lang="en-US" altLang="en-US" dirty="0"/>
              <a:t>Stream Health</a:t>
            </a:r>
          </a:p>
          <a:p>
            <a:pPr lvl="1" indent="-346075">
              <a:defRPr/>
            </a:pPr>
            <a:r>
              <a:rPr lang="en-US" altLang="en-US" dirty="0"/>
              <a:t>Submerged Aquatic Vegetation</a:t>
            </a:r>
          </a:p>
          <a:p>
            <a:pPr lvl="1" indent="-346075">
              <a:defRPr/>
            </a:pPr>
            <a:r>
              <a:rPr lang="en-US" altLang="en-US" dirty="0"/>
              <a:t>Toxic Contaminants</a:t>
            </a:r>
          </a:p>
          <a:p>
            <a:pPr lvl="1" indent="-346075">
              <a:defRPr/>
            </a:pPr>
            <a:r>
              <a:rPr lang="en-US" altLang="en-US" dirty="0"/>
              <a:t>Tree Canopy</a:t>
            </a:r>
          </a:p>
          <a:p>
            <a:pPr lvl="1" indent="-346075">
              <a:defRPr/>
            </a:pPr>
            <a:r>
              <a:rPr lang="en-US" altLang="en-US" dirty="0"/>
              <a:t>Wetlands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ADE60EB-0FFA-411C-884F-0D8E5DE1C76B}"/>
                  </a:ext>
                </a:extLst>
              </p14:cNvPr>
              <p14:cNvContentPartPr/>
              <p14:nvPr/>
            </p14:nvContentPartPr>
            <p14:xfrm>
              <a:off x="1367405" y="5700918"/>
              <a:ext cx="16080" cy="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ADE60EB-0FFA-411C-884F-0D8E5DE1C7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3085" y="5696598"/>
                <a:ext cx="24240" cy="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941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C373161-E4A9-4938-BE56-683A10AA6C45}"/>
              </a:ext>
            </a:extLst>
          </p:cNvPr>
          <p:cNvGrpSpPr>
            <a:grpSpLocks/>
          </p:cNvGrpSpPr>
          <p:nvPr/>
        </p:nvGrpSpPr>
        <p:grpSpPr bwMode="auto">
          <a:xfrm>
            <a:off x="122268" y="134680"/>
            <a:ext cx="11947463" cy="1268818"/>
            <a:chOff x="288977" y="355144"/>
            <a:chExt cx="8382000" cy="661312"/>
          </a:xfrm>
        </p:grpSpPr>
        <p:pic>
          <p:nvPicPr>
            <p:cNvPr id="6" name="Picture 5" descr="Aging banner">
              <a:extLst>
                <a:ext uri="{FF2B5EF4-FFF2-40B4-BE49-F238E27FC236}">
                  <a16:creationId xmlns:a16="http://schemas.microsoft.com/office/drawing/2014/main" id="{D1E95EFF-A3FD-4859-8B9F-9DFDCFC33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E33CC3EB-3ADD-4B84-ACB2-E9EAF3865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232" y="37850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4000" dirty="0">
                  <a:solidFill>
                    <a:schemeClr val="bg1"/>
                  </a:solidFill>
                </a:rPr>
                <a:t>Templates</a:t>
              </a:r>
              <a:endPara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F414A54-DE4C-4FEC-90CA-D728CF314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922" y="5453520"/>
            <a:ext cx="1183756" cy="1145570"/>
          </a:xfrm>
          <a:prstGeom prst="rect">
            <a:avLst/>
          </a:prstGeom>
        </p:spPr>
      </p:pic>
      <p:pic>
        <p:nvPicPr>
          <p:cNvPr id="1026" name="Picture 2" descr="image002">
            <a:extLst>
              <a:ext uri="{FF2B5EF4-FFF2-40B4-BE49-F238E27FC236}">
                <a16:creationId xmlns:a16="http://schemas.microsoft.com/office/drawing/2014/main" id="{4A488DAB-1F54-49CC-A765-7DD3C329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0" y="1535383"/>
            <a:ext cx="4169790" cy="52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image003">
            <a:extLst>
              <a:ext uri="{FF2B5EF4-FFF2-40B4-BE49-F238E27FC236}">
                <a16:creationId xmlns:a16="http://schemas.microsoft.com/office/drawing/2014/main" id="{56C11DAE-A812-4899-8FED-EA1CF9559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94" y="1535383"/>
            <a:ext cx="4743614" cy="52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01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AD91519C-2FA9-4825-9952-1FE1EC0A7850}"/>
              </a:ext>
            </a:extLst>
          </p:cNvPr>
          <p:cNvGrpSpPr>
            <a:grpSpLocks/>
          </p:cNvGrpSpPr>
          <p:nvPr/>
        </p:nvGrpSpPr>
        <p:grpSpPr bwMode="auto">
          <a:xfrm>
            <a:off x="104627" y="102891"/>
            <a:ext cx="11947463" cy="1190397"/>
            <a:chOff x="87748" y="-416386"/>
            <a:chExt cx="8382000" cy="661312"/>
          </a:xfrm>
        </p:grpSpPr>
        <p:pic>
          <p:nvPicPr>
            <p:cNvPr id="4" name="Picture 5" descr="Aging banner">
              <a:extLst>
                <a:ext uri="{FF2B5EF4-FFF2-40B4-BE49-F238E27FC236}">
                  <a16:creationId xmlns:a16="http://schemas.microsoft.com/office/drawing/2014/main" id="{BB0C50EA-DECD-485C-BA31-672E1ADE71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48" y="-416386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07B64785-364A-4635-B662-7C50F9BE0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925" y="-368033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Countywide Plan Development -- Steps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55F2BF3-E168-4BD1-B89B-97C6B8315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846" y="5644493"/>
            <a:ext cx="1183756" cy="114557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7DFED34-639B-3042-9392-AB4713F9D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456367"/>
              </p:ext>
            </p:extLst>
          </p:nvPr>
        </p:nvGraphicFramePr>
        <p:xfrm>
          <a:off x="657923" y="2606040"/>
          <a:ext cx="10826941" cy="323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32377A9-C3E7-44ED-999D-D042C1BEB00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9" y="1483113"/>
            <a:ext cx="10774185" cy="1226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41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ACCCFFE7-98BE-4E08-865F-90B48C4E8896}"/>
              </a:ext>
            </a:extLst>
          </p:cNvPr>
          <p:cNvGrpSpPr>
            <a:grpSpLocks/>
          </p:cNvGrpSpPr>
          <p:nvPr/>
        </p:nvGrpSpPr>
        <p:grpSpPr bwMode="auto">
          <a:xfrm>
            <a:off x="104627" y="102891"/>
            <a:ext cx="11947463" cy="1190397"/>
            <a:chOff x="87748" y="-416386"/>
            <a:chExt cx="8382000" cy="661312"/>
          </a:xfrm>
        </p:grpSpPr>
        <p:pic>
          <p:nvPicPr>
            <p:cNvPr id="5" name="Picture 5" descr="Aging banner">
              <a:extLst>
                <a:ext uri="{FF2B5EF4-FFF2-40B4-BE49-F238E27FC236}">
                  <a16:creationId xmlns:a16="http://schemas.microsoft.com/office/drawing/2014/main" id="{A0ECF5A9-A53E-4E5B-8B0F-38B94DB68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48" y="-416386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2FD21E30-D1A9-4FB3-8E4C-1072F0C2E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925" y="-368033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Countywide </a:t>
              </a:r>
              <a:r>
                <a:rPr lang="en-US" sz="4000">
                  <a:solidFill>
                    <a:schemeClr val="bg1"/>
                  </a:solidFill>
                </a:rPr>
                <a:t>Plan Development </a:t>
              </a:r>
              <a:r>
                <a:rPr lang="en-US" sz="4000" dirty="0">
                  <a:solidFill>
                    <a:schemeClr val="bg1"/>
                  </a:solidFill>
                </a:rPr>
                <a:t>– Resources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40B544F-3374-441C-A88C-C3A216E72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846" y="5644493"/>
            <a:ext cx="1183756" cy="114557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77B40C-14BD-4ECE-ABC2-22B71EC86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290"/>
            <a:ext cx="10515600" cy="5230091"/>
          </a:xfrm>
        </p:spPr>
        <p:txBody>
          <a:bodyPr>
            <a:normAutofit/>
          </a:bodyPr>
          <a:lstStyle/>
          <a:p>
            <a:r>
              <a:rPr lang="en-US" dirty="0"/>
              <a:t>Support Team</a:t>
            </a:r>
          </a:p>
          <a:p>
            <a:pPr lvl="1"/>
            <a:r>
              <a:rPr lang="en-US" dirty="0"/>
              <a:t>DEP Staff Person from Chesapeake Bay Office</a:t>
            </a:r>
          </a:p>
          <a:p>
            <a:pPr lvl="1"/>
            <a:r>
              <a:rPr lang="en-US" dirty="0"/>
              <a:t>Member of Technical Support Team</a:t>
            </a:r>
          </a:p>
          <a:p>
            <a:pPr lvl="1"/>
            <a:r>
              <a:rPr lang="en-US" dirty="0"/>
              <a:t>Members, as needed, of the Steering Committee Workgroups</a:t>
            </a:r>
          </a:p>
          <a:p>
            <a:r>
              <a:rPr lang="en-US" dirty="0"/>
              <a:t>County Planning Toolbox</a:t>
            </a:r>
          </a:p>
          <a:p>
            <a:pPr lvl="1"/>
            <a:r>
              <a:rPr lang="en-US" dirty="0"/>
              <a:t>County Specific Data</a:t>
            </a:r>
          </a:p>
          <a:p>
            <a:pPr lvl="1"/>
            <a:r>
              <a:rPr lang="en-US" dirty="0"/>
              <a:t>List of Resources and Contacts</a:t>
            </a:r>
          </a:p>
          <a:p>
            <a:pPr lvl="1"/>
            <a:r>
              <a:rPr lang="en-US" dirty="0"/>
              <a:t>Community Outreach Tools</a:t>
            </a:r>
          </a:p>
          <a:p>
            <a:pPr lvl="1"/>
            <a:r>
              <a:rPr lang="en-US" dirty="0"/>
              <a:t>Templates for Use in Completing the Action Plan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478D9C-242D-4F17-AF00-14A1766BEBAC}"/>
                  </a:ext>
                </a:extLst>
              </p14:cNvPr>
              <p14:cNvContentPartPr/>
              <p14:nvPr/>
            </p14:nvContentPartPr>
            <p14:xfrm>
              <a:off x="1295313" y="2064251"/>
              <a:ext cx="240" cy="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478D9C-242D-4F17-AF00-14A1766BEB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0993" y="2059931"/>
                <a:ext cx="8400" cy="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1510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ACCCFFE7-98BE-4E08-865F-90B48C4E8896}"/>
              </a:ext>
            </a:extLst>
          </p:cNvPr>
          <p:cNvGrpSpPr>
            <a:grpSpLocks/>
          </p:cNvGrpSpPr>
          <p:nvPr/>
        </p:nvGrpSpPr>
        <p:grpSpPr bwMode="auto">
          <a:xfrm>
            <a:off x="104627" y="102891"/>
            <a:ext cx="11947463" cy="1190397"/>
            <a:chOff x="87748" y="-416386"/>
            <a:chExt cx="8382000" cy="661312"/>
          </a:xfrm>
        </p:grpSpPr>
        <p:pic>
          <p:nvPicPr>
            <p:cNvPr id="5" name="Picture 5" descr="Aging banner">
              <a:extLst>
                <a:ext uri="{FF2B5EF4-FFF2-40B4-BE49-F238E27FC236}">
                  <a16:creationId xmlns:a16="http://schemas.microsoft.com/office/drawing/2014/main" id="{A0ECF5A9-A53E-4E5B-8B0F-38B94DB68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48" y="-416386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2FD21E30-D1A9-4FB3-8E4C-1072F0C2E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925" y="-368033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Countywide Plan Development – Series of Meetings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40B544F-3374-441C-A88C-C3A216E72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846" y="5644493"/>
            <a:ext cx="1183756" cy="114557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77B40C-14BD-4ECE-ABC2-22B71EC86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92" y="1457863"/>
            <a:ext cx="11113903" cy="53321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May – </a:t>
            </a:r>
          </a:p>
          <a:p>
            <a:pPr lvl="1"/>
            <a:r>
              <a:rPr lang="en-US" dirty="0"/>
              <a:t>Convening – Local Leaders Define Members and Process</a:t>
            </a:r>
          </a:p>
          <a:p>
            <a:r>
              <a:rPr lang="en-US" dirty="0"/>
              <a:t>June – </a:t>
            </a:r>
          </a:p>
          <a:p>
            <a:pPr lvl="1"/>
            <a:r>
              <a:rPr lang="en-US" dirty="0"/>
              <a:t>Background and Information Gathering</a:t>
            </a:r>
          </a:p>
          <a:p>
            <a:pPr lvl="1"/>
            <a:r>
              <a:rPr lang="en-US" dirty="0"/>
              <a:t>Identify Local Initiatives to Add</a:t>
            </a:r>
          </a:p>
          <a:p>
            <a:r>
              <a:rPr lang="en-US" dirty="0"/>
              <a:t>July/August – </a:t>
            </a:r>
          </a:p>
          <a:p>
            <a:pPr lvl="1"/>
            <a:r>
              <a:rPr lang="en-US" dirty="0"/>
              <a:t>Define action steps and potential reductions</a:t>
            </a:r>
          </a:p>
          <a:p>
            <a:pPr lvl="1"/>
            <a:r>
              <a:rPr lang="en-US" dirty="0"/>
              <a:t>Define Local Priorities</a:t>
            </a:r>
          </a:p>
          <a:p>
            <a:pPr lvl="1"/>
            <a:r>
              <a:rPr lang="en-US" dirty="0"/>
              <a:t>Refine Scoping Scenarios</a:t>
            </a:r>
          </a:p>
          <a:p>
            <a:pPr lvl="1"/>
            <a:r>
              <a:rPr lang="en-US" dirty="0"/>
              <a:t>Identify existing and needed resources</a:t>
            </a:r>
          </a:p>
          <a:p>
            <a:r>
              <a:rPr lang="en-US" dirty="0"/>
              <a:t>September –</a:t>
            </a:r>
          </a:p>
          <a:p>
            <a:pPr lvl="1"/>
            <a:r>
              <a:rPr lang="en-US" dirty="0"/>
              <a:t>Draft Action Plan for Submittal to DEP by October</a:t>
            </a:r>
          </a:p>
          <a:p>
            <a:r>
              <a:rPr lang="en-US" dirty="0"/>
              <a:t>Implementation Team Meetings</a:t>
            </a:r>
          </a:p>
          <a:p>
            <a:pPr lvl="1"/>
            <a:r>
              <a:rPr lang="en-US" dirty="0"/>
              <a:t>Follow Up Meetings as Needed as the Action Plan is Implemented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478D9C-242D-4F17-AF00-14A1766BEBAC}"/>
                  </a:ext>
                </a:extLst>
              </p14:cNvPr>
              <p14:cNvContentPartPr/>
              <p14:nvPr/>
            </p14:nvContentPartPr>
            <p14:xfrm>
              <a:off x="1295313" y="2064251"/>
              <a:ext cx="240" cy="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478D9C-242D-4F17-AF00-14A1766BEB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0993" y="2059931"/>
                <a:ext cx="8400" cy="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927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9E186E6-D64A-4D0A-ABC7-8C6941EFBE8A}"/>
              </a:ext>
            </a:extLst>
          </p:cNvPr>
          <p:cNvGrpSpPr>
            <a:grpSpLocks/>
          </p:cNvGrpSpPr>
          <p:nvPr/>
        </p:nvGrpSpPr>
        <p:grpSpPr bwMode="auto">
          <a:xfrm>
            <a:off x="122268" y="134680"/>
            <a:ext cx="11947463" cy="1268818"/>
            <a:chOff x="288977" y="355144"/>
            <a:chExt cx="8382000" cy="661312"/>
          </a:xfrm>
        </p:grpSpPr>
        <p:pic>
          <p:nvPicPr>
            <p:cNvPr id="3" name="Picture 5" descr="Aging banner">
              <a:extLst>
                <a:ext uri="{FF2B5EF4-FFF2-40B4-BE49-F238E27FC236}">
                  <a16:creationId xmlns:a16="http://schemas.microsoft.com/office/drawing/2014/main" id="{1EE3BFF0-D802-4ADE-B8E2-10DAED824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FE71245B-1219-49B4-811F-70F5E2AE9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232" y="37850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en-US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Milestones and Progress (Outputs)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A5A0D0-3815-4959-949C-36F9B26D3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922" y="5453520"/>
            <a:ext cx="1183756" cy="114557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1F989A-CE45-4DD6-ADDD-654FBDA69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04" y="1661746"/>
            <a:ext cx="11008446" cy="5034059"/>
          </a:xfrm>
        </p:spPr>
        <p:txBody>
          <a:bodyPr>
            <a:normAutofit/>
          </a:bodyPr>
          <a:lstStyle/>
          <a:p>
            <a:pPr lvl="1" indent="-346075">
              <a:defRPr/>
            </a:pPr>
            <a:r>
              <a:rPr lang="en-US" altLang="en-US" sz="3600" dirty="0"/>
              <a:t>BMP Verification Plan</a:t>
            </a:r>
          </a:p>
          <a:p>
            <a:pPr lvl="1" indent="-346075">
              <a:defRPr/>
            </a:pPr>
            <a:r>
              <a:rPr lang="en-US" altLang="en-US" sz="3600" dirty="0"/>
              <a:t>Tracking and Reporting</a:t>
            </a:r>
          </a:p>
          <a:p>
            <a:pPr lvl="1" indent="-346075">
              <a:defRPr/>
            </a:pPr>
            <a:r>
              <a:rPr lang="en-US" altLang="en-US" sz="3600" dirty="0"/>
              <a:t>Indicators of Progress</a:t>
            </a:r>
          </a:p>
          <a:p>
            <a:pPr lvl="1" indent="-346075">
              <a:defRPr/>
            </a:pPr>
            <a:r>
              <a:rPr lang="en-US" altLang="en-US" sz="3600" dirty="0"/>
              <a:t>“PA Barometer”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ADE60EB-0FFA-411C-884F-0D8E5DE1C76B}"/>
                  </a:ext>
                </a:extLst>
              </p14:cNvPr>
              <p14:cNvContentPartPr/>
              <p14:nvPr/>
            </p14:nvContentPartPr>
            <p14:xfrm>
              <a:off x="1367405" y="5700918"/>
              <a:ext cx="241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ADE60EB-0FFA-411C-884F-0D8E5DE1C7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3085" y="5696598"/>
                <a:ext cx="24240" cy="84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6BCABCB-8190-477F-934B-FDB831ED811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14" y="1784838"/>
            <a:ext cx="3730736" cy="2917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167B46E-FE53-4F5F-9B73-4EB14E6C1E72}"/>
                  </a:ext>
                </a:extLst>
              </p14:cNvPr>
              <p14:cNvContentPartPr/>
              <p14:nvPr/>
            </p14:nvContentPartPr>
            <p14:xfrm>
              <a:off x="3339030" y="4286160"/>
              <a:ext cx="1192200" cy="1453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167B46E-FE53-4F5F-9B73-4EB14E6C1E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32911" y="4280041"/>
                <a:ext cx="1203719" cy="1464958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3D6E6C91-44E3-43C5-96D1-7AFF94762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142" y="3361756"/>
            <a:ext cx="2306808" cy="307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826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b="1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29" y="1404028"/>
            <a:ext cx="11895558" cy="6337892"/>
          </a:xfrm>
        </p:spPr>
        <p:txBody>
          <a:bodyPr>
            <a:noAutofit/>
          </a:bodyPr>
          <a:lstStyle/>
          <a:p>
            <a:r>
              <a:rPr lang="en-US" sz="2800" dirty="0"/>
              <a:t>Developing a toolbox for county stakeholders to use in determining locally how they will meet their goal</a:t>
            </a:r>
          </a:p>
          <a:p>
            <a:pPr lvl="1"/>
            <a:r>
              <a:rPr lang="en-US" sz="2400" dirty="0"/>
              <a:t>Informed by sector-based work groups</a:t>
            </a:r>
          </a:p>
          <a:p>
            <a:pPr lvl="1"/>
            <a:r>
              <a:rPr lang="en-US" sz="2400" b="1" dirty="0"/>
              <a:t>April 10 –</a:t>
            </a:r>
            <a:r>
              <a:rPr lang="en-US" sz="2400" dirty="0"/>
              <a:t> Local Planning Process Kickoff</a:t>
            </a:r>
          </a:p>
          <a:p>
            <a:r>
              <a:rPr lang="en-US" sz="2800" dirty="0"/>
              <a:t>Countywide Planning Goals </a:t>
            </a:r>
            <a:r>
              <a:rPr lang="en-US" sz="2800" b="1" dirty="0"/>
              <a:t>– May through October </a:t>
            </a:r>
          </a:p>
          <a:p>
            <a:pPr lvl="1"/>
            <a:r>
              <a:rPr lang="en-US" sz="2200" dirty="0"/>
              <a:t>Pilot Process in 3 to 4 counties</a:t>
            </a:r>
          </a:p>
          <a:p>
            <a:r>
              <a:rPr lang="en-US" sz="2800" dirty="0"/>
              <a:t>Continued public engagement and input  </a:t>
            </a:r>
          </a:p>
          <a:p>
            <a:pPr lvl="1"/>
            <a:r>
              <a:rPr lang="en-US" sz="2400" dirty="0"/>
              <a:t>Fact Sheets, Program Updates, Website </a:t>
            </a:r>
          </a:p>
          <a:p>
            <a:pPr lvl="1"/>
            <a:r>
              <a:rPr lang="en-US" sz="2400" dirty="0"/>
              <a:t>Forums, Regional Meetings – </a:t>
            </a:r>
            <a:r>
              <a:rPr lang="en-US" sz="2400" b="1" dirty="0"/>
              <a:t>May through October 2018</a:t>
            </a:r>
            <a:endParaRPr lang="en-US" sz="2400" dirty="0"/>
          </a:p>
          <a:p>
            <a:pPr lvl="1"/>
            <a:r>
              <a:rPr lang="en-US" sz="2400" dirty="0"/>
              <a:t>Public Review and Comment Period on Draft WIP Plan </a:t>
            </a:r>
            <a:r>
              <a:rPr lang="en-US" sz="2400" b="1" dirty="0"/>
              <a:t>– March 2019</a:t>
            </a:r>
          </a:p>
          <a:p>
            <a:r>
              <a:rPr lang="en-US" sz="2800" dirty="0"/>
              <a:t>Final Phase 3 WIP – </a:t>
            </a:r>
            <a:r>
              <a:rPr lang="en-US" sz="2800" b="1" dirty="0"/>
              <a:t>June 2019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7868" y="102891"/>
            <a:ext cx="116072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BEEF8D5D-0DCE-4D26-92B7-02982743CF2A}"/>
              </a:ext>
            </a:extLst>
          </p:cNvPr>
          <p:cNvGrpSpPr>
            <a:grpSpLocks/>
          </p:cNvGrpSpPr>
          <p:nvPr/>
        </p:nvGrpSpPr>
        <p:grpSpPr bwMode="auto">
          <a:xfrm>
            <a:off x="104627" y="102891"/>
            <a:ext cx="11947463" cy="1190397"/>
            <a:chOff x="87748" y="-416386"/>
            <a:chExt cx="8382000" cy="661312"/>
          </a:xfrm>
        </p:grpSpPr>
        <p:pic>
          <p:nvPicPr>
            <p:cNvPr id="7" name="Picture 5" descr="Aging banner">
              <a:extLst>
                <a:ext uri="{FF2B5EF4-FFF2-40B4-BE49-F238E27FC236}">
                  <a16:creationId xmlns:a16="http://schemas.microsoft.com/office/drawing/2014/main" id="{D576026E-430E-4411-8838-85C946D4E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48" y="-416386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E2E0E2A0-2DE0-418D-B1E3-F794224BD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925" y="-368033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Local Engagement -- 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62EB067-7515-4DB4-B106-4515B9F839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28" y="5436674"/>
            <a:ext cx="1183756" cy="11455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3D0ECA9-1CF9-45C7-B7CA-B9437FF8594E}"/>
                  </a:ext>
                </a:extLst>
              </p14:cNvPr>
              <p14:cNvContentPartPr/>
              <p14:nvPr/>
            </p14:nvContentPartPr>
            <p14:xfrm>
              <a:off x="6654640" y="2133600"/>
              <a:ext cx="20640" cy="4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3D0ECA9-1CF9-45C7-B7CA-B9437FF859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8484" y="2127462"/>
                <a:ext cx="32227" cy="52354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3009C80-D0A3-4CDC-B585-F7107647B2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78" y="2133600"/>
            <a:ext cx="3681615" cy="27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82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4175157" y="4745021"/>
            <a:ext cx="41540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DEP Chesapeake Bay Program Website: </a:t>
            </a:r>
            <a:endParaRPr lang="en-US" altLang="en-US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hlinkClick r:id="rId3"/>
              </a:rPr>
              <a:t>http://www.dep.pa.gov/ChesapeakeBay</a:t>
            </a:r>
            <a:r>
              <a:rPr lang="en-US" altLang="en-US" sz="1800" dirty="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Phase 3 WIP Website: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u="sng" dirty="0">
                <a:hlinkClick r:id="rId4"/>
              </a:rPr>
              <a:t>www.dep.pa.gov/chesapeakebay/phase3</a:t>
            </a:r>
            <a:endParaRPr lang="en-US" altLang="en-US" sz="1800" b="1" u="sng" dirty="0"/>
          </a:p>
        </p:txBody>
      </p:sp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3583180" y="1975181"/>
            <a:ext cx="5268931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Contact Information: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Veronica Kasi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hlinkClick r:id="rId5"/>
              </a:rPr>
              <a:t>vbkasi@pa.gov</a:t>
            </a:r>
            <a:endParaRPr lang="en-US" altLang="en-US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717-772-4053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2" y="143925"/>
            <a:ext cx="11817347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9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31D79-CF86-4D24-AEDC-124DE37FD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312"/>
            <a:ext cx="10515600" cy="54096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and Why</a:t>
            </a:r>
          </a:p>
          <a:p>
            <a:pPr lvl="1"/>
            <a:r>
              <a:rPr lang="en-US" dirty="0"/>
              <a:t>Planning Targets, Local Goals</a:t>
            </a:r>
          </a:p>
          <a:p>
            <a:pPr lvl="1"/>
            <a:r>
              <a:rPr lang="en-US" dirty="0"/>
              <a:t>Progress</a:t>
            </a:r>
          </a:p>
          <a:p>
            <a:pPr lvl="1"/>
            <a:r>
              <a:rPr lang="en-US" dirty="0"/>
              <a:t>Why is this Important?</a:t>
            </a:r>
          </a:p>
          <a:p>
            <a:r>
              <a:rPr lang="en-US" dirty="0"/>
              <a:t>Where – By County</a:t>
            </a:r>
          </a:p>
          <a:p>
            <a:r>
              <a:rPr lang="en-US" dirty="0"/>
              <a:t>Who (This Means Us) and When</a:t>
            </a:r>
          </a:p>
          <a:p>
            <a:pPr lvl="1"/>
            <a:r>
              <a:rPr lang="en-US" dirty="0"/>
              <a:t>Action items, Measurable outputs and outcomes, timelines</a:t>
            </a:r>
          </a:p>
          <a:p>
            <a:pPr lvl="1"/>
            <a:r>
              <a:rPr lang="en-US" dirty="0"/>
              <a:t>Milestones, Progress Reporting, Indicators</a:t>
            </a:r>
          </a:p>
          <a:p>
            <a:pPr lvl="1"/>
            <a:r>
              <a:rPr lang="en-US" dirty="0"/>
              <a:t>Other</a:t>
            </a:r>
          </a:p>
          <a:p>
            <a:r>
              <a:rPr lang="en-US" dirty="0"/>
              <a:t>How</a:t>
            </a:r>
          </a:p>
          <a:p>
            <a:pPr lvl="1"/>
            <a:r>
              <a:rPr lang="en-US" dirty="0"/>
              <a:t>Local Planning Goal Workgroup Toolbox</a:t>
            </a:r>
          </a:p>
          <a:p>
            <a:pPr lvl="1"/>
            <a:r>
              <a:rPr lang="en-US" dirty="0"/>
              <a:t>Watershed Agreement Outcomes and Indicators</a:t>
            </a:r>
          </a:p>
          <a:p>
            <a:pPr lvl="1"/>
            <a:r>
              <a:rPr lang="en-US" dirty="0"/>
              <a:t>Bay Program and SRBC Resources and Modeling Tools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6EF89-1671-48F1-B505-A0CFEDB4C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975" y="5608642"/>
            <a:ext cx="1183756" cy="1145570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52A95DA6-97D5-43FD-BF49-F8D5ADF0FC58}"/>
              </a:ext>
            </a:extLst>
          </p:cNvPr>
          <p:cNvGrpSpPr>
            <a:grpSpLocks/>
          </p:cNvGrpSpPr>
          <p:nvPr/>
        </p:nvGrpSpPr>
        <p:grpSpPr bwMode="auto">
          <a:xfrm>
            <a:off x="122268" y="134680"/>
            <a:ext cx="11947463" cy="1268818"/>
            <a:chOff x="288977" y="355144"/>
            <a:chExt cx="8382000" cy="661312"/>
          </a:xfrm>
        </p:grpSpPr>
        <p:pic>
          <p:nvPicPr>
            <p:cNvPr id="6" name="Picture 5" descr="Aging banner">
              <a:extLst>
                <a:ext uri="{FF2B5EF4-FFF2-40B4-BE49-F238E27FC236}">
                  <a16:creationId xmlns:a16="http://schemas.microsoft.com/office/drawing/2014/main" id="{F6413345-BCC7-40C3-99AA-A6C3F2C68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4CA4558C-AA1F-402A-A5CB-A67A07685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232" y="37850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Objectives – The Phase 3 WIP Story</a:t>
              </a:r>
              <a:endPara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9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determine “local”?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05750" cy="4351338"/>
          </a:xfrm>
        </p:spPr>
        <p:txBody>
          <a:bodyPr/>
          <a:lstStyle/>
          <a:p>
            <a:r>
              <a:rPr lang="en-US" dirty="0"/>
              <a:t>Step 1: Convert any Chesapeake Bay “diet” into a local PA stream diet.</a:t>
            </a:r>
          </a:p>
          <a:p>
            <a:pPr lvl="1"/>
            <a:r>
              <a:rPr lang="en-US" dirty="0"/>
              <a:t>CBP Model has estimates of nutrient and sediment delivery from the field to local streams through large rivers and to the Bay. </a:t>
            </a:r>
          </a:p>
          <a:p>
            <a:pPr lvl="1"/>
            <a:r>
              <a:rPr lang="en-US" dirty="0"/>
              <a:t>Pounds of pollutant delivered to the Bay can be expressed as pounds delivered to local streams using these factors.</a:t>
            </a:r>
          </a:p>
          <a:p>
            <a:pPr lvl="1"/>
            <a:r>
              <a:rPr lang="en-US" dirty="0"/>
              <a:t>If 73.18 M </a:t>
            </a:r>
            <a:r>
              <a:rPr lang="en-US" dirty="0" err="1"/>
              <a:t>lbs</a:t>
            </a:r>
            <a:r>
              <a:rPr lang="en-US" dirty="0"/>
              <a:t> of Nitrogen delivered to the Bay is PA’s Chesapeake Bay “diet”, that number is equivalent to 108.06 M </a:t>
            </a:r>
            <a:r>
              <a:rPr lang="en-US" dirty="0" err="1"/>
              <a:t>lbs</a:t>
            </a:r>
            <a:r>
              <a:rPr lang="en-US" dirty="0"/>
              <a:t> of Nitrogen delivered to local streams.</a:t>
            </a:r>
          </a:p>
        </p:txBody>
      </p:sp>
      <p:sp>
        <p:nvSpPr>
          <p:cNvPr id="4" name="Oval 3"/>
          <p:cNvSpPr/>
          <p:nvPr/>
        </p:nvSpPr>
        <p:spPr>
          <a:xfrm rot="10800000">
            <a:off x="9522344" y="5160785"/>
            <a:ext cx="1604296" cy="1497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0800000">
            <a:off x="9198501" y="1248824"/>
            <a:ext cx="2251983" cy="2101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37055" y="5530632"/>
            <a:ext cx="19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73.18 M </a:t>
            </a:r>
            <a:r>
              <a:rPr lang="en-US" b="1" dirty="0" err="1">
                <a:solidFill>
                  <a:schemeClr val="bg1"/>
                </a:solidFill>
              </a:rPr>
              <a:t>Lbs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(Bay)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12396" y="1928055"/>
            <a:ext cx="204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111.06 M </a:t>
            </a:r>
            <a:r>
              <a:rPr lang="en-US" b="1" dirty="0" err="1">
                <a:solidFill>
                  <a:schemeClr val="bg1"/>
                </a:solidFill>
              </a:rPr>
              <a:t>Lbs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(Local Streams)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591675" y="3192194"/>
            <a:ext cx="627189" cy="96786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324492" y="3440081"/>
            <a:ext cx="0" cy="71997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0430121" y="3169781"/>
            <a:ext cx="656321" cy="99027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324492" y="4238625"/>
            <a:ext cx="8606" cy="810841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5C92CFB-614D-4F00-A503-30C201DFAF7D}"/>
              </a:ext>
            </a:extLst>
          </p:cNvPr>
          <p:cNvSpPr txBox="1"/>
          <p:nvPr/>
        </p:nvSpPr>
        <p:spPr>
          <a:xfrm>
            <a:off x="9218345" y="365125"/>
            <a:ext cx="2684105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Source:</a:t>
            </a:r>
          </a:p>
          <a:p>
            <a:r>
              <a:rPr lang="en-US" sz="1100" b="1" dirty="0"/>
              <a:t>Matt Johnston, University of Maryland</a:t>
            </a:r>
          </a:p>
        </p:txBody>
      </p:sp>
    </p:spTree>
    <p:extLst>
      <p:ext uri="{BB962C8B-B14F-4D97-AF65-F5344CB8AC3E}">
        <p14:creationId xmlns:p14="http://schemas.microsoft.com/office/powerpoint/2010/main" val="263521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>
            <p:extLst/>
          </p:nvPr>
        </p:nvGraphicFramePr>
        <p:xfrm>
          <a:off x="7805339" y="1977147"/>
          <a:ext cx="3506521" cy="233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FD66105-6B5A-48C3-9775-755976792103}"/>
              </a:ext>
            </a:extLst>
          </p:cNvPr>
          <p:cNvSpPr txBox="1"/>
          <p:nvPr/>
        </p:nvSpPr>
        <p:spPr>
          <a:xfrm>
            <a:off x="9218345" y="365125"/>
            <a:ext cx="2684105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Source:</a:t>
            </a:r>
          </a:p>
          <a:p>
            <a:r>
              <a:rPr lang="en-US" sz="1100" b="1" dirty="0"/>
              <a:t>Matt Johnston, University of Maryland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151111"/>
            <a:ext cx="10203873" cy="402585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0821" y="1094412"/>
            <a:ext cx="11794924" cy="5541915"/>
            <a:chOff x="145496" y="336177"/>
            <a:chExt cx="11970304" cy="64565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838" y="1499546"/>
              <a:ext cx="6396675" cy="525740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4450" y="336177"/>
              <a:ext cx="2497218" cy="204650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4450" y="2554941"/>
              <a:ext cx="2495226" cy="204650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44450" y="4773705"/>
              <a:ext cx="2497218" cy="201901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9839676" y="1128098"/>
              <a:ext cx="1985683" cy="563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Rivers - 122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27077" y="3316583"/>
              <a:ext cx="2276124" cy="563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Counties - 42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39676" y="5521603"/>
              <a:ext cx="2276124" cy="563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Sub-Basins - 6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5496" y="1061670"/>
              <a:ext cx="6053917" cy="563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Land-River Segments (LRSEG) - 505</a:t>
              </a:r>
            </a:p>
          </p:txBody>
        </p:sp>
        <p:cxnSp>
          <p:nvCxnSpPr>
            <p:cNvPr id="21" name="Straight Connector 20"/>
            <p:cNvCxnSpPr>
              <a:stCxn id="12" idx="3"/>
              <a:endCxn id="13" idx="1"/>
            </p:cNvCxnSpPr>
            <p:nvPr/>
          </p:nvCxnSpPr>
          <p:spPr>
            <a:xfrm flipV="1">
              <a:off x="6582513" y="1359430"/>
              <a:ext cx="761937" cy="2768817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68A983-6192-4E24-886C-D61D15E8C37F}"/>
              </a:ext>
            </a:extLst>
          </p:cNvPr>
          <p:cNvSpPr txBox="1">
            <a:spLocks/>
          </p:cNvSpPr>
          <p:nvPr/>
        </p:nvSpPr>
        <p:spPr>
          <a:xfrm>
            <a:off x="88643" y="211676"/>
            <a:ext cx="6457630" cy="1765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Step 2: Choose a geography to split up the diet.</a:t>
            </a:r>
          </a:p>
          <a:p>
            <a:pPr lvl="2"/>
            <a:r>
              <a:rPr lang="en-US" dirty="0"/>
              <a:t>Small watershed – </a:t>
            </a:r>
            <a:r>
              <a:rPr lang="en-US" dirty="0" err="1"/>
              <a:t>Swatara</a:t>
            </a:r>
            <a:r>
              <a:rPr lang="en-US" dirty="0"/>
              <a:t> Creek (122)</a:t>
            </a:r>
          </a:p>
          <a:p>
            <a:pPr lvl="2"/>
            <a:r>
              <a:rPr lang="en-US" dirty="0"/>
              <a:t>County – Berks (43)</a:t>
            </a:r>
          </a:p>
          <a:p>
            <a:pPr lvl="2"/>
            <a:r>
              <a:rPr lang="en-US" dirty="0"/>
              <a:t>Sub-basin – Lower Susquehanna River (6)</a:t>
            </a:r>
          </a:p>
          <a:p>
            <a:pPr lvl="2"/>
            <a:r>
              <a:rPr lang="en-US" dirty="0"/>
              <a:t>River basin – Susquehanna River (3)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6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125" t="26667" r="25000" b="20000"/>
          <a:stretch/>
        </p:blipFill>
        <p:spPr>
          <a:xfrm>
            <a:off x="152400" y="1066800"/>
            <a:ext cx="6650038" cy="5410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1400" cy="473075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Should Efforts be Targeted?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0400" y="1687499"/>
            <a:ext cx="1524000" cy="457200"/>
          </a:xfrm>
          <a:prstGeom prst="rect">
            <a:avLst/>
          </a:prstGeom>
          <a:solidFill>
            <a:srgbClr val="002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2486283"/>
            <a:ext cx="1524000" cy="457200"/>
          </a:xfrm>
          <a:prstGeom prst="rect">
            <a:avLst/>
          </a:prstGeom>
          <a:solidFill>
            <a:srgbClr val="007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4633" y="3285067"/>
            <a:ext cx="1524000" cy="457200"/>
          </a:xfrm>
          <a:prstGeom prst="rect">
            <a:avLst/>
          </a:prstGeom>
          <a:solidFill>
            <a:srgbClr val="73B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4083851"/>
            <a:ext cx="1524000" cy="457200"/>
          </a:xfrm>
          <a:prstGeom prst="rect">
            <a:avLst/>
          </a:prstGeom>
          <a:solidFill>
            <a:srgbClr val="BE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29662" y="173143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Tier 1 - First 25% of Reductions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8542" y="2530217"/>
            <a:ext cx="344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Tier 2 - Second 25% of Reductions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38128" y="333483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Tier 3 - Third 25% of Reductions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38128" y="412778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Tier 4 - Last 25% of Reductions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E21FE3-4007-4B4D-890A-8E76B2DC1071}"/>
              </a:ext>
            </a:extLst>
          </p:cNvPr>
          <p:cNvSpPr txBox="1"/>
          <p:nvPr/>
        </p:nvSpPr>
        <p:spPr>
          <a:xfrm>
            <a:off x="9218345" y="365125"/>
            <a:ext cx="2684105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Source:</a:t>
            </a:r>
          </a:p>
          <a:p>
            <a:r>
              <a:rPr lang="en-US" sz="1100" b="1" dirty="0"/>
              <a:t>Matt Johnston, University of Maryland</a:t>
            </a:r>
          </a:p>
        </p:txBody>
      </p:sp>
    </p:spTree>
    <p:extLst>
      <p:ext uri="{BB962C8B-B14F-4D97-AF65-F5344CB8AC3E}">
        <p14:creationId xmlns:p14="http://schemas.microsoft.com/office/powerpoint/2010/main" val="157497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0" y="1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7239000" y="1120664"/>
            <a:ext cx="3848040" cy="230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Loads Already Reduced as of 2016.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Reduction Needed from 2016.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Controllable Load that does NOT Need to be Reduced.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Loads that are Uncontrollable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24484" y="1214461"/>
            <a:ext cx="1233465" cy="21904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4975" y="1766873"/>
            <a:ext cx="1233464" cy="219113"/>
          </a:xfrm>
          <a:prstGeom prst="rect">
            <a:avLst/>
          </a:prstGeom>
          <a:solidFill>
            <a:srgbClr val="70AD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24484" y="2352683"/>
            <a:ext cx="1233465" cy="219045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33994" y="3109943"/>
            <a:ext cx="1233465" cy="219045"/>
          </a:xfrm>
          <a:prstGeom prst="rect">
            <a:avLst/>
          </a:prstGeom>
          <a:solidFill>
            <a:srgbClr val="1A58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534400" y="5315129"/>
            <a:ext cx="762000" cy="1134741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82989" y="3909534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Purpose of the Phase III WIP is to describe programs and policies that will eliminate the green bar in each county (or geography of choice).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52400" y="6227007"/>
            <a:ext cx="8458200" cy="21393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" y="5562600"/>
            <a:ext cx="853440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343400"/>
            <a:ext cx="868680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2200" y="6227007"/>
            <a:ext cx="261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Tier 1 (First 25% of Reductions)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52400" y="5562600"/>
            <a:ext cx="845820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72199" y="5719462"/>
            <a:ext cx="261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Tier 2 (Second 25% of Reductions)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72199" y="4809576"/>
            <a:ext cx="261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Tier 3 (Third 25% of Reductions)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72198" y="3766524"/>
            <a:ext cx="261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Tier 4 (Final 25% of Reductions)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A6C807-24EA-48E6-9741-010F6837080C}"/>
              </a:ext>
            </a:extLst>
          </p:cNvPr>
          <p:cNvSpPr txBox="1"/>
          <p:nvPr/>
        </p:nvSpPr>
        <p:spPr>
          <a:xfrm>
            <a:off x="9218345" y="365125"/>
            <a:ext cx="2684105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Source:</a:t>
            </a:r>
          </a:p>
          <a:p>
            <a:r>
              <a:rPr lang="en-US" sz="1100" b="1" dirty="0">
                <a:solidFill>
                  <a:schemeClr val="bg1"/>
                </a:solidFill>
              </a:rPr>
              <a:t>Matt Johnston, University of Maryland</a:t>
            </a:r>
          </a:p>
        </p:txBody>
      </p:sp>
    </p:spTree>
    <p:extLst>
      <p:ext uri="{BB962C8B-B14F-4D97-AF65-F5344CB8AC3E}">
        <p14:creationId xmlns:p14="http://schemas.microsoft.com/office/powerpoint/2010/main" val="170442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3840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A078D-9724-455F-8F6D-C71CC834DAD1}"/>
              </a:ext>
            </a:extLst>
          </p:cNvPr>
          <p:cNvCxnSpPr>
            <a:cxnSpLocks/>
          </p:cNvCxnSpPr>
          <p:nvPr/>
        </p:nvCxnSpPr>
        <p:spPr>
          <a:xfrm>
            <a:off x="0" y="4854934"/>
            <a:ext cx="1219200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F103B4F-E24D-4558-B826-AC6B213F31B5}"/>
              </a:ext>
            </a:extLst>
          </p:cNvPr>
          <p:cNvSpPr txBox="1"/>
          <p:nvPr/>
        </p:nvSpPr>
        <p:spPr>
          <a:xfrm>
            <a:off x="7024755" y="5173138"/>
            <a:ext cx="3025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Tier 1 (First 25% of Reductions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0E343BA-C0D9-4897-9F4D-5413FE370873}"/>
                  </a:ext>
                </a:extLst>
              </p14:cNvPr>
              <p14:cNvContentPartPr/>
              <p14:nvPr/>
            </p14:nvContentPartPr>
            <p14:xfrm>
              <a:off x="6066845" y="2409078"/>
              <a:ext cx="2536560" cy="2926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0E343BA-C0D9-4897-9F4D-5413FE3708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0725" y="2402958"/>
                <a:ext cx="2548080" cy="29379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46F6DBB-D1F0-4057-8399-32089A8F87E7}"/>
              </a:ext>
            </a:extLst>
          </p:cNvPr>
          <p:cNvSpPr txBox="1"/>
          <p:nvPr/>
        </p:nvSpPr>
        <p:spPr>
          <a:xfrm>
            <a:off x="6842096" y="4271338"/>
            <a:ext cx="3264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Tier 2 (Second 25% of Reductions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417635-62E4-4443-A69A-263453DBC481}"/>
                  </a:ext>
                </a:extLst>
              </p14:cNvPr>
              <p14:cNvContentPartPr/>
              <p14:nvPr/>
            </p14:nvContentPartPr>
            <p14:xfrm>
              <a:off x="8635205" y="5295798"/>
              <a:ext cx="804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417635-62E4-4443-A69A-263453DBC4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1185" y="5289678"/>
                <a:ext cx="15607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773A4C6-B158-45B2-8623-F6D38FF0869A}"/>
                  </a:ext>
                </a:extLst>
              </p14:cNvPr>
              <p14:cNvContentPartPr/>
              <p14:nvPr/>
            </p14:nvContentPartPr>
            <p14:xfrm>
              <a:off x="7831565" y="5303478"/>
              <a:ext cx="32160" cy="8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773A4C6-B158-45B2-8623-F6D38FF086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25422" y="5297447"/>
                <a:ext cx="43723" cy="195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009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344BFFBF-4662-4CD4-AD9A-A9750FA8D451}"/>
              </a:ext>
            </a:extLst>
          </p:cNvPr>
          <p:cNvGrpSpPr>
            <a:grpSpLocks/>
          </p:cNvGrpSpPr>
          <p:nvPr/>
        </p:nvGrpSpPr>
        <p:grpSpPr bwMode="auto">
          <a:xfrm>
            <a:off x="123827" y="134680"/>
            <a:ext cx="11944351" cy="1268818"/>
            <a:chOff x="288977" y="355144"/>
            <a:chExt cx="8382000" cy="661312"/>
          </a:xfrm>
        </p:grpSpPr>
        <p:pic>
          <p:nvPicPr>
            <p:cNvPr id="4" name="Picture 5" descr="Aging banner">
              <a:extLst>
                <a:ext uri="{FF2B5EF4-FFF2-40B4-BE49-F238E27FC236}">
                  <a16:creationId xmlns:a16="http://schemas.microsoft.com/office/drawing/2014/main" id="{E93D0637-5294-4EF8-BDF4-2F8C9DDE4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5BE0CEA7-8EF9-4871-8F45-B3821A05B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232" y="37850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4000" kern="0" dirty="0">
                  <a:solidFill>
                    <a:prstClr val="white"/>
                  </a:solidFill>
                </a:rPr>
                <a:t>Existing Programs/Enhancements -- PROPOSED</a:t>
              </a: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007395-71A9-449F-816F-8741677A9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211" y="1524000"/>
            <a:ext cx="5710791" cy="5230212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b="1" u="sng" dirty="0"/>
              <a:t>Permitting, Compliance and Enforcement Initiatives</a:t>
            </a:r>
          </a:p>
          <a:p>
            <a:r>
              <a:rPr lang="en-US" dirty="0"/>
              <a:t>Agriculture-</a:t>
            </a:r>
          </a:p>
          <a:p>
            <a:pPr lvl="1"/>
            <a:r>
              <a:rPr lang="en-US" dirty="0"/>
              <a:t>Manure Management</a:t>
            </a:r>
          </a:p>
          <a:p>
            <a:pPr lvl="1"/>
            <a:r>
              <a:rPr lang="en-US" dirty="0"/>
              <a:t>Act 38</a:t>
            </a:r>
          </a:p>
          <a:p>
            <a:pPr lvl="1"/>
            <a:r>
              <a:rPr lang="en-US" dirty="0"/>
              <a:t>Agriculture Erosion and Sediment Control</a:t>
            </a:r>
          </a:p>
          <a:p>
            <a:r>
              <a:rPr lang="en-US" dirty="0"/>
              <a:t>Stormwater-</a:t>
            </a:r>
          </a:p>
          <a:p>
            <a:pPr lvl="1"/>
            <a:r>
              <a:rPr lang="en-US" dirty="0"/>
              <a:t>MS4s and </a:t>
            </a:r>
            <a:r>
              <a:rPr lang="en-US" dirty="0" err="1"/>
              <a:t>PRPs</a:t>
            </a:r>
            <a:endParaRPr lang="en-US" dirty="0"/>
          </a:p>
          <a:p>
            <a:pPr lvl="1"/>
            <a:r>
              <a:rPr lang="en-US" dirty="0"/>
              <a:t>Refinements in Next Permit Cycle</a:t>
            </a:r>
          </a:p>
          <a:p>
            <a:pPr lvl="1"/>
            <a:r>
              <a:rPr lang="en-US" dirty="0"/>
              <a:t>Non-MS4 Communities </a:t>
            </a:r>
          </a:p>
          <a:p>
            <a:r>
              <a:rPr lang="en-US" dirty="0"/>
              <a:t>Wastewater- </a:t>
            </a:r>
          </a:p>
          <a:p>
            <a:pPr lvl="1"/>
            <a:r>
              <a:rPr lang="en-US" dirty="0"/>
              <a:t> Existing Permit Caps </a:t>
            </a:r>
          </a:p>
          <a:p>
            <a:pPr lvl="1"/>
            <a:r>
              <a:rPr lang="en-US" dirty="0"/>
              <a:t>Non-Significant Facilities </a:t>
            </a:r>
          </a:p>
          <a:p>
            <a:pPr lvl="1"/>
            <a:r>
              <a:rPr lang="en-US" dirty="0" err="1"/>
              <a:t>ENR</a:t>
            </a:r>
            <a:r>
              <a:rPr lang="en-US" dirty="0"/>
              <a:t> at Significant Facilities </a:t>
            </a:r>
          </a:p>
          <a:p>
            <a:pPr lvl="1"/>
            <a:r>
              <a:rPr lang="en-US" dirty="0" err="1"/>
              <a:t>Septics</a:t>
            </a:r>
            <a:endParaRPr lang="en-US" dirty="0"/>
          </a:p>
          <a:p>
            <a:pPr lvl="2"/>
            <a:r>
              <a:rPr lang="en-US" dirty="0"/>
              <a:t>Connections to Treatment Facilities</a:t>
            </a:r>
          </a:p>
          <a:p>
            <a:pPr lvl="2"/>
            <a:r>
              <a:rPr lang="en-US" dirty="0"/>
              <a:t>Nutrient Treatment on on-lot Systems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4421F3-03FA-4B38-8995-AA25B6E40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2" y="1524000"/>
            <a:ext cx="5801841" cy="5230212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55000">
                <a:srgbClr val="D2DDF1"/>
              </a:gs>
              <a:gs pos="6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b="1" u="sng" dirty="0"/>
              <a:t>Technical/Financial Assistance and Outreach</a:t>
            </a:r>
          </a:p>
          <a:p>
            <a:r>
              <a:rPr lang="en-US" dirty="0"/>
              <a:t>Agriculture –</a:t>
            </a:r>
          </a:p>
          <a:p>
            <a:pPr lvl="1"/>
            <a:r>
              <a:rPr lang="en-US" dirty="0"/>
              <a:t>Soil Health (PA in the Balance)</a:t>
            </a:r>
          </a:p>
          <a:p>
            <a:pPr lvl="1"/>
            <a:r>
              <a:rPr lang="en-US" dirty="0"/>
              <a:t>Expanded Nutrient Management</a:t>
            </a:r>
          </a:p>
          <a:p>
            <a:pPr lvl="1"/>
            <a:r>
              <a:rPr lang="en-US" dirty="0"/>
              <a:t>Manure Treatment, Storage and Transportation</a:t>
            </a:r>
          </a:p>
          <a:p>
            <a:pPr lvl="1"/>
            <a:r>
              <a:rPr lang="en-US" dirty="0"/>
              <a:t>Riparian Ecosystems</a:t>
            </a:r>
          </a:p>
          <a:p>
            <a:r>
              <a:rPr lang="en-US" dirty="0"/>
              <a:t>Stormwater-</a:t>
            </a:r>
          </a:p>
          <a:p>
            <a:pPr lvl="1"/>
            <a:r>
              <a:rPr lang="en-US" dirty="0"/>
              <a:t>“Trees and Pollinators”</a:t>
            </a:r>
          </a:p>
          <a:p>
            <a:pPr lvl="1"/>
            <a:r>
              <a:rPr lang="en-US" dirty="0"/>
              <a:t>Stream Restoration </a:t>
            </a:r>
          </a:p>
          <a:p>
            <a:r>
              <a:rPr lang="en-US" dirty="0"/>
              <a:t>Forestry  (Sector Growth)</a:t>
            </a:r>
          </a:p>
          <a:p>
            <a:pPr lvl="1"/>
            <a:r>
              <a:rPr lang="en-US" dirty="0"/>
              <a:t>Riparian/Forest Buffers</a:t>
            </a:r>
          </a:p>
          <a:p>
            <a:pPr lvl="1"/>
            <a:r>
              <a:rPr lang="en-US" dirty="0"/>
              <a:t>Protected Lands/Land Conservation</a:t>
            </a:r>
          </a:p>
          <a:p>
            <a:pPr lvl="2"/>
            <a:r>
              <a:rPr lang="en-US" dirty="0"/>
              <a:t>Agriculture and Forest </a:t>
            </a:r>
          </a:p>
          <a:p>
            <a:pPr lvl="1"/>
            <a:r>
              <a:rPr lang="en-US" dirty="0"/>
              <a:t>Tree Canopy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0AB49-DB46-4526-ABD3-6E67A2D12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8" y="5608642"/>
            <a:ext cx="1183448" cy="11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87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247034" y="3095733"/>
            <a:ext cx="2092786" cy="11704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39271" y="3095734"/>
            <a:ext cx="4004610" cy="1167924"/>
          </a:xfrm>
          <a:prstGeom prst="rect">
            <a:avLst/>
          </a:prstGeom>
          <a:gradFill flip="none" rotWithShape="1">
            <a:gsLst>
              <a:gs pos="5469">
                <a:schemeClr val="accent5">
                  <a:lumMod val="75000"/>
                </a:schemeClr>
              </a:gs>
              <a:gs pos="27000">
                <a:schemeClr val="accent1">
                  <a:lumMod val="60000"/>
                  <a:lumOff val="40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4876" y="3095734"/>
            <a:ext cx="4678304" cy="11679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27166" y="4264970"/>
            <a:ext cx="10996313" cy="6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11343882" y="3003751"/>
            <a:ext cx="0" cy="15395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541020" y="2930952"/>
            <a:ext cx="13856" cy="1612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5233180" y="2927691"/>
            <a:ext cx="13854" cy="16155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083944" y="1549129"/>
            <a:ext cx="1783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Local Initiatives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40411" y="1549130"/>
            <a:ext cx="4509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Potential progress with new and existing state agency programs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13114" y="2466026"/>
            <a:ext cx="199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73954" y="3446129"/>
            <a:ext cx="3559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Reductions Already Made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4876" y="5775156"/>
            <a:ext cx="627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Hypothetical journey to a county goal (nitrogen)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7339820" y="2989492"/>
            <a:ext cx="0" cy="155378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59328" y="3003751"/>
            <a:ext cx="1935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2000" dirty="0"/>
              <a:t>Permitting, Compliance and Enforcement Initiatives</a:t>
            </a:r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F0C8EE10-B530-4B7B-923F-A00ADA182A41}"/>
              </a:ext>
            </a:extLst>
          </p:cNvPr>
          <p:cNvSpPr/>
          <p:nvPr/>
        </p:nvSpPr>
        <p:spPr>
          <a:xfrm rot="5400000">
            <a:off x="8064533" y="-357377"/>
            <a:ext cx="447997" cy="61107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487B94D-F41D-488C-AE7B-2D95C8BB06E2}"/>
              </a:ext>
            </a:extLst>
          </p:cNvPr>
          <p:cNvSpPr/>
          <p:nvPr/>
        </p:nvSpPr>
        <p:spPr>
          <a:xfrm>
            <a:off x="7532933" y="3262735"/>
            <a:ext cx="3847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Technical and Financial Assistance and Outreach Initiatives</a:t>
            </a:r>
          </a:p>
        </p:txBody>
      </p:sp>
      <p:sp>
        <p:nvSpPr>
          <p:cNvPr id="55" name="Left Brace 54">
            <a:extLst>
              <a:ext uri="{FF2B5EF4-FFF2-40B4-BE49-F238E27FC236}">
                <a16:creationId xmlns:a16="http://schemas.microsoft.com/office/drawing/2014/main" id="{C8A397AA-2E3E-4C20-925D-24AFCE7EB9CE}"/>
              </a:ext>
            </a:extLst>
          </p:cNvPr>
          <p:cNvSpPr/>
          <p:nvPr/>
        </p:nvSpPr>
        <p:spPr>
          <a:xfrm rot="5400000">
            <a:off x="2710207" y="328178"/>
            <a:ext cx="381496" cy="4692158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00CBE9-EF99-4E9B-81DA-64AF7F3EE333}"/>
              </a:ext>
            </a:extLst>
          </p:cNvPr>
          <p:cNvSpPr txBox="1"/>
          <p:nvPr/>
        </p:nvSpPr>
        <p:spPr>
          <a:xfrm>
            <a:off x="541020" y="1935943"/>
            <a:ext cx="442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Progress from 1985 through 2016</a:t>
            </a:r>
          </a:p>
        </p:txBody>
      </p:sp>
      <p:grpSp>
        <p:nvGrpSpPr>
          <p:cNvPr id="27" name="Group 1">
            <a:extLst>
              <a:ext uri="{FF2B5EF4-FFF2-40B4-BE49-F238E27FC236}">
                <a16:creationId xmlns:a16="http://schemas.microsoft.com/office/drawing/2014/main" id="{A0FED7DF-9A0C-4825-9086-886CD717DCE1}"/>
              </a:ext>
            </a:extLst>
          </p:cNvPr>
          <p:cNvGrpSpPr>
            <a:grpSpLocks/>
          </p:cNvGrpSpPr>
          <p:nvPr/>
        </p:nvGrpSpPr>
        <p:grpSpPr bwMode="auto">
          <a:xfrm>
            <a:off x="104627" y="102891"/>
            <a:ext cx="11947463" cy="1190397"/>
            <a:chOff x="87748" y="-416386"/>
            <a:chExt cx="8382000" cy="661312"/>
          </a:xfrm>
        </p:grpSpPr>
        <p:pic>
          <p:nvPicPr>
            <p:cNvPr id="30" name="Picture 5" descr="Aging banner">
              <a:extLst>
                <a:ext uri="{FF2B5EF4-FFF2-40B4-BE49-F238E27FC236}">
                  <a16:creationId xmlns:a16="http://schemas.microsoft.com/office/drawing/2014/main" id="{FA2C15EA-F15D-4F01-9765-C3F27D639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48" y="-416386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C70B6C83-7637-4899-9D60-E387B22EF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925" y="-368033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Level of Effort – Conceptual Framework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8FBD4BE-ADDF-48C5-9E2D-638036812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9" y="5425886"/>
            <a:ext cx="1183756" cy="1145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A8C48A-6AC2-4C31-8583-BC872C1DC8A0}"/>
              </a:ext>
            </a:extLst>
          </p:cNvPr>
          <p:cNvSpPr txBox="1"/>
          <p:nvPr/>
        </p:nvSpPr>
        <p:spPr>
          <a:xfrm>
            <a:off x="9487077" y="1621119"/>
            <a:ext cx="596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FC81BA6E-EBA8-48CD-B033-5ECEA4A83448}"/>
              </a:ext>
            </a:extLst>
          </p:cNvPr>
          <p:cNvSpPr/>
          <p:nvPr/>
        </p:nvSpPr>
        <p:spPr>
          <a:xfrm rot="16200000">
            <a:off x="8063809" y="1662975"/>
            <a:ext cx="447997" cy="61107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FC28D-9158-4EF3-A296-D6C2EA7FF01E}"/>
              </a:ext>
            </a:extLst>
          </p:cNvPr>
          <p:cNvSpPr txBox="1"/>
          <p:nvPr/>
        </p:nvSpPr>
        <p:spPr>
          <a:xfrm>
            <a:off x="5359328" y="4942326"/>
            <a:ext cx="602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Customized Partnership by County 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CB27CCCC-2581-45AA-9595-6149A838A465}"/>
              </a:ext>
            </a:extLst>
          </p:cNvPr>
          <p:cNvSpPr/>
          <p:nvPr/>
        </p:nvSpPr>
        <p:spPr>
          <a:xfrm>
            <a:off x="5247034" y="5425886"/>
            <a:ext cx="5663136" cy="473873"/>
          </a:xfrm>
          <a:prstGeom prst="stripedRightArrow">
            <a:avLst/>
          </a:prstGeom>
          <a:gradFill>
            <a:gsLst>
              <a:gs pos="99609">
                <a:schemeClr val="accent6">
                  <a:lumMod val="75000"/>
                </a:schemeClr>
              </a:gs>
              <a:gs pos="8594">
                <a:schemeClr val="accent1">
                  <a:lumMod val="75000"/>
                </a:schemeClr>
              </a:gs>
              <a:gs pos="29000">
                <a:schemeClr val="accent1">
                  <a:lumMod val="60000"/>
                  <a:lumOff val="40000"/>
                </a:schemeClr>
              </a:gs>
              <a:gs pos="86715">
                <a:schemeClr val="accent6">
                  <a:lumMod val="60000"/>
                  <a:lumOff val="40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96000">
                <a:schemeClr val="accent6">
                  <a:lumMod val="75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1243</Words>
  <Application>Microsoft Office PowerPoint</Application>
  <PresentationFormat>Widescreen</PresentationFormat>
  <Paragraphs>205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MS PGothic</vt:lpstr>
      <vt:lpstr>Arial</vt:lpstr>
      <vt:lpstr>Calibri</vt:lpstr>
      <vt:lpstr>Calibri Light</vt:lpstr>
      <vt:lpstr>Franklin Gothic Book</vt:lpstr>
      <vt:lpstr>Goudy Old Style</vt:lpstr>
      <vt:lpstr>Office Theme</vt:lpstr>
      <vt:lpstr>Local Planning Process…  </vt:lpstr>
      <vt:lpstr>PowerPoint Presentation</vt:lpstr>
      <vt:lpstr>How do we determine “local”?</vt:lpstr>
      <vt:lpstr>PowerPoint Presentation</vt:lpstr>
      <vt:lpstr>Where Should Efforts be Targeted?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Kasi, Veronica</dc:creator>
  <cp:lastModifiedBy>Kasi, Veronica</cp:lastModifiedBy>
  <cp:revision>48</cp:revision>
  <dcterms:created xsi:type="dcterms:W3CDTF">2018-03-08T19:48:09Z</dcterms:created>
  <dcterms:modified xsi:type="dcterms:W3CDTF">2018-05-22T02:12:09Z</dcterms:modified>
</cp:coreProperties>
</file>