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Source Sans Pr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Crystal Zhao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SansPro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SourceSansPro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SourceSansPro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SourceSansPr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1-06-24T14:15:50.929">
    <p:pos x="306" y="1094"/>
    <p:text>Notes for Crystal: Wendy will likely provide background, aim for short (5 min?) presentation, brief mention of StoryMaps project</p:text>
  </p:cm>
  <p:cm authorId="0" idx="2" dt="2021-06-24T13:01:44.851">
    <p:pos x="306" y="1094"/>
    <p:text>Will do.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dff0cc53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dff0cc53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</a:rPr>
              <a:t>Some have identified the need to develop diversity indicators but have not yet done so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</a:rPr>
              <a:t>Some track community engagement without DEIJ considerations</a:t>
            </a:r>
            <a:endParaRPr sz="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But restricted to underrepresented </a:t>
            </a:r>
            <a:r>
              <a:rPr lang="en"/>
              <a:t>communities.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1da0ca80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e1da0ca8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e1da0ca80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e1da0ca80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ff0cc538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dff0cc538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on effect of having more diverse </a:t>
            </a:r>
            <a:r>
              <a:rPr lang="en"/>
              <a:t>stakeholders</a:t>
            </a:r>
            <a:r>
              <a:rPr lang="en"/>
              <a:t>, not so much on how to measure diversity.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Eder 2018, trust measurement, social network inquiry.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1da0ca80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1da0ca80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Scope 11 external meeting, toward an understanding of what communities what out of their relationship with the Bay Program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1da0ca804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e1da0ca804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hyperlink" Target="https://www.epa.gov/nep/national-estuary-program-booklet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hyperlink" Target="https://sarasotabay.org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hyperlink" Target="https://longislandsoundstudy.net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hyperlink" Target="https://www.chesapeakebay.net/what/what_guides_us/watershed_agreement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lib.dr.iastate.edu/edu_pubs/7" TargetMode="External"/><Relationship Id="rId4" Type="http://schemas.openxmlformats.org/officeDocument/2006/relationships/hyperlink" Target="https://doi.org/10.1111/j.1468-2273.2010.00466.x" TargetMode="External"/><Relationship Id="rId10" Type="http://schemas.openxmlformats.org/officeDocument/2006/relationships/hyperlink" Target="https://doi.org/10.3141/2397-05" TargetMode="External"/><Relationship Id="rId9" Type="http://schemas.openxmlformats.org/officeDocument/2006/relationships/hyperlink" Target="https://digitalcommons.calpoly.edu/cgi/viewcontent.cgi?referer=https://scholar.google.com/&amp;httpsredir=1&amp;article=1088&amp;context=ime_fac" TargetMode="External"/><Relationship Id="rId5" Type="http://schemas.openxmlformats.org/officeDocument/2006/relationships/hyperlink" Target="https://doi.org/10.1016/j.autcon.2012.09.007" TargetMode="External"/><Relationship Id="rId6" Type="http://schemas.openxmlformats.org/officeDocument/2006/relationships/hyperlink" Target="https://doi.org/10.1007/s11205-019-02114-y" TargetMode="External"/><Relationship Id="rId7" Type="http://schemas.openxmlformats.org/officeDocument/2006/relationships/hyperlink" Target="https://doi.org/10.1016/j.jclepro.2007.08.005" TargetMode="External"/><Relationship Id="rId8" Type="http://schemas.openxmlformats.org/officeDocument/2006/relationships/hyperlink" Target="https://talloiresnetwork.tufts.edu/wp-content/uploads/REAP_Report_Bradford_U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Diversity Indicators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Measuring Community Outreach and Engagemen</a:t>
            </a:r>
            <a:r>
              <a:rPr lang="en"/>
              <a:t>t</a:t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485875" y="3999175"/>
            <a:ext cx="2959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Crystal Zhao</a:t>
            </a:r>
            <a:endParaRPr sz="2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June 25, 2021</a:t>
            </a:r>
            <a:endParaRPr sz="2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350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Estuary Programs do not (yet) track diversity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582425" y="1950500"/>
            <a:ext cx="3525300" cy="20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Nearly all 28 NEPs identify DEIJ and/or diverse stakeholder engagement as priorities, but none track how </a:t>
            </a:r>
            <a:r>
              <a:rPr lang="en"/>
              <a:t>successfully</a:t>
            </a:r>
            <a:r>
              <a:rPr lang="en"/>
              <a:t> DEIJ is being incorporated in community outreach and engagement.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3649" y="1269162"/>
            <a:ext cx="2952625" cy="34374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7336275" y="2787800"/>
            <a:ext cx="121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</a:t>
            </a:r>
            <a:r>
              <a:rPr lang="en" u="sng">
                <a:solidFill>
                  <a:schemeClr val="hlink"/>
                </a:solidFill>
                <a:hlinkClick r:id="rId4"/>
              </a:rPr>
              <a:t>EPA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386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measures of community engagement may be applicable 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459475"/>
            <a:ext cx="4820100" cy="3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Amount of community grants awarded (Casco Bay)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Number of staff that have participated in educational outreach (Coastal and Heartland)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Measuring participation at outreach events (Partnership for the Delaware)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Focus groups and surveys to evaluate perceived effectiveness of outreach/engagement (Partnership for the </a:t>
            </a:r>
            <a:r>
              <a:rPr lang="en" sz="1600"/>
              <a:t>Delaware</a:t>
            </a:r>
            <a:r>
              <a:rPr lang="en" sz="1600"/>
              <a:t>)</a:t>
            </a:r>
            <a:endParaRPr sz="1600"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1800" y="1672450"/>
            <a:ext cx="3700500" cy="226936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5287800" y="3941800"/>
            <a:ext cx="338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</a:t>
            </a:r>
            <a:r>
              <a:rPr lang="en" u="sng">
                <a:solidFill>
                  <a:schemeClr val="hlink"/>
                </a:solidFill>
                <a:hlinkClick r:id="rId4"/>
              </a:rPr>
              <a:t>Sarasota Bay Estuary Program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NEPs plan to develop community engagement and diversity indicators 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493825"/>
            <a:ext cx="3030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Number of perceived barriers to participation among target audiences (based off Long Island Sound EJ outcome)</a:t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8275" y="1594775"/>
            <a:ext cx="4365976" cy="29152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4825363" y="4510025"/>
            <a:ext cx="267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Source: </a:t>
            </a:r>
            <a:r>
              <a:rPr lang="en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Long Island Sound Study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Academic literature offers no ready-made diversity and community engagement indicator 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718400"/>
            <a:ext cx="2854500" cy="30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indicators described in academic literature are ill-suited to measuring diversity and community engagement in the unique context of the Bay Program. 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5150" y="1802988"/>
            <a:ext cx="5061650" cy="252812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4686100" y="4331113"/>
            <a:ext cx="285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Source: </a:t>
            </a:r>
            <a:r>
              <a:rPr lang="en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Chesapeake Bay Program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314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Takeaways from scholarly findings</a:t>
            </a:r>
            <a:endParaRPr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11700" y="9459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06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50"/>
              <a:buChar char="●"/>
            </a:pPr>
            <a:r>
              <a:rPr lang="en" sz="1450"/>
              <a:t>Questionnaire surveying is an established method of measuring existing stakeholder satisfaction (Li 2013)</a:t>
            </a:r>
            <a:endParaRPr sz="1450"/>
          </a:p>
          <a:p>
            <a:pPr indent="-3206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50"/>
              <a:buChar char="●"/>
            </a:pPr>
            <a:r>
              <a:rPr lang="en" sz="1450"/>
              <a:t>Several studies reject purely quantitative measures of community engagement (Pearce 2007, Hart 2010, Napoli 2019) </a:t>
            </a:r>
            <a:endParaRPr sz="1450"/>
          </a:p>
          <a:p>
            <a:pPr indent="-3206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50"/>
              <a:buChar char="●"/>
            </a:pPr>
            <a:r>
              <a:rPr lang="en" sz="1450"/>
              <a:t>Measuring the behavior/activity of participants can be a proxy for measuring number of participants (Schlemer 2008)</a:t>
            </a:r>
            <a:endParaRPr sz="1450"/>
          </a:p>
          <a:p>
            <a:pPr indent="-3206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50"/>
              <a:buChar char="●"/>
            </a:pPr>
            <a:r>
              <a:rPr lang="en" sz="1450"/>
              <a:t>Principles of effective community engagement can be measures of engagement success (Wagner 2013)</a:t>
            </a:r>
            <a:endParaRPr sz="1450"/>
          </a:p>
          <a:p>
            <a:pPr indent="-3206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50"/>
              <a:buChar char="●"/>
            </a:pPr>
            <a:r>
              <a:rPr lang="en" sz="1450"/>
              <a:t>Tracking number of projects that solicit public review is an established method of measuring community engagement in science research (Eder 2018)</a:t>
            </a:r>
            <a:endParaRPr sz="1450"/>
          </a:p>
          <a:p>
            <a:pPr indent="-3206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50"/>
              <a:buChar char="●"/>
            </a:pPr>
            <a:r>
              <a:rPr lang="en" sz="1450"/>
              <a:t>Given the opportunity, communities articulate the value of engagement with external programs/institutions, and those values can sometimes be measured (O'Connor 2008, Franz 2014)</a:t>
            </a:r>
            <a:endParaRPr sz="145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39207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11700" y="1015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sz="820"/>
              <a:t>Eder, M., Evans, E., Funes, M. (2018) Defining and Measuring Community Engagement and Community-Engaged Research: CTSA Institutional Practices. </a:t>
            </a:r>
            <a:r>
              <a:rPr i="1" lang="en" sz="820"/>
              <a:t> Prog Community Health Partnership 12</a:t>
            </a:r>
            <a:r>
              <a:rPr lang="en" sz="820"/>
              <a:t>(2). 10.1353/cpr.2018.0034</a:t>
            </a:r>
            <a:endParaRPr sz="82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en" sz="820"/>
              <a:t>Franz, N. K. (2014) Measuring and Articulating the Value of Community Engagement: Lessons Learned from 100 Years of Cooperative Extension Work. </a:t>
            </a:r>
            <a:r>
              <a:rPr i="1" lang="en" sz="820"/>
              <a:t>Education Publications, 7</a:t>
            </a:r>
            <a:r>
              <a:rPr lang="en" sz="820"/>
              <a:t>. </a:t>
            </a:r>
            <a:r>
              <a:rPr lang="en" sz="82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http://lib.dr.iastate.edu/edu_pubs/7</a:t>
            </a:r>
            <a:endParaRPr sz="82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en" sz="820"/>
              <a:t>Hart, A., Northmore, S. (2010) Auditing and Evaluating University–Community Engagement: Lessons from a UK Case Study. </a:t>
            </a:r>
            <a:r>
              <a:rPr i="1" lang="en" sz="820"/>
              <a:t>Higher Education Quarterly, 65</a:t>
            </a:r>
            <a:r>
              <a:rPr lang="en" sz="820"/>
              <a:t>(1). </a:t>
            </a:r>
            <a:r>
              <a:rPr lang="en" sz="82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https://doi.org/10.1111/j.1468-2273.2010.00466.x</a:t>
            </a:r>
            <a:endParaRPr sz="82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en" sz="820"/>
              <a:t>Li, T. H. Y., Ng, S. T., Skitmore, M. (2012). Evaluating stakeholder satisfaction during public participation in major infrastructure and construction projects: A fuzzy approach. </a:t>
            </a:r>
            <a:r>
              <a:rPr i="1" lang="en" sz="820"/>
              <a:t>Automation in Construction, 29</a:t>
            </a:r>
            <a:r>
              <a:rPr lang="en" sz="820"/>
              <a:t>, 123-125. </a:t>
            </a:r>
            <a:r>
              <a:rPr lang="en" sz="82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https://doi.org/10.1016/j.autcon.2012.09.007</a:t>
            </a:r>
            <a:endParaRPr sz="82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en" sz="820"/>
              <a:t>Napoli, I. D., Dolce, P., &amp; Arcidiacono, C. (2019) Community Trust: A Social Indicator Related to Community Engagement. </a:t>
            </a:r>
            <a:r>
              <a:rPr i="1" lang="en" sz="820"/>
              <a:t>Social Indicators Research, 145</a:t>
            </a:r>
            <a:r>
              <a:rPr lang="en" sz="820"/>
              <a:t>. </a:t>
            </a:r>
            <a:r>
              <a:rPr lang="en" sz="820" u="sng">
                <a:solidFill>
                  <a:schemeClr val="hlink"/>
                </a:solidFill>
                <a:hlinkClick r:id="rId6"/>
              </a:rPr>
              <a:t>https://doi.org/10.1007/s11205-019-02114-y</a:t>
            </a:r>
            <a:endParaRPr sz="82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en" sz="820"/>
              <a:t>O’Connor, M., Spangenberg, J. H. (2007) A methodology for CSR reporting: assuring a representative diversity of indicators across stakeholders, scales, sites and performance issues. </a:t>
            </a:r>
            <a:r>
              <a:rPr i="1" lang="en" sz="820"/>
              <a:t>Journal of Cleaner Production 16</a:t>
            </a:r>
            <a:r>
              <a:rPr lang="en" sz="820"/>
              <a:t>(13). </a:t>
            </a:r>
            <a:r>
              <a:rPr lang="en" sz="820" u="sng">
                <a:solidFill>
                  <a:schemeClr val="hlink"/>
                </a:solidFill>
                <a:hlinkClick r:id="rId7"/>
              </a:rPr>
              <a:t>https://doi.org/10.1016/j.jclepro.2007.08.005</a:t>
            </a:r>
            <a:endParaRPr sz="82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40"/>
              <a:buFont typeface="Arial"/>
              <a:buNone/>
            </a:pPr>
            <a:r>
              <a:rPr lang="en" sz="820"/>
              <a:t>Pearce, J. &amp; Pearson, M. (2007) The Ivory Tower and Beyond: Bradford University at the Heart of its Communities.  </a:t>
            </a:r>
            <a:r>
              <a:rPr lang="en" sz="820" u="sng">
                <a:solidFill>
                  <a:schemeClr val="accent5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https://talloiresnetwork.tufts.edu/wp-content/uploads/REAP_Report_Bradford_U.pdf</a:t>
            </a:r>
            <a:endParaRPr sz="82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40"/>
              <a:buFont typeface="Arial"/>
              <a:buNone/>
            </a:pPr>
            <a:r>
              <a:rPr lang="en" sz="820"/>
              <a:t>Schlemer, L., Oliver, J., Chen, K. (2008) Work in Progress: Outreach Assessment: Measuring Engagement. </a:t>
            </a:r>
            <a:r>
              <a:rPr i="1" lang="en" sz="820"/>
              <a:t>Cal Poly, San Luis Obispo Publications. </a:t>
            </a:r>
            <a:r>
              <a:rPr lang="en" sz="820" u="sng">
                <a:solidFill>
                  <a:schemeClr val="accent5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https://digitalcommons.calpoly.edu/cgi/viewcontent.cgi?referer=https://scholar.google.com/&amp;httpsredir=1&amp;article=1088&amp;context=ime_fac</a:t>
            </a:r>
            <a:endParaRPr sz="82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440"/>
              <a:buNone/>
            </a:pPr>
            <a:r>
              <a:rPr lang="en" sz="820"/>
              <a:t>Wagner, J. (2013) Measuring Performance of Public Engagement in Transportation Planning: Three Best Principles. </a:t>
            </a:r>
            <a:r>
              <a:rPr i="1" lang="en" sz="820"/>
              <a:t>Journal of the Transportation Research Board. </a:t>
            </a:r>
            <a:r>
              <a:rPr lang="en" sz="820" u="sng">
                <a:solidFill>
                  <a:schemeClr val="accent5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https://doi.org/10.3141/2397-05</a:t>
            </a:r>
            <a:endParaRPr sz="82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