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97" d="100"/>
          <a:sy n="97" d="100"/>
        </p:scale>
        <p:origin x="10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B2ED2-6247-364B-BF03-5714B63A7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D16DD-44C4-0441-886B-EBACAB01B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F939E-B6EC-254C-9F27-C000BEADB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1457F-C615-FD46-B99A-E85B5674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66216-1A46-AE4D-9200-D05C9DFBD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1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F313-FAEF-1845-B5FD-4283628C2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4B651-38C3-C848-9F67-4407AD890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E643F-465F-1C40-9056-C1D1D54DF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1582B-FBC3-8147-8676-FE1720D6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DA932-0D2A-4C4B-8B72-EAD41FB9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4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63C14-F3CC-D54C-B628-B5971104D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42DFC-9C11-AE41-9E5F-842E9BBB8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6467D-E533-E047-B993-D60A5840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C28B7-8F11-F443-9C0E-F458FCE6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83A9F-4458-774B-A550-B93B8FF5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4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82A32-3464-1043-B811-F4FCF2372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342B0-943E-5940-A0E0-7321CB715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1BB0C-EAEF-EE45-B8DF-D58C26BF5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A29A0-D1C0-734C-9278-573F3B70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BEC18-D0C8-C747-A35F-58F24E9C5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04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7ECD2-9790-E141-9562-7D3FFF68E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D6545-7586-734E-B61E-8D37D8EBB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15406-A964-4945-90CF-E0FC6B77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CBBA7-3E24-D94E-BF17-68235695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8F578-C4E7-3143-BEFF-6A9178A60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2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0A427-EEDE-2840-9665-ED4165C6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23593-D77E-B146-9BFB-3FC70D93C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BCD1E-51EE-984B-846B-D55303158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2F159-BF06-A349-B738-B354A89D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578F4-611C-D64D-A5DC-D650EECF0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71647-E69E-7B49-8C69-AB0772CA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79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DFDC5-32D1-674F-B4A8-A39F0490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7CFD6-3B33-AD41-9F66-602125CAE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F501D-60E1-B248-9C87-A42351408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7E8DE-3AFB-CD45-997A-377D97EE0F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58B3A8-591F-BF48-A253-BD78F1819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50C24D-8EC2-6D43-B0DC-04280976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A43202-F751-0540-AFEB-7CE7FE7FF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629E7-85F3-354A-B448-68CBD33C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7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D74A-2393-4D40-B246-8A91C0A39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4778B-026C-A647-BBE2-CFBBD95CD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C0EB6C-8418-CE44-A671-E2C311BC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83D5A-1005-5048-99D4-131C804B1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0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A898FE-298E-B644-A23C-C1DFDC1DD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68807-30B1-C24B-8BC7-5C51E756B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2A616-E123-8F4E-B5DC-AFBA67A7E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1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C1415-599C-4848-8D62-A285BA39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4F946-0A0C-BF47-BFC1-A71527EF5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D2A38-A86D-144B-B91C-31636D2BB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2E801-BE20-3E47-A85D-FB41D984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D82CC-336C-634B-8CC2-5C6637549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145EC-A696-6049-BCF6-AD07EDD8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3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FEF5-D812-2844-8057-34BF0D31B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F32AD6-97CF-3141-83D7-3E7F6D2B1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871F3-F87D-4C48-8AC6-470706A31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B1D68-B277-ED46-975C-13420BDE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9A20F-B141-9A40-AEBE-9BFEEB88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73B88-3917-3641-A495-CBF3E2200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52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893BDB-F8E3-D348-89DA-A0A96D3C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50930-B460-524C-9D69-C3937687E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6F5A7-F96E-7E45-BC4D-765C0412F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5F50F-EE0A-1A47-A848-F5F754D8921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BFC4B-BFD8-8046-9E44-640DA6A97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AC183-4E1C-124D-ADD8-288289852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DFF0C-C76E-E94F-BF2D-3FA77C1D9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2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7AAB5-BB28-A94D-80F3-F2DE3FE4B0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Conowingo WIP Financing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1A403-6247-9C44-B243-FCB0055A5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Presented by Dan Nees</a:t>
            </a:r>
          </a:p>
          <a:p>
            <a:r>
              <a:rPr lang="en-US" dirty="0"/>
              <a:t>Senior Fellow, Center for Global Sustainability</a:t>
            </a:r>
          </a:p>
          <a:p>
            <a:r>
              <a:rPr lang="en-US" dirty="0"/>
              <a:t>University of Maryland, College Park</a:t>
            </a:r>
          </a:p>
          <a:p>
            <a:endParaRPr lang="en-US" dirty="0"/>
          </a:p>
          <a:p>
            <a:r>
              <a:rPr lang="en-US" dirty="0"/>
              <a:t>May 20,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FB7F97-592F-2347-AF7E-59135874E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753" y="690614"/>
            <a:ext cx="5254493" cy="145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87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6417-432C-974B-8337-0357AB5A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Conowingo WIP Financing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BF670-28CE-604B-9AE5-B10DC4237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Project team:</a:t>
            </a:r>
          </a:p>
          <a:p>
            <a:r>
              <a:rPr lang="en-US" dirty="0"/>
              <a:t>University of Maryland, Center for Global Sustainability (lead)</a:t>
            </a:r>
          </a:p>
          <a:p>
            <a:r>
              <a:rPr lang="en-US" dirty="0"/>
              <a:t>Hogan Lovells</a:t>
            </a:r>
          </a:p>
          <a:p>
            <a:r>
              <a:rPr lang="en-US" dirty="0"/>
              <a:t>Environmental Law Institute</a:t>
            </a:r>
          </a:p>
          <a:p>
            <a:r>
              <a:rPr lang="en-US" dirty="0"/>
              <a:t>Chesapeake Bay Trust (project administrator)</a:t>
            </a:r>
          </a:p>
        </p:txBody>
      </p:sp>
    </p:spTree>
    <p:extLst>
      <p:ext uri="{BB962C8B-B14F-4D97-AF65-F5344CB8AC3E}">
        <p14:creationId xmlns:p14="http://schemas.microsoft.com/office/powerpoint/2010/main" val="349573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ABD4-35F7-8449-8DAF-999DB2344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99236-4A56-1047-8C6B-2F3BDEB75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Four-year cooperative agreement with EPA</a:t>
            </a:r>
          </a:p>
          <a:p>
            <a:pPr marL="457200" lvl="1" indent="0">
              <a:buNone/>
            </a:pPr>
            <a:r>
              <a:rPr lang="en-US" dirty="0"/>
              <a:t>- </a:t>
            </a:r>
            <a:r>
              <a:rPr lang="en-US" dirty="0">
                <a:solidFill>
                  <a:srgbClr val="FF0000"/>
                </a:solidFill>
              </a:rPr>
              <a:t>Currently in year 2</a:t>
            </a:r>
          </a:p>
          <a:p>
            <a:r>
              <a:rPr lang="en-US" dirty="0"/>
              <a:t>Project objective: Develop and implement a Conowingo Watershed Implementation Plan financing system</a:t>
            </a:r>
          </a:p>
          <a:p>
            <a:r>
              <a:rPr lang="en-US" dirty="0"/>
              <a:t>Project Tasks:</a:t>
            </a:r>
          </a:p>
          <a:p>
            <a:pPr lvl="1">
              <a:buFontTx/>
              <a:buChar char="-"/>
            </a:pPr>
            <a:r>
              <a:rPr lang="en-US" dirty="0"/>
              <a:t>Assess current system and the capacity to implement the Conowingo WIP</a:t>
            </a:r>
          </a:p>
          <a:p>
            <a:pPr lvl="1">
              <a:buFontTx/>
              <a:buChar char="-"/>
            </a:pPr>
            <a:r>
              <a:rPr lang="en-US" dirty="0"/>
              <a:t>Create structure for successfully financing the Conowingo WIP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rgbClr val="FF0000"/>
                </a:solidFill>
              </a:rPr>
              <a:t>Draft an implementation strategy (Phase 1)</a:t>
            </a:r>
          </a:p>
          <a:p>
            <a:pPr lvl="1">
              <a:buFontTx/>
              <a:buChar char="-"/>
            </a:pPr>
            <a:r>
              <a:rPr lang="en-US" dirty="0"/>
              <a:t>Launch financing plan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8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E27E7-D43B-9947-820F-6D10FF55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CWIP Financing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47101-65C6-1B46-8321-9611026B3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require an interstate system within a broader state-based implementation system</a:t>
            </a:r>
          </a:p>
          <a:p>
            <a:r>
              <a:rPr lang="en-US" dirty="0"/>
              <a:t>The CWIP is addressing 6 million new pounds of nitrogen emissions </a:t>
            </a:r>
          </a:p>
          <a:p>
            <a:r>
              <a:rPr lang="en-US" dirty="0"/>
              <a:t>It is unclear what collective responsibility means</a:t>
            </a:r>
          </a:p>
          <a:p>
            <a:r>
              <a:rPr lang="en-US" dirty="0"/>
              <a:t>Fiscal resources remain scarce</a:t>
            </a:r>
          </a:p>
        </p:txBody>
      </p:sp>
    </p:spTree>
    <p:extLst>
      <p:ext uri="{BB962C8B-B14F-4D97-AF65-F5344CB8AC3E}">
        <p14:creationId xmlns:p14="http://schemas.microsoft.com/office/powerpoint/2010/main" val="205413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7AEF-B154-A447-AE0E-1059BFD3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CWIP Financing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F328B-0F2A-5549-B711-9CCFFAF8F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Revenue: </a:t>
            </a:r>
            <a:r>
              <a:rPr lang="en-US" dirty="0"/>
              <a:t>public income from which restoration expenses are met</a:t>
            </a:r>
          </a:p>
          <a:p>
            <a:pPr lvl="1">
              <a:buFontTx/>
              <a:buChar char="-"/>
            </a:pPr>
            <a:r>
              <a:rPr lang="en-US" dirty="0"/>
              <a:t>The assurance of sufficient revenue flow is paramount</a:t>
            </a:r>
          </a:p>
          <a:p>
            <a:r>
              <a:rPr lang="en-US" b="1" dirty="0"/>
              <a:t>Institutional capacity: </a:t>
            </a:r>
            <a:r>
              <a:rPr lang="en-US" dirty="0"/>
              <a:t>managing cash flow and restoration investments</a:t>
            </a:r>
          </a:p>
          <a:p>
            <a:r>
              <a:rPr lang="en-US" b="1" dirty="0"/>
              <a:t>Rules and regulations: </a:t>
            </a:r>
            <a:r>
              <a:rPr lang="en-US" dirty="0"/>
              <a:t>providing clarity and certainty to the process</a:t>
            </a:r>
          </a:p>
          <a:p>
            <a:r>
              <a:rPr lang="en-US" b="1" dirty="0"/>
              <a:t>Procurement processes: </a:t>
            </a:r>
            <a:r>
              <a:rPr lang="en-US" dirty="0"/>
              <a:t>investing the right amount of money to the right projects</a:t>
            </a:r>
          </a:p>
        </p:txBody>
      </p:sp>
    </p:spTree>
    <p:extLst>
      <p:ext uri="{BB962C8B-B14F-4D97-AF65-F5344CB8AC3E}">
        <p14:creationId xmlns:p14="http://schemas.microsoft.com/office/powerpoint/2010/main" val="749154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B71F-DE36-0540-A351-4B589BDD1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CWIP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AD84F-B64F-7948-BF9E-338800ECA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 pollution reductions AND real innovation</a:t>
            </a:r>
          </a:p>
          <a:p>
            <a:r>
              <a:rPr lang="en-US" dirty="0"/>
              <a:t>A genuine adaptive management system</a:t>
            </a:r>
          </a:p>
          <a:p>
            <a:r>
              <a:rPr lang="en-US" dirty="0"/>
              <a:t>Create more efficiency throughout the entire system</a:t>
            </a:r>
          </a:p>
          <a:p>
            <a:r>
              <a:rPr lang="en-US" dirty="0"/>
              <a:t>Link to other infrastructure priorities: climate adaptation </a:t>
            </a:r>
            <a:r>
              <a:rPr lang="en-US"/>
              <a:t>and mitigation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0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33F7A7-F92F-254D-BC99-E6EA9A034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F0BDEC-7B92-424C-A145-128C11E84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C7CF1-E7D8-F944-A079-567508843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5241" y="768350"/>
            <a:ext cx="5254493" cy="145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18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</TotalTime>
  <Words>235</Words>
  <Application>Microsoft Macintosh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Conowingo WIP Financing </vt:lpstr>
      <vt:lpstr>Conowingo WIP Financing Project</vt:lpstr>
      <vt:lpstr>Project Summary</vt:lpstr>
      <vt:lpstr>CWIP Financing Challenges</vt:lpstr>
      <vt:lpstr>CWIP Financing System</vt:lpstr>
      <vt:lpstr>CWIP Opportunities</vt:lpstr>
      <vt:lpstr>Questions and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2021-05-05T18:09:56Z</dcterms:created>
  <dcterms:modified xsi:type="dcterms:W3CDTF">2021-05-19T13:25:53Z</dcterms:modified>
</cp:coreProperties>
</file>