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9" r:id="rId12"/>
    <p:sldId id="267" r:id="rId13"/>
    <p:sldId id="271" r:id="rId14"/>
    <p:sldId id="273" r:id="rId15"/>
    <p:sldId id="27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9A670-20DD-4136-9597-5314E16A1ABC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4307-88B6-48B2-941D-2A34E2A26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24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2F0D1-88EA-499B-8463-521FB3AE704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023E-2B2A-4710-B943-B4C63BF0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5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31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3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8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7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023E-2B2A-4710-B943-B4C63BF0D3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B1BD1C-1D43-402C-82C7-CA42C2C680F9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736BB7-776A-4070-96AB-216FD73973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Fairfax </a:t>
            </a:r>
            <a:r>
              <a:rPr lang="en-US" dirty="0" smtClean="0"/>
              <a:t>County, Virginia</a:t>
            </a:r>
          </a:p>
          <a:p>
            <a:r>
              <a:rPr lang="en-US" dirty="0" smtClean="0"/>
              <a:t>Watershed </a:t>
            </a:r>
            <a:r>
              <a:rPr lang="en-US" dirty="0"/>
              <a:t>Management Plans</a:t>
            </a:r>
          </a:p>
        </p:txBody>
      </p:sp>
      <p:pic>
        <p:nvPicPr>
          <p:cNvPr id="4098" name="Picture 2" descr="http://fairfaxnews.com/wp-content/uploads/2012/10/fairfax-county-s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Used planimetric data</a:t>
            </a:r>
            <a:endParaRPr lang="en-US" sz="3600" dirty="0"/>
          </a:p>
          <a:p>
            <a:pPr lvl="1"/>
            <a:r>
              <a:rPr lang="en-US" sz="2400" dirty="0"/>
              <a:t>Features were assigned a corresponding % imperviousness</a:t>
            </a:r>
            <a:endParaRPr lang="en-US" sz="3200" dirty="0"/>
          </a:p>
          <a:p>
            <a:pPr lvl="2"/>
            <a:r>
              <a:rPr lang="en-US" sz="2200" dirty="0"/>
              <a:t>Buildings, roads, parking lots &amp; sidewalks/trails – 100%</a:t>
            </a:r>
            <a:endParaRPr lang="en-US" sz="3000" dirty="0"/>
          </a:p>
          <a:p>
            <a:pPr lvl="2"/>
            <a:r>
              <a:rPr lang="en-US" sz="2200" dirty="0"/>
              <a:t>Parking lots, unpaved – 50%</a:t>
            </a:r>
            <a:endParaRPr lang="en-US" sz="3000" dirty="0"/>
          </a:p>
          <a:p>
            <a:pPr lvl="2"/>
            <a:r>
              <a:rPr lang="en-US" sz="2200" dirty="0"/>
              <a:t>Areas outside planimetric features – 0%</a:t>
            </a:r>
            <a:endParaRPr lang="en-US" sz="3000" dirty="0"/>
          </a:p>
          <a:p>
            <a:pPr lvl="0"/>
            <a:r>
              <a:rPr lang="en-US" sz="2800" dirty="0"/>
              <a:t>Feature types sampled to estimate the typical DCIA/NDCIA split</a:t>
            </a:r>
            <a:endParaRPr lang="en-US" sz="3600" dirty="0"/>
          </a:p>
          <a:p>
            <a:pPr lvl="1"/>
            <a:r>
              <a:rPr lang="en-US" sz="2400" dirty="0"/>
              <a:t>Roads, parking lots – 100% DCIA</a:t>
            </a:r>
            <a:endParaRPr lang="en-US" sz="3200" dirty="0"/>
          </a:p>
          <a:p>
            <a:pPr lvl="1"/>
            <a:r>
              <a:rPr lang="en-US" sz="2400" dirty="0"/>
              <a:t>Sidewalks/trails – 85% DCIA, 15% NDCIA</a:t>
            </a:r>
            <a:endParaRPr lang="en-US" sz="3200" dirty="0"/>
          </a:p>
          <a:p>
            <a:pPr lvl="1"/>
            <a:r>
              <a:rPr lang="en-US" sz="2400" dirty="0"/>
              <a:t>Buildings – DCIA varied by type</a:t>
            </a:r>
            <a:endParaRPr lang="en-US" sz="3200" dirty="0"/>
          </a:p>
          <a:p>
            <a:pPr lvl="2"/>
            <a:r>
              <a:rPr lang="en-US" sz="2400" dirty="0"/>
              <a:t>Commercial - 100%</a:t>
            </a:r>
            <a:endParaRPr lang="en-US" sz="3200" dirty="0"/>
          </a:p>
          <a:p>
            <a:pPr lvl="2"/>
            <a:r>
              <a:rPr lang="en-US" sz="2400" dirty="0"/>
              <a:t>Industrial - 95%</a:t>
            </a:r>
            <a:endParaRPr lang="en-US" sz="3200" dirty="0"/>
          </a:p>
          <a:p>
            <a:pPr lvl="2"/>
            <a:r>
              <a:rPr lang="en-US" sz="2400" dirty="0"/>
              <a:t>Multi-Family Residential - 90%</a:t>
            </a:r>
            <a:endParaRPr lang="en-US" sz="3200" dirty="0"/>
          </a:p>
          <a:p>
            <a:pPr lvl="2"/>
            <a:r>
              <a:rPr lang="en-US" sz="2400" dirty="0" smtClean="0"/>
              <a:t>Single </a:t>
            </a:r>
            <a:r>
              <a:rPr lang="en-US" sz="2400" dirty="0"/>
              <a:t>Family Residential - 50%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Estimating </a:t>
            </a:r>
            <a:r>
              <a:rPr lang="en-US" dirty="0" smtClean="0">
                <a:effectLst/>
              </a:rPr>
              <a:t>imperviousness </a:t>
            </a:r>
            <a:r>
              <a:rPr lang="en-US" dirty="0">
                <a:effectLst/>
              </a:rPr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sz="2800" dirty="0" smtClean="0"/>
              <a:t>Planimetrics - Tysons Corner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Estimating imperviousness values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8" y="1960685"/>
            <a:ext cx="2044372" cy="405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7" y="1972384"/>
            <a:ext cx="4572000" cy="426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73" y="1972384"/>
            <a:ext cx="4652734" cy="427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14" y="2895600"/>
            <a:ext cx="2450585" cy="133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75" y="1960684"/>
            <a:ext cx="4695232" cy="427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0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Estimating </a:t>
            </a:r>
            <a:r>
              <a:rPr lang="en-US" sz="2800" dirty="0" smtClean="0"/>
              <a:t>exist &amp; future </a:t>
            </a:r>
            <a:r>
              <a:rPr lang="en-US" sz="2800" dirty="0"/>
              <a:t>condition imperviousness </a:t>
            </a:r>
            <a:r>
              <a:rPr lang="en-US" sz="2800" dirty="0" smtClean="0"/>
              <a:t>values by land use:</a:t>
            </a:r>
            <a:endParaRPr lang="en-US" sz="2800" dirty="0"/>
          </a:p>
          <a:p>
            <a:pPr lvl="1"/>
            <a:r>
              <a:rPr lang="en-US" sz="2400" dirty="0"/>
              <a:t>Sampled planimetric data in areas representative for each land use category</a:t>
            </a:r>
            <a:endParaRPr lang="en-US" sz="3200" dirty="0"/>
          </a:p>
          <a:p>
            <a:pPr lvl="1"/>
            <a:r>
              <a:rPr lang="en-US" sz="2400" dirty="0"/>
              <a:t>Average % imperviousness was calculated for each land use category</a:t>
            </a:r>
            <a:endParaRPr lang="en-US" sz="3200" dirty="0"/>
          </a:p>
          <a:p>
            <a:pPr lvl="1"/>
            <a:r>
              <a:rPr lang="en-US" sz="2400" dirty="0"/>
              <a:t>Assigned % DCIA/NDCIA to each category based on appropriate feature types</a:t>
            </a:r>
            <a:endParaRPr lang="en-US" sz="3200" dirty="0"/>
          </a:p>
          <a:p>
            <a:pPr lvl="0"/>
            <a:r>
              <a:rPr lang="en-US" sz="2800" dirty="0"/>
              <a:t>DCIA &amp; NDCIA values were aggregated to a “</a:t>
            </a:r>
            <a:r>
              <a:rPr lang="en-US" sz="2800" dirty="0" err="1" smtClean="0"/>
              <a:t>subbasin</a:t>
            </a:r>
            <a:r>
              <a:rPr lang="en-US" sz="2800" dirty="0"/>
              <a:t>” level</a:t>
            </a:r>
            <a:endParaRPr lang="en-US" sz="3600" dirty="0"/>
          </a:p>
          <a:p>
            <a:pPr lvl="1"/>
            <a:r>
              <a:rPr lang="en-US" sz="2400" dirty="0"/>
              <a:t>Polygons were created for modeling purposes</a:t>
            </a:r>
            <a:endParaRPr lang="en-US" sz="3200" dirty="0"/>
          </a:p>
          <a:p>
            <a:pPr lvl="1"/>
            <a:r>
              <a:rPr lang="en-US" sz="2400" dirty="0"/>
              <a:t>Typically 300-500 acres in size</a:t>
            </a:r>
            <a:endParaRPr lang="en-US" sz="3200" dirty="0"/>
          </a:p>
          <a:p>
            <a:pPr lvl="1"/>
            <a:r>
              <a:rPr lang="en-US" sz="2400" dirty="0"/>
              <a:t>Over 1800 polygons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Estimating </a:t>
            </a:r>
            <a:r>
              <a:rPr lang="en-US" dirty="0" smtClean="0">
                <a:effectLst/>
              </a:rPr>
              <a:t>imperviousness </a:t>
            </a:r>
            <a:r>
              <a:rPr lang="en-US" dirty="0">
                <a:effectLst/>
              </a:rPr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4582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en-US" sz="2800" dirty="0" smtClean="0"/>
              <a:t>Existing % </a:t>
            </a:r>
            <a:r>
              <a:rPr lang="en-US" sz="2800" dirty="0" err="1" smtClean="0"/>
              <a:t>Imperv</a:t>
            </a:r>
            <a:r>
              <a:rPr lang="en-US" sz="2800" dirty="0" smtClean="0"/>
              <a:t> by Land use - Tysons Corner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Estimating imperviousness values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8" y="1960685"/>
            <a:ext cx="2044372" cy="405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00" y="1960685"/>
            <a:ext cx="4624826" cy="426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2271663"/>
            <a:ext cx="1883486" cy="37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4582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en-US" sz="2800" dirty="0" smtClean="0"/>
              <a:t>  Future % </a:t>
            </a:r>
            <a:r>
              <a:rPr lang="en-US" sz="2800" dirty="0" err="1" smtClean="0"/>
              <a:t>Imperv</a:t>
            </a:r>
            <a:r>
              <a:rPr lang="en-US" sz="2800" dirty="0" smtClean="0"/>
              <a:t> by Land use - Tysons Corner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Estimating imperviousness values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8" y="1960685"/>
            <a:ext cx="2044372" cy="405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00" y="1960685"/>
            <a:ext cx="4624826" cy="426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2271663"/>
            <a:ext cx="1883486" cy="37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85" y="1970285"/>
            <a:ext cx="4640154" cy="426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Conclusion/Challenges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LU/LC </a:t>
            </a:r>
            <a:r>
              <a:rPr lang="en-US" sz="2400" dirty="0"/>
              <a:t>methodology Fairfax County implemented for </a:t>
            </a:r>
            <a:r>
              <a:rPr lang="en-US" sz="2400" dirty="0" smtClean="0"/>
              <a:t>its </a:t>
            </a:r>
            <a:r>
              <a:rPr lang="en-US" sz="2400" dirty="0"/>
              <a:t>watershed planning effort worked well at the local </a:t>
            </a:r>
            <a:r>
              <a:rPr lang="en-US" sz="2400" dirty="0" smtClean="0"/>
              <a:t>scale </a:t>
            </a:r>
            <a:r>
              <a:rPr lang="en-US" sz="2400" dirty="0"/>
              <a:t>&amp; </a:t>
            </a:r>
            <a:r>
              <a:rPr lang="en-US" sz="2400" dirty="0" smtClean="0"/>
              <a:t>could be a method used to help standardize </a:t>
            </a:r>
            <a:r>
              <a:rPr lang="en-US" sz="2400" dirty="0"/>
              <a:t>urbanized </a:t>
            </a:r>
            <a:r>
              <a:rPr lang="en-US" sz="2400" dirty="0" smtClean="0"/>
              <a:t>LU/LC categories across </a:t>
            </a:r>
            <a:r>
              <a:rPr lang="en-US" sz="2400" dirty="0"/>
              <a:t>the bay watershed</a:t>
            </a:r>
            <a:r>
              <a:rPr lang="en-US" sz="2400" dirty="0" smtClean="0"/>
              <a:t>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Many smaller jurisdictions </a:t>
            </a:r>
            <a:r>
              <a:rPr lang="en-US" sz="2400" dirty="0"/>
              <a:t>have </a:t>
            </a:r>
            <a:r>
              <a:rPr lang="en-US" sz="2400" dirty="0" smtClean="0"/>
              <a:t>less readily available data, however; many larger urban areas maintain data similar to Fairfax (i.e. comp </a:t>
            </a:r>
            <a:r>
              <a:rPr lang="en-US" sz="2400" dirty="0"/>
              <a:t>plan, tax/parcel information &amp; planimetrics) </a:t>
            </a:r>
            <a:r>
              <a:rPr lang="en-US" sz="2400" dirty="0" smtClean="0"/>
              <a:t>which could be used with this methodology.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3076" name="Picture 4" descr="http://www.business-review-webinars.com/images/faqs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257425" cy="36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Develop </a:t>
            </a:r>
            <a:r>
              <a:rPr lang="en-US" sz="2800" dirty="0" smtClean="0"/>
              <a:t>countywide </a:t>
            </a:r>
            <a:r>
              <a:rPr lang="en-US" sz="2800" dirty="0"/>
              <a:t>land use/ land cover GIS data </a:t>
            </a:r>
            <a:r>
              <a:rPr lang="en-US" sz="2800" dirty="0" smtClean="0"/>
              <a:t>layers </a:t>
            </a:r>
            <a:r>
              <a:rPr lang="en-US" sz="2800" dirty="0"/>
              <a:t>useful for plan development</a:t>
            </a:r>
            <a:endParaRPr lang="en-US" sz="3600" dirty="0"/>
          </a:p>
          <a:p>
            <a:pPr lvl="1"/>
            <a:r>
              <a:rPr lang="en-US" sz="2400" dirty="0"/>
              <a:t>Watershed characterization (i.e. maps, data analysis)</a:t>
            </a:r>
            <a:endParaRPr lang="en-US" sz="3200" dirty="0"/>
          </a:p>
          <a:p>
            <a:pPr lvl="1"/>
            <a:r>
              <a:rPr lang="en-US" sz="2400" dirty="0"/>
              <a:t>Pollution &amp; Hydrologic </a:t>
            </a:r>
            <a:r>
              <a:rPr lang="en-US" sz="2400" dirty="0" smtClean="0"/>
              <a:t>modeling</a:t>
            </a:r>
          </a:p>
          <a:p>
            <a:pPr lvl="1"/>
            <a:endParaRPr lang="en-US" sz="3200" dirty="0"/>
          </a:p>
          <a:p>
            <a:pPr lvl="0"/>
            <a:r>
              <a:rPr lang="en-US" sz="2800" dirty="0" smtClean="0"/>
              <a:t>Key requirements:</a:t>
            </a:r>
            <a:endParaRPr lang="en-US" sz="3600" dirty="0"/>
          </a:p>
          <a:p>
            <a:pPr lvl="1"/>
            <a:r>
              <a:rPr lang="en-US" sz="2400" dirty="0"/>
              <a:t>A </a:t>
            </a:r>
            <a:r>
              <a:rPr lang="en-US" sz="2400" dirty="0" smtClean="0"/>
              <a:t>layer containing a land </a:t>
            </a:r>
            <a:r>
              <a:rPr lang="en-US" sz="2400" dirty="0"/>
              <a:t>use mix </a:t>
            </a:r>
            <a:r>
              <a:rPr lang="en-US" sz="2400" dirty="0" smtClean="0"/>
              <a:t>for both </a:t>
            </a:r>
            <a:r>
              <a:rPr lang="en-US" sz="2400" dirty="0"/>
              <a:t>existing and future conditions</a:t>
            </a:r>
            <a:endParaRPr lang="en-US" sz="3200" dirty="0"/>
          </a:p>
          <a:p>
            <a:pPr lvl="2"/>
            <a:r>
              <a:rPr lang="en-US" sz="2400" dirty="0"/>
              <a:t>Key parameter for modeling </a:t>
            </a:r>
            <a:r>
              <a:rPr lang="en-US" sz="2400" dirty="0" smtClean="0"/>
              <a:t>water quality</a:t>
            </a:r>
            <a:endParaRPr lang="en-US" sz="3200" dirty="0"/>
          </a:p>
          <a:p>
            <a:pPr lvl="1"/>
            <a:r>
              <a:rPr lang="en-US" sz="2400" dirty="0" smtClean="0"/>
              <a:t>A layer containing Impervious values </a:t>
            </a:r>
            <a:r>
              <a:rPr lang="en-US" sz="2400" dirty="0"/>
              <a:t>(connected &amp; disconnected) for both conditions</a:t>
            </a:r>
            <a:endParaRPr lang="en-US" sz="3200" dirty="0"/>
          </a:p>
          <a:p>
            <a:pPr lvl="2">
              <a:buClr>
                <a:srgbClr val="DA1F28"/>
              </a:buClr>
            </a:pPr>
            <a:r>
              <a:rPr lang="en-US" sz="2400" dirty="0">
                <a:solidFill>
                  <a:prstClr val="black"/>
                </a:solidFill>
              </a:rPr>
              <a:t>Key parameter for modeling </a:t>
            </a:r>
            <a:r>
              <a:rPr lang="en-US" sz="2400" dirty="0" smtClean="0">
                <a:solidFill>
                  <a:prstClr val="black"/>
                </a:solidFill>
              </a:rPr>
              <a:t>water quantity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Scope of task</a:t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dirty="0"/>
              <a:t>Tax Administration real estate </a:t>
            </a:r>
            <a:r>
              <a:rPr lang="en-US" sz="2800" dirty="0" smtClean="0"/>
              <a:t>records</a:t>
            </a:r>
            <a:endParaRPr lang="en-US" sz="3600" dirty="0"/>
          </a:p>
          <a:p>
            <a:pPr lvl="1"/>
            <a:r>
              <a:rPr lang="en-US" sz="2400" dirty="0"/>
              <a:t>Each record contained a unique code for each parcel:</a:t>
            </a:r>
            <a:endParaRPr lang="en-US" sz="3200" dirty="0"/>
          </a:p>
          <a:p>
            <a:pPr lvl="2"/>
            <a:r>
              <a:rPr lang="en-US" sz="2400" dirty="0"/>
              <a:t>Existing land use</a:t>
            </a:r>
            <a:endParaRPr lang="en-US" sz="3200" dirty="0"/>
          </a:p>
          <a:p>
            <a:pPr lvl="2"/>
            <a:r>
              <a:rPr lang="en-US" sz="2400" dirty="0"/>
              <a:t>Zoned land use</a:t>
            </a:r>
            <a:endParaRPr lang="en-US" sz="3200" dirty="0"/>
          </a:p>
          <a:p>
            <a:pPr lvl="0"/>
            <a:r>
              <a:rPr lang="en-US" sz="2800" dirty="0" smtClean="0"/>
              <a:t>Adopted </a:t>
            </a:r>
            <a:r>
              <a:rPr lang="en-US" sz="2800" dirty="0"/>
              <a:t>land use comprehensive plan</a:t>
            </a:r>
            <a:endParaRPr lang="en-US" sz="3600" dirty="0"/>
          </a:p>
          <a:p>
            <a:pPr lvl="1"/>
            <a:r>
              <a:rPr lang="en-US" sz="2400" dirty="0"/>
              <a:t>Polygons containing planned land use information</a:t>
            </a:r>
            <a:endParaRPr lang="en-US" sz="3200" dirty="0"/>
          </a:p>
          <a:p>
            <a:pPr lvl="1"/>
            <a:r>
              <a:rPr lang="en-US" sz="2400" dirty="0"/>
              <a:t>Twenty-two different planned land use categories</a:t>
            </a:r>
            <a:endParaRPr lang="en-US" sz="3200" dirty="0"/>
          </a:p>
          <a:p>
            <a:pPr lvl="0"/>
            <a:r>
              <a:rPr lang="en-US" sz="2800" dirty="0"/>
              <a:t>Parcel data</a:t>
            </a:r>
            <a:endParaRPr lang="en-US" sz="3600" dirty="0"/>
          </a:p>
          <a:p>
            <a:pPr lvl="1"/>
            <a:r>
              <a:rPr lang="en-US" sz="2400" dirty="0"/>
              <a:t>Polygons contained a unique ID for each parcel</a:t>
            </a:r>
            <a:endParaRPr lang="en-US" sz="3200" dirty="0"/>
          </a:p>
          <a:p>
            <a:pPr lvl="1"/>
            <a:r>
              <a:rPr lang="en-US" sz="2400" dirty="0"/>
              <a:t>Included vacant &amp; underutilized parcels</a:t>
            </a:r>
            <a:endParaRPr lang="en-US" sz="3200" dirty="0"/>
          </a:p>
          <a:p>
            <a:pPr lvl="0"/>
            <a:r>
              <a:rPr lang="en-US" sz="2800" dirty="0"/>
              <a:t>Planimetric data (1997 aerial photography)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Available digital data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810000" y="2362200"/>
            <a:ext cx="533400" cy="60960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4823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Codes &gt; 200 types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20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9154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need to simplify (i.e. group) land use types through consolidation was evident</a:t>
            </a:r>
            <a:endParaRPr lang="en-US" sz="3600" dirty="0"/>
          </a:p>
          <a:p>
            <a:pPr lvl="1"/>
            <a:r>
              <a:rPr lang="en-US" sz="2400" dirty="0" smtClean="0"/>
              <a:t>200 </a:t>
            </a:r>
            <a:r>
              <a:rPr lang="en-US" sz="2400" dirty="0"/>
              <a:t>different </a:t>
            </a:r>
            <a:r>
              <a:rPr lang="en-US" sz="2400" dirty="0" smtClean="0"/>
              <a:t>codes (included embedded towns)</a:t>
            </a:r>
          </a:p>
          <a:p>
            <a:pPr lvl="1"/>
            <a:r>
              <a:rPr lang="en-US" sz="2400" dirty="0" smtClean="0"/>
              <a:t>Code </a:t>
            </a:r>
            <a:r>
              <a:rPr lang="en-US" sz="2400" dirty="0"/>
              <a:t>numbering convention </a:t>
            </a:r>
            <a:r>
              <a:rPr lang="en-US" sz="2400" dirty="0" smtClean="0"/>
              <a:t>facilitated consolidation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Consolidation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318002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01" y="3505199"/>
            <a:ext cx="3318001" cy="25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02" y="3810000"/>
            <a:ext cx="3318003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06" y="4114800"/>
            <a:ext cx="3363968" cy="25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368550"/>
                <a:ext cx="4876800" cy="3962400"/>
              </a:xfrm>
            </p:spPr>
            <p:txBody>
              <a:bodyPr>
                <a:normAutofit/>
              </a:bodyPr>
              <a:lstStyle/>
              <a:p>
                <a:pPr marL="393192" lvl="1" indent="0">
                  <a:buNone/>
                </a:pPr>
                <a:r>
                  <a:rPr lang="en-US" sz="2200" dirty="0" smtClean="0"/>
                  <a:t>Residential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2"/>
                <a:r>
                  <a:rPr lang="en-US" sz="1700" dirty="0"/>
                  <a:t>ESR - Estate </a:t>
                </a:r>
                <a:r>
                  <a:rPr lang="en-US" sz="1700" dirty="0" smtClean="0"/>
                  <a:t>&gt; </a:t>
                </a:r>
                <a:r>
                  <a:rPr lang="en-US" sz="1700" dirty="0"/>
                  <a:t>2 </a:t>
                </a:r>
                <a:r>
                  <a:rPr lang="en-US" sz="1700" dirty="0" smtClean="0"/>
                  <a:t>acres/residence</a:t>
                </a:r>
                <a:endParaRPr lang="en-US" sz="1700" dirty="0"/>
              </a:p>
              <a:p>
                <a:pPr lvl="2"/>
                <a:r>
                  <a:rPr lang="en-US" sz="1700" dirty="0"/>
                  <a:t>LDR - Low Density </a:t>
                </a:r>
                <a:r>
                  <a:rPr lang="en-US" sz="1700" dirty="0" smtClean="0"/>
                  <a:t>½ </a:t>
                </a:r>
                <a:r>
                  <a:rPr lang="en-US" sz="1700" dirty="0"/>
                  <a:t>- 2 </a:t>
                </a:r>
                <a:r>
                  <a:rPr lang="en-US" sz="1700" dirty="0" smtClean="0"/>
                  <a:t>acres/residence</a:t>
                </a:r>
                <a:endParaRPr lang="en-US" sz="1700" dirty="0"/>
              </a:p>
              <a:p>
                <a:pPr lvl="2"/>
                <a:r>
                  <a:rPr lang="en-US" sz="1700" dirty="0"/>
                  <a:t>MDR - Medium Density </a:t>
                </a:r>
                <a:r>
                  <a:rPr lang="en-US" sz="1700" dirty="0" smtClean="0"/>
                  <a:t>&lt; </a:t>
                </a:r>
                <a:r>
                  <a:rPr lang="en-US" sz="1700" dirty="0"/>
                  <a:t>½ </a:t>
                </a:r>
                <a:r>
                  <a:rPr lang="en-US" sz="1700" dirty="0" smtClean="0"/>
                  <a:t>acre/residence &lt; </a:t>
                </a:r>
                <a:r>
                  <a:rPr lang="en-US" sz="1700" dirty="0"/>
                  <a:t>8 </a:t>
                </a:r>
                <a:r>
                  <a:rPr lang="en-US" sz="1700" dirty="0" smtClean="0"/>
                  <a:t>dwellings/acre</a:t>
                </a:r>
              </a:p>
              <a:p>
                <a:pPr lvl="2"/>
                <a:r>
                  <a:rPr lang="en-US" sz="1700" dirty="0" smtClean="0"/>
                  <a:t>HDR </a:t>
                </a:r>
                <a:r>
                  <a:rPr lang="en-US" sz="1700" dirty="0"/>
                  <a:t>- High Density </a:t>
                </a:r>
                <a:r>
                  <a:rPr lang="en-US" sz="1700" dirty="0" smtClean="0"/>
                  <a:t>&lt;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1700" dirty="0"/>
                  <a:t> </a:t>
                </a:r>
                <a:r>
                  <a:rPr lang="en-US" sz="1700" dirty="0" smtClean="0"/>
                  <a:t>acre/residence</a:t>
                </a:r>
              </a:p>
              <a:p>
                <a:pPr marL="630936" lvl="2" indent="0">
                  <a:buNone/>
                </a:pPr>
                <a:endParaRPr lang="en-US" sz="1700" dirty="0"/>
              </a:p>
              <a:p>
                <a:pPr marL="393192" lvl="1" indent="0">
                  <a:buNone/>
                </a:pPr>
                <a:r>
                  <a:rPr lang="en-US" sz="2200" dirty="0"/>
                  <a:t>Commercial:</a:t>
                </a:r>
              </a:p>
              <a:p>
                <a:pPr lvl="2"/>
                <a:r>
                  <a:rPr lang="en-US" sz="1700" dirty="0"/>
                  <a:t>LIC - Low Intensity</a:t>
                </a:r>
              </a:p>
              <a:p>
                <a:pPr lvl="2"/>
                <a:r>
                  <a:rPr lang="en-US" sz="1700" dirty="0"/>
                  <a:t>HIC - High Intensity</a:t>
                </a:r>
              </a:p>
              <a:p>
                <a:pPr lvl="2"/>
                <a:endParaRPr lang="en-US" sz="17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368550"/>
                <a:ext cx="4876800" cy="3962400"/>
              </a:xfrm>
              <a:blipFill rotWithShape="1">
                <a:blip r:embed="rId3"/>
                <a:stretch>
                  <a:fillRect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Consolidation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48200" y="2368550"/>
            <a:ext cx="5486400" cy="43370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buNone/>
            </a:pPr>
            <a:r>
              <a:rPr lang="en-US" sz="2200" dirty="0" smtClean="0"/>
              <a:t>Miscellaneous</a:t>
            </a:r>
            <a:r>
              <a:rPr lang="en-US" sz="2000" dirty="0" smtClean="0"/>
              <a:t>:</a:t>
            </a:r>
            <a:endParaRPr lang="en-US" sz="2200" dirty="0"/>
          </a:p>
          <a:p>
            <a:pPr lvl="2"/>
            <a:r>
              <a:rPr lang="en-US" sz="2000" dirty="0" smtClean="0"/>
              <a:t>OS </a:t>
            </a:r>
            <a:r>
              <a:rPr lang="en-US" sz="2000" dirty="0"/>
              <a:t>- Open </a:t>
            </a:r>
            <a:r>
              <a:rPr lang="en-US" sz="2000" dirty="0" smtClean="0"/>
              <a:t>Space</a:t>
            </a:r>
            <a:endParaRPr lang="en-US" sz="2000" dirty="0"/>
          </a:p>
          <a:p>
            <a:pPr lvl="2"/>
            <a:r>
              <a:rPr lang="en-US" sz="2000" dirty="0"/>
              <a:t>GC - Golf </a:t>
            </a:r>
            <a:r>
              <a:rPr lang="en-US" sz="2000" dirty="0" smtClean="0"/>
              <a:t>Course</a:t>
            </a:r>
            <a:endParaRPr lang="en-US" sz="2000" dirty="0"/>
          </a:p>
          <a:p>
            <a:pPr lvl="2"/>
            <a:r>
              <a:rPr lang="en-US" sz="2000" dirty="0"/>
              <a:t>INT - Institutional</a:t>
            </a:r>
            <a:r>
              <a:rPr lang="en-US" sz="2000" dirty="0" smtClean="0"/>
              <a:t>:</a:t>
            </a:r>
          </a:p>
          <a:p>
            <a:pPr lvl="3"/>
            <a:r>
              <a:rPr lang="en-US" sz="1700" dirty="0" smtClean="0"/>
              <a:t>Government/Universities</a:t>
            </a:r>
            <a:endParaRPr lang="en-US" sz="1700" dirty="0"/>
          </a:p>
          <a:p>
            <a:pPr lvl="2"/>
            <a:r>
              <a:rPr lang="en-US" sz="2000" dirty="0"/>
              <a:t>IND - </a:t>
            </a:r>
            <a:r>
              <a:rPr lang="en-US" sz="2000" dirty="0" smtClean="0"/>
              <a:t>Industrial</a:t>
            </a:r>
          </a:p>
          <a:p>
            <a:pPr lvl="3"/>
            <a:r>
              <a:rPr lang="en-US" sz="1700" dirty="0" smtClean="0"/>
              <a:t>Airports</a:t>
            </a:r>
          </a:p>
          <a:p>
            <a:pPr lvl="3"/>
            <a:r>
              <a:rPr lang="en-US" sz="1700" dirty="0" smtClean="0"/>
              <a:t>Railways</a:t>
            </a:r>
          </a:p>
          <a:p>
            <a:pPr lvl="3"/>
            <a:endParaRPr lang="en-US" sz="1700" dirty="0"/>
          </a:p>
          <a:p>
            <a:pPr marL="393192" lvl="1" indent="0">
              <a:buNone/>
            </a:pPr>
            <a:r>
              <a:rPr lang="en-US" sz="2200" dirty="0" smtClean="0"/>
              <a:t>Transportation:</a:t>
            </a:r>
          </a:p>
          <a:p>
            <a:pPr lvl="2"/>
            <a:r>
              <a:rPr lang="en-US" sz="2000" dirty="0" smtClean="0"/>
              <a:t>TRANS - </a:t>
            </a:r>
            <a:r>
              <a:rPr lang="en-US" sz="1700" dirty="0" smtClean="0"/>
              <a:t>Road rights-of-way</a:t>
            </a:r>
            <a:endParaRPr lang="en-US" sz="17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1800" y="1492250"/>
            <a:ext cx="8001000" cy="8763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Grouped existing, zoned &amp; planned land use types into 11 categories: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586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/>
              <a:t>Existing conditions:</a:t>
            </a:r>
            <a:endParaRPr lang="en-US" sz="3600" dirty="0"/>
          </a:p>
          <a:p>
            <a:pPr lvl="0"/>
            <a:r>
              <a:rPr lang="en-US" sz="2800" dirty="0"/>
              <a:t>Each real estate record was assigned a category for existing, zoned &amp; planned land use</a:t>
            </a:r>
            <a:endParaRPr lang="en-US" sz="3600" dirty="0"/>
          </a:p>
          <a:p>
            <a:pPr lvl="0"/>
            <a:r>
              <a:rPr lang="en-US" sz="2800" dirty="0"/>
              <a:t>Joined the tabular tax record data to the parcel layer polygons</a:t>
            </a:r>
            <a:endParaRPr lang="en-US" sz="3600" dirty="0"/>
          </a:p>
          <a:p>
            <a:pPr lvl="0"/>
            <a:r>
              <a:rPr lang="en-US" sz="2800" dirty="0"/>
              <a:t>Included category: TRANS landuse</a:t>
            </a:r>
            <a:endParaRPr lang="en-US" sz="3600" dirty="0"/>
          </a:p>
          <a:p>
            <a:pPr lvl="1"/>
            <a:r>
              <a:rPr lang="en-US" sz="2400" dirty="0"/>
              <a:t>Areas outside of the parcel boundaries = ROW</a:t>
            </a:r>
            <a:endParaRPr lang="en-US" sz="3200" dirty="0"/>
          </a:p>
          <a:p>
            <a:pPr lvl="0"/>
            <a:r>
              <a:rPr lang="en-US" sz="2800" dirty="0"/>
              <a:t>Included category: WATER land cover</a:t>
            </a:r>
            <a:endParaRPr lang="en-US" sz="3600" dirty="0"/>
          </a:p>
          <a:p>
            <a:pPr lvl="1"/>
            <a:r>
              <a:rPr lang="en-US" sz="2400" dirty="0"/>
              <a:t>Planimetric data of the stream network, lakes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Creating landuse layer - a GIS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/>
              <a:t>Future conditions:</a:t>
            </a:r>
            <a:endParaRPr lang="en-US" sz="3600" dirty="0"/>
          </a:p>
          <a:p>
            <a:pPr lvl="0"/>
            <a:r>
              <a:rPr lang="en-US" sz="2800" dirty="0"/>
              <a:t>Intersected comprehensive plan coverage with the parcel layer</a:t>
            </a:r>
            <a:endParaRPr lang="en-US" sz="3600" dirty="0"/>
          </a:p>
          <a:p>
            <a:pPr lvl="1"/>
            <a:r>
              <a:rPr lang="en-US" sz="2400" dirty="0"/>
              <a:t>Most parcels were already built-out</a:t>
            </a:r>
            <a:endParaRPr lang="en-US" sz="3200" dirty="0"/>
          </a:p>
          <a:p>
            <a:pPr lvl="0"/>
            <a:r>
              <a:rPr lang="en-US" sz="2800" dirty="0"/>
              <a:t>Vacant &amp; underutilized parcels</a:t>
            </a:r>
            <a:endParaRPr lang="en-US" sz="3600" dirty="0"/>
          </a:p>
          <a:p>
            <a:pPr lvl="1"/>
            <a:r>
              <a:rPr lang="en-US" sz="2400" dirty="0"/>
              <a:t>Compared zoned vs. planned land use</a:t>
            </a:r>
            <a:endParaRPr lang="en-US" sz="3200" dirty="0"/>
          </a:p>
          <a:p>
            <a:pPr lvl="1"/>
            <a:r>
              <a:rPr lang="en-US" sz="2400" dirty="0"/>
              <a:t>Where different, chose classification that yielded the greatest density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Creating landuse layer - a GIS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sz="2800" dirty="0" smtClean="0"/>
              <a:t>Existing conditions - Tysons Corner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Creating landuse layer - a GIS exercise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8" y="1960685"/>
            <a:ext cx="2044372" cy="405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60685"/>
            <a:ext cx="4592307" cy="428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5524500"/>
            <a:ext cx="201168" cy="13716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50000"/>
              </a:schemeClr>
            </a:solidFill>
          </a:ln>
          <a:effectLst>
            <a:glow rad="254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2286000"/>
            <a:ext cx="1752600" cy="22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sz="2800" dirty="0"/>
              <a:t>Future </a:t>
            </a:r>
            <a:r>
              <a:rPr lang="en-US" sz="2800" dirty="0" smtClean="0"/>
              <a:t>conditions - </a:t>
            </a:r>
            <a:r>
              <a:rPr lang="en-US" sz="2800" dirty="0"/>
              <a:t>Tysons </a:t>
            </a:r>
            <a:r>
              <a:rPr lang="en-US" sz="2800" dirty="0" smtClean="0"/>
              <a:t>Corner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Creating landuse layer - a GIS exercise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8" y="1960685"/>
            <a:ext cx="2044372" cy="405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60685"/>
            <a:ext cx="4572000" cy="42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576779"/>
            <a:ext cx="655320" cy="2123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27432" bIns="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524500"/>
            <a:ext cx="201168" cy="13716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>
                <a:lumMod val="50000"/>
              </a:schemeClr>
            </a:solidFill>
          </a:ln>
          <a:effectLst>
            <a:glow rad="254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286000"/>
            <a:ext cx="1828800" cy="229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682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Landuse</vt:lpstr>
      <vt:lpstr>Scope of task </vt:lpstr>
      <vt:lpstr>Available digital data </vt:lpstr>
      <vt:lpstr>Consolidation</vt:lpstr>
      <vt:lpstr>Consolidation</vt:lpstr>
      <vt:lpstr>Creating landuse layer - a GIS exercise</vt:lpstr>
      <vt:lpstr>Creating landuse layer - a GIS exercise</vt:lpstr>
      <vt:lpstr>Creating landuse layer - a GIS exercise</vt:lpstr>
      <vt:lpstr>Creating landuse layer - a GIS exercise</vt:lpstr>
      <vt:lpstr>Estimating imperviousness values</vt:lpstr>
      <vt:lpstr>Estimating imperviousness values</vt:lpstr>
      <vt:lpstr>Estimating imperviousness values</vt:lpstr>
      <vt:lpstr>Estimating imperviousness values</vt:lpstr>
      <vt:lpstr>Estimating imperviousness values</vt:lpstr>
      <vt:lpstr>Conclusion/Challenges</vt:lpstr>
      <vt:lpstr>PowerPoint Presentation</vt:lpstr>
    </vt:vector>
  </TitlesOfParts>
  <Company>Fairfax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Landuse</dc:title>
  <dc:creator>Burdick, Darold</dc:creator>
  <cp:lastModifiedBy>Burdick, Darold</cp:lastModifiedBy>
  <cp:revision>64</cp:revision>
  <cp:lastPrinted>2014-01-28T20:40:43Z</cp:lastPrinted>
  <dcterms:created xsi:type="dcterms:W3CDTF">2013-11-25T16:05:07Z</dcterms:created>
  <dcterms:modified xsi:type="dcterms:W3CDTF">2014-01-28T20:44:21Z</dcterms:modified>
</cp:coreProperties>
</file>